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4.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9"/>
  </p:notesMasterIdLst>
  <p:handoutMasterIdLst>
    <p:handoutMasterId r:id="rId80"/>
  </p:handoutMasterIdLst>
  <p:sldIdLst>
    <p:sldId id="3491" r:id="rId2"/>
    <p:sldId id="3936" r:id="rId3"/>
    <p:sldId id="2574" r:id="rId4"/>
    <p:sldId id="4010" r:id="rId5"/>
    <p:sldId id="4011" r:id="rId6"/>
    <p:sldId id="3347" r:id="rId7"/>
    <p:sldId id="3780" r:id="rId8"/>
    <p:sldId id="4088" r:id="rId9"/>
    <p:sldId id="4089" r:id="rId10"/>
    <p:sldId id="4061" r:id="rId11"/>
    <p:sldId id="4062" r:id="rId12"/>
    <p:sldId id="4066" r:id="rId13"/>
    <p:sldId id="4065" r:id="rId14"/>
    <p:sldId id="4063" r:id="rId15"/>
    <p:sldId id="4067" r:id="rId16"/>
    <p:sldId id="4068" r:id="rId17"/>
    <p:sldId id="4069" r:id="rId18"/>
    <p:sldId id="4070" r:id="rId19"/>
    <p:sldId id="4073" r:id="rId20"/>
    <p:sldId id="4072" r:id="rId21"/>
    <p:sldId id="4074" r:id="rId22"/>
    <p:sldId id="3269" r:id="rId23"/>
    <p:sldId id="3828" r:id="rId24"/>
    <p:sldId id="3829" r:id="rId25"/>
    <p:sldId id="3832" r:id="rId26"/>
    <p:sldId id="3833" r:id="rId27"/>
    <p:sldId id="4076" r:id="rId28"/>
    <p:sldId id="4080" r:id="rId29"/>
    <p:sldId id="4091" r:id="rId30"/>
    <p:sldId id="3433" r:id="rId31"/>
    <p:sldId id="4097" r:id="rId32"/>
    <p:sldId id="4081" r:id="rId33"/>
    <p:sldId id="4094" r:id="rId34"/>
    <p:sldId id="4082" r:id="rId35"/>
    <p:sldId id="3096" r:id="rId36"/>
    <p:sldId id="3618" r:id="rId37"/>
    <p:sldId id="4033" r:id="rId38"/>
    <p:sldId id="4034" r:id="rId39"/>
    <p:sldId id="4009" r:id="rId40"/>
    <p:sldId id="4007" r:id="rId41"/>
    <p:sldId id="4008" r:id="rId42"/>
    <p:sldId id="3388" r:id="rId43"/>
    <p:sldId id="3324" r:id="rId44"/>
    <p:sldId id="3494" r:id="rId45"/>
    <p:sldId id="3689" r:id="rId46"/>
    <p:sldId id="3690" r:id="rId47"/>
    <p:sldId id="3924" r:id="rId48"/>
    <p:sldId id="3925" r:id="rId49"/>
    <p:sldId id="4053" r:id="rId50"/>
    <p:sldId id="3691" r:id="rId51"/>
    <p:sldId id="4103" r:id="rId52"/>
    <p:sldId id="4101" r:id="rId53"/>
    <p:sldId id="4102" r:id="rId54"/>
    <p:sldId id="4108" r:id="rId55"/>
    <p:sldId id="4047" r:id="rId56"/>
    <p:sldId id="4111" r:id="rId57"/>
    <p:sldId id="4105" r:id="rId58"/>
    <p:sldId id="4106" r:id="rId59"/>
    <p:sldId id="4054" r:id="rId60"/>
    <p:sldId id="4100" r:id="rId61"/>
    <p:sldId id="4107" r:id="rId62"/>
    <p:sldId id="4055" r:id="rId63"/>
    <p:sldId id="4056" r:id="rId64"/>
    <p:sldId id="4057" r:id="rId65"/>
    <p:sldId id="3702" r:id="rId66"/>
    <p:sldId id="3753" r:id="rId67"/>
    <p:sldId id="3754" r:id="rId68"/>
    <p:sldId id="3755" r:id="rId69"/>
    <p:sldId id="3580" r:id="rId70"/>
    <p:sldId id="3744" r:id="rId71"/>
    <p:sldId id="4083" r:id="rId72"/>
    <p:sldId id="3706" r:id="rId73"/>
    <p:sldId id="4036" r:id="rId74"/>
    <p:sldId id="2091" r:id="rId75"/>
    <p:sldId id="4040" r:id="rId76"/>
    <p:sldId id="3671" r:id="rId77"/>
    <p:sldId id="1136" r:id="rId78"/>
  </p:sldIdLst>
  <p:sldSz cx="9144000" cy="6858000" type="screen4x3"/>
  <p:notesSz cx="7077075" cy="8520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684"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1" d="100"/>
          <a:sy n="91" d="100"/>
        </p:scale>
        <p:origin x="31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814"/>
    </p:cViewPr>
  </p:sorterViewPr>
  <p:notesViewPr>
    <p:cSldViewPr snapToGrid="0">
      <p:cViewPr varScale="1">
        <p:scale>
          <a:sx n="94" d="100"/>
          <a:sy n="94" d="100"/>
        </p:scale>
        <p:origin x="-2898" y="-90"/>
      </p:cViewPr>
      <p:guideLst>
        <p:guide orient="horz" pos="2684"/>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2717023675312"/>
          <c:y val="3.8076152304609236E-2"/>
          <c:w val="0.80721533258173661"/>
          <c:h val="0.87575150300601301"/>
        </c:manualLayout>
      </c:layout>
      <c:barChart>
        <c:barDir val="bar"/>
        <c:grouping val="clustered"/>
        <c:varyColors val="0"/>
        <c:ser>
          <c:idx val="0"/>
          <c:order val="0"/>
          <c:tx>
            <c:strRef>
              <c:f>Sheet1!$A$2</c:f>
              <c:strCache>
                <c:ptCount val="1"/>
                <c:pt idx="0">
                  <c:v>Policies in Force</c:v>
                </c:pt>
              </c:strCache>
            </c:strRef>
          </c:tx>
          <c:spPr>
            <a:solidFill>
              <a:schemeClr val="accent1"/>
            </a:solidFill>
            <a:ln w="25093">
              <a:noFill/>
            </a:ln>
          </c:spPr>
          <c:invertIfNegative val="0"/>
          <c:dPt>
            <c:idx val="0"/>
            <c:invertIfNegative val="0"/>
            <c:bubble3D val="0"/>
            <c:spPr>
              <a:solidFill>
                <a:srgbClr val="FFC000"/>
              </a:solidFill>
              <a:ln w="25093">
                <a:noFill/>
              </a:ln>
            </c:spPr>
          </c:dPt>
          <c:dLbls>
            <c:numFmt formatCode="#,##0" sourceLinked="0"/>
            <c:spPr>
              <a:noFill/>
              <a:ln w="25093">
                <a:noFill/>
              </a:ln>
            </c:spPr>
            <c:txPr>
              <a:bodyPr/>
              <a:lstStyle/>
              <a:p>
                <a:pPr>
                  <a:defRPr sz="1383"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Sheet1!$B$2:$K$2</c:f>
              <c:numCache>
                <c:formatCode>_(* #,##0_);_(* \(#,##0\);_(* "-"??_);_(@_)</c:formatCode>
                <c:ptCount val="10"/>
                <c:pt idx="0">
                  <c:v>2058201</c:v>
                </c:pt>
                <c:pt idx="1">
                  <c:v>645911</c:v>
                </c:pt>
                <c:pt idx="2">
                  <c:v>486525</c:v>
                </c:pt>
                <c:pt idx="3">
                  <c:v>256836</c:v>
                </c:pt>
                <c:pt idx="4">
                  <c:v>238738</c:v>
                </c:pt>
                <c:pt idx="5">
                  <c:v>204895</c:v>
                </c:pt>
                <c:pt idx="6">
                  <c:v>173312</c:v>
                </c:pt>
                <c:pt idx="7">
                  <c:v>138378</c:v>
                </c:pt>
                <c:pt idx="8">
                  <c:v>115703</c:v>
                </c:pt>
                <c:pt idx="9">
                  <c:v>96847</c:v>
                </c:pt>
              </c:numCache>
            </c:numRef>
          </c:val>
        </c:ser>
        <c:ser>
          <c:idx val="1"/>
          <c:order val="1"/>
          <c:tx>
            <c:strRef>
              <c:f>Sheet1!$A$3</c:f>
              <c:strCache>
                <c:ptCount val="1"/>
              </c:strCache>
            </c:strRef>
          </c:tx>
          <c:invertIfNegative val="0"/>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Sheet1!$B$3:$K$3</c:f>
              <c:numCache>
                <c:formatCode>General</c:formatCode>
                <c:ptCount val="10"/>
              </c:numCache>
            </c:numRef>
          </c:val>
        </c:ser>
        <c:dLbls>
          <c:showLegendKey val="0"/>
          <c:showVal val="0"/>
          <c:showCatName val="0"/>
          <c:showSerName val="0"/>
          <c:showPercent val="0"/>
          <c:showBubbleSize val="0"/>
        </c:dLbls>
        <c:gapWidth val="30"/>
        <c:overlap val="76"/>
        <c:axId val="285292360"/>
        <c:axId val="285292752"/>
      </c:barChart>
      <c:catAx>
        <c:axId val="285292360"/>
        <c:scaling>
          <c:orientation val="maxMin"/>
        </c:scaling>
        <c:delete val="0"/>
        <c:axPos val="l"/>
        <c:numFmt formatCode="General" sourceLinked="1"/>
        <c:majorTickMark val="out"/>
        <c:minorTickMark val="none"/>
        <c:tickLblPos val="nextTo"/>
        <c:spPr>
          <a:ln w="12546">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85292752"/>
        <c:crosses val="autoZero"/>
        <c:auto val="1"/>
        <c:lblAlgn val="ctr"/>
        <c:lblOffset val="20"/>
        <c:tickLblSkip val="1"/>
        <c:tickMarkSkip val="1"/>
        <c:noMultiLvlLbl val="0"/>
      </c:catAx>
      <c:valAx>
        <c:axId val="285292752"/>
        <c:scaling>
          <c:orientation val="minMax"/>
          <c:min val="0"/>
        </c:scaling>
        <c:delete val="0"/>
        <c:axPos val="b"/>
        <c:numFmt formatCode="#,##0" sourceLinked="0"/>
        <c:majorTickMark val="out"/>
        <c:minorTickMark val="none"/>
        <c:tickLblPos val="nextTo"/>
        <c:spPr>
          <a:ln w="3137">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85292360"/>
        <c:crosses val="max"/>
        <c:crossBetween val="between"/>
      </c:valAx>
      <c:spPr>
        <a:noFill/>
        <a:ln w="25093">
          <a:noFill/>
        </a:ln>
      </c:spPr>
    </c:plotArea>
    <c:plotVisOnly val="1"/>
    <c:dispBlanksAs val="gap"/>
    <c:showDLblsOverMax val="0"/>
  </c:chart>
  <c:spPr>
    <a:noFill/>
    <a:ln>
      <a:noFill/>
    </a:ln>
  </c:spPr>
  <c:txPr>
    <a:bodyPr/>
    <a:lstStyle/>
    <a:p>
      <a:pPr>
        <a:defRPr sz="1185"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424E-2"/>
          <c:y val="5.9113300492610904E-2"/>
          <c:w val="0.92377701934016021"/>
          <c:h val="0.75369458128078926"/>
        </c:manualLayout>
      </c:layout>
      <c:barChart>
        <c:barDir val="col"/>
        <c:grouping val="clustered"/>
        <c:varyColors val="0"/>
        <c:ser>
          <c:idx val="1"/>
          <c:order val="0"/>
          <c:spPr>
            <a:solidFill>
              <a:schemeClr val="accent1"/>
            </a:solidFill>
            <a:ln w="12048">
              <a:solidFill>
                <a:schemeClr val="accent1"/>
              </a:solidFill>
              <a:prstDash val="solid"/>
            </a:ln>
          </c:spPr>
          <c:invertIfNegative val="0"/>
          <c:dLbls>
            <c:spPr>
              <a:noFill/>
              <a:ln w="24097">
                <a:noFill/>
              </a:ln>
            </c:spPr>
            <c:txPr>
              <a:bodyPr/>
              <a:lstStyle/>
              <a:p>
                <a:pPr>
                  <a:defRPr sz="1328"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1980</c:v>
                </c:pt>
                <c:pt idx="1">
                  <c:v>1985</c:v>
                </c:pt>
                <c:pt idx="2">
                  <c:v>1990</c:v>
                </c:pt>
                <c:pt idx="3">
                  <c:v>1995</c:v>
                </c:pt>
                <c:pt idx="4">
                  <c:v>2000</c:v>
                </c:pt>
                <c:pt idx="5">
                  <c:v>2005</c:v>
                </c:pt>
                <c:pt idx="6">
                  <c:v>2006</c:v>
                </c:pt>
                <c:pt idx="7">
                  <c:v>2007</c:v>
                </c:pt>
                <c:pt idx="8">
                  <c:v>2008</c:v>
                </c:pt>
                <c:pt idx="9">
                  <c:v>2009</c:v>
                </c:pt>
                <c:pt idx="10">
                  <c:v>2010</c:v>
                </c:pt>
                <c:pt idx="11">
                  <c:v>2011</c:v>
                </c:pt>
                <c:pt idx="12">
                  <c:v>2012</c:v>
                </c:pt>
              </c:numCache>
            </c:numRef>
          </c:cat>
          <c:val>
            <c:numRef>
              <c:f>Sheet1!$B$2:$B$14</c:f>
              <c:numCache>
                <c:formatCode>_(* #,##0.0_);_(* \(#,##0.0\);_(* "-"??_);_(@_)</c:formatCode>
                <c:ptCount val="13"/>
                <c:pt idx="0">
                  <c:v>2.1038510000000001</c:v>
                </c:pt>
                <c:pt idx="1">
                  <c:v>2.0167849999999987</c:v>
                </c:pt>
                <c:pt idx="2">
                  <c:v>2.4778609999999968</c:v>
                </c:pt>
                <c:pt idx="3">
                  <c:v>3.4768289999999955</c:v>
                </c:pt>
                <c:pt idx="4">
                  <c:v>4.3690869999999942</c:v>
                </c:pt>
                <c:pt idx="5">
                  <c:v>4.9620109999999942</c:v>
                </c:pt>
                <c:pt idx="6">
                  <c:v>5.5148949999999903</c:v>
                </c:pt>
                <c:pt idx="7">
                  <c:v>5.6559189999999884</c:v>
                </c:pt>
                <c:pt idx="8">
                  <c:v>5.6842749999999942</c:v>
                </c:pt>
                <c:pt idx="9">
                  <c:v>5.7002350000000002</c:v>
                </c:pt>
                <c:pt idx="10">
                  <c:v>5.6454359999999921</c:v>
                </c:pt>
                <c:pt idx="11">
                  <c:v>5.6461439999999996</c:v>
                </c:pt>
                <c:pt idx="12">
                  <c:v>5.6293959999999945</c:v>
                </c:pt>
              </c:numCache>
            </c:numRef>
          </c:val>
        </c:ser>
        <c:dLbls>
          <c:showLegendKey val="0"/>
          <c:showVal val="0"/>
          <c:showCatName val="0"/>
          <c:showSerName val="0"/>
          <c:showPercent val="0"/>
          <c:showBubbleSize val="0"/>
        </c:dLbls>
        <c:gapWidth val="60"/>
        <c:axId val="285293536"/>
        <c:axId val="285293928"/>
      </c:barChart>
      <c:catAx>
        <c:axId val="285293536"/>
        <c:scaling>
          <c:orientation val="minMax"/>
        </c:scaling>
        <c:delete val="0"/>
        <c:axPos val="b"/>
        <c:numFmt formatCode="General" sourceLinked="1"/>
        <c:majorTickMark val="out"/>
        <c:minorTickMark val="none"/>
        <c:tickLblPos val="nextTo"/>
        <c:spPr>
          <a:ln w="12048">
            <a:solidFill>
              <a:schemeClr val="tx1"/>
            </a:solidFill>
            <a:prstDash val="solid"/>
          </a:ln>
        </c:spPr>
        <c:txPr>
          <a:bodyPr rot="0" vert="horz"/>
          <a:lstStyle/>
          <a:p>
            <a:pPr rtl="0">
              <a:defRPr sz="1328" b="0" i="0" u="none" strike="noStrike" baseline="0">
                <a:solidFill>
                  <a:schemeClr val="tx1"/>
                </a:solidFill>
                <a:latin typeface="Arial"/>
                <a:ea typeface="Arial"/>
                <a:cs typeface="Arial"/>
              </a:defRPr>
            </a:pPr>
            <a:endParaRPr lang="en-US"/>
          </a:p>
        </c:txPr>
        <c:crossAx val="285293928"/>
        <c:crossesAt val="0"/>
        <c:auto val="1"/>
        <c:lblAlgn val="ctr"/>
        <c:lblOffset val="0"/>
        <c:tickLblSkip val="1"/>
        <c:tickMarkSkip val="1"/>
        <c:noMultiLvlLbl val="0"/>
      </c:catAx>
      <c:valAx>
        <c:axId val="285293928"/>
        <c:scaling>
          <c:orientation val="minMax"/>
        </c:scaling>
        <c:delete val="0"/>
        <c:axPos val="l"/>
        <c:title>
          <c:tx>
            <c:rich>
              <a:bodyPr rot="-5400000" vert="horz"/>
              <a:lstStyle/>
              <a:p>
                <a:pPr>
                  <a:defRPr/>
                </a:pPr>
                <a:r>
                  <a:rPr lang="en-US" dirty="0" smtClean="0"/>
                  <a:t>Millions</a:t>
                </a:r>
                <a:endParaRPr lang="en-US" dirty="0"/>
              </a:p>
            </c:rich>
          </c:tx>
          <c:overlay val="0"/>
        </c:title>
        <c:numFmt formatCode="#,##0.0" sourceLinked="0"/>
        <c:majorTickMark val="out"/>
        <c:minorTickMark val="none"/>
        <c:tickLblPos val="nextTo"/>
        <c:spPr>
          <a:ln w="3012">
            <a:solidFill>
              <a:schemeClr val="tx1"/>
            </a:solidFill>
            <a:prstDash val="solid"/>
          </a:ln>
        </c:spPr>
        <c:txPr>
          <a:bodyPr rot="0" vert="horz"/>
          <a:lstStyle/>
          <a:p>
            <a:pPr>
              <a:defRPr sz="1328" b="0" i="0" u="none" strike="noStrike" baseline="0">
                <a:solidFill>
                  <a:schemeClr val="tx1"/>
                </a:solidFill>
                <a:latin typeface="Arial"/>
                <a:ea typeface="Arial"/>
                <a:cs typeface="Arial"/>
              </a:defRPr>
            </a:pPr>
            <a:endParaRPr lang="en-US"/>
          </a:p>
        </c:txPr>
        <c:crossAx val="285293536"/>
        <c:crossesAt val="1"/>
        <c:crossBetween val="between"/>
      </c:valAx>
      <c:spPr>
        <a:noFill/>
        <a:ln w="24097">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2"/>
            <c:bubble3D val="0"/>
            <c:spPr>
              <a:solidFill>
                <a:srgbClr val="92D050"/>
              </a:solidFill>
            </c:spPr>
          </c:dPt>
          <c:dLbls>
            <c:dLbl>
              <c:idx val="0"/>
              <c:layout>
                <c:manualLayout>
                  <c:x val="7.3491058944734733E-2"/>
                  <c:y val="6.8236089562715254E-4"/>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dLblPos val="inEnd"/>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283378713174872"/>
                  <c:y val="0.19037446181258338"/>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Other</c:v>
                </c:pt>
                <c:pt idx="1">
                  <c:v>Principal Residence</c:v>
                </c:pt>
                <c:pt idx="2">
                  <c:v>Secondary/ Vacation</c:v>
                </c:pt>
                <c:pt idx="3">
                  <c:v>Non-residential</c:v>
                </c:pt>
              </c:strCache>
            </c:strRef>
          </c:cat>
          <c:val>
            <c:numRef>
              <c:f>Sheet1!$B$2:$B$5</c:f>
              <c:numCache>
                <c:formatCode>0.0%</c:formatCode>
                <c:ptCount val="4"/>
                <c:pt idx="0">
                  <c:v>4.0000000000000044E-3</c:v>
                </c:pt>
                <c:pt idx="1">
                  <c:v>0.74500000000000055</c:v>
                </c:pt>
                <c:pt idx="2">
                  <c:v>0.19500000000000001</c:v>
                </c:pt>
                <c:pt idx="3">
                  <c:v>5.6000000000000001E-2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5385238060196"/>
          <c:y val="4.4494486035460537E-2"/>
          <c:w val="0.82712745603061344"/>
          <c:h val="0.81972087736633981"/>
        </c:manualLayout>
      </c:layout>
      <c:barChart>
        <c:barDir val="col"/>
        <c:grouping val="clustered"/>
        <c:varyColors val="0"/>
        <c:ser>
          <c:idx val="0"/>
          <c:order val="0"/>
          <c:tx>
            <c:strRef>
              <c:f>Sheet1!$B$1</c:f>
              <c:strCache>
                <c:ptCount val="1"/>
                <c:pt idx="0">
                  <c:v>Value</c:v>
                </c:pt>
              </c:strCache>
            </c:strRef>
          </c:tx>
          <c:invertIfNegative val="0"/>
          <c:dLbls>
            <c:spPr>
              <a:solidFill>
                <a:srgbClr val="FFFFFF"/>
              </a:solidFill>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Sheet1!$B$2:$B$7</c:f>
              <c:numCache>
                <c:formatCode>_(* #,##0_);_(* \(#,##0\);_(* "-"??_);_(@_)</c:formatCode>
                <c:ptCount val="6"/>
                <c:pt idx="1">
                  <c:v>402768</c:v>
                </c:pt>
                <c:pt idx="2">
                  <c:v>223692</c:v>
                </c:pt>
                <c:pt idx="3">
                  <c:v>339842</c:v>
                </c:pt>
                <c:pt idx="4">
                  <c:v>306107</c:v>
                </c:pt>
              </c:numCache>
            </c:numRef>
          </c:val>
        </c:ser>
        <c:dLbls>
          <c:showLegendKey val="0"/>
          <c:showVal val="0"/>
          <c:showCatName val="0"/>
          <c:showSerName val="0"/>
          <c:showPercent val="0"/>
          <c:showBubbleSize val="0"/>
        </c:dLbls>
        <c:gapWidth val="150"/>
        <c:axId val="283339136"/>
        <c:axId val="285435360"/>
      </c:barChart>
      <c:lineChart>
        <c:grouping val="standard"/>
        <c:varyColors val="0"/>
        <c:ser>
          <c:idx val="1"/>
          <c:order val="1"/>
          <c:tx>
            <c:strRef>
              <c:f>Sheet1!$C$1</c:f>
              <c:strCache>
                <c:ptCount val="1"/>
                <c:pt idx="0">
                  <c:v>All U.S. Homes</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6.2305295950155822E-3"/>
                  <c:y val="-5.1859428067663547E-2"/>
                </c:manualLayout>
              </c:layout>
              <c:showLegendKey val="0"/>
              <c:showVal val="1"/>
              <c:showCatName val="0"/>
              <c:showSerName val="1"/>
              <c:showPercent val="0"/>
              <c:showBubbleSize val="0"/>
              <c:extLst>
                <c:ext xmlns:c15="http://schemas.microsoft.com/office/drawing/2012/chart" uri="{CE6537A1-D6FC-4f65-9D91-7224C49458BB}"/>
              </c:extLst>
            </c:dLbl>
            <c:spPr>
              <a:solidFill>
                <a:schemeClr val="bg1"/>
              </a:solidFill>
              <a:ln w="12700">
                <a:solidFill>
                  <a:schemeClr val="accent1"/>
                </a:solidFill>
              </a:ln>
            </c:spPr>
            <c:txPr>
              <a:bodyPr/>
              <a:lstStyle/>
              <a:p>
                <a:pPr>
                  <a:defRPr sz="12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Sheet1!$C$2:$C$7</c:f>
              <c:numCache>
                <c:formatCode>_(* #,##0_);_(* \(#,##0\);_(* "-"??_);_(@_)</c:formatCode>
                <c:ptCount val="6"/>
                <c:pt idx="0">
                  <c:v>165344</c:v>
                </c:pt>
                <c:pt idx="1">
                  <c:v>165344</c:v>
                </c:pt>
                <c:pt idx="2">
                  <c:v>165344</c:v>
                </c:pt>
                <c:pt idx="3">
                  <c:v>165344</c:v>
                </c:pt>
                <c:pt idx="4">
                  <c:v>165344</c:v>
                </c:pt>
                <c:pt idx="5">
                  <c:v>165344</c:v>
                </c:pt>
              </c:numCache>
            </c:numRef>
          </c:val>
          <c:smooth val="0"/>
        </c:ser>
        <c:dLbls>
          <c:showLegendKey val="0"/>
          <c:showVal val="0"/>
          <c:showCatName val="0"/>
          <c:showSerName val="0"/>
          <c:showPercent val="0"/>
          <c:showBubbleSize val="0"/>
        </c:dLbls>
        <c:marker val="1"/>
        <c:smooth val="0"/>
        <c:axId val="283339136"/>
        <c:axId val="285435360"/>
      </c:lineChart>
      <c:catAx>
        <c:axId val="283339136"/>
        <c:scaling>
          <c:orientation val="minMax"/>
        </c:scaling>
        <c:delete val="0"/>
        <c:axPos val="b"/>
        <c:numFmt formatCode="General" sourceLinked="0"/>
        <c:majorTickMark val="out"/>
        <c:minorTickMark val="none"/>
        <c:tickLblPos val="nextTo"/>
        <c:txPr>
          <a:bodyPr/>
          <a:lstStyle/>
          <a:p>
            <a:pPr>
              <a:defRPr sz="1000"/>
            </a:pPr>
            <a:endParaRPr lang="en-US"/>
          </a:p>
        </c:txPr>
        <c:crossAx val="285435360"/>
        <c:crosses val="autoZero"/>
        <c:auto val="1"/>
        <c:lblAlgn val="ctr"/>
        <c:lblOffset val="100"/>
        <c:noMultiLvlLbl val="0"/>
      </c:catAx>
      <c:valAx>
        <c:axId val="285435360"/>
        <c:scaling>
          <c:orientation val="minMax"/>
        </c:scaling>
        <c:delete val="0"/>
        <c:axPos val="l"/>
        <c:majorGridlines/>
        <c:title>
          <c:tx>
            <c:rich>
              <a:bodyPr rot="-5400000" vert="horz"/>
              <a:lstStyle/>
              <a:p>
                <a:pPr>
                  <a:defRPr/>
                </a:pPr>
                <a:r>
                  <a:rPr lang="en-US" sz="1200" dirty="0" smtClean="0"/>
                  <a:t>Median Home Values, 2006</a:t>
                </a:r>
                <a:endParaRPr lang="en-US" sz="1200" dirty="0"/>
              </a:p>
            </c:rich>
          </c:tx>
          <c:overlay val="0"/>
        </c:title>
        <c:numFmt formatCode="_(* #,##0_);_(* \(#,##0\);_(* &quot;-&quot;??_);_(@_)" sourceLinked="1"/>
        <c:majorTickMark val="out"/>
        <c:minorTickMark val="none"/>
        <c:tickLblPos val="nextTo"/>
        <c:txPr>
          <a:bodyPr/>
          <a:lstStyle/>
          <a:p>
            <a:pPr>
              <a:defRPr sz="1200"/>
            </a:pPr>
            <a:endParaRPr lang="en-US"/>
          </a:p>
        </c:txPr>
        <c:crossAx val="283339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3137254901969E-2"/>
          <c:y val="2.5706940874036036E-3"/>
          <c:w val="0.84313725490196056"/>
          <c:h val="0.99485861182519275"/>
        </c:manualLayout>
      </c:layout>
      <c:pieChart>
        <c:varyColors val="1"/>
        <c:ser>
          <c:idx val="0"/>
          <c:order val="0"/>
          <c:tx>
            <c:strRef>
              <c:f>Sheet1!$A$2</c:f>
              <c:strCache>
                <c:ptCount val="1"/>
              </c:strCache>
            </c:strRef>
          </c:tx>
          <c:spPr>
            <a:ln w="17258">
              <a:noFill/>
            </a:ln>
          </c:spPr>
          <c:dPt>
            <c:idx val="0"/>
            <c:bubble3D val="0"/>
            <c:spPr>
              <a:solidFill>
                <a:schemeClr val="accent1"/>
              </a:solidFill>
              <a:ln w="17258">
                <a:noFill/>
              </a:ln>
            </c:spPr>
          </c:dPt>
          <c:dPt>
            <c:idx val="1"/>
            <c:bubble3D val="0"/>
            <c:spPr>
              <a:solidFill>
                <a:schemeClr val="accent2"/>
              </a:solidFill>
              <a:ln w="17258">
                <a:noFill/>
              </a:ln>
            </c:spPr>
          </c:dPt>
          <c:dPt>
            <c:idx val="2"/>
            <c:bubble3D val="0"/>
            <c:spPr>
              <a:solidFill>
                <a:schemeClr val="hlink"/>
              </a:solidFill>
              <a:ln w="17258">
                <a:noFill/>
              </a:ln>
            </c:spPr>
          </c:dPt>
          <c:dPt>
            <c:idx val="3"/>
            <c:bubble3D val="0"/>
            <c:spPr>
              <a:solidFill>
                <a:schemeClr val="folHlink"/>
              </a:solidFill>
              <a:ln w="17258">
                <a:noFill/>
              </a:ln>
            </c:spPr>
          </c:dPt>
          <c:dPt>
            <c:idx val="4"/>
            <c:bubble3D val="0"/>
            <c:spPr>
              <a:solidFill>
                <a:schemeClr val="tx2"/>
              </a:solidFill>
              <a:ln w="17258">
                <a:noFill/>
              </a:ln>
            </c:spPr>
          </c:dPt>
          <c:dPt>
            <c:idx val="5"/>
            <c:bubble3D val="0"/>
            <c:spPr>
              <a:solidFill>
                <a:schemeClr val="bg2"/>
              </a:solidFill>
              <a:ln w="17258">
                <a:noFill/>
              </a:ln>
            </c:spPr>
          </c:dPt>
          <c:dLbls>
            <c:dLbl>
              <c:idx val="2"/>
              <c:dLblPos val="ctr"/>
              <c:showLegendKey val="0"/>
              <c:showVal val="0"/>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baseline="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2"/>
                <c:pt idx="0">
                  <c:v>Direct</c:v>
                </c:pt>
                <c:pt idx="1">
                  <c:v>Write Your Own</c:v>
                </c:pt>
              </c:strCache>
            </c:strRef>
          </c:cat>
          <c:val>
            <c:numRef>
              <c:f>Sheet1!$B$2:$D$2</c:f>
              <c:numCache>
                <c:formatCode>0%</c:formatCode>
                <c:ptCount val="3"/>
                <c:pt idx="0">
                  <c:v>0.15000000000000019</c:v>
                </c:pt>
                <c:pt idx="1">
                  <c:v>0.85000000000000064</c:v>
                </c:pt>
              </c:numCache>
            </c:numRef>
          </c:val>
        </c:ser>
        <c:dLbls>
          <c:showLegendKey val="0"/>
          <c:showVal val="1"/>
          <c:showCatName val="0"/>
          <c:showSerName val="0"/>
          <c:showPercent val="0"/>
          <c:showBubbleSize val="0"/>
          <c:showLeaderLines val="0"/>
        </c:dLbls>
        <c:firstSliceAng val="0"/>
      </c:pieChart>
      <c:spPr>
        <a:noFill/>
        <a:ln w="17258">
          <a:noFill/>
        </a:ln>
      </c:spPr>
    </c:plotArea>
    <c:plotVisOnly val="1"/>
    <c:dispBlanksAs val="zero"/>
    <c:showDLblsOverMax val="0"/>
  </c:chart>
  <c:spPr>
    <a:noFill/>
    <a:ln>
      <a:noFill/>
    </a:ln>
  </c:spPr>
  <c:txPr>
    <a:bodyPr/>
    <a:lstStyle/>
    <a:p>
      <a:pPr>
        <a:defRPr sz="1359"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Premium</c:v>
                </c:pt>
              </c:strCache>
            </c:strRef>
          </c:tx>
          <c:dLbls>
            <c:dLbl>
              <c:idx val="0"/>
              <c:layout>
                <c:manualLayout>
                  <c:x val="-0.10871440135403641"/>
                  <c:y val="0.2156682300799246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8459943091225769"/>
                  <c:y val="-0.24121996952612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Subsidized Premium</c:v>
                </c:pt>
                <c:pt idx="1">
                  <c:v>Not Subsidized</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68124" cy="425423"/>
          </a:xfrm>
          <a:prstGeom prst="rect">
            <a:avLst/>
          </a:prstGeom>
          <a:noFill/>
          <a:ln w="9525">
            <a:noFill/>
            <a:miter lim="800000"/>
            <a:headEnd/>
            <a:tailEnd/>
          </a:ln>
          <a:effectLst/>
        </p:spPr>
        <p:txBody>
          <a:bodyPr vert="horz" wrap="square" lIns="92149" tIns="46075" rIns="92149" bIns="46075" numCol="1" anchor="t" anchorCtr="0" compatLnSpc="1">
            <a:prstTxWarp prst="textNoShape">
              <a:avLst/>
            </a:prstTxWarp>
          </a:bodyPr>
          <a:lstStyle>
            <a:lvl1pPr defTabSz="921667"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4007346" y="0"/>
            <a:ext cx="3068124" cy="425423"/>
          </a:xfrm>
          <a:prstGeom prst="rect">
            <a:avLst/>
          </a:prstGeom>
          <a:noFill/>
          <a:ln w="9525">
            <a:noFill/>
            <a:miter lim="800000"/>
            <a:headEnd/>
            <a:tailEnd/>
          </a:ln>
          <a:effectLst/>
        </p:spPr>
        <p:txBody>
          <a:bodyPr vert="horz" wrap="square" lIns="92149" tIns="46075" rIns="92149" bIns="46075" numCol="1" anchor="t" anchorCtr="0" compatLnSpc="1">
            <a:prstTxWarp prst="textNoShape">
              <a:avLst/>
            </a:prstTxWarp>
          </a:bodyPr>
          <a:lstStyle>
            <a:lvl1pPr algn="r" defTabSz="921667" eaLnBrk="0" hangingPunct="0">
              <a:defRPr sz="1200">
                <a:latin typeface="Arial" charset="0"/>
                <a:cs typeface="+mn-cs"/>
              </a:defRPr>
            </a:lvl1pPr>
          </a:lstStyle>
          <a:p>
            <a:pPr>
              <a:defRPr/>
            </a:pPr>
            <a:fld id="{56428D4E-CD86-468D-BEE4-4FD3A017EE70}" type="datetime1">
              <a:rPr lang="en-US"/>
              <a:pPr>
                <a:defRPr/>
              </a:pPr>
              <a:t>2/19/2014</a:t>
            </a:fld>
            <a:endParaRPr lang="en-US"/>
          </a:p>
        </p:txBody>
      </p:sp>
      <p:sp>
        <p:nvSpPr>
          <p:cNvPr id="229380" name="Rectangle 1028"/>
          <p:cNvSpPr>
            <a:spLocks noGrp="1" noChangeArrowheads="1"/>
          </p:cNvSpPr>
          <p:nvPr>
            <p:ph type="ftr" sz="quarter" idx="2"/>
          </p:nvPr>
        </p:nvSpPr>
        <p:spPr bwMode="auto">
          <a:xfrm>
            <a:off x="1" y="8093234"/>
            <a:ext cx="3068124" cy="425423"/>
          </a:xfrm>
          <a:prstGeom prst="rect">
            <a:avLst/>
          </a:prstGeom>
          <a:noFill/>
          <a:ln w="9525">
            <a:noFill/>
            <a:miter lim="800000"/>
            <a:headEnd/>
            <a:tailEnd/>
          </a:ln>
          <a:effectLst/>
        </p:spPr>
        <p:txBody>
          <a:bodyPr vert="horz" wrap="square" lIns="92149" tIns="46075" rIns="92149" bIns="46075" numCol="1" anchor="b" anchorCtr="0" compatLnSpc="1">
            <a:prstTxWarp prst="textNoShape">
              <a:avLst/>
            </a:prstTxWarp>
          </a:bodyPr>
          <a:lstStyle>
            <a:lvl1pPr defTabSz="921667"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4007346" y="8093234"/>
            <a:ext cx="3068124" cy="425423"/>
          </a:xfrm>
          <a:prstGeom prst="rect">
            <a:avLst/>
          </a:prstGeom>
          <a:noFill/>
          <a:ln w="9525">
            <a:noFill/>
            <a:miter lim="800000"/>
            <a:headEnd/>
            <a:tailEnd/>
          </a:ln>
          <a:effectLst/>
        </p:spPr>
        <p:txBody>
          <a:bodyPr vert="horz" wrap="square" lIns="92149" tIns="46075" rIns="92149" bIns="46075" numCol="1" anchor="b" anchorCtr="0" compatLnSpc="1">
            <a:prstTxWarp prst="textNoShape">
              <a:avLst/>
            </a:prstTxWarp>
          </a:bodyPr>
          <a:lstStyle>
            <a:lvl1pPr algn="r" defTabSz="921667"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3618167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676400" y="533400"/>
            <a:ext cx="3722688" cy="2792413"/>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7983" y="3505368"/>
            <a:ext cx="5922716" cy="4724817"/>
          </a:xfrm>
          <a:prstGeom prst="rect">
            <a:avLst/>
          </a:prstGeom>
          <a:noFill/>
          <a:ln w="9525" algn="ctr">
            <a:noFill/>
            <a:miter lim="800000"/>
            <a:headEnd/>
            <a:tailEnd/>
          </a:ln>
          <a:effectLst/>
        </p:spPr>
        <p:txBody>
          <a:bodyPr vert="horz" wrap="square" lIns="46513" tIns="46513" rIns="46513" bIns="465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83721" y="8269953"/>
            <a:ext cx="712845" cy="248705"/>
          </a:xfrm>
          <a:prstGeom prst="rect">
            <a:avLst/>
          </a:prstGeom>
          <a:noFill/>
          <a:ln w="9525">
            <a:noFill/>
            <a:miter lim="800000"/>
            <a:headEnd/>
            <a:tailEnd/>
          </a:ln>
        </p:spPr>
        <p:txBody>
          <a:bodyPr vert="horz" wrap="square" lIns="46332" tIns="46950" rIns="46332" bIns="46950" numCol="1" anchor="b" anchorCtr="0" compatLnSpc="1">
            <a:prstTxWarp prst="textNoShape">
              <a:avLst/>
            </a:prstTxWarp>
            <a:spAutoFit/>
          </a:bodyPr>
          <a:lstStyle>
            <a:lvl1pPr algn="ctr" defTabSz="939299">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932642305"/>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9456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FB9A5526-6B18-4BE7-899D-970DCD766F06}" type="slidenum">
              <a:rPr lang="en-US" smtClean="0"/>
              <a:pPr>
                <a:defRPr/>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14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C30A12F4-4D4C-4BD1-8A06-12294296A49B}" type="slidenum">
              <a:rPr lang="en-US" sz="1000"/>
              <a:pPr algn="ctr" defTabSz="939299"/>
              <a:t>11</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575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22E89E98-31A2-46F0-BDB4-6DBB967BCCCD}" type="slidenum">
              <a:rPr lang="en-US" sz="1000"/>
              <a:pPr algn="ctr" defTabSz="939299"/>
              <a:t>12</a:t>
            </a:fld>
            <a:endParaRPr 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907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DD37D471-20D9-4AC6-912B-A88D1524FDE5}" type="slidenum">
              <a:rPr lang="en-US" sz="1000"/>
              <a:pPr algn="ctr" defTabSz="939299"/>
              <a:t>13</a:t>
            </a:fld>
            <a:endParaRPr 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71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677A96CF-42AB-47A5-A1BE-542F7A2E91CB}" type="slidenum">
              <a:rPr lang="en-US" sz="1000"/>
              <a:pPr algn="ctr" defTabSz="939299"/>
              <a:t>14</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0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EB613608-1978-4FB6-90DE-E5C944E06554}" type="slidenum">
              <a:rPr lang="en-US" sz="1000"/>
              <a:pPr algn="ctr" defTabSz="939299"/>
              <a:t>15</a:t>
            </a:fld>
            <a:endParaRPr lang="en-US"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465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408113" y="639763"/>
            <a:ext cx="4260850" cy="3195637"/>
          </a:xfrm>
          <a:ln/>
        </p:spPr>
      </p:sp>
      <p:sp>
        <p:nvSpPr>
          <p:cNvPr id="35843" name="Rectangle 3"/>
          <p:cNvSpPr>
            <a:spLocks noGrp="1" noChangeArrowheads="1"/>
          </p:cNvSpPr>
          <p:nvPr>
            <p:ph type="body" idx="1"/>
          </p:nvPr>
        </p:nvSpPr>
        <p:spPr>
          <a:xfrm>
            <a:off x="708030" y="4047345"/>
            <a:ext cx="5661018" cy="3833178"/>
          </a:xfrm>
          <a:noFill/>
          <a:ln/>
        </p:spPr>
        <p:txBody>
          <a:bodyPr/>
          <a:lstStyle/>
          <a:p>
            <a:endParaRPr lang="en-US" smtClean="0"/>
          </a:p>
        </p:txBody>
      </p:sp>
    </p:spTree>
    <p:extLst>
      <p:ext uri="{BB962C8B-B14F-4D97-AF65-F5344CB8AC3E}">
        <p14:creationId xmlns:p14="http://schemas.microsoft.com/office/powerpoint/2010/main" val="429247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408113" y="639763"/>
            <a:ext cx="4260850" cy="3195637"/>
          </a:xfrm>
          <a:ln/>
        </p:spPr>
      </p:sp>
      <p:sp>
        <p:nvSpPr>
          <p:cNvPr id="36867" name="Rectangle 3"/>
          <p:cNvSpPr>
            <a:spLocks noGrp="1" noChangeArrowheads="1"/>
          </p:cNvSpPr>
          <p:nvPr>
            <p:ph type="body" idx="1"/>
          </p:nvPr>
        </p:nvSpPr>
        <p:spPr>
          <a:xfrm>
            <a:off x="708030" y="4047345"/>
            <a:ext cx="5661018" cy="3833178"/>
          </a:xfrm>
          <a:noFill/>
          <a:ln/>
        </p:spPr>
        <p:txBody>
          <a:bodyPr/>
          <a:lstStyle/>
          <a:p>
            <a:endParaRPr lang="en-US" smtClean="0"/>
          </a:p>
        </p:txBody>
      </p:sp>
    </p:spTree>
    <p:extLst>
      <p:ext uri="{BB962C8B-B14F-4D97-AF65-F5344CB8AC3E}">
        <p14:creationId xmlns:p14="http://schemas.microsoft.com/office/powerpoint/2010/main" val="2965933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83721" y="8269951"/>
            <a:ext cx="712845" cy="248705"/>
          </a:xfrm>
        </p:spPr>
        <p:txBody>
          <a:bodyPr/>
          <a:lstStyle/>
          <a:p>
            <a:pPr>
              <a:defRPr/>
            </a:pPr>
            <a:fld id="{91CA3076-913A-4B44-9080-979026108DFF}" type="slidenum">
              <a:rPr lang="en-US" smtClean="0">
                <a:solidFill>
                  <a:srgbClr val="000000"/>
                </a:solidFill>
              </a:rPr>
              <a:pPr>
                <a:defRPr/>
              </a:pPr>
              <a:t>18</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341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408113" y="639763"/>
            <a:ext cx="4260850" cy="3195637"/>
          </a:xfrm>
          <a:ln/>
        </p:spPr>
      </p:sp>
      <p:sp>
        <p:nvSpPr>
          <p:cNvPr id="40963" name="Rectangle 3"/>
          <p:cNvSpPr>
            <a:spLocks noGrp="1" noChangeArrowheads="1"/>
          </p:cNvSpPr>
          <p:nvPr>
            <p:ph type="body" idx="1"/>
          </p:nvPr>
        </p:nvSpPr>
        <p:spPr>
          <a:xfrm>
            <a:off x="708030" y="4047345"/>
            <a:ext cx="5661018" cy="3833178"/>
          </a:xfrm>
          <a:noFill/>
          <a:ln/>
        </p:spPr>
        <p:txBody>
          <a:bodyPr/>
          <a:lstStyle/>
          <a:p>
            <a:endParaRPr lang="en-US" smtClean="0"/>
          </a:p>
        </p:txBody>
      </p:sp>
    </p:spTree>
    <p:extLst>
      <p:ext uri="{BB962C8B-B14F-4D97-AF65-F5344CB8AC3E}">
        <p14:creationId xmlns:p14="http://schemas.microsoft.com/office/powerpoint/2010/main" val="15513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84366" y="8269954"/>
            <a:ext cx="711554" cy="248705"/>
          </a:xfrm>
        </p:spPr>
        <p:txBody>
          <a:bodyPr/>
          <a:lstStyle/>
          <a:p>
            <a:pPr defTabSz="937796">
              <a:defRPr/>
            </a:pPr>
            <a:fld id="{15A7F7DB-3A93-4CAB-8AF3-CD35918FB945}" type="slidenum">
              <a:rPr lang="en-US" smtClean="0"/>
              <a:pPr defTabSz="937796">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0118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408113" y="639763"/>
            <a:ext cx="4260850" cy="3195637"/>
          </a:xfrm>
          <a:ln/>
        </p:spPr>
      </p:sp>
      <p:sp>
        <p:nvSpPr>
          <p:cNvPr id="39939" name="Rectangle 3"/>
          <p:cNvSpPr>
            <a:spLocks noGrp="1" noChangeArrowheads="1"/>
          </p:cNvSpPr>
          <p:nvPr>
            <p:ph type="body" idx="1"/>
          </p:nvPr>
        </p:nvSpPr>
        <p:spPr>
          <a:xfrm>
            <a:off x="708030" y="4047345"/>
            <a:ext cx="5661018" cy="3833178"/>
          </a:xfrm>
          <a:noFill/>
          <a:ln/>
        </p:spPr>
        <p:txBody>
          <a:bodyPr/>
          <a:lstStyle/>
          <a:p>
            <a:endParaRPr lang="en-US" smtClean="0"/>
          </a:p>
        </p:txBody>
      </p:sp>
    </p:spTree>
    <p:extLst>
      <p:ext uri="{BB962C8B-B14F-4D97-AF65-F5344CB8AC3E}">
        <p14:creationId xmlns:p14="http://schemas.microsoft.com/office/powerpoint/2010/main" val="281465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83721" y="8269951"/>
            <a:ext cx="712845" cy="248705"/>
          </a:xfrm>
        </p:spPr>
        <p:txBody>
          <a:bodyPr/>
          <a:lstStyle/>
          <a:p>
            <a:pPr>
              <a:defRPr/>
            </a:pPr>
            <a:fld id="{BEE11458-E551-4C38-9E85-A389775B4DFA}" type="slidenum">
              <a:rPr lang="en-US" smtClean="0">
                <a:solidFill>
                  <a:srgbClr val="000000"/>
                </a:solidFill>
              </a:rPr>
              <a:pPr>
                <a:defRPr/>
              </a:pPr>
              <a:t>21</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0117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83721" y="8269952"/>
            <a:ext cx="712845" cy="248705"/>
          </a:xfrm>
        </p:spPr>
        <p:txBody>
          <a:bodyPr/>
          <a:lstStyle/>
          <a:p>
            <a:pPr>
              <a:defRPr/>
            </a:pPr>
            <a:fld id="{3A6B90E8-B186-4EE7-9831-1401031F6C6C}" type="slidenum">
              <a:rPr lang="en-US" smtClean="0">
                <a:solidFill>
                  <a:srgbClr val="000000"/>
                </a:solidFill>
              </a:rPr>
              <a:pPr>
                <a:defRPr/>
              </a:pPr>
              <a:t>22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214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83721" y="8269951"/>
            <a:ext cx="712845" cy="248705"/>
          </a:xfrm>
        </p:spPr>
        <p:txBody>
          <a:bodyPr/>
          <a:lstStyle/>
          <a:p>
            <a:pPr>
              <a:defRPr/>
            </a:pPr>
            <a:fld id="{C3FDAECC-01E3-46D0-B980-A45E82B7AFA3}" type="slidenum">
              <a:rPr lang="en-US" smtClean="0">
                <a:solidFill>
                  <a:srgbClr val="000000"/>
                </a:solidFill>
              </a:rPr>
              <a:pPr>
                <a:defRPr/>
              </a:pPr>
              <a:t>23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408113" y="639763"/>
            <a:ext cx="4260850" cy="3195637"/>
          </a:xfrm>
          <a:ln w="12700"/>
        </p:spPr>
      </p:sp>
      <p:sp>
        <p:nvSpPr>
          <p:cNvPr id="286724" name="Notes Placeholder 2"/>
          <p:cNvSpPr>
            <a:spLocks noGrp="1"/>
          </p:cNvSpPr>
          <p:nvPr>
            <p:ph type="body" idx="1"/>
          </p:nvPr>
        </p:nvSpPr>
        <p:spPr>
          <a:xfrm>
            <a:off x="708030" y="4047345"/>
            <a:ext cx="5661018" cy="3833178"/>
          </a:xfrm>
          <a:noFill/>
          <a:ln/>
        </p:spPr>
        <p:txBody>
          <a:bodyPr lIns="92308" tIns="46154" rIns="92308" bIns="46154"/>
          <a:lstStyle/>
          <a:p>
            <a:endParaRPr lang="en-US" smtClean="0"/>
          </a:p>
        </p:txBody>
      </p:sp>
    </p:spTree>
    <p:extLst>
      <p:ext uri="{BB962C8B-B14F-4D97-AF65-F5344CB8AC3E}">
        <p14:creationId xmlns:p14="http://schemas.microsoft.com/office/powerpoint/2010/main" val="2984405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83721" y="8269951"/>
            <a:ext cx="712845" cy="248705"/>
          </a:xfrm>
        </p:spPr>
        <p:txBody>
          <a:bodyPr/>
          <a:lstStyle/>
          <a:p>
            <a:pPr>
              <a:defRPr/>
            </a:pPr>
            <a:fld id="{6A210E9D-8931-4C98-8795-0266F6BA0585}" type="slidenum">
              <a:rPr lang="en-US" smtClean="0">
                <a:solidFill>
                  <a:srgbClr val="000000"/>
                </a:solidFill>
              </a:rPr>
              <a:pPr>
                <a:defRPr/>
              </a:pPr>
              <a:t>24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408113" y="639763"/>
            <a:ext cx="4260850" cy="3195637"/>
          </a:xfrm>
          <a:ln w="12700"/>
        </p:spPr>
      </p:sp>
      <p:sp>
        <p:nvSpPr>
          <p:cNvPr id="287748" name="Notes Placeholder 2"/>
          <p:cNvSpPr>
            <a:spLocks noGrp="1"/>
          </p:cNvSpPr>
          <p:nvPr>
            <p:ph type="body" idx="1"/>
          </p:nvPr>
        </p:nvSpPr>
        <p:spPr>
          <a:xfrm>
            <a:off x="708030" y="4047345"/>
            <a:ext cx="5661018" cy="3833178"/>
          </a:xfrm>
          <a:noFill/>
          <a:ln/>
        </p:spPr>
        <p:txBody>
          <a:bodyPr lIns="92308" tIns="46154" rIns="92308" bIns="46154"/>
          <a:lstStyle/>
          <a:p>
            <a:endParaRPr lang="en-US" smtClean="0"/>
          </a:p>
        </p:txBody>
      </p:sp>
    </p:spTree>
    <p:extLst>
      <p:ext uri="{BB962C8B-B14F-4D97-AF65-F5344CB8AC3E}">
        <p14:creationId xmlns:p14="http://schemas.microsoft.com/office/powerpoint/2010/main" val="3624574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83721" y="8269951"/>
            <a:ext cx="712845" cy="248705"/>
          </a:xfrm>
        </p:spPr>
        <p:txBody>
          <a:bodyPr/>
          <a:lstStyle/>
          <a:p>
            <a:pPr>
              <a:defRPr/>
            </a:pPr>
            <a:fld id="{C3FDAECC-01E3-46D0-B980-A45E82B7AFA3}" type="slidenum">
              <a:rPr lang="en-US" smtClean="0">
                <a:solidFill>
                  <a:srgbClr val="000000"/>
                </a:solidFill>
              </a:rPr>
              <a:pPr>
                <a:defRPr/>
              </a:pPr>
              <a:t>25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408113" y="639763"/>
            <a:ext cx="4260850" cy="3195637"/>
          </a:xfrm>
          <a:ln w="12700"/>
        </p:spPr>
      </p:sp>
      <p:sp>
        <p:nvSpPr>
          <p:cNvPr id="286724" name="Notes Placeholder 2"/>
          <p:cNvSpPr>
            <a:spLocks noGrp="1"/>
          </p:cNvSpPr>
          <p:nvPr>
            <p:ph type="body" idx="1"/>
          </p:nvPr>
        </p:nvSpPr>
        <p:spPr>
          <a:xfrm>
            <a:off x="708030" y="4047345"/>
            <a:ext cx="5661018" cy="3833178"/>
          </a:xfrm>
          <a:noFill/>
          <a:ln/>
        </p:spPr>
        <p:txBody>
          <a:bodyPr lIns="92308" tIns="46154" rIns="92308" bIns="46154"/>
          <a:lstStyle/>
          <a:p>
            <a:endParaRPr lang="en-US" smtClean="0"/>
          </a:p>
        </p:txBody>
      </p:sp>
    </p:spTree>
    <p:extLst>
      <p:ext uri="{BB962C8B-B14F-4D97-AF65-F5344CB8AC3E}">
        <p14:creationId xmlns:p14="http://schemas.microsoft.com/office/powerpoint/2010/main" val="376154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83721" y="8269951"/>
            <a:ext cx="712845" cy="248705"/>
          </a:xfrm>
        </p:spPr>
        <p:txBody>
          <a:bodyPr/>
          <a:lstStyle/>
          <a:p>
            <a:pPr>
              <a:defRPr/>
            </a:pPr>
            <a:fld id="{6A210E9D-8931-4C98-8795-0266F6BA0585}" type="slidenum">
              <a:rPr lang="en-US" smtClean="0">
                <a:solidFill>
                  <a:srgbClr val="000000"/>
                </a:solidFill>
              </a:rPr>
              <a:pPr>
                <a:defRPr/>
              </a:pPr>
              <a:t>26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408113" y="639763"/>
            <a:ext cx="4260850" cy="3195637"/>
          </a:xfrm>
          <a:ln w="12700"/>
        </p:spPr>
      </p:sp>
      <p:sp>
        <p:nvSpPr>
          <p:cNvPr id="287748" name="Notes Placeholder 2"/>
          <p:cNvSpPr>
            <a:spLocks noGrp="1"/>
          </p:cNvSpPr>
          <p:nvPr>
            <p:ph type="body" idx="1"/>
          </p:nvPr>
        </p:nvSpPr>
        <p:spPr>
          <a:xfrm>
            <a:off x="708030" y="4047345"/>
            <a:ext cx="5661018" cy="3833178"/>
          </a:xfrm>
          <a:noFill/>
          <a:ln/>
        </p:spPr>
        <p:txBody>
          <a:bodyPr lIns="92308" tIns="46154" rIns="92308" bIns="46154"/>
          <a:lstStyle/>
          <a:p>
            <a:endParaRPr lang="en-US" smtClean="0"/>
          </a:p>
        </p:txBody>
      </p:sp>
    </p:spTree>
    <p:extLst>
      <p:ext uri="{BB962C8B-B14F-4D97-AF65-F5344CB8AC3E}">
        <p14:creationId xmlns:p14="http://schemas.microsoft.com/office/powerpoint/2010/main" val="2284357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CE411486-F68E-4CFA-A8C1-C246E7639F8B}" type="slidenum">
              <a:rPr lang="en-US" sz="1000"/>
              <a:pPr algn="ctr" defTabSz="939299"/>
              <a:t>27</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106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83721" y="8269953"/>
            <a:ext cx="712845" cy="248705"/>
          </a:xfrm>
          <a:prstGeom prst="rect">
            <a:avLst/>
          </a:prstGeom>
          <a:noFill/>
          <a:ln w="9525">
            <a:noFill/>
            <a:miter lim="800000"/>
            <a:headEnd/>
            <a:tailEnd/>
          </a:ln>
        </p:spPr>
        <p:txBody>
          <a:bodyPr lIns="46332" tIns="46950" rIns="46332" bIns="46950" anchor="b">
            <a:spAutoFit/>
          </a:bodyPr>
          <a:lstStyle/>
          <a:p>
            <a:pPr algn="ctr" defTabSz="939299"/>
            <a:fld id="{7FB1E36C-DE75-4740-8666-46AC2F8A2D0A}" type="slidenum">
              <a:rPr lang="en-US" sz="1000"/>
              <a:pPr algn="ctr" defTabSz="939299"/>
              <a:t>28</a:t>
            </a:fld>
            <a:endParaRPr 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8463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661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83721" y="8269952"/>
            <a:ext cx="712845" cy="248705"/>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382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83721" y="8269951"/>
            <a:ext cx="712845" cy="248705"/>
          </a:xfrm>
        </p:spPr>
        <p:txBody>
          <a:bodyPr/>
          <a:lstStyle/>
          <a:p>
            <a:pPr>
              <a:defRPr/>
            </a:pPr>
            <a:fld id="{938F789B-0BA8-4A49-AFC3-8C639E029E1C}" type="slidenum">
              <a:rPr lang="en-US" smtClean="0"/>
              <a:pPr>
                <a:defRPr/>
              </a:pPr>
              <a:t>30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439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84366" y="8269954"/>
            <a:ext cx="711554" cy="248705"/>
          </a:xfrm>
        </p:spPr>
        <p:txBody>
          <a:bodyPr/>
          <a:lstStyle/>
          <a:p>
            <a:pPr defTabSz="937796">
              <a:defRPr/>
            </a:pPr>
            <a:fld id="{15A7F7DB-3A93-4CAB-8AF3-CD35918FB945}" type="slidenum">
              <a:rPr lang="en-US" smtClean="0"/>
              <a:pPr defTabSz="937796">
                <a:defRPr/>
              </a:pPr>
              <a:t>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694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83721" y="8269952"/>
            <a:ext cx="712845" cy="248705"/>
          </a:xfrm>
        </p:spPr>
        <p:txBody>
          <a:bodyPr/>
          <a:lstStyle/>
          <a:p>
            <a:pPr defTabSz="937796">
              <a:defRPr/>
            </a:pPr>
            <a:fld id="{3711D1C8-0BB5-4546-B0DE-9FAB346B6C05}" type="slidenum">
              <a:rPr lang="en-US" smtClean="0"/>
              <a:pPr defTabSz="937796">
                <a:defRPr/>
              </a:pPr>
              <a:t>32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9924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33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530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9584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840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84368" y="8269907"/>
            <a:ext cx="711554" cy="248752"/>
          </a:xfrm>
          <a:prstGeom prst="rect">
            <a:avLst/>
          </a:prstGeom>
          <a:noFill/>
          <a:ln w="9525">
            <a:noFill/>
            <a:miter lim="800000"/>
            <a:headEnd/>
            <a:tailEnd/>
          </a:ln>
        </p:spPr>
        <p:txBody>
          <a:bodyPr lIns="46354" tIns="46973" rIns="46354" bIns="46973" anchor="b">
            <a:spAutoFit/>
          </a:bodyPr>
          <a:lstStyle/>
          <a:p>
            <a:pPr algn="ctr"/>
            <a:fld id="{ECB28993-AF64-42C9-8474-B3CB83825417}" type="slidenum">
              <a:rPr lang="en-US" sz="1000">
                <a:solidFill>
                  <a:srgbClr val="000000"/>
                </a:solidFill>
                <a:latin typeface="Times New Roman" pitchFamily="18" charset="0"/>
              </a:rPr>
              <a:pPr algn="ctr"/>
              <a:t>36</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52879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83721" y="8269951"/>
            <a:ext cx="712845" cy="248705"/>
          </a:xfrm>
        </p:spPr>
        <p:txBody>
          <a:bodyPr/>
          <a:lstStyle/>
          <a:p>
            <a:pPr>
              <a:defRPr/>
            </a:pPr>
            <a:fld id="{ECA2118D-97E9-47A6-8843-4A77375CEADF}" type="slidenum">
              <a:rPr lang="en-US" smtClean="0">
                <a:solidFill>
                  <a:srgbClr val="000000"/>
                </a:solidFill>
              </a:rPr>
              <a:pPr>
                <a:defRPr/>
              </a:pPr>
              <a:t>37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2567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83721" y="8269952"/>
            <a:ext cx="712845" cy="248705"/>
          </a:xfrm>
          <a:noFill/>
        </p:spPr>
        <p:txBody>
          <a:bodyPr/>
          <a:lstStyle/>
          <a:p>
            <a:pPr defTabSz="937772"/>
            <a:fld id="{C2B5FA5F-BEB6-44D3-B00D-B1810101F93B}" type="slidenum">
              <a:rPr lang="en-US">
                <a:solidFill>
                  <a:prstClr val="black"/>
                </a:solidFill>
              </a:rPr>
              <a:pPr defTabSz="937772"/>
              <a:t>38</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408113" y="641350"/>
            <a:ext cx="4260850" cy="3195638"/>
          </a:xfrm>
          <a:ln w="12700"/>
        </p:spPr>
      </p:sp>
      <p:sp>
        <p:nvSpPr>
          <p:cNvPr id="6148" name="Notes Placeholder 2"/>
          <p:cNvSpPr>
            <a:spLocks noGrp="1"/>
          </p:cNvSpPr>
          <p:nvPr>
            <p:ph type="body" idx="1"/>
          </p:nvPr>
        </p:nvSpPr>
        <p:spPr>
          <a:xfrm>
            <a:off x="708349" y="4047636"/>
            <a:ext cx="5660379" cy="3832304"/>
          </a:xfrm>
          <a:noFill/>
          <a:ln/>
        </p:spPr>
        <p:txBody>
          <a:bodyPr lIns="92305" tIns="46153" rIns="92305" bIns="46153"/>
          <a:lstStyle/>
          <a:p>
            <a:endParaRPr lang="en-US" dirty="0" smtClean="0"/>
          </a:p>
        </p:txBody>
      </p:sp>
    </p:spTree>
    <p:extLst>
      <p:ext uri="{BB962C8B-B14F-4D97-AF65-F5344CB8AC3E}">
        <p14:creationId xmlns:p14="http://schemas.microsoft.com/office/powerpoint/2010/main" val="3738626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83721" y="8269952"/>
            <a:ext cx="712845" cy="248705"/>
          </a:xfrm>
        </p:spPr>
        <p:txBody>
          <a:bodyPr/>
          <a:lstStyle/>
          <a:p>
            <a:pPr>
              <a:defRPr/>
            </a:pPr>
            <a:fld id="{D3B46664-AE7A-4EF7-BFD7-083E2F3E0F65}" type="slidenum">
              <a:rPr lang="en-US" smtClean="0"/>
              <a:pPr>
                <a:defRPr/>
              </a:pPr>
              <a:t>39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358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a:latin typeface="Arial" pitchFamily="34" charset="0"/>
            </a:endParaRPr>
          </a:p>
        </p:txBody>
      </p:sp>
    </p:spTree>
    <p:extLst>
      <p:ext uri="{BB962C8B-B14F-4D97-AF65-F5344CB8AC3E}">
        <p14:creationId xmlns:p14="http://schemas.microsoft.com/office/powerpoint/2010/main" val="3053305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83721" y="8269951"/>
            <a:ext cx="712845" cy="248705"/>
          </a:xfrm>
        </p:spPr>
        <p:txBody>
          <a:bodyPr/>
          <a:lstStyle/>
          <a:p>
            <a:pPr>
              <a:defRPr/>
            </a:pPr>
            <a:fld id="{CD7F88F9-67A0-4DD5-9BC7-F7DE73C9931D}" type="slidenum">
              <a:rPr lang="en-US" smtClean="0"/>
              <a:pPr>
                <a:defRPr/>
              </a:pPr>
              <a:t>40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8799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83723" y="8269952"/>
            <a:ext cx="712845" cy="248705"/>
          </a:xfrm>
        </p:spPr>
        <p:txBody>
          <a:bodyPr/>
          <a:lstStyle/>
          <a:p>
            <a:pPr>
              <a:defRPr/>
            </a:pPr>
            <a:fld id="{CD8EFDAD-DD28-475D-8809-5E3173A79418}" type="slidenum">
              <a:rPr lang="en-US" smtClean="0"/>
              <a:pPr>
                <a:defRPr/>
              </a:pPr>
              <a:t>41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3555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83723" y="8269954"/>
            <a:ext cx="712844" cy="248705"/>
          </a:xfrm>
        </p:spPr>
        <p:txBody>
          <a:bodyPr/>
          <a:lstStyle/>
          <a:p>
            <a:pPr>
              <a:defRPr/>
            </a:pPr>
            <a:fld id="{205DA8A8-5777-4FA2-8084-FB24BA0FA918}" type="slidenum">
              <a:rPr lang="en-US" smtClean="0">
                <a:solidFill>
                  <a:srgbClr val="000000"/>
                </a:solidFill>
              </a:rPr>
              <a:pPr>
                <a:defRPr/>
              </a:pPr>
              <a:t>42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4419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83724" y="8269953"/>
            <a:ext cx="712845" cy="248705"/>
          </a:xfrm>
        </p:spPr>
        <p:txBody>
          <a:bodyPr/>
          <a:lstStyle/>
          <a:p>
            <a:pPr>
              <a:defRPr/>
            </a:pPr>
            <a:fld id="{935D9A84-BDC2-4CC8-AAC8-58F3C8F9656A}" type="slidenum">
              <a:rPr lang="en-US" smtClean="0"/>
              <a:pPr>
                <a:defRPr/>
              </a:pPr>
              <a:t>43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971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83723" y="8269954"/>
            <a:ext cx="712844" cy="248705"/>
          </a:xfrm>
        </p:spPr>
        <p:txBody>
          <a:bodyPr/>
          <a:lstStyle/>
          <a:p>
            <a:pPr>
              <a:defRPr/>
            </a:pPr>
            <a:fld id="{205DA8A8-5777-4FA2-8084-FB24BA0FA918}" type="slidenum">
              <a:rPr lang="en-US" smtClean="0">
                <a:solidFill>
                  <a:srgbClr val="000000"/>
                </a:solidFill>
              </a:rPr>
              <a:pPr>
                <a:defRPr/>
              </a:pPr>
              <a:t>44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7856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45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405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46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3888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4469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2832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83721" y="8269952"/>
            <a:ext cx="712845" cy="248705"/>
          </a:xfrm>
          <a:noFill/>
        </p:spPr>
        <p:txBody>
          <a:bodyPr/>
          <a:lstStyle/>
          <a:p>
            <a:pPr defTabSz="937713"/>
            <a:fld id="{578A657D-9F19-4B10-AA0F-79ABBD03F38C}" type="slidenum">
              <a:rPr lang="en-US" smtClean="0"/>
              <a:pPr defTabSz="937713"/>
              <a:t>49</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035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83721" y="8269952"/>
            <a:ext cx="712845" cy="248705"/>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854590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5289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7459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83721" y="8269952"/>
            <a:ext cx="712845" cy="248705"/>
          </a:xfrm>
          <a:noFill/>
        </p:spPr>
        <p:txBody>
          <a:bodyPr/>
          <a:lstStyle/>
          <a:p>
            <a:pPr defTabSz="937713"/>
            <a:fld id="{AEA7B339-6DD4-4927-829F-3B6BA8195CD1}" type="slidenum">
              <a:rPr lang="en-US" smtClean="0"/>
              <a:pPr defTabSz="937713"/>
              <a:t>52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6697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83721" y="8269952"/>
            <a:ext cx="712845" cy="248705"/>
          </a:xfrm>
        </p:spPr>
        <p:txBody>
          <a:bodyPr/>
          <a:lstStyle/>
          <a:p>
            <a:pPr>
              <a:defRPr/>
            </a:pPr>
            <a:fld id="{D3B46664-AE7A-4EF7-BFD7-083E2F3E0F65}" type="slidenum">
              <a:rPr lang="en-US" smtClean="0"/>
              <a:pPr>
                <a:defRPr/>
              </a:pPr>
              <a:t>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0902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83724" y="8269955"/>
            <a:ext cx="712844" cy="248705"/>
          </a:xfrm>
        </p:spPr>
        <p:txBody>
          <a:bodyPr/>
          <a:lstStyle/>
          <a:p>
            <a:pPr>
              <a:defRPr/>
            </a:pPr>
            <a:fld id="{205DA8A8-5777-4FA2-8084-FB24BA0FA918}" type="slidenum">
              <a:rPr lang="en-US" smtClean="0">
                <a:solidFill>
                  <a:srgbClr val="000000"/>
                </a:solidFill>
              </a:rPr>
              <a:pPr>
                <a:defRPr/>
              </a:pPr>
              <a:t>56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8435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83721" y="8269952"/>
            <a:ext cx="712845" cy="248705"/>
          </a:xfrm>
          <a:noFill/>
        </p:spPr>
        <p:txBody>
          <a:bodyPr/>
          <a:lstStyle/>
          <a:p>
            <a:pPr defTabSz="937713"/>
            <a:fld id="{AEA7B339-6DD4-4927-829F-3B6BA8195CD1}" type="slidenum">
              <a:rPr lang="en-US" smtClean="0"/>
              <a:pPr defTabSz="937713"/>
              <a:t>57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5253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83721" y="8269952"/>
            <a:ext cx="712845" cy="248705"/>
          </a:xfrm>
          <a:noFill/>
        </p:spPr>
        <p:txBody>
          <a:bodyPr/>
          <a:lstStyle/>
          <a:p>
            <a:pPr defTabSz="937713"/>
            <a:fld id="{AEA7B339-6DD4-4927-829F-3B6BA8195CD1}" type="slidenum">
              <a:rPr lang="en-US" smtClean="0"/>
              <a:pPr defTabSz="937713"/>
              <a:t>58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7953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84366" y="8269964"/>
            <a:ext cx="711554" cy="248695"/>
          </a:xfrm>
          <a:prstGeom prst="rect">
            <a:avLst/>
          </a:prstGeom>
          <a:noFill/>
          <a:ln w="9525">
            <a:noFill/>
            <a:miter lim="800000"/>
            <a:headEnd/>
            <a:tailEnd/>
          </a:ln>
        </p:spPr>
        <p:txBody>
          <a:bodyPr lIns="46327" tIns="46945" rIns="46327" bIns="46945" anchor="b">
            <a:spAutoFit/>
          </a:bodyPr>
          <a:lstStyle/>
          <a:p>
            <a:pPr algn="ctr" defTabSz="937796"/>
            <a:fld id="{5C1989CA-1A92-4DB6-A85A-D489C0504DE6}" type="slidenum">
              <a:rPr lang="en-US" sz="1000"/>
              <a:pPr algn="ctr" defTabSz="937796"/>
              <a:t>59</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795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60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04356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62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387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0843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63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3997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64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9783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83721" y="8269952"/>
            <a:ext cx="712845" cy="248705"/>
          </a:xfrm>
        </p:spPr>
        <p:txBody>
          <a:bodyPr/>
          <a:lstStyle/>
          <a:p>
            <a:pPr>
              <a:defRPr/>
            </a:pPr>
            <a:fld id="{D16B205B-5CAC-4CDE-BC3B-EC6CDB61437F}" type="slidenum">
              <a:rPr lang="en-US" smtClean="0"/>
              <a:pPr>
                <a:defRPr/>
              </a:pPr>
              <a:t>65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8427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711097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83723" y="8269954"/>
            <a:ext cx="712845" cy="248705"/>
          </a:xfrm>
        </p:spPr>
        <p:txBody>
          <a:bodyPr/>
          <a:lstStyle/>
          <a:p>
            <a:pPr>
              <a:defRPr/>
            </a:pPr>
            <a:fld id="{13477895-592F-4D1B-9D08-B8F915A07ED7}" type="slidenum">
              <a:rPr lang="en-US" smtClean="0">
                <a:solidFill>
                  <a:srgbClr val="000000"/>
                </a:solidFill>
              </a:rPr>
              <a:pPr>
                <a:defRPr/>
              </a:pPr>
              <a:t>67</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408113" y="639763"/>
            <a:ext cx="4262437" cy="3195637"/>
          </a:xfrm>
          <a:ln w="12700"/>
        </p:spPr>
      </p:sp>
      <p:sp>
        <p:nvSpPr>
          <p:cNvPr id="217092" name="Notes Placeholder 2"/>
          <p:cNvSpPr>
            <a:spLocks noGrp="1"/>
          </p:cNvSpPr>
          <p:nvPr>
            <p:ph type="body" idx="1"/>
          </p:nvPr>
        </p:nvSpPr>
        <p:spPr>
          <a:xfrm>
            <a:off x="708032" y="4047346"/>
            <a:ext cx="5661018" cy="3833177"/>
          </a:xfrm>
          <a:noFill/>
          <a:ln/>
        </p:spPr>
        <p:txBody>
          <a:bodyPr lIns="91583" tIns="45791" rIns="91583" bIns="45791"/>
          <a:lstStyle/>
          <a:p>
            <a:endParaRPr lang="en-US" dirty="0" smtClean="0"/>
          </a:p>
        </p:txBody>
      </p:sp>
    </p:spTree>
    <p:extLst>
      <p:ext uri="{BB962C8B-B14F-4D97-AF65-F5344CB8AC3E}">
        <p14:creationId xmlns:p14="http://schemas.microsoft.com/office/powerpoint/2010/main" val="7558762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83723" y="8269954"/>
            <a:ext cx="712845" cy="248705"/>
          </a:xfrm>
        </p:spPr>
        <p:txBody>
          <a:bodyPr/>
          <a:lstStyle/>
          <a:p>
            <a:pPr>
              <a:defRPr/>
            </a:pPr>
            <a:fld id="{CA22429F-497C-4787-B0C5-F4E8A801F656}" type="slidenum">
              <a:rPr lang="en-US" smtClean="0">
                <a:solidFill>
                  <a:srgbClr val="000000"/>
                </a:solidFill>
              </a:rPr>
              <a:pPr>
                <a:defRPr/>
              </a:pPr>
              <a:t>68</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408113" y="639763"/>
            <a:ext cx="4262437" cy="3195637"/>
          </a:xfrm>
          <a:ln w="12700"/>
        </p:spPr>
      </p:sp>
      <p:sp>
        <p:nvSpPr>
          <p:cNvPr id="218116" name="Notes Placeholder 2"/>
          <p:cNvSpPr>
            <a:spLocks noGrp="1"/>
          </p:cNvSpPr>
          <p:nvPr>
            <p:ph type="body" idx="1"/>
          </p:nvPr>
        </p:nvSpPr>
        <p:spPr>
          <a:xfrm>
            <a:off x="708032" y="4047346"/>
            <a:ext cx="5661018" cy="3833177"/>
          </a:xfrm>
          <a:noFill/>
          <a:ln/>
        </p:spPr>
        <p:txBody>
          <a:bodyPr lIns="91583" tIns="45791" rIns="91583" bIns="45791"/>
          <a:lstStyle/>
          <a:p>
            <a:endParaRPr lang="en-US" dirty="0" smtClean="0"/>
          </a:p>
        </p:txBody>
      </p:sp>
    </p:spTree>
    <p:extLst>
      <p:ext uri="{BB962C8B-B14F-4D97-AF65-F5344CB8AC3E}">
        <p14:creationId xmlns:p14="http://schemas.microsoft.com/office/powerpoint/2010/main" val="3439260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83721" y="8269951"/>
            <a:ext cx="712845" cy="248705"/>
          </a:xfrm>
        </p:spPr>
        <p:txBody>
          <a:bodyPr/>
          <a:lstStyle/>
          <a:p>
            <a:pPr>
              <a:defRPr/>
            </a:pPr>
            <a:fld id="{AED8072F-0E08-458F-BF88-90F48070855D}" type="slidenum">
              <a:rPr lang="en-US"/>
              <a:pPr>
                <a:defRPr/>
              </a:pPr>
              <a:t>69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56694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409700" y="642938"/>
            <a:ext cx="4257675" cy="3192462"/>
          </a:xfrm>
          <a:solidFill>
            <a:srgbClr val="FFFFFF"/>
          </a:solidFill>
          <a:ln/>
        </p:spPr>
      </p:sp>
      <p:sp>
        <p:nvSpPr>
          <p:cNvPr id="202755" name="Rectangle 3"/>
          <p:cNvSpPr>
            <a:spLocks noGrp="1" noChangeArrowheads="1"/>
          </p:cNvSpPr>
          <p:nvPr>
            <p:ph type="body" idx="1"/>
          </p:nvPr>
        </p:nvSpPr>
        <p:spPr>
          <a:xfrm>
            <a:off x="911929" y="4047346"/>
            <a:ext cx="5248403" cy="3830263"/>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31011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409700" y="642938"/>
            <a:ext cx="4257675" cy="3192462"/>
          </a:xfrm>
          <a:solidFill>
            <a:srgbClr val="FFFFFF"/>
          </a:solidFill>
          <a:ln/>
        </p:spPr>
      </p:sp>
      <p:sp>
        <p:nvSpPr>
          <p:cNvPr id="202755" name="Rectangle 3"/>
          <p:cNvSpPr>
            <a:spLocks noGrp="1" noChangeArrowheads="1"/>
          </p:cNvSpPr>
          <p:nvPr>
            <p:ph type="body" idx="1"/>
          </p:nvPr>
        </p:nvSpPr>
        <p:spPr>
          <a:xfrm>
            <a:off x="911929" y="4047346"/>
            <a:ext cx="5248403" cy="3830263"/>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098301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409700" y="642938"/>
            <a:ext cx="4257675" cy="3192462"/>
          </a:xfrm>
          <a:solidFill>
            <a:srgbClr val="FFFFFF"/>
          </a:solidFill>
          <a:ln/>
        </p:spPr>
      </p:sp>
      <p:sp>
        <p:nvSpPr>
          <p:cNvPr id="202755" name="Rectangle 3"/>
          <p:cNvSpPr>
            <a:spLocks noGrp="1" noChangeArrowheads="1"/>
          </p:cNvSpPr>
          <p:nvPr>
            <p:ph type="body" idx="1"/>
          </p:nvPr>
        </p:nvSpPr>
        <p:spPr>
          <a:xfrm>
            <a:off x="911929" y="4047346"/>
            <a:ext cx="5248403" cy="3830263"/>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9821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83721" y="8269951"/>
            <a:ext cx="712845" cy="248705"/>
          </a:xfrm>
          <a:noFill/>
        </p:spPr>
        <p:txBody>
          <a:bodyPr/>
          <a:lstStyle/>
          <a:p>
            <a:pPr defTabSz="937696"/>
            <a:fld id="{BC4CED26-30FC-40B3-942B-401B2AAF5079}" type="slidenum">
              <a:rPr lang="en-US" smtClean="0"/>
              <a:pPr defTabSz="937696"/>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0605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409700" y="642938"/>
            <a:ext cx="4257675" cy="3192462"/>
          </a:xfrm>
          <a:solidFill>
            <a:srgbClr val="FFFFFF"/>
          </a:solidFill>
          <a:ln/>
        </p:spPr>
      </p:sp>
      <p:sp>
        <p:nvSpPr>
          <p:cNvPr id="210947" name="Rectangle 3"/>
          <p:cNvSpPr>
            <a:spLocks noGrp="1" noChangeArrowheads="1"/>
          </p:cNvSpPr>
          <p:nvPr>
            <p:ph type="body" idx="1"/>
          </p:nvPr>
        </p:nvSpPr>
        <p:spPr>
          <a:xfrm>
            <a:off x="911929" y="4047346"/>
            <a:ext cx="5248403" cy="3830263"/>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115948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74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4406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83721" y="8270128"/>
            <a:ext cx="712845" cy="248530"/>
          </a:xfrm>
          <a:prstGeom prst="rect">
            <a:avLst/>
          </a:prstGeom>
          <a:noFill/>
          <a:ln w="9525">
            <a:noFill/>
            <a:miter lim="800000"/>
            <a:headEnd/>
            <a:tailEnd/>
          </a:ln>
        </p:spPr>
        <p:txBody>
          <a:bodyPr lIns="46245" tIns="46863" rIns="46245" bIns="46863" anchor="b">
            <a:spAutoFit/>
          </a:bodyPr>
          <a:lstStyle/>
          <a:p>
            <a:pPr algn="ctr" defTabSz="937637"/>
            <a:fld id="{10D51B6F-E5CE-42ED-829B-9910A1E4B827}" type="slidenum">
              <a:rPr lang="en-US" sz="1000">
                <a:solidFill>
                  <a:srgbClr val="000000"/>
                </a:solidFill>
              </a:rPr>
              <a:pPr algn="ctr" defTabSz="937637"/>
              <a:t>75</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243566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30257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77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372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83721" y="8269952"/>
            <a:ext cx="712845" cy="248705"/>
          </a:xfrm>
          <a:noFill/>
        </p:spPr>
        <p:txBody>
          <a:bodyPr/>
          <a:lstStyle/>
          <a:p>
            <a:pPr defTabSz="937796"/>
            <a:fld id="{5D11E945-B2AB-401C-B79F-AAE9AF6B9630}" type="slidenum">
              <a:rPr lang="en-US" smtClean="0"/>
              <a:pPr defTabSz="937796"/>
              <a:t>8</a:t>
            </a:fld>
            <a:endParaRPr lang="en-US" dirty="0" smtClean="0"/>
          </a:p>
        </p:txBody>
      </p:sp>
      <p:sp>
        <p:nvSpPr>
          <p:cNvPr id="6147" name="Slide Image Placeholder 1"/>
          <p:cNvSpPr>
            <a:spLocks noGrp="1" noRot="1" noChangeAspect="1" noTextEdit="1"/>
          </p:cNvSpPr>
          <p:nvPr>
            <p:ph type="sldImg"/>
          </p:nvPr>
        </p:nvSpPr>
        <p:spPr>
          <a:xfrm>
            <a:off x="1408113" y="639763"/>
            <a:ext cx="4260850" cy="3195637"/>
          </a:xfrm>
          <a:ln w="12700"/>
        </p:spPr>
      </p:sp>
      <p:sp>
        <p:nvSpPr>
          <p:cNvPr id="6148" name="Notes Placeholder 2"/>
          <p:cNvSpPr>
            <a:spLocks noGrp="1"/>
          </p:cNvSpPr>
          <p:nvPr>
            <p:ph type="body" idx="1"/>
          </p:nvPr>
        </p:nvSpPr>
        <p:spPr>
          <a:xfrm>
            <a:off x="708349" y="4047637"/>
            <a:ext cx="5660378" cy="3832305"/>
          </a:xfrm>
          <a:noFill/>
          <a:ln/>
        </p:spPr>
        <p:txBody>
          <a:bodyPr lIns="92307" tIns="46154" rIns="92307" bIns="46154"/>
          <a:lstStyle/>
          <a:p>
            <a:pPr marL="0" indent="0"/>
            <a:endParaRPr lang="en-US" dirty="0" smtClean="0"/>
          </a:p>
        </p:txBody>
      </p:sp>
    </p:spTree>
    <p:extLst>
      <p:ext uri="{BB962C8B-B14F-4D97-AF65-F5344CB8AC3E}">
        <p14:creationId xmlns:p14="http://schemas.microsoft.com/office/powerpoint/2010/main" val="93585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83721" y="8269952"/>
            <a:ext cx="712845" cy="248705"/>
          </a:xfrm>
          <a:noFill/>
        </p:spPr>
        <p:txBody>
          <a:bodyPr/>
          <a:lstStyle/>
          <a:p>
            <a:pPr defTabSz="937796"/>
            <a:fld id="{CD578EAB-D2FC-49DD-9D39-674CBBC01DF6}" type="slidenum">
              <a:rPr lang="en-US" smtClean="0"/>
              <a:pPr defTabSz="937796"/>
              <a:t>9</a:t>
            </a:fld>
            <a:endParaRPr lang="en-US" dirty="0" smtClean="0"/>
          </a:p>
        </p:txBody>
      </p:sp>
      <p:sp>
        <p:nvSpPr>
          <p:cNvPr id="7171" name="Slide Image Placeholder 1"/>
          <p:cNvSpPr>
            <a:spLocks noGrp="1" noRot="1" noChangeAspect="1" noTextEdit="1"/>
          </p:cNvSpPr>
          <p:nvPr>
            <p:ph type="sldImg"/>
          </p:nvPr>
        </p:nvSpPr>
        <p:spPr>
          <a:xfrm>
            <a:off x="1408113" y="639763"/>
            <a:ext cx="4260850" cy="3195637"/>
          </a:xfrm>
          <a:ln w="12700"/>
        </p:spPr>
      </p:sp>
      <p:sp>
        <p:nvSpPr>
          <p:cNvPr id="7172" name="Notes Placeholder 2"/>
          <p:cNvSpPr>
            <a:spLocks noGrp="1"/>
          </p:cNvSpPr>
          <p:nvPr>
            <p:ph type="body" idx="1"/>
          </p:nvPr>
        </p:nvSpPr>
        <p:spPr>
          <a:xfrm>
            <a:off x="708349" y="4047637"/>
            <a:ext cx="5660378" cy="3832305"/>
          </a:xfrm>
          <a:noFill/>
          <a:ln/>
        </p:spPr>
        <p:txBody>
          <a:bodyPr lIns="92307" tIns="46154" rIns="92307" bIns="46154"/>
          <a:lstStyle/>
          <a:p>
            <a:pPr marL="0" indent="0"/>
            <a:endParaRPr lang="en-US" dirty="0" smtClean="0"/>
          </a:p>
        </p:txBody>
      </p:sp>
    </p:spTree>
    <p:extLst>
      <p:ext uri="{BB962C8B-B14F-4D97-AF65-F5344CB8AC3E}">
        <p14:creationId xmlns:p14="http://schemas.microsoft.com/office/powerpoint/2010/main" val="60517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image" Target="../media/image40.emf"/><Relationship Id="rId5" Type="http://schemas.openxmlformats.org/officeDocument/2006/relationships/package" Target="../embeddings/Microsoft_PowerPoint_Slide1.sldx"/><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41.emf"/><Relationship Id="rId5" Type="http://schemas.openxmlformats.org/officeDocument/2006/relationships/package" Target="../embeddings/Microsoft_PowerPoint_Slide2.sldx"/><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fema.gov/disasters" TargetMode="External"/><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hyperlink" Target="http://www.fema.gov/news/disaster_totals_annual.fema" TargetMode="External"/><Relationship Id="rId5" Type="http://schemas.openxmlformats.org/officeDocument/2006/relationships/image" Target="../media/image51.e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hyperlink" Target="http://www.fema.gov/news/disaster_totals_annual.fema" TargetMode="External"/><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3.gif"/></Relationships>
</file>

<file path=ppt/slides/_rels/slide7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54.gif"/></Relationships>
</file>

<file path=ppt/slides/_rels/slide7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55.gi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49.vml"/><Relationship Id="rId6" Type="http://schemas.openxmlformats.org/officeDocument/2006/relationships/image" Target="../media/image57.emf"/><Relationship Id="rId5" Type="http://schemas.openxmlformats.org/officeDocument/2006/relationships/oleObject" Target="../embeddings/oleObject49.bin"/><Relationship Id="rId4" Type="http://schemas.openxmlformats.org/officeDocument/2006/relationships/notesSlide" Target="../notesSlides/notesSlide7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8.emf"/><Relationship Id="rId4" Type="http://schemas.openxmlformats.org/officeDocument/2006/relationships/oleObject" Target="../embeddings/oleObject50.bin"/></Relationships>
</file>

<file path=ppt/slides/_rels/slide7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4490"/>
            <a:ext cx="9104313" cy="2263697"/>
          </a:xfrm>
          <a:ln/>
        </p:spPr>
        <p:txBody>
          <a:bodyPr/>
          <a:lstStyle/>
          <a:p>
            <a:r>
              <a:rPr lang="en-US" sz="4400" dirty="0" smtClean="0">
                <a:effectLst>
                  <a:outerShdw blurRad="38100" dist="38100" dir="2700000" algn="tl">
                    <a:srgbClr val="000000">
                      <a:alpha val="43137"/>
                    </a:srgbClr>
                  </a:outerShdw>
                </a:effectLst>
              </a:rPr>
              <a:t>State of the Florida Property Insurance Market:</a:t>
            </a:r>
            <a:br>
              <a:rPr lang="en-US" sz="4400" dirty="0" smtClean="0">
                <a:effectLst>
                  <a:outerShdw blurRad="38100" dist="38100" dir="2700000" algn="tl">
                    <a:srgbClr val="000000">
                      <a:alpha val="43137"/>
                    </a:srgbClr>
                  </a:outerShdw>
                </a:effectLst>
              </a:rPr>
            </a:br>
            <a:r>
              <a:rPr lang="en-US" sz="4400" i="1" dirty="0" smtClean="0"/>
              <a:t>Past, Present and Future</a:t>
            </a:r>
            <a:r>
              <a:rPr lang="en-US" sz="3600" i="1" dirty="0" smtClean="0"/>
              <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0" y="4021063"/>
            <a:ext cx="8952271" cy="1163395"/>
          </a:xfrm>
        </p:spPr>
        <p:txBody>
          <a:bodyPr/>
          <a:lstStyle/>
          <a:p>
            <a:pPr>
              <a:lnSpc>
                <a:spcPct val="80000"/>
              </a:lnSpc>
            </a:pPr>
            <a:r>
              <a:rPr lang="en-US" sz="2400" dirty="0" smtClean="0"/>
              <a:t>Florida House Insurance &amp; Banking Sub-Committee</a:t>
            </a:r>
          </a:p>
          <a:p>
            <a:pPr>
              <a:lnSpc>
                <a:spcPct val="80000"/>
              </a:lnSpc>
            </a:pPr>
            <a:r>
              <a:rPr lang="en-US" sz="2400" dirty="0" smtClean="0"/>
              <a:t>February 19, 2014</a:t>
            </a:r>
          </a:p>
          <a:p>
            <a:pPr>
              <a:lnSpc>
                <a:spcPct val="80000"/>
              </a:lnSpc>
            </a:pPr>
            <a:r>
              <a:rPr lang="en-US" sz="24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Lynne McChristian, Florida Representative</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smtClean="0">
                <a:solidFill>
                  <a:schemeClr val="bg1"/>
                </a:solidFill>
                <a:sym typeface="Symbol" pitchFamily="18" charset="2"/>
              </a:rPr>
              <a:t>Cell: 813.480.6446 </a:t>
            </a:r>
            <a:r>
              <a:rPr lang="en-US" b="1" dirty="0">
                <a:solidFill>
                  <a:schemeClr val="bg1"/>
                </a:solidFill>
                <a:sym typeface="Symbol" pitchFamily="18" charset="2"/>
              </a:rPr>
              <a:t> </a:t>
            </a:r>
            <a:r>
              <a:rPr lang="en-US" b="1" dirty="0" smtClean="0">
                <a:solidFill>
                  <a:schemeClr val="bg1"/>
                </a:solidFill>
                <a:sym typeface="Symbol" pitchFamily="18" charset="2"/>
              </a:rPr>
              <a:t>lynnem@iii.org </a:t>
            </a:r>
            <a:r>
              <a:rPr lang="en-US" b="1" dirty="0">
                <a:solidFill>
                  <a:schemeClr val="bg1"/>
                </a:solidFill>
                <a:sym typeface="Symbol" pitchFamily="18" charset="2"/>
              </a:rPr>
              <a:t> </a:t>
            </a:r>
            <a:r>
              <a:rPr lang="en-US" b="1" dirty="0" smtClean="0">
                <a:solidFill>
                  <a:schemeClr val="bg1"/>
                </a:solidFill>
                <a:sym typeface="Symbol" pitchFamily="18" charset="2"/>
              </a:rPr>
              <a:t>www.iii.org</a:t>
            </a:r>
            <a:r>
              <a:rPr lang="en-US" b="1" dirty="0">
                <a:solidFill>
                  <a:srgbClr val="FFFFFF"/>
                </a:solidFill>
                <a:sym typeface="Symbol" pitchFamily="18" charset="2"/>
              </a:rPr>
              <a:t> </a:t>
            </a:r>
            <a:r>
              <a:rPr lang="en-US" b="1" dirty="0" smtClean="0">
                <a:solidFill>
                  <a:srgbClr val="FFFFFF"/>
                </a:solidFill>
                <a:sym typeface="Symbol" pitchFamily="18" charset="2"/>
              </a:rPr>
              <a:t> www.Insuring.Florida</a:t>
            </a:r>
            <a:endParaRPr lang="en-US" b="1" dirty="0">
              <a:solidFill>
                <a:schemeClr val="bg1"/>
              </a:solidFill>
              <a:sym typeface="Symbol" pitchFamily="18" charset="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457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312CEFD-DED6-4FAC-851C-41680F8B3B95}"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2458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Florida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28A2D5D-A21B-4443-9D25-3EBF4DE400F5}" type="slidenum">
              <a:rPr lang="en-US" sz="900"/>
              <a:pPr algn="r" eaLnBrk="0" hangingPunct="0">
                <a:lnSpc>
                  <a:spcPct val="85000"/>
                </a:lnSpc>
                <a:spcBef>
                  <a:spcPct val="20000"/>
                </a:spcBef>
              </a:pPr>
              <a:t>11</a:t>
            </a:fld>
            <a:endParaRPr lang="en-US" sz="900"/>
          </a:p>
        </p:txBody>
      </p:sp>
      <p:sp>
        <p:nvSpPr>
          <p:cNvPr id="1028" name="Rectangle 2"/>
          <p:cNvSpPr>
            <a:spLocks noGrp="1" noChangeArrowheads="1"/>
          </p:cNvSpPr>
          <p:nvPr>
            <p:ph type="title" idx="4294967295"/>
          </p:nvPr>
        </p:nvSpPr>
        <p:spPr/>
        <p:txBody>
          <a:bodyPr/>
          <a:lstStyle/>
          <a:p>
            <a:r>
              <a:rPr lang="en-US" dirty="0" smtClean="0"/>
              <a:t>Return on Net Worth</a:t>
            </a:r>
            <a:br>
              <a:rPr lang="en-US" dirty="0" smtClean="0"/>
            </a:br>
            <a:r>
              <a:rPr lang="en-US" dirty="0" smtClean="0"/>
              <a:t>All Lines: FL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86322"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blackWhite">
          <a:xfrm>
            <a:off x="5294671" y="3215148"/>
            <a:ext cx="3323867" cy="18553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P/C Insurer profitability in FL is above that of the US overall over the past decade</a:t>
            </a:r>
          </a:p>
          <a:p>
            <a:pPr algn="ctr">
              <a:lnSpc>
                <a:spcPct val="95000"/>
              </a:lnSpc>
              <a:spcBef>
                <a:spcPct val="25000"/>
              </a:spcBef>
            </a:pPr>
            <a:r>
              <a:rPr lang="pt-BR" b="1">
                <a:solidFill>
                  <a:srgbClr val="FFFFFF"/>
                </a:solidFill>
              </a:rPr>
              <a:t>US: 7.9%</a:t>
            </a:r>
          </a:p>
          <a:p>
            <a:pPr algn="ctr">
              <a:lnSpc>
                <a:spcPct val="95000"/>
              </a:lnSpc>
              <a:spcBef>
                <a:spcPct val="25000"/>
              </a:spcBef>
            </a:pPr>
            <a:r>
              <a:rPr lang="pt-BR" b="1">
                <a:solidFill>
                  <a:srgbClr val="FFFFFF"/>
                </a:solidFill>
              </a:rPr>
              <a:t>FL: 8.6%</a:t>
            </a:r>
          </a:p>
        </p:txBody>
      </p:sp>
      <p:sp>
        <p:nvSpPr>
          <p:cNvPr id="1031"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10"/>
          <p:cNvSpPr>
            <a:spLocks noChangeArrowheads="1"/>
          </p:cNvSpPr>
          <p:nvPr/>
        </p:nvSpPr>
        <p:spPr bwMode="blackWhite">
          <a:xfrm>
            <a:off x="3165988" y="3834581"/>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DB7F3CB-4389-4E0C-977B-76C71BE0CF0A}" type="slidenum">
              <a:rPr lang="en-US" sz="900"/>
              <a:pPr algn="r" eaLnBrk="0" hangingPunct="0">
                <a:lnSpc>
                  <a:spcPct val="85000"/>
                </a:lnSpc>
                <a:spcBef>
                  <a:spcPct val="20000"/>
                </a:spcBef>
              </a:pPr>
              <a:t>12</a:t>
            </a:fld>
            <a:endParaRPr lang="en-US" sz="900"/>
          </a:p>
        </p:txBody>
      </p:sp>
      <p:sp>
        <p:nvSpPr>
          <p:cNvPr id="5124" name="Rectangle 2"/>
          <p:cNvSpPr>
            <a:spLocks noGrp="1" noChangeArrowheads="1"/>
          </p:cNvSpPr>
          <p:nvPr>
            <p:ph type="title" idx="4294967295"/>
          </p:nvPr>
        </p:nvSpPr>
        <p:spPr/>
        <p:txBody>
          <a:bodyPr/>
          <a:lstStyle/>
          <a:p>
            <a:r>
              <a:rPr lang="en-US" dirty="0" smtClean="0"/>
              <a:t>Return on Net Worth</a:t>
            </a:r>
            <a:br>
              <a:rPr lang="en-US" dirty="0" smtClean="0"/>
            </a:br>
            <a:r>
              <a:rPr lang="en-US" dirty="0" smtClean="0"/>
              <a:t>Homeowners: FL vs. U.S., 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390418"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731183" y="1190574"/>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0.0%</a:t>
            </a:r>
          </a:p>
        </p:txBody>
      </p:sp>
      <p:sp>
        <p:nvSpPr>
          <p:cNvPr id="8" name="AutoShape 10"/>
          <p:cNvSpPr>
            <a:spLocks noChangeArrowheads="1"/>
          </p:cNvSpPr>
          <p:nvPr/>
        </p:nvSpPr>
        <p:spPr bwMode="blackWhite">
          <a:xfrm>
            <a:off x="3362632" y="4434348"/>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861187" y="5250426"/>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183.3%</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64193" y="3701845"/>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-53.4%</a:t>
            </a:r>
            <a:endParaRPr lang="en-US" b="1" dirty="0">
              <a:solidFill>
                <a:srgbClr val="FFFFFF"/>
              </a:solidFill>
              <a:latin typeface="Arial" charset="0"/>
              <a:cs typeface="Arial" charset="0"/>
            </a:endParaRPr>
          </a:p>
        </p:txBody>
      </p:sp>
      <p:sp>
        <p:nvSpPr>
          <p:cNvPr id="12" name="AutoShape 6"/>
          <p:cNvSpPr>
            <a:spLocks noChangeArrowheads="1"/>
          </p:cNvSpPr>
          <p:nvPr/>
        </p:nvSpPr>
        <p:spPr bwMode="blackWhite">
          <a:xfrm>
            <a:off x="2706073" y="1398434"/>
            <a:ext cx="2554185" cy="872818"/>
          </a:xfrm>
          <a:prstGeom prst="wedgeRectCallout">
            <a:avLst>
              <a:gd name="adj1" fmla="val 91186"/>
              <a:gd name="adj2" fmla="val 4662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average rate of return on the FL homeowners line is ZERO percent over the decade from 2003 - 2012</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8500"/>
                            </p:stCondLst>
                            <p:childTnLst>
                              <p:par>
                                <p:cTn id="29" presetID="22" presetClass="entr" presetSubtype="2"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F2890DA-A714-4DB8-8BD0-1151DAD2F900}" type="slidenum">
              <a:rPr lang="en-US" sz="900"/>
              <a:pPr algn="r" eaLnBrk="0" hangingPunct="0">
                <a:lnSpc>
                  <a:spcPct val="85000"/>
                </a:lnSpc>
                <a:spcBef>
                  <a:spcPct val="20000"/>
                </a:spcBef>
              </a:pPr>
              <a:t>13</a:t>
            </a:fld>
            <a:endParaRPr lang="en-US" sz="900"/>
          </a:p>
        </p:txBody>
      </p:sp>
      <p:sp>
        <p:nvSpPr>
          <p:cNvPr id="4100" name="Rectangle 2"/>
          <p:cNvSpPr>
            <a:spLocks noGrp="1" noChangeArrowheads="1"/>
          </p:cNvSpPr>
          <p:nvPr>
            <p:ph type="title" idx="4294967295"/>
          </p:nvPr>
        </p:nvSpPr>
        <p:spPr/>
        <p:txBody>
          <a:bodyPr/>
          <a:lstStyle/>
          <a:p>
            <a:r>
              <a:rPr lang="en-US" dirty="0" smtClean="0"/>
              <a:t>Return on Net Worth</a:t>
            </a:r>
            <a:br>
              <a:rPr lang="en-US" dirty="0" smtClean="0"/>
            </a:br>
            <a:r>
              <a:rPr lang="en-US" dirty="0" smtClean="0"/>
              <a:t>Commercial Multi-Peril: FL vs. U.S., </a:t>
            </a:r>
            <a:endParaRPr lang="en-US" sz="2400" dirty="0" smtClean="0"/>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2012918060"/>
              </p:ext>
            </p:extLst>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389394" name="Chart" r:id="rId4" imgW="8601126" imgH="4600478" progId="MSGraph.Chart.8">
                  <p:embed followColorScheme="full"/>
                </p:oleObj>
              </mc:Choice>
              <mc:Fallback>
                <p:oleObj name="Chart" r:id="rId4" imgW="8601126" imgH="460047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37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648376" y="3214381"/>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7.3%</a:t>
            </a:r>
          </a:p>
        </p:txBody>
      </p:sp>
      <p:sp>
        <p:nvSpPr>
          <p:cNvPr id="8" name="AutoShape 10"/>
          <p:cNvSpPr>
            <a:spLocks noChangeArrowheads="1"/>
          </p:cNvSpPr>
          <p:nvPr/>
        </p:nvSpPr>
        <p:spPr bwMode="blackWhite">
          <a:xfrm>
            <a:off x="3254477" y="3854246"/>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698954" y="4763730"/>
            <a:ext cx="963561" cy="371122"/>
          </a:xfrm>
          <a:prstGeom prst="wedgeRectCallout">
            <a:avLst>
              <a:gd name="adj1" fmla="val -90016"/>
              <a:gd name="adj2" fmla="val -534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-77.2%</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44528" y="3367549"/>
            <a:ext cx="963561" cy="371122"/>
          </a:xfrm>
          <a:prstGeom prst="wedgeRectCallout">
            <a:avLst>
              <a:gd name="adj1" fmla="val -90016"/>
              <a:gd name="adj2" fmla="val -255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-28.8%</a:t>
            </a:r>
            <a:endParaRPr lang="en-US" b="1" dirty="0">
              <a:solidFill>
                <a:srgbClr val="FFFFFF"/>
              </a:solidFill>
              <a:latin typeface="Arial" charset="0"/>
              <a:cs typeface="Arial" charset="0"/>
            </a:endParaRPr>
          </a:p>
        </p:txBody>
      </p:sp>
      <p:sp>
        <p:nvSpPr>
          <p:cNvPr id="4" name="TextBox 3"/>
          <p:cNvSpPr txBox="1"/>
          <p:nvPr/>
        </p:nvSpPr>
        <p:spPr>
          <a:xfrm>
            <a:off x="1635415" y="1372542"/>
            <a:ext cx="1659429" cy="461665"/>
          </a:xfrm>
          <a:prstGeom prst="rect">
            <a:avLst/>
          </a:prstGeom>
          <a:noFill/>
        </p:spPr>
        <p:txBody>
          <a:bodyPr wrap="none" rtlCol="0">
            <a:spAutoFit/>
          </a:bodyPr>
          <a:lstStyle/>
          <a:p>
            <a:r>
              <a:rPr lang="en-US" sz="2400" b="1" dirty="0" smtClean="0"/>
              <a:t>2003-2012</a:t>
            </a:r>
            <a:endParaRPr lang="en-US"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DD88543-243E-4F46-A410-38E1E2572BAB}" type="slidenum">
              <a:rPr lang="en-US" sz="900"/>
              <a:pPr algn="r" eaLnBrk="0" hangingPunct="0">
                <a:lnSpc>
                  <a:spcPct val="85000"/>
                </a:lnSpc>
                <a:spcBef>
                  <a:spcPct val="20000"/>
                </a:spcBef>
              </a:pPr>
              <a:t>14</a:t>
            </a:fld>
            <a:endParaRPr lang="en-US" sz="900"/>
          </a:p>
        </p:txBody>
      </p:sp>
      <p:sp>
        <p:nvSpPr>
          <p:cNvPr id="2052" name="Rectangle 2"/>
          <p:cNvSpPr>
            <a:spLocks noGrp="1" noChangeArrowheads="1"/>
          </p:cNvSpPr>
          <p:nvPr>
            <p:ph type="title" idx="4294967295"/>
          </p:nvPr>
        </p:nvSpPr>
        <p:spPr/>
        <p:txBody>
          <a:bodyPr/>
          <a:lstStyle/>
          <a:p>
            <a:r>
              <a:rPr lang="en-US" dirty="0" smtClean="0"/>
              <a:t>Return on Net Worth</a:t>
            </a:r>
            <a:br>
              <a:rPr lang="en-US" dirty="0" smtClean="0"/>
            </a:br>
            <a:r>
              <a:rPr lang="en-US" dirty="0" smtClean="0"/>
              <a:t>Private Passenger Auto: FL vs. U.S.</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387346"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
          <p:cNvSpPr txBox="1">
            <a:spLocks noChangeArrowheads="1"/>
          </p:cNvSpPr>
          <p:nvPr/>
        </p:nvSpPr>
        <p:spPr bwMode="blackWhite">
          <a:xfrm>
            <a:off x="5330825" y="1233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353BA5-F0B1-4939-9AAA-84BA44889B98}" type="slidenum">
              <a:rPr lang="en-US" sz="900"/>
              <a:pPr algn="r" eaLnBrk="0" hangingPunct="0">
                <a:lnSpc>
                  <a:spcPct val="85000"/>
                </a:lnSpc>
                <a:spcBef>
                  <a:spcPct val="20000"/>
                </a:spcBef>
              </a:pPr>
              <a:t>15</a:t>
            </a:fld>
            <a:endParaRPr lang="en-US" sz="900"/>
          </a:p>
        </p:txBody>
      </p:sp>
      <p:sp>
        <p:nvSpPr>
          <p:cNvPr id="6148" name="Rectangle 2"/>
          <p:cNvSpPr>
            <a:spLocks noGrp="1" noChangeArrowheads="1"/>
          </p:cNvSpPr>
          <p:nvPr>
            <p:ph type="title" idx="4294967295"/>
          </p:nvPr>
        </p:nvSpPr>
        <p:spPr/>
        <p:txBody>
          <a:bodyPr/>
          <a:lstStyle/>
          <a:p>
            <a:r>
              <a:rPr lang="en-US" dirty="0" smtClean="0"/>
              <a:t>Return on Net Worth</a:t>
            </a:r>
            <a:br>
              <a:rPr lang="en-US" dirty="0" smtClean="0"/>
            </a:br>
            <a:r>
              <a:rPr lang="en-US" dirty="0" smtClean="0"/>
              <a:t>Workers Comp: FL vs. U.S.</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91442"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1833563" y="37068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11.0%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All Lines: 10-Year Average Return on Net Worth: FL &amp; Nearby States</a:t>
            </a:r>
          </a:p>
        </p:txBody>
      </p:sp>
      <p:graphicFrame>
        <p:nvGraphicFramePr>
          <p:cNvPr id="717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2466"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rot="10800000" flipH="1" flipV="1">
            <a:off x="698500" y="2016125"/>
            <a:ext cx="2568575" cy="1265238"/>
          </a:xfrm>
          <a:prstGeom prst="wedgeRectCallout">
            <a:avLst>
              <a:gd name="adj1" fmla="val 62144"/>
              <a:gd name="adj2" fmla="val 3900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Florida All Lines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Private Passenger Auto: 10-Year Average Return on Net Worth: FL &amp; Nearby States</a:t>
            </a:r>
          </a:p>
        </p:txBody>
      </p:sp>
      <p:graphicFrame>
        <p:nvGraphicFramePr>
          <p:cNvPr id="8194"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3490"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5164138" y="3994150"/>
            <a:ext cx="1866900" cy="1371600"/>
          </a:xfrm>
          <a:prstGeom prst="wedgeRectCallout">
            <a:avLst>
              <a:gd name="adj1" fmla="val -95898"/>
              <a:gd name="adj2" fmla="val -1871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PP Auto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3DCA6C2D-BF46-498D-8411-AEB2F3AA23A7}" type="slidenum">
              <a:rPr lang="en-US" smtClean="0"/>
              <a:pPr>
                <a:defRPr/>
              </a:pPr>
              <a:t>18</a:t>
            </a:fld>
            <a:endParaRPr lang="en-US" smtClean="0"/>
          </a:p>
        </p:txBody>
      </p:sp>
      <p:sp>
        <p:nvSpPr>
          <p:cNvPr id="25603" name="Rectangle 191"/>
          <p:cNvSpPr>
            <a:spLocks noGrp="1" noChangeArrowheads="1"/>
          </p:cNvSpPr>
          <p:nvPr>
            <p:ph type="title"/>
          </p:nvPr>
        </p:nvSpPr>
        <p:spPr/>
        <p:txBody>
          <a:bodyPr/>
          <a:lstStyle/>
          <a:p>
            <a:r>
              <a:rPr lang="en-US" sz="240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solidFill>
                  <a:srgbClr val="000000"/>
                </a:solidFill>
                <a:latin typeface="Arial" pitchFamily="34" charset="0"/>
                <a:cs typeface="Arial" pitchFamily="34" charset="0"/>
              </a:rPr>
              <a:t>Based on average automobile insurance expenditures.</a:t>
            </a:r>
          </a:p>
          <a:p>
            <a:pPr marL="228600" indent="-228600">
              <a:buFontTx/>
              <a:buAutoNum type="arabicParenBoth"/>
              <a:defRPr/>
            </a:pPr>
            <a:endParaRPr lang="en-US" sz="1100" dirty="0">
              <a:solidFill>
                <a:srgbClr val="000000"/>
              </a:solidFill>
              <a:latin typeface="Arial" pitchFamily="34" charset="0"/>
              <a:cs typeface="Arial" pitchFamily="34" charset="0"/>
            </a:endParaRPr>
          </a:p>
          <a:p>
            <a:pPr>
              <a:defRPr/>
            </a:pPr>
            <a:r>
              <a:rPr lang="en-US" sz="1100" dirty="0">
                <a:solidFill>
                  <a:srgbClr val="000000"/>
                </a:solidFill>
                <a:latin typeface="Arial" pitchFamily="34" charset="0"/>
                <a:cs typeface="Arial" pitchFamily="34" charset="0"/>
              </a:rPr>
              <a:t>Source: © 2013 National Association of Insurance Commissioners.</a:t>
            </a:r>
          </a:p>
        </p:txBody>
      </p:sp>
      <p:sp>
        <p:nvSpPr>
          <p:cNvPr id="25692"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5th as the most expensive state in 2011, with an average expenditure for auto insurance of $1,090.65.</a:t>
            </a:r>
            <a:endParaRPr lang="pt-BR"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Homeowners: 10-Year Average Return on Net Worth: FL  &amp; Nearby States</a:t>
            </a:r>
          </a:p>
        </p:txBody>
      </p:sp>
      <p:graphicFrame>
        <p:nvGraphicFramePr>
          <p:cNvPr id="11266"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6562"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0" y="1327356"/>
            <a:ext cx="3436376" cy="1630158"/>
          </a:xfrm>
          <a:prstGeom prst="wedgeRectCallout">
            <a:avLst>
              <a:gd name="adj1" fmla="val 50906"/>
              <a:gd name="adj2" fmla="val 8807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At 0.0%, Florida </a:t>
            </a:r>
            <a:r>
              <a:rPr lang="en-US" sz="2000" b="1" dirty="0">
                <a:solidFill>
                  <a:schemeClr val="bg1"/>
                </a:solidFill>
              </a:rPr>
              <a:t>Homeowners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251776" y="1266030"/>
            <a:ext cx="8640448" cy="5448301"/>
          </a:xfrm>
        </p:spPr>
        <p:txBody>
          <a:bodyPr/>
          <a:lstStyle/>
          <a:p>
            <a:pPr>
              <a:lnSpc>
                <a:spcPts val="1300"/>
              </a:lnSpc>
            </a:pPr>
            <a:r>
              <a:rPr lang="en-US" b="1" dirty="0" smtClean="0"/>
              <a:t>Property/Casualty Performance &amp; Historical Impacts</a:t>
            </a:r>
            <a:br>
              <a:rPr lang="en-US" b="1" dirty="0" smtClean="0"/>
            </a:br>
            <a:endParaRPr lang="en-US" b="1" dirty="0" smtClean="0"/>
          </a:p>
          <a:p>
            <a:pPr>
              <a:lnSpc>
                <a:spcPts val="1300"/>
              </a:lnSpc>
            </a:pPr>
            <a:r>
              <a:rPr lang="en-US" b="1" dirty="0" smtClean="0"/>
              <a:t>Profitability &amp; Growth Analyses</a:t>
            </a:r>
            <a:br>
              <a:rPr lang="en-US" b="1" dirty="0" smtClean="0"/>
            </a:br>
            <a:endParaRPr lang="en-US" sz="2000" b="1" dirty="0" smtClean="0"/>
          </a:p>
          <a:p>
            <a:pPr>
              <a:lnSpc>
                <a:spcPts val="1300"/>
              </a:lnSpc>
            </a:pPr>
            <a:r>
              <a:rPr lang="en-US" b="1" dirty="0" smtClean="0"/>
              <a:t>Economic Outlook &amp; Property Exposure Impacts</a:t>
            </a:r>
            <a:br>
              <a:rPr lang="en-US" b="1" dirty="0" smtClean="0"/>
            </a:br>
            <a:endParaRPr lang="en-US" sz="2000" b="1" dirty="0" smtClean="0"/>
          </a:p>
          <a:p>
            <a:pPr>
              <a:lnSpc>
                <a:spcPts val="1300"/>
              </a:lnSpc>
            </a:pPr>
            <a:r>
              <a:rPr lang="en-US" b="1" dirty="0" smtClean="0"/>
              <a:t>Catastrophe Loss Update: Florida’s Role in History</a:t>
            </a:r>
            <a:br>
              <a:rPr lang="en-US" b="1" dirty="0" smtClean="0"/>
            </a:br>
            <a:endParaRPr lang="en-US" b="1" dirty="0" smtClean="0"/>
          </a:p>
          <a:p>
            <a:pPr lvl="1">
              <a:lnSpc>
                <a:spcPts val="1300"/>
              </a:lnSpc>
            </a:pPr>
            <a:r>
              <a:rPr lang="en-US" sz="2400" b="1" dirty="0" smtClean="0"/>
              <a:t>It’s Not Just Hurricanes Anymore!</a:t>
            </a:r>
            <a:br>
              <a:rPr lang="en-US" sz="2400" b="1" dirty="0" smtClean="0"/>
            </a:br>
            <a:endParaRPr lang="en-US" sz="2400" b="1" dirty="0" smtClean="0"/>
          </a:p>
          <a:p>
            <a:pPr lvl="2">
              <a:lnSpc>
                <a:spcPts val="1300"/>
              </a:lnSpc>
            </a:pPr>
            <a:r>
              <a:rPr lang="en-US" sz="2400" b="1" dirty="0" smtClean="0"/>
              <a:t>Tornado</a:t>
            </a:r>
            <a:br>
              <a:rPr lang="en-US" sz="2400" b="1" dirty="0" smtClean="0"/>
            </a:br>
            <a:endParaRPr lang="en-US" sz="2400" b="1" dirty="0" smtClean="0"/>
          </a:p>
          <a:p>
            <a:pPr lvl="2">
              <a:lnSpc>
                <a:spcPts val="1300"/>
              </a:lnSpc>
            </a:pPr>
            <a:r>
              <a:rPr lang="en-US" sz="2400" b="1" dirty="0" smtClean="0"/>
              <a:t>Flood/Surge—Key Issues in Flood Insurance</a:t>
            </a:r>
            <a:br>
              <a:rPr lang="en-US" sz="2400" b="1" dirty="0" smtClean="0"/>
            </a:br>
            <a:endParaRPr lang="en-US" sz="2400" b="1" dirty="0" smtClean="0"/>
          </a:p>
          <a:p>
            <a:pPr marL="0" indent="0">
              <a:lnSpc>
                <a:spcPts val="1300"/>
              </a:lnSpc>
              <a:buNone/>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Commercial Multi-Peril: 10-Year Average Return on Net Worth: FL &amp; Nearby States</a:t>
            </a:r>
          </a:p>
        </p:txBody>
      </p:sp>
      <p:graphicFrame>
        <p:nvGraphicFramePr>
          <p:cNvPr id="10242"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5538"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280219" y="1814052"/>
            <a:ext cx="2915419" cy="1802273"/>
          </a:xfrm>
          <a:prstGeom prst="wedgeRectCallout">
            <a:avLst>
              <a:gd name="adj1" fmla="val 70431"/>
              <a:gd name="adj2" fmla="val 52215"/>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Florida Commercial Multi-Peril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53658CA-14CC-4C99-B3C3-D526C8342D60}" type="slidenum">
              <a:rPr lang="en-US" smtClean="0"/>
              <a:pPr>
                <a:defRPr/>
              </a:pPr>
              <a:t>21</a:t>
            </a:fld>
            <a:endParaRPr lang="en-US" smtClean="0"/>
          </a:p>
        </p:txBody>
      </p:sp>
      <p:sp>
        <p:nvSpPr>
          <p:cNvPr id="26627" name="Rectangle 191"/>
          <p:cNvSpPr>
            <a:spLocks noGrp="1" noChangeArrowheads="1"/>
          </p:cNvSpPr>
          <p:nvPr>
            <p:ph type="title"/>
          </p:nvPr>
        </p:nvSpPr>
        <p:spPr/>
        <p:txBody>
          <a:bodyPr/>
          <a:lstStyle/>
          <a:p>
            <a:r>
              <a:rPr lang="en-US" sz="2400" smtClean="0"/>
              <a:t>Top Ten Most Expensive And Least Expensive States For Homeowners Insurance, 2011 (1)</a:t>
            </a:r>
          </a:p>
        </p:txBody>
      </p:sp>
      <p:graphicFrame>
        <p:nvGraphicFramePr>
          <p:cNvPr id="2098375" name="Group 199"/>
          <p:cNvGraphicFramePr>
            <a:graphicFrameLocks noGrp="1"/>
          </p:cNvGraphicFramePr>
          <p:nvPr/>
        </p:nvGraphicFramePr>
        <p:xfrm>
          <a:off x="598488" y="1874838"/>
          <a:ext cx="7519987" cy="297751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800" b="1" i="1"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800" b="1" i="1" u="none" strike="noStrike" baseline="0" dirty="0" smtClean="0">
                          <a:solidFill>
                            <a:schemeClr val="accent6"/>
                          </a:solidFill>
                          <a:latin typeface="Arial"/>
                        </a:rPr>
                        <a:t>Florida</a:t>
                      </a:r>
                      <a:endParaRPr lang="en-US" sz="1800" b="1" i="1" u="none" strike="noStrike" baseline="0" dirty="0">
                        <a:solidFill>
                          <a:schemeClr val="accent6"/>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800" b="1" i="1"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smtClean="0">
                          <a:solidFill>
                            <a:schemeClr val="tx1"/>
                          </a:solidFill>
                          <a:latin typeface="Arial"/>
                        </a:rPr>
                        <a:t>Texas (2)</a:t>
                      </a:r>
                      <a:endParaRPr lang="en-US" sz="1200" b="0" i="0" u="none" strike="noStrike" baseline="0" dirty="0">
                        <a:solidFill>
                          <a:schemeClr val="tx1"/>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defRPr/>
            </a:pPr>
            <a:r>
              <a:rPr lang="en-US" sz="1000" dirty="0">
                <a:solidFill>
                  <a:srgbClr val="000000"/>
                </a:solidFill>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defRPr/>
            </a:pPr>
            <a:r>
              <a:rPr lang="en-US" sz="1000" dirty="0">
                <a:solidFill>
                  <a:srgbClr val="000000"/>
                </a:solidFill>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a:defRPr/>
            </a:pPr>
            <a:r>
              <a:rPr lang="en-US" sz="1000" dirty="0">
                <a:solidFill>
                  <a:srgbClr val="000000"/>
                </a:solidFill>
              </a:rPr>
              <a:t>Note: Average premium=Premiums/exposure per house years. A house year is equal to 365 days of insured coverage for a single dwelling. The NAIC does not rank state average expenditures and does not endorse any conclusions drawn from this data.</a:t>
            </a:r>
          </a:p>
          <a:p>
            <a:pPr>
              <a:defRPr/>
            </a:pPr>
            <a:r>
              <a:rPr lang="en-US" sz="1000" dirty="0">
                <a:solidFill>
                  <a:srgbClr val="000000"/>
                </a:solidFill>
              </a:rPr>
              <a:t>Source: ©2013 National Association of Insurance Commissioners (NAIC). Reprinted with permission. Further reprint or distribution strictly prohibited without written permission of NAIC.</a:t>
            </a:r>
          </a:p>
        </p:txBody>
      </p:sp>
      <p:sp>
        <p:nvSpPr>
          <p:cNvPr id="2671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as the most expensive state for homeowners insurance in 2011, with an average expenditure of $1,933.</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Florida Premium Growth Analysis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in Florida Have Been Very Volatile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Property/Casualty Change by State</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3970"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
        <p:nvSpPr>
          <p:cNvPr id="2" name="TextBox 1"/>
          <p:cNvSpPr txBox="1"/>
          <p:nvPr/>
        </p:nvSpPr>
        <p:spPr>
          <a:xfrm>
            <a:off x="247650" y="1140619"/>
            <a:ext cx="3058851" cy="830997"/>
          </a:xfrm>
          <a:prstGeom prst="rect">
            <a:avLst/>
          </a:prstGeom>
          <a:noFill/>
        </p:spPr>
        <p:txBody>
          <a:bodyPr wrap="none" rtlCol="0">
            <a:spAutoFit/>
          </a:bodyPr>
          <a:lstStyle/>
          <a:p>
            <a:r>
              <a:rPr lang="en-US" sz="2400" b="1" i="1" dirty="0" smtClean="0">
                <a:solidFill>
                  <a:srgbClr val="FF0000"/>
                </a:solidFill>
              </a:rPr>
              <a:t>Percentage Change</a:t>
            </a:r>
            <a:br>
              <a:rPr lang="en-US" sz="2400" b="1" i="1" dirty="0" smtClean="0">
                <a:solidFill>
                  <a:srgbClr val="FF0000"/>
                </a:solidFill>
              </a:rPr>
            </a:br>
            <a:r>
              <a:rPr lang="en-US" sz="2400" b="1" i="1" dirty="0" smtClean="0"/>
              <a:t>2007-2012</a:t>
            </a:r>
            <a:r>
              <a:rPr lang="en-US" i="1" dirty="0" smtClean="0"/>
              <a:t>*</a:t>
            </a: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4993"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86916"/>
              <a:gd name="adj2" fmla="val -48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Overall premium volume across all P/C lines declined by 5.6%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065"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089"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FFE8C1-CB21-4DB2-B4F0-C2BFFE6D7F96}" type="slidenum">
              <a:rPr lang="en-US" sz="900"/>
              <a:pPr algn="r" eaLnBrk="0" hangingPunct="0">
                <a:lnSpc>
                  <a:spcPct val="85000"/>
                </a:lnSpc>
                <a:spcBef>
                  <a:spcPct val="20000"/>
                </a:spcBef>
              </a:pPr>
              <a:t>27</a:t>
            </a:fld>
            <a:endParaRPr lang="en-US" sz="900"/>
          </a:p>
        </p:txBody>
      </p:sp>
      <p:sp>
        <p:nvSpPr>
          <p:cNvPr id="13316" name="Rectangle 2"/>
          <p:cNvSpPr>
            <a:spLocks noGrp="1" noChangeArrowheads="1"/>
          </p:cNvSpPr>
          <p:nvPr>
            <p:ph type="title" idx="4294967295"/>
          </p:nvPr>
        </p:nvSpPr>
        <p:spPr/>
        <p:txBody>
          <a:bodyPr/>
          <a:lstStyle/>
          <a:p>
            <a:r>
              <a:rPr lang="en-US" dirty="0" smtClean="0"/>
              <a:t>All Lines Direct Written Premiums Growth: FL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398610"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632069" y="1525690"/>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3.9%</a:t>
            </a:r>
          </a:p>
        </p:txBody>
      </p:sp>
      <p:sp>
        <p:nvSpPr>
          <p:cNvPr id="8" name="AutoShape 10"/>
          <p:cNvSpPr>
            <a:spLocks noChangeArrowheads="1"/>
          </p:cNvSpPr>
          <p:nvPr/>
        </p:nvSpPr>
        <p:spPr bwMode="blackWhite">
          <a:xfrm>
            <a:off x="1229033" y="4168878"/>
            <a:ext cx="1961532" cy="1337187"/>
          </a:xfrm>
          <a:prstGeom prst="wedgeRectCallout">
            <a:avLst>
              <a:gd name="adj1" fmla="val 63553"/>
              <a:gd name="adj2" fmla="val -62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FL’s home building boom helped fuel industry growth</a:t>
            </a:r>
            <a:endParaRPr lang="en-US" b="1" dirty="0">
              <a:solidFill>
                <a:schemeClr val="bg1"/>
              </a:solidFill>
            </a:endParaRPr>
          </a:p>
        </p:txBody>
      </p:sp>
      <p:sp>
        <p:nvSpPr>
          <p:cNvPr id="9" name="AutoShape 10"/>
          <p:cNvSpPr>
            <a:spLocks noChangeArrowheads="1"/>
          </p:cNvSpPr>
          <p:nvPr/>
        </p:nvSpPr>
        <p:spPr bwMode="blackWhite">
          <a:xfrm>
            <a:off x="6779343" y="4159046"/>
            <a:ext cx="1961532" cy="1337187"/>
          </a:xfrm>
          <a:prstGeom prst="wedgeRectCallout">
            <a:avLst>
              <a:gd name="adj1" fmla="val -66523"/>
              <a:gd name="adj2" fmla="val -17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housing bubble burst, hurting industry growth</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8"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62ADBD-52CE-4821-BF9E-3D7FE5D68C49}" type="slidenum">
              <a:rPr lang="en-US" sz="900"/>
              <a:pPr algn="r" eaLnBrk="0" hangingPunct="0">
                <a:lnSpc>
                  <a:spcPct val="85000"/>
                </a:lnSpc>
                <a:spcBef>
                  <a:spcPct val="20000"/>
                </a:spcBef>
              </a:pPr>
              <a:t>28</a:t>
            </a:fld>
            <a:endParaRPr lang="en-US" sz="900"/>
          </a:p>
        </p:txBody>
      </p:sp>
      <p:sp>
        <p:nvSpPr>
          <p:cNvPr id="17412" name="Rectangle 2"/>
          <p:cNvSpPr>
            <a:spLocks noGrp="1" noChangeArrowheads="1"/>
          </p:cNvSpPr>
          <p:nvPr>
            <p:ph type="title" idx="4294967295"/>
          </p:nvPr>
        </p:nvSpPr>
        <p:spPr>
          <a:xfrm>
            <a:off x="298450" y="90488"/>
            <a:ext cx="7608888" cy="860425"/>
          </a:xfrm>
        </p:spPr>
        <p:txBody>
          <a:bodyPr/>
          <a:lstStyle/>
          <a:p>
            <a:r>
              <a:rPr lang="en-US" dirty="0" smtClean="0"/>
              <a:t>Homeowner’s Multi-Peril Direct Written Premium Growth: FL vs. U.S., 2003-2012</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02706"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9.4%</a:t>
            </a:r>
          </a:p>
        </p:txBody>
      </p:sp>
      <p:sp>
        <p:nvSpPr>
          <p:cNvPr id="8" name="AutoShape 10"/>
          <p:cNvSpPr>
            <a:spLocks noChangeArrowheads="1"/>
          </p:cNvSpPr>
          <p:nvPr/>
        </p:nvSpPr>
        <p:spPr bwMode="blackWhite">
          <a:xfrm>
            <a:off x="4267201" y="1248697"/>
            <a:ext cx="1961532" cy="1337187"/>
          </a:xfrm>
          <a:prstGeom prst="wedgeRectCallout">
            <a:avLst>
              <a:gd name="adj1" fmla="val -62763"/>
              <a:gd name="adj2" fmla="val 366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homeowners line grew rapidly during the housing boom then contracted during the crash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29</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9058066"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Florida’s homeowners insurance market has been on a 15-year rollercoaster ride in terms of both volume and performance</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Florida Homeowners Direct Written Premium,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2000-2013E*</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is an I.I.I. estimate and assumes a 6.6% growth rate (same as in 2012).</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SNL Financial; Insurance Information Institute. </a:t>
            </a:r>
            <a:endParaRPr lang="en-US" sz="1100" dirty="0"/>
          </a:p>
        </p:txBody>
      </p:sp>
      <p:sp>
        <p:nvSpPr>
          <p:cNvPr id="13" name="AutoShape 8"/>
          <p:cNvSpPr>
            <a:spLocks noChangeArrowheads="1"/>
          </p:cNvSpPr>
          <p:nvPr/>
        </p:nvSpPr>
        <p:spPr bwMode="blackWhite">
          <a:xfrm>
            <a:off x="1533832" y="1194619"/>
            <a:ext cx="2446932" cy="1076632"/>
          </a:xfrm>
          <a:prstGeom prst="wedgeRectCallout">
            <a:avLst>
              <a:gd name="adj1" fmla="val 84863"/>
              <a:gd name="adj2" fmla="val 5058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Homeowners premium volume peaked at $8.59B prior to the housing collapse</a:t>
            </a:r>
            <a:endParaRPr lang="en-US" sz="1600" b="1" dirty="0">
              <a:solidFill>
                <a:schemeClr val="bg1"/>
              </a:solidFill>
            </a:endParaRPr>
          </a:p>
        </p:txBody>
      </p:sp>
      <p:sp>
        <p:nvSpPr>
          <p:cNvPr id="15" name="AutoShape 7"/>
          <p:cNvSpPr>
            <a:spLocks noChangeArrowheads="1"/>
          </p:cNvSpPr>
          <p:nvPr/>
        </p:nvSpPr>
        <p:spPr bwMode="blackWhite">
          <a:xfrm>
            <a:off x="4203290" y="3569109"/>
            <a:ext cx="3259395" cy="1167535"/>
          </a:xfrm>
          <a:prstGeom prst="wedgeRectCallout">
            <a:avLst>
              <a:gd name="adj1" fmla="val 72122"/>
              <a:gd name="adj2" fmla="val -103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premium volume likely hit a new record high in 2013 as the economy continued to recover</a:t>
            </a:r>
            <a:endParaRPr lang="en-US" b="1" dirty="0">
              <a:solidFill>
                <a:srgbClr val="FFFFFF"/>
              </a:solidFill>
              <a:latin typeface="Arial" charset="0"/>
              <a:cs typeface="Arial" charset="0"/>
            </a:endParaRPr>
          </a:p>
        </p:txBody>
      </p:sp>
      <p:sp>
        <p:nvSpPr>
          <p:cNvPr id="16" name="AutoShape 23"/>
          <p:cNvSpPr>
            <a:spLocks noChangeArrowheads="1"/>
          </p:cNvSpPr>
          <p:nvPr/>
        </p:nvSpPr>
        <p:spPr bwMode="auto">
          <a:xfrm rot="20373842">
            <a:off x="1159275" y="2815099"/>
            <a:ext cx="2703215" cy="612775"/>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2000-2007: +196% Growth </a:t>
            </a:r>
            <a:endParaRPr lang="en-US" sz="1400" b="1" dirty="0">
              <a:solidFill>
                <a:srgbClr val="FFFFFF"/>
              </a:solidFill>
              <a:latin typeface="Arial" charset="0"/>
              <a:cs typeface="Arial" charset="0"/>
            </a:endParaRPr>
          </a:p>
        </p:txBody>
      </p:sp>
      <p:sp>
        <p:nvSpPr>
          <p:cNvPr id="17" name="AutoShape 23"/>
          <p:cNvSpPr>
            <a:spLocks noChangeArrowheads="1"/>
          </p:cNvSpPr>
          <p:nvPr/>
        </p:nvSpPr>
        <p:spPr bwMode="auto">
          <a:xfrm rot="1836522">
            <a:off x="4470952" y="1526440"/>
            <a:ext cx="1785429" cy="918355"/>
          </a:xfrm>
          <a:prstGeom prst="rightArrow">
            <a:avLst>
              <a:gd name="adj1" fmla="val 50000"/>
              <a:gd name="adj2" fmla="val 83048"/>
            </a:avLst>
          </a:prstGeom>
          <a:solidFill>
            <a:srgbClr val="C0000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200" b="1" dirty="0" smtClean="0">
                <a:solidFill>
                  <a:srgbClr val="FFFFFF"/>
                </a:solidFill>
              </a:rPr>
              <a:t>2007-09: -19% Growth </a:t>
            </a:r>
            <a:endParaRPr lang="en-US" sz="1200" b="1" dirty="0">
              <a:solidFill>
                <a:srgbClr val="FFFFFF"/>
              </a:solidFill>
              <a:latin typeface="Arial" charset="0"/>
              <a:cs typeface="Arial" charset="0"/>
            </a:endParaRPr>
          </a:p>
        </p:txBody>
      </p:sp>
      <p:sp>
        <p:nvSpPr>
          <p:cNvPr id="18" name="AutoShape 23"/>
          <p:cNvSpPr>
            <a:spLocks noChangeArrowheads="1"/>
          </p:cNvSpPr>
          <p:nvPr/>
        </p:nvSpPr>
        <p:spPr bwMode="auto">
          <a:xfrm rot="20373842">
            <a:off x="6193391" y="1581207"/>
            <a:ext cx="2703215" cy="612662"/>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20090-13E: +21% Growth </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32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7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42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66277" y="204731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Property/Casualty </a:t>
            </a:r>
            <a:r>
              <a:rPr lang="en-US" sz="4200" b="1" dirty="0">
                <a:solidFill>
                  <a:srgbClr val="FFFFFF"/>
                </a:solidFill>
                <a:latin typeface="Arial" charset="0"/>
                <a:cs typeface="Arial" charset="0"/>
              </a:rPr>
              <a:t>Insurance Industry Financial Overview</a:t>
            </a:r>
          </a:p>
        </p:txBody>
      </p:sp>
      <p:sp>
        <p:nvSpPr>
          <p:cNvPr id="2152456" name="Rectangle 8"/>
          <p:cNvSpPr>
            <a:spLocks noChangeArrowheads="1"/>
          </p:cNvSpPr>
          <p:nvPr/>
        </p:nvSpPr>
        <p:spPr bwMode="auto">
          <a:xfrm>
            <a:off x="741613" y="3443088"/>
            <a:ext cx="7396069" cy="2917722"/>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Few Catastrophes in U.S.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200" b="1" i="1" dirty="0" smtClean="0">
                <a:solidFill>
                  <a:srgbClr val="FF0000"/>
                </a:solidFill>
              </a:rPr>
              <a:t>What Happens (or Doesn’t Happen) in Florida Impacts Performance</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Strength of the Florida Economy Will Influence P/C Insurer Growth and Exposure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316950" y="4868199"/>
            <a:ext cx="6735675"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Property Exposures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31</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Florida’ Economy: Primed for Growth; Hurricane Vulnerability Increases</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2200"/>
              </a:lnSpc>
            </a:pPr>
            <a:r>
              <a:rPr lang="en-US" b="1" dirty="0" smtClean="0"/>
              <a:t>Home Construction in FL Will Rise Sharply</a:t>
            </a:r>
          </a:p>
          <a:p>
            <a:pPr lvl="1">
              <a:lnSpc>
                <a:spcPts val="2200"/>
              </a:lnSpc>
            </a:pPr>
            <a:r>
              <a:rPr lang="en-US" sz="2000" b="1" dirty="0" smtClean="0"/>
              <a:t>110,000 new homes are expected to be built in FL in 2014</a:t>
            </a:r>
          </a:p>
          <a:p>
            <a:pPr lvl="1">
              <a:lnSpc>
                <a:spcPts val="2200"/>
              </a:lnSpc>
            </a:pPr>
            <a:r>
              <a:rPr lang="en-US" sz="2000" b="1" dirty="0" smtClean="0"/>
              <a:t>148,000 in 2015; 167,000 in 2016 and 168,000+ in 2017</a:t>
            </a:r>
          </a:p>
          <a:p>
            <a:pPr lvl="1">
              <a:lnSpc>
                <a:spcPts val="2200"/>
              </a:lnSpc>
            </a:pPr>
            <a:r>
              <a:rPr lang="en-US" sz="2000" b="1" dirty="0" smtClean="0"/>
              <a:t>Florida will account for 1-in-10 new homes built in the US</a:t>
            </a:r>
            <a:endParaRPr lang="en-US" b="1" dirty="0" smtClean="0"/>
          </a:p>
          <a:p>
            <a:pPr>
              <a:lnSpc>
                <a:spcPts val="2200"/>
              </a:lnSpc>
            </a:pPr>
            <a:r>
              <a:rPr lang="en-US" b="1" dirty="0" smtClean="0"/>
              <a:t>Real Economic Growth Average About 3% through 2017</a:t>
            </a:r>
          </a:p>
          <a:p>
            <a:pPr lvl="1">
              <a:lnSpc>
                <a:spcPts val="2200"/>
              </a:lnSpc>
            </a:pPr>
            <a:r>
              <a:rPr lang="en-US" sz="2000" b="1" dirty="0" smtClean="0"/>
              <a:t>Will fuel commercial property exposures</a:t>
            </a:r>
            <a:endParaRPr lang="en-US" b="1" dirty="0" smtClean="0"/>
          </a:p>
          <a:p>
            <a:pPr>
              <a:lnSpc>
                <a:spcPts val="2200"/>
              </a:lnSpc>
            </a:pPr>
            <a:r>
              <a:rPr lang="en-US" b="1" dirty="0" smtClean="0">
                <a:sym typeface="Wingdings" pitchFamily="2" charset="2"/>
              </a:rPr>
              <a:t>Population Growth Will Greatly Exceed the US Overall</a:t>
            </a:r>
          </a:p>
          <a:p>
            <a:pPr lvl="1">
              <a:lnSpc>
                <a:spcPts val="2200"/>
              </a:lnSpc>
            </a:pPr>
            <a:r>
              <a:rPr lang="en-US" sz="2000" b="1" dirty="0" smtClean="0"/>
              <a:t>1.3% to 1.4% per year, almost double ~0.75% for the US</a:t>
            </a:r>
          </a:p>
          <a:p>
            <a:pPr lvl="1">
              <a:lnSpc>
                <a:spcPts val="2200"/>
              </a:lnSpc>
            </a:pPr>
            <a:r>
              <a:rPr lang="en-US" sz="2000" b="1" dirty="0" smtClean="0"/>
              <a:t>In 2013, FL likely overtook NY as the 3</a:t>
            </a:r>
            <a:r>
              <a:rPr lang="en-US" sz="2000" b="1" baseline="30000" dirty="0" smtClean="0"/>
              <a:t>rd</a:t>
            </a:r>
            <a:r>
              <a:rPr lang="en-US" sz="2000" b="1" dirty="0" smtClean="0"/>
              <a:t> most populace state</a:t>
            </a:r>
          </a:p>
          <a:p>
            <a:pPr lvl="1">
              <a:lnSpc>
                <a:spcPts val="2200"/>
              </a:lnSpc>
            </a:pPr>
            <a:r>
              <a:rPr lang="en-US" sz="2000" b="1" dirty="0" smtClean="0"/>
              <a:t>More than 1 million increase through 2017</a:t>
            </a:r>
          </a:p>
          <a:p>
            <a:pPr lvl="1">
              <a:lnSpc>
                <a:spcPts val="2200"/>
              </a:lnSpc>
            </a:pPr>
            <a:r>
              <a:rPr lang="en-US" sz="2000" b="1" dirty="0" smtClean="0"/>
              <a:t>Will drive demand for housing, infrastructure, commercial prop.</a:t>
            </a:r>
          </a:p>
          <a:p>
            <a:pPr lvl="1">
              <a:lnSpc>
                <a:spcPts val="2200"/>
              </a:lnSpc>
            </a:pPr>
            <a:r>
              <a:rPr lang="en-US" sz="2000" b="1" dirty="0" smtClean="0"/>
              <a:t>Increase of about 600,000 jobs through 2017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32</a:t>
            </a:fld>
            <a:endParaRPr lang="en-US" smtClean="0"/>
          </a:p>
        </p:txBody>
      </p:sp>
      <p:graphicFrame>
        <p:nvGraphicFramePr>
          <p:cNvPr id="5122" name="Object 2"/>
          <p:cNvGraphicFramePr>
            <a:graphicFrameLocks/>
          </p:cNvGraphicFramePr>
          <p:nvPr/>
        </p:nvGraphicFramePr>
        <p:xfrm>
          <a:off x="0" y="1727392"/>
          <a:ext cx="8926513" cy="4676775"/>
        </p:xfrm>
        <a:graphic>
          <a:graphicData uri="http://schemas.openxmlformats.org/presentationml/2006/ole">
            <mc:AlternateContent xmlns:mc="http://schemas.openxmlformats.org/markup-compatibility/2006">
              <mc:Choice xmlns:v="urn:schemas-microsoft-com:vml" Requires="v">
                <p:oleObj spid="_x0000_s28722193" name="Chart" r:id="rId4" imgW="8705951" imgH="4562577" progId="MSGraph.Chart.8">
                  <p:embed followColorScheme="full"/>
                </p:oleObj>
              </mc:Choice>
              <mc:Fallback>
                <p:oleObj name="Chart" r:id="rId4" imgW="8705951" imgH="456257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27392"/>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Florida vs. US Real GDP Growth</a:t>
            </a:r>
          </a:p>
        </p:txBody>
      </p:sp>
      <p:sp>
        <p:nvSpPr>
          <p:cNvPr id="1969158" name="AutoShape 6"/>
          <p:cNvSpPr>
            <a:spLocks noChangeArrowheads="1"/>
          </p:cNvSpPr>
          <p:nvPr/>
        </p:nvSpPr>
        <p:spPr bwMode="blackWhite">
          <a:xfrm>
            <a:off x="3116827" y="1289296"/>
            <a:ext cx="4945626" cy="1129440"/>
          </a:xfrm>
          <a:prstGeom prst="wedgeRectCallout">
            <a:avLst>
              <a:gd name="adj1" fmla="val -33377"/>
              <a:gd name="adj2" fmla="val 911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PRE-CRISIS: Florida grew much faster than the US economy before the financial crisis but contracted more sharply when the housing bubble collapsed</a:t>
            </a:r>
            <a:endParaRPr lang="en-US" b="1" dirty="0">
              <a:solidFill>
                <a:schemeClr val="bg1"/>
              </a:solidFill>
              <a:cs typeface="+mn-cs"/>
            </a:endParaRPr>
          </a:p>
        </p:txBody>
      </p:sp>
      <p:sp>
        <p:nvSpPr>
          <p:cNvPr id="7" name="Rectangle 3"/>
          <p:cNvSpPr>
            <a:spLocks noChangeArrowheads="1"/>
          </p:cNvSpPr>
          <p:nvPr/>
        </p:nvSpPr>
        <p:spPr bwMode="auto">
          <a:xfrm>
            <a:off x="-127817" y="6451393"/>
            <a:ext cx="8632719"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smtClean="0"/>
              <a:t>Source</a:t>
            </a:r>
            <a:r>
              <a:rPr lang="en-US" sz="1100" dirty="0"/>
              <a:t>: US Department of </a:t>
            </a:r>
            <a:r>
              <a:rPr lang="en-US" sz="1100" dirty="0" smtClean="0"/>
              <a:t>Commerce; </a:t>
            </a:r>
            <a:r>
              <a:rPr lang="en-US" sz="1100" dirty="0"/>
              <a:t>Blue Economic Indicators </a:t>
            </a:r>
            <a:r>
              <a:rPr lang="en-US" sz="1100" dirty="0" smtClean="0"/>
              <a:t>1/14 (for US 2013-15 figures); University of Central Florida for 2013-2015 Florida figures: </a:t>
            </a:r>
            <a:r>
              <a:rPr lang="en-US" sz="1100" dirty="0" smtClean="0">
                <a:hlinkClick r:id="rId6"/>
              </a:rPr>
              <a:t>http://iec.ucf.edu/post/2014/01/07/Florida-Metro-Forecast-December-2013.aspx</a:t>
            </a:r>
            <a:r>
              <a:rPr lang="en-US" sz="1100" dirty="0" smtClean="0"/>
              <a:t> </a:t>
            </a:r>
            <a:endParaRPr lang="en-US" sz="1100" dirty="0"/>
          </a:p>
        </p:txBody>
      </p:sp>
      <p:sp>
        <p:nvSpPr>
          <p:cNvPr id="8" name="AutoShape 6"/>
          <p:cNvSpPr>
            <a:spLocks noChangeArrowheads="1"/>
          </p:cNvSpPr>
          <p:nvPr/>
        </p:nvSpPr>
        <p:spPr bwMode="blackWhite">
          <a:xfrm>
            <a:off x="5742039" y="4253721"/>
            <a:ext cx="3229897" cy="1183517"/>
          </a:xfrm>
          <a:prstGeom prst="wedgeRectCallout">
            <a:avLst>
              <a:gd name="adj1" fmla="val 8329"/>
              <a:gd name="adj2" fmla="val -690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POST-CRISIS: Florida’s economy is now growing at a pace more consistent with the US overall</a:t>
            </a:r>
            <a:endParaRPr lang="en-US" b="1" dirty="0">
              <a:solidFill>
                <a:schemeClr val="bg1"/>
              </a:solidFill>
              <a:cs typeface="+mn-cs"/>
            </a:endParaRPr>
          </a:p>
        </p:txBody>
      </p:sp>
      <p:sp>
        <p:nvSpPr>
          <p:cNvPr id="9" name="AutoShape 7"/>
          <p:cNvSpPr>
            <a:spLocks noChangeArrowheads="1"/>
          </p:cNvSpPr>
          <p:nvPr/>
        </p:nvSpPr>
        <p:spPr bwMode="blackWhite">
          <a:xfrm>
            <a:off x="1573157" y="4562167"/>
            <a:ext cx="2177470" cy="666090"/>
          </a:xfrm>
          <a:prstGeom prst="wedgeRectCallout">
            <a:avLst>
              <a:gd name="adj1" fmla="val 116617"/>
              <a:gd name="adj2" fmla="val 499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Housing bubble collapse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33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dirty="0" smtClean="0"/>
              <a:t>Strong Florida Population Growth Will Drive Coastal Exposure Sharply Upward</a:t>
            </a:r>
          </a:p>
        </p:txBody>
      </p:sp>
      <p:graphicFrame>
        <p:nvGraphicFramePr>
          <p:cNvPr id="61442" name="Object 3"/>
          <p:cNvGraphicFramePr>
            <a:graphicFrameLocks noGrp="1"/>
          </p:cNvGraphicFramePr>
          <p:nvPr>
            <p:ph type="chart" idx="4294967295"/>
          </p:nvPr>
        </p:nvGraphicFramePr>
        <p:xfrm>
          <a:off x="176213" y="1627188"/>
          <a:ext cx="8712200" cy="4532312"/>
        </p:xfrm>
        <a:graphic>
          <a:graphicData uri="http://schemas.openxmlformats.org/presentationml/2006/ole">
            <mc:AlternateContent xmlns:mc="http://schemas.openxmlformats.org/markup-compatibility/2006">
              <mc:Choice xmlns:v="urn:schemas-microsoft-com:vml" Requires="v">
                <p:oleObj spid="_x0000_s29068305" name="Chart" r:id="rId4" imgW="8715311" imgH="4533804" progId="MSGraph.Chart.8">
                  <p:embed followColorScheme="full"/>
                </p:oleObj>
              </mc:Choice>
              <mc:Fallback>
                <p:oleObj name="Chart" r:id="rId4" imgW="8715311" imgH="453380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6213" y="1627188"/>
                        <a:ext cx="871220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r>
              <a:rPr lang="en-US" sz="1600" b="1" dirty="0">
                <a:solidFill>
                  <a:srgbClr val="225A7A"/>
                </a:solidFill>
              </a:rPr>
              <a:t>)</a:t>
            </a:r>
          </a:p>
        </p:txBody>
      </p:sp>
      <p:sp>
        <p:nvSpPr>
          <p:cNvPr id="1989639" name="AutoShape 7"/>
          <p:cNvSpPr>
            <a:spLocks noChangeArrowheads="1"/>
          </p:cNvSpPr>
          <p:nvPr/>
        </p:nvSpPr>
        <p:spPr bwMode="blackWhite">
          <a:xfrm>
            <a:off x="4409767" y="4613435"/>
            <a:ext cx="2417000"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Florida is expected to add 1.1 million new residents by 2017 relative to 2013</a:t>
            </a:r>
            <a:endParaRPr lang="en-US" sz="1600" b="1" dirty="0">
              <a:solidFill>
                <a:schemeClr val="bg1"/>
              </a:solidFill>
              <a:cs typeface="+mn-cs"/>
            </a:endParaRPr>
          </a:p>
        </p:txBody>
      </p:sp>
      <p:sp>
        <p:nvSpPr>
          <p:cNvPr id="13" name="AutoShape 7"/>
          <p:cNvSpPr>
            <a:spLocks noChangeArrowheads="1"/>
          </p:cNvSpPr>
          <p:nvPr/>
        </p:nvSpPr>
        <p:spPr bwMode="blackWhite">
          <a:xfrm>
            <a:off x="5515898" y="3569215"/>
            <a:ext cx="1887793" cy="958103"/>
          </a:xfrm>
          <a:prstGeom prst="wedgeRectCallout">
            <a:avLst>
              <a:gd name="adj1" fmla="val 48882"/>
              <a:gd name="adj2" fmla="val -132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At 1.3% to 1.4%, FL’s population growth will well above the US</a:t>
            </a:r>
            <a:endParaRPr lang="en-US" sz="1600" b="1" dirty="0">
              <a:solidFill>
                <a:schemeClr val="bg1"/>
              </a:solidFill>
              <a:latin typeface="Arial" pitchFamily="34" charset="0"/>
              <a:cs typeface="+mn-cs"/>
            </a:endParaRPr>
          </a:p>
        </p:txBody>
      </p:sp>
      <p:sp>
        <p:nvSpPr>
          <p:cNvPr id="14" name="Rectangle 3"/>
          <p:cNvSpPr>
            <a:spLocks noChangeArrowheads="1"/>
          </p:cNvSpPr>
          <p:nvPr/>
        </p:nvSpPr>
        <p:spPr bwMode="auto">
          <a:xfrm>
            <a:off x="-127817" y="6503715"/>
            <a:ext cx="8632719" cy="373949"/>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 US Census Bureau; University of Central Florida Institute for Economic Competitiveness: </a:t>
            </a:r>
            <a:r>
              <a:rPr lang="en-US" sz="900" dirty="0" smtClean="0">
                <a:hlinkClick r:id="rId6"/>
              </a:rPr>
              <a:t>http://iec.ucf.edu/post/2014/01/07/Florida-Metro-Forecast-December-2013.aspx</a:t>
            </a:r>
            <a:r>
              <a:rPr lang="en-US" sz="900" dirty="0" smtClean="0"/>
              <a:t> ; Insurance Information Institute.</a:t>
            </a:r>
            <a:endParaRPr lang="en-US" sz="9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Insured Catastrophe     Loss Update</a:t>
            </a:r>
          </a:p>
        </p:txBody>
      </p:sp>
      <p:sp>
        <p:nvSpPr>
          <p:cNvPr id="7" name="TextBox 5"/>
          <p:cNvSpPr txBox="1">
            <a:spLocks noChangeArrowheads="1"/>
          </p:cNvSpPr>
          <p:nvPr/>
        </p:nvSpPr>
        <p:spPr bwMode="auto">
          <a:xfrm>
            <a:off x="563476" y="4028668"/>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Florida Has Played a Critical Role in the History of Catastrophe Losses in the U.S.</a:t>
            </a:r>
          </a:p>
          <a:p>
            <a:pPr algn="ctr"/>
            <a:endParaRPr lang="en-US" sz="3200" b="1" i="1" dirty="0" smtClean="0">
              <a:solidFill>
                <a:srgbClr val="225A7A"/>
              </a:solidFill>
            </a:endParaRPr>
          </a:p>
          <a:p>
            <a:pPr algn="ctr"/>
            <a:r>
              <a:rPr lang="en-US" sz="3200" b="1" i="1" dirty="0" smtClean="0">
                <a:solidFill>
                  <a:srgbClr val="FF0000"/>
                </a:solidFill>
              </a:rPr>
              <a:t>Relative Calm in Recent Years Is    Unlikely to Endure</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36</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785" name="Chart" r:id="rId4" imgW="8543899" imgH="3552866" progId="MSGraph.Chart.8">
                  <p:embed followColorScheme="full"/>
                </p:oleObj>
              </mc:Choice>
              <mc:Fallback>
                <p:oleObj name="Chart" r:id="rId4" imgW="8543899" imgH="355286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CATs Were Well Below Recent Years.  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36</a:t>
            </a:fld>
            <a:endParaRPr lang="en-US"/>
          </a:p>
        </p:txBody>
      </p:sp>
      <p:sp>
        <p:nvSpPr>
          <p:cNvPr id="15" name="AutoShape 8"/>
          <p:cNvSpPr>
            <a:spLocks noChangeArrowheads="1"/>
          </p:cNvSpPr>
          <p:nvPr/>
        </p:nvSpPr>
        <p:spPr bwMode="blackWhite">
          <a:xfrm>
            <a:off x="2150622" y="2050026"/>
            <a:ext cx="1182513" cy="397464"/>
          </a:xfrm>
          <a:prstGeom prst="wedgeRectCallout">
            <a:avLst>
              <a:gd name="adj1" fmla="val -54171"/>
              <a:gd name="adj2" fmla="val 869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Andrew</a:t>
            </a:r>
            <a:endParaRPr lang="en-US" sz="1600" b="1" dirty="0">
              <a:solidFill>
                <a:srgbClr val="FFFFFF"/>
              </a:solidFill>
              <a:latin typeface="Arial" pitchFamily="34" charset="0"/>
              <a:cs typeface="Arial" pitchFamily="34" charset="0"/>
            </a:endParaRPr>
          </a:p>
        </p:txBody>
      </p:sp>
      <p:sp>
        <p:nvSpPr>
          <p:cNvPr id="16" name="AutoShape 8"/>
          <p:cNvSpPr>
            <a:spLocks noChangeArrowheads="1"/>
          </p:cNvSpPr>
          <p:nvPr/>
        </p:nvSpPr>
        <p:spPr bwMode="blackWhite">
          <a:xfrm>
            <a:off x="4441538" y="1430594"/>
            <a:ext cx="1182513" cy="535115"/>
          </a:xfrm>
          <a:prstGeom prst="wedgeRectCallout">
            <a:avLst>
              <a:gd name="adj1" fmla="val 71797"/>
              <a:gd name="adj2" fmla="val 1871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Storms of 2004/05</a:t>
            </a:r>
            <a:endParaRPr lang="en-US" sz="16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par>
                          <p:cTn id="18" fill="hold">
                            <p:stCondLst>
                              <p:cond delay="3600"/>
                            </p:stCondLst>
                            <p:childTnLst>
                              <p:par>
                                <p:cTn id="19" presetID="22" presetClass="entr" presetSubtype="4" fill="hold" grpId="0" nodeType="afterEffect">
                                  <p:stCondLst>
                                    <p:cond delay="7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4800"/>
                            </p:stCondLst>
                            <p:childTnLst>
                              <p:par>
                                <p:cTn id="23" presetID="22" presetClass="entr" presetSubtype="4" fill="hold" grpId="0" nodeType="afterEffect">
                                  <p:stCondLst>
                                    <p:cond delay="70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37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777"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38</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80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smtClean="0">
                <a:solidFill>
                  <a:srgbClr val="FFFFFF"/>
                </a:solidFill>
                <a:latin typeface="Arial" pitchFamily="34" charset="0"/>
                <a:cs typeface="Arial" pitchFamily="34" charset="0"/>
              </a:rPr>
              <a:t>Oklahoma led </a:t>
            </a:r>
            <a:r>
              <a:rPr lang="en-US" sz="2000" b="1" dirty="0" smtClean="0">
                <a:solidFill>
                  <a:srgbClr val="FFFFFF"/>
                </a:solidFill>
                <a:latin typeface="Arial" pitchFamily="34" charset="0"/>
                <a:cs typeface="Arial" pitchFamily="34" charset="0"/>
              </a:rPr>
              <a:t>the country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39</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41"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led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193188" y="62456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a:t>
            </a:r>
            <a:r>
              <a:rPr lang="en-US" sz="1100" dirty="0" smtClean="0">
                <a:solidFill>
                  <a:srgbClr val="000000"/>
                </a:solidFill>
                <a:latin typeface="Arial" charset="0"/>
                <a:cs typeface="Arial" charset="0"/>
              </a:rPr>
              <a:t>On </a:t>
            </a:r>
            <a:r>
              <a:rPr lang="en-US" sz="1100" dirty="0">
                <a:solidFill>
                  <a:srgbClr val="000000"/>
                </a:solidFill>
              </a:rPr>
              <a:t>A</a:t>
            </a:r>
            <a:r>
              <a:rPr lang="en-US" sz="1100" dirty="0" smtClean="0">
                <a:solidFill>
                  <a:srgbClr val="000000"/>
                </a:solidFill>
                <a:latin typeface="Arial" charset="0"/>
                <a:cs typeface="Arial" charset="0"/>
              </a:rPr>
              <a:t>vg</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Surplus</a:t>
            </a:r>
            <a:r>
              <a:rPr lang="en-US" sz="1100" dirty="0">
                <a:solidFill>
                  <a:srgbClr val="000000"/>
                </a:solidFill>
                <a:latin typeface="Arial" charset="0"/>
                <a:cs typeface="Arial" charset="0"/>
              </a:rPr>
              <a:t>.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extLst>
              <p:ext uri="{D42A27DB-BD31-4B8C-83A1-F6EECF244321}">
                <p14:modId xmlns:p14="http://schemas.microsoft.com/office/powerpoint/2010/main" val="2164160478"/>
              </p:ext>
            </p:extLst>
          </p:nvPr>
        </p:nvGraphicFramePr>
        <p:xfrm>
          <a:off x="147944" y="1429007"/>
          <a:ext cx="8701088" cy="4904198"/>
        </p:xfrm>
        <a:graphic>
          <a:graphicData uri="http://schemas.openxmlformats.org/presentationml/2006/ole">
            <mc:AlternateContent xmlns:mc="http://schemas.openxmlformats.org/markup-compatibility/2006">
              <mc:Choice xmlns:v="urn:schemas-microsoft-com:vml" Requires="v">
                <p:oleObj spid="_x0000_s27063313" name="Chart" r:id="rId5" imgW="8715311" imgH="5057745" progId="MSGraph.Chart.8">
                  <p:embed followColorScheme="full"/>
                </p:oleObj>
              </mc:Choice>
              <mc:Fallback>
                <p:oleObj name="Chart" r:id="rId5" imgW="8715311" imgH="5057745"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44" y="1429007"/>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768981" y="1337137"/>
            <a:ext cx="1055687" cy="798512"/>
          </a:xfrm>
          <a:prstGeom prst="wedgeRectCallout">
            <a:avLst>
              <a:gd name="adj1" fmla="val -106281"/>
              <a:gd name="adj2" fmla="val 150601"/>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
        <p:nvSpPr>
          <p:cNvPr id="8" name="AutoShape 11"/>
          <p:cNvSpPr>
            <a:spLocks noChangeArrowheads="1"/>
          </p:cNvSpPr>
          <p:nvPr/>
        </p:nvSpPr>
        <p:spPr bwMode="blackWhite">
          <a:xfrm>
            <a:off x="1552788" y="5554884"/>
            <a:ext cx="1085850" cy="292100"/>
          </a:xfrm>
          <a:prstGeom prst="wedgeRectCallout">
            <a:avLst>
              <a:gd name="adj1" fmla="val -44247"/>
              <a:gd name="adj2" fmla="val -12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11" name="AutoShape 23"/>
          <p:cNvSpPr>
            <a:spLocks noChangeArrowheads="1"/>
          </p:cNvSpPr>
          <p:nvPr/>
        </p:nvSpPr>
        <p:spPr bwMode="blackWhite">
          <a:xfrm>
            <a:off x="4210472" y="2249231"/>
            <a:ext cx="1174750" cy="508000"/>
          </a:xfrm>
          <a:prstGeom prst="wedgeRectCallout">
            <a:avLst>
              <a:gd name="adj1" fmla="val 90221"/>
              <a:gd name="adj2" fmla="val 5239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Katrina, Rita, Wilma</a:t>
            </a:r>
          </a:p>
        </p:txBody>
      </p:sp>
      <p:sp>
        <p:nvSpPr>
          <p:cNvPr id="12" name="AutoShape 26"/>
          <p:cNvSpPr>
            <a:spLocks noChangeArrowheads="1"/>
          </p:cNvSpPr>
          <p:nvPr/>
        </p:nvSpPr>
        <p:spPr bwMode="blackWhite">
          <a:xfrm>
            <a:off x="3776049" y="2859759"/>
            <a:ext cx="1314450" cy="292100"/>
          </a:xfrm>
          <a:prstGeom prst="wedgeRectCallout">
            <a:avLst>
              <a:gd name="adj1" fmla="val 84663"/>
              <a:gd name="adj2" fmla="val 211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4 Hurricanes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40</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45"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8832"/>
              <a:gd name="adj2" fmla="val 4897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41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417"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705"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819832" cy="1487488"/>
          </a:xfrm>
          <a:prstGeom prst="wedgeRectCallout">
            <a:avLst>
              <a:gd name="adj1" fmla="val 62921"/>
              <a:gd name="adj2" fmla="val 704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Andrew remains the second most expensive natural disaster in US history</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14059537" name="Chart" r:id="rId4" imgW="8401100" imgH="3371740" progId="MSGraph.Chart.8">
                  <p:embed followColorScheme="full"/>
                </p:oleObj>
              </mc:Choice>
              <mc:Fallback>
                <p:oleObj name="Chart" r:id="rId4" imgW="8401100"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810864" y="1268361"/>
            <a:ext cx="2934929" cy="1578078"/>
          </a:xfrm>
          <a:prstGeom prst="wedgeRectCallout">
            <a:avLst>
              <a:gd name="adj1" fmla="val 15967"/>
              <a:gd name="adj2" fmla="val 100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4 </a:t>
            </a:r>
            <a:r>
              <a:rPr lang="en-US" b="1" dirty="0">
                <a:solidFill>
                  <a:schemeClr val="bg1"/>
                </a:solidFill>
              </a:rPr>
              <a:t>of the top </a:t>
            </a:r>
            <a:r>
              <a:rPr lang="en-US" b="1" dirty="0" smtClean="0">
                <a:solidFill>
                  <a:schemeClr val="bg1"/>
                </a:solidFill>
              </a:rPr>
              <a:t>12 </a:t>
            </a:r>
            <a:r>
              <a:rPr lang="en-US" b="1" dirty="0">
                <a:solidFill>
                  <a:schemeClr val="bg1"/>
                </a:solidFill>
              </a:rPr>
              <a:t>most expensive catastrophes in world history </a:t>
            </a:r>
            <a:r>
              <a:rPr lang="en-US" b="1" dirty="0" smtClean="0">
                <a:solidFill>
                  <a:schemeClr val="bg1"/>
                </a:solidFill>
              </a:rPr>
              <a:t>impacted Florida</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873"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6412"/>
              <a:gd name="adj2" fmla="val 1003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is the costliest tropical event to not impact FL</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6 of the 12 most costly hurricanes in insurance history impacted Florida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45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8913"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4601497" y="2507226"/>
            <a:ext cx="4336027" cy="1150374"/>
          </a:xfrm>
          <a:prstGeom prst="wedgeRectCallout">
            <a:avLst>
              <a:gd name="adj1" fmla="val -29822"/>
              <a:gd name="adj2" fmla="val -810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coastal exposure in FL was nearly $2.9 trillion in 2012, up 19% or $465 billion since 2007 despite the housing collapse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46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49937"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47</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681"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48</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705"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Flood Exposure: Reforms in Danger?</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337" name="Chart" r:id="rId5" imgW="8258192" imgH="5514972" progId="MSGraph.Chart.8">
                  <p:embed followColorScheme="full"/>
                </p:oleObj>
              </mc:Choice>
              <mc:Fallback>
                <p:oleObj name="Chart" r:id="rId5" imgW="8258192" imgH="551497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1977:19.0%</a:t>
            </a:r>
            <a:endParaRPr lang="en-US" sz="1200" dirty="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5547018" name="Oval 10"/>
          <p:cNvSpPr>
            <a:spLocks noChangeArrowheads="1"/>
          </p:cNvSpPr>
          <p:nvPr/>
        </p:nvSpPr>
        <p:spPr bwMode="auto">
          <a:xfrm>
            <a:off x="7047680"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1987:17.3%</a:t>
            </a:r>
            <a:endParaRPr lang="en-US" sz="1200" dirty="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1997:11.6%</a:t>
            </a:r>
            <a:endParaRPr lang="en-US" sz="1200" dirty="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dirty="0">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dirty="0">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dirty="0">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dirty="0">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1984: 1.8%</a:t>
            </a:r>
            <a:endParaRPr lang="en-US" sz="1200" dirty="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1992: 4.5%</a:t>
            </a:r>
            <a:endParaRPr lang="en-US" sz="1200" dirty="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26" name="PPTShape_1"/>
          <p:cNvSpPr>
            <a:spLocks noChangeArrowheads="1"/>
          </p:cNvSpPr>
          <p:nvPr/>
        </p:nvSpPr>
        <p:spPr bwMode="auto">
          <a:xfrm>
            <a:off x="6985813" y="4513006"/>
            <a:ext cx="942171" cy="610256"/>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1975: 2.4%</a:t>
            </a:r>
            <a:endParaRPr lang="en-US" sz="1200" dirty="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dirty="0">
              <a:solidFill>
                <a:srgbClr val="000000"/>
              </a:solidFill>
              <a:latin typeface="Arial" charset="0"/>
              <a:cs typeface="Arial" charset="0"/>
            </a:endParaRPr>
          </a:p>
        </p:txBody>
      </p:sp>
      <p:sp>
        <p:nvSpPr>
          <p:cNvPr id="31" name="AutoShape 11"/>
          <p:cNvSpPr>
            <a:spLocks noChangeArrowheads="1"/>
          </p:cNvSpPr>
          <p:nvPr/>
        </p:nvSpPr>
        <p:spPr bwMode="blackWhite">
          <a:xfrm>
            <a:off x="1316814" y="4094793"/>
            <a:ext cx="1085850" cy="292100"/>
          </a:xfrm>
          <a:prstGeom prst="wedgeRectCallout">
            <a:avLst>
              <a:gd name="adj1" fmla="val 61695"/>
              <a:gd name="adj2" fmla="val 119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32" name="AutoShape 23"/>
          <p:cNvSpPr>
            <a:spLocks noChangeArrowheads="1"/>
          </p:cNvSpPr>
          <p:nvPr/>
        </p:nvSpPr>
        <p:spPr bwMode="blackWhite">
          <a:xfrm>
            <a:off x="6555466" y="3930543"/>
            <a:ext cx="892468" cy="508000"/>
          </a:xfrm>
          <a:prstGeom prst="wedgeRectCallout">
            <a:avLst>
              <a:gd name="adj1" fmla="val -12573"/>
              <a:gd name="adj2" fmla="val -1043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2004/5 Storms</a:t>
            </a:r>
            <a:endParaRPr lang="en-US" sz="1400" b="1" dirty="0">
              <a:solidFill>
                <a:schemeClr val="bg1"/>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50</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0961"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51</a:t>
            </a:fld>
            <a:endParaRPr lang="en-US" smtClean="0"/>
          </a:p>
        </p:txBody>
      </p:sp>
      <p:sp>
        <p:nvSpPr>
          <p:cNvPr id="115718" name="Rectangle 10"/>
          <p:cNvSpPr>
            <a:spLocks noGrp="1" noChangeArrowheads="1"/>
          </p:cNvSpPr>
          <p:nvPr>
            <p:ph type="title"/>
          </p:nvPr>
        </p:nvSpPr>
        <p:spPr/>
        <p:txBody>
          <a:bodyPr/>
          <a:lstStyle/>
          <a:p>
            <a:r>
              <a:rPr lang="en-US" dirty="0" smtClean="0"/>
              <a:t>Total NFIP Policies in Force, 2012</a:t>
            </a:r>
          </a:p>
        </p:txBody>
      </p:sp>
      <p:sp>
        <p:nvSpPr>
          <p:cNvPr id="115720" name="Rectangle 4"/>
          <p:cNvSpPr>
            <a:spLocks noChangeArrowheads="1"/>
          </p:cNvSpPr>
          <p:nvPr/>
        </p:nvSpPr>
        <p:spPr bwMode="auto">
          <a:xfrm>
            <a:off x="0" y="6389410"/>
            <a:ext cx="804477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a:t>
            </a:r>
            <a:r>
              <a:rPr lang="en-US" sz="1100" i="1" dirty="0" smtClean="0"/>
              <a:t>; </a:t>
            </a:r>
            <a:r>
              <a:rPr lang="en-US" sz="1100" dirty="0" smtClean="0"/>
              <a:t>Insurance Information Institute. </a:t>
            </a:r>
            <a:endParaRPr lang="en-US" sz="1100" dirty="0"/>
          </a:p>
        </p:txBody>
      </p:sp>
      <p:graphicFrame>
        <p:nvGraphicFramePr>
          <p:cNvPr id="11" name="Object 5"/>
          <p:cNvGraphicFramePr>
            <a:graphicFrameLocks noChangeAspect="1"/>
          </p:cNvGraphicFramePr>
          <p:nvPr/>
        </p:nvGraphicFramePr>
        <p:xfrm>
          <a:off x="315913" y="1280161"/>
          <a:ext cx="8345487" cy="5012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7"/>
          <p:cNvSpPr>
            <a:spLocks noChangeArrowheads="1"/>
          </p:cNvSpPr>
          <p:nvPr/>
        </p:nvSpPr>
        <p:spPr bwMode="blackWhite">
          <a:xfrm>
            <a:off x="4875887" y="2898215"/>
            <a:ext cx="3561132" cy="1865514"/>
          </a:xfrm>
          <a:prstGeom prst="wedgeRectCallout">
            <a:avLst>
              <a:gd name="adj1" fmla="val -26143"/>
              <a:gd name="adj2" fmla="val -111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has almost three times as much flood insurance in force as any other state, accounting for 37% of all policies in the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52</a:t>
            </a:fld>
            <a:endParaRPr lang="en-US" smtClean="0"/>
          </a:p>
        </p:txBody>
      </p:sp>
      <p:sp>
        <p:nvSpPr>
          <p:cNvPr id="1030" name="Rectangle 2"/>
          <p:cNvSpPr>
            <a:spLocks noGrp="1" noChangeArrowheads="1"/>
          </p:cNvSpPr>
          <p:nvPr>
            <p:ph type="title"/>
          </p:nvPr>
        </p:nvSpPr>
        <p:spPr/>
        <p:txBody>
          <a:bodyPr/>
          <a:lstStyle/>
          <a:p>
            <a:r>
              <a:rPr lang="en-US" dirty="0" smtClean="0"/>
              <a:t>Growth of NFIP program</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pPr>
            <a:r>
              <a:rPr lang="en-US" sz="1100" dirty="0" smtClean="0"/>
              <a:t>Source: U.S. Department of Homeland Security, Federal Emergency Management Agency; Insurance Information Institute. </a:t>
            </a:r>
            <a:endParaRPr lang="en-US" sz="1100" dirty="0"/>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Policies in Force at Year-End</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the growth of the program, approximately half of all properties in a flood zone lack flood insurance.</a:t>
            </a:r>
            <a:endParaRPr lang="en-US" b="1" dirty="0">
              <a:solidFill>
                <a:srgbClr val="FFFFFF"/>
              </a:solidFill>
            </a:endParaRPr>
          </a:p>
        </p:txBody>
      </p:sp>
      <p:graphicFrame>
        <p:nvGraphicFramePr>
          <p:cNvPr id="11" name="Object 2"/>
          <p:cNvGraphicFramePr>
            <a:graphicFrameLocks noChangeAspect="1"/>
          </p:cNvGraphicFramePr>
          <p:nvPr/>
        </p:nvGraphicFramePr>
        <p:xfrm>
          <a:off x="50800" y="1860550"/>
          <a:ext cx="9045348" cy="366355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3"/>
          <p:cNvSpPr>
            <a:spLocks noChangeArrowheads="1"/>
          </p:cNvSpPr>
          <p:nvPr/>
        </p:nvSpPr>
        <p:spPr bwMode="blackWhite">
          <a:xfrm>
            <a:off x="4513007" y="3082412"/>
            <a:ext cx="3540384" cy="1046637"/>
          </a:xfrm>
          <a:prstGeom prst="wedgeRectCallout">
            <a:avLst>
              <a:gd name="adj1" fmla="val 69085"/>
              <a:gd name="adj2" fmla="val -753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Number of policies has not changed significantly though more homes are in harm’s way</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Buildings Does Flood Insurance Protect?</a:t>
            </a:r>
            <a:endParaRPr lang="en-US" dirty="0"/>
          </a:p>
        </p:txBody>
      </p:sp>
      <p:graphicFrame>
        <p:nvGraphicFramePr>
          <p:cNvPr id="6" name="Content Placeholder 5"/>
          <p:cNvGraphicFramePr>
            <a:graphicFrameLocks noGrp="1"/>
          </p:cNvGraphicFramePr>
          <p:nvPr>
            <p:ph idx="1"/>
          </p:nvPr>
        </p:nvGraphicFramePr>
        <p:xfrm>
          <a:off x="495300" y="1647825"/>
          <a:ext cx="8153400" cy="3678319"/>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
        <p:nvSpPr>
          <p:cNvPr id="7" name="Text Box 5"/>
          <p:cNvSpPr txBox="1">
            <a:spLocks noChangeArrowheads="1"/>
          </p:cNvSpPr>
          <p:nvPr/>
        </p:nvSpPr>
        <p:spPr bwMode="blackWhite">
          <a:xfrm>
            <a:off x="303311" y="510082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One-fourth of all flood policies are written on commercial (non-residential) risks or on secondary homes.</a:t>
            </a:r>
            <a:endParaRPr lang="en-US" sz="2000" b="1" dirty="0">
              <a:solidFill>
                <a:srgbClr val="FFFFFF"/>
              </a:solidFill>
            </a:endParaRPr>
          </a:p>
        </p:txBody>
      </p:sp>
      <p:sp>
        <p:nvSpPr>
          <p:cNvPr id="8" name="TextBox 7"/>
          <p:cNvSpPr txBox="1"/>
          <p:nvPr/>
        </p:nvSpPr>
        <p:spPr>
          <a:xfrm>
            <a:off x="292231" y="6146276"/>
            <a:ext cx="5872899" cy="246221"/>
          </a:xfrm>
          <a:prstGeom prst="rect">
            <a:avLst/>
          </a:prstGeom>
          <a:noFill/>
        </p:spPr>
        <p:txBody>
          <a:bodyPr wrap="square" rtlCol="0">
            <a:spAutoFit/>
          </a:bodyPr>
          <a:lstStyle/>
          <a:p>
            <a:r>
              <a:rPr lang="en-US" sz="1000" dirty="0" smtClean="0"/>
              <a:t>Sources: Congressional Budget Office (2007),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Median Value of Flood Properties</a:t>
            </a:r>
            <a:endParaRPr lang="en-US" dirty="0"/>
          </a:p>
        </p:txBody>
      </p:sp>
      <p:graphicFrame>
        <p:nvGraphicFramePr>
          <p:cNvPr id="8" name="Content Placeholder 7"/>
          <p:cNvGraphicFramePr>
            <a:graphicFrameLocks noGrp="1"/>
          </p:cNvGraphicFramePr>
          <p:nvPr>
            <p:ph idx="1"/>
          </p:nvPr>
        </p:nvGraphicFramePr>
        <p:xfrm>
          <a:off x="429313" y="1299033"/>
          <a:ext cx="8153400" cy="3508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54</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 CBO survey indicated the typical home with flood insurance is worth significantly more than the typical home. The typical subsidized coastal risk was worth more than unsubsidized risks.</a:t>
            </a:r>
            <a:endParaRPr lang="en-US" sz="2000" b="1" dirty="0">
              <a:solidFill>
                <a:srgbClr val="FFFFFF"/>
              </a:solidFill>
            </a:endParaRPr>
          </a:p>
        </p:txBody>
      </p:sp>
      <p:sp>
        <p:nvSpPr>
          <p:cNvPr id="11" name="TextBox 10"/>
          <p:cNvSpPr txBox="1"/>
          <p:nvPr/>
        </p:nvSpPr>
        <p:spPr>
          <a:xfrm>
            <a:off x="405352" y="6061435"/>
            <a:ext cx="8455843" cy="400110"/>
          </a:xfrm>
          <a:prstGeom prst="rect">
            <a:avLst/>
          </a:prstGeom>
          <a:noFill/>
        </p:spPr>
        <p:txBody>
          <a:bodyPr wrap="square" rtlCol="0">
            <a:spAutoFit/>
          </a:bodyPr>
          <a:lstStyle/>
          <a:p>
            <a:r>
              <a:rPr lang="en-US" sz="1000" dirty="0" smtClean="0"/>
              <a:t>Congressional Budget Office 2007 survey of coastal risks, with U.S. owner-occupied home median from Bureau of Census, 2005 American Housing Survey;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55</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09809"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Flood Events by NFIP Payout*</a:t>
            </a:r>
          </a:p>
        </p:txBody>
      </p:sp>
      <p:sp>
        <p:nvSpPr>
          <p:cNvPr id="31751" name="Rectangle 3"/>
          <p:cNvSpPr>
            <a:spLocks noChangeArrowheads="1"/>
          </p:cNvSpPr>
          <p:nvPr/>
        </p:nvSpPr>
        <p:spPr bwMode="black">
          <a:xfrm>
            <a:off x="149900" y="1170378"/>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(NFIP Insured </a:t>
            </a:r>
            <a:r>
              <a:rPr lang="en-US" sz="1600" b="1" dirty="0">
                <a:solidFill>
                  <a:srgbClr val="225A7A"/>
                </a:solidFill>
                <a:latin typeface="Arial" charset="0"/>
                <a:cs typeface="Arial" charset="0"/>
              </a:rPr>
              <a:t>Losses, </a:t>
            </a: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a:t>
            </a:r>
            <a:r>
              <a:rPr lang="en-US" sz="1100" dirty="0" smtClean="0">
                <a:solidFill>
                  <a:srgbClr val="000000"/>
                </a:solidFill>
              </a:rPr>
              <a:t>Expressed in original dollars (not inflation-adjusted).</a:t>
            </a: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608290"/>
          <a:ext cx="8964613" cy="3548458"/>
        </p:xfrm>
        <a:graphic>
          <a:graphicData uri="http://schemas.openxmlformats.org/presentationml/2006/ole">
            <mc:AlternateContent xmlns:mc="http://schemas.openxmlformats.org/markup-compatibility/2006">
              <mc:Choice xmlns:v="urn:schemas-microsoft-com:vml" Requires="v">
                <p:oleObj spid="_x0000_s29075473" name="Chart" r:id="rId4" imgW="8419996" imgH="3371740" progId="MSGraph.Chart.8">
                  <p:embed followColorScheme="full"/>
                </p:oleObj>
              </mc:Choice>
              <mc:Fallback>
                <p:oleObj name="Chart" r:id="rId4" imgW="8419996" imgH="337174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2608290"/>
                        <a:ext cx="8964613" cy="3548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7"/>
          <p:cNvSpPr>
            <a:spLocks noChangeArrowheads="1"/>
          </p:cNvSpPr>
          <p:nvPr/>
        </p:nvSpPr>
        <p:spPr bwMode="blackWhite">
          <a:xfrm>
            <a:off x="4043475" y="2957656"/>
            <a:ext cx="2853209" cy="1291615"/>
          </a:xfrm>
          <a:prstGeom prst="wedgeRectCallout">
            <a:avLst>
              <a:gd name="adj1" fmla="val -123192"/>
              <a:gd name="adj2" fmla="val 68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Katrina and Sandy are by far the most costly events in NFIP history</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1080018" y="1455979"/>
            <a:ext cx="7772400"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8 of the 10 most costly events in NFIP history occurred over the past decade (2004‒2013);       </a:t>
            </a:r>
            <a:r>
              <a:rPr lang="en-US" sz="2400" b="1" i="1" dirty="0" smtClean="0">
                <a:solidFill>
                  <a:schemeClr val="bg1"/>
                </a:solidFill>
              </a:rPr>
              <a:t>NFIP deficit now totals $24 billion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57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 you have a separate flood insurance policy?</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Only 13 percent of American homeowners say they have a flood insurance policy; the percentage is lowest in the Northeast at 10 percent.</a:t>
            </a:r>
            <a:endParaRPr lang="en-US" b="1" dirty="0">
              <a:solidFill>
                <a:srgbClr val="FFFFFF"/>
              </a:solidFill>
            </a:endParaRPr>
          </a:p>
        </p:txBody>
      </p:sp>
      <p:graphicFrame>
        <p:nvGraphicFramePr>
          <p:cNvPr id="86019" name="Object 2"/>
          <p:cNvGraphicFramePr>
            <a:graphicFrameLocks noChangeAspect="1"/>
          </p:cNvGraphicFramePr>
          <p:nvPr/>
        </p:nvGraphicFramePr>
        <p:xfrm>
          <a:off x="0" y="1809750"/>
          <a:ext cx="9144000" cy="3763963"/>
        </p:xfrm>
        <a:graphic>
          <a:graphicData uri="http://schemas.openxmlformats.org/presentationml/2006/ole">
            <mc:AlternateContent xmlns:mc="http://schemas.openxmlformats.org/markup-compatibility/2006">
              <mc:Choice xmlns:v="urn:schemas-microsoft-com:vml" Requires="v">
                <p:oleObj spid="_x0000_s29072401"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9750"/>
                        <a:ext cx="91440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3"/>
          <p:cNvSpPr>
            <a:spLocks noChangeArrowheads="1"/>
          </p:cNvSpPr>
          <p:nvPr/>
        </p:nvSpPr>
        <p:spPr bwMode="blackWhite">
          <a:xfrm>
            <a:off x="6060559" y="1594884"/>
            <a:ext cx="2158409" cy="1190846"/>
          </a:xfrm>
          <a:prstGeom prst="wedgeRectCallout">
            <a:avLst>
              <a:gd name="adj1" fmla="val 64401"/>
              <a:gd name="adj2" fmla="val 588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Percentage of people with flood insurance is unchanged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58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mc:AlternateContent xmlns:mc="http://schemas.openxmlformats.org/markup-compatibility/2006">
              <mc:Choice xmlns:v="urn:schemas-microsoft-com:vml" Requires="v">
                <p:oleObj spid="_x0000_s29073425"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10009"/>
                        <a:ext cx="9144000" cy="376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6040319" y="1520455"/>
            <a:ext cx="2661226" cy="1446030"/>
          </a:xfrm>
          <a:prstGeom prst="wedgeRectCallout">
            <a:avLst>
              <a:gd name="adj1" fmla="val -76359"/>
              <a:gd name="adj2" fmla="val 729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30 percent of homeowners in the South still believe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59</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1797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I.I.I.  Is Explaining the Risks Associated with BW-12 Delay</a:t>
            </a:r>
          </a:p>
          <a:p>
            <a:pPr>
              <a:lnSpc>
                <a:spcPts val="1900"/>
              </a:lnSpc>
              <a:spcBef>
                <a:spcPct val="50000"/>
              </a:spcBef>
            </a:pPr>
            <a:r>
              <a:rPr lang="en-US" sz="2100" b="1" dirty="0" smtClean="0"/>
              <a:t>Future Pvt. Insurer Flood Participation Impacted by BW-12 Debate</a:t>
            </a:r>
          </a:p>
          <a:p>
            <a:pPr>
              <a:lnSpc>
                <a:spcPts val="1900"/>
              </a:lnSpc>
              <a:spcBef>
                <a:spcPct val="50000"/>
              </a:spcBef>
            </a:pPr>
            <a:r>
              <a:rPr lang="en-US" sz="2100" b="1" dirty="0" smtClean="0"/>
              <a:t>I.I.I. Research Report on Issue Due Soon Under BW-12 Section 236 Study Requirement  (National Academy of Sciences)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129"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60</a:t>
            </a:fld>
            <a:endParaRPr lang="en-US" smtClean="0"/>
          </a:p>
        </p:txBody>
      </p:sp>
      <p:sp>
        <p:nvSpPr>
          <p:cNvPr id="14342" name="Rectangle 2"/>
          <p:cNvSpPr>
            <a:spLocks noGrp="1" noChangeArrowheads="1"/>
          </p:cNvSpPr>
          <p:nvPr>
            <p:ph type="title"/>
          </p:nvPr>
        </p:nvSpPr>
        <p:spPr/>
        <p:txBody>
          <a:bodyPr/>
          <a:lstStyle/>
          <a:p>
            <a:r>
              <a:rPr lang="en-US" dirty="0" smtClean="0"/>
              <a:t>Success of Write Your Own Program</a:t>
            </a:r>
          </a:p>
        </p:txBody>
      </p:sp>
      <p:sp>
        <p:nvSpPr>
          <p:cNvPr id="14343" name="Rectangle 3"/>
          <p:cNvSpPr>
            <a:spLocks noChangeArrowheads="1"/>
          </p:cNvSpPr>
          <p:nvPr/>
        </p:nvSpPr>
        <p:spPr bwMode="black">
          <a:xfrm>
            <a:off x="347663" y="114690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Write Your Own Policies vs. Written Directly by NFIP</a:t>
            </a:r>
            <a:endParaRPr lang="en-US" sz="2000" b="1" dirty="0">
              <a:solidFill>
                <a:srgbClr val="225A7A"/>
              </a:solidFill>
            </a:endParaRPr>
          </a:p>
        </p:txBody>
      </p:sp>
      <p:sp>
        <p:nvSpPr>
          <p:cNvPr id="14344" name="Rectangle 4"/>
          <p:cNvSpPr>
            <a:spLocks noChangeArrowheads="1"/>
          </p:cNvSpPr>
          <p:nvPr/>
        </p:nvSpPr>
        <p:spPr bwMode="auto">
          <a:xfrm>
            <a:off x="0" y="6431729"/>
            <a:ext cx="7569200"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 Insurance Information Institute.</a:t>
            </a:r>
            <a:endParaRPr lang="en-US" sz="1100" dirty="0"/>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80% of flood policies in the NFIP are written through the Write Your Own program, a public-private partnership.</a:t>
            </a:r>
            <a:endParaRPr lang="en-US" sz="2000" b="1" dirty="0">
              <a:solidFill>
                <a:srgbClr val="FFFFFF"/>
              </a:solidFill>
            </a:endParaRPr>
          </a:p>
        </p:txBody>
      </p:sp>
      <p:graphicFrame>
        <p:nvGraphicFramePr>
          <p:cNvPr id="13" name="Object 2"/>
          <p:cNvGraphicFramePr>
            <a:graphicFrameLocks/>
          </p:cNvGraphicFramePr>
          <p:nvPr/>
        </p:nvGraphicFramePr>
        <p:xfrm>
          <a:off x="2276272" y="1508125"/>
          <a:ext cx="3577009" cy="3608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Flood Insurance Subsidy</a:t>
            </a:r>
            <a:endParaRPr lang="en-US" dirty="0"/>
          </a:p>
        </p:txBody>
      </p:sp>
      <p:graphicFrame>
        <p:nvGraphicFramePr>
          <p:cNvPr id="6" name="Chart Placeholder 5"/>
          <p:cNvGraphicFramePr>
            <a:graphicFrameLocks noGrp="1"/>
          </p:cNvGraphicFramePr>
          <p:nvPr>
            <p:ph type="chart" idx="1"/>
          </p:nvPr>
        </p:nvGraphicFramePr>
        <p:xfrm>
          <a:off x="485873" y="1223913"/>
          <a:ext cx="8153400" cy="327296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The average subsidized policy pays about 40 percent of the full actuarial rate. Eliminating the subsidy would increase program premium by more than 50 percent.</a:t>
            </a:r>
            <a:endParaRPr lang="en-US" sz="2000" b="1" dirty="0">
              <a:solidFill>
                <a:srgbClr val="FFFFFF"/>
              </a:solidFill>
            </a:endParaRPr>
          </a:p>
        </p:txBody>
      </p:sp>
      <p:sp>
        <p:nvSpPr>
          <p:cNvPr id="11" name="TextBox 10"/>
          <p:cNvSpPr txBox="1"/>
          <p:nvPr/>
        </p:nvSpPr>
        <p:spPr>
          <a:xfrm>
            <a:off x="377072" y="6099143"/>
            <a:ext cx="6994688" cy="246221"/>
          </a:xfrm>
          <a:prstGeom prst="rect">
            <a:avLst/>
          </a:prstGeom>
          <a:noFill/>
        </p:spPr>
        <p:txBody>
          <a:bodyPr wrap="square" rtlCol="0">
            <a:spAutoFit/>
          </a:bodyPr>
          <a:lstStyle/>
          <a:p>
            <a:r>
              <a:rPr lang="en-US" sz="1000" dirty="0" smtClean="0"/>
              <a:t>Sources: NFIP 2011 Actuarial Rate Review, Insurance Information Institute.</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105"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129"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153"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666503" y="2324838"/>
            <a:ext cx="2158409" cy="2524654"/>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while wanting to maintain subsidies, but this exactly mirrors Congressional sentiments. </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nvPr>
        </p:nvGraphicFramePr>
        <p:xfrm>
          <a:off x="206119" y="1300623"/>
          <a:ext cx="8566150" cy="4068763"/>
        </p:xfrm>
        <a:graphic>
          <a:graphicData uri="http://schemas.openxmlformats.org/presentationml/2006/ole">
            <mc:AlternateContent xmlns:mc="http://schemas.openxmlformats.org/markup-compatibility/2006">
              <mc:Choice xmlns:v="urn:schemas-microsoft-com:vml" Requires="v">
                <p:oleObj spid="_x0000_s20728849" name="Chart" r:id="rId4" imgW="8581960" imgH="4076807" progId="MSGraph.Chart.8">
                  <p:embed followColorScheme="full"/>
                </p:oleObj>
              </mc:Choice>
              <mc:Fallback>
                <p:oleObj name="Chart" r:id="rId4" imgW="8581960" imgH="407680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06119" y="1300623"/>
                        <a:ext cx="8566150" cy="406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January 25</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2,147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67</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nvPr>
        </p:nvGraphicFramePr>
        <p:xfrm>
          <a:off x="9525" y="1820658"/>
          <a:ext cx="9134475" cy="4749800"/>
        </p:xfrm>
        <a:graphic>
          <a:graphicData uri="http://schemas.openxmlformats.org/presentationml/2006/ole">
            <mc:AlternateContent xmlns:mc="http://schemas.openxmlformats.org/markup-compatibility/2006">
              <mc:Choice xmlns:v="urn:schemas-microsoft-com:vml" Requires="v">
                <p:oleObj spid="_x0000_s2072987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820658"/>
                        <a:ext cx="9134475"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698521" cy="1922369"/>
          </a:xfrm>
          <a:prstGeom prst="wedgeRectCallout">
            <a:avLst>
              <a:gd name="adj1" fmla="val -80947"/>
              <a:gd name="adj2" fmla="val 56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Florida has had the 5</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a:t>
            </a:r>
            <a:r>
              <a:rPr lang="en-US" b="1" i="1" dirty="0" smtClean="0">
                <a:solidFill>
                  <a:srgbClr val="FFFFFF"/>
                </a:solidFill>
                <a:latin typeface="Arial" charset="0"/>
                <a:cs typeface="Arial" charset="0"/>
              </a:rPr>
              <a:t>(32 were associated with tropical events)</a:t>
            </a:r>
            <a:endParaRPr lang="en-US" b="1" i="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
        <p:nvSpPr>
          <p:cNvPr id="9" name="AutoShape 7"/>
          <p:cNvSpPr>
            <a:spLocks noChangeArrowheads="1"/>
          </p:cNvSpPr>
          <p:nvPr/>
        </p:nvSpPr>
        <p:spPr bwMode="blackWhite">
          <a:xfrm>
            <a:off x="3186858" y="4055805"/>
            <a:ext cx="1827593" cy="1784558"/>
          </a:xfrm>
          <a:prstGeom prst="wedgeRectCallout">
            <a:avLst>
              <a:gd name="adj1" fmla="val -83492"/>
              <a:gd name="adj2" fmla="val -27344"/>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Hurricanes        Tornadoes Floods     Freezes Wildfires       Severe T-Storms High Winds Extreme Tides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68</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nvPr>
        </p:nvGraphicFramePr>
        <p:xfrm>
          <a:off x="20638" y="1790700"/>
          <a:ext cx="9064625" cy="4713288"/>
        </p:xfrm>
        <a:graphic>
          <a:graphicData uri="http://schemas.openxmlformats.org/presentationml/2006/ole">
            <mc:AlternateContent xmlns:mc="http://schemas.openxmlformats.org/markup-compatibility/2006">
              <mc:Choice xmlns:v="urn:schemas-microsoft-com:vml" Requires="v">
                <p:oleObj spid="_x0000_s20730897" name="Chart" r:id="rId4" imgW="8829766" imgH="4591030" progId="MSGraph.Chart.8">
                  <p:embed followColorScheme="full"/>
                </p:oleObj>
              </mc:Choice>
              <mc:Fallback>
                <p:oleObj name="Chart" r:id="rId4" imgW="8829766" imgH="459103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790700"/>
                        <a:ext cx="90646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 in Every State—Including Florida</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Return on Equity: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282"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5019360" y="4316361"/>
            <a:ext cx="1528923" cy="128310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103" y="196850"/>
            <a:ext cx="7470059" cy="719138"/>
          </a:xfrm>
        </p:spPr>
        <p:txBody>
          <a:bodyPr/>
          <a:lstStyle/>
          <a:p>
            <a:pPr>
              <a:defRPr/>
            </a:pPr>
            <a:r>
              <a:rPr lang="en-US" kern="1200" dirty="0" smtClean="0">
                <a:solidFill>
                  <a:srgbClr val="28688C"/>
                </a:solidFill>
                <a:latin typeface="Arial"/>
                <a:ea typeface="Arial Unicode MS"/>
                <a:cs typeface="Arial"/>
              </a:rPr>
              <a:t>Severe Weather Reports in Florida: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8727298" name="Picture 2" descr="http://www.spc.noaa.gov/climo/online/monthly/2013_states/FL_statemap.gif"/>
          <p:cNvPicPr>
            <a:picLocks noChangeAspect="1" noChangeArrowheads="1"/>
          </p:cNvPicPr>
          <p:nvPr/>
        </p:nvPicPr>
        <p:blipFill>
          <a:blip r:embed="rId4" cstate="print"/>
          <a:srcRect/>
          <a:stretch>
            <a:fillRect/>
          </a:stretch>
        </p:blipFill>
        <p:spPr bwMode="auto">
          <a:xfrm>
            <a:off x="353961" y="1322850"/>
            <a:ext cx="5156199" cy="5156199"/>
          </a:xfrm>
          <a:prstGeom prst="rect">
            <a:avLst/>
          </a:prstGeom>
          <a:noFill/>
        </p:spPr>
      </p:pic>
      <p:sp>
        <p:nvSpPr>
          <p:cNvPr id="8" name="AutoShape 7"/>
          <p:cNvSpPr>
            <a:spLocks noChangeArrowheads="1"/>
          </p:cNvSpPr>
          <p:nvPr/>
        </p:nvSpPr>
        <p:spPr bwMode="blackWhite">
          <a:xfrm>
            <a:off x="5928697" y="2497394"/>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400 </a:t>
            </a:r>
            <a:r>
              <a:rPr lang="en-US" b="1" dirty="0">
                <a:solidFill>
                  <a:srgbClr val="FFFFFF"/>
                </a:solidFill>
                <a:latin typeface="Arial" pitchFamily="34" charset="0"/>
                <a:cs typeface="Arial" pitchFamily="34" charset="0"/>
              </a:rPr>
              <a:t>severe </a:t>
            </a:r>
            <a:r>
              <a:rPr lang="en-US" b="1" u="sng" dirty="0">
                <a:solidFill>
                  <a:srgbClr val="FFFFFF"/>
                </a:solidFill>
                <a:latin typeface="Arial" pitchFamily="34" charset="0"/>
                <a:cs typeface="Arial" pitchFamily="34" charset="0"/>
              </a:rPr>
              <a:t>weather reports </a:t>
            </a:r>
            <a:r>
              <a:rPr lang="en-US" b="1" u="sng" dirty="0" smtClean="0">
                <a:solidFill>
                  <a:srgbClr val="FFFFFF"/>
                </a:solidFill>
                <a:latin typeface="Arial" pitchFamily="34" charset="0"/>
                <a:cs typeface="Arial" pitchFamily="34" charset="0"/>
              </a:rPr>
              <a:t>in 2013</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37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47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316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32209" y="1150373"/>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74193"/>
              <a:gd name="adj2" fmla="val 337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(37 of them in FL)causing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349047" y="2340076"/>
            <a:ext cx="2285997" cy="1592827"/>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Rectangle 10"/>
          <p:cNvSpPr>
            <a:spLocks noChangeArrowheads="1"/>
          </p:cNvSpPr>
          <p:nvPr/>
        </p:nvSpPr>
        <p:spPr bwMode="grayWhite">
          <a:xfrm>
            <a:off x="5206171" y="4385186"/>
            <a:ext cx="1528923" cy="1115955"/>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par>
                                <p:cTn id="19" presetID="16" presetClass="entr" presetSubtype="26"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barn(in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73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75</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641"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529"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chemeClr val="tx2">
                    <a:lumMod val="20000"/>
                    <a:lumOff val="80000"/>
                  </a:schemeClr>
                </a:solidFill>
              </a:rPr>
              <a:t>www.iii.org</a:t>
            </a:r>
            <a:br>
              <a:rPr lang="en-US" sz="4800" b="1" dirty="0" smtClean="0">
                <a:solidFill>
                  <a:schemeClr val="tx2">
                    <a:lumMod val="20000"/>
                    <a:lumOff val="80000"/>
                  </a:schemeClr>
                </a:solidFill>
              </a:rPr>
            </a:br>
            <a:r>
              <a:rPr lang="en-US" sz="4800" b="1" dirty="0" smtClean="0">
                <a:solidFill>
                  <a:srgbClr val="FFFFFF"/>
                </a:solidFill>
              </a:rPr>
              <a:t>www.InsuringFlorida.org</a:t>
            </a:r>
            <a:endParaRPr lang="en-US" sz="4800" b="1" dirty="0">
              <a:solidFill>
                <a:srgbClr val="FFFFFF"/>
              </a:solidFill>
            </a:endParaRP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Return on Net Worth:</a:t>
            </a:r>
            <a:br>
              <a:rPr lang="en-US" sz="2600" dirty="0" smtClean="0"/>
            </a:br>
            <a:r>
              <a:rPr lang="en-US" sz="2600" dirty="0" smtClean="0"/>
              <a:t> All Lines of Insurance by State, 2003-2012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228731510"/>
              </p:ext>
            </p:extLst>
          </p:nvPr>
        </p:nvGraphicFramePr>
        <p:xfrm>
          <a:off x="61912" y="1527175"/>
          <a:ext cx="9144000" cy="4754563"/>
        </p:xfrm>
        <a:graphic>
          <a:graphicData uri="http://schemas.openxmlformats.org/presentationml/2006/ole">
            <mc:AlternateContent xmlns:mc="http://schemas.openxmlformats.org/markup-compatibility/2006">
              <mc:Choice xmlns:v="urn:schemas-microsoft-com:vml" Requires="v">
                <p:oleObj spid="_x0000_s28742675" name="Chart" r:id="rId4" imgW="8810608" imgH="4581490" progId="MSGraph.Chart.8">
                  <p:embed followColorScheme="full"/>
                </p:oleObj>
              </mc:Choice>
              <mc:Fallback>
                <p:oleObj name="Chart" r:id="rId4" imgW="8810608"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2" name="TextBox 1"/>
          <p:cNvSpPr txBox="1"/>
          <p:nvPr/>
        </p:nvSpPr>
        <p:spPr>
          <a:xfrm>
            <a:off x="418230" y="1222375"/>
            <a:ext cx="2751074" cy="461665"/>
          </a:xfrm>
          <a:prstGeom prst="rect">
            <a:avLst/>
          </a:prstGeom>
          <a:noFill/>
        </p:spPr>
        <p:txBody>
          <a:bodyPr wrap="none" rtlCol="0">
            <a:spAutoFit/>
          </a:bodyPr>
          <a:lstStyle/>
          <a:p>
            <a:r>
              <a:rPr lang="en-US" sz="2400" b="1" dirty="0" smtClean="0">
                <a:solidFill>
                  <a:srgbClr val="FF0000"/>
                </a:solidFill>
              </a:rPr>
              <a:t>Highest 25 States</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743699"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smtClean="0">
                <a:solidFill>
                  <a:schemeClr val="accent1"/>
                </a:solidFill>
              </a:rPr>
              <a:t>Return on Net Worth: All </a:t>
            </a:r>
            <a:r>
              <a:rPr lang="en-US" sz="2600" b="1" dirty="0">
                <a:solidFill>
                  <a:schemeClr val="accent1"/>
                </a:solidFill>
              </a:rPr>
              <a:t>Lines by State, </a:t>
            </a:r>
            <a:r>
              <a:rPr lang="en-US" sz="2600" b="1" dirty="0" smtClean="0">
                <a:solidFill>
                  <a:schemeClr val="accent1"/>
                </a:solidFill>
              </a:rPr>
              <a:t>2003-2012 Average</a:t>
            </a:r>
            <a:endParaRPr lang="en-US" sz="2600" b="1" dirty="0">
              <a:solidFill>
                <a:schemeClr val="accent1"/>
              </a:solidFill>
            </a:endParaRP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AutoShape 6"/>
          <p:cNvSpPr>
            <a:spLocks noChangeArrowheads="1"/>
          </p:cNvSpPr>
          <p:nvPr/>
        </p:nvSpPr>
        <p:spPr bwMode="blackWhite">
          <a:xfrm rot="10800000" flipH="1" flipV="1">
            <a:off x="1514168" y="4100564"/>
            <a:ext cx="2215023" cy="1265238"/>
          </a:xfrm>
          <a:prstGeom prst="wedgeRectCallout">
            <a:avLst>
              <a:gd name="adj1" fmla="val -11542"/>
              <a:gd name="adj2" fmla="val -79111"/>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Florida All Lines profitability </a:t>
            </a:r>
            <a:r>
              <a:rPr lang="en-US" sz="1600" b="1" dirty="0" smtClean="0">
                <a:solidFill>
                  <a:schemeClr val="bg1"/>
                </a:solidFill>
              </a:rPr>
              <a:t>was slightly above </a:t>
            </a:r>
            <a:r>
              <a:rPr lang="en-US" sz="1600" b="1" dirty="0">
                <a:solidFill>
                  <a:schemeClr val="bg1"/>
                </a:solidFill>
              </a:rPr>
              <a:t>the US </a:t>
            </a:r>
            <a:r>
              <a:rPr lang="en-US" sz="1600" b="1" dirty="0" smtClean="0">
                <a:solidFill>
                  <a:schemeClr val="bg1"/>
                </a:solidFill>
              </a:rPr>
              <a:t>on average from 2003-2012</a:t>
            </a:r>
            <a:endParaRPr lang="en-US" sz="1600" b="1" dirty="0">
              <a:solidFill>
                <a:schemeClr val="bg1"/>
              </a:solidFill>
            </a:endParaRPr>
          </a:p>
        </p:txBody>
      </p:sp>
      <p:sp>
        <p:nvSpPr>
          <p:cNvPr id="2" name="TextBox 1"/>
          <p:cNvSpPr txBox="1"/>
          <p:nvPr/>
        </p:nvSpPr>
        <p:spPr>
          <a:xfrm>
            <a:off x="828675" y="1413482"/>
            <a:ext cx="2682145" cy="461665"/>
          </a:xfrm>
          <a:prstGeom prst="rect">
            <a:avLst/>
          </a:prstGeom>
          <a:noFill/>
        </p:spPr>
        <p:txBody>
          <a:bodyPr wrap="none" rtlCol="0">
            <a:spAutoFit/>
          </a:bodyPr>
          <a:lstStyle/>
          <a:p>
            <a:r>
              <a:rPr lang="en-US" sz="2400" b="1" dirty="0" smtClean="0">
                <a:solidFill>
                  <a:srgbClr val="FF0000"/>
                </a:solidFill>
              </a:rPr>
              <a:t>Lowest 25 States</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193065</TotalTime>
  <Words>5407</Words>
  <Application>Microsoft Office PowerPoint</Application>
  <PresentationFormat>On-screen Show (4:3)</PresentationFormat>
  <Paragraphs>839</Paragraphs>
  <Slides>77</Slides>
  <Notes>74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7" baseType="lpstr">
      <vt:lpstr>Arial Unicode MS</vt:lpstr>
      <vt:lpstr>Arial</vt:lpstr>
      <vt:lpstr>Calibri</vt:lpstr>
      <vt:lpstr>Symbol</vt:lpstr>
      <vt:lpstr>Times New Roman</vt:lpstr>
      <vt:lpstr>Verdana</vt:lpstr>
      <vt:lpstr>Wingdings</vt:lpstr>
      <vt:lpstr>Default Design</vt:lpstr>
      <vt:lpstr>Chart</vt:lpstr>
      <vt:lpstr>Slide</vt:lpstr>
      <vt:lpstr>State of the Florida Property Insurance Market: Past, Present and Future </vt:lpstr>
      <vt:lpstr>Presentation Outline</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Return on Equity: Property/Casualty Insurance vs. Fortune 500, 1987–2013E*</vt:lpstr>
      <vt:lpstr>Return on Net Worth:  All Lines of Insurance by State, 2003-2012 Average</vt:lpstr>
      <vt:lpstr>PowerPoint Presentation</vt:lpstr>
      <vt:lpstr>PowerPoint Presentation</vt:lpstr>
      <vt:lpstr>Return on Net Worth All Lines: FL vs. U.S., 2003-2012</vt:lpstr>
      <vt:lpstr>Return on Net Worth Homeowners: FL vs. U.S., 2003-2012</vt:lpstr>
      <vt:lpstr>Return on Net Worth Commercial Multi-Peril: FL vs. U.S., </vt:lpstr>
      <vt:lpstr>Return on Net Worth Private Passenger Auto: FL vs. U.S.</vt:lpstr>
      <vt:lpstr>Return on Net Worth Workers Comp: FL vs. U.S.</vt:lpstr>
      <vt:lpstr>All Lines: 10-Year Average Return on Net Worth: FL &amp; Nearby States</vt:lpstr>
      <vt:lpstr>Private Passenger Auto: 10-Year Average Return on Net Worth: FL &amp; Nearby States</vt:lpstr>
      <vt:lpstr>Top Ten Most Expensive And Least Expensive States For Automobile Insurance, 2011 (1)</vt:lpstr>
      <vt:lpstr>Homeowners: 10-Year Average Return on Net Worth: FL  &amp; Nearby States</vt:lpstr>
      <vt:lpstr>Commercial Multi-Peril: 10-Year Average Return on Net Worth: FL &amp; Nearby States</vt:lpstr>
      <vt:lpstr>Top Ten Most Expensive And Least Expensive States For Homeowners Insurance, 2011 (1)</vt:lpstr>
      <vt:lpstr>PowerPoint Presentation</vt:lpstr>
      <vt:lpstr>Direct Premiums Written: Property/Casualty Change by State</vt:lpstr>
      <vt:lpstr>Direct Premiums Written: Total P/C Percent Change by State, 2007-2012*</vt:lpstr>
      <vt:lpstr>Direct Premiums Written: Homeowners Percent Change by State, 2007-2012*</vt:lpstr>
      <vt:lpstr>Direct Premiums Written: Homeowners Percent Change by State, 2007-2012*</vt:lpstr>
      <vt:lpstr>All Lines Direct Written Premiums Growth: FL vs. U.S., 2003-2012</vt:lpstr>
      <vt:lpstr>Homeowner’s Multi-Peril Direct Written Premium Growth: FL vs. U.S., 2003-2012</vt:lpstr>
      <vt:lpstr>PowerPoint Presentation</vt:lpstr>
      <vt:lpstr>The Strength of the Florida Economy Will Influence P/C Insurer Growth and Exposure</vt:lpstr>
      <vt:lpstr>Florida’ Economy: Primed for Growth; Hurricane Vulnerability Increases</vt:lpstr>
      <vt:lpstr>Florida vs. US Real GDP Growth</vt:lpstr>
      <vt:lpstr>Strong Florida Population Growth Will Drive Coastal Exposure Sharply Upward</vt:lpstr>
      <vt:lpstr>PowerPoint Presentation</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Top 12 Most Costly Hurricanes in U.S. History</vt:lpstr>
      <vt:lpstr>Total Value of Insured Coastal Exposure in 2012</vt:lpstr>
      <vt:lpstr>Total Value of Insured Coastal Exposure in 2007</vt:lpstr>
      <vt:lpstr>PowerPoint Presentation</vt:lpstr>
      <vt:lpstr>PowerPoint Presentation</vt:lpstr>
      <vt:lpstr>Flood Insurance</vt:lpstr>
      <vt:lpstr>Total Potential Home Value Exposure to Storm Surge Risk in 2013*</vt:lpstr>
      <vt:lpstr>Total NFIP Policies in Force, 2012</vt:lpstr>
      <vt:lpstr>Growth of NFIP program</vt:lpstr>
      <vt:lpstr>What kind of Buildings Does Flood Insurance Protect?</vt:lpstr>
      <vt:lpstr>Median Value of Flood Properties</vt:lpstr>
      <vt:lpstr>PowerPoint Presentation</vt:lpstr>
      <vt:lpstr>Top 12 Most Costly Flood Events by NFIP Payout*</vt:lpstr>
      <vt:lpstr>I.I.I. Poll: Disaster Preparedness</vt:lpstr>
      <vt:lpstr>I.I.I. Poll: Disaster Preparedness</vt:lpstr>
      <vt:lpstr>Biggert-Waters: Media and Congressional Maelstrom </vt:lpstr>
      <vt:lpstr>Success of Write Your Own Program</vt:lpstr>
      <vt:lpstr>Extent of Flood Insurance Subsidy</vt:lpstr>
      <vt:lpstr>I.I.I. Poll: Flood Insurance</vt:lpstr>
      <vt:lpstr>I.I.I. Poll: Flood Insurance</vt:lpstr>
      <vt:lpstr>I.I.I. Poll: Flood Insurance</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Severe Weather Reports: 2013</vt:lpstr>
      <vt:lpstr>Severe Weather Reports in Florida: 2013</vt:lpstr>
      <vt:lpstr>Location of Tornado Reports in 2013</vt:lpstr>
      <vt:lpstr>U.S. Thunderstorm Insured Loss Trends, 1980 – 2013</vt:lpstr>
      <vt:lpstr>SURPLUS/CAPITAL/CAPACITY</vt:lpstr>
      <vt:lpstr>Policyholder Surplus,  2006:Q4–2013:Q3</vt:lpstr>
      <vt:lpstr>US Policyholder Surplus: 1975–2013*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3878</cp:revision>
  <cp:lastPrinted>2014-02-18T17:02:17Z</cp:lastPrinted>
  <dcterms:modified xsi:type="dcterms:W3CDTF">2014-02-19T15:52:18Z</dcterms:modified>
</cp:coreProperties>
</file>