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0"/>
  </p:notesMasterIdLst>
  <p:handoutMasterIdLst>
    <p:handoutMasterId r:id="rId81"/>
  </p:handoutMasterIdLst>
  <p:sldIdLst>
    <p:sldId id="420" r:id="rId2"/>
    <p:sldId id="670" r:id="rId3"/>
    <p:sldId id="710" r:id="rId4"/>
    <p:sldId id="711" r:id="rId5"/>
    <p:sldId id="700" r:id="rId6"/>
    <p:sldId id="767" r:id="rId7"/>
    <p:sldId id="674" r:id="rId8"/>
    <p:sldId id="761" r:id="rId9"/>
    <p:sldId id="683" r:id="rId10"/>
    <p:sldId id="684" r:id="rId11"/>
    <p:sldId id="703" r:id="rId12"/>
    <p:sldId id="766" r:id="rId13"/>
    <p:sldId id="777" r:id="rId14"/>
    <p:sldId id="778" r:id="rId15"/>
    <p:sldId id="762" r:id="rId16"/>
    <p:sldId id="763" r:id="rId17"/>
    <p:sldId id="689" r:id="rId18"/>
    <p:sldId id="774" r:id="rId19"/>
    <p:sldId id="735" r:id="rId20"/>
    <p:sldId id="736" r:id="rId21"/>
    <p:sldId id="737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46" r:id="rId31"/>
    <p:sldId id="456" r:id="rId32"/>
    <p:sldId id="457" r:id="rId33"/>
    <p:sldId id="476" r:id="rId34"/>
    <p:sldId id="732" r:id="rId35"/>
    <p:sldId id="663" r:id="rId36"/>
    <p:sldId id="525" r:id="rId37"/>
    <p:sldId id="521" r:id="rId38"/>
    <p:sldId id="522" r:id="rId39"/>
    <p:sldId id="659" r:id="rId40"/>
    <p:sldId id="499" r:id="rId41"/>
    <p:sldId id="500" r:id="rId42"/>
    <p:sldId id="749" r:id="rId43"/>
    <p:sldId id="750" r:id="rId44"/>
    <p:sldId id="660" r:id="rId45"/>
    <p:sldId id="661" r:id="rId46"/>
    <p:sldId id="662" r:id="rId47"/>
    <p:sldId id="751" r:id="rId48"/>
    <p:sldId id="752" r:id="rId49"/>
    <p:sldId id="753" r:id="rId50"/>
    <p:sldId id="754" r:id="rId51"/>
    <p:sldId id="755" r:id="rId52"/>
    <p:sldId id="771" r:id="rId53"/>
    <p:sldId id="759" r:id="rId54"/>
    <p:sldId id="534" r:id="rId55"/>
    <p:sldId id="664" r:id="rId56"/>
    <p:sldId id="665" r:id="rId57"/>
    <p:sldId id="747" r:id="rId58"/>
    <p:sldId id="567" r:id="rId59"/>
    <p:sldId id="666" r:id="rId60"/>
    <p:sldId id="722" r:id="rId61"/>
    <p:sldId id="723" r:id="rId62"/>
    <p:sldId id="724" r:id="rId63"/>
    <p:sldId id="697" r:id="rId64"/>
    <p:sldId id="555" r:id="rId65"/>
    <p:sldId id="554" r:id="rId66"/>
    <p:sldId id="548" r:id="rId67"/>
    <p:sldId id="775" r:id="rId68"/>
    <p:sldId id="549" r:id="rId69"/>
    <p:sldId id="563" r:id="rId70"/>
    <p:sldId id="581" r:id="rId71"/>
    <p:sldId id="606" r:id="rId72"/>
    <p:sldId id="607" r:id="rId73"/>
    <p:sldId id="608" r:id="rId74"/>
    <p:sldId id="772" r:id="rId75"/>
    <p:sldId id="773" r:id="rId76"/>
    <p:sldId id="531" r:id="rId77"/>
    <p:sldId id="532" r:id="rId78"/>
    <p:sldId id="311" r:id="rId7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>
        <p:scale>
          <a:sx n="100" d="100"/>
          <a:sy n="100" d="100"/>
        </p:scale>
        <p:origin x="-2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71D2D4AF-1754-4754-802D-C2B36B4B73C3}" type="datetimeFigureOut">
              <a:rPr lang="en-US"/>
              <a:pPr>
                <a:defRPr/>
              </a:pPr>
              <a:t>4/19/2013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E86D0770-FC79-4FF3-9FCD-C33E43726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356C58-CC52-4CAE-B569-A1E616160178}" type="datetimeFigureOut">
              <a:rPr lang="en-US"/>
              <a:pPr>
                <a:defRPr/>
              </a:pPr>
              <a:t>4/19/2013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0147EA-159C-4A16-BB81-947257009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1CF3A-868E-4956-BE42-B4B0A6631513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A601F50E-705D-4021-856A-F7E710FAD923}" type="slidenum">
              <a:rPr lang="en-US" sz="1000"/>
              <a:pPr algn="ctr" defTabSz="931863"/>
              <a:t>11</a:t>
            </a:fld>
            <a:endParaRPr lang="en-US" sz="100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F1835244-3494-4752-B2AB-9477BFD200B1}" type="slidenum">
              <a:rPr lang="en-US" sz="1000"/>
              <a:pPr algn="ctr" defTabSz="931863"/>
              <a:t>12</a:t>
            </a:fld>
            <a:endParaRPr lang="en-US" sz="100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A00B37B2-FCA4-4126-A81D-14CA1119FF29}" type="slidenum">
              <a:rPr lang="en-US" sz="1000"/>
              <a:pPr algn="ctr" defTabSz="930275"/>
              <a:t>13</a:t>
            </a:fld>
            <a:endParaRPr lang="en-US" sz="1000"/>
          </a:p>
        </p:txBody>
      </p:sp>
      <p:sp>
        <p:nvSpPr>
          <p:cNvPr id="1085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chart and the succeding one show that unemployment rates vary widely, not only by region, but within regions.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C7B66A6-D41C-4E2C-B376-55BB3F9CA663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10957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In May for the first time in 2 years, Nevada overtook Michigan as the state with the highest unemployment rate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2DF38B-4D79-4147-BEA9-70833A0D2C2B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D2047577-B9EA-4A50-AF14-907C2187CB49}" type="slidenum">
              <a:rPr lang="en-US" sz="1000"/>
              <a:pPr algn="ctr" defTabSz="931863"/>
              <a:t>17</a:t>
            </a:fld>
            <a:endParaRPr lang="en-US" sz="10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845307C3-087B-4CB1-A270-785358DBE20B}" type="slidenum">
              <a:rPr lang="en-US" sz="1000"/>
              <a:pPr algn="ctr" defTabSz="931863"/>
              <a:t>18</a:t>
            </a:fld>
            <a:endParaRPr lang="en-US" sz="10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1863"/>
            <a:fld id="{00860DE0-F3FF-4976-99B6-CAC9EF849A83}" type="slidenum">
              <a:rPr lang="en-US" sz="1000"/>
              <a:pPr algn="ctr" defTabSz="931863"/>
              <a:t>19</a:t>
            </a:fld>
            <a:endParaRPr lang="en-US" sz="100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EF2963-1D7C-4544-BE0B-FEC3E34AF017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8F8B4B-3EBC-4B41-B5FD-56B60A5826C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7867E5-1741-4538-AFE5-01448361833B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0" tIns="46634" rIns="46020" bIns="46634" anchor="b">
            <a:spAutoFit/>
          </a:bodyPr>
          <a:lstStyle/>
          <a:p>
            <a:pPr algn="ctr" defTabSz="931863"/>
            <a:fld id="{4FB08C26-E657-465F-BE34-A711D774C0CB}" type="slidenum">
              <a:rPr lang="en-US" sz="1000"/>
              <a:pPr algn="ctr" defTabSz="931863"/>
              <a:t>33</a:t>
            </a:fld>
            <a:endParaRPr lang="en-US" sz="100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99" tIns="46199" rIns="46199" bIns="46199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D1464-2583-4F04-8267-C8A82C1691C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 txBox="1">
            <a:spLocks noGrp="1" noChangeArrowheads="1"/>
          </p:cNvSpPr>
          <p:nvPr/>
        </p:nvSpPr>
        <p:spPr bwMode="auto">
          <a:xfrm>
            <a:off x="3152775" y="90471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3" tIns="46495" rIns="45883" bIns="46495" anchor="b">
            <a:spAutoFit/>
          </a:bodyPr>
          <a:lstStyle/>
          <a:p>
            <a:pPr algn="ctr" defTabSz="928688"/>
            <a:fld id="{2854B724-02A8-4B48-8CD0-59D987B476A4}" type="slidenum">
              <a:rPr lang="en-US" sz="1000"/>
              <a:pPr algn="ctr" defTabSz="928688"/>
              <a:t>37</a:t>
            </a:fld>
            <a:endParaRPr lang="en-US" sz="100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E5CCF1-286F-46E4-8B50-CEA9E9B9AE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 txBox="1">
            <a:spLocks noGrp="1" noChangeArrowheads="1"/>
          </p:cNvSpPr>
          <p:nvPr/>
        </p:nvSpPr>
        <p:spPr bwMode="auto">
          <a:xfrm>
            <a:off x="3155950" y="9045575"/>
            <a:ext cx="7016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16" tIns="46630" rIns="46016" bIns="46630" anchor="b">
            <a:spAutoFit/>
          </a:bodyPr>
          <a:lstStyle/>
          <a:p>
            <a:pPr algn="ctr" defTabSz="930275"/>
            <a:fld id="{3B8A6FB5-1A43-4272-BD8E-26F813C050BD}" type="slidenum">
              <a:rPr lang="en-US" sz="1000">
                <a:solidFill>
                  <a:srgbClr val="000000"/>
                </a:solidFill>
              </a:rPr>
              <a:pPr algn="ctr" defTabSz="930275"/>
              <a:t>39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14E536-1FBA-4C50-8E82-B5A76BA84BC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493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D9B81A-1EBB-4C95-B0B1-A6B759131AA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59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7F958836-63BB-4977-9CA7-B9868E20A424}" type="slidenum">
              <a:rPr lang="en-US" sz="1000"/>
              <a:pPr algn="ctr" defTabSz="931863"/>
              <a:t>3</a:t>
            </a:fld>
            <a:endParaRPr lang="en-US" sz="100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AEEF8687-BFE0-4197-B188-07EC409F882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697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0B61C0EE-0DA2-4E73-AFC2-A1D8F0274B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800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noFill/>
        </p:spPr>
        <p:txBody>
          <a:bodyPr wrap="square" lIns="91558" tIns="45780" rIns="91558" bIns="4578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B6AD44-3A2B-4ACB-9DEA-5C3EC856A12D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 defTabSz="930019">
              <a:defRPr/>
            </a:pPr>
            <a:fld id="{F9C4086A-0B3A-4EBE-9080-911F557EFF05}" type="slidenum">
              <a:rPr lang="en-US" smtClean="0">
                <a:solidFill>
                  <a:srgbClr val="000000"/>
                </a:solidFill>
              </a:rPr>
              <a:pPr defTabSz="930019">
                <a:defRPr/>
              </a:pPr>
              <a:t>46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B2F0B-17C8-4813-A8FE-DA908E3BC0CE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2F0F137C-2CD1-4A4B-8BB1-59B513C19AA1}" type="slidenum">
              <a:rPr lang="en-US" sz="1000"/>
              <a:pPr algn="ctr" defTabSz="930275"/>
              <a:t>57</a:t>
            </a:fld>
            <a:endParaRPr lang="en-US" sz="10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3" tIns="46557" rIns="45943" bIns="46557" anchor="b">
            <a:spAutoFit/>
          </a:bodyPr>
          <a:lstStyle/>
          <a:p>
            <a:pPr algn="ctr" defTabSz="928688"/>
            <a:fld id="{034BEA65-DC70-465D-8C9B-4C0EFBE70A43}" type="slidenum">
              <a:rPr lang="en-US" sz="1000">
                <a:solidFill>
                  <a:srgbClr val="000000"/>
                </a:solidFill>
              </a:rPr>
              <a:pPr algn="ctr" defTabSz="928688"/>
              <a:t>59</a:t>
            </a:fld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ECE10-39AB-4CFF-9345-6B9109C55E9F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CDC6762B-6B9F-4766-9797-F4BEDC52F5C0}" type="slidenum">
              <a:rPr lang="en-US" sz="1000"/>
              <a:pPr algn="ctr" defTabSz="930275"/>
              <a:t>61</a:t>
            </a:fld>
            <a:endParaRPr lang="en-US" sz="100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6" tIns="46559" rIns="45946" bIns="46559" anchor="b">
            <a:spAutoFit/>
          </a:bodyPr>
          <a:lstStyle/>
          <a:p>
            <a:pPr algn="ctr" defTabSz="930275"/>
            <a:fld id="{0F057315-A408-4488-B00F-4E136364BBC8}" type="slidenum">
              <a:rPr lang="en-US" sz="1000"/>
              <a:pPr algn="ctr" defTabSz="930275"/>
              <a:t>62</a:t>
            </a:fld>
            <a:endParaRPr lang="en-US" sz="100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25" tIns="46125" rIns="46125" bIns="4612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3"/>
          <p:cNvSpPr txBox="1">
            <a:spLocks noGrp="1" noChangeArrowheads="1"/>
          </p:cNvSpPr>
          <p:nvPr/>
        </p:nvSpPr>
        <p:spPr bwMode="auto">
          <a:xfrm>
            <a:off x="3155950" y="90471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25" tIns="46639" rIns="46025" bIns="46639" anchor="b">
            <a:spAutoFit/>
          </a:bodyPr>
          <a:lstStyle/>
          <a:p>
            <a:pPr algn="ctr" defTabSz="930275"/>
            <a:fld id="{9214668F-0299-409D-8897-FE510D68D4E7}" type="slidenum">
              <a:rPr lang="en-US" sz="1000"/>
              <a:pPr algn="ctr" defTabSz="930275"/>
              <a:t>63</a:t>
            </a:fld>
            <a:endParaRPr lang="en-US" sz="10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88" tIns="46602" rIns="45988" bIns="46602" anchor="b">
            <a:spAutoFit/>
          </a:bodyPr>
          <a:lstStyle/>
          <a:p>
            <a:pPr algn="ctr"/>
            <a:fld id="{40AF57E6-4FCD-436E-9E30-D0E3A6F0A87F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65</a:t>
            </a:fld>
            <a:endParaRPr lang="en-US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73AF2425-1D01-402B-9146-F111A609CC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74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4363" y="9047163"/>
            <a:ext cx="704850" cy="247650"/>
          </a:xfrm>
        </p:spPr>
        <p:txBody>
          <a:bodyPr/>
          <a:lstStyle/>
          <a:p>
            <a:pPr>
              <a:defRPr/>
            </a:pPr>
            <a:fld id="{D3E3CA61-663A-450D-A1A4-81A1400FD7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8483" name="Rectangle 4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0275"/>
            <a:fld id="{B713E2F7-D508-496E-A1B2-558D5C7CC099}" type="slidenum">
              <a:rPr lang="en-US" sz="1000"/>
              <a:pPr algn="ctr" defTabSz="930275"/>
              <a:t>69</a:t>
            </a:fld>
            <a:endParaRPr lang="en-US" sz="10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701675"/>
            <a:ext cx="4645025" cy="34829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88" y="4416425"/>
            <a:ext cx="5199062" cy="4178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423E3A-14FA-4F34-BE68-E40D502AF6E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931F21-2CCB-42D0-B4BB-7812AC271815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C56E4-875F-4CAC-866E-22A54CACAE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3536FD-32EA-4517-A58F-45EAF1CEC3ED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"/>
          <p:cNvSpPr txBox="1">
            <a:spLocks noGrp="1" noChangeArrowheads="1"/>
          </p:cNvSpPr>
          <p:nvPr/>
        </p:nvSpPr>
        <p:spPr bwMode="auto">
          <a:xfrm>
            <a:off x="3152775" y="9042400"/>
            <a:ext cx="70802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314" tIns="46931" rIns="46314" bIns="46931" anchor="b">
            <a:spAutoFit/>
          </a:bodyPr>
          <a:lstStyle/>
          <a:p>
            <a:pPr algn="ctr" defTabSz="938213"/>
            <a:fld id="{01963003-BBFE-4996-93BD-F8456F1D6011}" type="slidenum">
              <a:rPr lang="en-US" sz="1000">
                <a:latin typeface="Calibri" pitchFamily="34" charset="0"/>
              </a:rPr>
              <a:pPr algn="ctr" defTabSz="938213"/>
              <a:t>78</a:t>
            </a:fld>
            <a:endParaRPr lang="en-US" sz="1000">
              <a:latin typeface="Calibri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C065F751-5112-48A8-BC5C-8F8A8FBD4782}" type="slidenum">
              <a:rPr lang="en-US" sz="1000"/>
              <a:pPr algn="ctr" defTabSz="931863"/>
              <a:t>6</a:t>
            </a:fld>
            <a:endParaRPr lang="en-US" sz="100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46130" tIns="46130" rIns="46130" bIns="4613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52775" y="9047163"/>
            <a:ext cx="708025" cy="247650"/>
          </a:xfrm>
        </p:spPr>
        <p:txBody>
          <a:bodyPr/>
          <a:lstStyle/>
          <a:p>
            <a:pPr defTabSz="930081">
              <a:defRPr/>
            </a:pPr>
            <a:fld id="{EEB77BE8-38AC-45D2-BF49-F56D971F2CD9}" type="slidenum">
              <a:rPr lang="en-US" smtClean="0"/>
              <a:pPr defTabSz="930081">
                <a:defRPr/>
              </a:pPr>
              <a:t>8</a:t>
            </a:fld>
            <a:endParaRPr lang="en-US" dirty="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24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59CCE2-3E15-4094-BC47-73E6AA79E425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 txBox="1">
            <a:spLocks noGrp="1" noChangeArrowheads="1"/>
          </p:cNvSpPr>
          <p:nvPr/>
        </p:nvSpPr>
        <p:spPr bwMode="auto">
          <a:xfrm>
            <a:off x="3154363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C28BA41B-5BAB-402F-8AB6-A80A917F55EC}" type="slidenum">
              <a:rPr lang="en-US" sz="1000"/>
              <a:pPr algn="ctr" defTabSz="930275"/>
              <a:t>10</a:t>
            </a:fld>
            <a:endParaRPr lang="en-US" sz="10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0E8C09-D559-4E80-B0F0-9FD561280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4C5FBA3-17EC-46E4-8833-D835208348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dirty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C69E62E2-89CD-42A6-A951-419B2561F1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46BAF43-A263-4ED1-9338-8A4398021C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B0436A-31EA-4878-8061-07B4469D0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FB7C58AB-C208-4344-A17F-16B34C362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2FD2B9E-224A-4043-8B03-5DAF7D13F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3103D373-1372-4B42-ABF9-F5467E5C6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48B8F883-E39A-453E-BF33-5142AAD5BC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9E46B0FA-6470-4980-A033-AC670C3C3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1FE842C2-9E62-45C4-BB3E-DAA52BE8F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0D6885F7-1A47-4801-8241-CE2C958AF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fld id="{81930521-30DD-4D91-A3AD-722A0DE44E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43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5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47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D978A72-34A0-4C25-A83B-153C5C0AC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75" r:id="rId1"/>
    <p:sldLayoutId id="2147488276" r:id="rId2"/>
    <p:sldLayoutId id="2147488277" r:id="rId3"/>
    <p:sldLayoutId id="2147488278" r:id="rId4"/>
    <p:sldLayoutId id="2147488279" r:id="rId5"/>
    <p:sldLayoutId id="2147488280" r:id="rId6"/>
    <p:sldLayoutId id="2147488281" r:id="rId7"/>
    <p:sldLayoutId id="2147488282" r:id="rId8"/>
    <p:sldLayoutId id="2147488283" r:id="rId9"/>
    <p:sldLayoutId id="2147488284" r:id="rId10"/>
    <p:sldLayoutId id="2147488285" r:id="rId11"/>
    <p:sldLayoutId id="2147488286" r:id="rId12"/>
    <p:sldLayoutId id="2147488287" r:id="rId13"/>
    <p:sldLayoutId id="2147488288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hyperlink" Target="http://www.bls.gov/iif/oshcfoi1.ht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hyperlink" Target="http://www.bls.gov/news.release/pdf/osh2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http://www.bea.gov/national/xls/gdpchg.xl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hyperlink" Target="http://www.bls.gov/news.release/pdf/osh2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26.bin"/><Relationship Id="rId4" Type="http://schemas.openxmlformats.org/officeDocument/2006/relationships/hyperlink" Target="http://www.federalreserve.gov/releases/h15/data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oleObject" Target="../embeddings/oleObject3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oleObject" Target="../embeddings/oleObject3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3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9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6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hyperlink" Target="http://www.bea.gov/national/xls/gdpchg.xls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6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7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hyperlink" Target="http://www.federalreserve.gov/releases/housedebt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9.v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79663"/>
            <a:ext cx="9104313" cy="1819275"/>
          </a:xfrm>
          <a:ln/>
        </p:spPr>
        <p:txBody>
          <a:bodyPr/>
          <a:lstStyle/>
          <a:p>
            <a:r>
              <a:rPr lang="en-US" sz="4400"/>
              <a:t>Today’s Uncertain Economy: Implications for Public Entities and P/C Insurance</a:t>
            </a:r>
            <a:endParaRPr lang="en-US" sz="4400" i="1">
              <a:solidFill>
                <a:srgbClr val="C0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9144000" cy="485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/>
              <a:t>April 10, 2013</a:t>
            </a:r>
            <a:endParaRPr lang="en-US" sz="3200" i="1">
              <a:solidFill>
                <a:srgbClr val="C00000"/>
              </a:solidFill>
            </a:endParaRPr>
          </a:p>
        </p:txBody>
      </p:sp>
      <p:sp>
        <p:nvSpPr>
          <p:cNvPr id="76804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rgbClr val="225A7A"/>
                </a:solidFill>
              </a:rPr>
              <a:t>Steven N. Weisbart, Ph.D., CLU, Senior Vice President &amp; Chief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rgbClr val="225A7A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212.346.5540  Cell: 917.494.5945  stevenw@iii.org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1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1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A79E84A-8C99-48E3-8A77-1714C9A988F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</a:t>
            </a:fld>
            <a:endParaRPr lang="en-US" sz="90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smtClean="0"/>
              <a:t>Unemployment and Underemployment Rates: Stubbornly High in 2012, But Falling</a:t>
            </a:r>
          </a:p>
        </p:txBody>
      </p:sp>
      <p:graphicFrame>
        <p:nvGraphicFramePr>
          <p:cNvPr id="6146" name="Object 2"/>
          <p:cNvGraphicFramePr>
            <a:graphicFrameLocks/>
          </p:cNvGraphicFramePr>
          <p:nvPr>
            <p:ph idx="4294967295"/>
          </p:nvPr>
        </p:nvGraphicFramePr>
        <p:xfrm>
          <a:off x="4763" y="1201738"/>
          <a:ext cx="7081837" cy="4867275"/>
        </p:xfrm>
        <a:graphic>
          <a:graphicData uri="http://schemas.openxmlformats.org/presentationml/2006/ole">
            <p:oleObj spid="_x0000_s6146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463" y="3124200"/>
            <a:ext cx="1692275" cy="2590800"/>
          </a:xfrm>
          <a:prstGeom prst="wedgeRectCallout">
            <a:avLst>
              <a:gd name="adj1" fmla="val -72289"/>
              <a:gd name="adj2" fmla="val 5918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Unemployment “Headline” unemployment stood at 7.6% in </a:t>
            </a:r>
            <a:r>
              <a:rPr lang="en-US" sz="1400" b="1" dirty="0">
                <a:solidFill>
                  <a:schemeClr val="bg1"/>
                </a:solidFill>
              </a:rPr>
              <a:t>Mar.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 2013.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The Federal Reserve’s target for ending “easy money” is 6.5% (assuming inflation remains within its 2% target).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344613"/>
          </a:xfrm>
          <a:prstGeom prst="wedgeRectCallout">
            <a:avLst>
              <a:gd name="adj1" fmla="val -71716"/>
              <a:gd name="adj2" fmla="val 31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13.8% in Mar. 2013</a:t>
            </a: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January 2000 through Mar. 2013, Seasonally Adjusted (%)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Stubbornly high unemployment and underemployment constrain overall economic growth, but the job market is now clearly improving.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294B3-3DD7-4F4F-A1D1-32F89CF36A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158" name="TextBox 17"/>
          <p:cNvSpPr txBox="1">
            <a:spLocks noChangeArrowheads="1"/>
          </p:cNvSpPr>
          <p:nvPr/>
        </p:nvSpPr>
        <p:spPr bwMode="auto">
          <a:xfrm>
            <a:off x="6630988" y="5472113"/>
            <a:ext cx="604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Nov. 12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E6FD1D-960C-470F-B4C3-EB90D8C8592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/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8025" y="171450"/>
            <a:ext cx="7064375" cy="860425"/>
          </a:xfrm>
        </p:spPr>
        <p:txBody>
          <a:bodyPr/>
          <a:lstStyle/>
          <a:p>
            <a:r>
              <a:rPr lang="en-US" smtClean="0"/>
              <a:t>State Government Employment</a:t>
            </a:r>
            <a:br>
              <a:rPr lang="en-US" smtClean="0"/>
            </a:br>
            <a:r>
              <a:rPr lang="en-US" sz="2000" smtClean="0"/>
              <a:t>Monthly, 1990–2013*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February 2013 (Jan 2013 and Feb 2013 are preliminary);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Institutes.</a:t>
            </a: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black">
          <a:xfrm>
            <a:off x="152400" y="106680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Millions</a:t>
            </a:r>
          </a:p>
        </p:txBody>
      </p:sp>
      <p:graphicFrame>
        <p:nvGraphicFramePr>
          <p:cNvPr id="7170" name="Object 8"/>
          <p:cNvGraphicFramePr>
            <a:graphicFrameLocks noChangeAspect="1"/>
          </p:cNvGraphicFramePr>
          <p:nvPr/>
        </p:nvGraphicFramePr>
        <p:xfrm>
          <a:off x="304800" y="1219200"/>
          <a:ext cx="8343900" cy="4838700"/>
        </p:xfrm>
        <a:graphic>
          <a:graphicData uri="http://schemas.openxmlformats.org/presentationml/2006/ole">
            <p:oleObj spid="_x0000_s71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7620000" y="3048000"/>
            <a:ext cx="1314450" cy="1143000"/>
          </a:xfrm>
          <a:prstGeom prst="wedgeRectCallout">
            <a:avLst>
              <a:gd name="adj1" fmla="val 26782"/>
              <a:gd name="adj2" fmla="val -1134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Latest  was 5.02 million, down 3.7% from peak (Aug 2008)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1981200" y="1828800"/>
            <a:ext cx="2076450" cy="914400"/>
          </a:xfrm>
          <a:prstGeom prst="wedgeRectCallout">
            <a:avLst>
              <a:gd name="adj1" fmla="val 76653"/>
              <a:gd name="adj2" fmla="val 384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State government employment rises in recessions, shrinks after them(for a while)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057400" y="4648200"/>
            <a:ext cx="2209800" cy="819150"/>
          </a:xfrm>
          <a:prstGeom prst="wedgeRectCallout">
            <a:avLst>
              <a:gd name="adj1" fmla="val -86157"/>
              <a:gd name="adj2" fmla="val -62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State government employment rises in recessions, shrinks after them (for a while)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5715000" y="4191000"/>
            <a:ext cx="1695450" cy="1066800"/>
          </a:xfrm>
          <a:prstGeom prst="wedgeRectCallout">
            <a:avLst>
              <a:gd name="adj1" fmla="val 34278"/>
              <a:gd name="adj2" fmla="val -25651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State government employment rises in recessions, shrinks after  them (for a while)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363829-9EDB-4707-BABC-EFB2BD94E84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/>
          </a:p>
        </p:txBody>
      </p:sp>
      <p:sp>
        <p:nvSpPr>
          <p:cNvPr id="819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08025" y="171450"/>
            <a:ext cx="7064375" cy="860425"/>
          </a:xfrm>
        </p:spPr>
        <p:txBody>
          <a:bodyPr/>
          <a:lstStyle/>
          <a:p>
            <a:r>
              <a:rPr lang="en-US" smtClean="0"/>
              <a:t>Local Government Employment</a:t>
            </a:r>
            <a:br>
              <a:rPr lang="en-US" smtClean="0"/>
            </a:br>
            <a:r>
              <a:rPr lang="en-US" sz="2000" smtClean="0"/>
              <a:t>Monthly, 1990–2013*</a:t>
            </a: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*As of February 2013 (Jan 2013 and Feb 2013 are preliminary);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Institutes.</a:t>
            </a: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black">
          <a:xfrm>
            <a:off x="152400" y="106680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Millions</a:t>
            </a: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228600" y="1219200"/>
          <a:ext cx="8343900" cy="4838700"/>
        </p:xfrm>
        <a:graphic>
          <a:graphicData uri="http://schemas.openxmlformats.org/presentationml/2006/ole">
            <p:oleObj spid="_x0000_s819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7620000" y="3048000"/>
            <a:ext cx="1314450" cy="1143000"/>
          </a:xfrm>
          <a:prstGeom prst="wedgeRectCallout">
            <a:avLst>
              <a:gd name="adj1" fmla="val 19537"/>
              <a:gd name="adj2" fmla="val -11431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Latest  was 14.03 million, down 3.9% from peak (Jun 2009)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1905000" y="1447800"/>
            <a:ext cx="2305050" cy="838200"/>
          </a:xfrm>
          <a:prstGeom prst="wedgeRectCallout">
            <a:avLst>
              <a:gd name="adj1" fmla="val 63843"/>
              <a:gd name="adj2" fmla="val 8462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proof? Local government employment rose through this and the prior recession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5410200" y="4191000"/>
            <a:ext cx="2000250" cy="1219200"/>
          </a:xfrm>
          <a:prstGeom prst="wedgeRectCallout">
            <a:avLst>
              <a:gd name="adj1" fmla="val 49444"/>
              <a:gd name="adj2" fmla="val -2292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First significant drop in local government  employment in over three decades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(-4.2% in 1980-82)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45FA6B3-61B5-477D-8E6F-2A6CC6FE10E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</a:t>
            </a:fld>
            <a:endParaRPr lang="en-US" sz="90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Unemployment Rates Vary Widely</a:t>
            </a:r>
            <a:br>
              <a:rPr lang="en-US" smtClean="0"/>
            </a:br>
            <a:r>
              <a:rPr lang="en-US" smtClean="0"/>
              <a:t>by State and Region*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9218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381000" y="6248400"/>
            <a:ext cx="8001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1714500" y="1358900"/>
            <a:ext cx="158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Southeast</a:t>
            </a:r>
          </a:p>
        </p:txBody>
      </p:sp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4368800" y="1384300"/>
            <a:ext cx="140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Mid-Atlantic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6286500" y="1346200"/>
            <a:ext cx="168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New England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4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4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FF3A747-69B1-4C56-928C-219E5A7251F4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300" y="0"/>
            <a:ext cx="7150100" cy="914400"/>
          </a:xfrm>
        </p:spPr>
        <p:txBody>
          <a:bodyPr lIns="92075" tIns="46038" rIns="92075" bIns="46038" anchor="b"/>
          <a:lstStyle/>
          <a:p>
            <a:r>
              <a:rPr lang="en-US" smtClean="0"/>
              <a:t>Unemployment Rates Vary Widely</a:t>
            </a:r>
            <a:br>
              <a:rPr lang="en-US" smtClean="0"/>
            </a:br>
            <a:r>
              <a:rPr lang="en-US" smtClean="0"/>
              <a:t>by State and Region* (cont’d)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06500"/>
          <a:ext cx="9144000" cy="5410200"/>
        </p:xfrm>
        <a:graphic>
          <a:graphicData uri="http://schemas.openxmlformats.org/presentationml/2006/ole">
            <p:oleObj spid="_x0000_s10242" name="Chart" r:id="rId4" imgW="8820049" imgH="4572034" progId="MSGraph.Chart.8">
              <p:embed followColorScheme="full"/>
            </p:oleObj>
          </a:graphicData>
        </a:graphic>
      </p:graphicFrame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533400" y="6248400"/>
            <a:ext cx="70104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February 2013,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 		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104900" y="1638300"/>
            <a:ext cx="1308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Southwest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78100" y="164782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Mountain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810000" y="1447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Far West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959600" y="16668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Plains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59375" y="16351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Great Lakes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/>
          </p:cNvGraphicFramePr>
          <p:nvPr>
            <p:ph idx="4294967295"/>
          </p:nvPr>
        </p:nvGraphicFramePr>
        <p:xfrm>
          <a:off x="-119063" y="1382713"/>
          <a:ext cx="8775701" cy="4087812"/>
        </p:xfrm>
        <a:graphic>
          <a:graphicData uri="http://schemas.openxmlformats.org/presentationml/2006/ole">
            <p:oleObj spid="_x0000_s11266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713" y="4445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Cumulative Change in Government Employment: Jan. 2010—Feb. 2013</a:t>
            </a:r>
          </a:p>
        </p:txBody>
      </p:sp>
      <p:sp>
        <p:nvSpPr>
          <p:cNvPr id="1126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January 2010 through Feb. 2013* (Millions)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 </a:t>
            </a:r>
            <a:r>
              <a:rPr lang="en-US" sz="1100">
                <a:hlinkClick r:id="rId5"/>
              </a:rPr>
              <a:t>http://www.bls.gov/data/#employment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138" y="3186113"/>
            <a:ext cx="2492375" cy="898525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cs typeface="+mn-cs"/>
              </a:rPr>
              <a:t>Cumulative job </a:t>
            </a:r>
            <a:r>
              <a:rPr lang="en-US" b="1" i="1" dirty="0">
                <a:cs typeface="+mn-cs"/>
              </a:rPr>
              <a:t>losses</a:t>
            </a:r>
            <a:r>
              <a:rPr lang="en-US" b="1" dirty="0">
                <a:cs typeface="+mn-cs"/>
              </a:rPr>
              <a:t> through Feb. 2013 totaled 637,000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369D3-ECE6-45D2-9C87-DC79B2A24ED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538" y="1090613"/>
            <a:ext cx="3500437" cy="1755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238" y="3756025"/>
            <a:ext cx="1662112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Temporary Census hiring distorted 2010 figures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CADA-FE3E-4A24-8802-F3E68892A0C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 Change in Government Employment: Jan. 2010—Feb. 2013*</a:t>
            </a:r>
          </a:p>
        </p:txBody>
      </p:sp>
      <p:graphicFrame>
        <p:nvGraphicFramePr>
          <p:cNvPr id="12290" name="Object 2"/>
          <p:cNvGraphicFramePr>
            <a:graphicFrameLocks/>
          </p:cNvGraphicFramePr>
          <p:nvPr/>
        </p:nvGraphicFramePr>
        <p:xfrm>
          <a:off x="301625" y="2041525"/>
          <a:ext cx="8493125" cy="4343400"/>
        </p:xfrm>
        <a:graphic>
          <a:graphicData uri="http://schemas.openxmlformats.org/presentationml/2006/ole">
            <p:oleObj spid="_x0000_s12290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12295" name="Rectangle 7"/>
          <p:cNvSpPr>
            <a:spLocks noChangeArrowheads="1"/>
          </p:cNvSpPr>
          <p:nvPr/>
        </p:nvSpPr>
        <p:spPr bwMode="black">
          <a:xfrm>
            <a:off x="280988" y="12906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838" y="3451225"/>
            <a:ext cx="3746500" cy="2124075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297" name="Rectangle 6"/>
          <p:cNvSpPr>
            <a:spLocks noChangeArrowheads="1"/>
          </p:cNvSpPr>
          <p:nvPr/>
        </p:nvSpPr>
        <p:spPr bwMode="auto">
          <a:xfrm>
            <a:off x="-201613" y="6429375"/>
            <a:ext cx="7569201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 </a:t>
            </a:r>
            <a:r>
              <a:rPr lang="en-US" sz="1100">
                <a:hlinkClick r:id="rId5"/>
              </a:rPr>
              <a:t>http://www.bls.gov/data/#employment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3288" y="1179513"/>
            <a:ext cx="4433887" cy="1038225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85E11AF-85B8-4955-A3B5-E419752F234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7607300" cy="860425"/>
          </a:xfrm>
        </p:spPr>
        <p:txBody>
          <a:bodyPr/>
          <a:lstStyle/>
          <a:p>
            <a:r>
              <a:rPr lang="en-US" sz="2900" smtClean="0"/>
              <a:t>Wages/Salary Indexes, Private Industry vs. State &amp; Local Government </a:t>
            </a:r>
            <a:r>
              <a:rPr lang="en-US" sz="1800" smtClean="0"/>
              <a:t>Quarterly, 2006–2012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 indicated by gray shaded column. Data are seasonally 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US. Bureau of Labor Statistics; National Bureau of Economic Research (recession dates); Insurance Information Institute.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52400" y="1524000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Index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152400" y="1219200"/>
          <a:ext cx="8535988" cy="4838700"/>
        </p:xfrm>
        <a:graphic>
          <a:graphicData uri="http://schemas.openxmlformats.org/presentationml/2006/ole">
            <p:oleObj spid="_x0000_s133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D51D07-99A0-4638-874A-7E194C958D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43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503D4C5-BA58-4D95-9473-5E8CFE0C8F8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7607300" cy="860425"/>
          </a:xfrm>
        </p:spPr>
        <p:txBody>
          <a:bodyPr/>
          <a:lstStyle/>
          <a:p>
            <a:r>
              <a:rPr lang="en-US" sz="2900" smtClean="0"/>
              <a:t>Benefits Indexes, Private Industry vs. State &amp; Local Government </a:t>
            </a:r>
            <a:r>
              <a:rPr lang="en-US" sz="1800" smtClean="0"/>
              <a:t>Quarterly, 2006–2012</a:t>
            </a: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0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 indicated by gray shaded column. Data are seasonally 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US. Bureau of Labor Statistics; National Bureau of Economic Research (recession dates); Insurance Information Institute.</a:t>
            </a: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black">
          <a:xfrm>
            <a:off x="152400" y="1524000"/>
            <a:ext cx="8382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Index</a:t>
            </a:r>
          </a:p>
        </p:txBody>
      </p:sp>
      <p:graphicFrame>
        <p:nvGraphicFramePr>
          <p:cNvPr id="14338" name="Object 8"/>
          <p:cNvGraphicFramePr>
            <a:graphicFrameLocks noChangeAspect="1"/>
          </p:cNvGraphicFramePr>
          <p:nvPr/>
        </p:nvGraphicFramePr>
        <p:xfrm>
          <a:off x="152400" y="1219200"/>
          <a:ext cx="8535988" cy="4838700"/>
        </p:xfrm>
        <a:graphic>
          <a:graphicData uri="http://schemas.openxmlformats.org/presentationml/2006/ole">
            <p:oleObj spid="_x0000_s14338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15" name="Date Placeholder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CD16F-6456-44C5-8196-F984D332AE9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marL="742950" indent="-742950"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The Aging Workforce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2D989F1-8F6F-4553-8971-C463836D345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1936750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6079F2B-BA6B-4259-98F0-21DDED80958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7829" name="TextBox 5"/>
          <p:cNvSpPr txBox="1">
            <a:spLocks noChangeArrowheads="1"/>
          </p:cNvSpPr>
          <p:nvPr/>
        </p:nvSpPr>
        <p:spPr bwMode="auto">
          <a:xfrm>
            <a:off x="565150" y="4041775"/>
            <a:ext cx="8188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B7299"/>
                </a:solidFill>
              </a:rPr>
              <a:t>Growth Will Expand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the Insurer Exposure Base</a:t>
            </a:r>
            <a:br>
              <a:rPr lang="en-US" sz="3200" b="1">
                <a:solidFill>
                  <a:srgbClr val="2B7299"/>
                </a:solidFill>
              </a:rPr>
            </a:br>
            <a:r>
              <a:rPr lang="en-US" sz="3200" b="1">
                <a:solidFill>
                  <a:srgbClr val="2B7299"/>
                </a:solidFill>
              </a:rPr>
              <a:t>Across Most Lines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E57CAA-C5EA-44C4-83D1-0A46B30E59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0338"/>
            <a:ext cx="7708900" cy="7270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Number of Workers Age 65-69, 70-74,</a:t>
            </a:r>
            <a:br>
              <a:rPr lang="en-US" sz="2800" smtClean="0"/>
            </a:br>
            <a:r>
              <a:rPr lang="en-US" sz="2800" smtClean="0"/>
              <a:t>and 75+, Quarterly, 1998-2012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200025" y="1076325"/>
          <a:ext cx="8701088" cy="5019675"/>
        </p:xfrm>
        <a:graphic>
          <a:graphicData uri="http://schemas.openxmlformats.org/presentationml/2006/ole">
            <p:oleObj spid="_x0000_s15362" name="Chart" r:id="rId3" imgW="9020192" imgH="4838704" progId="MSGraph.Chart.8">
              <p:embed followColorScheme="full"/>
            </p:oleObj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04825" y="6467475"/>
            <a:ext cx="6169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US Department of Labor; Insurance Information Institute.</a:t>
            </a:r>
          </a:p>
        </p:txBody>
      </p:sp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1028700" y="1852613"/>
            <a:ext cx="4238625" cy="979487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There are now over 7.4 million senior workers. This is double the number in 1998. Over the next decade it will probably double again.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14300" y="1039813"/>
            <a:ext cx="1981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(Thousands)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V="1">
            <a:off x="1066800" y="1511300"/>
            <a:ext cx="7848600" cy="2743200"/>
          </a:xfrm>
          <a:prstGeom prst="line">
            <a:avLst/>
          </a:prstGeom>
          <a:noFill/>
          <a:ln w="38100">
            <a:noFill/>
            <a:prstDash val="sysDot"/>
            <a:round/>
            <a:headEnd type="oval" w="med" len="med"/>
            <a:tailEnd type="oval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" name="AutoShape 38"/>
          <p:cNvSpPr>
            <a:spLocks noChangeArrowheads="1"/>
          </p:cNvSpPr>
          <p:nvPr/>
        </p:nvSpPr>
        <p:spPr bwMode="blackWhite">
          <a:xfrm>
            <a:off x="6619875" y="3221038"/>
            <a:ext cx="2276475" cy="655637"/>
          </a:xfrm>
          <a:prstGeom prst="wedgeRectCallout">
            <a:avLst>
              <a:gd name="adj1" fmla="val 38981"/>
              <a:gd name="adj2" fmla="val -1362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This is the leading edge of the older half of the “baby boom” generation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8101012" y="1757363"/>
            <a:ext cx="790575" cy="85725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8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68997" grpId="0" bld="series" animBg="0"/>
      <p:bldP spid="468997" grpId="1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98438"/>
            <a:ext cx="7708900" cy="7270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Labor Force Participation Rate, </a:t>
            </a:r>
            <a:br>
              <a:rPr lang="en-US" sz="2800" smtClean="0"/>
            </a:br>
            <a:r>
              <a:rPr lang="en-US" sz="2800" smtClean="0"/>
              <a:t>Ages 65-69, Quarterly, 1998:Q1-2013:Q1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257175" y="1314450"/>
          <a:ext cx="8505825" cy="4791075"/>
        </p:xfrm>
        <a:graphic>
          <a:graphicData uri="http://schemas.openxmlformats.org/presentationml/2006/ole">
            <p:oleObj spid="_x0000_s16386" name="Chart" r:id="rId3" imgW="8591584" imgH="4838704" progId="MSGraph.Chart.8">
              <p:embed followColorScheme="full"/>
            </p:oleObj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553200"/>
            <a:ext cx="78533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Not seasonally adjusted.  Sources: US Bureau of Labor Statistics, US Department of Labor; Insurance Information Institute.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898525" y="2922588"/>
            <a:ext cx="1768475" cy="4365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The brown bars indicate recessions.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0" y="1030288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Labor Force participation rate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066800" y="1511300"/>
            <a:ext cx="7848600" cy="2743200"/>
          </a:xfrm>
          <a:prstGeom prst="line">
            <a:avLst/>
          </a:prstGeom>
          <a:noFill/>
          <a:ln w="38100">
            <a:noFill/>
            <a:prstDash val="sysDot"/>
            <a:round/>
            <a:headEnd type="oval" w="med" len="med"/>
            <a:tailEnd type="oval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The switch from DB pension plans (with early-retirement incentives) to DC plans (with, in effect, later-retirement incentives) might be partly responsible for raising this rate.</a:t>
            </a:r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blackWhite">
          <a:xfrm>
            <a:off x="2257425" y="1133475"/>
            <a:ext cx="2238375" cy="819150"/>
          </a:xfrm>
          <a:prstGeom prst="wedgeRectCallout">
            <a:avLst>
              <a:gd name="adj1" fmla="val 189056"/>
              <a:gd name="adj2" fmla="val -147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1 in 3 in this age group are working. Virtually none of them are “baby boomers”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24613" grpId="0" bld="series" animBg="0"/>
      <p:bldP spid="324613" grpId="1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Labor Force Participation Rate,</a:t>
            </a:r>
            <a:br>
              <a:rPr lang="en-US" sz="2800" smtClean="0"/>
            </a:br>
            <a:r>
              <a:rPr lang="en-US" sz="2800" smtClean="0"/>
              <a:t>Ages 70-74, Quarterly, 1998:Q1-2013:Q1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49225" y="1282700"/>
          <a:ext cx="8699500" cy="4813300"/>
        </p:xfrm>
        <a:graphic>
          <a:graphicData uri="http://schemas.openxmlformats.org/presentationml/2006/ole">
            <p:oleObj spid="_x0000_s17410" name="Chart" r:id="rId3" imgW="9020192" imgH="4876800" progId="MSGraph.Chart.8">
              <p:embed followColorScheme="full"/>
            </p:oleObj>
          </a:graphicData>
        </a:graphic>
      </p:graphicFrame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6553200"/>
            <a:ext cx="6169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US Department of Labor; Insurance Information Institute.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0" y="1039813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Labor Force participation 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The labor force participation rate for workers 70-74 grew by about 50% since 1998.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Growth stalled during and after the Great Recession but has since resumed. </a:t>
            </a: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blackWhite">
          <a:xfrm>
            <a:off x="2466975" y="1362075"/>
            <a:ext cx="2390775" cy="819150"/>
          </a:xfrm>
          <a:prstGeom prst="wedgeRectCallout">
            <a:avLst>
              <a:gd name="adj1" fmla="val 189056"/>
              <a:gd name="adj2" fmla="val -147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Nearly 1 in 5 in this age group is working.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15 years ago it was 1 in 8.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Labor Force Participation Rate,</a:t>
            </a:r>
            <a:br>
              <a:rPr lang="en-US" sz="2800" smtClean="0"/>
            </a:br>
            <a:r>
              <a:rPr lang="en-US" sz="2800" smtClean="0"/>
              <a:t>Ages 70-74, Quarterly, 1998:Q1-2013:Q1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68275" y="1035050"/>
          <a:ext cx="8699500" cy="4813300"/>
        </p:xfrm>
        <a:graphic>
          <a:graphicData uri="http://schemas.openxmlformats.org/presentationml/2006/ole">
            <p:oleObj spid="_x0000_s18434" name="Chart" r:id="rId3" imgW="9020192" imgH="4876800" progId="MSGraph.Chart.8">
              <p:embed followColorScheme="full"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553200"/>
            <a:ext cx="6169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US Department of Labor; Insurance Information Institute.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1039813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Labor Force participation rate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114300" y="5981700"/>
            <a:ext cx="8877300" cy="5365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The labor force participation rate for men 70-74 grew by about 50% since 1998,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but for women 70-74 it nearly doubled (from about 9% to about 15.5%).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Labor Force Participation Rate, Quarterly </a:t>
            </a:r>
            <a:br>
              <a:rPr lang="en-US" sz="2800" smtClean="0"/>
            </a:br>
            <a:r>
              <a:rPr lang="en-US" sz="2800" smtClean="0"/>
              <a:t>Ages 75 and over, 1998-2013:Q1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27000" y="1235075"/>
          <a:ext cx="8902700" cy="4813300"/>
        </p:xfrm>
        <a:graphic>
          <a:graphicData uri="http://schemas.openxmlformats.org/presentationml/2006/ole">
            <p:oleObj spid="_x0000_s19458" name="Chart" r:id="rId3" imgW="9020192" imgH="4876800" progId="MSGraph.Chart.8">
              <p:embed followColorScheme="full"/>
            </p:oleObj>
          </a:graphicData>
        </a:graphic>
      </p:graphicFrame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62000" y="6481763"/>
            <a:ext cx="6238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Sources: US Bureau of Labor Statistics, US Department of Labor; Insurance Information Institute.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504825" y="5910263"/>
            <a:ext cx="8324850" cy="48577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In the last 14 years, the labor force participation rate for workers 75 and over grew from 4.5% to 8.6%. So 91.4% of these people are retired.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944563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Labor Force participation rate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152650" y="1257300"/>
            <a:ext cx="2943225" cy="1169988"/>
          </a:xfrm>
          <a:prstGeom prst="rect">
            <a:avLst/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The labor force participation rate for workers 75 and over will probably hit 10% soon. This is close to what the rate was for the 70-74 group a decade ago.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45" grpId="0" bld="series" animBg="0"/>
      <p:bldP spid="47104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8166100" cy="815975"/>
          </a:xfrm>
        </p:spPr>
        <p:txBody>
          <a:bodyPr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Labor Force Participation Rate, Quarterly </a:t>
            </a:r>
            <a:br>
              <a:rPr lang="en-US" sz="2800" smtClean="0"/>
            </a:br>
            <a:r>
              <a:rPr lang="en-US" sz="2800" smtClean="0"/>
              <a:t>Ages 75 and over, 1998-2013:Q1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27000" y="1235075"/>
          <a:ext cx="8902700" cy="4813300"/>
        </p:xfrm>
        <a:graphic>
          <a:graphicData uri="http://schemas.openxmlformats.org/presentationml/2006/ole">
            <p:oleObj spid="_x0000_s20482" name="Chart" r:id="rId3" imgW="9020192" imgH="4876800" progId="MSGraph.Chart.8">
              <p:embed followColorScheme="full"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62000" y="6481763"/>
            <a:ext cx="62388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Sources: US Bureau of Labor Statistics, US Department of Labor; Insurance Information Institute.</a:t>
            </a:r>
          </a:p>
        </p:txBody>
      </p:sp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514350" y="6005513"/>
            <a:ext cx="8324850" cy="485775"/>
          </a:xfrm>
          <a:prstGeom prst="rect">
            <a:avLst/>
          </a:prstGeom>
          <a:solidFill>
            <a:schemeClr val="accent2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In the last 15 years, the labor force participation rate for men 75 and over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grew from 6.9% to 12.6% and for women doubled (from 2.9% to 5.8%).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944563"/>
            <a:ext cx="1752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latin typeface="Times New Roman" pitchFamily="18" charset="0"/>
              </a:rPr>
              <a:t>Labor Force participation rate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71045" grpId="0" bld="series" animBg="0"/>
      <p:bldP spid="47104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DD649880-1677-41EA-A4D4-C0D992D2D95F}" type="slidenum">
              <a:rPr lang="en-US" sz="1400"/>
              <a:pPr algn="r" eaLnBrk="0" hangingPunct="0"/>
              <a:t>26</a:t>
            </a:fld>
            <a:endParaRPr 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7931150" cy="6985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Fatal Work Injury Rates Improved Slightly</a:t>
            </a:r>
            <a:br>
              <a:rPr lang="en-US" sz="2800" smtClean="0"/>
            </a:br>
            <a:r>
              <a:rPr lang="en-US" sz="2800" smtClean="0"/>
              <a:t>Since 2006 but Still Climb Sharply With Age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127000" y="1155700"/>
          <a:ext cx="8874125" cy="5253038"/>
        </p:xfrm>
        <a:graphic>
          <a:graphicData uri="http://schemas.openxmlformats.org/presentationml/2006/ole">
            <p:oleObj spid="_x0000_s21506" name="Chart" r:id="rId3" imgW="9020192" imgH="4429107" progId="MSGraph.Chart.8">
              <p:embed followColorScheme="full"/>
            </p:oleObj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25438" y="6391275"/>
            <a:ext cx="55292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</a:t>
            </a:r>
            <a:r>
              <a:rPr lang="en-US" sz="1100" i="1"/>
              <a:t>at </a:t>
            </a:r>
            <a:r>
              <a:rPr lang="en-US" sz="1100">
                <a:hlinkClick r:id="rId4"/>
              </a:rPr>
              <a:t>http://www.bls.gov/iif/oshcfoi1.htm/#2010</a:t>
            </a:r>
            <a:r>
              <a:rPr lang="en-US" sz="1100"/>
              <a:t> </a:t>
            </a:r>
          </a:p>
        </p:txBody>
      </p:sp>
      <p:sp>
        <p:nvSpPr>
          <p:cNvPr id="6112261" name="Text Box 5"/>
          <p:cNvSpPr txBox="1">
            <a:spLocks noChangeArrowheads="1"/>
          </p:cNvSpPr>
          <p:nvPr/>
        </p:nvSpPr>
        <p:spPr bwMode="auto">
          <a:xfrm>
            <a:off x="912813" y="2297113"/>
            <a:ext cx="4249737" cy="1139825"/>
          </a:xfrm>
          <a:prstGeom prst="rect">
            <a:avLst/>
          </a:prstGeom>
          <a:solidFill>
            <a:srgbClr val="2B72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</a:rPr>
              <a:t>The fatality rate for workers 65 and older was </a:t>
            </a:r>
            <a:r>
              <a:rPr lang="en-US" sz="1600" b="1" i="1" u="sng">
                <a:solidFill>
                  <a:schemeClr val="bg1"/>
                </a:solidFill>
              </a:rPr>
              <a:t>5 times</a:t>
            </a:r>
            <a:r>
              <a:rPr lang="en-US" sz="1600" b="1">
                <a:solidFill>
                  <a:schemeClr val="bg1"/>
                </a:solidFill>
              </a:rPr>
              <a:t> that of workers age 25-34.  The workplace of the future will have to be completely redesigned to accommodate the surge in older workers.</a:t>
            </a: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0" y="1006475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/>
              <a:t>Fatal Work Injury Rate per 100,000 full-time-equivalent workers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848225" y="1141413"/>
            <a:ext cx="2266950" cy="773112"/>
          </a:xfrm>
          <a:prstGeom prst="wedgeRectCallout">
            <a:avLst>
              <a:gd name="adj1" fmla="val 47972"/>
              <a:gd name="adj2" fmla="val 107537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/>
              <a:t>No improvement in fatal work injury rate for this age group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12261" grpId="0" bld="series" animBg="0"/>
      <p:bldP spid="6112261" grpId="1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252BF010-BE8E-44AA-93EB-0D5797C1C0CD}" type="slidenum">
              <a:rPr lang="en-US" sz="1400"/>
              <a:pPr algn="r" eaLnBrk="0" hangingPunct="0"/>
              <a:t>27</a:t>
            </a:fld>
            <a:endParaRPr lang="en-US" sz="14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3495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smtClean="0"/>
              <a:t>Older Workers Lose More Days</a:t>
            </a:r>
            <a:br>
              <a:rPr lang="en-US" smtClean="0"/>
            </a:br>
            <a:r>
              <a:rPr lang="en-US" smtClean="0"/>
              <a:t>from Work Due to Injury or Illness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60350" y="1212850"/>
          <a:ext cx="8731250" cy="4318000"/>
        </p:xfrm>
        <a:graphic>
          <a:graphicData uri="http://schemas.openxmlformats.org/presentationml/2006/ole">
            <p:oleObj spid="_x0000_s22530" name="Chart" r:id="rId3" imgW="9020192" imgH="4657682" progId="MSGraph.Chart.8">
              <p:embed followColorScheme="full"/>
            </p:oleObj>
          </a:graphicData>
        </a:graphic>
      </p:graphicFrame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11138" y="6186488"/>
            <a:ext cx="8085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</a:t>
            </a:r>
            <a:r>
              <a:rPr lang="en-US" sz="1100" i="1"/>
              <a:t>Nonfatal Occupational Injuries and Illnesses Requiring Days Away From Work, 2011 </a:t>
            </a:r>
            <a:r>
              <a:rPr lang="en-US" sz="1100"/>
              <a:t>(Table 10), released November 8, 2012.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023938"/>
            <a:ext cx="132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Median Days Away From Work</a:t>
            </a:r>
          </a:p>
        </p:txBody>
      </p:sp>
      <p:sp>
        <p:nvSpPr>
          <p:cNvPr id="6110215" name="AutoShape 7"/>
          <p:cNvSpPr>
            <a:spLocks noChangeArrowheads="1"/>
          </p:cNvSpPr>
          <p:nvPr/>
        </p:nvSpPr>
        <p:spPr bwMode="auto">
          <a:xfrm>
            <a:off x="4800600" y="1127125"/>
            <a:ext cx="1524000" cy="644525"/>
          </a:xfrm>
          <a:prstGeom prst="wedgeRectCallout">
            <a:avLst>
              <a:gd name="adj1" fmla="val -981"/>
              <a:gd name="adj2" fmla="val 140824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Youngest baby boomer is age 49 (in 2013) 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371475" y="5419725"/>
            <a:ext cx="8340725" cy="723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Median lost time of workers age 65+ is 2-3X that of workers age 25-34. These numbers are pretty stable—they haven’t changed much since 2008.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400925" y="1031875"/>
            <a:ext cx="1524000" cy="644525"/>
          </a:xfrm>
          <a:prstGeom prst="wedgeRectCallout">
            <a:avLst>
              <a:gd name="adj1" fmla="val -10981"/>
              <a:gd name="adj2" fmla="val 78755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Oldest baby boomer is age 67 (in 2013)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1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0215" grpId="0" animBg="1" autoUpdateAnimBg="0"/>
      <p:bldP spid="9" grpId="0" animBg="1"/>
      <p:bldP spid="1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08665401-A6BC-49F6-9BB5-A04A1AB02CC6}" type="slidenum">
              <a:rPr lang="en-US" sz="1400"/>
              <a:pPr algn="r" eaLnBrk="0" hangingPunct="0"/>
              <a:t>28</a:t>
            </a:fld>
            <a:endParaRPr 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23495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sz="2800" smtClean="0"/>
              <a:t>Percent of Days-Away-from-Work Cases,  by Days Lost and Age Group, 2011</a:t>
            </a:r>
          </a:p>
        </p:txBody>
      </p:sp>
      <p:graphicFrame>
        <p:nvGraphicFramePr>
          <p:cNvPr id="23554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60350" y="1212850"/>
          <a:ext cx="8731250" cy="4318000"/>
        </p:xfrm>
        <a:graphic>
          <a:graphicData uri="http://schemas.openxmlformats.org/presentationml/2006/ole">
            <p:oleObj spid="_x0000_s23554" name="Chart" r:id="rId3" imgW="9020192" imgH="4657682" progId="MSGraph.Chart.8">
              <p:embed followColorScheme="full"/>
            </p:oleObj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11138" y="6186488"/>
            <a:ext cx="80851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</a:t>
            </a:r>
            <a:r>
              <a:rPr lang="en-US" sz="1100" i="1"/>
              <a:t>Nonfatal Occupational Injuries and Illnesses Requiring Days Away From Work, 2011 </a:t>
            </a:r>
            <a:r>
              <a:rPr lang="en-US" sz="1100"/>
              <a:t>(Table 11), released November 8, 2012.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blackWhite">
          <a:xfrm>
            <a:off x="371475" y="5419725"/>
            <a:ext cx="8340725" cy="723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Over one-third of days-lost cases of older workers involved a month or more away from work. And virtually 9 of 10 cases were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for at least two days, compared to 8 of 10 for the youngest workers.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6B173912-A599-49F5-B7AE-E8BD1D4D825F}" type="slidenum">
              <a:rPr lang="en-US" sz="1400"/>
              <a:pPr algn="r" eaLnBrk="0" hangingPunct="0"/>
              <a:t>29</a:t>
            </a:fld>
            <a:endParaRPr 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7800"/>
            <a:ext cx="73914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smtClean="0"/>
              <a:t>Older Workers Are Much</a:t>
            </a:r>
            <a:br>
              <a:rPr lang="en-US" smtClean="0"/>
            </a:br>
            <a:r>
              <a:rPr lang="en-US" smtClean="0"/>
              <a:t>More Likely to Break a Bone</a:t>
            </a:r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41300" y="1231900"/>
          <a:ext cx="8902700" cy="4699000"/>
        </p:xfrm>
        <a:graphic>
          <a:graphicData uri="http://schemas.openxmlformats.org/presentationml/2006/ole">
            <p:oleObj spid="_x0000_s24578" name="Chart" r:id="rId3" imgW="9020192" imgH="4657682" progId="MSGraph.Chart.8">
              <p:embed followColorScheme="full"/>
            </p:oleObj>
          </a:graphicData>
        </a:graphic>
      </p:graphicFrame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268288" y="6224588"/>
            <a:ext cx="78279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>*per 10,000 full-time-equivalent workers</a:t>
            </a:r>
            <a:br>
              <a:rPr lang="en-US" sz="1100"/>
            </a:br>
            <a:r>
              <a:rPr lang="en-US" sz="1100"/>
              <a:t>Source: US Bureau of Labor Statistics, US Department of Labor at </a:t>
            </a:r>
            <a:r>
              <a:rPr lang="en-US" sz="1100">
                <a:hlinkClick r:id="rId4"/>
              </a:rPr>
              <a:t>http://www.bls.gov/news.release/pdf/osh2.pdf</a:t>
            </a:r>
            <a:r>
              <a:rPr lang="en-US" sz="1100"/>
              <a:t> Table 14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14300" y="1119188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Incidence Rate* (2011)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0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0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F2BB9E1-CB32-4D7C-8632-D3D990EA77B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A Continued Weak Recovery is Forecast:</a:t>
            </a:r>
            <a:br>
              <a:rPr lang="en-US" sz="2800" smtClean="0"/>
            </a:br>
            <a:r>
              <a:rPr lang="en-US" sz="2800" smtClean="0"/>
              <a:t>Real GDP Growth, Yearly, 1970-2014F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504825" y="6226175"/>
            <a:ext cx="756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/>
              <a:t>Forecasts from Blue Chip Economic Indicators, 3/2013 issue, median of range of 52 forecasts.</a:t>
            </a:r>
          </a:p>
          <a:p>
            <a:pPr eaLnBrk="0" hangingPunct="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/>
              <a:t>Sources: (GDP) U.S. Department of Commerce at </a:t>
            </a:r>
            <a:r>
              <a:rPr lang="en-US" sz="1100">
                <a:hlinkClick r:id="rId4"/>
              </a:rPr>
              <a:t>http://www.bea.gov/national/xls/gdpchg.xls</a:t>
            </a:r>
            <a:r>
              <a:rPr lang="en-US" sz="1200"/>
              <a:t>.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55600" y="1333500"/>
          <a:ext cx="8534400" cy="4965700"/>
        </p:xfrm>
        <a:graphic>
          <a:graphicData uri="http://schemas.openxmlformats.org/presentationml/2006/ole">
            <p:oleObj spid="_x0000_s1026" name="Chart" r:id="rId5" imgW="8534400" imgH="3772022" progId="MSGraph.Chart.8">
              <p:embed followColorScheme="full"/>
            </p:oleObj>
          </a:graphicData>
        </a:graphic>
      </p:graphicFrame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511175" y="6273800"/>
            <a:ext cx="228600" cy="1143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black">
          <a:xfrm>
            <a:off x="182563" y="1089025"/>
            <a:ext cx="1541462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6096000" y="1066800"/>
            <a:ext cx="2921000" cy="1066800"/>
          </a:xfrm>
          <a:prstGeom prst="wedgeRectCallout">
            <a:avLst>
              <a:gd name="adj1" fmla="val 34644"/>
              <a:gd name="adj2" fmla="val 133481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/>
              <a:t>The median forecast is for several more years of real yearly GDP growth under 3% -- weaker than after most recent recessions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1835150" y="1082675"/>
            <a:ext cx="3136900" cy="584200"/>
          </a:xfrm>
          <a:prstGeom prst="wedgeRectCallout">
            <a:avLst>
              <a:gd name="adj1" fmla="val 61833"/>
              <a:gd name="adj2" fmla="val 22038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In recoveries, real yearly GDP growth is often 4% or more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 rot="-5400000">
            <a:off x="7734300" y="3009900"/>
            <a:ext cx="1219200" cy="12954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1"/>
          <p:cNvSpPr txBox="1">
            <a:spLocks noGrp="1" noChangeArrowheads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F62CB374-4135-45BC-8034-D5AEF726C1B0}" type="slidenum">
              <a:rPr lang="en-US" sz="1400"/>
              <a:pPr algn="r" eaLnBrk="0" hangingPunct="0"/>
              <a:t>30</a:t>
            </a:fld>
            <a:endParaRPr 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44475"/>
            <a:ext cx="7670800" cy="622300"/>
          </a:xfrm>
        </p:spPr>
        <p:txBody>
          <a:bodyPr lIns="92075" tIns="46038" rIns="92075" bIns="46038" anchor="t" anchorCtr="1"/>
          <a:lstStyle/>
          <a:p>
            <a:pPr>
              <a:lnSpc>
                <a:spcPct val="85000"/>
              </a:lnSpc>
            </a:pPr>
            <a:r>
              <a:rPr lang="en-US" sz="2400" smtClean="0"/>
              <a:t>Older Workers Are More Likely to Slip When Walking, but Less Likely to Overexert Themselves</a:t>
            </a:r>
          </a:p>
        </p:txBody>
      </p:sp>
      <p:graphicFrame>
        <p:nvGraphicFramePr>
          <p:cNvPr id="25602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241300" y="1146175"/>
          <a:ext cx="8902700" cy="4699000"/>
        </p:xfrm>
        <a:graphic>
          <a:graphicData uri="http://schemas.openxmlformats.org/presentationml/2006/ole">
            <p:oleObj spid="_x0000_s25602" name="Chart" r:id="rId3" imgW="9020192" imgH="4657682" progId="MSGraph.Chart.8">
              <p:embed followColorScheme="full"/>
            </p:oleObj>
          </a:graphicData>
        </a:graphic>
      </p:graphicFrame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239713" y="6424613"/>
            <a:ext cx="79517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/>
              <a:t>Source: US Bureau of Labor Statistics, US Department of Labor at </a:t>
            </a:r>
            <a:r>
              <a:rPr lang="en-US" sz="1100">
                <a:hlinkClick r:id="rId4"/>
              </a:rPr>
              <a:t>http://www.bls.gov/news.release/pdf/osh2.pdf</a:t>
            </a:r>
            <a:r>
              <a:rPr lang="en-US" sz="1100"/>
              <a:t> Table 14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3350" y="1119188"/>
            <a:ext cx="132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/>
              <a:t>Incidence Rate (2011)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81175" y="1225550"/>
            <a:ext cx="208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Source/Nature of Injury: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52575" y="1708150"/>
            <a:ext cx="2533650" cy="644525"/>
          </a:xfrm>
          <a:prstGeom prst="wedgeRectCallout">
            <a:avLst>
              <a:gd name="adj1" fmla="val -22213"/>
              <a:gd name="adj2" fmla="val 318162"/>
            </a:avLst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Incidence rate for injury caused by vehicles is about the same for all age groups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400" smtClean="0">
                <a:solidFill>
                  <a:schemeClr val="bg1"/>
                </a:solidFill>
              </a:rPr>
              <a:t>Investments: </a:t>
            </a:r>
            <a:br>
              <a:rPr lang="en-US" sz="4400" smtClean="0">
                <a:solidFill>
                  <a:schemeClr val="bg1"/>
                </a:solidFill>
              </a:rPr>
            </a:br>
            <a:r>
              <a:rPr lang="en-US" sz="440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C0BE8A-29B2-41BA-A4BC-71F939D5AD0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58813" y="4094163"/>
            <a:ext cx="78327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Investment Performance is a Key Driver of Profitability</a:t>
            </a:r>
            <a:endParaRPr lang="en-US" sz="4000" b="1" i="1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E54B-8AE1-4C58-A34D-34D9B82F5A0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12/01/09 - 9pm</a:t>
            </a:r>
          </a:p>
        </p:txBody>
      </p:sp>
      <p:sp>
        <p:nvSpPr>
          <p:cNvPr id="11162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91797-6CDE-4090-AE94-1ED783483305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" y="90488"/>
            <a:ext cx="8051800" cy="860425"/>
          </a:xfrm>
        </p:spPr>
        <p:txBody>
          <a:bodyPr/>
          <a:lstStyle/>
          <a:p>
            <a:r>
              <a:rPr lang="en-US" sz="2900" smtClean="0"/>
              <a:t>Insurers Have Not Yet Fully Adapted to a Persistently Low Interest Rate Environment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162050"/>
            <a:ext cx="8674100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They Didn’t Expect Rates to be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Pushed to Such Low Levels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Pushed Down so Rapidly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Held to Such Low Levels for So Long</a:t>
            </a:r>
          </a:p>
          <a:p>
            <a:pPr lvl="1">
              <a:lnSpc>
                <a:spcPts val="2500"/>
              </a:lnSpc>
            </a:pPr>
            <a:r>
              <a:rPr lang="en-US" sz="2600" b="1" smtClean="0"/>
              <a:t>Suppressed via Unprecedented Aggressiveness of the Federal Reserve</a:t>
            </a:r>
            <a:endParaRPr lang="en-US" b="1" smtClean="0"/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Ability to Release Prior Reserves Eased Urgency</a:t>
            </a:r>
          </a:p>
          <a:p>
            <a:pPr>
              <a:lnSpc>
                <a:spcPts val="25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 u="sng" smtClean="0">
                <a:solidFill>
                  <a:srgbClr val="FF0000"/>
                </a:solidFill>
              </a:rPr>
              <a:t>OFFSETTING FACTORS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Capitalization Still Solid</a:t>
            </a:r>
          </a:p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smtClean="0"/>
              <a:t>Emergence of Sophisticated Price Monitoring and Underwriting Tools</a:t>
            </a:r>
            <a:endParaRPr lang="en-US" b="1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66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66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92A8682-5F3E-427C-A5C6-5D5248ADFC7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33</a:t>
            </a:fld>
            <a:endParaRPr lang="en-US" sz="900"/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smtClean="0"/>
              <a:t>U.S. 10-Year Treasury Note Yields:</a:t>
            </a:r>
            <a:br>
              <a:rPr lang="en-US" smtClean="0"/>
            </a:br>
            <a:r>
              <a:rPr lang="en-US" smtClean="0"/>
              <a:t>A Long Downward Trend, 1990–2013</a:t>
            </a:r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Federal Reserve Bank at </a:t>
            </a:r>
            <a:r>
              <a:rPr lang="en-US" sz="1100">
                <a:hlinkClick r:id="rId4"/>
              </a:rPr>
              <a:t>http://www.federalreserve.gov/releases/h15/data.htm</a:t>
            </a:r>
            <a:r>
              <a:rPr lang="en-US" sz="1100"/>
              <a:t>.  </a:t>
            </a:r>
            <a:br>
              <a:rPr lang="en-US" sz="1100"/>
            </a:br>
            <a:r>
              <a:rPr lang="en-US" sz="1100"/>
              <a:t>National Bureau of Economic Research (recession dates); Insurance Information Institutes.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2662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1075" y="3536950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2663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685925"/>
            <a:ext cx="2238375" cy="942975"/>
          </a:xfrm>
          <a:prstGeom prst="wedgeRectCallout">
            <a:avLst>
              <a:gd name="adj1" fmla="val 49028"/>
              <a:gd name="adj2" fmla="val 26058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recently plunged to all time record lows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10D72-B3EE-4D87-A8EA-AEE1BBEB66D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484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48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FC36F-B15F-4D95-B5B1-71117CD0BC86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2003-2011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27650" name="Chart" r:id="rId4" imgW="8686800" imgH="4467203" progId="MSGraph.Chart.8">
              <p:embed followColorScheme="full"/>
            </p:oleObj>
          </a:graphicData>
        </a:graphic>
      </p:graphicFrame>
      <p:sp>
        <p:nvSpPr>
          <p:cNvPr id="27655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27656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2668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sz="1600" b="1">
                <a:solidFill>
                  <a:schemeClr val="bg1"/>
                </a:solidFill>
              </a:rPr>
              <a:t>The main shift over these years has been from bonds with longer maturities to bonds with shorter maturities. The industry first trimmed its holdings of over-10-year bonds (from 24.6% in 2003 to 16.9% in 2011) and then trimmed bonds in the 5-10-year category.</a:t>
            </a:r>
            <a:r>
              <a:rPr lang="en-US" sz="1600" b="1">
                <a:solidFill>
                  <a:srgbClr val="FFFFFF"/>
                </a:solidFill>
              </a:rPr>
              <a:t> Falling average maturity of the P/C industry’s bond portfolio is contributing to a drop in investment income along with lower yields.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Property/Casualty Insurance Industry Investment Gain: 1994–2012F</a:t>
            </a:r>
            <a:r>
              <a:rPr lang="en-US" baseline="30000" smtClean="0"/>
              <a:t>1</a:t>
            </a:r>
          </a:p>
        </p:txBody>
      </p:sp>
      <p:graphicFrame>
        <p:nvGraphicFramePr>
          <p:cNvPr id="28674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28674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188" y="5127625"/>
            <a:ext cx="8283575" cy="11239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In 2012 (1</a:t>
            </a:r>
            <a:r>
              <a:rPr lang="en-US" b="1" baseline="30000">
                <a:solidFill>
                  <a:srgbClr val="FFFFFF"/>
                </a:solidFill>
              </a:rPr>
              <a:t>st</a:t>
            </a:r>
            <a:r>
              <a:rPr lang="en-US" b="1">
                <a:solidFill>
                  <a:srgbClr val="FFFFFF"/>
                </a:solidFill>
              </a:rPr>
              <a:t> three quarters) both investment income and realized capital gains were lower than in the comparable period in 2011. And because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the Federal Reserve Board aims to keep interest rates exceptionally low through mid-2015, maturing bonds will be re-invested at even lower rates.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302375"/>
            <a:ext cx="9040813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/>
              <a:t>1</a:t>
            </a:r>
            <a:r>
              <a:rPr lang="en-US" sz="1100"/>
              <a:t>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*2005 figure includes special one-time dividend of $3.2B; 2012F figure is I.I.I. estimate based on annualized actual 2012:Q3 result of $38.089B. Sources: ISO; Insurance Information Institute.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8075" y="3716338"/>
            <a:ext cx="3021013" cy="976312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Investment gains in 2012 are running approximately 20% below their pre-crisis peak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smtClean="0"/>
              <a:t>A 100 Combined Ratio Isn’t What It</a:t>
            </a:r>
            <a:br>
              <a:rPr lang="en-US" smtClean="0"/>
            </a:br>
            <a:r>
              <a:rPr lang="en-US" smtClean="0"/>
              <a:t>Once Was: Investment Impact on ROEs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/ ROE</a:t>
            </a: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*	 2008 -2012 figures  are return on average surplus and exclude mortgage and financial guaranty insurers. 2012:H1 combined ratio including M&amp;FG insurers is 102.2, ROAS = 5.9%; 2011 combined ratio including M&amp;FG insurers is 108.2, ROAS = 3.5%. 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>
                <a:solidFill>
                  <a:srgbClr val="000000"/>
                </a:solidFill>
              </a:rPr>
              <a:t>	Source: Insurance Information Institute from A.M. Best and ISO data.</a:t>
            </a:r>
          </a:p>
        </p:txBody>
      </p:sp>
      <p:graphicFrame>
        <p:nvGraphicFramePr>
          <p:cNvPr id="29698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29698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21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7975" y="1182688"/>
            <a:ext cx="5260975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000000"/>
                </a:solidFill>
              </a:rPr>
              <a:t>A combined ratio of about 100 generates an ROE of ~7.0% in 2012, ~7.5% ROE in 2009/10,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32425" y="3943350"/>
            <a:ext cx="1717675" cy="749300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2011:H1 = 109.4, 2.3% ROE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2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2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ED41ED7-794B-4F5A-B2B3-6D0A460BD6C3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/>
          </a:p>
        </p:txBody>
      </p:sp>
      <p:graphicFrame>
        <p:nvGraphicFramePr>
          <p:cNvPr id="30722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30722" name="Chart" r:id="rId4" imgW="8620176" imgH="377202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30727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45F06-A698-42A2-8EBD-B62296C9144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EFFC7FC-6C3D-4422-8644-2097E7655852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38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33400" y="1676400"/>
            <a:ext cx="7981950" cy="12969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33400" y="3200400"/>
            <a:ext cx="80010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Profit Recovery Was Set Back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in 2011 and 2012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by High Catastrophe Losses</a:t>
            </a:r>
            <a:br>
              <a:rPr lang="en-US" sz="4000" b="1">
                <a:solidFill>
                  <a:srgbClr val="225A7A"/>
                </a:solidFill>
              </a:rPr>
            </a:br>
            <a:r>
              <a:rPr lang="en-US" sz="4000" b="1">
                <a:solidFill>
                  <a:srgbClr val="225A7A"/>
                </a:solidFill>
              </a:rPr>
              <a:t>&amp; Other Factors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1277C-E2FA-428C-9BC1-C2BD3682F65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D0E1377-BB70-4C49-AE1A-1F7753F963ED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5575" y="0"/>
            <a:ext cx="7332663" cy="1003300"/>
          </a:xfrm>
        </p:spPr>
        <p:txBody>
          <a:bodyPr/>
          <a:lstStyle/>
          <a:p>
            <a:r>
              <a:rPr lang="en-US" sz="2800" smtClean="0"/>
              <a:t>P/C Net Premiums Written: % Change, Quarter vs. Year-Prior Quarter, 2002</a:t>
            </a:r>
            <a:r>
              <a:rPr lang="en-US" sz="2800" smtClean="0">
                <a:cs typeface="Arial" charset="0"/>
              </a:rPr>
              <a:t>–</a:t>
            </a:r>
            <a:r>
              <a:rPr lang="en-US" sz="2800" smtClean="0"/>
              <a:t>2012</a:t>
            </a:r>
          </a:p>
        </p:txBody>
      </p:sp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Insurance Information Institute. 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blackWhite">
          <a:xfrm>
            <a:off x="387350" y="5670550"/>
            <a:ext cx="8447088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Finally! A sustained period (10 quarters) of growth in net premiums written (vs. same quarter, prior year), and strengthening.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31746" name="Chart" r:id="rId5" imgW="8296224" imgH="3762296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6184900" y="1223963"/>
            <a:ext cx="2065338" cy="1057275"/>
          </a:xfrm>
          <a:prstGeom prst="wedgeRectCallout">
            <a:avLst>
              <a:gd name="adj1" fmla="val 51972"/>
              <a:gd name="adj2" fmla="val 827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This upward trend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is  likely to continue</a:t>
            </a:r>
            <a:br>
              <a:rPr lang="en-US" sz="1400" b="1">
                <a:solidFill>
                  <a:srgbClr val="FFFFFF"/>
                </a:solidFill>
              </a:rPr>
            </a:br>
            <a:r>
              <a:rPr lang="en-US" sz="1400" b="1">
                <a:solidFill>
                  <a:srgbClr val="FFFFFF"/>
                </a:solidFill>
              </a:rPr>
              <a:t>as the economy’s recovery strengthens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2438400" y="1135063"/>
            <a:ext cx="1444625" cy="644525"/>
          </a:xfrm>
          <a:prstGeom prst="wedgeRectCallout">
            <a:avLst>
              <a:gd name="adj1" fmla="val -70889"/>
              <a:gd name="adj2" fmla="val 10726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Most recent “hard market”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grayWhite">
          <a:xfrm>
            <a:off x="6878638" y="2663825"/>
            <a:ext cx="2006600" cy="13620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4225D-02FA-41E4-906B-5BFB6DBB3761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200025"/>
            <a:ext cx="6683375" cy="742950"/>
          </a:xfrm>
        </p:spPr>
        <p:txBody>
          <a:bodyPr/>
          <a:lstStyle/>
          <a:p>
            <a:r>
              <a:rPr lang="en-US" smtClean="0"/>
              <a:t>March 2013 Forecasts of Quarterly US Real GDP for 2013-14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407988" y="1111250"/>
          <a:ext cx="8518525" cy="4660900"/>
        </p:xfrm>
        <a:graphic>
          <a:graphicData uri="http://schemas.openxmlformats.org/presentationml/2006/ole">
            <p:oleObj spid="_x0000_s2050" name="Chart" r:id="rId4" imgW="8524959" imgH="3914679" progId="MSGraph.Chart.8">
              <p:embed followColorScheme="full"/>
            </p:oleObj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Blue Chip Economic Indicators (3/13); Insurance Information Institute </a:t>
            </a:r>
          </a:p>
        </p:txBody>
      </p:sp>
      <p:sp>
        <p:nvSpPr>
          <p:cNvPr id="2056" name="Text Box 12"/>
          <p:cNvSpPr txBox="1">
            <a:spLocks noChangeArrowheads="1"/>
          </p:cNvSpPr>
          <p:nvPr/>
        </p:nvSpPr>
        <p:spPr bwMode="auto">
          <a:xfrm>
            <a:off x="0" y="1079500"/>
            <a:ext cx="2038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Real GDP Growth Rate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blackWhite">
          <a:xfrm>
            <a:off x="361950" y="5743575"/>
            <a:ext cx="8401050" cy="7540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Despite the sequester and other challenges to the U.S. economy,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virtually every forecast in the Blue Chip universe in early March sees improvement ahead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White">
          <a:xfrm>
            <a:off x="914400" y="1447800"/>
            <a:ext cx="1981200" cy="42576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3200400" y="4267200"/>
            <a:ext cx="2105025" cy="762000"/>
          </a:xfrm>
          <a:prstGeom prst="wedgeRectCallout">
            <a:avLst>
              <a:gd name="adj1" fmla="val -100023"/>
              <a:gd name="adj2" fmla="val 3868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If it lasts, the sequester will have greatest effect here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AFF3E-D9B0-4CB7-9854-2FBAA46A3CC6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327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		</a:t>
            </a: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2570162" cy="1025525"/>
          </a:xfrm>
          <a:prstGeom prst="wedgeRectCallout">
            <a:avLst>
              <a:gd name="adj1" fmla="val -89347"/>
              <a:gd name="adj2" fmla="val 708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Nine states showed strong growth over the past 5 years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D6CA9-D631-4C88-BAF1-DCA988031B02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Total P/C</a:t>
            </a:r>
            <a:br>
              <a:rPr lang="en-US" smtClean="0"/>
            </a:br>
            <a:r>
              <a:rPr lang="en-US" smtClean="0"/>
              <a:t>Percent Change by State, 2006-2011</a:t>
            </a: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143000"/>
          <a:ext cx="9144000" cy="4719638"/>
        </p:xfrm>
        <a:graphic>
          <a:graphicData uri="http://schemas.openxmlformats.org/presentationml/2006/ole">
            <p:oleObj spid="_x0000_s33794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337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33400" y="5486400"/>
            <a:ext cx="8001000" cy="1022350"/>
          </a:xfrm>
          <a:prstGeom prst="wedgeRectCallout">
            <a:avLst>
              <a:gd name="adj1" fmla="val 41241"/>
              <a:gd name="adj2" fmla="val 34875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2000" b="1">
                <a:solidFill>
                  <a:schemeClr val="bg1"/>
                </a:solidFill>
              </a:rPr>
              <a:t>States with the poorest-performing economies also produced the most negative net change in direct premiums written from 2006 to 2011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127000" y="658018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Financial, LLC.; Insurance Information Institute.		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White">
          <a:xfrm>
            <a:off x="2819400" y="2133600"/>
            <a:ext cx="346075" cy="3252788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A42BD-02DB-4661-A4CB-9CC78E09301E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z="2800" smtClean="0"/>
              <a:t>Commercial Lines Direct Premiums Written: </a:t>
            </a:r>
            <a:br>
              <a:rPr lang="en-US" sz="2800" smtClean="0"/>
            </a:br>
            <a:r>
              <a:rPr lang="en-US" sz="2800" smtClean="0"/>
              <a:t>Pct. Change by State, 2006-2011*</a:t>
            </a:r>
          </a:p>
        </p:txBody>
      </p:sp>
      <p:graphicFrame>
        <p:nvGraphicFramePr>
          <p:cNvPr id="3481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52400" y="1143000"/>
          <a:ext cx="8839200" cy="4719638"/>
        </p:xfrm>
        <a:graphic>
          <a:graphicData uri="http://schemas.openxmlformats.org/presentationml/2006/ole">
            <p:oleObj spid="_x0000_s3481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34822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6550" y="1981200"/>
            <a:ext cx="3235325" cy="1066800"/>
          </a:xfrm>
          <a:prstGeom prst="wedgeRectCallout">
            <a:avLst>
              <a:gd name="adj1" fmla="val -39935"/>
              <a:gd name="adj2" fmla="val 89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Only 13 states showed any direct written premium growth in commercial lines from 2006 to 2011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B4BFD-A4D2-42B9-B3EE-2982A1BBC511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smtClean="0"/>
              <a:t>Direct Premiums Written: Comm. Lines</a:t>
            </a:r>
            <a:br>
              <a:rPr lang="en-US" smtClean="0"/>
            </a:br>
            <a:r>
              <a:rPr lang="en-US" smtClean="0"/>
              <a:t>Percent Change by State, 2006-2011*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19200"/>
          <a:ext cx="9144000" cy="4730750"/>
        </p:xfrm>
        <a:graphic>
          <a:graphicData uri="http://schemas.openxmlformats.org/presentationml/2006/ole">
            <p:oleObj spid="_x0000_s3584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35845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457200" y="5562600"/>
            <a:ext cx="8153400" cy="762000"/>
          </a:xfrm>
          <a:prstGeom prst="wedgeRectCallout">
            <a:avLst>
              <a:gd name="adj1" fmla="val 12764"/>
              <a:gd name="adj2" fmla="val -1736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the most negative net change in premiums of the past 5 years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 SNL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DFDDA-BEA4-45DF-91D8-378CD645781E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368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Growth in Net Written Premium by Segment, 2012:9 Mos. vs. 2011:9 Mos.*</a:t>
            </a:r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-47625" y="6046788"/>
            <a:ext cx="3714750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ISO/PCI; Insurance Information Institute.</a:t>
            </a:r>
          </a:p>
        </p:txBody>
      </p:sp>
      <p:graphicFrame>
        <p:nvGraphicFramePr>
          <p:cNvPr id="36866" name="Object 2"/>
          <p:cNvGraphicFramePr>
            <a:graphicFrameLocks/>
          </p:cNvGraphicFramePr>
          <p:nvPr/>
        </p:nvGraphicFramePr>
        <p:xfrm>
          <a:off x="252413" y="1800225"/>
          <a:ext cx="8493125" cy="4343400"/>
        </p:xfrm>
        <a:graphic>
          <a:graphicData uri="http://schemas.openxmlformats.org/presentationml/2006/ole">
            <p:oleObj spid="_x0000_s36866" name="Chart" r:id="rId4" imgW="8448624" imgH="4324276" progId="MSGraph.Chart.8">
              <p:embed followColorScheme="full"/>
            </p:oleObj>
          </a:graphicData>
        </a:graphic>
      </p:graphicFrame>
      <p:sp>
        <p:nvSpPr>
          <p:cNvPr id="36872" name="Rectangle 7"/>
          <p:cNvSpPr>
            <a:spLocks noChangeArrowheads="1"/>
          </p:cNvSpPr>
          <p:nvPr/>
        </p:nvSpPr>
        <p:spPr bwMode="black">
          <a:xfrm>
            <a:off x="319088" y="1484313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0"/>
            <a:ext cx="5729288" cy="971550"/>
          </a:xfrm>
        </p:spPr>
        <p:txBody>
          <a:bodyPr/>
          <a:lstStyle/>
          <a:p>
            <a:r>
              <a:rPr lang="en-US" smtClean="0"/>
              <a:t>Underwriting Gain (Loss)</a:t>
            </a:r>
            <a:br>
              <a:rPr lang="en-US" smtClean="0"/>
            </a:br>
            <a:r>
              <a:rPr lang="en-US" smtClean="0"/>
              <a:t>1975–2012:Q3**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*Includes mortgage and financial guaranty insurers in all years.   **through first three quarters of 2012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Average yearly underwriting loss in the 2008-2011 low-interest-rate environment? $17.8B. With interest rates this low, large persistent underwriting losses are not a recipe for success.</a:t>
            </a: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37890" name="Chart" r:id="rId4" imgW="8582143" imgH="4219445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2225675" cy="1016000"/>
          </a:xfrm>
          <a:prstGeom prst="wedgeRectCallout">
            <a:avLst>
              <a:gd name="adj1" fmla="val 180061"/>
              <a:gd name="adj2" fmla="val 489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</a:rPr>
              <a:t>In historical context, 2006-07 underwriting results were an anomaly</a:t>
            </a: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718425" y="1176338"/>
            <a:ext cx="1425575" cy="1330325"/>
          </a:xfrm>
          <a:prstGeom prst="wedgeRectCallout">
            <a:avLst>
              <a:gd name="adj1" fmla="val 12465"/>
              <a:gd name="adj2" fmla="val 755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Net underwriting losses in 1</a:t>
            </a:r>
            <a:r>
              <a:rPr lang="en-US" sz="1400" b="1" baseline="30000" dirty="0">
                <a:solidFill>
                  <a:srgbClr val="FFFFFF"/>
                </a:solidFill>
              </a:rPr>
              <a:t>st</a:t>
            </a:r>
            <a:r>
              <a:rPr lang="en-US" sz="1400" b="1" dirty="0">
                <a:solidFill>
                  <a:srgbClr val="FFFFFF"/>
                </a:solidFill>
              </a:rPr>
              <a:t> 3 </a:t>
            </a:r>
            <a:r>
              <a:rPr lang="en-US" sz="1400" b="1" dirty="0" err="1">
                <a:solidFill>
                  <a:srgbClr val="FFFFFF"/>
                </a:solidFill>
              </a:rPr>
              <a:t>qtrs</a:t>
            </a:r>
            <a:r>
              <a:rPr lang="en-US" sz="1400" b="1" dirty="0">
                <a:solidFill>
                  <a:srgbClr val="FFFFFF"/>
                </a:solidFill>
              </a:rPr>
              <a:t> of  2012 totaled $6.7B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388" y="3903663"/>
            <a:ext cx="1493837" cy="1239837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 cat losses in 2011 led to the worst underwriting year since 2002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277938" y="4129088"/>
            <a:ext cx="2462212" cy="858837"/>
          </a:xfrm>
          <a:prstGeom prst="wedgeRectCallout">
            <a:avLst>
              <a:gd name="adj1" fmla="val 67730"/>
              <a:gd name="adj2" fmla="val -539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Cumulative underwriting loss since 1975? $500B, averaging $13.2B/year.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0364D-3B0C-4B4E-BFFC-6CC5C83C5EC3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smtClean="0"/>
              <a:t>P/C Insurance Industry </a:t>
            </a:r>
            <a:br>
              <a:rPr lang="en-US" smtClean="0"/>
            </a:br>
            <a:r>
              <a:rPr lang="en-US" smtClean="0"/>
              <a:t>Combined Ratio, 2001–2012:Q3*</a:t>
            </a: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-50800" y="6438900"/>
            <a:ext cx="8915400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* Excludes Mortgage &amp; Financial Guaranty insurers 2008--2012. Including M&amp;FG, 2008=105.1, 2009=100.7, 2010=102.4, 2011=108.2; 2012:Q3=100.9.                            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000">
                <a:solidFill>
                  <a:srgbClr val="000000"/>
                </a:solidFill>
              </a:rPr>
              <a:t>Sources: A.M. Best; ISO.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38914" name="Chart" r:id="rId4" imgW="8534400" imgH="3629096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588" y="3208338"/>
            <a:ext cx="1406525" cy="895350"/>
          </a:xfrm>
          <a:prstGeom prst="wedgeRectCallout">
            <a:avLst>
              <a:gd name="adj1" fmla="val -4597"/>
              <a:gd name="adj2" fmla="val 199852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488" y="1435100"/>
            <a:ext cx="1198562" cy="1185863"/>
          </a:xfrm>
          <a:prstGeom prst="wedgeRectCallout">
            <a:avLst>
              <a:gd name="adj1" fmla="val -34366"/>
              <a:gd name="adj2" fmla="val 267046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98725" y="1370013"/>
            <a:ext cx="1614488" cy="895350"/>
          </a:xfrm>
          <a:prstGeom prst="wedgeRectCallout">
            <a:avLst>
              <a:gd name="adj1" fmla="val 25222"/>
              <a:gd name="adj2" fmla="val 317940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30938" y="1301750"/>
            <a:ext cx="1116012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8150" y="2916238"/>
            <a:ext cx="1038225" cy="1119187"/>
          </a:xfrm>
          <a:prstGeom prst="wedgeRectCallout">
            <a:avLst>
              <a:gd name="adj1" fmla="val -24273"/>
              <a:gd name="adj2" fmla="val 106625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225" y="1044575"/>
            <a:ext cx="1101725" cy="176212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6075" y="3606800"/>
            <a:ext cx="1316038" cy="571500"/>
          </a:xfrm>
          <a:prstGeom prst="wedgeRectCallout">
            <a:avLst>
              <a:gd name="adj1" fmla="val -21833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163" y="3273425"/>
            <a:ext cx="915987" cy="1085850"/>
          </a:xfrm>
          <a:prstGeom prst="wedgeRectCallout">
            <a:avLst>
              <a:gd name="adj1" fmla="val -19856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Lower CAT Losses Before Sandy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39938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1438" y="6275388"/>
            <a:ext cx="89138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*2007-2013F figures exclude mortgage and financial guaranty segments.</a:t>
            </a:r>
          </a:p>
          <a:p>
            <a:r>
              <a:rPr lang="en-US" sz="1100"/>
              <a:t>Sources: A.M. Best; Insurance Information Institute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Lines Combined Ratio, 1990-2013F*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0" y="1090613"/>
            <a:ext cx="2635250" cy="1625600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09AF1-4E85-49E0-90EE-64C49B8D97F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Auto Combined Ratio: 1993–2014F</a:t>
            </a:r>
            <a:endParaRPr lang="en-US" baseline="30000" smtClean="0"/>
          </a:p>
        </p:txBody>
      </p:sp>
      <p:graphicFrame>
        <p:nvGraphicFramePr>
          <p:cNvPr id="40962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0962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00113" y="5391150"/>
            <a:ext cx="7634287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Auto is Expected to Improve as Rate Gains Outpace Any Adverse Frequency and Severity Trends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95EE-BB8C-4503-A1BA-7E354268ED7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(1990-2013F);Conning (2014F); 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Multi-Peril Combined Ratio: 1995–2013F</a:t>
            </a:r>
            <a:endParaRPr lang="en-US" baseline="30000" smtClean="0"/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293688" y="1331913"/>
          <a:ext cx="8451850" cy="3919537"/>
        </p:xfrm>
        <a:graphic>
          <a:graphicData uri="http://schemas.openxmlformats.org/presentationml/2006/ole">
            <p:oleObj spid="_x0000_s41986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57200" y="5562600"/>
            <a:ext cx="8305800" cy="771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Multi-Peril Underwriting Performance is Expected to Improve in 2013 Assuming Normal Catastrophe Loss Activity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*2012-2013 figures are A.M. Best estimate/forecast for the 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14A91-73BA-418A-AA29-0E3C155099C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2013:Q2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445250"/>
            <a:ext cx="89423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www.philadelphiafed.org/index.cfm</a:t>
            </a:r>
            <a:r>
              <a:rPr lang="en-US" sz="1050" dirty="0"/>
              <a:t>; Insurance Information Institute.</a:t>
            </a:r>
            <a:br>
              <a:rPr lang="en-US" sz="1050" dirty="0"/>
            </a:br>
            <a:r>
              <a:rPr lang="en-US" sz="1050" dirty="0"/>
              <a:t>Next release is April 4, 2013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ABEBC-2EB8-4F38-8C69-01C3BE11F6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8854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5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6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57" name="TextBox 11"/>
          <p:cNvSpPr txBox="1">
            <a:spLocks noChangeArrowheads="1"/>
          </p:cNvSpPr>
          <p:nvPr/>
        </p:nvSpPr>
        <p:spPr bwMode="auto">
          <a:xfrm>
            <a:off x="6858000" y="3352800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state. Strongest growth = dark green; weakest = beige</a:t>
            </a:r>
          </a:p>
        </p:txBody>
      </p:sp>
      <p:pic>
        <p:nvPicPr>
          <p:cNvPr id="7885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46163"/>
            <a:ext cx="69342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Liability Combined Ratio: </a:t>
            </a:r>
            <a:br>
              <a:rPr lang="en-US" smtClean="0"/>
            </a:br>
            <a:r>
              <a:rPr lang="en-US" smtClean="0"/>
              <a:t>2005–2014F</a:t>
            </a:r>
            <a:endParaRPr lang="en-US" baseline="30000" smtClean="0"/>
          </a:p>
        </p:txBody>
      </p:sp>
      <p:graphicFrame>
        <p:nvGraphicFramePr>
          <p:cNvPr id="43010" name="Object 3"/>
          <p:cNvGraphicFramePr>
            <a:graphicFrameLocks/>
          </p:cNvGraphicFramePr>
          <p:nvPr/>
        </p:nvGraphicFramePr>
        <p:xfrm>
          <a:off x="293688" y="1331913"/>
          <a:ext cx="8451850" cy="3919537"/>
        </p:xfrm>
        <a:graphic>
          <a:graphicData uri="http://schemas.openxmlformats.org/presentationml/2006/ole">
            <p:oleObj spid="_x0000_s43010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609600" y="5486400"/>
            <a:ext cx="7924800" cy="847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Commercial General Liability Underwriting Performance Has Been Volatile in Recent Years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Conning Research and Consulting.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043D-4E91-4A13-8DC5-F98C933B1D3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Inland Marine Combined Ratio:       1999–2014F</a:t>
            </a:r>
            <a:endParaRPr lang="en-US" baseline="30000" smtClean="0"/>
          </a:p>
        </p:txBody>
      </p:sp>
      <p:graphicFrame>
        <p:nvGraphicFramePr>
          <p:cNvPr id="4403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034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100" y="5392738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(1999-2011); Insurance Information Institute (2012F); Conning (2013F-2014F)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EC5E2-13B6-44FC-9FF1-D956C43941C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6864350" cy="860425"/>
          </a:xfrm>
        </p:spPr>
        <p:txBody>
          <a:bodyPr/>
          <a:lstStyle/>
          <a:p>
            <a:r>
              <a:rPr lang="en-US" smtClean="0"/>
              <a:t>Surety Bonds Combined Ratio,</a:t>
            </a:r>
            <a:br>
              <a:rPr lang="en-US" smtClean="0"/>
            </a:br>
            <a:r>
              <a:rPr lang="en-US" smtClean="0"/>
              <a:t>2002–2011</a:t>
            </a:r>
            <a:endParaRPr lang="en-US" baseline="30000" smtClean="0"/>
          </a:p>
        </p:txBody>
      </p:sp>
      <p:graphicFrame>
        <p:nvGraphicFramePr>
          <p:cNvPr id="45058" name="Object 3"/>
          <p:cNvGraphicFramePr>
            <a:graphicFrameLocks/>
          </p:cNvGraphicFramePr>
          <p:nvPr/>
        </p:nvGraphicFramePr>
        <p:xfrm>
          <a:off x="293688" y="1219200"/>
          <a:ext cx="8451850" cy="4032250"/>
        </p:xfrm>
        <a:graphic>
          <a:graphicData uri="http://schemas.openxmlformats.org/presentationml/2006/ole">
            <p:oleObj spid="_x0000_s45058" name="Chart" r:id="rId4" imgW="8429743" imgH="3638552" progId="MSGraph.Chart.8">
              <p:embed followColorScheme="full"/>
            </p:oleObj>
          </a:graphicData>
        </a:graphic>
      </p:graphicFrame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Source: A.M. Best </a:t>
            </a:r>
            <a:r>
              <a:rPr lang="en-US" sz="1100" i="1"/>
              <a:t>Aggregates &amp; Averages</a:t>
            </a:r>
            <a:r>
              <a:rPr lang="en-US" sz="1100"/>
              <a:t>, 2012, p. 376.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3F7B0A-1284-4FD0-9A50-9DF90DCF52E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Workers Compensation Combined Ratio: 1994–2014F</a:t>
            </a:r>
            <a:endParaRPr lang="en-US" baseline="30000" smtClean="0"/>
          </a:p>
        </p:txBody>
      </p:sp>
      <p:graphicFrame>
        <p:nvGraphicFramePr>
          <p:cNvPr id="46082" name="Object 3"/>
          <p:cNvGraphicFramePr>
            <a:graphicFrameLocks/>
          </p:cNvGraphicFramePr>
          <p:nvPr/>
        </p:nvGraphicFramePr>
        <p:xfrm>
          <a:off x="338138" y="1371600"/>
          <a:ext cx="8451850" cy="3879850"/>
        </p:xfrm>
        <a:graphic>
          <a:graphicData uri="http://schemas.openxmlformats.org/presentationml/2006/ole">
            <p:oleObj spid="_x0000_s46082" name="Chart" r:id="rId4" imgW="8420033" imgH="36577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563" y="5353050"/>
            <a:ext cx="8466137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Workers Comp underwriting results are expected to begin improving in 2013. They deteriorated markedly since 2007 and in 2012 are estimated to have hit their worst level in a decade.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58738" y="6415088"/>
            <a:ext cx="8602663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 (1994-2013F); Insurance Information Institute (2014F).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F87AC-6D78-4159-B136-949910435DE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385888"/>
          <a:ext cx="8791575" cy="4892675"/>
        </p:xfrm>
        <a:graphic>
          <a:graphicData uri="http://schemas.openxmlformats.org/presentationml/2006/ole">
            <p:oleObj spid="_x0000_s47106" name="Chart" r:id="rId3" imgW="8353408" imgH="4648225" progId="MSGraph.Chart.8">
              <p:embed followColorScheme="full"/>
            </p:oleObj>
          </a:graphicData>
        </a:graphic>
      </p:graphicFrame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76250" y="6381750"/>
            <a:ext cx="50625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Sources: SNL Financial; Insurance Information Institute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649288" y="185738"/>
            <a:ext cx="6751637" cy="860425"/>
          </a:xfrm>
        </p:spPr>
        <p:txBody>
          <a:bodyPr/>
          <a:lstStyle/>
          <a:p>
            <a:r>
              <a:rPr lang="en-US" smtClean="0"/>
              <a:t>P/C Industry Net Income,</a:t>
            </a:r>
            <a:br>
              <a:rPr lang="en-US" smtClean="0"/>
            </a:br>
            <a:r>
              <a:rPr lang="en-US" smtClean="0"/>
              <a:t>Quarterly, 2009:Q1-2012:Q3 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89613" y="1044575"/>
            <a:ext cx="1419225" cy="582613"/>
          </a:xfrm>
          <a:prstGeom prst="wedgeRectCallout">
            <a:avLst>
              <a:gd name="adj1" fmla="val 9677"/>
              <a:gd name="adj2" fmla="val 3307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Spring 2011 tornadoes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5E955-5A27-44A4-AEF3-F69244B3862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7112" name="TextBox 7"/>
          <p:cNvSpPr txBox="1">
            <a:spLocks noChangeArrowheads="1"/>
          </p:cNvSpPr>
          <p:nvPr/>
        </p:nvSpPr>
        <p:spPr bwMode="auto">
          <a:xfrm>
            <a:off x="233363" y="1127125"/>
            <a:ext cx="1330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$Billions</a:t>
            </a: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2541588" y="1112838"/>
            <a:ext cx="1158875" cy="1023937"/>
          </a:xfrm>
          <a:prstGeom prst="wedgeRectCallout">
            <a:avLst>
              <a:gd name="adj1" fmla="val -3167"/>
              <a:gd name="adj2" fmla="val 184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Financial crisis, Hurricane Ike</a:t>
            </a: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6750050" y="4706938"/>
            <a:ext cx="1214438" cy="581025"/>
          </a:xfrm>
          <a:prstGeom prst="wedgeRectCallout">
            <a:avLst>
              <a:gd name="adj1" fmla="val -26713"/>
              <a:gd name="adj2" fmla="val -1812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 Irene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8288" y="130175"/>
            <a:ext cx="6446837" cy="860425"/>
          </a:xfrm>
        </p:spPr>
        <p:txBody>
          <a:bodyPr/>
          <a:lstStyle/>
          <a:p>
            <a:r>
              <a:rPr lang="en-US" smtClean="0"/>
              <a:t>P/C Net Income After Taxes</a:t>
            </a:r>
            <a:br>
              <a:rPr lang="en-US" smtClean="0"/>
            </a:br>
            <a:r>
              <a:rPr lang="en-US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450"/>
          <a:ext cx="8716962" cy="5049838"/>
        </p:xfrm>
        <a:graphic>
          <a:graphicData uri="http://schemas.openxmlformats.org/presentationml/2006/ole">
            <p:oleObj spid="_x0000_s48130" name="Chart" r:id="rId4" imgW="8715392" imgH="5048366" progId="MSGraph.Chart.8">
              <p:embed followColorScheme="full"/>
            </p:oleObj>
          </a:graphicData>
        </a:graphic>
      </p:graphicFrame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104900" y="1306513"/>
            <a:ext cx="2159000" cy="18145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2005 ROE*= 9.6%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2006 ROE = 12.7%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2007 ROE = 10.9%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2008 ROE = 0.1%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2009 ROE = 5.0%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2010 ROE = 6.6%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2011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>
                <a:solidFill>
                  <a:srgbClr val="000000"/>
                </a:solidFill>
              </a:rPr>
              <a:t>2012:Q3 ROAS</a:t>
            </a:r>
            <a:r>
              <a:rPr lang="en-US" sz="1300" baseline="30000">
                <a:solidFill>
                  <a:srgbClr val="000000"/>
                </a:solidFill>
              </a:rPr>
              <a:t>1</a:t>
            </a:r>
            <a:r>
              <a:rPr lang="en-US" sz="1300">
                <a:solidFill>
                  <a:srgbClr val="000000"/>
                </a:solidFill>
              </a:rPr>
              <a:t> = 6.3%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213" y="1187450"/>
            <a:ext cx="2527300" cy="1516063"/>
          </a:xfrm>
          <a:prstGeom prst="wedgeRectCallout">
            <a:avLst>
              <a:gd name="adj1" fmla="val 160912"/>
              <a:gd name="adj2" fmla="val 144750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Through the first three quarters of 2012, P/C Industry profits were up 222% from the comparable period in 2011, mainly due to lower CAT losses in 2012:Q2 and Q3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 ROE figures are GAAP; </a:t>
            </a:r>
            <a:r>
              <a:rPr lang="en-US" sz="1100" baseline="30000"/>
              <a:t>1</a:t>
            </a:r>
            <a:r>
              <a:rPr lang="en-US" sz="1100">
                <a:solidFill>
                  <a:srgbClr val="000000"/>
                </a:solidFill>
              </a:rPr>
              <a:t>Return on avg. surplus. Excluding Mortgage &amp; Financial Guaranty insurers yields a 6.2% ROAS for 2012:H1, 4.6% ROAS for 2011, 7.6% for 2010 and 7.4% for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A.M. Best; ISO; Insurance Information Institute.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-30163" y="1192213"/>
          <a:ext cx="8915401" cy="5818187"/>
        </p:xfrm>
        <a:graphic>
          <a:graphicData uri="http://schemas.openxmlformats.org/presentationml/2006/ole">
            <p:oleObj spid="_x0000_s49154" name="Chart" r:id="rId3" imgW="8258192" imgH="550551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020763"/>
          </a:xfrm>
        </p:spPr>
        <p:txBody>
          <a:bodyPr/>
          <a:lstStyle/>
          <a:p>
            <a:r>
              <a:rPr lang="en-US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334963" y="6135688"/>
            <a:ext cx="845502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>
                <a:solidFill>
                  <a:srgbClr val="000000"/>
                </a:solidFill>
              </a:rPr>
              <a:t>*Profitability =  P/C insurer ROEs. 2012 is an estimate based on ROAS data. Note: Data for 2008-2012 exclude mortgage and financial guaranty insurers. 2012:H1 ROAS = 5.9% including M&amp;FG.</a:t>
            </a:r>
          </a:p>
          <a:p>
            <a:r>
              <a:rPr lang="en-US" sz="1100">
                <a:solidFill>
                  <a:srgbClr val="000000"/>
                </a:solidFill>
              </a:rPr>
              <a:t>Sources: Insurance Information Institute; NAIC; ISO;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60463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263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350" y="309403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713" y="28971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4288" y="1619250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8800" y="2214563"/>
            <a:ext cx="1677988" cy="381000"/>
          </a:xfrm>
          <a:prstGeom prst="wedgeRectCallout">
            <a:avLst>
              <a:gd name="adj1" fmla="val 17046"/>
              <a:gd name="adj2" fmla="val 17065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19863" y="2020888"/>
            <a:ext cx="1422400" cy="381000"/>
          </a:xfrm>
          <a:prstGeom prst="wedgeRectCallout">
            <a:avLst>
              <a:gd name="adj1" fmla="val 11106"/>
              <a:gd name="adj2" fmla="val 173458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088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4663" y="4279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088" y="5065713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575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488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88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988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1400" y="2665413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438" y="2874963"/>
            <a:ext cx="1547812" cy="612775"/>
          </a:xfrm>
          <a:prstGeom prst="rightArrow">
            <a:avLst>
              <a:gd name="adj1" fmla="val 50000"/>
              <a:gd name="adj2" fmla="val 83074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5788" y="4103688"/>
            <a:ext cx="303212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5825" y="4529138"/>
            <a:ext cx="800100" cy="668337"/>
          </a:xfrm>
          <a:prstGeom prst="wedgeRectCallout">
            <a:avLst>
              <a:gd name="adj1" fmla="val 73583"/>
              <a:gd name="adj2" fmla="val -42704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2011:4.6%*</a:t>
            </a: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4917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</a:rPr>
              <a:t>History suggests next ROE peak will be in 2016-2017</a:t>
            </a:r>
          </a:p>
        </p:txBody>
      </p:sp>
      <p:sp>
        <p:nvSpPr>
          <p:cNvPr id="4917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7325" y="2830513"/>
            <a:ext cx="1189038" cy="660400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6.3%</a:t>
            </a: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5825" y="3863975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5E449E3-F8BB-435E-BED0-BB4F8EFF8F0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57</a:t>
            </a:fld>
            <a:endParaRPr lang="en-US" sz="9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Return on Net Worth: Workers Comp,</a:t>
            </a:r>
            <a:br>
              <a:rPr lang="en-US" smtClean="0"/>
            </a:br>
            <a:r>
              <a:rPr lang="en-US" smtClean="0"/>
              <a:t>Commercial Auto, &amp; CMP, 2002-2011</a:t>
            </a:r>
          </a:p>
        </p:txBody>
      </p:sp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50178" name="Chart" r:id="rId4" imgW="8601024" imgH="4600673" progId="MSGraph.Chart.8">
              <p:embed followColorScheme="full"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26500">
                                            <p:oleChartEl type="series" lvl="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23988"/>
          <a:ext cx="8655050" cy="4200525"/>
        </p:xfrm>
        <a:graphic>
          <a:graphicData uri="http://schemas.openxmlformats.org/presentationml/2006/ole">
            <p:oleObj spid="_x0000_s51202" name="Chart" r:id="rId4" imgW="8610735" imgH="4181349" progId="MSGraph.Chart.8">
              <p:embed followColorScheme="full"/>
            </p:oleObj>
          </a:graphicData>
        </a:graphic>
      </p:graphicFrame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Policyholder Surplus:</a:t>
            </a:r>
            <a:br>
              <a:rPr lang="en-US" smtClean="0"/>
            </a:br>
            <a:r>
              <a:rPr lang="en-US" smtClean="0"/>
              <a:t>1975–2012*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-12700" y="6470650"/>
            <a:ext cx="6651625" cy="465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 As of 9/30/12.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938" y="3775075"/>
            <a:ext cx="3151187" cy="12509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404813" y="5500688"/>
            <a:ext cx="8543925" cy="930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The Industry’s Claims Paying Resources Reached an All-Time Record High as of Q3 2012, Just Before Sandy Struck, A Vivid Demonstration of the Strength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2426"/>
              <a:gd name="adj2" fmla="val -126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Surplus as of 9/30/12 was a record $583.5, up 6.0% from $550.3 of 12/31/11, but still up 33.5% ($146.4B) from the crisis trough of $437.1B at 3/31/09. Pre-crisis peak was $521.8 as of 9/30/07. Surplus as of 9/30/12 was 11.8% above 2007 peak.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5222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5222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B4F40E4-E7BB-449E-BAAC-53B9BE869187}" type="slidenum">
              <a:rPr lang="en-US" sz="900">
                <a:solidFill>
                  <a:srgbClr val="000000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1463" y="128588"/>
            <a:ext cx="6584950" cy="860425"/>
          </a:xfrm>
        </p:spPr>
        <p:txBody>
          <a:bodyPr/>
          <a:lstStyle/>
          <a:p>
            <a:r>
              <a:rPr lang="en-US" smtClean="0"/>
              <a:t>Policyholder Surplus, </a:t>
            </a:r>
            <a:br>
              <a:rPr lang="en-US" smtClean="0"/>
            </a:br>
            <a:r>
              <a:rPr lang="en-US" smtClean="0"/>
              <a:t>2006:Q4–2012:Q3</a:t>
            </a:r>
          </a:p>
        </p:txBody>
      </p:sp>
      <p:sp>
        <p:nvSpPr>
          <p:cNvPr id="52231" name="Rectangle 4"/>
          <p:cNvSpPr>
            <a:spLocks noChangeArrowheads="1"/>
          </p:cNvSpPr>
          <p:nvPr/>
        </p:nvSpPr>
        <p:spPr bwMode="auto">
          <a:xfrm>
            <a:off x="0" y="6454775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ISO; A.M .Best.</a:t>
            </a:r>
          </a:p>
        </p:txBody>
      </p:sp>
      <p:sp>
        <p:nvSpPr>
          <p:cNvPr id="52232" name="Rectangle 4"/>
          <p:cNvSpPr>
            <a:spLocks noChangeArrowheads="1"/>
          </p:cNvSpPr>
          <p:nvPr/>
        </p:nvSpPr>
        <p:spPr bwMode="black">
          <a:xfrm>
            <a:off x="119063" y="11255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120650" y="1317625"/>
          <a:ext cx="8915400" cy="4030663"/>
        </p:xfrm>
        <a:graphic>
          <a:graphicData uri="http://schemas.openxmlformats.org/presentationml/2006/ole">
            <p:oleObj spid="_x0000_s52226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52233" name="Text Box 5"/>
          <p:cNvSpPr txBox="1">
            <a:spLocks noChangeArrowheads="1"/>
          </p:cNvSpPr>
          <p:nvPr/>
        </p:nvSpPr>
        <p:spPr bwMode="auto">
          <a:xfrm>
            <a:off x="5799138" y="5440363"/>
            <a:ext cx="2660650" cy="84455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FF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</a:pPr>
            <a:endParaRPr lang="en-US" sz="1600" b="1" i="1">
              <a:solidFill>
                <a:srgbClr val="339966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7040563" y="3754438"/>
            <a:ext cx="1417637" cy="669925"/>
          </a:xfrm>
          <a:prstGeom prst="wedgeRectCallout">
            <a:avLst>
              <a:gd name="adj1" fmla="val 64708"/>
              <a:gd name="adj2" fmla="val -104671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Surplus as of 9/30/12 was a new peak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258888" y="1462088"/>
            <a:ext cx="4129087" cy="879475"/>
          </a:xfrm>
          <a:prstGeom prst="wedgeRectCallout">
            <a:avLst>
              <a:gd name="adj1" fmla="val 43037"/>
              <a:gd name="adj2" fmla="val 26731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>
                <a:solidFill>
                  <a:srgbClr val="FFFFFF"/>
                </a:solidFill>
              </a:rPr>
              <a:t>The industry now has $1 of surplus for every $0.80 of NPW, the strongest claims-paying status in its history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6243638" y="1076325"/>
            <a:ext cx="2271712" cy="568325"/>
          </a:xfrm>
          <a:prstGeom prst="wedgeRectCallout">
            <a:avLst>
              <a:gd name="adj1" fmla="val 15685"/>
              <a:gd name="adj2" fmla="val 15517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</a:rPr>
              <a:t>Drop due to near-record 2011 CAT losses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0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D2F25E0-2966-4F46-B5AA-2F206E68E184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/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550150" cy="860425"/>
          </a:xfrm>
        </p:spPr>
        <p:txBody>
          <a:bodyPr/>
          <a:lstStyle/>
          <a:p>
            <a:r>
              <a:rPr lang="en-US" sz="2900" smtClean="0"/>
              <a:t>State &amp; Local Government Contribution to Change* in Real US GDP</a:t>
            </a:r>
            <a:r>
              <a:rPr lang="en-US" sz="2800" smtClean="0"/>
              <a:t>, </a:t>
            </a:r>
            <a:r>
              <a:rPr lang="en-US" sz="2000" smtClean="0"/>
              <a:t>Quarterly, 2009-2012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504825" y="6269038"/>
            <a:ext cx="75692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/>
              <a:t>*seasonally adjusted at annual rates</a:t>
            </a:r>
            <a:br>
              <a:rPr lang="en-US" sz="1100"/>
            </a:br>
            <a:r>
              <a:rPr lang="en-US" sz="1100"/>
              <a:t>Sources: (GDP) U.S. Department of Commerce at </a:t>
            </a:r>
            <a:r>
              <a:rPr lang="en-US" sz="1100">
                <a:hlinkClick r:id="rId4"/>
              </a:rPr>
              <a:t>http://www.bea.gov/national/xls/gdpchg.xls</a:t>
            </a:r>
            <a:r>
              <a:rPr lang="en-US" sz="1200"/>
              <a:t>.; I.I.I.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55600" y="1333500"/>
          <a:ext cx="8534400" cy="4965700"/>
        </p:xfrm>
        <a:graphic>
          <a:graphicData uri="http://schemas.openxmlformats.org/presentationml/2006/ole">
            <p:oleObj spid="_x0000_s3074" name="Chart" r:id="rId5" imgW="8534400" imgH="3772022" progId="MSGraph.Chart.8">
              <p:embed followColorScheme="full"/>
            </p:oleObj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black">
          <a:xfrm>
            <a:off x="182563" y="1089025"/>
            <a:ext cx="1541462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6553200" y="1295400"/>
            <a:ext cx="2387600" cy="981075"/>
          </a:xfrm>
          <a:prstGeom prst="wedgeRectCallout">
            <a:avLst>
              <a:gd name="adj1" fmla="val 17597"/>
              <a:gd name="adj2" fmla="val 149514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/>
              <a:t>The drag on the economy from state &amp; local governments is diminishing.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2362200" y="1143000"/>
            <a:ext cx="3060700" cy="990600"/>
          </a:xfrm>
          <a:prstGeom prst="wedgeRectCallout">
            <a:avLst>
              <a:gd name="adj1" fmla="val 26912"/>
              <a:gd name="adj2" fmla="val 1446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Cutbacks by state and local governments have hampered the economy’s recovery from the recession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E50761D-EB26-4703-B78E-9F4B2FD2082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60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106373" name="Rectangle 5"/>
          <p:cNvSpPr>
            <a:spLocks noChangeArrowheads="1"/>
          </p:cNvSpPr>
          <p:nvPr/>
        </p:nvSpPr>
        <p:spPr bwMode="blackWhite">
          <a:xfrm>
            <a:off x="588963" y="2247900"/>
            <a:ext cx="7985125" cy="1447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137160" rIns="13716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400" b="1">
                <a:solidFill>
                  <a:srgbClr val="FFFFFF"/>
                </a:solidFill>
              </a:rPr>
              <a:t>Inflation and Claims Trends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0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637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AD248EF-EC04-40B5-BA36-85E5655C753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sz="900"/>
          </a:p>
        </p:txBody>
      </p:sp>
      <p:sp>
        <p:nvSpPr>
          <p:cNvPr id="5325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Prices for Hospital Services:</a:t>
            </a:r>
            <a:br>
              <a:rPr lang="en-US" smtClean="0"/>
            </a:br>
            <a:r>
              <a:rPr lang="en-US" sz="2400" smtClean="0"/>
              <a:t>12-Month Change,* 1998–2013</a:t>
            </a:r>
          </a:p>
        </p:txBody>
      </p:sp>
      <p:sp>
        <p:nvSpPr>
          <p:cNvPr id="53255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January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53250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5325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53256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Cyclical peaks in PP Auto tend to occur approximately every 10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(early 1990s, early 2000s, and possibly the early 2010s)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427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427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8EAEE7C-5D66-47AD-A3D9-1BB55BF9C17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/>
          </a:p>
        </p:txBody>
      </p:sp>
      <p:sp>
        <p:nvSpPr>
          <p:cNvPr id="5427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mtClean="0"/>
              <a:t>Forces that Drive Car Repair Costs:</a:t>
            </a:r>
            <a:br>
              <a:rPr lang="en-US" smtClean="0"/>
            </a:br>
            <a:r>
              <a:rPr lang="en-US" sz="2400" smtClean="0"/>
              <a:t>12-Month Change,* 2001–2013</a:t>
            </a: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23825" y="6389688"/>
            <a:ext cx="87249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*Percentage change from same month in prior year; through January 2013; 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US Bureau of Labor Statistics;  National Bureau of Economic Research (recession dates); Insurance Information Institute.</a:t>
            </a:r>
          </a:p>
        </p:txBody>
      </p:sp>
      <p:graphicFrame>
        <p:nvGraphicFramePr>
          <p:cNvPr id="54274" name="Object 8"/>
          <p:cNvGraphicFramePr>
            <a:graphicFrameLocks noChangeAspect="1"/>
          </p:cNvGraphicFramePr>
          <p:nvPr/>
        </p:nvGraphicFramePr>
        <p:xfrm>
          <a:off x="468313" y="938213"/>
          <a:ext cx="8343900" cy="4838700"/>
        </p:xfrm>
        <a:graphic>
          <a:graphicData uri="http://schemas.openxmlformats.org/presentationml/2006/ole">
            <p:oleObj spid="_x0000_s5427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blackWhite">
          <a:xfrm>
            <a:off x="523875" y="5705475"/>
            <a:ext cx="8162925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Cyclical peaks in PP Auto tend to occur approximately every 10 years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(early 1990s, early 2000s, and possibly the early 2010s)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4038" y="1517650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Catastrophes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92BEE53-B116-41CA-AC1F-31A46A59D4B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63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C09C1-4AF1-44FC-B8ED-DE14C01B53E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87043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87048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87049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87050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87051" name="Title 56"/>
          <p:cNvSpPr>
            <a:spLocks noGrp="1"/>
          </p:cNvSpPr>
          <p:nvPr>
            <p:ph type="title"/>
          </p:nvPr>
        </p:nvSpPr>
        <p:spPr>
          <a:xfrm>
            <a:off x="220663" y="355600"/>
            <a:ext cx="7343775" cy="719138"/>
          </a:xfrm>
        </p:spPr>
        <p:txBody>
          <a:bodyPr/>
          <a:lstStyle/>
          <a:p>
            <a:r>
              <a:rPr lang="en-US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smtClean="0">
                <a:solidFill>
                  <a:srgbClr val="28688C"/>
                </a:solidFill>
              </a:rPr>
            </a:br>
            <a:r>
              <a:rPr lang="en-US" sz="180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smtClean="0">
                <a:solidFill>
                  <a:srgbClr val="28688C"/>
                </a:solidFill>
              </a:rPr>
            </a:br>
            <a:endParaRPr lang="en-US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2B46C6-3034-49A2-B2B9-1C4ADF24C62D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7054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87056" name="Textfeld 39"/>
          <p:cNvSpPr txBox="1">
            <a:spLocks noChangeArrowheads="1"/>
          </p:cNvSpPr>
          <p:nvPr/>
        </p:nvSpPr>
        <p:spPr bwMode="auto"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121</a:t>
            </a:r>
          </a:p>
        </p:txBody>
      </p:sp>
      <p:sp>
        <p:nvSpPr>
          <p:cNvPr id="87057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70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840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6324600" y="1143000"/>
            <a:ext cx="2668588" cy="990600"/>
          </a:xfrm>
          <a:prstGeom prst="wedgeRectCallout">
            <a:avLst>
              <a:gd name="adj1" fmla="val 26812"/>
              <a:gd name="adj2" fmla="val 1361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184 natural disaster events in the US in 2012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286000" y="2209800"/>
            <a:ext cx="3811588" cy="1066800"/>
          </a:xfrm>
          <a:prstGeom prst="wedgeRectCallout">
            <a:avLst>
              <a:gd name="adj1" fmla="val 67504"/>
              <a:gd name="adj2" fmla="val 757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over 150 natural disaster events in the US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every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since 2006. That hadn’t happened in </a:t>
            </a:r>
            <a:r>
              <a:rPr lang="en-US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year before.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5530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5530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34933DE-1B2C-426D-A0F7-9CEF37D7967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55298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5530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5530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*As of 1/2/13.  Includes $20B gross loss estimate for Hurricane Sandy.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375" y="4857750"/>
            <a:ext cx="6778625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US CAT Losses in 2012 Will Likely Become the 2</a:t>
            </a:r>
            <a:r>
              <a:rPr lang="en-US" b="1" baseline="30000">
                <a:solidFill>
                  <a:srgbClr val="FFFFFF"/>
                </a:solidFill>
              </a:rPr>
              <a:t>nd</a:t>
            </a:r>
            <a:r>
              <a:rPr lang="en-US" b="1">
                <a:solidFill>
                  <a:srgbClr val="FFFFFF"/>
                </a:solidFill>
              </a:rPr>
              <a:t> or 3</a:t>
            </a:r>
            <a:r>
              <a:rPr lang="en-US" b="1" baseline="30000">
                <a:solidFill>
                  <a:srgbClr val="FFFFFF"/>
                </a:solidFill>
              </a:rPr>
              <a:t>rd</a:t>
            </a:r>
            <a:r>
              <a:rPr lang="en-US" b="1">
                <a:solidFill>
                  <a:srgbClr val="FFFFFF"/>
                </a:solidFill>
              </a:rPr>
              <a:t> Highest in US History on An Inflation-Adjusted Basis (Pvt Insured).  2011 Losses Were the 5</a:t>
            </a:r>
            <a:r>
              <a:rPr lang="en-US" b="1" baseline="30000">
                <a:solidFill>
                  <a:srgbClr val="FFFFFF"/>
                </a:solidFill>
              </a:rPr>
              <a:t>th</a:t>
            </a:r>
            <a:r>
              <a:rPr lang="en-US" b="1">
                <a:solidFill>
                  <a:srgbClr val="FFFFFF"/>
                </a:solidFill>
              </a:rPr>
              <a:t> Highest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438" y="1400175"/>
            <a:ext cx="2093912" cy="965200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CAT losses were down nearly 50% from 2011 until Sandy struck in late October</a:t>
            </a: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788" y="4918075"/>
            <a:ext cx="1717675" cy="1004888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55307" name="Rectangle 9"/>
          <p:cNvSpPr>
            <a:spLocks noChangeArrowheads="1"/>
          </p:cNvSpPr>
          <p:nvPr/>
        </p:nvSpPr>
        <p:spPr bwMode="black">
          <a:xfrm>
            <a:off x="303213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Billions, 2012 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5CFF0-B40E-432F-9497-F1EAF900C9E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4800600" y="1295400"/>
            <a:ext cx="4084638" cy="3505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171CA-F954-4B80-9787-95E333F39EE3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6858000" cy="860425"/>
          </a:xfrm>
        </p:spPr>
        <p:txBody>
          <a:bodyPr/>
          <a:lstStyle/>
          <a:p>
            <a:r>
              <a:rPr lang="en-US" smtClean="0"/>
              <a:t>The Dozen Most Costly Hurricanes</a:t>
            </a:r>
            <a:br>
              <a:rPr lang="en-US" smtClean="0"/>
            </a:br>
            <a:r>
              <a:rPr lang="en-US" smtClean="0"/>
              <a:t>in U.S. History</a:t>
            </a:r>
          </a:p>
        </p:txBody>
      </p:sp>
      <p:sp>
        <p:nvSpPr>
          <p:cNvPr id="56326" name="Rectangle 3"/>
          <p:cNvSpPr>
            <a:spLocks noChangeArrowheads="1"/>
          </p:cNvSpPr>
          <p:nvPr/>
        </p:nvSpPr>
        <p:spPr bwMode="black">
          <a:xfrm>
            <a:off x="152400" y="1066800"/>
            <a:ext cx="1752600" cy="66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 2012 Dollars, 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0" y="6203950"/>
            <a:ext cx="914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PCS; Insurance Information Institute inflation adjustments to 2012 dollars using the CPI.</a:t>
            </a:r>
          </a:p>
        </p:txBody>
      </p:sp>
      <p:graphicFrame>
        <p:nvGraphicFramePr>
          <p:cNvPr id="56322" name="Object 5"/>
          <p:cNvGraphicFramePr>
            <a:graphicFrameLocks noChangeAspect="1"/>
          </p:cNvGraphicFramePr>
          <p:nvPr/>
        </p:nvGraphicFramePr>
        <p:xfrm>
          <a:off x="179388" y="1828800"/>
          <a:ext cx="8812212" cy="3348038"/>
        </p:xfrm>
        <a:graphic>
          <a:graphicData uri="http://schemas.openxmlformats.org/presentationml/2006/ole">
            <p:oleObj spid="_x0000_s56322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572000" y="1752600"/>
            <a:ext cx="3124200" cy="914400"/>
          </a:xfrm>
          <a:prstGeom prst="wedgeRectCallout">
            <a:avLst>
              <a:gd name="adj1" fmla="val 34215"/>
              <a:gd name="adj2" fmla="val 1297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Sandy will likely become the 3</a:t>
            </a:r>
            <a:r>
              <a:rPr lang="en-US" b="1" baseline="30000" dirty="0">
                <a:solidFill>
                  <a:srgbClr val="FFFFFF"/>
                </a:solidFill>
              </a:rPr>
              <a:t>rd</a:t>
            </a:r>
            <a:r>
              <a:rPr lang="en-US" b="1" dirty="0">
                <a:solidFill>
                  <a:srgbClr val="FFFFFF"/>
                </a:solidFill>
              </a:rPr>
              <a:t> costliest hurricane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990600" y="2438400"/>
            <a:ext cx="2362200" cy="1143000"/>
          </a:xfrm>
          <a:prstGeom prst="wedgeRectCallout">
            <a:avLst>
              <a:gd name="adj1" fmla="val -43090"/>
              <a:gd name="adj2" fmla="val 10065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</a:rPr>
              <a:t>Irene became the 12</a:t>
            </a:r>
            <a:r>
              <a:rPr lang="en-US" b="1" baseline="30000" dirty="0">
                <a:solidFill>
                  <a:srgbClr val="FFFFFF"/>
                </a:solidFill>
              </a:rPr>
              <a:t>th</a:t>
            </a:r>
            <a:r>
              <a:rPr lang="en-US" b="1" dirty="0">
                <a:solidFill>
                  <a:srgbClr val="FFFFFF"/>
                </a:solidFill>
              </a:rPr>
              <a:t> most expensive hurricane in US history</a:t>
            </a:r>
          </a:p>
        </p:txBody>
      </p:sp>
      <p:sp>
        <p:nvSpPr>
          <p:cNvPr id="56330" name="Text Box 17"/>
          <p:cNvSpPr txBox="1">
            <a:spLocks noChangeArrowheads="1"/>
          </p:cNvSpPr>
          <p:nvPr/>
        </p:nvSpPr>
        <p:spPr bwMode="auto">
          <a:xfrm>
            <a:off x="381000" y="5257800"/>
            <a:ext cx="8458200" cy="83026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10 of the 12 most costly hurricanes in insurance history occurred in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9015F-1904-48FC-9DD1-99E4AC32767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91400" cy="860425"/>
          </a:xfrm>
        </p:spPr>
        <p:txBody>
          <a:bodyPr/>
          <a:lstStyle/>
          <a:p>
            <a:r>
              <a:rPr lang="en-US" smtClean="0"/>
              <a:t>If They Hit Today, the Dozen Costliest (to Insurers) Hurricanes in U.S. History</a:t>
            </a:r>
          </a:p>
        </p:txBody>
      </p:sp>
      <p:sp>
        <p:nvSpPr>
          <p:cNvPr id="57350" name="Rectangle 3"/>
          <p:cNvSpPr>
            <a:spLocks noChangeArrowheads="1"/>
          </p:cNvSpPr>
          <p:nvPr/>
        </p:nvSpPr>
        <p:spPr bwMode="black">
          <a:xfrm>
            <a:off x="152400" y="1066800"/>
            <a:ext cx="2362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Insured Losses,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2012 Dollars, $ Billions</a:t>
            </a:r>
          </a:p>
        </p:txBody>
      </p:sp>
      <p:sp>
        <p:nvSpPr>
          <p:cNvPr id="57351" name="Rectangle 4"/>
          <p:cNvSpPr>
            <a:spLocks noChangeArrowheads="1"/>
          </p:cNvSpPr>
          <p:nvPr/>
        </p:nvSpPr>
        <p:spPr bwMode="auto">
          <a:xfrm>
            <a:off x="0" y="6248400"/>
            <a:ext cx="9144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*Estimate as of 12/09/12 based on estimates of catastrophe modeling firms and reported losses as of 1/12/13. Estimates range up to $25B.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</a:rPr>
              <a:t>Sources: Karen Clark &amp; Company, </a:t>
            </a:r>
            <a:r>
              <a:rPr lang="en-US" sz="1100" i="1">
                <a:solidFill>
                  <a:srgbClr val="000000"/>
                </a:solidFill>
              </a:rPr>
              <a:t>Historical Hurricanes that Would Cause $10 Billion or More of Insured LossesToday</a:t>
            </a:r>
            <a:r>
              <a:rPr lang="en-US" sz="1100">
                <a:solidFill>
                  <a:srgbClr val="000000"/>
                </a:solidFill>
              </a:rPr>
              <a:t>, August 2012; I.I.I.</a:t>
            </a:r>
          </a:p>
        </p:txBody>
      </p:sp>
      <p:graphicFrame>
        <p:nvGraphicFramePr>
          <p:cNvPr id="57346" name="Object 5"/>
          <p:cNvGraphicFramePr>
            <a:graphicFrameLocks noChangeAspect="1"/>
          </p:cNvGraphicFramePr>
          <p:nvPr/>
        </p:nvGraphicFramePr>
        <p:xfrm>
          <a:off x="228600" y="1447800"/>
          <a:ext cx="8812213" cy="3810000"/>
        </p:xfrm>
        <a:graphic>
          <a:graphicData uri="http://schemas.openxmlformats.org/presentationml/2006/ole">
            <p:oleObj spid="_x0000_s57346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57352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458200" cy="923925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When you adjust for the damage prior storms could have done if they occurred today, Hurricane Katrina slips to a tie for 6</a:t>
            </a:r>
            <a:r>
              <a:rPr lang="en-US" b="1" baseline="30000">
                <a:solidFill>
                  <a:schemeClr val="bg1"/>
                </a:solidFill>
              </a:rPr>
              <a:t>th</a:t>
            </a:r>
            <a:r>
              <a:rPr lang="en-US" b="1">
                <a:solidFill>
                  <a:schemeClr val="bg1"/>
                </a:solidFill>
              </a:rPr>
              <a:t> among the most devastating storms.</a:t>
            </a:r>
          </a:p>
        </p:txBody>
      </p:sp>
      <p:sp>
        <p:nvSpPr>
          <p:cNvPr id="57353" name="Text Box 17"/>
          <p:cNvSpPr txBox="1">
            <a:spLocks noChangeArrowheads="1"/>
          </p:cNvSpPr>
          <p:nvPr/>
        </p:nvSpPr>
        <p:spPr bwMode="auto">
          <a:xfrm>
            <a:off x="2590800" y="1143000"/>
            <a:ext cx="5486400" cy="1477963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Storms that hit long ago had less property and businesses to damage, so simply adjusting their actual claims for inflation doesn’t capture their destructive power.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Karen Clark’s analysis aims to overcome that.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213" y="1287463"/>
          <a:ext cx="8736013" cy="4972050"/>
        </p:xfrm>
        <a:graphic>
          <a:graphicData uri="http://schemas.openxmlformats.org/presentationml/2006/ole">
            <p:oleObj spid="_x0000_s58370" name="Chart" r:id="rId3" imgW="8620176" imgH="4905439" progId="MSGraph.Chart.8">
              <p:embed followColorScheme="full"/>
            </p:oleObj>
          </a:graphicData>
        </a:graphic>
      </p:graphicFrame>
      <p:sp>
        <p:nvSpPr>
          <p:cNvPr id="58371" name="Text Box 6"/>
          <p:cNvSpPr txBox="1">
            <a:spLocks noChangeArrowheads="1"/>
          </p:cNvSpPr>
          <p:nvPr/>
        </p:nvSpPr>
        <p:spPr bwMode="blackWhite">
          <a:xfrm>
            <a:off x="6430963" y="1076325"/>
            <a:ext cx="2584450" cy="2994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>
                <a:solidFill>
                  <a:srgbClr val="FFFFFF"/>
                </a:solidFill>
              </a:rPr>
              <a:t>Hurricane Sandy resulted in an estimated 1.4 million privately insured claims resulting in an estimated $15 to $25 billion in insured losses.   Hurricane Katrina produced 1.74 million claims and $47.6B in losses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(in 2011 $)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533400" y="152400"/>
            <a:ext cx="529431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err="1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Superstorm</a:t>
            </a: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Sandy:</a:t>
            </a:r>
            <a:b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</a:b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Claims 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7450"/>
            <a:ext cx="82423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as of 11/26/12.  Loss estimate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represents high and low end estimates by risk modelers RMS,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 and AIR.  PCS estimate of insured losses as of 11/26/12 $11 billion.  All figures 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PCS; AIR,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F9354-A35C-4123-896F-5F0286A242A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825" y="4856163"/>
            <a:ext cx="3230563" cy="1177925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</a:rPr>
              <a:t>Sandy is a high frequency, (relatively low)  severity event (avg. severity &lt;50% Katrina)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93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93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358BACF-F6D7-49F8-BBD2-D44593A0DDB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Long Island (NY) Flood-Damaged Structures with &amp; w/o Flood Insurance</a:t>
            </a:r>
          </a:p>
        </p:txBody>
      </p:sp>
      <p:sp>
        <p:nvSpPr>
          <p:cNvPr id="59399" name="Rectangle 4"/>
          <p:cNvSpPr>
            <a:spLocks noChangeArrowheads="1"/>
          </p:cNvSpPr>
          <p:nvPr/>
        </p:nvSpPr>
        <p:spPr bwMode="auto">
          <a:xfrm>
            <a:off x="-171450" y="6399213"/>
            <a:ext cx="6478588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</a:t>
            </a:r>
            <a:r>
              <a:rPr lang="en-US" sz="1100" i="1"/>
              <a:t> Newsday</a:t>
            </a:r>
            <a:r>
              <a:rPr lang="en-US" sz="1100"/>
              <a:t>, 1/14/13 from FEMA and Small Business Administration.</a:t>
            </a:r>
          </a:p>
        </p:txBody>
      </p:sp>
      <p:graphicFrame>
        <p:nvGraphicFramePr>
          <p:cNvPr id="59394" name="Object 3"/>
          <p:cNvGraphicFramePr>
            <a:graphicFrameLocks/>
          </p:cNvGraphicFramePr>
          <p:nvPr/>
        </p:nvGraphicFramePr>
        <p:xfrm>
          <a:off x="152400" y="2057400"/>
          <a:ext cx="8537575" cy="3833813"/>
        </p:xfrm>
        <a:graphic>
          <a:graphicData uri="http://schemas.openxmlformats.org/presentationml/2006/ole">
            <p:oleObj spid="_x0000_s59394" name="Chart" r:id="rId4" imgW="8772576" imgH="330514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304800" y="5791200"/>
            <a:ext cx="8391525" cy="6731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Maximum FEMA Grant is $31,900.  The Average Grant Award to Homeowners and Renters on Long Island is About $7,300</a:t>
            </a: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057400" y="4419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52,428</a:t>
            </a: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863" y="2265363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accent3"/>
                </a:solidFill>
              </a:rPr>
              <a:t>$15.0</a:t>
            </a:r>
          </a:p>
        </p:txBody>
      </p:sp>
      <p:sp>
        <p:nvSpPr>
          <p:cNvPr id="59403" name="TextBox 10"/>
          <p:cNvSpPr txBox="1">
            <a:spLocks noChangeArrowheads="1"/>
          </p:cNvSpPr>
          <p:nvPr/>
        </p:nvSpPr>
        <p:spPr bwMode="auto">
          <a:xfrm>
            <a:off x="2057400" y="2895600"/>
            <a:ext cx="889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43,106</a:t>
            </a:r>
          </a:p>
        </p:txBody>
      </p:sp>
      <p:sp>
        <p:nvSpPr>
          <p:cNvPr id="59404" name="TextBox 10"/>
          <p:cNvSpPr txBox="1">
            <a:spLocks noChangeArrowheads="1"/>
          </p:cNvSpPr>
          <p:nvPr/>
        </p:nvSpPr>
        <p:spPr bwMode="auto">
          <a:xfrm>
            <a:off x="7315200" y="4419600"/>
            <a:ext cx="889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$2.2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42A2C-BB20-4299-A914-5BB95C50261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59407" name="TextBox 10"/>
          <p:cNvSpPr txBox="1">
            <a:spLocks noChangeArrowheads="1"/>
          </p:cNvSpPr>
          <p:nvPr/>
        </p:nvSpPr>
        <p:spPr bwMode="auto">
          <a:xfrm>
            <a:off x="1981200" y="20574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74,736</a:t>
            </a:r>
          </a:p>
        </p:txBody>
      </p:sp>
      <p:sp>
        <p:nvSpPr>
          <p:cNvPr id="59408" name="TextBox 10"/>
          <p:cNvSpPr txBox="1">
            <a:spLocks noChangeArrowheads="1"/>
          </p:cNvSpPr>
          <p:nvPr/>
        </p:nvSpPr>
        <p:spPr bwMode="auto">
          <a:xfrm>
            <a:off x="5029200" y="4038600"/>
            <a:ext cx="120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225A7A"/>
                </a:solidFill>
              </a:rPr>
              <a:t>20,798</a:t>
            </a: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5105400" y="4495800"/>
            <a:ext cx="88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accent3"/>
                </a:solidFill>
              </a:rPr>
              <a:t>5,747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blackWhite">
          <a:xfrm>
            <a:off x="3810000" y="1073150"/>
            <a:ext cx="4405313" cy="603250"/>
          </a:xfrm>
          <a:prstGeom prst="wedgeRectCallout">
            <a:avLst>
              <a:gd name="adj1" fmla="val -59681"/>
              <a:gd name="adj2" fmla="val 14533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Only 37.5% of flood damaged buildings in Nassau County were insured for flood, 62.5% uninsured</a:t>
            </a:r>
          </a:p>
        </p:txBody>
      </p:sp>
      <p:sp>
        <p:nvSpPr>
          <p:cNvPr id="50" name="AutoShape 8"/>
          <p:cNvSpPr>
            <a:spLocks noChangeArrowheads="1"/>
          </p:cNvSpPr>
          <p:nvPr/>
        </p:nvSpPr>
        <p:spPr bwMode="blackWhite">
          <a:xfrm>
            <a:off x="4343400" y="2514600"/>
            <a:ext cx="3221038" cy="671513"/>
          </a:xfrm>
          <a:prstGeom prst="wedgeRectCallout">
            <a:avLst>
              <a:gd name="adj1" fmla="val -10704"/>
              <a:gd name="adj2" fmla="val 17460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27.6% of flood damaged buildings in Suffolk County were insured for flood, 73.4% uninsured</a:t>
            </a: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5029200" y="4800600"/>
            <a:ext cx="88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3"/>
                </a:solidFill>
              </a:rPr>
              <a:t>15,051</a:t>
            </a:r>
          </a:p>
        </p:txBody>
      </p:sp>
      <p:sp>
        <p:nvSpPr>
          <p:cNvPr id="59413" name="TextBox 20"/>
          <p:cNvSpPr txBox="1">
            <a:spLocks noChangeArrowheads="1"/>
          </p:cNvSpPr>
          <p:nvPr/>
        </p:nvSpPr>
        <p:spPr bwMode="auto">
          <a:xfrm>
            <a:off x="0" y="15240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Number of buildings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9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5554" name="Object 2"/>
          <p:cNvGraphicFramePr>
            <a:graphicFrameLocks noChangeAspect="1"/>
          </p:cNvGraphicFramePr>
          <p:nvPr/>
        </p:nvGraphicFramePr>
        <p:xfrm>
          <a:off x="250825" y="1670050"/>
          <a:ext cx="8615363" cy="4695825"/>
        </p:xfrm>
        <a:graphic>
          <a:graphicData uri="http://schemas.openxmlformats.org/presentationml/2006/ole">
            <p:oleObj spid="_x0000_s4098" name="Chart" r:id="rId3" imgW="8134384" imgH="4314820" progId="MSGraph.Chart.8">
              <p:embed followColorScheme="full"/>
            </p:oleObj>
          </a:graphicData>
        </a:graphic>
      </p:graphicFrame>
      <p:sp>
        <p:nvSpPr>
          <p:cNvPr id="69355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92100" y="0"/>
            <a:ext cx="7886700" cy="962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Households Are Still* Reducing</a:t>
            </a:r>
            <a:br>
              <a:rPr lang="en-US" smtClean="0"/>
            </a:br>
            <a:r>
              <a:rPr lang="en-US" smtClean="0"/>
              <a:t>Their Financial Obligations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84175" y="6297613"/>
            <a:ext cx="80772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*Through 2012:Q4 (data posted on Mar 13, 2013).</a:t>
            </a:r>
            <a:br>
              <a:rPr lang="en-US" sz="1100"/>
            </a:br>
            <a:r>
              <a:rPr lang="en-US" sz="1100"/>
              <a:t>Source: Federal Reserve Board, at </a:t>
            </a:r>
            <a:r>
              <a:rPr lang="en-US" sz="1100">
                <a:hlinkClick r:id="rId4"/>
              </a:rPr>
              <a:t>www.federalreserve.gov/releases/housedebt</a:t>
            </a:r>
            <a:r>
              <a:rPr lang="en-US" sz="1100"/>
              <a:t>. 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1765300" y="1035050"/>
            <a:ext cx="5969000" cy="8016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>
                <a:latin typeface="Times New Roman" pitchFamily="18" charset="0"/>
              </a:rPr>
              <a:t>Financial Obligations Ratio</a:t>
            </a:r>
            <a:r>
              <a:rPr lang="en-US">
                <a:latin typeface="Times New Roman" pitchFamily="18" charset="0"/>
              </a:rPr>
              <a:t>: debt service (mortgage and consumer debt), auto lease, residence rent, HO insurance, and property tax payments as % of personal disposable income.</a:t>
            </a:r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blackWhite">
          <a:xfrm>
            <a:off x="5562600" y="3429000"/>
            <a:ext cx="1390650" cy="530225"/>
          </a:xfrm>
          <a:prstGeom prst="wedgeRectCallout">
            <a:avLst>
              <a:gd name="adj1" fmla="val 45713"/>
              <a:gd name="adj2" fmla="val -2835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Decline began in 2007:Q4. </a:t>
            </a:r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20650" y="1098550"/>
            <a:ext cx="12509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Financial Obligations Ratio</a:t>
            </a:r>
          </a:p>
        </p:txBody>
      </p:sp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5419725" y="4424363"/>
            <a:ext cx="1847850" cy="1090612"/>
          </a:xfrm>
          <a:prstGeom prst="wedgeRectCallout">
            <a:avLst>
              <a:gd name="adj1" fmla="val 112824"/>
              <a:gd name="adj2" fmla="val 146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It will be tough to shrink this ratio further as interest rates and property taxes rise.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35554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935554" grpId="0" bld="series" animBg="0"/>
      <p:bldP spid="6935555" grpId="0" autoUpdateAnimBg="0"/>
      <p:bldP spid="12" grpId="0" animBg="1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6543675"/>
            <a:ext cx="802322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Wharton Center for Risk Management and Decision Processes, </a:t>
            </a:r>
            <a:r>
              <a:rPr lang="en-US" sz="1000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18479AF-7AED-4049-B690-FF41344F547F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70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80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088" y="1179513"/>
            <a:ext cx="7446962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038" y="3008313"/>
            <a:ext cx="1858962" cy="3068637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52D3E38-A478-4B7C-A768-03B91A4FF80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269875" y="2324100"/>
            <a:ext cx="8532813" cy="1181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spcBef>
                <a:spcPct val="25000"/>
              </a:spcBef>
              <a:defRPr/>
            </a:pPr>
            <a:r>
              <a:rPr lang="en-US" sz="3200" b="1" dirty="0">
                <a:solidFill>
                  <a:schemeClr val="bg1"/>
                </a:solidFill>
              </a:rPr>
              <a:t>TERRORISM RISK</a:t>
            </a:r>
          </a:p>
        </p:txBody>
      </p:sp>
      <p:sp>
        <p:nvSpPr>
          <p:cNvPr id="89093" name="TextBox 5"/>
          <p:cNvSpPr txBox="1">
            <a:spLocks noChangeArrowheads="1"/>
          </p:cNvSpPr>
          <p:nvPr/>
        </p:nvSpPr>
        <p:spPr bwMode="auto">
          <a:xfrm>
            <a:off x="304800" y="3657600"/>
            <a:ext cx="8458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225A7A"/>
                </a:solidFill>
              </a:rPr>
              <a:t>The Countdown to TRIA Expiration Begins</a:t>
            </a:r>
          </a:p>
          <a:p>
            <a:pPr algn="ctr"/>
            <a:endParaRPr lang="en-US" sz="3200" b="1" i="1">
              <a:solidFill>
                <a:srgbClr val="225A7A"/>
              </a:solidFill>
            </a:endParaRPr>
          </a:p>
          <a:p>
            <a:pPr algn="ctr"/>
            <a:r>
              <a:rPr lang="en-US" sz="3200" b="1" i="1">
                <a:solidFill>
                  <a:srgbClr val="225A7A"/>
                </a:solidFill>
              </a:rPr>
              <a:t>Reauthorization Faces an Uphill          Battle in Congress</a:t>
            </a:r>
            <a:endParaRPr lang="en-US" sz="32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126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DE7F5-8098-4AA6-BF20-0573EC134AAE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0"/>
            <a:ext cx="7672387" cy="860425"/>
          </a:xfrm>
        </p:spPr>
        <p:txBody>
          <a:bodyPr/>
          <a:lstStyle/>
          <a:p>
            <a:r>
              <a:rPr lang="en-US" sz="2800" smtClean="0"/>
              <a:t>I.I.I. Congressional Testimony on the Future of the Terrorism Risk Insurance Program</a:t>
            </a:r>
          </a:p>
        </p:txBody>
      </p:sp>
      <p:pic>
        <p:nvPicPr>
          <p:cNvPr id="90118" name="Picture 8" descr="tri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1154113"/>
            <a:ext cx="4397375" cy="5511800"/>
          </a:xfrm>
          <a:prstGeom prst="rect">
            <a:avLst/>
          </a:prstGeom>
          <a:noFill/>
          <a:ln w="9525">
            <a:solidFill>
              <a:srgbClr val="2B7299"/>
            </a:solidFill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57713" y="1044575"/>
            <a:ext cx="4541837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/>
          <a:lstStyle/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u="sng" kern="0" dirty="0">
                <a:solidFill>
                  <a:srgbClr val="FF0000"/>
                </a:solidFill>
                <a:cs typeface="+mn-cs"/>
              </a:rPr>
              <a:t>Issue</a:t>
            </a:r>
            <a:r>
              <a:rPr lang="en-US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kern="0" dirty="0">
                <a:cs typeface="+mn-cs"/>
              </a:rPr>
              <a:t> Act expires 12/31/14.  Insurers still generally regard large-scale terror attacks as fundamentally uninsurable 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u="sng" kern="0" dirty="0">
                <a:solidFill>
                  <a:srgbClr val="FF0000"/>
                </a:solidFill>
              </a:rPr>
              <a:t>I.I.I. Input</a:t>
            </a:r>
            <a:r>
              <a:rPr lang="en-US" b="1" kern="0" dirty="0">
                <a:solidFill>
                  <a:srgbClr val="FF0000"/>
                </a:solidFill>
              </a:rPr>
              <a:t>: </a:t>
            </a:r>
            <a:r>
              <a:rPr lang="en-US" kern="0" dirty="0"/>
              <a:t>Testified at first hearing on the issue in DC (on 9/11/12) on trends in terrorist activity in the US and abroad, difficulties in underwriting terror risk; Noted that bin Laden may be dead but war on terror is far from over</a:t>
            </a:r>
            <a:endParaRPr lang="en-US" kern="0" dirty="0">
              <a:cs typeface="+mn-cs"/>
            </a:endParaRP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u="sng" kern="0" dirty="0">
                <a:solidFill>
                  <a:srgbClr val="FF0000"/>
                </a:solidFill>
                <a:cs typeface="+mn-cs"/>
              </a:rPr>
              <a:t>Status</a:t>
            </a:r>
            <a:r>
              <a:rPr lang="en-US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kern="0" dirty="0">
                <a:cs typeface="+mn-cs"/>
              </a:rPr>
              <a:t> New House FS Committee Chair Jeb </a:t>
            </a:r>
            <a:r>
              <a:rPr lang="en-US" kern="0" dirty="0" err="1">
                <a:cs typeface="+mn-cs"/>
              </a:rPr>
              <a:t>Hensarling</a:t>
            </a:r>
            <a:r>
              <a:rPr lang="en-US" kern="0" dirty="0">
                <a:cs typeface="+mn-cs"/>
              </a:rPr>
              <a:t> has opposed TRIA in the past; Obama Administration does not seem to support extension; Little institutional memory on insurance subcommittee</a:t>
            </a:r>
            <a:endParaRPr lang="en-US" kern="0" dirty="0"/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u="sng" kern="0" dirty="0">
                <a:solidFill>
                  <a:srgbClr val="FF0000"/>
                </a:solidFill>
                <a:cs typeface="+mn-cs"/>
              </a:rPr>
              <a:t>Media</a:t>
            </a:r>
            <a:r>
              <a:rPr lang="en-US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kern="0" dirty="0">
                <a:cs typeface="+mn-cs"/>
              </a:rPr>
              <a:t> Virtually no media coverage yet apart form trade press; WSJ will likely editorialize against it.</a:t>
            </a:r>
          </a:p>
          <a:p>
            <a:pPr marL="292100" indent="-292100" eaLnBrk="0" hangingPunct="0">
              <a:lnSpc>
                <a:spcPct val="8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Char char="n"/>
              <a:defRPr/>
            </a:pPr>
            <a:r>
              <a:rPr lang="en-US" b="1" u="sng" kern="0" dirty="0">
                <a:solidFill>
                  <a:srgbClr val="FF0000"/>
                </a:solidFill>
                <a:cs typeface="+mn-cs"/>
              </a:rPr>
              <a:t>Objective</a:t>
            </a:r>
            <a:r>
              <a:rPr lang="en-US" b="1" kern="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b="1" kern="0" dirty="0">
                <a:cs typeface="+mn-cs"/>
              </a:rPr>
              <a:t> </a:t>
            </a:r>
            <a:r>
              <a:rPr lang="en-US" kern="0" dirty="0">
                <a:cs typeface="+mn-cs"/>
              </a:rPr>
              <a:t>Work with trades, risk management community and others to help build support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439738" y="1035050"/>
          <a:ext cx="8458200" cy="4832350"/>
        </p:xfrm>
        <a:graphic>
          <a:graphicData uri="http://schemas.openxmlformats.org/presentationml/2006/ole">
            <p:oleObj spid="_x0000_s60418" name="Chart" r:id="rId3" imgW="8486657" imgH="4848161" progId="MSGraph.Chart.8">
              <p:embed followColorScheme="full"/>
            </p:oleObj>
          </a:graphicData>
        </a:graphic>
      </p:graphicFrame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5373688"/>
            <a:ext cx="90614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C00000"/>
                </a:solidFill>
              </a:rPr>
              <a:t>Total Insured Losses Estimate: $40.0B**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*Loss total does not include March 2010 New York City settlement of up to $657.5 million to compensate approximately 10,000 Ground Zero workers or any subsequent settlements.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**$32.5 billion in 2001 dollars.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/>
              <a:t>Source: Insurance Information Institute.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7475" y="273050"/>
            <a:ext cx="85598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smtClean="0"/>
              <a:t>Loss Distribution by Type of Insurance</a:t>
            </a:r>
            <a:br>
              <a:rPr lang="en-US" sz="2800" smtClean="0"/>
            </a:br>
            <a:r>
              <a:rPr lang="en-US" sz="2800" smtClean="0"/>
              <a:t>from Sept. 11 Terrorist Attack ($ 2011)</a:t>
            </a:r>
            <a:endParaRPr lang="en-US" sz="2800" smtClean="0">
              <a:solidFill>
                <a:srgbClr val="FF3300"/>
              </a:solidFill>
            </a:endParaRPr>
          </a:p>
        </p:txBody>
      </p:sp>
      <p:sp>
        <p:nvSpPr>
          <p:cNvPr id="60421" name="Rectangle 2"/>
          <p:cNvSpPr>
            <a:spLocks noChangeArrowheads="1"/>
          </p:cNvSpPr>
          <p:nvPr/>
        </p:nvSpPr>
        <p:spPr bwMode="black">
          <a:xfrm>
            <a:off x="258763" y="1030288"/>
            <a:ext cx="8534400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($ Billions)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25400"/>
            <a:ext cx="7620000" cy="1143000"/>
          </a:xfrm>
        </p:spPr>
        <p:txBody>
          <a:bodyPr/>
          <a:lstStyle/>
          <a:p>
            <a:r>
              <a:rPr lang="en-US" smtClean="0"/>
              <a:t>Terrorism Violates Traditional Requirements for Insurability</a:t>
            </a:r>
          </a:p>
        </p:txBody>
      </p:sp>
      <p:graphicFrame>
        <p:nvGraphicFramePr>
          <p:cNvPr id="2821123" name="Group 3"/>
          <p:cNvGraphicFramePr>
            <a:graphicFrameLocks noGrp="1"/>
          </p:cNvGraphicFramePr>
          <p:nvPr>
            <p:ph idx="1"/>
          </p:nvPr>
        </p:nvGraphicFramePr>
        <p:xfrm>
          <a:off x="265113" y="1284288"/>
          <a:ext cx="8686800" cy="5121275"/>
        </p:xfrm>
        <a:graphic>
          <a:graphicData uri="http://schemas.openxmlformats.org/drawingml/2006/table">
            <a:tbl>
              <a:tblPr/>
              <a:tblGrid>
                <a:gridCol w="2230395"/>
                <a:gridCol w="3611605"/>
                <a:gridCol w="2844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Insurance requires large number of observations to develop predictive rate-making models (an actuarial concept known as credibility)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Very few data points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 modeling still in infancy, untested.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Inconsistent  assessment of threat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Estimable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Severity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Maximum possible/ probable loss must be at least estimable in order to minimize “risk of ruin” (insurer cannot run an unreasonable risk of insolvency though assumption of the risk)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Potential loss is virtually unbounded.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can easily exceed insurer capital resources for paying claims.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Extreme risk in workers compensation and statute forbids exclusions.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1157" name="Text Box 21"/>
          <p:cNvSpPr txBox="1">
            <a:spLocks noChangeArrowheads="1"/>
          </p:cNvSpPr>
          <p:nvPr/>
        </p:nvSpPr>
        <p:spPr bwMode="auto">
          <a:xfrm>
            <a:off x="152400" y="6613525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22146" name="Group 2"/>
          <p:cNvGraphicFramePr>
            <a:graphicFrameLocks noGrp="1"/>
          </p:cNvGraphicFramePr>
          <p:nvPr>
            <p:ph idx="1"/>
          </p:nvPr>
        </p:nvGraphicFramePr>
        <p:xfrm>
          <a:off x="98425" y="1144588"/>
          <a:ext cx="8915400" cy="5518150"/>
        </p:xfrm>
        <a:graphic>
          <a:graphicData uri="http://schemas.openxmlformats.org/drawingml/2006/table">
            <a:tbl>
              <a:tblPr/>
              <a:tblGrid>
                <a:gridCol w="2082114"/>
                <a:gridCol w="2870886"/>
                <a:gridCol w="3962400"/>
              </a:tblGrid>
              <a:tr h="357188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Requirement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Violation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Diversifiable Risk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Must be able to spread/distribute risk across large number of risks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“Law of Large Numbers” helps makes losses manageable and less volatile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Losses likely highly concentrated geographically or by industry (e.g., WTC, power plants)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28600" algn="l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Random Loss Distribution/Fortuity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Probability of loss occurring must be purely random and fortuitous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Events are individually unpredictable in terms of time, location and magnitude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Terrorism attacks are planned, coordinated and deliberate acts of destruction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Dynamic target shifting from “hardened targets” to “soft targets”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Terrorist adjust tactics to circumvent new security measures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2286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Actions of US and foreign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govts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may affect likelihood, nature and timing of attack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2180" name="Text Box 21"/>
          <p:cNvSpPr txBox="1">
            <a:spLocks noChangeArrowheads="1"/>
          </p:cNvSpPr>
          <p:nvPr/>
        </p:nvSpPr>
        <p:spPr bwMode="auto">
          <a:xfrm>
            <a:off x="188913" y="6318250"/>
            <a:ext cx="66611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681038" indent="-681038">
              <a:lnSpc>
                <a:spcPct val="75000"/>
              </a:lnSpc>
            </a:pPr>
            <a:r>
              <a:rPr lang="en-US" sz="1400"/>
              <a:t>Source:  Insurance</a:t>
            </a:r>
          </a:p>
          <a:p>
            <a:pPr marL="681038" indent="-681038">
              <a:lnSpc>
                <a:spcPct val="75000"/>
              </a:lnSpc>
            </a:pPr>
            <a:r>
              <a:rPr lang="en-US" sz="1400"/>
              <a:t> Information Institute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0" y="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Terrorism Violates Traditional Requirements for Insurability (cont’d)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63229D-CED7-47A2-82F0-B1B293D8C922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76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rgbClr val="FFFFFF"/>
                </a:solidFill>
              </a:rPr>
              <a:t>Key Takaways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33681-21B4-41D8-A232-2ADB0651BCD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9830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9830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2ADE46-69C2-44D1-840E-F82CF75A8E1D}" type="slidenum">
              <a:rPr lang="en-US" smtClean="0"/>
              <a:pPr>
                <a:defRPr/>
              </a:pPr>
              <a:t>77</a:t>
            </a:fld>
            <a:endParaRPr lang="en-US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0375" y="1327150"/>
            <a:ext cx="8169275" cy="5286375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Insurance Exposures Will Grow With the U.S. Economy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Personal and commercial exposure growth is likely in 2013</a:t>
            </a:r>
          </a:p>
          <a:p>
            <a:pPr lvl="2">
              <a:lnSpc>
                <a:spcPct val="70000"/>
              </a:lnSpc>
            </a:pPr>
            <a:r>
              <a:rPr lang="en-US" sz="1800" smtClean="0"/>
              <a:t>But restoration of destroyed exposure will take until mid-decade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Wage growth is also positive and could modestly accelerate</a:t>
            </a:r>
            <a:endParaRPr lang="en-US" sz="2000" b="1" smtClean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P/C Industry Growth in 2013 Will Be Strongest Since 2004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Growth likely to exceed A.M. Best projection of +3.8% for 2012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No traditional “hard market” emerges in 2013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Underwriting Fundamentals Deteriorate Modestly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Some pressure from claim frequency, severity in some key lines</a:t>
            </a:r>
          </a:p>
          <a:p>
            <a:pPr lvl="1">
              <a:lnSpc>
                <a:spcPct val="70000"/>
              </a:lnSpc>
            </a:pPr>
            <a:r>
              <a:rPr lang="en-US" sz="2000" smtClean="0"/>
              <a:t>But WC will be tough to fix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Industry Capacity Hits a New Record by Year-End 2013 (Barring Meg-CAT)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200" b="1" smtClean="0"/>
              <a:t>Investment Environment Is/Remains Challenging</a:t>
            </a:r>
            <a:endParaRPr lang="en-US" sz="2200" smtClean="0"/>
          </a:p>
          <a:p>
            <a:pPr lvl="1">
              <a:lnSpc>
                <a:spcPct val="70000"/>
              </a:lnSpc>
            </a:pPr>
            <a:r>
              <a:rPr lang="en-US" sz="2000" smtClean="0"/>
              <a:t>Interest rates remain low</a:t>
            </a:r>
            <a:endParaRPr lang="en-US" sz="2000" b="1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30200" y="236538"/>
            <a:ext cx="73691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Takeaways: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Insurance Industry Predictions for 2013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  <a:latin typeface="Verdana" pitchFamily="34" charset="0"/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668338" y="4130675"/>
            <a:ext cx="7807325" cy="108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Thank you for your time</a:t>
            </a:r>
            <a:br>
              <a:rPr lang="en-US" sz="3600" b="1" i="1">
                <a:solidFill>
                  <a:srgbClr val="225A7A"/>
                </a:solidFill>
                <a:latin typeface="Verdana" pitchFamily="34" charset="0"/>
              </a:rPr>
            </a:br>
            <a:r>
              <a:rPr lang="en-US" sz="3600" b="1" i="1">
                <a:solidFill>
                  <a:srgbClr val="225A7A"/>
                </a:solidFill>
                <a:latin typeface="Verdana" pitchFamily="34" charset="0"/>
              </a:rPr>
              <a:t>and your attention!</a:t>
            </a: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  <a:latin typeface="Verdana" pitchFamily="34" charset="0"/>
              </a:rPr>
              <a:t>Insurance Information Institute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D76EE-329A-4F5E-B5B1-8961BF12D06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12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Y-o-Y Percentage Change in the Value of Public Construction Put in Place, by Segment, Feb. 2013*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28600" y="1219200"/>
          <a:ext cx="8639175" cy="4114800"/>
        </p:xfrm>
        <a:graphic>
          <a:graphicData uri="http://schemas.openxmlformats.org/presentationml/2006/ole">
            <p:oleObj spid="_x0000_s5122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With strained state and local government budgets, public construction activity declined in many segments; will the sequester crimp 2013?</a:t>
            </a:r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black">
          <a:xfrm>
            <a:off x="152400" y="1143000"/>
            <a:ext cx="1290638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Growth (%)</a:t>
            </a:r>
          </a:p>
        </p:txBody>
      </p:sp>
      <p:sp>
        <p:nvSpPr>
          <p:cNvPr id="5128" name="Rectangle 4"/>
          <p:cNvSpPr>
            <a:spLocks noChangeArrowheads="1"/>
          </p:cNvSpPr>
          <p:nvPr/>
        </p:nvSpPr>
        <p:spPr bwMode="auto">
          <a:xfrm>
            <a:off x="-147638" y="6430963"/>
            <a:ext cx="90900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*seasonally adjusted; data published April 1, 2013</a:t>
            </a:r>
            <a:br>
              <a:rPr lang="en-US" sz="1100"/>
            </a:br>
            <a:r>
              <a:rPr lang="en-US" sz="1100"/>
              <a:t>Source: U.S. Census Bureau, </a:t>
            </a:r>
            <a:r>
              <a:rPr lang="en-US" sz="1100">
                <a:hlinkClick r:id="rId5"/>
              </a:rPr>
              <a:t>http://www.census.gov/construction/c30/c30index.html</a:t>
            </a:r>
            <a:r>
              <a:rPr lang="en-US" sz="1100"/>
              <a:t> ; Insurance Information Institute. 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267200" y="1143000"/>
            <a:ext cx="2819400" cy="709613"/>
          </a:xfrm>
          <a:prstGeom prst="wedgeRectCallout">
            <a:avLst>
              <a:gd name="adj1" fmla="val -73612"/>
              <a:gd name="adj2" fmla="val 572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/>
              <a:t>Transportation and Power projects lead public sector construction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B367067-5F19-40B5-91B5-D8F4696799C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1905000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3657600"/>
            <a:ext cx="8601075" cy="158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Steady Job Gains in the Private Sector</a:t>
            </a:r>
            <a:br>
              <a:rPr lang="en-US" sz="3600" b="1">
                <a:solidFill>
                  <a:srgbClr val="225A7A"/>
                </a:solidFill>
              </a:rPr>
            </a:br>
            <a:r>
              <a:rPr lang="en-US" sz="3600" b="1">
                <a:solidFill>
                  <a:srgbClr val="225A7A"/>
                </a:solidFill>
              </a:rPr>
              <a:t>Offset Steady Job Losses in the Public Sector</a:t>
            </a:r>
            <a:endParaRPr lang="en-US" sz="3600" b="1" i="1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E7F03-809D-479C-B83C-DDFB0F52C8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3226</TotalTime>
  <Words>5534</Words>
  <Application>Microsoft Office PowerPoint</Application>
  <PresentationFormat>On-screen Show (4:3)</PresentationFormat>
  <Paragraphs>666</Paragraphs>
  <Slides>78</Slides>
  <Notes>58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8" baseType="lpstr">
      <vt:lpstr>Arial</vt:lpstr>
      <vt:lpstr>Wingdings</vt:lpstr>
      <vt:lpstr>Calibri</vt:lpstr>
      <vt:lpstr>Symbol</vt:lpstr>
      <vt:lpstr>Times New Roman</vt:lpstr>
      <vt:lpstr>Verdana</vt:lpstr>
      <vt:lpstr>Arial Unicode MS</vt:lpstr>
      <vt:lpstr>Default Design</vt:lpstr>
      <vt:lpstr>Microsoft Graph Chart</vt:lpstr>
      <vt:lpstr>Chart</vt:lpstr>
      <vt:lpstr>Today’s Uncertain Economy: Implications for Public Entities and P/C Insurance</vt:lpstr>
      <vt:lpstr>The Strength of the Economy Will Influence P/C Insurer Growth Opportunities</vt:lpstr>
      <vt:lpstr>A Continued Weak Recovery is Forecast: Real GDP Growth, Yearly, 1970-2014F</vt:lpstr>
      <vt:lpstr>March 2013 Forecasts of Quarterly US Real GDP for 2013-14</vt:lpstr>
      <vt:lpstr>Slide 5</vt:lpstr>
      <vt:lpstr>State &amp; Local Government Contribution to Change* in Real US GDP, Quarterly, 2009-2012</vt:lpstr>
      <vt:lpstr>Households Are Still* Reducing Their Financial Obligations</vt:lpstr>
      <vt:lpstr>Y-o-Y Percentage Change in the Value of Public Construction Put in Place, by Segment, Feb. 2013*</vt:lpstr>
      <vt:lpstr>Slide 9</vt:lpstr>
      <vt:lpstr>Unemployment and Underemployment Rates: Stubbornly High in 2012, But Falling</vt:lpstr>
      <vt:lpstr>State Government Employment Monthly, 1990–2013*</vt:lpstr>
      <vt:lpstr>Local Government Employment Monthly, 1990–2013*</vt:lpstr>
      <vt:lpstr>Unemployment Rates Vary Widely by State and Region*</vt:lpstr>
      <vt:lpstr>Unemployment Rates Vary Widely by State and Region* (cont’d)</vt:lpstr>
      <vt:lpstr>Slide 15</vt:lpstr>
      <vt:lpstr>Net Change in Government Employment: Jan. 2010—Feb. 2013*</vt:lpstr>
      <vt:lpstr>Wages/Salary Indexes, Private Industry vs. State &amp; Local Government Quarterly, 2006–2012</vt:lpstr>
      <vt:lpstr>Benefits Indexes, Private Industry vs. State &amp; Local Government Quarterly, 2006–2012</vt:lpstr>
      <vt:lpstr>The Aging Workforce</vt:lpstr>
      <vt:lpstr>Number of Workers Age 65-69, 70-74, and 75+, Quarterly, 1998-2012</vt:lpstr>
      <vt:lpstr>Labor Force Participation Rate,  Ages 65-69, Quarterly, 1998:Q1-2013:Q1</vt:lpstr>
      <vt:lpstr>Labor Force Participation Rate, Ages 70-74, Quarterly, 1998:Q1-2013:Q1</vt:lpstr>
      <vt:lpstr>Labor Force Participation Rate, Ages 70-74, Quarterly, 1998:Q1-2013:Q1</vt:lpstr>
      <vt:lpstr>Labor Force Participation Rate, Quarterly  Ages 75 and over, 1998-2013:Q1</vt:lpstr>
      <vt:lpstr>Labor Force Participation Rate, Quarterly  Ages 75 and over, 1998-2013:Q1</vt:lpstr>
      <vt:lpstr>Fatal Work Injury Rates Improved Slightly Since 2006 but Still Climb Sharply With Age</vt:lpstr>
      <vt:lpstr>Older Workers Lose More Days from Work Due to Injury or Illness</vt:lpstr>
      <vt:lpstr>Percent of Days-Away-from-Work Cases,  by Days Lost and Age Group, 2011</vt:lpstr>
      <vt:lpstr>Older Workers Are Much More Likely to Break a Bone</vt:lpstr>
      <vt:lpstr>Older Workers Are More Likely to Slip When Walking, but Less Likely to Overexert Themselves</vt:lpstr>
      <vt:lpstr>Investments:  The New Reality</vt:lpstr>
      <vt:lpstr>Insurers Have Not Yet Fully Adapted to a Persistently Low Interest Rate Environment</vt:lpstr>
      <vt:lpstr>U.S. 10-Year Treasury Note Yields: A Long Downward Trend, 1990–2013</vt:lpstr>
      <vt:lpstr>Distribution of Bond Maturities, P/C Insurance Industry, 2003-2011</vt:lpstr>
      <vt:lpstr>Property/Casualty Insurance Industry Investment Gain: 1994–2012F1</vt:lpstr>
      <vt:lpstr>A 100 Combined Ratio Isn’t What It Once Was: Investment Impact on ROEs</vt:lpstr>
      <vt:lpstr>Slide 37</vt:lpstr>
      <vt:lpstr>Slide 38</vt:lpstr>
      <vt:lpstr>P/C Net Premiums Written: % Change, Quarter vs. Year-Prior Quarter, 2002–2012</vt:lpstr>
      <vt:lpstr>Direct Premiums Written: Total P/C Percent Change by State, 2006-2011</vt:lpstr>
      <vt:lpstr>Direct Premiums Written: Total P/C Percent Change by State, 2006-2011</vt:lpstr>
      <vt:lpstr>Commercial Lines Direct Premiums Written:  Pct. Change by State, 2006-2011*</vt:lpstr>
      <vt:lpstr>Direct Premiums Written: Comm. Lines Percent Change by State, 2006-2011*</vt:lpstr>
      <vt:lpstr>Growth in Net Written Premium by Segment, 2012:9 Mos. vs. 2011:9 Mos.*</vt:lpstr>
      <vt:lpstr>Underwriting Gain (Loss) 1975–2012:Q3**</vt:lpstr>
      <vt:lpstr>P/C Insurance Industry  Combined Ratio, 2001–2012:Q3*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Surety Bonds Combined Ratio, 2002–2011</vt:lpstr>
      <vt:lpstr>Workers Compensation Combined Ratio: 1994–2014F</vt:lpstr>
      <vt:lpstr>P/C Industry Net Income, Quarterly, 2009:Q1-2012:Q3 </vt:lpstr>
      <vt:lpstr>P/C Net Income After Taxes 1991–2012:Q3 ($ Millions)</vt:lpstr>
      <vt:lpstr>Profitability Peaks &amp; Troughs in the P/C Insurance Industry, 1975 – 2012:Q3*</vt:lpstr>
      <vt:lpstr>Return on Net Worth: Workers Comp, Commercial Auto, &amp; CMP, 2002-2011</vt:lpstr>
      <vt:lpstr>US Policyholder Surplus: 1975–2012*</vt:lpstr>
      <vt:lpstr>Policyholder Surplus,  2006:Q4–2012:Q3</vt:lpstr>
      <vt:lpstr>Slide 60</vt:lpstr>
      <vt:lpstr>Prices for Hospital Services: 12-Month Change,* 1998–2013</vt:lpstr>
      <vt:lpstr>Forces that Drive Car Repair Costs: 12-Month Change,* 2001–2013</vt:lpstr>
      <vt:lpstr>Catastrophes</vt:lpstr>
      <vt:lpstr>Natural Disasters in the United States, 1980 – 2012 Number of Events (Annual Totals 1980 – 2012) </vt:lpstr>
      <vt:lpstr>US Insured Catastrophe Losses</vt:lpstr>
      <vt:lpstr>The Dozen Most Costly Hurricanes in U.S. History</vt:lpstr>
      <vt:lpstr>If They Hit Today, the Dozen Costliest (to Insurers) Hurricanes in U.S. History</vt:lpstr>
      <vt:lpstr>Slide 68</vt:lpstr>
      <vt:lpstr>Long Island (NY) Flood-Damaged Structures with &amp; w/o Flood Insurance</vt:lpstr>
      <vt:lpstr>Residential NFIP Flood Take-Up Rates in NY, CT (2010) &amp; Sandy Storm Surge</vt:lpstr>
      <vt:lpstr>Slide 71</vt:lpstr>
      <vt:lpstr>I.I.I. Congressional Testimony on the Future of the Terrorism Risk Insurance Program</vt:lpstr>
      <vt:lpstr>Loss Distribution by Type of Insurance from Sept. 11 Terrorist Attack ($ 2011)</vt:lpstr>
      <vt:lpstr>Terrorism Violates Traditional Requirements for Insurability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albar</dc:creator>
  <cp:lastModifiedBy>Shorna Lewis</cp:lastModifiedBy>
  <cp:revision>368</cp:revision>
  <dcterms:created xsi:type="dcterms:W3CDTF">2012-07-25T15:34:22Z</dcterms:created>
  <dcterms:modified xsi:type="dcterms:W3CDTF">2013-04-19T14:42:18Z</dcterms:modified>
</cp:coreProperties>
</file>