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88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notesSlides/notesSlide79.xml" ContentType="application/vnd.openxmlformats-officedocument.presentationml.notes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198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87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95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Default Extension="wav" ContentType="audio/wav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89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charts/chart2.xml" ContentType="application/vnd.openxmlformats-officedocument.drawingml.chart+xml"/>
  <Override PartName="/ppt/notesSlides/notesSlide192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97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charts/chart1.xml" ContentType="application/vnd.openxmlformats-officedocument.drawingml.chart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96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s/slide207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5"/>
  </p:notesMasterIdLst>
  <p:handoutMasterIdLst>
    <p:handoutMasterId r:id="rId216"/>
  </p:handoutMasterIdLst>
  <p:sldIdLst>
    <p:sldId id="3270" r:id="rId2"/>
    <p:sldId id="3480" r:id="rId3"/>
    <p:sldId id="2574" r:id="rId4"/>
    <p:sldId id="3346" r:id="rId5"/>
    <p:sldId id="3347" r:id="rId6"/>
    <p:sldId id="3348" r:id="rId7"/>
    <p:sldId id="2844" r:id="rId8"/>
    <p:sldId id="3044" r:id="rId9"/>
    <p:sldId id="3420" r:id="rId10"/>
    <p:sldId id="3421" r:id="rId11"/>
    <p:sldId id="3417" r:id="rId12"/>
    <p:sldId id="3418" r:id="rId13"/>
    <p:sldId id="3419" r:id="rId14"/>
    <p:sldId id="3436" r:id="rId15"/>
    <p:sldId id="3437" r:id="rId16"/>
    <p:sldId id="3441" r:id="rId17"/>
    <p:sldId id="3438" r:id="rId18"/>
    <p:sldId id="3439" r:id="rId19"/>
    <p:sldId id="3440" r:id="rId20"/>
    <p:sldId id="3442" r:id="rId21"/>
    <p:sldId id="3443" r:id="rId22"/>
    <p:sldId id="3448" r:id="rId23"/>
    <p:sldId id="3449" r:id="rId24"/>
    <p:sldId id="3466" r:id="rId25"/>
    <p:sldId id="3444" r:id="rId26"/>
    <p:sldId id="3445" r:id="rId27"/>
    <p:sldId id="3446" r:id="rId28"/>
    <p:sldId id="3447" r:id="rId29"/>
    <p:sldId id="3450" r:id="rId30"/>
    <p:sldId id="3451" r:id="rId31"/>
    <p:sldId id="3453" r:id="rId32"/>
    <p:sldId id="3455" r:id="rId33"/>
    <p:sldId id="3454" r:id="rId34"/>
    <p:sldId id="3452" r:id="rId35"/>
    <p:sldId id="3302" r:id="rId36"/>
    <p:sldId id="3382" r:id="rId37"/>
    <p:sldId id="3383" r:id="rId38"/>
    <p:sldId id="3413" r:id="rId39"/>
    <p:sldId id="3384" r:id="rId40"/>
    <p:sldId id="3411" r:id="rId41"/>
    <p:sldId id="3385" r:id="rId42"/>
    <p:sldId id="3300" r:id="rId43"/>
    <p:sldId id="3301" r:id="rId44"/>
    <p:sldId id="3386" r:id="rId45"/>
    <p:sldId id="3456" r:id="rId46"/>
    <p:sldId id="3473" r:id="rId47"/>
    <p:sldId id="3474" r:id="rId48"/>
    <p:sldId id="3475" r:id="rId49"/>
    <p:sldId id="3476" r:id="rId50"/>
    <p:sldId id="3296" r:id="rId51"/>
    <p:sldId id="3352" r:id="rId52"/>
    <p:sldId id="2849" r:id="rId53"/>
    <p:sldId id="3422" r:id="rId54"/>
    <p:sldId id="3423" r:id="rId55"/>
    <p:sldId id="3424" r:id="rId56"/>
    <p:sldId id="3479" r:id="rId57"/>
    <p:sldId id="3481" r:id="rId58"/>
    <p:sldId id="3477" r:id="rId59"/>
    <p:sldId id="3096" r:id="rId60"/>
    <p:sldId id="3428" r:id="rId61"/>
    <p:sldId id="3429" r:id="rId62"/>
    <p:sldId id="3430" r:id="rId63"/>
    <p:sldId id="3431" r:id="rId64"/>
    <p:sldId id="3387" r:id="rId65"/>
    <p:sldId id="3388" r:id="rId66"/>
    <p:sldId id="3389" r:id="rId67"/>
    <p:sldId id="3324" r:id="rId68"/>
    <p:sldId id="2599" r:id="rId69"/>
    <p:sldId id="2600" r:id="rId70"/>
    <p:sldId id="2965" r:id="rId71"/>
    <p:sldId id="3415" r:id="rId72"/>
    <p:sldId id="3478" r:id="rId73"/>
    <p:sldId id="3433" r:id="rId74"/>
    <p:sldId id="3312" r:id="rId75"/>
    <p:sldId id="3375" r:id="rId76"/>
    <p:sldId id="3457" r:id="rId77"/>
    <p:sldId id="3458" r:id="rId78"/>
    <p:sldId id="3416" r:id="rId79"/>
    <p:sldId id="3459" r:id="rId80"/>
    <p:sldId id="3467" r:id="rId81"/>
    <p:sldId id="3381" r:id="rId82"/>
    <p:sldId id="3247" r:id="rId83"/>
    <p:sldId id="3203" r:id="rId84"/>
    <p:sldId id="3468" r:id="rId85"/>
    <p:sldId id="3462" r:id="rId86"/>
    <p:sldId id="3463" r:id="rId87"/>
    <p:sldId id="3464" r:id="rId88"/>
    <p:sldId id="3315" r:id="rId89"/>
    <p:sldId id="3316" r:id="rId90"/>
    <p:sldId id="3317" r:id="rId91"/>
    <p:sldId id="3318" r:id="rId92"/>
    <p:sldId id="3319" r:id="rId93"/>
    <p:sldId id="3320" r:id="rId94"/>
    <p:sldId id="3321" r:id="rId95"/>
    <p:sldId id="3322" r:id="rId96"/>
    <p:sldId id="3277" r:id="rId97"/>
    <p:sldId id="3127" r:id="rId98"/>
    <p:sldId id="3128" r:id="rId99"/>
    <p:sldId id="3278" r:id="rId100"/>
    <p:sldId id="2934" r:id="rId101"/>
    <p:sldId id="3269" r:id="rId102"/>
    <p:sldId id="3259" r:id="rId103"/>
    <p:sldId id="3260" r:id="rId104"/>
    <p:sldId id="3261" r:id="rId105"/>
    <p:sldId id="3262" r:id="rId106"/>
    <p:sldId id="3263" r:id="rId107"/>
    <p:sldId id="3264" r:id="rId108"/>
    <p:sldId id="3265" r:id="rId109"/>
    <p:sldId id="3266" r:id="rId110"/>
    <p:sldId id="3267" r:id="rId111"/>
    <p:sldId id="3268" r:id="rId112"/>
    <p:sldId id="2680" r:id="rId113"/>
    <p:sldId id="3337" r:id="rId114"/>
    <p:sldId id="3340" r:id="rId115"/>
    <p:sldId id="3341" r:id="rId116"/>
    <p:sldId id="3342" r:id="rId117"/>
    <p:sldId id="3343" r:id="rId118"/>
    <p:sldId id="3344" r:id="rId119"/>
    <p:sldId id="3426" r:id="rId120"/>
    <p:sldId id="3427" r:id="rId121"/>
    <p:sldId id="3465" r:id="rId122"/>
    <p:sldId id="3283" r:id="rId123"/>
    <p:sldId id="3435" r:id="rId124"/>
    <p:sldId id="2948" r:id="rId125"/>
    <p:sldId id="2949" r:id="rId126"/>
    <p:sldId id="3345" r:id="rId127"/>
    <p:sldId id="2502" r:id="rId128"/>
    <p:sldId id="3144" r:id="rId129"/>
    <p:sldId id="3145" r:id="rId130"/>
    <p:sldId id="3329" r:id="rId131"/>
    <p:sldId id="3245" r:id="rId132"/>
    <p:sldId id="2966" r:id="rId133"/>
    <p:sldId id="2967" r:id="rId134"/>
    <p:sldId id="2968" r:id="rId135"/>
    <p:sldId id="2970" r:id="rId136"/>
    <p:sldId id="3149" r:id="rId137"/>
    <p:sldId id="2971" r:id="rId138"/>
    <p:sldId id="2972" r:id="rId139"/>
    <p:sldId id="2510" r:id="rId140"/>
    <p:sldId id="3286" r:id="rId141"/>
    <p:sldId id="3287" r:id="rId142"/>
    <p:sldId id="1693" r:id="rId143"/>
    <p:sldId id="3364" r:id="rId144"/>
    <p:sldId id="2881" r:id="rId145"/>
    <p:sldId id="2882" r:id="rId146"/>
    <p:sldId id="3236" r:id="rId147"/>
    <p:sldId id="3237" r:id="rId148"/>
    <p:sldId id="3470" r:id="rId149"/>
    <p:sldId id="3471" r:id="rId150"/>
    <p:sldId id="3472" r:id="rId151"/>
    <p:sldId id="3390" r:id="rId152"/>
    <p:sldId id="1618" r:id="rId153"/>
    <p:sldId id="1687" r:id="rId154"/>
    <p:sldId id="3365" r:id="rId155"/>
    <p:sldId id="3366" r:id="rId156"/>
    <p:sldId id="3367" r:id="rId157"/>
    <p:sldId id="2977" r:id="rId158"/>
    <p:sldId id="1748" r:id="rId159"/>
    <p:sldId id="2291" r:id="rId160"/>
    <p:sldId id="3109" r:id="rId161"/>
    <p:sldId id="3105" r:id="rId162"/>
    <p:sldId id="3106" r:id="rId163"/>
    <p:sldId id="3107" r:id="rId164"/>
    <p:sldId id="3108" r:id="rId165"/>
    <p:sldId id="2331" r:id="rId166"/>
    <p:sldId id="3010" r:id="rId167"/>
    <p:sldId id="3011" r:id="rId168"/>
    <p:sldId id="3013" r:id="rId169"/>
    <p:sldId id="3014" r:id="rId170"/>
    <p:sldId id="2432" r:id="rId171"/>
    <p:sldId id="2658" r:id="rId172"/>
    <p:sldId id="2642" r:id="rId173"/>
    <p:sldId id="3015" r:id="rId174"/>
    <p:sldId id="2643" r:id="rId175"/>
    <p:sldId id="2336" r:id="rId176"/>
    <p:sldId id="2659" r:id="rId177"/>
    <p:sldId id="2660" r:id="rId178"/>
    <p:sldId id="2685" r:id="rId179"/>
    <p:sldId id="3146" r:id="rId180"/>
    <p:sldId id="3147" r:id="rId181"/>
    <p:sldId id="3242" r:id="rId182"/>
    <p:sldId id="2773" r:id="rId183"/>
    <p:sldId id="2670" r:id="rId184"/>
    <p:sldId id="3244" r:id="rId185"/>
    <p:sldId id="3284" r:id="rId186"/>
    <p:sldId id="3285" r:id="rId187"/>
    <p:sldId id="3432" r:id="rId188"/>
    <p:sldId id="2091" r:id="rId189"/>
    <p:sldId id="3350" r:id="rId190"/>
    <p:sldId id="3351" r:id="rId191"/>
    <p:sldId id="2174" r:id="rId192"/>
    <p:sldId id="2638" r:id="rId193"/>
    <p:sldId id="3425" r:id="rId194"/>
    <p:sldId id="2185" r:id="rId195"/>
    <p:sldId id="3016" r:id="rId196"/>
    <p:sldId id="3368" r:id="rId197"/>
    <p:sldId id="3369" r:id="rId198"/>
    <p:sldId id="3370" r:id="rId199"/>
    <p:sldId id="3330" r:id="rId200"/>
    <p:sldId id="3331" r:id="rId201"/>
    <p:sldId id="3332" r:id="rId202"/>
    <p:sldId id="3333" r:id="rId203"/>
    <p:sldId id="3334" r:id="rId204"/>
    <p:sldId id="3335" r:id="rId205"/>
    <p:sldId id="3336" r:id="rId206"/>
    <p:sldId id="3469" r:id="rId207"/>
    <p:sldId id="1445" r:id="rId208"/>
    <p:sldId id="1450" r:id="rId209"/>
    <p:sldId id="2652" r:id="rId210"/>
    <p:sldId id="2655" r:id="rId211"/>
    <p:sldId id="3228" r:id="rId212"/>
    <p:sldId id="2710" r:id="rId213"/>
    <p:sldId id="1136" r:id="rId21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299"/>
    <a:srgbClr val="3691C4"/>
    <a:srgbClr val="3333CC"/>
    <a:srgbClr val="28688C"/>
    <a:srgbClr val="225A7A"/>
    <a:srgbClr val="E5F1F7"/>
    <a:srgbClr val="4B9FCD"/>
    <a:srgbClr val="D0DCE2"/>
    <a:srgbClr val="C9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handoutMaster" Target="handoutMasters/handoutMaster1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theme" Target="theme/theme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Private Carriers ($ B)</c:v>
                </c:pt>
              </c:strCache>
            </c:strRef>
          </c:tx>
          <c:spPr>
            <a:solidFill>
              <a:srgbClr val="28688C"/>
            </a:solidFill>
          </c:spPr>
          <c:dPt>
            <c:idx val="19"/>
            <c:spPr>
              <a:solidFill>
                <a:srgbClr val="28688C"/>
              </a:solidFill>
              <a:ln>
                <a:solidFill>
                  <a:srgbClr val="3E7BB8"/>
                </a:solidFill>
              </a:ln>
            </c:spPr>
          </c:dPt>
          <c:dPt>
            <c:idx val="21"/>
            <c:spPr>
              <a:solidFill>
                <a:srgbClr val="00B0F0"/>
              </a:solidFill>
            </c:spPr>
          </c:dPt>
          <c:dLbls>
            <c:numFmt formatCode="#,##0.0" sourceLinked="0"/>
            <c:txPr>
              <a:bodyPr rot="0" vert="horz"/>
              <a:lstStyle/>
              <a:p>
                <a:pPr>
                  <a:defRPr sz="1094" b="1" i="0" baseline="0">
                    <a:solidFill>
                      <a:schemeClr val="bg1"/>
                    </a:solidFill>
                    <a:latin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Sheet1!$B$2:$B$23</c:f>
              <c:numCache>
                <c:formatCode>0.000</c:formatCode>
                <c:ptCount val="22"/>
                <c:pt idx="0">
                  <c:v>30.996355121000175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29.077386128000175</c:v>
                </c:pt>
                <c:pt idx="5">
                  <c:v>26.321967000000182</c:v>
                </c:pt>
                <c:pt idx="6">
                  <c:v>25.202254229000001</c:v>
                </c:pt>
                <c:pt idx="7">
                  <c:v>24.183790124000001</c:v>
                </c:pt>
                <c:pt idx="8">
                  <c:v>23.294640042999795</c:v>
                </c:pt>
                <c:pt idx="9">
                  <c:v>22.304646870999715</c:v>
                </c:pt>
                <c:pt idx="10">
                  <c:v>24.956931406999999</c:v>
                </c:pt>
                <c:pt idx="11">
                  <c:v>26.133928442000226</c:v>
                </c:pt>
                <c:pt idx="12">
                  <c:v>29.249614615000002</c:v>
                </c:pt>
                <c:pt idx="13">
                  <c:v>31.117596655999996</c:v>
                </c:pt>
                <c:pt idx="14">
                  <c:v>34.662006891000011</c:v>
                </c:pt>
                <c:pt idx="15">
                  <c:v>37.784561175999997</c:v>
                </c:pt>
                <c:pt idx="16">
                  <c:v>38.611554640000001</c:v>
                </c:pt>
                <c:pt idx="17">
                  <c:v>37.587669666999894</c:v>
                </c:pt>
                <c:pt idx="18">
                  <c:v>33.755330208000416</c:v>
                </c:pt>
                <c:pt idx="19">
                  <c:v>30.3</c:v>
                </c:pt>
                <c:pt idx="20">
                  <c:v>29.9</c:v>
                </c:pt>
                <c:pt idx="21">
                  <c:v>32.200000000000003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Funds ($ B)</c:v>
                </c:pt>
              </c:strCache>
            </c:strRef>
          </c:tx>
          <c:spPr>
            <a:solidFill>
              <a:srgbClr val="FE6700"/>
            </a:solidFill>
          </c:spPr>
          <c:dPt>
            <c:idx val="19"/>
            <c:spPr>
              <a:solidFill>
                <a:srgbClr val="FE6700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6" formatCode="0.000">
                  <c:v>2.9784999999999977</c:v>
                </c:pt>
                <c:pt idx="7" formatCode="0.000">
                  <c:v>2.6816056490000002</c:v>
                </c:pt>
                <c:pt idx="8" formatCode="0.000">
                  <c:v>2.644896573</c:v>
                </c:pt>
                <c:pt idx="9" formatCode="0.000">
                  <c:v>2.7023846020000222</c:v>
                </c:pt>
                <c:pt idx="10" formatCode="0.000">
                  <c:v>3.6824865690000004</c:v>
                </c:pt>
                <c:pt idx="11" formatCode="0.000">
                  <c:v>6.0117218489999855</c:v>
                </c:pt>
                <c:pt idx="12" formatCode="0.000">
                  <c:v>8.4210921709999997</c:v>
                </c:pt>
                <c:pt idx="13" formatCode="0.000">
                  <c:v>11.156217815000026</c:v>
                </c:pt>
                <c:pt idx="14" formatCode="0.000">
                  <c:v>11.819045131000006</c:v>
                </c:pt>
                <c:pt idx="15" formatCode="0.000">
                  <c:v>10.065000000000024</c:v>
                </c:pt>
                <c:pt idx="16" formatCode="0.000">
                  <c:v>7.8433660380000001</c:v>
                </c:pt>
                <c:pt idx="17" formatCode="0.000">
                  <c:v>6.7283254809999997</c:v>
                </c:pt>
                <c:pt idx="18" formatCode="0.000">
                  <c:v>5.5453181000000002</c:v>
                </c:pt>
                <c:pt idx="19" formatCode="0.000">
                  <c:v>4.3</c:v>
                </c:pt>
                <c:pt idx="20" formatCode="0.000">
                  <c:v>3.9</c:v>
                </c:pt>
                <c:pt idx="21" formatCode="0.000">
                  <c:v>4.0999999999999996</c:v>
                </c:pt>
              </c:numCache>
            </c:numRef>
          </c:val>
        </c:ser>
        <c:gapWidth val="20"/>
        <c:overlap val="100"/>
        <c:axId val="227350400"/>
        <c:axId val="227351936"/>
      </c:barChart>
      <c:lineChart>
        <c:grouping val="standard"/>
        <c:ser>
          <c:idx val="3"/>
          <c:order val="2"/>
          <c:tx>
            <c:strRef>
              <c:f>Sheet1!$D$1</c:f>
              <c:strCache>
                <c:ptCount val="1"/>
                <c:pt idx="0">
                  <c:v>Label Placeholder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8"/>
              <c:numFmt formatCode="#,##0.0" sourceLinked="0"/>
              <c:spPr/>
              <c:txPr>
                <a:bodyPr/>
                <a:lstStyle/>
                <a:p>
                  <a:pPr>
                    <a:defRPr sz="1200" b="1" baseline="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Sheet1!$D$2:$D$23</c:f>
              <c:numCache>
                <c:formatCode>0.000</c:formatCode>
                <c:ptCount val="22"/>
                <c:pt idx="0">
                  <c:v>30.996355121000175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29.077386128000175</c:v>
                </c:pt>
                <c:pt idx="5">
                  <c:v>26.321967000000182</c:v>
                </c:pt>
                <c:pt idx="6">
                  <c:v>28.180754229000001</c:v>
                </c:pt>
                <c:pt idx="7">
                  <c:v>26.865395773000003</c:v>
                </c:pt>
                <c:pt idx="8">
                  <c:v>25.939536616000002</c:v>
                </c:pt>
                <c:pt idx="9">
                  <c:v>25.007031472999987</c:v>
                </c:pt>
                <c:pt idx="10">
                  <c:v>28.639417975999987</c:v>
                </c:pt>
                <c:pt idx="11">
                  <c:v>32.145650291000003</c:v>
                </c:pt>
                <c:pt idx="12">
                  <c:v>37.670706786000011</c:v>
                </c:pt>
                <c:pt idx="13">
                  <c:v>42.273814470999994</c:v>
                </c:pt>
                <c:pt idx="14">
                  <c:v>46.481052022</c:v>
                </c:pt>
                <c:pt idx="15">
                  <c:v>47.849561175999995</c:v>
                </c:pt>
                <c:pt idx="16">
                  <c:v>46.454920677999944</c:v>
                </c:pt>
                <c:pt idx="17">
                  <c:v>44.315995148000013</c:v>
                </c:pt>
                <c:pt idx="18">
                  <c:v>39.300648308</c:v>
                </c:pt>
                <c:pt idx="19">
                  <c:v>34.6</c:v>
                </c:pt>
                <c:pt idx="20">
                  <c:v>33.800000000000004</c:v>
                </c:pt>
                <c:pt idx="21">
                  <c:v>36.300000000000004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AVG</c:v>
                </c:pt>
              </c:strCache>
            </c:strRef>
          </c:tx>
          <c:spPr>
            <a:ln w="28024"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Sheet1!$E$2:$E$23</c:f>
              <c:numCache>
                <c:formatCode>0.000</c:formatCode>
                <c:ptCount val="22"/>
                <c:pt idx="0">
                  <c:v>29.621833333333289</c:v>
                </c:pt>
                <c:pt idx="1">
                  <c:v>29.621833333333289</c:v>
                </c:pt>
                <c:pt idx="2">
                  <c:v>29.621833333333289</c:v>
                </c:pt>
                <c:pt idx="3">
                  <c:v>29.621833333333289</c:v>
                </c:pt>
                <c:pt idx="4">
                  <c:v>29.621833333333289</c:v>
                </c:pt>
                <c:pt idx="5">
                  <c:v>29.621833333333289</c:v>
                </c:pt>
                <c:pt idx="6">
                  <c:v>29.621833333333289</c:v>
                </c:pt>
                <c:pt idx="7">
                  <c:v>29.621833333333289</c:v>
                </c:pt>
                <c:pt idx="8">
                  <c:v>29.621833333333289</c:v>
                </c:pt>
                <c:pt idx="9">
                  <c:v>29.621833333333289</c:v>
                </c:pt>
                <c:pt idx="10">
                  <c:v>29.621833333333289</c:v>
                </c:pt>
                <c:pt idx="11">
                  <c:v>29.621833333333289</c:v>
                </c:pt>
                <c:pt idx="12">
                  <c:v>29.621833333333289</c:v>
                </c:pt>
                <c:pt idx="13">
                  <c:v>29.621833333333289</c:v>
                </c:pt>
                <c:pt idx="14">
                  <c:v>29.621833333333289</c:v>
                </c:pt>
                <c:pt idx="15">
                  <c:v>29.621833333333289</c:v>
                </c:pt>
                <c:pt idx="16">
                  <c:v>29.621833333333289</c:v>
                </c:pt>
                <c:pt idx="17">
                  <c:v>29.621833333333289</c:v>
                </c:pt>
                <c:pt idx="18">
                  <c:v>29.621833333333289</c:v>
                </c:pt>
                <c:pt idx="19">
                  <c:v>29.622</c:v>
                </c:pt>
                <c:pt idx="20">
                  <c:v>29.622</c:v>
                </c:pt>
                <c:pt idx="21">
                  <c:v>29.622</c:v>
                </c:pt>
              </c:numCache>
            </c:numRef>
          </c:val>
        </c:ser>
        <c:marker val="1"/>
        <c:axId val="227350400"/>
        <c:axId val="227351936"/>
      </c:lineChart>
      <c:catAx>
        <c:axId val="227350400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1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7351936"/>
        <c:crosses val="autoZero"/>
        <c:lblAlgn val="ctr"/>
        <c:lblOffset val="100"/>
        <c:tickLblSkip val="1"/>
      </c:catAx>
      <c:valAx>
        <c:axId val="227351936"/>
        <c:scaling>
          <c:orientation val="minMax"/>
          <c:max val="50"/>
          <c:min val="0"/>
        </c:scaling>
        <c:axPos val="l"/>
        <c:numFmt formatCode="0" sourceLinked="0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5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7350400"/>
        <c:crosses val="autoZero"/>
        <c:crossBetween val="between"/>
        <c:majorUnit val="10"/>
      </c:valAx>
      <c:spPr>
        <a:noFill/>
        <a:ln w="25363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6474320890547584E-2"/>
          <c:y val="3.1575324607603782E-2"/>
          <c:w val="0.29913829315438262"/>
          <c:h val="0.13509122617950906"/>
        </c:manualLayout>
      </c:layout>
      <c:overlay val="1"/>
      <c:txPr>
        <a:bodyPr/>
        <a:lstStyle/>
        <a:p>
          <a:pPr>
            <a:defRPr sz="1373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76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104111986001914E-2"/>
          <c:y val="8.0779569892474243E-2"/>
          <c:w val="0.92461811023622043"/>
          <c:h val="0.72275908051820614"/>
        </c:manualLayout>
      </c:layout>
      <c:barChart>
        <c:barDir val="col"/>
        <c:grouping val="clustered"/>
        <c:ser>
          <c:idx val="0"/>
          <c:order val="0"/>
          <c:tx>
            <c:strRef>
              <c:f>Chart!$B$1</c:f>
              <c:strCache>
                <c:ptCount val="1"/>
                <c:pt idx="0">
                  <c:v>Effective Dates 1/1/2012 and Prior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Chart!$B$2:$B$39</c:f>
              <c:numCache>
                <c:formatCode>General</c:formatCode>
                <c:ptCount val="38"/>
                <c:pt idx="1">
                  <c:v>-8.1</c:v>
                </c:pt>
                <c:pt idx="2">
                  <c:v>-7.5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12">
                  <c:v>0.60000000000000064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5">
                  <c:v>4.4000000000000004</c:v>
                </c:pt>
                <c:pt idx="26">
                  <c:v>4.5</c:v>
                </c:pt>
                <c:pt idx="28">
                  <c:v>5.2</c:v>
                </c:pt>
                <c:pt idx="30">
                  <c:v>6.2</c:v>
                </c:pt>
                <c:pt idx="32">
                  <c:v>6.7</c:v>
                </c:pt>
                <c:pt idx="34">
                  <c:v>7.4</c:v>
                </c:pt>
                <c:pt idx="35">
                  <c:v>8.9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Effective Dates Subsequent to 1/1/2012</c:v>
                </c:pt>
              </c:strCache>
            </c:strRef>
          </c:tx>
          <c:spPr>
            <a:ln w="6350">
              <a:solidFill>
                <a:schemeClr val="accent2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Chart!$C$2:$C$39</c:f>
              <c:numCache>
                <c:formatCode>General</c:formatCode>
                <c:ptCount val="38"/>
                <c:pt idx="0">
                  <c:v>-9.3000000000000007</c:v>
                </c:pt>
                <c:pt idx="3">
                  <c:v>-4.0999999999999996</c:v>
                </c:pt>
                <c:pt idx="8">
                  <c:v>-0.30000000000000032</c:v>
                </c:pt>
                <c:pt idx="9">
                  <c:v>-0.30000000000000032</c:v>
                </c:pt>
                <c:pt idx="10">
                  <c:v>0</c:v>
                </c:pt>
                <c:pt idx="11">
                  <c:v>0.4</c:v>
                </c:pt>
                <c:pt idx="13">
                  <c:v>1</c:v>
                </c:pt>
                <c:pt idx="19">
                  <c:v>2.9</c:v>
                </c:pt>
                <c:pt idx="24">
                  <c:v>4.0999999999999996</c:v>
                </c:pt>
                <c:pt idx="27">
                  <c:v>4.9000000000000004</c:v>
                </c:pt>
                <c:pt idx="29">
                  <c:v>6</c:v>
                </c:pt>
                <c:pt idx="31">
                  <c:v>6.4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Filed and Pending</c:v>
                </c:pt>
              </c:strCache>
            </c:strRef>
          </c:tx>
          <c:spPr>
            <a:ln w="6350">
              <a:solidFill>
                <a:schemeClr val="accent1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Chart!$D$2:$D$39</c:f>
              <c:numCache>
                <c:formatCode>General</c:formatCode>
                <c:ptCount val="38"/>
                <c:pt idx="33">
                  <c:v>7.3</c:v>
                </c:pt>
              </c:numCache>
            </c:numRef>
          </c:val>
        </c:ser>
        <c:gapWidth val="30"/>
        <c:overlap val="100"/>
        <c:axId val="229664256"/>
        <c:axId val="229665792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Labels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Chart!$E$2:$E$39</c:f>
              <c:numCache>
                <c:formatCode>General</c:formatCode>
                <c:ptCount val="38"/>
                <c:pt idx="0">
                  <c:v>-9.3000000000000007</c:v>
                </c:pt>
                <c:pt idx="1">
                  <c:v>-8.1</c:v>
                </c:pt>
                <c:pt idx="2">
                  <c:v>-7.5</c:v>
                </c:pt>
                <c:pt idx="3">
                  <c:v>-4.0999999999999996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8">
                  <c:v>-0.30000000000000032</c:v>
                </c:pt>
                <c:pt idx="9">
                  <c:v>-0.30000000000000032</c:v>
                </c:pt>
              </c:numCache>
            </c:numRef>
          </c:val>
        </c:ser>
        <c:ser>
          <c:idx val="4"/>
          <c:order val="4"/>
          <c:tx>
            <c:strRef>
              <c:f>Chart!$F$1</c:f>
              <c:strCache>
                <c:ptCount val="1"/>
                <c:pt idx="0">
                  <c:v>Labels2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Chart!$F$2:$F$39</c:f>
              <c:numCache>
                <c:formatCode>General</c:formatCode>
                <c:ptCount val="38"/>
                <c:pt idx="10">
                  <c:v>0</c:v>
                </c:pt>
                <c:pt idx="11">
                  <c:v>0.4</c:v>
                </c:pt>
                <c:pt idx="12">
                  <c:v>0.60000000000000064</c:v>
                </c:pt>
                <c:pt idx="13">
                  <c:v>1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4">
                  <c:v>4.0999999999999996</c:v>
                </c:pt>
                <c:pt idx="25">
                  <c:v>4.4000000000000004</c:v>
                </c:pt>
                <c:pt idx="26">
                  <c:v>4.5</c:v>
                </c:pt>
                <c:pt idx="27">
                  <c:v>4.9000000000000004</c:v>
                </c:pt>
                <c:pt idx="28">
                  <c:v>5.2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6.7</c:v>
                </c:pt>
                <c:pt idx="33">
                  <c:v>7.3</c:v>
                </c:pt>
                <c:pt idx="34">
                  <c:v>7.4</c:v>
                </c:pt>
                <c:pt idx="35">
                  <c:v>8.9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marker val="1"/>
        <c:axId val="229664256"/>
        <c:axId val="229665792"/>
      </c:lineChart>
      <c:catAx>
        <c:axId val="229664256"/>
        <c:scaling>
          <c:orientation val="minMax"/>
        </c:scaling>
        <c:axPos val="b"/>
        <c:majorTickMark val="none"/>
        <c:tickLblPos val="low"/>
        <c:spPr>
          <a:ln w="28575"/>
        </c:spPr>
        <c:txPr>
          <a:bodyPr rot="0" vert="horz"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9665792"/>
        <c:crosses val="autoZero"/>
        <c:auto val="1"/>
        <c:lblAlgn val="ctr"/>
        <c:lblOffset val="100"/>
        <c:tickLblSkip val="1"/>
      </c:catAx>
      <c:valAx>
        <c:axId val="229665792"/>
        <c:scaling>
          <c:orientation val="minMax"/>
          <c:max val="25"/>
          <c:min val="-25"/>
        </c:scaling>
        <c:axPos val="l"/>
        <c:numFmt formatCode="General" sourceLinked="1"/>
        <c:majorTickMark val="none"/>
        <c:tickLblPos val="nextTo"/>
        <c:spPr>
          <a:ln w="28575"/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9664256"/>
        <c:crosses val="autoZero"/>
        <c:crossBetween val="between"/>
        <c:majorUnit val="5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5850721784776901E-2"/>
          <c:y val="0.90332634831934056"/>
          <c:w val="0.95471833381938365"/>
          <c:h val="8.3232720909886745E-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1105166341386817E-2"/>
          <c:y val="3.9444444444444449E-2"/>
          <c:w val="0.93040188886645558"/>
          <c:h val="0.81018963254595777"/>
        </c:manualLayout>
      </c:layout>
      <c:barChart>
        <c:barDir val="col"/>
        <c:grouping val="stacked"/>
        <c:ser>
          <c:idx val="0"/>
          <c:order val="0"/>
          <c:tx>
            <c:strRef>
              <c:f>Chart!$B$1</c:f>
              <c:strCache>
                <c:ptCount val="1"/>
                <c:pt idx="0">
                  <c:v>Rate/Loss Cost Departure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Chart!$B$2:$B$22</c:f>
              <c:numCache>
                <c:formatCode>0.0</c:formatCode>
                <c:ptCount val="21"/>
                <c:pt idx="0">
                  <c:v>-2.1775707317073589</c:v>
                </c:pt>
                <c:pt idx="1">
                  <c:v>-2.7683063829787256</c:v>
                </c:pt>
                <c:pt idx="2">
                  <c:v>-2.6728744186046534</c:v>
                </c:pt>
                <c:pt idx="3">
                  <c:v>-2.8619169811320782</c:v>
                </c:pt>
                <c:pt idx="4">
                  <c:v>-2.8512463768115968</c:v>
                </c:pt>
                <c:pt idx="5">
                  <c:v>-4.3826635514018824</c:v>
                </c:pt>
                <c:pt idx="6">
                  <c:v>-7.5144244897958945</c:v>
                </c:pt>
                <c:pt idx="7">
                  <c:v>-10.362668341708552</c:v>
                </c:pt>
                <c:pt idx="8">
                  <c:v>-9.7909823232323188</c:v>
                </c:pt>
                <c:pt idx="9">
                  <c:v>-8.9255615853658536</c:v>
                </c:pt>
                <c:pt idx="10">
                  <c:v>-6.5196383928571873</c:v>
                </c:pt>
                <c:pt idx="11">
                  <c:v>0.39867826086957237</c:v>
                </c:pt>
                <c:pt idx="12">
                  <c:v>1.4883870967741839</c:v>
                </c:pt>
                <c:pt idx="13">
                  <c:v>4.6413234374999925</c:v>
                </c:pt>
                <c:pt idx="14">
                  <c:v>4.4189999999999925</c:v>
                </c:pt>
                <c:pt idx="15">
                  <c:v>3.1412906666666691</c:v>
                </c:pt>
                <c:pt idx="16">
                  <c:v>2.552602298850577</c:v>
                </c:pt>
                <c:pt idx="17">
                  <c:v>1.3834831460674168</c:v>
                </c:pt>
                <c:pt idx="18">
                  <c:v>0.89273793103447263</c:v>
                </c:pt>
                <c:pt idx="19">
                  <c:v>0.69548539325841663</c:v>
                </c:pt>
                <c:pt idx="20">
                  <c:v>0.89273793103447263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Schedule Rating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Chart!$C$2:$C$22</c:f>
              <c:numCache>
                <c:formatCode>0.0</c:formatCode>
                <c:ptCount val="21"/>
                <c:pt idx="0">
                  <c:v>-1.8806292682926744</c:v>
                </c:pt>
                <c:pt idx="1">
                  <c:v>-1.8784936170212778</c:v>
                </c:pt>
                <c:pt idx="2">
                  <c:v>-1.5839255813953499</c:v>
                </c:pt>
                <c:pt idx="3">
                  <c:v>-2.3684830188679538</c:v>
                </c:pt>
                <c:pt idx="4">
                  <c:v>-3.9327536231883737</c:v>
                </c:pt>
                <c:pt idx="5">
                  <c:v>-6.0383364485981383</c:v>
                </c:pt>
                <c:pt idx="6">
                  <c:v>-6.6473755102040775</c:v>
                </c:pt>
                <c:pt idx="7">
                  <c:v>-8.5563316582914553</c:v>
                </c:pt>
                <c:pt idx="8">
                  <c:v>-9.0305176767676745</c:v>
                </c:pt>
                <c:pt idx="9">
                  <c:v>-6.8141384146341428</c:v>
                </c:pt>
                <c:pt idx="10">
                  <c:v>-4.3788616071428734</c:v>
                </c:pt>
                <c:pt idx="11">
                  <c:v>-1.9062782608695681</c:v>
                </c:pt>
                <c:pt idx="12">
                  <c:v>-1.6123870967741951</c:v>
                </c:pt>
                <c:pt idx="13">
                  <c:v>-1.7212234374999833</c:v>
                </c:pt>
                <c:pt idx="14">
                  <c:v>-3.0540000000000025</c:v>
                </c:pt>
                <c:pt idx="15">
                  <c:v>-4.3788906666666705</c:v>
                </c:pt>
                <c:pt idx="16">
                  <c:v>-6.2112022988505924</c:v>
                </c:pt>
                <c:pt idx="17">
                  <c:v>-7.5884831460674045</c:v>
                </c:pt>
                <c:pt idx="18">
                  <c:v>-7.8629379310344234</c:v>
                </c:pt>
                <c:pt idx="19">
                  <c:v>-8.2528853932584223</c:v>
                </c:pt>
                <c:pt idx="20">
                  <c:v>-7.8629379310344234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F5173"/>
              </a:solidFill>
            </a:ln>
          </c:spPr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Chart!$D$2:$D$22</c:f>
              <c:numCache>
                <c:formatCode>0.0</c:formatCode>
                <c:ptCount val="21"/>
                <c:pt idx="0">
                  <c:v>-3</c:v>
                </c:pt>
                <c:pt idx="1">
                  <c:v>-2.8000000000000003</c:v>
                </c:pt>
                <c:pt idx="2">
                  <c:v>-2.8000000000000003</c:v>
                </c:pt>
                <c:pt idx="3">
                  <c:v>-3.3000000000000003</c:v>
                </c:pt>
                <c:pt idx="4">
                  <c:v>-3.6999999999999997</c:v>
                </c:pt>
                <c:pt idx="5">
                  <c:v>-4.2</c:v>
                </c:pt>
                <c:pt idx="6">
                  <c:v>-3.5000000000000004</c:v>
                </c:pt>
                <c:pt idx="7">
                  <c:v>-3.6999999999999997</c:v>
                </c:pt>
                <c:pt idx="8">
                  <c:v>-4.3999999999999995</c:v>
                </c:pt>
                <c:pt idx="9">
                  <c:v>-3.5000000000000004</c:v>
                </c:pt>
                <c:pt idx="10">
                  <c:v>-3.4000000000000004</c:v>
                </c:pt>
                <c:pt idx="11">
                  <c:v>-2.5</c:v>
                </c:pt>
                <c:pt idx="12">
                  <c:v>-1.6</c:v>
                </c:pt>
                <c:pt idx="13">
                  <c:v>-0.8</c:v>
                </c:pt>
                <c:pt idx="14">
                  <c:v>-0.70000000000000062</c:v>
                </c:pt>
                <c:pt idx="15">
                  <c:v>-1</c:v>
                </c:pt>
                <c:pt idx="16">
                  <c:v>-1</c:v>
                </c:pt>
                <c:pt idx="17">
                  <c:v>-1.2</c:v>
                </c:pt>
                <c:pt idx="18">
                  <c:v>-1.3</c:v>
                </c:pt>
                <c:pt idx="19">
                  <c:v>-1.099999999999987</c:v>
                </c:pt>
                <c:pt idx="20">
                  <c:v>-1</c:v>
                </c:pt>
              </c:numCache>
            </c:numRef>
          </c:val>
        </c:ser>
        <c:gapWidth val="70"/>
        <c:overlap val="100"/>
        <c:axId val="229284096"/>
        <c:axId val="229306368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2.4396244739397787E-2"/>
                  <c:y val="5.3682646286861223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1809672625496559E-2"/>
                  <c:y val="-8.0643430600586694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2.1809672625496559E-2"/>
                  <c:y val="-0.103180098811178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5691162188410836E-2"/>
                  <c:y val="9.2898139570788948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2.4396244739397787E-2"/>
                  <c:y val="7.5741469816272972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2.4396244739397947E-2"/>
                  <c:y val="5.3682646286861223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2.4396244739397787E-2"/>
                  <c:y val="3.8976763933920022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2.4396244739397787E-2"/>
                  <c:y val="4.3878724718233814E-2"/>
                </c:manualLayout>
              </c:layout>
              <c:dLblPos val="r"/>
              <c:showVal val="1"/>
            </c:dLbl>
            <c:dLbl>
              <c:idx val="20"/>
              <c:tx>
                <c:rich>
                  <a:bodyPr/>
                  <a:lstStyle/>
                  <a:p>
                    <a:pPr>
                      <a:defRPr sz="1400" b="1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-</a:t>
                    </a:r>
                    <a:r>
                      <a:rPr lang="en-US" dirty="0" smtClean="0"/>
                      <a:t>8.0</a:t>
                    </a:r>
                    <a:endParaRPr lang="en-US" dirty="0"/>
                  </a:p>
                </c:rich>
              </c:tx>
              <c:numFmt formatCode="#,##0" sourceLinked="0"/>
              <c:spPr/>
              <c:dLblPos val="b"/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Chart!$E$2:$E$22</c:f>
              <c:numCache>
                <c:formatCode>0.0</c:formatCode>
                <c:ptCount val="21"/>
                <c:pt idx="0">
                  <c:v>-7.0582000000000003</c:v>
                </c:pt>
                <c:pt idx="1">
                  <c:v>-7.4468000000000094</c:v>
                </c:pt>
                <c:pt idx="2">
                  <c:v>-7.0568000000000044</c:v>
                </c:pt>
                <c:pt idx="3">
                  <c:v>-8.530400000000002</c:v>
                </c:pt>
                <c:pt idx="4">
                  <c:v>-10.484000000000002</c:v>
                </c:pt>
                <c:pt idx="5">
                  <c:v>-14.621000000000015</c:v>
                </c:pt>
                <c:pt idx="6">
                  <c:v>-17.661799999999989</c:v>
                </c:pt>
                <c:pt idx="7">
                  <c:v>-22.618999999999996</c:v>
                </c:pt>
                <c:pt idx="8">
                  <c:v>-23.221499999999889</c:v>
                </c:pt>
                <c:pt idx="9">
                  <c:v>-19.239699999999889</c:v>
                </c:pt>
                <c:pt idx="10">
                  <c:v>-14.298500000000001</c:v>
                </c:pt>
                <c:pt idx="11">
                  <c:v>-4.0075999999999965</c:v>
                </c:pt>
                <c:pt idx="12">
                  <c:v>-1.7240000000000131</c:v>
                </c:pt>
                <c:pt idx="13">
                  <c:v>2.1200999999999808</c:v>
                </c:pt>
                <c:pt idx="14">
                  <c:v>0.66500000000000048</c:v>
                </c:pt>
                <c:pt idx="15">
                  <c:v>-2.2376000000000054</c:v>
                </c:pt>
                <c:pt idx="16">
                  <c:v>-4.6586000000000007</c:v>
                </c:pt>
                <c:pt idx="17">
                  <c:v>-7.4049999999999905</c:v>
                </c:pt>
                <c:pt idx="18">
                  <c:v>-8.2702000000000009</c:v>
                </c:pt>
                <c:pt idx="19">
                  <c:v>-8.6574000000000026</c:v>
                </c:pt>
                <c:pt idx="20">
                  <c:v>-7.9702000000000526</c:v>
                </c:pt>
              </c:numCache>
            </c:numRef>
          </c:val>
        </c:ser>
        <c:marker val="1"/>
        <c:axId val="229309440"/>
        <c:axId val="229307904"/>
      </c:lineChart>
      <c:catAx>
        <c:axId val="229284096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9306368"/>
        <c:crosses val="autoZero"/>
        <c:lblAlgn val="ctr"/>
        <c:lblOffset val="300"/>
        <c:tickLblSkip val="1"/>
      </c:catAx>
      <c:valAx>
        <c:axId val="229306368"/>
        <c:scaling>
          <c:orientation val="minMax"/>
          <c:max val="10"/>
          <c:min val="-25"/>
        </c:scaling>
        <c:axPos val="l"/>
        <c:numFmt formatCode="0" sourceLinked="0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9284096"/>
        <c:crosses val="autoZero"/>
        <c:crossBetween val="between"/>
        <c:majorUnit val="5"/>
      </c:valAx>
      <c:valAx>
        <c:axId val="229307904"/>
        <c:scaling>
          <c:orientation val="minMax"/>
          <c:max val="10"/>
          <c:min val="-25"/>
        </c:scaling>
        <c:axPos val="r"/>
        <c:numFmt formatCode="0.0" sourceLinked="1"/>
        <c:majorTickMark val="none"/>
        <c:tickLblPos val="none"/>
        <c:spPr>
          <a:ln>
            <a:noFill/>
          </a:ln>
        </c:spPr>
        <c:crossAx val="229309440"/>
        <c:crosses val="max"/>
        <c:crossBetween val="between"/>
        <c:majorUnit val="5"/>
      </c:valAx>
      <c:catAx>
        <c:axId val="229309440"/>
        <c:scaling>
          <c:orientation val="minMax"/>
        </c:scaling>
        <c:delete val="1"/>
        <c:axPos val="b"/>
        <c:numFmt formatCode="General" sourceLinked="1"/>
        <c:tickLblPos val="none"/>
        <c:crossAx val="229307904"/>
        <c:crosses val="autoZero"/>
        <c:lblAlgn val="ctr"/>
        <c:lblOffset val="100"/>
      </c:catAx>
    </c:plotArea>
    <c:legend>
      <c:legendPos val="b"/>
      <c:layout>
        <c:manualLayout>
          <c:xMode val="edge"/>
          <c:yMode val="edge"/>
          <c:x val="6.7691522534042314E-2"/>
          <c:y val="3.4813210848644652E-2"/>
          <c:w val="0.28352995939610132"/>
          <c:h val="0.1791211723534558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png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B6C5B65-9C03-44F4-8804-6FE0FAB3897F}" type="slidenum">
              <a:rPr lang="en-US" sz="1000"/>
              <a:pPr algn="ctr" defTabSz="930275"/>
              <a:t>11</a:t>
            </a:fld>
            <a:endParaRPr lang="en-US" sz="10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DD7B8-0D49-4A9D-9892-A6D8561FBDE5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A9D9E5E-FFD0-4C26-9FBA-DF28A7728F06}" type="slidenum">
              <a:rPr lang="en-US" sz="1000"/>
              <a:pPr algn="ctr" defTabSz="930275"/>
              <a:t>113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FE247-8FB8-4A8E-B819-95A3D9F8823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74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408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119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80E7A53-F3BF-471B-9F80-BB6BE1F1998B}" type="slidenum">
              <a:rPr lang="en-US" smtClean="0">
                <a:latin typeface="Arial" pitchFamily="34" charset="0"/>
              </a:rPr>
              <a:pPr defTabSz="928787"/>
              <a:t>120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121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3C67A-46F9-4D53-AC71-52801308699E}" type="slidenum">
              <a:rPr lang="en-US" smtClean="0"/>
              <a:pPr>
                <a:defRPr/>
              </a:pPr>
              <a:t>122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5DF62-E68F-4DB6-8DD5-1F40EFEB7612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124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125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126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127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DB7B77DB-102F-44F5-8C81-1CC1B3C391F9}" type="slidenum">
              <a:rPr lang="en-US" smtClean="0"/>
              <a:pPr>
                <a:defRPr/>
              </a:pPr>
              <a:t>128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18620-DA03-40A9-A82C-8BB2C13EC42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5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510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6FD24-7667-4929-9BBF-2554AFD9130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94D6715D-20C5-4CAF-9327-F535070B0F0A}" type="slidenum">
              <a:rPr lang="en-US" sz="1000"/>
              <a:pPr algn="ctr" defTabSz="930275"/>
              <a:t>140</a:t>
            </a:fld>
            <a:endParaRPr lang="en-US" sz="10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4A8D9C90-43CF-45D8-9BCC-01180F519469}" type="slidenum">
              <a:rPr lang="en-US"/>
              <a:pPr>
                <a:defRPr/>
              </a:pPr>
              <a:t>141</a:t>
            </a:fld>
            <a:endParaRPr 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142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145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0025" y="581025"/>
            <a:ext cx="4056063" cy="30416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146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147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148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149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6E2527F5-D68E-40F5-9C11-7C67CC642EC7}" type="slidenum">
              <a:rPr lang="en-US" sz="1000"/>
              <a:pPr algn="ctr" defTabSz="930275"/>
              <a:t>15</a:t>
            </a:fld>
            <a:endParaRPr lang="en-US" sz="10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097542F4-A6BB-4CB6-9D13-328A87C7B8DC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7FF981F9-8331-43C1-8622-D2EDB409ECCC}" type="slidenum">
              <a:rPr lang="en-US" smtClean="0"/>
              <a:pPr>
                <a:defRPr/>
              </a:pPr>
              <a:t>151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152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 defTabSz="928626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28626">
                <a:defRPr/>
              </a:pPr>
              <a:t>154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0F53B-08EA-4073-80AE-4E886F043ACC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158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159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4C9C3ED-C636-4705-92A9-473F6C1F4C7B}" type="slidenum">
              <a:rPr lang="en-US" sz="1000"/>
              <a:pPr algn="ctr" defTabSz="930275"/>
              <a:t>16</a:t>
            </a:fld>
            <a:endParaRPr lang="en-US" sz="10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161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162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431A3C4-953E-479E-AB9F-C945280D9038}" type="slidenum">
              <a:rPr lang="en-US" smtClean="0"/>
              <a:pPr>
                <a:defRPr/>
              </a:pPr>
              <a:t>163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164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165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A6E5439-9D2A-4CD2-8AB5-D96889696FBF}" type="slidenum">
              <a:rPr lang="en-US" smtClean="0"/>
              <a:pPr defTabSz="928787"/>
              <a:t>168</a:t>
            </a:fld>
            <a:endParaRPr lang="en-US" dirty="0" smtClean="0"/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0E8A599E-323A-439F-9DB7-C51FF478F99C}" type="slidenum">
              <a:rPr lang="en-US" smtClean="0"/>
              <a:pPr defTabSz="928787"/>
              <a:t>169</a:t>
            </a:fld>
            <a:endParaRPr lang="en-US" dirty="0" smtClean="0"/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FEB2F4F9-2265-4E70-8D2E-354B96CF5A83}" type="slidenum">
              <a:rPr lang="en-US" sz="1000"/>
              <a:pPr algn="ctr" defTabSz="930275"/>
              <a:t>17</a:t>
            </a:fld>
            <a:endParaRPr lang="en-US" sz="10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BC501-6218-4533-8075-4FEDF8B85956}" type="slidenum">
              <a:rPr lang="en-US" smtClean="0"/>
              <a:pPr/>
              <a:t>177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5" name="Rectangle 7"/>
          <p:cNvSpPr txBox="1">
            <a:spLocks noGrp="1" noChangeArrowheads="1"/>
          </p:cNvSpPr>
          <p:nvPr/>
        </p:nvSpPr>
        <p:spPr bwMode="auto">
          <a:xfrm>
            <a:off x="3955222" y="8827125"/>
            <a:ext cx="3042478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0" rIns="91202" bIns="45600" anchor="b"/>
          <a:lstStyle/>
          <a:p>
            <a:pPr algn="r" defTabSz="909767"/>
            <a:fld id="{A0D70C00-AB20-4F73-A1A0-D35999B0DF09}" type="slidenum">
              <a:rPr lang="en-US"/>
              <a:pPr algn="r" defTabSz="909767"/>
              <a:t>180</a:t>
            </a:fld>
            <a:endParaRPr lang="en-US" dirty="0"/>
          </a:p>
        </p:txBody>
      </p:sp>
      <p:sp>
        <p:nvSpPr>
          <p:cNvPr id="214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718050" cy="3538538"/>
          </a:xfrm>
          <a:solidFill>
            <a:srgbClr val="FFFFFF"/>
          </a:solidFill>
          <a:ln/>
        </p:spPr>
      </p:sp>
      <p:sp>
        <p:nvSpPr>
          <p:cNvPr id="21411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5603" y="4413562"/>
            <a:ext cx="5932833" cy="4185275"/>
          </a:xfrm>
          <a:noFill/>
          <a:ln>
            <a:solidFill>
              <a:srgbClr val="000000"/>
            </a:solidFill>
          </a:ln>
        </p:spPr>
        <p:txBody>
          <a:bodyPr lIns="91202" tIns="45600" rIns="91202" bIns="45600"/>
          <a:lstStyle/>
          <a:p>
            <a:pPr eaLnBrk="1" hangingPunct="1"/>
            <a:r>
              <a:rPr lang="en-US" smtClean="0"/>
              <a:t>Exhibit 11 of Article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182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A19032A0-0615-45C8-8445-EAB453B53F8C}" type="slidenum">
              <a:rPr lang="en-US" sz="1000"/>
              <a:pPr algn="ctr" defTabSz="930275"/>
              <a:t>18</a:t>
            </a:fld>
            <a:endParaRPr lang="en-US" sz="10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183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188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48013" y="9034464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4" tIns="46487" rIns="45874" bIns="46487" anchor="b">
            <a:spAutoFit/>
          </a:bodyPr>
          <a:lstStyle/>
          <a:p>
            <a:pPr algn="ctr" defTabSz="930117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30117"/>
              <a:t>190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191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192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  <a:noFill/>
        </p:spPr>
        <p:txBody>
          <a:bodyPr/>
          <a:lstStyle/>
          <a:p>
            <a:fld id="{79DFC9C8-330E-49F1-BC1C-7C93036D49B8}" type="slidenum">
              <a:rPr lang="en-US" smtClean="0">
                <a:cs typeface="Arial" charset="0"/>
              </a:rPr>
              <a:pPr/>
              <a:t>193</a:t>
            </a:fld>
            <a:endParaRPr lang="en-US" smtClean="0">
              <a:cs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57019EC5-BB99-4847-9F43-3F4ACCFB5EB0}" type="slidenum">
              <a:rPr lang="en-US" sz="1000"/>
              <a:pPr algn="ctr" defTabSz="930275"/>
              <a:t>19</a:t>
            </a:fld>
            <a:endParaRPr lang="en-US" sz="10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874BA-7C20-4EC0-9559-D2292A54BB51}" type="slidenum">
              <a:rPr lang="en-US" smtClean="0"/>
              <a:pPr>
                <a:defRPr/>
              </a:pPr>
              <a:t>194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195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196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/>
        </p:nvSpPr>
        <p:spPr bwMode="auto">
          <a:xfrm>
            <a:off x="3149603" y="9032877"/>
            <a:ext cx="701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7" tIns="46560" rIns="45947" bIns="46560" anchor="b">
            <a:spAutoFit/>
          </a:bodyPr>
          <a:lstStyle/>
          <a:p>
            <a:pPr algn="ctr" defTabSz="931681"/>
            <a:fld id="{4399CF41-50F9-49BD-A259-C822E00D5B97}" type="slidenum">
              <a:rPr lang="en-US" sz="1000" smtClean="0">
                <a:solidFill>
                  <a:srgbClr val="000000"/>
                </a:solidFill>
              </a:rPr>
              <a:pPr algn="ctr" defTabSz="931681"/>
              <a:t>197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198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199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200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201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202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203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E1C62D36-67C5-4934-8890-63EC5C6D9FA0}" type="slidenum">
              <a:rPr lang="en-US" sz="1000"/>
              <a:pPr algn="ctr" defTabSz="930275"/>
              <a:t>20</a:t>
            </a:fld>
            <a:endParaRPr lang="en-US" sz="10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204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207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208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209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210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6AC5C-5A9A-499C-AB4F-C9EEC46BE5D7}" type="slidenum">
              <a:rPr lang="en-US" smtClean="0"/>
              <a:pPr>
                <a:defRPr/>
              </a:pPr>
              <a:t>212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213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86DE1B7-6AE7-4D8A-9897-DD03ED2FC4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ln/>
        </p:spPr>
        <p:txBody>
          <a:bodyPr/>
          <a:lstStyle/>
          <a:p>
            <a:fld id="{4F67CCEA-C927-48AE-8FB5-DEAC5868A7B2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268C4A70-F8C6-4608-9372-C63F480933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C1D4660-73EC-46FF-A414-7BCC67904F71}" type="slidenum">
              <a:rPr lang="en-US" sz="1000"/>
              <a:pPr algn="ctr" defTabSz="930275"/>
              <a:t>30</a:t>
            </a:fld>
            <a:endParaRPr lang="en-US" sz="10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22036E90-B93A-4B5F-9439-ECCF63867418}" type="slidenum">
              <a:rPr lang="en-US" sz="1000"/>
              <a:pPr algn="ctr" defTabSz="930275"/>
              <a:t>31</a:t>
            </a:fld>
            <a:endParaRPr lang="en-US" sz="10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62241DA3-2BED-4DB6-8213-D9EED2BB7F95}" type="slidenum">
              <a:rPr lang="en-US" sz="1000"/>
              <a:pPr algn="ctr" defTabSz="930275"/>
              <a:t>32</a:t>
            </a:fld>
            <a:endParaRPr lang="en-US" sz="10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7DA3B2F4-EC8F-42A5-BE22-1DCFFA33FACD}" type="slidenum">
              <a:rPr lang="en-US" sz="1000"/>
              <a:pPr algn="ctr" defTabSz="930275"/>
              <a:t>33</a:t>
            </a:fld>
            <a:endParaRPr lang="en-US" sz="10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284DE8A9-49FA-43F5-889D-7360221F177F}" type="slidenum">
              <a:rPr lang="en-US" sz="1000"/>
              <a:pPr algn="ctr" defTabSz="930275"/>
              <a:t>34</a:t>
            </a:fld>
            <a:endParaRPr lang="en-US" sz="10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35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0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0D384969-57EF-47F2-8E1F-3213D4760988}" type="slidenum">
              <a:rPr lang="en-US" sz="1000"/>
              <a:pPr algn="ctr" defTabSz="928787"/>
              <a:t>36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46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50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51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13477895-592F-4D1B-9D08-B8F915A07E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CA22429F-497C-4787-B0C5-F4E8A801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0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0D384969-57EF-47F2-8E1F-3213D4760988}" type="slidenum">
              <a:rPr lang="en-US" sz="1000"/>
              <a:pPr algn="ctr" defTabSz="928787"/>
              <a:t>57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58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from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14" tIns="46527" rIns="45914" bIns="46527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66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68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C8677072-D963-41B1-99FB-AA854F57271A}" type="slidenum">
              <a:rPr lang="en-US" sz="1000"/>
              <a:pPr algn="ctr" defTabSz="928688"/>
              <a:t>7</a:t>
            </a:fld>
            <a:endParaRPr lang="en-US" sz="100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69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73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74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77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E48C8-4C0E-4121-B49D-8A4ED1444B0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22E83D1-EE4F-414B-BA5F-15D01CA178D1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DDEFB222-CE26-4681-BBEB-6CA6CED4556C}" type="slidenum">
              <a:rPr lang="en-US" smtClean="0"/>
              <a:pPr>
                <a:defRPr/>
              </a:pPr>
              <a:t>81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82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</p:spPr>
        <p:txBody>
          <a:bodyPr/>
          <a:lstStyle/>
          <a:p>
            <a:fld id="{4B467A6F-CB38-460C-8EC3-8BFEECA8E64B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70BCC09-4ABA-4E3E-8ED2-5282800C71F0}" type="slidenum">
              <a:rPr lang="en-US" smtClean="0"/>
              <a:pPr>
                <a:defRPr/>
              </a:pPr>
              <a:t>84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85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86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8564937-103A-4744-BFB7-016B6CBD0795}" type="slidenum">
              <a:rPr lang="en-US" smtClean="0"/>
              <a:pPr>
                <a:defRPr/>
              </a:pPr>
              <a:t>87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88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1D5ED-2BE5-4851-80EC-B60A341DEE9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6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6132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89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90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159FE8EA-C6CA-4B7C-A2A0-C1C179F36AEA}" type="slidenum">
              <a:rPr lang="en-US" sz="1000"/>
              <a:pPr algn="ctr" defTabSz="930275"/>
              <a:t>92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93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5C28DB1-9D12-46D2-85EE-9083FA58BCE8}" type="slidenum">
              <a:rPr lang="en-US" sz="1000"/>
              <a:pPr algn="ctr" defTabSz="930275"/>
              <a:t>94</a:t>
            </a:fld>
            <a:endParaRPr lang="en-US" sz="100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95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9147EEA4-1C7C-4C10-AE99-ECAAB11F4287}" type="slidenum">
              <a:rPr lang="en-US" sz="1000"/>
              <a:pPr algn="ctr" defTabSz="930275"/>
              <a:t>97</a:t>
            </a:fld>
            <a:endParaRPr lang="en-US" sz="100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lvl="1" indent="-228600">
              <a:spcBef>
                <a:spcPct val="100000"/>
              </a:spcBef>
              <a:buSzPct val="85000"/>
              <a:buFont typeface="Wingdings" pitchFamily="2" charset="2"/>
              <a:buChar char="n"/>
              <a:defRPr/>
            </a:pPr>
            <a:r>
              <a:rPr lang="en-US" sz="2400" dirty="0" smtClean="0"/>
              <a:t>Number of business bankruptcies still growing</a:t>
            </a:r>
          </a:p>
          <a:p>
            <a:pPr lvl="1">
              <a:defRPr/>
            </a:pPr>
            <a:r>
              <a:rPr lang="en-US" sz="2400" dirty="0" smtClean="0"/>
              <a:t>Bankruptcy filings in 2010:Q1 were up 18% from 2009:Q1</a:t>
            </a:r>
          </a:p>
          <a:p>
            <a:pPr>
              <a:defRPr/>
            </a:pPr>
            <a:r>
              <a:rPr lang="en-US" sz="2600" dirty="0" smtClean="0"/>
              <a:t>Each bankruptcy costs commercial property, liability, WC, auto, life</a:t>
            </a:r>
            <a:r>
              <a:rPr lang="en-US" sz="2600" smtClean="0"/>
              <a:t>, health, pension</a:t>
            </a:r>
            <a:r>
              <a:rPr lang="en-US" sz="2600" dirty="0" smtClean="0"/>
              <a:t>, and other insurance exposures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D20C7C8D-0074-4941-8AE0-563E09955F80}" type="slidenum">
              <a:rPr lang="en-US" sz="1000"/>
              <a:pPr algn="ctr" defTabSz="930275"/>
              <a:t>98</a:t>
            </a:fld>
            <a:endParaRPr lang="en-US" sz="10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CA15C-4A59-4AE4-BE8E-FF1D83C2F0B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7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7156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100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7D5E62-C3E0-408F-919E-EFB6DB2A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6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  <p:sldLayoutId id="214748543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4" Type="http://schemas.openxmlformats.org/officeDocument/2006/relationships/oleObject" Target="../embeddings/oleObject73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4" Type="http://schemas.openxmlformats.org/officeDocument/2006/relationships/oleObject" Target="../embeddings/oleObject74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4" Type="http://schemas.openxmlformats.org/officeDocument/2006/relationships/oleObject" Target="../embeddings/oleObject75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76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4" Type="http://schemas.openxmlformats.org/officeDocument/2006/relationships/oleObject" Target="../embeddings/oleObject77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4" Type="http://schemas.openxmlformats.org/officeDocument/2006/relationships/oleObject" Target="../embeddings/oleObject78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79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4" Type="http://schemas.openxmlformats.org/officeDocument/2006/relationships/oleObject" Target="../embeddings/oleObject8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81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4" Type="http://schemas.openxmlformats.org/officeDocument/2006/relationships/oleObject" Target="../embeddings/oleObject82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4" Type="http://schemas.openxmlformats.org/officeDocument/2006/relationships/oleObject" Target="../embeddings/oleObject83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3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84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4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85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5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86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87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7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88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4" Type="http://schemas.openxmlformats.org/officeDocument/2006/relationships/oleObject" Target="../embeddings/oleObject8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4" Type="http://schemas.openxmlformats.org/officeDocument/2006/relationships/oleObject" Target="../embeddings/oleObject90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07.jpeg"/><Relationship Id="rId5" Type="http://schemas.openxmlformats.org/officeDocument/2006/relationships/oleObject" Target="../embeddings/oleObject91.bin"/><Relationship Id="rId4" Type="http://schemas.openxmlformats.org/officeDocument/2006/relationships/hyperlink" Target="http://bls.gov/mls/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1.vml"/><Relationship Id="rId4" Type="http://schemas.openxmlformats.org/officeDocument/2006/relationships/oleObject" Target="../embeddings/oleObject92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4" Type="http://schemas.openxmlformats.org/officeDocument/2006/relationships/oleObject" Target="../embeddings/oleObject93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5" Type="http://schemas.openxmlformats.org/officeDocument/2006/relationships/oleObject" Target="../embeddings/oleObject94.bin"/><Relationship Id="rId4" Type="http://schemas.openxmlformats.org/officeDocument/2006/relationships/hyperlink" Target="http://research.stlouisfed.org/fred2/series/WASCUR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4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95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5" Type="http://schemas.openxmlformats.org/officeDocument/2006/relationships/oleObject" Target="../embeddings/oleObject96.bin"/><Relationship Id="rId4" Type="http://schemas.openxmlformats.org/officeDocument/2006/relationships/hyperlink" Target="http://www.bls.gov/mls/" TargetMode="Externa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6.vml"/><Relationship Id="rId5" Type="http://schemas.openxmlformats.org/officeDocument/2006/relationships/hyperlink" Target="http://www.spc.noaa.gov/climo/online/monthly/newm.html" TargetMode="External"/><Relationship Id="rId4" Type="http://schemas.openxmlformats.org/officeDocument/2006/relationships/oleObject" Target="../embeddings/oleObject97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wcm/torngraph-big.png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pc.noaa.gov/wcm/" TargetMode="External"/><Relationship Id="rId4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wcm/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6.gi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7.gi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8.gi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9.gi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0.gi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1.gi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2.gi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3.gi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7.vml"/><Relationship Id="rId4" Type="http://schemas.openxmlformats.org/officeDocument/2006/relationships/hyperlink" Target="http://www.spc.noaa.gov/climo/online/monthly/2011_annual_summary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4" Type="http://schemas.openxmlformats.org/officeDocument/2006/relationships/oleObject" Target="../embeddings/oleObject99.bin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4" Type="http://schemas.openxmlformats.org/officeDocument/2006/relationships/oleObject" Target="../embeddings/oleObject100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4" Type="http://schemas.openxmlformats.org/officeDocument/2006/relationships/oleObject" Target="../embeddings/oleObject101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5" Type="http://schemas.openxmlformats.org/officeDocument/2006/relationships/oleObject" Target="../embeddings/oleObject102.bin"/><Relationship Id="rId4" Type="http://schemas.openxmlformats.org/officeDocument/2006/relationships/hyperlink" Target="http://www.federalreserve.gov/releases/h15/data.htm" TargetMode="Externa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2.vml"/><Relationship Id="rId4" Type="http://schemas.openxmlformats.org/officeDocument/2006/relationships/oleObject" Target="../embeddings/oleObject103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4" Type="http://schemas.openxmlformats.org/officeDocument/2006/relationships/oleObject" Target="../embeddings/oleObject104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4.vml"/><Relationship Id="rId4" Type="http://schemas.openxmlformats.org/officeDocument/2006/relationships/oleObject" Target="../embeddings/oleObject10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5.vml"/><Relationship Id="rId4" Type="http://schemas.openxmlformats.org/officeDocument/2006/relationships/oleObject" Target="../embeddings/oleObject106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6.vml"/><Relationship Id="rId4" Type="http://schemas.openxmlformats.org/officeDocument/2006/relationships/oleObject" Target="../embeddings/oleObject107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4" Type="http://schemas.openxmlformats.org/officeDocument/2006/relationships/oleObject" Target="../embeddings/oleObject108.bin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8.vml"/><Relationship Id="rId4" Type="http://schemas.openxmlformats.org/officeDocument/2006/relationships/oleObject" Target="../embeddings/oleObject109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Relationship Id="rId4" Type="http://schemas.openxmlformats.org/officeDocument/2006/relationships/oleObject" Target="../embeddings/oleObject110.bin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0.vml"/><Relationship Id="rId4" Type="http://schemas.openxmlformats.org/officeDocument/2006/relationships/oleObject" Target="../embeddings/oleObject111.bin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1.vml"/><Relationship Id="rId4" Type="http://schemas.openxmlformats.org/officeDocument/2006/relationships/oleObject" Target="../embeddings/oleObject112.bin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4" Type="http://schemas.openxmlformats.org/officeDocument/2006/relationships/oleObject" Target="../embeddings/oleObject113.bin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3.vml"/><Relationship Id="rId4" Type="http://schemas.openxmlformats.org/officeDocument/2006/relationships/oleObject" Target="../embeddings/oleObject114.bin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4.vml"/><Relationship Id="rId4" Type="http://schemas.openxmlformats.org/officeDocument/2006/relationships/oleObject" Target="../embeddings/oleObject115.bin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5.vml"/><Relationship Id="rId4" Type="http://schemas.openxmlformats.org/officeDocument/2006/relationships/oleObject" Target="../embeddings/oleObject116.bin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6.vml"/><Relationship Id="rId4" Type="http://schemas.openxmlformats.org/officeDocument/2006/relationships/oleObject" Target="../embeddings/oleObject117.bin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7.vml"/><Relationship Id="rId4" Type="http://schemas.openxmlformats.org/officeDocument/2006/relationships/oleObject" Target="../embeddings/oleObject118.bin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8.vml"/><Relationship Id="rId4" Type="http://schemas.openxmlformats.org/officeDocument/2006/relationships/oleObject" Target="../embeddings/oleObject119.bin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9.vml"/><Relationship Id="rId4" Type="http://schemas.openxmlformats.org/officeDocument/2006/relationships/oleObject" Target="../embeddings/oleObject120.bin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0.vml"/><Relationship Id="rId4" Type="http://schemas.openxmlformats.org/officeDocument/2006/relationships/oleObject" Target="../embeddings/oleObject121.bin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1.vml"/><Relationship Id="rId4" Type="http://schemas.openxmlformats.org/officeDocument/2006/relationships/oleObject" Target="../embeddings/oleObject1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2.v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3.vml"/><Relationship Id="rId4" Type="http://schemas.openxmlformats.org/officeDocument/2006/relationships/oleObject" Target="../embeddings/oleObject124.bin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4.vml"/><Relationship Id="rId4" Type="http://schemas.openxmlformats.org/officeDocument/2006/relationships/oleObject" Target="../embeddings/oleObject125.bin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5.vml"/><Relationship Id="rId4" Type="http://schemas.openxmlformats.org/officeDocument/2006/relationships/oleObject" Target="../embeddings/oleObject126.bin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6.vml"/><Relationship Id="rId4" Type="http://schemas.openxmlformats.org/officeDocument/2006/relationships/oleObject" Target="../embeddings/oleObject127.bin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7.vml"/><Relationship Id="rId4" Type="http://schemas.openxmlformats.org/officeDocument/2006/relationships/oleObject" Target="../embeddings/oleObject128.bin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8.v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9.vml"/><Relationship Id="rId4" Type="http://schemas.openxmlformats.org/officeDocument/2006/relationships/oleObject" Target="../embeddings/oleObject130.bin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0.vml"/><Relationship Id="rId4" Type="http://schemas.openxmlformats.org/officeDocument/2006/relationships/oleObject" Target="../embeddings/Microsoft_Office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1.vml"/><Relationship Id="rId4" Type="http://schemas.openxmlformats.org/officeDocument/2006/relationships/oleObject" Target="../embeddings/oleObject131.bin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2.vml"/><Relationship Id="rId5" Type="http://schemas.openxmlformats.org/officeDocument/2006/relationships/oleObject" Target="../embeddings/oleObject132.bin"/><Relationship Id="rId4" Type="http://schemas.openxmlformats.org/officeDocument/2006/relationships/hyperlink" Target="http://research.stlouisfed.org/fred2/series/WASCUR" TargetMode="Externa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3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133.bin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4.v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5.vml"/><Relationship Id="rId4" Type="http://schemas.openxmlformats.org/officeDocument/2006/relationships/oleObject" Target="../embeddings/oleObject134.bin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6.vml"/><Relationship Id="rId4" Type="http://schemas.openxmlformats.org/officeDocument/2006/relationships/oleObject" Target="../embeddings/oleObject1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7.vml"/><Relationship Id="rId4" Type="http://schemas.openxmlformats.org/officeDocument/2006/relationships/oleObject" Target="../embeddings/oleObject136.bin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8.vml"/><Relationship Id="rId4" Type="http://schemas.openxmlformats.org/officeDocument/2006/relationships/oleObject" Target="../embeddings/oleObject137.bin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9.vml"/><Relationship Id="rId4" Type="http://schemas.openxmlformats.org/officeDocument/2006/relationships/oleObject" Target="../embeddings/oleObject138.bin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0.vml"/><Relationship Id="rId4" Type="http://schemas.openxmlformats.org/officeDocument/2006/relationships/oleObject" Target="../embeddings/oleObject139.bin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141.vml"/><Relationship Id="rId5" Type="http://schemas.openxmlformats.org/officeDocument/2006/relationships/oleObject" Target="../embeddings/oleObject140.bin"/><Relationship Id="rId4" Type="http://schemas.openxmlformats.org/officeDocument/2006/relationships/notesSlide" Target="../notesSlides/notesSlide183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2.vml"/><Relationship Id="rId4" Type="http://schemas.openxmlformats.org/officeDocument/2006/relationships/oleObject" Target="../embeddings/oleObject141.bin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3.vml"/><Relationship Id="rId4" Type="http://schemas.openxmlformats.org/officeDocument/2006/relationships/oleObject" Target="../embeddings/oleObject14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4.vml"/><Relationship Id="rId4" Type="http://schemas.openxmlformats.org/officeDocument/2006/relationships/oleObject" Target="../embeddings/oleObject143.bin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5.vml"/><Relationship Id="rId4" Type="http://schemas.openxmlformats.org/officeDocument/2006/relationships/oleObject" Target="../embeddings/oleObject144.bin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6.vml"/><Relationship Id="rId4" Type="http://schemas.openxmlformats.org/officeDocument/2006/relationships/oleObject" Target="../embeddings/oleObject145.bin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7.vml"/><Relationship Id="rId4" Type="http://schemas.openxmlformats.org/officeDocument/2006/relationships/oleObject" Target="../embeddings/oleObject146.bin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8.vml"/><Relationship Id="rId4" Type="http://schemas.openxmlformats.org/officeDocument/2006/relationships/oleObject" Target="../embeddings/oleObject14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9.vml"/><Relationship Id="rId4" Type="http://schemas.openxmlformats.org/officeDocument/2006/relationships/oleObject" Target="../embeddings/oleObject148.bin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6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5" Type="http://schemas.openxmlformats.org/officeDocument/2006/relationships/hyperlink" Target="http://www.fema.gov/disasters" TargetMode="External"/><Relationship Id="rId4" Type="http://schemas.openxmlformats.org/officeDocument/2006/relationships/oleObject" Target="../embeddings/oleObject4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4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gi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6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7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5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s_releases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2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4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5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5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5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5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5" Type="http://schemas.openxmlformats.org/officeDocument/2006/relationships/oleObject" Target="../embeddings/oleObject59.bin"/><Relationship Id="rId4" Type="http://schemas.openxmlformats.org/officeDocument/2006/relationships/hyperlink" Target="http://data.bls.gov/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60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61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62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6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64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5" Type="http://schemas.openxmlformats.org/officeDocument/2006/relationships/hyperlink" Target="http://www.ism.ws/ismreport/mfgrob.cfm" TargetMode="External"/><Relationship Id="rId4" Type="http://schemas.openxmlformats.org/officeDocument/2006/relationships/oleObject" Target="../embeddings/oleObject65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66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67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hyperlink" Target="http://www.federalreserve.gov/releases/g17/Current/default.htm" TargetMode="External"/><Relationship Id="rId5" Type="http://schemas.openxmlformats.org/officeDocument/2006/relationships/oleObject" Target="../embeddings/oleObject68.bin"/><Relationship Id="rId4" Type="http://schemas.openxmlformats.org/officeDocument/2006/relationships/audio" Target="../media/audio1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5" Type="http://schemas.openxmlformats.org/officeDocument/2006/relationships/hyperlink" Target="http://data.bls.gov/" TargetMode="External"/><Relationship Id="rId4" Type="http://schemas.openxmlformats.org/officeDocument/2006/relationships/oleObject" Target="../embeddings/oleObject69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9.vml"/><Relationship Id="rId5" Type="http://schemas.openxmlformats.org/officeDocument/2006/relationships/hyperlink" Target="http://www.ism.ws/ismreport/nonmfgrob.cfm" TargetMode="External"/><Relationship Id="rId4" Type="http://schemas.openxmlformats.org/officeDocument/2006/relationships/oleObject" Target="../embeddings/oleObject70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hyperlink" Target="http://www.abiworld.org/AM/AMTemplate.cfm?Section=Home&amp;TEMPLATE=/CM/ContentDisplay.cfm&amp;CONTENTID=61633" TargetMode="External"/><Relationship Id="rId4" Type="http://schemas.openxmlformats.org/officeDocument/2006/relationships/oleObject" Target="../embeddings/oleObject71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5" Type="http://schemas.openxmlformats.org/officeDocument/2006/relationships/hyperlink" Target="http://www.bls.gov/news.release/cewbd.t08.htm" TargetMode="External"/><Relationship Id="rId4" Type="http://schemas.openxmlformats.org/officeDocument/2006/relationships/oleObject" Target="../embeddings/oleObject72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isorperspectives.com/dshort/charts/indicators/Sentiment.html?NFIB-optimism-index.gif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92040"/>
            <a:ext cx="9104313" cy="1818959"/>
          </a:xfrm>
          <a:ln/>
        </p:spPr>
        <p:txBody>
          <a:bodyPr/>
          <a:lstStyle/>
          <a:p>
            <a:r>
              <a:rPr lang="en-US" sz="4400" dirty="0" smtClean="0"/>
              <a:t>Hurricane Sandy: A Progress Report and a Look Into the Future of the P/C Insurance Industry</a:t>
            </a:r>
            <a:endParaRPr lang="en-US" sz="3400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488" y="3903944"/>
            <a:ext cx="8952271" cy="208980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Independent Insurance Agents and Brokers of      Suffolk &amp; Tri-County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Melville, NY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March 14, 2013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Download at www.iii.org/presentations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AB7AF-3AFC-4531-ABC2-5B0A2AD9774C}" type="slidenum">
              <a:rPr lang="en-US" smtClean="0"/>
              <a:pPr/>
              <a:t>10</a:t>
            </a:fld>
            <a:endParaRPr lang="en-US" smtClean="0"/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53975" y="1400175"/>
          <a:ext cx="9090025" cy="4702175"/>
        </p:xfrm>
        <a:graphic>
          <a:graphicData uri="http://schemas.openxmlformats.org/presentationml/2006/ole">
            <p:oleObj spid="_x0000_s15383554" name="Chart" r:id="rId4" imgW="8820048" imgH="4562417" progId="MSGraph.Chart.8">
              <p:embed followColorScheme="full"/>
            </p:oleObj>
          </a:graphicData>
        </a:graphic>
      </p:graphicFrame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0" y="6362140"/>
            <a:ext cx="8750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/>
              <a:t>*Latest available.</a:t>
            </a:r>
          </a:p>
          <a:p>
            <a:r>
              <a:rPr lang="en-US" sz="1100" dirty="0" smtClean="0"/>
              <a:t>Sources</a:t>
            </a:r>
            <a:r>
              <a:rPr lang="en-US" sz="1100" dirty="0"/>
              <a:t>:  NAIC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2506196" y="3939988"/>
            <a:ext cx="3708400" cy="1062038"/>
          </a:xfrm>
          <a:prstGeom prst="wedgeRectCallout">
            <a:avLst>
              <a:gd name="adj1" fmla="val 102896"/>
              <a:gd name="adj2" fmla="val 422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Hurricanes Katrina and Rita made Louisiana and Mississippi the least profitable states for home insurers from </a:t>
            </a:r>
            <a:r>
              <a:rPr lang="en-US" sz="1600" b="1" dirty="0" smtClean="0">
                <a:solidFill>
                  <a:schemeClr val="bg1"/>
                </a:solidFill>
              </a:rPr>
              <a:t>2002-2011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32775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32776" name="Rectangle 2"/>
          <p:cNvSpPr txBox="1">
            <a:spLocks noChangeArrowheads="1"/>
          </p:cNvSpPr>
          <p:nvPr/>
        </p:nvSpPr>
        <p:spPr bwMode="auto">
          <a:xfrm>
            <a:off x="-39688" y="39688"/>
            <a:ext cx="803592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Homeowners Insurance,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100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(Rail, Marine,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Trucking, Pipelines)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101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FFFFFF"/>
                </a:solidFill>
              </a:rPr>
              <a:t>Growth Analysis by State and Business Segment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01446" y="4180503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Premium Growth Rates Vary Tremendously by State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1154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6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097213" y="1792288"/>
            <a:ext cx="3235325" cy="1230312"/>
          </a:xfrm>
          <a:prstGeom prst="wedgeRectCallout">
            <a:avLst>
              <a:gd name="adj1" fmla="val -89348"/>
              <a:gd name="adj2" fmla="val 708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 limited number of states showed strong growth over the past 5 years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92288"/>
          <a:ext cx="9132887" cy="4719637"/>
        </p:xfrm>
        <a:graphic>
          <a:graphicData uri="http://schemas.openxmlformats.org/presentationml/2006/ole">
            <p:oleObj spid="_x0000_s1336217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96654" y="3922304"/>
            <a:ext cx="3441700" cy="1450975"/>
          </a:xfrm>
          <a:prstGeom prst="wedgeRectCallout">
            <a:avLst>
              <a:gd name="adj1" fmla="val 102138"/>
              <a:gd name="adj2" fmla="val -101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80232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3436718" y="1597742"/>
            <a:ext cx="2000521" cy="1078568"/>
          </a:xfrm>
          <a:prstGeom prst="wedgeRectCallout">
            <a:avLst>
              <a:gd name="adj1" fmla="val -104751"/>
              <a:gd name="adj2" fmla="val 5431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change in premium growth was similar to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670050"/>
          <a:ext cx="9136063" cy="4730750"/>
        </p:xfrm>
        <a:graphic>
          <a:graphicData uri="http://schemas.openxmlformats.org/presentationml/2006/ole">
            <p:oleObj spid="_x0000_s13363202" name="Chart" r:id="rId4" imgW="8810600" imgH="4562417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787525"/>
          <a:ext cx="9136063" cy="4730750"/>
        </p:xfrm>
        <a:graphic>
          <a:graphicData uri="http://schemas.openxmlformats.org/presentationml/2006/ole">
            <p:oleObj spid="_x0000_s13364226" name="Chart" r:id="rId4" imgW="8810600" imgH="456241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7410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1917634" y="2880852"/>
            <a:ext cx="2000521" cy="1078568"/>
          </a:xfrm>
          <a:prstGeom prst="wedgeRectCallout">
            <a:avLst>
              <a:gd name="adj1" fmla="val -83371"/>
              <a:gd name="adj2" fmla="val -496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change in premium growth was similar to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5250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6274" name="Chart" r:id="rId4" imgW="8820048" imgH="456241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729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75987" y="2087256"/>
            <a:ext cx="3235325" cy="1230312"/>
          </a:xfrm>
          <a:prstGeom prst="wedgeRectCallout">
            <a:avLst>
              <a:gd name="adj1" fmla="val -86157"/>
              <a:gd name="adj2" fmla="val 2652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12 </a:t>
            </a:r>
            <a:r>
              <a:rPr lang="en-US" b="1" dirty="0">
                <a:solidFill>
                  <a:schemeClr val="bg1"/>
                </a:solidFill>
              </a:rPr>
              <a:t>states showed </a:t>
            </a:r>
            <a:r>
              <a:rPr lang="en-US" b="1" dirty="0" smtClean="0">
                <a:solidFill>
                  <a:schemeClr val="bg1"/>
                </a:solidFill>
              </a:rPr>
              <a:t>any commercial lines growth 2006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15897" y="3490451"/>
            <a:ext cx="2910348" cy="1093317"/>
          </a:xfrm>
          <a:prstGeom prst="wedgeRectCallout">
            <a:avLst>
              <a:gd name="adj1" fmla="val 43314"/>
              <a:gd name="adj2" fmla="val 8703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decline in commercial lines premiums written was less than the US overall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8322" name="Chart" r:id="rId4" imgW="8820049" imgH="456257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C87F3B0-FD48-4542-946D-35DE26E8F8A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</a:t>
            </a:fld>
            <a:endParaRPr lang="en-US" sz="9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488"/>
            <a:ext cx="8001000" cy="860425"/>
          </a:xfrm>
        </p:spPr>
        <p:txBody>
          <a:bodyPr/>
          <a:lstStyle/>
          <a:p>
            <a:r>
              <a:rPr lang="en-US" dirty="0" smtClean="0"/>
              <a:t>Return on Net Worth: All P-C Lines vs. Homeowners, </a:t>
            </a:r>
            <a:r>
              <a:rPr lang="en-US" sz="2800" dirty="0" smtClean="0"/>
              <a:t>1990-2011*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-161925" y="6302140"/>
            <a:ext cx="7569200" cy="5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available.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**Excluding </a:t>
            </a:r>
            <a:r>
              <a:rPr lang="en-US" sz="1100" dirty="0" smtClean="0"/>
              <a:t>Hurricane Andrew (1992); Including 1992 </a:t>
            </a:r>
            <a:r>
              <a:rPr lang="en-US" sz="1100" dirty="0"/>
              <a:t>produces </a:t>
            </a:r>
            <a:r>
              <a:rPr lang="en-US" sz="1100" dirty="0" smtClean="0"/>
              <a:t>an average </a:t>
            </a:r>
            <a:r>
              <a:rPr lang="en-US" sz="1100" dirty="0"/>
              <a:t>homeowners RNW of </a:t>
            </a:r>
            <a:r>
              <a:rPr lang="en-US" sz="1100" dirty="0" smtClean="0"/>
              <a:t>0.5%.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</a:t>
            </a:r>
            <a:r>
              <a:rPr lang="en-US" sz="1100" dirty="0" smtClean="0"/>
              <a:t>NAIC; Insurance Information Institute.</a:t>
            </a:r>
            <a:endParaRPr lang="en-US" sz="11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238125" y="1162050"/>
          <a:ext cx="8569325" cy="4579938"/>
        </p:xfrm>
        <a:graphic>
          <a:graphicData uri="http://schemas.openxmlformats.org/presentationml/2006/ole">
            <p:oleObj spid="_x0000_s15379458" name="Chart" r:id="rId4" imgW="8601126" imgH="4610196" progId="MSGraph.Chart.8">
              <p:embed followColorScheme="full"/>
            </p:oleObj>
          </a:graphicData>
        </a:graphic>
      </p:graphicFrame>
      <p:sp>
        <p:nvSpPr>
          <p:cNvPr id="26630" name="Rectangle 31"/>
          <p:cNvSpPr>
            <a:spLocks noChangeArrowheads="1"/>
          </p:cNvSpPr>
          <p:nvPr/>
        </p:nvSpPr>
        <p:spPr bwMode="black">
          <a:xfrm>
            <a:off x="347663" y="11001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049735" y="1542892"/>
            <a:ext cx="3481388" cy="1151146"/>
          </a:xfrm>
          <a:prstGeom prst="wedgeRectCallout">
            <a:avLst>
              <a:gd name="adj1" fmla="val -49991"/>
              <a:gd name="adj2" fmla="val 247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u="sng" dirty="0">
                <a:solidFill>
                  <a:schemeClr val="bg1"/>
                </a:solidFill>
              </a:rPr>
              <a:t>Average RNW: </a:t>
            </a:r>
            <a:r>
              <a:rPr lang="en-US" b="1" u="sng" dirty="0" smtClean="0">
                <a:solidFill>
                  <a:schemeClr val="bg1"/>
                </a:solidFill>
              </a:rPr>
              <a:t>1990-2011*</a:t>
            </a:r>
            <a:endParaRPr lang="en-US" b="1" u="sng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All P-C Lines: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7.8% Homeowners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: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3.2%**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blackWhite">
          <a:xfrm>
            <a:off x="174625" y="5567363"/>
            <a:ext cx="8740775" cy="6445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BR" b="1" dirty="0" smtClean="0">
                <a:solidFill>
                  <a:srgbClr val="FFFFFF"/>
                </a:solidFill>
              </a:rPr>
              <a:t>Homeowners Insurance Is Considerably More Volatile than the Market Overall Due to Coastal Exposure and Interior Wind/Hail Events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829834" y="2113791"/>
            <a:ext cx="1284667" cy="941294"/>
          </a:xfrm>
          <a:prstGeom prst="wedgeRectCallout">
            <a:avLst>
              <a:gd name="adj1" fmla="val 11956"/>
              <a:gd name="adj2" fmla="val 19124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Impact of Hurricane Irene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485963" y="4518211"/>
            <a:ext cx="1515036" cy="537883"/>
          </a:xfrm>
          <a:prstGeom prst="wedgeRectCallout">
            <a:avLst>
              <a:gd name="adj1" fmla="val -47323"/>
              <a:gd name="adj2" fmla="val -7317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Katrina, Rita, Wilma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337039" y="4288457"/>
            <a:ext cx="1362636" cy="681316"/>
          </a:xfrm>
          <a:prstGeom prst="wedgeRectCallout">
            <a:avLst>
              <a:gd name="adj1" fmla="val 64603"/>
              <a:gd name="adj2" fmla="val 3069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Texas “Mold” Crisis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8" grpId="0" animBg="1"/>
      <p:bldP spid="9" grpId="0" animBg="1"/>
      <p:bldP spid="10" grpId="0" animBg="1"/>
      <p:bldP spid="11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Workers’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p:oleObj spid="_x0000_s13369346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3274142" y="2930012"/>
            <a:ext cx="2910348" cy="1093317"/>
          </a:xfrm>
          <a:prstGeom prst="wedgeRectCallout">
            <a:avLst>
              <a:gd name="adj1" fmla="val -54659"/>
              <a:gd name="adj2" fmla="val 10951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 was one of the few states to show any growth in WC premiums written from 2006-2011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Worker’s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92288"/>
          <a:ext cx="9144000" cy="4719637"/>
        </p:xfrm>
        <a:graphic>
          <a:graphicData uri="http://schemas.openxmlformats.org/presentationml/2006/ole">
            <p:oleObj spid="_x0000_s13370370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74B7E49-AEF1-4704-8A19-33DD2C8B551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>
                <a:solidFill>
                  <a:srgbClr val="FFFFFF"/>
                </a:solidFill>
              </a:rPr>
              <a:t>Labor Market Trends</a:t>
            </a:r>
            <a:endParaRPr lang="en-US" sz="4000" b="1" i="1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228600" y="4052888"/>
            <a:ext cx="8601075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Massive Job Losses Sapped the Economy and Commercial/Personal  Lines Exposure, But Trend is Improving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09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09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8E26AED-119F-4456-85F5-92CA4B421A3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113</a:t>
            </a:fld>
            <a:endParaRPr lang="en-US" sz="90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dirty="0" smtClean="0"/>
              <a:t>Unemployment and Underemployment Rates: Stubbornly High in 2012, But Falling</a:t>
            </a:r>
          </a:p>
        </p:txBody>
      </p:sp>
      <p:graphicFrame>
        <p:nvGraphicFramePr>
          <p:cNvPr id="40962" name="Object 2"/>
          <p:cNvGraphicFramePr>
            <a:graphicFrameLocks/>
          </p:cNvGraphicFramePr>
          <p:nvPr>
            <p:ph idx="4294967295"/>
          </p:nvPr>
        </p:nvGraphicFramePr>
        <p:xfrm>
          <a:off x="0" y="1201738"/>
          <a:ext cx="7081837" cy="4867275"/>
        </p:xfrm>
        <a:graphic>
          <a:graphicData uri="http://schemas.openxmlformats.org/presentationml/2006/ole">
            <p:oleObj spid="_x0000_s14334978" name="Chart" r:id="rId4" imgW="7096176" imgH="4876800" progId="MSGraph.Chart.8">
              <p:embed followColorScheme="full"/>
            </p:oleObj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206" y="2714625"/>
            <a:ext cx="1692532" cy="2988085"/>
          </a:xfrm>
          <a:prstGeom prst="wedgeRectCallout">
            <a:avLst>
              <a:gd name="adj1" fmla="val -64971"/>
              <a:gd name="adj2" fmla="val -1486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stood </a:t>
            </a:r>
            <a:r>
              <a:rPr lang="en-US" sz="1400" b="1" dirty="0" smtClean="0">
                <a:cs typeface="+mn-cs"/>
              </a:rPr>
              <a:t>at 7.7% </a:t>
            </a:r>
            <a:r>
              <a:rPr lang="en-US" sz="1400" b="1" dirty="0">
                <a:cs typeface="+mn-cs"/>
              </a:rPr>
              <a:t>in </a:t>
            </a:r>
            <a:r>
              <a:rPr lang="en-US" sz="1400" b="1" dirty="0" smtClean="0">
                <a:cs typeface="+mn-cs"/>
              </a:rPr>
              <a:t>Feb</a:t>
            </a:r>
            <a:r>
              <a:rPr lang="en-US" sz="1400" b="1" dirty="0" smtClean="0"/>
              <a:t>.</a:t>
            </a:r>
            <a:r>
              <a:rPr lang="en-US" sz="1400" b="1" dirty="0" smtClean="0">
                <a:cs typeface="+mn-cs"/>
              </a:rPr>
              <a:t> 2013—lowest in 4 years.</a:t>
            </a:r>
            <a:endParaRPr lang="en-US" sz="1400" b="1" dirty="0"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peaked at 10.1% in October 2009, highest monthly rate since 1983.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Peak rate in the last 30 years: 10.8% in November - December 1982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562100"/>
          </a:xfrm>
          <a:prstGeom prst="wedgeRectCallout">
            <a:avLst>
              <a:gd name="adj1" fmla="val -71716"/>
              <a:gd name="adj2" fmla="val 164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14.3%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Feb. 2013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2000 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2013, </a:t>
            </a:r>
            <a:r>
              <a:rPr lang="en-US" sz="1600" b="1" dirty="0">
                <a:solidFill>
                  <a:srgbClr val="225A7A"/>
                </a:solidFill>
              </a:rPr>
              <a:t>Seasonally Adjusted (%)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687906" y="1981200"/>
            <a:ext cx="1271588" cy="942975"/>
          </a:xfrm>
          <a:prstGeom prst="wedgeRectCallout">
            <a:avLst>
              <a:gd name="adj1" fmla="val 10178"/>
              <a:gd name="adj2" fmla="val 2101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ended in November 2001 </a:t>
            </a:r>
          </a:p>
        </p:txBody>
      </p:sp>
      <p:sp>
        <p:nvSpPr>
          <p:cNvPr id="3" name="AutoShape 38"/>
          <p:cNvSpPr>
            <a:spLocks noChangeArrowheads="1"/>
          </p:cNvSpPr>
          <p:nvPr/>
        </p:nvSpPr>
        <p:spPr bwMode="blackWhite">
          <a:xfrm>
            <a:off x="1997486" y="2009775"/>
            <a:ext cx="1550988" cy="923925"/>
          </a:xfrm>
          <a:prstGeom prst="wedgeRectCallout">
            <a:avLst>
              <a:gd name="adj1" fmla="val -34152"/>
              <a:gd name="adj2" fmla="val 18649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Unemployment kept rising for 19 more months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blackWhite">
          <a:xfrm>
            <a:off x="3569770" y="2028825"/>
            <a:ext cx="1343025" cy="914400"/>
          </a:xfrm>
          <a:prstGeom prst="wedgeRectCallout">
            <a:avLst>
              <a:gd name="adj1" fmla="val 7811"/>
              <a:gd name="adj2" fmla="val 2268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began in December 2007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Stubbornly high unemployment and </a:t>
            </a:r>
            <a:r>
              <a:rPr lang="en-US" b="1" dirty="0" smtClean="0">
                <a:solidFill>
                  <a:srgbClr val="FFFFFF"/>
                </a:solidFill>
              </a:rPr>
              <a:t>underemployment constrain </a:t>
            </a:r>
            <a:r>
              <a:rPr lang="en-US" b="1" dirty="0">
                <a:solidFill>
                  <a:srgbClr val="FFFFFF"/>
                </a:solidFill>
              </a:rPr>
              <a:t>overall economic </a:t>
            </a:r>
            <a:r>
              <a:rPr lang="en-US" b="1" dirty="0" smtClean="0">
                <a:solidFill>
                  <a:srgbClr val="FFFFFF"/>
                </a:solidFill>
              </a:rPr>
              <a:t>growth, but the job market is now clearly improving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2" grpId="0" animBg="1"/>
      <p:bldP spid="3" grpId="0" animBg="1"/>
      <p:bldP spid="4" grpId="0" animBg="1"/>
      <p:bldP spid="1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8050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Monthly Change in Private Employment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 (Thousands</a:t>
            </a:r>
            <a:r>
              <a:rPr lang="en-US" sz="1600" b="1" dirty="0">
                <a:solidFill>
                  <a:srgbClr val="225A7A"/>
                </a:solidFill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1044502" y="3722482"/>
            <a:ext cx="2082156" cy="841375"/>
          </a:xfrm>
          <a:prstGeom prst="wedgeRectCallout">
            <a:avLst>
              <a:gd name="adj1" fmla="val 62031"/>
              <a:gd name="adj2" fmla="val 31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Monthly Losses in   Dec. 08–Mar. 09 Were the Largest in the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Post-WW II Period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931742" y="3124355"/>
            <a:ext cx="1927072" cy="936368"/>
          </a:xfrm>
          <a:prstGeom prst="wedgeRectCallout">
            <a:avLst>
              <a:gd name="adj1" fmla="val 44190"/>
              <a:gd name="adj2" fmla="val -1110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/>
              <a:t>246</a:t>
            </a:r>
            <a:r>
              <a:rPr lang="en-US" sz="1400" b="1" dirty="0" smtClean="0">
                <a:cs typeface="+mn-cs"/>
              </a:rPr>
              <a:t>,000 </a:t>
            </a:r>
            <a:r>
              <a:rPr lang="en-US" sz="1400" b="1" dirty="0">
                <a:cs typeface="+mn-cs"/>
              </a:rPr>
              <a:t>private sector jobs were created in </a:t>
            </a:r>
            <a:r>
              <a:rPr lang="en-US" sz="1400" b="1" dirty="0" smtClean="0">
                <a:cs typeface="+mn-cs"/>
              </a:rPr>
              <a:t>February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847302" y="3736258"/>
            <a:ext cx="181896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chemeClr val="bg1"/>
                </a:solidFill>
              </a:rPr>
              <a:t>Jobs Created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2012: 2.247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2011: 2.420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2010: 1.235 Mill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9074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Employment: Dec. 2007—Feb.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December 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004458" y="2202427"/>
            <a:ext cx="2197100" cy="727586"/>
          </a:xfrm>
          <a:prstGeom prst="wedgeRectCallout">
            <a:avLst>
              <a:gd name="adj1" fmla="val 8882"/>
              <a:gd name="adj2" fmla="val 1874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Cumulative job losses peaked at 8.765 million in February 2010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224686" y="2169187"/>
            <a:ext cx="2151531" cy="685800"/>
          </a:xfrm>
          <a:prstGeom prst="wedgeRectCallout">
            <a:avLst>
              <a:gd name="adj1" fmla="val 66155"/>
              <a:gd name="adj2" fmla="val 2092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Cumulative job losses as of </a:t>
            </a:r>
            <a:r>
              <a:rPr lang="en-US" sz="1400" b="1" dirty="0" smtClean="0"/>
              <a:t>Feb.</a:t>
            </a:r>
            <a:r>
              <a:rPr lang="en-US" sz="1400" b="1" dirty="0" smtClean="0">
                <a:cs typeface="+mn-cs"/>
              </a:rPr>
              <a:t> 2013 totaled 2.412 million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69682" y="2862461"/>
            <a:ext cx="7999506" cy="186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018942" y="3500284"/>
            <a:ext cx="1458788" cy="1454450"/>
          </a:xfrm>
          <a:prstGeom prst="wedgeRectCallout">
            <a:avLst>
              <a:gd name="adj1" fmla="val 58299"/>
              <a:gd name="adj2" fmla="val -3527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All of the jobs “lost” since President Obama took office in Jan. 2009 have been recouped</a:t>
            </a:r>
            <a:endParaRPr lang="en-US" sz="1400" b="1" dirty="0"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0" y="1423988"/>
          <a:ext cx="8748713" cy="4194175"/>
        </p:xfrm>
        <a:graphic>
          <a:graphicData uri="http://schemas.openxmlformats.org/presentationml/2006/ole">
            <p:oleObj spid="_x0000_s14340098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Sector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31511" y="3403129"/>
            <a:ext cx="2521107" cy="1006640"/>
          </a:xfrm>
          <a:prstGeom prst="wedgeRectCallout">
            <a:avLst>
              <a:gd name="adj1" fmla="val 67119"/>
              <a:gd name="adj2" fmla="val -753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gains through </a:t>
            </a:r>
            <a:r>
              <a:rPr lang="en-US" b="1" dirty="0" smtClean="0"/>
              <a:t>Feb.</a:t>
            </a:r>
            <a:r>
              <a:rPr lang="en-US" b="1" dirty="0" smtClean="0">
                <a:cs typeface="+mn-cs"/>
              </a:rPr>
              <a:t> 2013 totaled 6.31 million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66191" y="1710813"/>
            <a:ext cx="327631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Job gains and pay increases have added more than $600 billion to payrolls since Jan. 2010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White">
          <a:xfrm>
            <a:off x="806450" y="5606844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-118384" y="1382252"/>
          <a:ext cx="8775700" cy="4087813"/>
        </p:xfrm>
        <a:graphic>
          <a:graphicData uri="http://schemas.openxmlformats.org/presentationml/2006/ole">
            <p:oleObj spid="_x0000_s14341122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Government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45407" y="3185657"/>
            <a:ext cx="2492478" cy="899651"/>
          </a:xfrm>
          <a:prstGeom prst="wedgeRectCallout">
            <a:avLst>
              <a:gd name="adj1" fmla="val 65693"/>
              <a:gd name="adj2" fmla="val 4625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</a:t>
            </a:r>
            <a:r>
              <a:rPr lang="en-US" b="1" i="1" dirty="0" smtClean="0">
                <a:cs typeface="+mn-cs"/>
              </a:rPr>
              <a:t>losses</a:t>
            </a:r>
            <a:r>
              <a:rPr lang="en-US" b="1" dirty="0" smtClean="0">
                <a:cs typeface="+mn-cs"/>
              </a:rPr>
              <a:t> through Feb. 2013 totaled 637,000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Governments at All Levels are Under Severe Fiscal Strain As Tax Receipts Plunged and Pension Obligations Soared During the Financial Crisis: Sequestration Will Add to this Toll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35789" y="1091387"/>
            <a:ext cx="3500286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Government at all levels has shed more than half a million jobs since Jan. 2010 even as private employers created 6.31 million jobs, though losses may now be ending.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757096" y="3756586"/>
            <a:ext cx="1661653" cy="1066800"/>
          </a:xfrm>
          <a:prstGeom prst="wedgeRectCallout">
            <a:avLst>
              <a:gd name="adj1" fmla="val 4834"/>
              <a:gd name="adj2" fmla="val -909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Temporary Census hiring distorted 2010 figures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Change in Government Employment: Jan. 2010—Feb. 2013*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02291" y="2040907"/>
          <a:ext cx="8493125" cy="4343400"/>
        </p:xfrm>
        <a:graphic>
          <a:graphicData uri="http://schemas.openxmlformats.org/presentationml/2006/ole">
            <p:oleObj spid="_x0000_s14342146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176683" y="3451123"/>
            <a:ext cx="3746090" cy="2123766"/>
          </a:xfrm>
          <a:prstGeom prst="wedgeRectCallout">
            <a:avLst>
              <a:gd name="adj1" fmla="val -74872"/>
              <a:gd name="adj2" fmla="val -376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Local government employment shrank by 473,000 from Jan. 2010 through Feb. 2013, accounting for 74% of all government job losses, negatively impacting WC exposures for those cities and counties that insure privately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429098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*Cumulative change from prior month; Base employment date is Dec.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172989" y="1179870"/>
            <a:ext cx="4434287" cy="1037299"/>
          </a:xfrm>
          <a:prstGeom prst="wedgeRectCallout">
            <a:avLst>
              <a:gd name="adj1" fmla="val 38544"/>
              <a:gd name="adj2" fmla="val 6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State government employment fell by 2.6% since the end of 2009 while Federal employment is down by 1.1%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119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smtClean="0">
                <a:latin typeface="Arial" pitchFamily="34" charset="0"/>
              </a:rPr>
              <a:t>Unemployment Rates by State, December 2012:</a:t>
            </a:r>
            <a:br>
              <a:rPr lang="en-US" sz="2600" smtClean="0">
                <a:latin typeface="Arial" pitchFamily="34" charset="0"/>
              </a:rPr>
            </a:br>
            <a:r>
              <a:rPr lang="en-US" sz="2600" smtClean="0">
                <a:latin typeface="Arial" pitchFamily="34" charset="0"/>
              </a:rPr>
              <a:t>Highest 25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527175"/>
          <a:ext cx="9144000" cy="4754563"/>
        </p:xfrm>
        <a:graphic>
          <a:graphicData uri="http://schemas.openxmlformats.org/presentationml/2006/ole">
            <p:oleObj spid="_x0000_s15387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December 2012,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Institute.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3448664" y="1157288"/>
            <a:ext cx="3581400" cy="1357312"/>
          </a:xfrm>
          <a:prstGeom prst="wedgeRectCallout">
            <a:avLst>
              <a:gd name="adj1" fmla="val -73263"/>
              <a:gd name="adj2" fmla="val 43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blackWhite">
          <a:xfrm>
            <a:off x="2070034" y="3642852"/>
            <a:ext cx="2000521" cy="1078568"/>
          </a:xfrm>
          <a:prstGeom prst="wedgeRectCallout">
            <a:avLst>
              <a:gd name="adj1" fmla="val 110519"/>
              <a:gd name="adj2" fmla="val 326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unemployment rate is above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F8B17-BD70-4F79-AF71-BDCF5546CA07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541463"/>
          <a:ext cx="9144000" cy="5410200"/>
        </p:xfrm>
        <a:graphic>
          <a:graphicData uri="http://schemas.openxmlformats.org/presentationml/2006/ole">
            <p:oleObj spid="_x0000_s15380482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*Latest available.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NAIC.</a:t>
            </a:r>
            <a:r>
              <a:rPr lang="en-US" sz="1100" dirty="0"/>
              <a:t>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3433762" y="1865313"/>
            <a:ext cx="3800755" cy="824099"/>
          </a:xfrm>
          <a:prstGeom prst="wedgeRectCallout">
            <a:avLst>
              <a:gd name="adj1" fmla="val -102465"/>
              <a:gd name="adj2" fmla="val -203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Hawaii </a:t>
            </a:r>
            <a:r>
              <a:rPr lang="en-US" sz="1600" b="1" dirty="0">
                <a:solidFill>
                  <a:schemeClr val="bg1"/>
                </a:solidFill>
              </a:rPr>
              <a:t>was the most profitable state for auto insurers from </a:t>
            </a:r>
            <a:r>
              <a:rPr lang="en-US" sz="1600" b="1" dirty="0" smtClean="0">
                <a:solidFill>
                  <a:schemeClr val="bg1"/>
                </a:solidFill>
              </a:rPr>
              <a:t>2002-2011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9702" name="Rectangle 2"/>
          <p:cNvSpPr txBox="1">
            <a:spLocks noChangeArrowheads="1"/>
          </p:cNvSpPr>
          <p:nvPr/>
        </p:nvSpPr>
        <p:spPr bwMode="auto">
          <a:xfrm>
            <a:off x="26988" y="147638"/>
            <a:ext cx="80359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Pvt. Passenger Auto,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9703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29704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E3E78-DB0F-4115-AD58-8D9D72248BD6}" type="slidenum">
              <a:rPr lang="en-US" smtClean="0">
                <a:latin typeface="Arial" pitchFamily="34" charset="0"/>
              </a:rPr>
              <a:pPr/>
              <a:t>120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465263"/>
          <a:ext cx="9144000" cy="5410200"/>
        </p:xfrm>
        <a:graphic>
          <a:graphicData uri="http://schemas.openxmlformats.org/presentationml/2006/ole">
            <p:oleObj spid="_x0000_s15388674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Unemployment Rates by State, December 2012: </a:t>
            </a:r>
          </a:p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Lowest 25 States*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*Provisional figures for December 2012, seasonally adjusted.</a:t>
            </a:r>
          </a:p>
          <a:p>
            <a:r>
              <a:rPr lang="en-US" sz="1100"/>
              <a:t>Sources:  US Bureau of Labor Statistics; Insurance Information Institute.	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5067300" y="1255713"/>
            <a:ext cx="3495675" cy="1287462"/>
          </a:xfrm>
          <a:prstGeom prst="wedgeRectCallout">
            <a:avLst>
              <a:gd name="adj1" fmla="val -86809"/>
              <a:gd name="adj2" fmla="val -5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121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Oil &amp; Gas Extraction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563529"/>
          <a:ext cx="8500499" cy="4838700"/>
        </p:xfrm>
        <a:graphic>
          <a:graphicData uri="http://schemas.openxmlformats.org/presentationml/2006/ole">
            <p:oleObj spid="_x0000_s1577881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963558" y="1494504"/>
            <a:ext cx="2974264" cy="2118849"/>
          </a:xfrm>
          <a:prstGeom prst="wedgeRectCallout">
            <a:avLst>
              <a:gd name="adj1" fmla="val 193640"/>
              <a:gd name="adj2" fmla="val -384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Oil and gas extraction employment is up 24.4% since Jan. 2010 as the energy sector booms.  Domestic energy production is essential to any robust economic recovery in the US.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pic>
        <p:nvPicPr>
          <p:cNvPr id="10" name="Picture 9" descr="Fracking Rig in 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6436" y="3576677"/>
            <a:ext cx="2792660" cy="1863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911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CDEA-1BE3-4BCF-B1BC-9FD78CF63BE8}" type="slidenum">
              <a:rPr lang="en-US" smtClean="0"/>
              <a:pPr>
                <a:defRPr/>
              </a:pPr>
              <a:t>122</a:t>
            </a:fld>
            <a:endParaRPr lang="en-US" smtClean="0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Unemployment Rate Forecast</a:t>
            </a:r>
          </a:p>
        </p:txBody>
      </p:sp>
      <p:graphicFrame>
        <p:nvGraphicFramePr>
          <p:cNvPr id="6924291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315913" y="1843088"/>
          <a:ext cx="8562975" cy="4445000"/>
        </p:xfrm>
        <a:graphic>
          <a:graphicData uri="http://schemas.openxmlformats.org/presentationml/2006/ole">
            <p:oleObj spid="_x0000_s13588482" name="Chart" r:id="rId4" imgW="8239135" imgH="4276828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1063714" y="1481803"/>
            <a:ext cx="1664738" cy="2485514"/>
          </a:xfrm>
          <a:prstGeom prst="wedgeRectCallout">
            <a:avLst>
              <a:gd name="adj1" fmla="val 103657"/>
              <a:gd name="adj2" fmla="val -256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Rising unemployment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eroded payrolls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and workers comp’s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exposure base.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Unemployment peaked at 10% in late 2009.</a:t>
            </a: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-1" y="6389410"/>
            <a:ext cx="849854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        = actual;          = forecasts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</a:t>
            </a:r>
            <a:r>
              <a:rPr lang="en-US" sz="1100" dirty="0" smtClean="0"/>
              <a:t>Blue Chip Economic Indicators (3/13 edition); 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42913" y="6402388"/>
            <a:ext cx="263525" cy="125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1355725" y="6402388"/>
            <a:ext cx="263525" cy="125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black">
          <a:xfrm>
            <a:off x="280988" y="12398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2007:Q1 to </a:t>
            </a:r>
            <a:r>
              <a:rPr lang="en-US" sz="1600" b="1" dirty="0" smtClean="0">
                <a:solidFill>
                  <a:srgbClr val="225A7A"/>
                </a:solidFill>
              </a:rPr>
              <a:t>2014:Q4F</a:t>
            </a:r>
            <a:r>
              <a:rPr lang="en-US" sz="1600" b="1" dirty="0">
                <a:solidFill>
                  <a:srgbClr val="225A7A"/>
                </a:solidFill>
              </a:rPr>
              <a:t>*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3710520" y="3905501"/>
            <a:ext cx="2689225" cy="1262062"/>
          </a:xfrm>
          <a:prstGeom prst="wedgeRectCallout">
            <a:avLst>
              <a:gd name="adj1" fmla="val -48470"/>
              <a:gd name="adj2" fmla="val -2693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forecasts </a:t>
            </a:r>
            <a:r>
              <a:rPr lang="en-US" sz="1400" b="1" dirty="0" smtClean="0">
                <a:cs typeface="+mn-cs"/>
              </a:rPr>
              <a:t>have been revised slightly downwards. Optimistic scenarios put the unemployment as low as 6.6% by Q4 of </a:t>
            </a:r>
            <a:r>
              <a:rPr lang="en-US" sz="1400" b="1" i="1" u="sng" dirty="0" smtClean="0">
                <a:cs typeface="+mn-cs"/>
              </a:rPr>
              <a:t>next</a:t>
            </a:r>
            <a:r>
              <a:rPr lang="en-US" sz="1400" b="1" i="1" dirty="0" smtClean="0">
                <a:cs typeface="+mn-cs"/>
              </a:rPr>
              <a:t> </a:t>
            </a:r>
            <a:r>
              <a:rPr lang="en-US" sz="1400" b="1" dirty="0" smtClean="0">
                <a:cs typeface="+mn-cs"/>
              </a:rPr>
              <a:t>year.</a:t>
            </a:r>
            <a:endParaRPr lang="en-US" sz="1400" b="1" dirty="0"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6450678" y="1298521"/>
            <a:ext cx="2178050" cy="1066800"/>
          </a:xfrm>
          <a:prstGeom prst="wedgeRectCallout">
            <a:avLst>
              <a:gd name="adj1" fmla="val 20519"/>
              <a:gd name="adj2" fmla="val 1025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Jobless figures have been revised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slightly downwards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for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2013/14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  <p:bldP spid="12" grpId="0" animBg="1"/>
      <p:bldP spid="1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286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86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1ECF5-B7CD-4985-982B-BFF8C76AA2B8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Unemployment Rate Forecasts</a:t>
            </a:r>
          </a:p>
        </p:txBody>
      </p:sp>
      <p:graphicFrame>
        <p:nvGraphicFramePr>
          <p:cNvPr id="6924291" name="Object 3"/>
          <p:cNvGraphicFramePr>
            <a:graphicFrameLocks/>
          </p:cNvGraphicFramePr>
          <p:nvPr>
            <p:ph type="chart" idx="4294967295"/>
          </p:nvPr>
        </p:nvGraphicFramePr>
        <p:xfrm>
          <a:off x="255588" y="1549400"/>
          <a:ext cx="8518525" cy="3911600"/>
        </p:xfrm>
        <a:graphic>
          <a:graphicData uri="http://schemas.openxmlformats.org/presentationml/2006/ole">
            <p:oleObj spid="_x0000_s15587330" name="Chart" r:id="rId4" imgW="8525003" imgH="3914847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2135236" y="2240078"/>
            <a:ext cx="3978275" cy="690563"/>
          </a:xfrm>
          <a:prstGeom prst="wedgeRectCallout">
            <a:avLst>
              <a:gd name="adj1" fmla="val 73663"/>
              <a:gd name="adj2" fmla="val 726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Unemployment  will remain high even under the most optimistic of scenarios, but forecasts are being revised downwards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Blue Chip Economic </a:t>
            </a:r>
            <a:r>
              <a:rPr lang="en-US" sz="1100" dirty="0" smtClean="0"/>
              <a:t>Indicators (Feb. 2013); </a:t>
            </a:r>
            <a:r>
              <a:rPr lang="en-US" sz="1100" dirty="0"/>
              <a:t>Insurance Information Institute 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Quarterly, </a:t>
            </a:r>
            <a:r>
              <a:rPr lang="en-US" sz="1600" b="1" dirty="0" smtClean="0">
                <a:solidFill>
                  <a:srgbClr val="225A7A"/>
                </a:solidFill>
              </a:rPr>
              <a:t>2013:Q1 </a:t>
            </a:r>
            <a:r>
              <a:rPr lang="en-US" sz="1600" b="1" dirty="0">
                <a:solidFill>
                  <a:srgbClr val="225A7A"/>
                </a:solidFill>
              </a:rPr>
              <a:t>to </a:t>
            </a:r>
            <a:r>
              <a:rPr lang="en-US" sz="1600" b="1" dirty="0" smtClean="0">
                <a:solidFill>
                  <a:srgbClr val="225A7A"/>
                </a:solidFill>
              </a:rPr>
              <a:t>2014:Q4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124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7618562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430594" y="2220756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132438" y="1489673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2012:Q4)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6.96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peak--$708B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594" y="4228788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          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7093973" y="2967084"/>
            <a:ext cx="1674811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 accelerated in late 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336263"/>
          <a:ext cx="8401050" cy="4191000"/>
        </p:xfrm>
        <a:graphic>
          <a:graphicData uri="http://schemas.openxmlformats.org/presentationml/2006/ole">
            <p:oleObj spid="_x0000_s7619586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125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1990-2012E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</a:t>
            </a:r>
            <a:r>
              <a:rPr lang="en-US" sz="1100" dirty="0" smtClean="0"/>
              <a:t>WC </a:t>
            </a:r>
            <a:r>
              <a:rPr lang="en-US" sz="1100" dirty="0"/>
              <a:t>premiums for </a:t>
            </a:r>
            <a:r>
              <a:rPr lang="en-US" sz="1100" dirty="0" smtClean="0"/>
              <a:t>2012 are I.I.I</a:t>
            </a:r>
            <a:r>
              <a:rPr lang="en-US" sz="1100" dirty="0"/>
              <a:t>. </a:t>
            </a:r>
            <a:r>
              <a:rPr lang="en-US" sz="1100" dirty="0" smtClean="0"/>
              <a:t>estimate based YTD 2012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5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ncreases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2012;  +7.9% Growth in 2011 Was the First Gain Since 2005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450029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693632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686053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513666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956437" y="3459678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961251" y="2330249"/>
            <a:ext cx="1061877" cy="722672"/>
          </a:xfrm>
          <a:prstGeom prst="wedgeRectCallout">
            <a:avLst>
              <a:gd name="adj1" fmla="val 54296"/>
              <a:gd name="adj2" fmla="val 724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+9% in 2012E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  <p:bldP spid="19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126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Mass Layoff Announcements,</a:t>
            </a:r>
            <a:br>
              <a:rPr lang="en-US" sz="3200" dirty="0" smtClean="0"/>
            </a:br>
            <a:r>
              <a:rPr lang="en-US" sz="3200" dirty="0" smtClean="0"/>
              <a:t>Jan. 2002—November 2012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133060"/>
            <a:ext cx="8724900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http://www.bls.gov/mls/</a:t>
            </a:r>
            <a:r>
              <a:rPr lang="en-US" sz="1100" dirty="0" smtClean="0"/>
              <a:t>;  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p:oleObj spid="_x0000_s14343170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93985" y="1519084"/>
            <a:ext cx="2804274" cy="1268361"/>
          </a:xfrm>
          <a:prstGeom prst="wedgeRectCallout">
            <a:avLst>
              <a:gd name="adj1" fmla="val 108060"/>
              <a:gd name="adj2" fmla="val 646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Mass layoff announcements peaked at more than 3,000 per month in Feb. 2009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567949" y="1868131"/>
            <a:ext cx="2271252" cy="1170038"/>
          </a:xfrm>
          <a:prstGeom prst="wedgeRectCallout">
            <a:avLst>
              <a:gd name="adj1" fmla="val 37742"/>
              <a:gd name="adj2" fmla="val 1308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There were 1,759 may layoffs announced in Nov. 2012, likely a temporary spike arising from Hurricane Sandy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135627" y="4616244"/>
            <a:ext cx="7492179" cy="1475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724150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2012 </a:t>
            </a:r>
            <a:r>
              <a:rPr lang="en-US" sz="2800" b="1" dirty="0">
                <a:solidFill>
                  <a:schemeClr val="bg1"/>
                </a:solidFill>
              </a:rPr>
              <a:t>TORNADO </a:t>
            </a:r>
            <a:r>
              <a:rPr lang="en-US" sz="2800" b="1" dirty="0" smtClean="0">
                <a:solidFill>
                  <a:schemeClr val="bg1"/>
                </a:solidFill>
              </a:rPr>
              <a:t>&amp; </a:t>
            </a:r>
          </a:p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SEVERE STORM 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947738" y="4498975"/>
            <a:ext cx="7331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Got Off to a Worrisome Start, But Is No Repeat of 2011</a:t>
            </a:r>
            <a:endParaRPr lang="en-US" sz="32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2A05C-9A77-4F5D-9684-400F175DCC52}" type="slidenum">
              <a:rPr lang="en-US" smtClean="0"/>
              <a:pPr>
                <a:defRPr/>
              </a:pPr>
              <a:t>128</a:t>
            </a:fld>
            <a:endParaRPr lang="en-US" smtClean="0"/>
          </a:p>
        </p:txBody>
      </p:sp>
      <p:graphicFrame>
        <p:nvGraphicFramePr>
          <p:cNvPr id="28674" name="Object 3"/>
          <p:cNvGraphicFramePr>
            <a:graphicFrameLocks/>
          </p:cNvGraphicFramePr>
          <p:nvPr>
            <p:ph type="chart" idx="4294967295"/>
          </p:nvPr>
        </p:nvGraphicFramePr>
        <p:xfrm>
          <a:off x="390525" y="1388335"/>
          <a:ext cx="8753475" cy="4322762"/>
        </p:xfrm>
        <a:graphic>
          <a:graphicData uri="http://schemas.openxmlformats.org/presentationml/2006/ole">
            <p:oleObj spid="_x0000_s11330562" name="Chart" r:id="rId4" imgW="8581960" imgH="4533804" progId="MSGraph.Chart.8">
              <p:embed followColorScheme="full"/>
            </p:oleObj>
          </a:graphicData>
        </a:graphic>
      </p:graphicFrame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-94129" y="6303910"/>
            <a:ext cx="9017000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*Through Dec. 31, 2012.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Source</a:t>
            </a:r>
            <a:r>
              <a:rPr lang="en-US" sz="1000" dirty="0"/>
              <a:t>: U.S. Department of Commerce, Storm Prediction Center, National Weather </a:t>
            </a:r>
            <a:r>
              <a:rPr lang="en-US" sz="1000" dirty="0" smtClean="0"/>
              <a:t>Service at </a:t>
            </a:r>
            <a:r>
              <a:rPr lang="en-US" sz="1000" dirty="0" smtClean="0">
                <a:hlinkClick r:id="rId5"/>
              </a:rPr>
              <a:t>http://www.spc.noaa.gov/climo/online/monthly/newm.html</a:t>
            </a:r>
            <a:r>
              <a:rPr lang="en-US" sz="1000" dirty="0" smtClean="0"/>
              <a:t> </a:t>
            </a:r>
            <a:endParaRPr lang="en-US" sz="1100" dirty="0"/>
          </a:p>
        </p:txBody>
      </p:sp>
      <p:sp>
        <p:nvSpPr>
          <p:cNvPr id="286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Tornadoes and Related Deaths, 1990 – 2012*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074459" y="1062878"/>
            <a:ext cx="3239994" cy="577850"/>
          </a:xfrm>
          <a:prstGeom prst="wedgeRectCallout">
            <a:avLst>
              <a:gd name="adj1" fmla="val 49542"/>
              <a:gd name="adj2" fmla="val 695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</a:t>
            </a: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claimed 553 lives in 2011, the most since 1925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3952568" y="3616325"/>
            <a:ext cx="2583121" cy="914400"/>
          </a:xfrm>
          <a:prstGeom prst="wedgeRectCallout">
            <a:avLst>
              <a:gd name="adj1" fmla="val 102612"/>
              <a:gd name="adj2" fmla="val 5089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936 </a:t>
            </a:r>
            <a:r>
              <a:rPr lang="en-US" b="1" dirty="0">
                <a:solidFill>
                  <a:schemeClr val="bg1"/>
                </a:solidFill>
              </a:rPr>
              <a:t>tornadoes </a:t>
            </a:r>
            <a:r>
              <a:rPr lang="en-US" b="1" dirty="0" smtClean="0">
                <a:solidFill>
                  <a:schemeClr val="bg1"/>
                </a:solidFill>
              </a:rPr>
              <a:t>were  recorded in 2012, causing, 68 deaths*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309717" y="5633883"/>
            <a:ext cx="8568812" cy="81116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2012 Tornado Losses Got Off to an Ominous Beginning, but Slowed.  Yet Despite Fewer Tornadoes, Overall  Insured Losses from Thunderstorms Totaled $14.9B, the 2</a:t>
            </a:r>
            <a:r>
              <a:rPr lang="en-US" b="1" baseline="30000" dirty="0" smtClean="0">
                <a:solidFill>
                  <a:srgbClr val="FFFFFF"/>
                </a:solidFill>
              </a:rPr>
              <a:t>nd</a:t>
            </a:r>
            <a:r>
              <a:rPr lang="en-US" b="1" dirty="0" smtClean="0">
                <a:solidFill>
                  <a:srgbClr val="FFFFFF"/>
                </a:solidFill>
              </a:rPr>
              <a:t> Highest  on Record.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0923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Tornado </a:t>
            </a:r>
            <a:r>
              <a:rPr lang="en-US" dirty="0" smtClean="0">
                <a:solidFill>
                  <a:srgbClr val="28688C"/>
                </a:solidFill>
              </a:rPr>
              <a:t>Count, 2005-2012* 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131676E-5B39-464A-99D9-D8B8DE9BDE38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129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447618" name="Picture 2" descr="U.S. Annual Tornado Trend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34" y="1091382"/>
            <a:ext cx="8824139" cy="5493362"/>
          </a:xfrm>
          <a:prstGeom prst="rect">
            <a:avLst/>
          </a:prstGeom>
          <a:noFill/>
        </p:spPr>
      </p:pic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2754362" y="1651818"/>
            <a:ext cx="3199063" cy="1025900"/>
          </a:xfrm>
          <a:prstGeom prst="wedgeRectCallout">
            <a:avLst>
              <a:gd name="adj1" fmla="val 94762"/>
              <a:gd name="adj2" fmla="val 402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1,897 tornadoes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 far above average, but well below 2008’s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4499536" y="4839777"/>
            <a:ext cx="1693862" cy="985837"/>
          </a:xfrm>
          <a:prstGeom prst="wedgeRectCallout">
            <a:avLst>
              <a:gd name="adj1" fmla="val 115713"/>
              <a:gd name="adj2" fmla="val -1230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count was far below 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8200087" y="2595717"/>
            <a:ext cx="221242" cy="1253607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17475" y="6340633"/>
            <a:ext cx="6647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*Through Dec. 31, 2012.</a:t>
            </a:r>
          </a:p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5"/>
              </a:rPr>
              <a:t>http://www.spc.noaa.gov/wcm/</a:t>
            </a:r>
            <a:r>
              <a:rPr lang="en-US" sz="1200" dirty="0"/>
              <a:t>	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9B6EC4-7BF0-43D4-A76D-31D42E8B3F7D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74825"/>
          <a:ext cx="9144000" cy="4754563"/>
        </p:xfrm>
        <a:graphic>
          <a:graphicData uri="http://schemas.openxmlformats.org/presentationml/2006/ole">
            <p:oleObj spid="_x0000_s1538150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30724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Pvt. Passenger Auto,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6402388"/>
            <a:ext cx="8750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*Latest </a:t>
            </a:r>
            <a:r>
              <a:rPr lang="en-US" sz="1100" dirty="0" smtClean="0"/>
              <a:t>available</a:t>
            </a:r>
            <a:r>
              <a:rPr lang="en-US" sz="1100" dirty="0"/>
              <a:t>.</a:t>
            </a:r>
          </a:p>
          <a:p>
            <a:r>
              <a:rPr lang="en-US" sz="1100" dirty="0"/>
              <a:t>Sources:  NAIC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6745219" y="1252312"/>
            <a:ext cx="2123888" cy="1196788"/>
          </a:xfrm>
          <a:prstGeom prst="wedgeRectCallout">
            <a:avLst>
              <a:gd name="adj1" fmla="val 37046"/>
              <a:gd name="adj2" fmla="val 22117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Michigan </a:t>
            </a:r>
            <a:r>
              <a:rPr lang="en-US" sz="1400" b="1" dirty="0">
                <a:solidFill>
                  <a:schemeClr val="bg1"/>
                </a:solidFill>
              </a:rPr>
              <a:t>was the least profitable state for auto insurers from </a:t>
            </a:r>
            <a:r>
              <a:rPr lang="en-US" sz="1400" b="1" dirty="0" smtClean="0">
                <a:solidFill>
                  <a:schemeClr val="bg1"/>
                </a:solidFill>
              </a:rPr>
              <a:t>2002-2011 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727" name="Rectangle 31"/>
          <p:cNvSpPr>
            <a:spLocks noChangeArrowheads="1"/>
          </p:cNvSpPr>
          <p:nvPr/>
        </p:nvSpPr>
        <p:spPr bwMode="black">
          <a:xfrm>
            <a:off x="347663" y="1169988"/>
            <a:ext cx="1884362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30728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992" y="147689"/>
            <a:ext cx="7678993" cy="719138"/>
          </a:xfrm>
        </p:spPr>
        <p:txBody>
          <a:bodyPr/>
          <a:lstStyle/>
          <a:p>
            <a:pPr>
              <a:defRPr/>
            </a:pPr>
            <a:r>
              <a:rPr lang="en-US" sz="26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Tornado </a:t>
            </a:r>
            <a:r>
              <a:rPr lang="en-US" sz="2600" dirty="0" smtClean="0">
                <a:solidFill>
                  <a:srgbClr val="28688C"/>
                </a:solidFill>
              </a:rPr>
              <a:t>Count, Departure from Inflation-Adjusted Running Total, 2011 vs. 2012* </a:t>
            </a:r>
            <a:endParaRPr lang="en-US" sz="2600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131676E-5B39-464A-99D9-D8B8DE9BDE38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130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17475" y="6340633"/>
            <a:ext cx="6647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*Through Nov. 30, 2012.</a:t>
            </a:r>
          </a:p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http://www.spc.noaa.gov/wcm/</a:t>
            </a:r>
            <a:r>
              <a:rPr lang="en-US" sz="1200" dirty="0"/>
              <a:t>					</a:t>
            </a:r>
          </a:p>
        </p:txBody>
      </p:sp>
      <p:pic>
        <p:nvPicPr>
          <p:cNvPr id="14065666" name="Picture 2" descr="http://www.spc.noaa.gov/wcm/2012/2011-2012-tornado-annual-depa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722" y="1235075"/>
            <a:ext cx="8436078" cy="5153025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178825" y="1121245"/>
            <a:ext cx="1822607" cy="985837"/>
          </a:xfrm>
          <a:prstGeom prst="wedgeRectCallout">
            <a:avLst>
              <a:gd name="adj1" fmla="val -27786"/>
              <a:gd name="adj2" fmla="val 6889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 count was far above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136490" y="4690353"/>
            <a:ext cx="1789470" cy="985837"/>
          </a:xfrm>
          <a:prstGeom prst="wedgeRectCallout">
            <a:avLst>
              <a:gd name="adj1" fmla="val 99337"/>
              <a:gd name="adj2" fmla="val -323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count is running far below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599" y="196850"/>
            <a:ext cx="7194755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131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4443522" name="Picture 2" descr="http://www.spc.noaa.gov/climo/online/monthly/2012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71" y="1091995"/>
            <a:ext cx="7764310" cy="5280127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973814" y="3790325"/>
            <a:ext cx="2111194" cy="1220173"/>
          </a:xfrm>
          <a:prstGeom prst="wedgeRectCallout">
            <a:avLst>
              <a:gd name="adj1" fmla="val -68625"/>
              <a:gd name="adj2" fmla="val -471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1,119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killed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68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people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1658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132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7026" name="Picture 2" descr="http://www.spc.noaa.gov/climo/online/monthly/2011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22" y="1456595"/>
            <a:ext cx="6957919" cy="4987535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72381" y="2578100"/>
            <a:ext cx="2244725" cy="2624138"/>
          </a:xfrm>
          <a:prstGeom prst="wedgeRectCallout">
            <a:avLst>
              <a:gd name="adj1" fmla="val -76893"/>
              <a:gd name="adj2" fmla="val 64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1,894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killed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553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people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including at least 340 on April 26 mostly in the Tuscaloosa area, and 130 in Joplin on May 22</a:t>
            </a:r>
          </a:p>
        </p:txBody>
      </p:sp>
      <p:sp>
        <p:nvSpPr>
          <p:cNvPr id="15" name="Oval 14"/>
          <p:cNvSpPr>
            <a:spLocks/>
          </p:cNvSpPr>
          <p:nvPr/>
        </p:nvSpPr>
        <p:spPr bwMode="auto">
          <a:xfrm rot="-728934">
            <a:off x="4481700" y="3977994"/>
            <a:ext cx="793750" cy="5175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 rot="-728934">
            <a:off x="3749581" y="3664981"/>
            <a:ext cx="492125" cy="4159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99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7" grpId="0" animBg="1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91F98A9-85BA-4C98-B267-9527D1BB9C7C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133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9426" name="Picture 2" descr="http://www.spc.noaa.gov/climo/online/monthly/2012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568" y="1160126"/>
            <a:ext cx="7248116" cy="5195552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04538" y="2673453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7,033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31, 2012,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91F98A9-85BA-4C98-B267-9527D1BB9C7C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134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4978" name="Picture 2" descr="http://www.spc.noaa.gov/climo/online/monthly/2011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22" y="1250577"/>
            <a:ext cx="7207808" cy="5166659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9,417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047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57A5A7B-93BF-4380-958F-B7EA60392F37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135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5330" name="Picture 2" descr="http://www.spc.noaa.gov/climo/online/monthly/2012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340" y="1209369"/>
            <a:ext cx="7139494" cy="5117690"/>
          </a:xfrm>
          <a:prstGeom prst="rect">
            <a:avLst/>
          </a:prstGeom>
          <a:noFill/>
        </p:spPr>
      </p:pic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859061" y="1094351"/>
            <a:ext cx="2470150" cy="763946"/>
          </a:xfrm>
          <a:prstGeom prst="wedgeRectCallout">
            <a:avLst>
              <a:gd name="adj1" fmla="val 39921"/>
              <a:gd name="adj2" fmla="val 17311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Extreme density due to late June </a:t>
            </a:r>
            <a:r>
              <a:rPr lang="en-US" b="1" dirty="0" err="1" smtClean="0">
                <a:solidFill>
                  <a:schemeClr val="bg1"/>
                </a:solidFill>
              </a:rPr>
              <a:t>derecho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123372" y="1504337"/>
            <a:ext cx="1961636" cy="1563328"/>
          </a:xfrm>
          <a:prstGeom prst="wedgeRectCallout">
            <a:avLst>
              <a:gd name="adj1" fmla="val -76063"/>
              <a:gd name="adj2" fmla="val 4399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Hurricane Sandy resulted in a large volume of wind damage reports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6853698" y="3274142"/>
            <a:ext cx="2244725" cy="1946787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14,351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“Wind Damage” reports through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Dec. 31,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047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57A5A7B-93BF-4380-958F-B7EA60392F37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136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2930" name="Picture 2" descr="http://www.spc.noaa.gov/climo/online/monthly/2011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69" y="1438835"/>
            <a:ext cx="7020216" cy="5032190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18,685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“Wind Damage” reports through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Dec. 27,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137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1234" name="Picture 2" descr="http://www.spc.noaa.gov/climo/online/monthly/2012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813" y="1100052"/>
            <a:ext cx="7312570" cy="5241753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8721" y="2502311"/>
            <a:ext cx="1909047" cy="2959511"/>
          </a:xfrm>
          <a:prstGeom prst="wedgeRectCallout">
            <a:avLst>
              <a:gd name="adj1" fmla="val -70204"/>
              <a:gd name="adj2" fmla="val -2898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22,503 severe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weather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31; including 1,119 tornadoes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7,033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and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14,351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138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4126722" name="Picture 2" descr="http://www.spc.noaa.gov/climo/online/monthly/2011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363" y="1506071"/>
            <a:ext cx="6795099" cy="4870823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0328" y="2407771"/>
            <a:ext cx="1976437" cy="3173413"/>
          </a:xfrm>
          <a:prstGeom prst="wedgeRectCallout">
            <a:avLst>
              <a:gd name="adj1" fmla="val -75685"/>
              <a:gd name="adj2" fmla="val -302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29,996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severe weather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2011;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including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1,894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tornadoes;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9,417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and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18,685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2812930" name="Chart" r:id="rId3" imgW="8610574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297561" y="4572000"/>
            <a:ext cx="2644827" cy="188277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Wind damage from thunderstorms and tornadoes account for the majority of insured catastrophe losses in most years, including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Number of Severe Weather Reports in US, by </a:t>
            </a: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Type, 2012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NOAA Storm Prediction Center;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  <a:hlinkClick r:id="rId4"/>
              </a:rPr>
              <a:t>http://www.spc.noaa.gov/climo/online/monthly/2011_annual_summary.html#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 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B66C1A8-C24C-4AA2-AB27-C6B2717760E5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828675" y="1949450"/>
            <a:ext cx="7686675" cy="18557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Profitability and Growth in New York P/C Insurance Markets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54075" y="4362450"/>
            <a:ext cx="77089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 Analysis by Line and Nearby State Comparisons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The BIG Question: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Where Is the Market Heading?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657B434-7756-45A0-BD1A-D97CC23C5CE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0584" y="3885334"/>
            <a:ext cx="8458199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Catastrophes and Other Factors Are Pressuring Insurance Markets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6477" y="5011108"/>
            <a:ext cx="8672051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New Factor: Record Low Interest Rates Are Contributing to Underwriting and Pricing Pressures</a:t>
            </a:r>
            <a:endParaRPr lang="en-US" sz="3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  <p:bldP spid="9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9CF5-6D3F-4EBC-9038-1AEA52E98B53}" type="slidenum">
              <a:rPr lang="en-US"/>
              <a:pPr>
                <a:defRPr/>
              </a:pPr>
              <a:t>141</a:t>
            </a:fld>
            <a:endParaRPr lang="en-US"/>
          </a:p>
        </p:txBody>
      </p:sp>
      <p:sp>
        <p:nvSpPr>
          <p:cNvPr id="1280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883525" cy="860425"/>
          </a:xfrm>
        </p:spPr>
        <p:txBody>
          <a:bodyPr/>
          <a:lstStyle/>
          <a:p>
            <a:r>
              <a:rPr lang="en-US" sz="2900" dirty="0" smtClean="0"/>
              <a:t>Historical Criteria for a “Market Turn”:</a:t>
            </a:r>
            <a:br>
              <a:rPr lang="en-US" sz="2900" dirty="0" smtClean="0"/>
            </a:br>
            <a:r>
              <a:rPr lang="en-US" sz="2900" i="1" dirty="0" smtClean="0"/>
              <a:t>Low Interest Rates Add New Pressure</a:t>
            </a:r>
          </a:p>
        </p:txBody>
      </p:sp>
      <p:graphicFrame>
        <p:nvGraphicFramePr>
          <p:cNvPr id="1950913" name="Group 193"/>
          <p:cNvGraphicFramePr>
            <a:graphicFrameLocks noGrp="1"/>
          </p:cNvGraphicFramePr>
          <p:nvPr/>
        </p:nvGraphicFramePr>
        <p:xfrm>
          <a:off x="390525" y="973138"/>
          <a:ext cx="8754035" cy="5684148"/>
        </p:xfrm>
        <a:graphic>
          <a:graphicData uri="http://schemas.openxmlformats.org/drawingml/2006/table">
            <a:tbl>
              <a:tblPr/>
              <a:tblGrid>
                <a:gridCol w="1700626"/>
                <a:gridCol w="1553562"/>
                <a:gridCol w="5499847"/>
              </a:tblGrid>
              <a:tr h="65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Criteria</a:t>
                      </a:r>
                    </a:p>
                  </a:txBody>
                  <a:tcPr marL="92075" marR="92075" marT="46038" marB="46038" horzOverflow="overflow">
                    <a:lnL cap="flat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marL="92075" marR="92075" marT="46038" marB="4603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marL="92075" marR="92075" marT="46038" marB="4603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03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Sustained Period of Large Underwriting Losses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Large CAT Losses in 2011/12 Pushed Up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Combineds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CAT Losses contributing to higher underwriting losses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Apart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from CAT losses, overall p/c u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nderwriting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losses remain modest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Combined ratios (ex-CATs) still in low 100s (vs. 110+ at onset of last hard market); CR= 101.1 in H1:2012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(ex-M&amp;FG)</a:t>
                      </a:r>
                      <a:endParaRPr lang="en-US" sz="1600" b="0" i="0" u="none" strike="noStrike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Prior-year reserve releases continue to reduce u/w losses, boost ROEs, though more modestly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3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 Decline in Surplus/ Capacity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Small Decline Due to 2011 Cats; Could drop in 2012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Fell 1.6% in 2011 due to CATs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Surplus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reached record as of 9/30/12 record $583.5B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Likely drop as of 12/31/12 due to Sandy impact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Modest growth in demand for insurance should begin to absorb some capacity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07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Tight Reinsurance Market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Somewhat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 Place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Ample capacity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Market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is generally flat except up for cat-impacted accounts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Lower prices in Europe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72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Renewed  Underwriting &amp; Pricing Discipline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Firming Broad,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Sustained,</a:t>
                      </a:r>
                      <a:r>
                        <a:rPr lang="en-US" sz="1600" b="0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esp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Property,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WC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Commercial lines pricing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is consistently and uniformly across all major lines, esp. Property &amp; WC; 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Markets remain competitive in most segments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8032" name="Rectangle 4"/>
          <p:cNvSpPr>
            <a:spLocks noChangeArrowheads="1"/>
          </p:cNvSpPr>
          <p:nvPr/>
        </p:nvSpPr>
        <p:spPr bwMode="auto">
          <a:xfrm>
            <a:off x="0" y="6463428"/>
            <a:ext cx="75692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 Barclays Capital;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2000–2012E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225893" y="1518584"/>
          <a:ext cx="8451850" cy="3663950"/>
        </p:xfrm>
        <a:graphic>
          <a:graphicData uri="http://schemas.openxmlformats.org/presentationml/2006/ole">
            <p:oleObj spid="_x0000_s1458585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Fell in 2012 Due to Persistently Low Interest Rates, Putting Additional Pressure on (Re) Insurance Pricing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302140"/>
            <a:ext cx="8915401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*2012F is based on annualized 9M:2012 actual figure of $35.131B.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267202" y="3490452"/>
            <a:ext cx="3271540" cy="1022554"/>
          </a:xfrm>
          <a:prstGeom prst="wedgeRectCallout">
            <a:avLst>
              <a:gd name="adj1" fmla="val 70573"/>
              <a:gd name="adj2" fmla="val -343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in 2012 were running 14%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1994–2012F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734822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Gains Are Slipping in 2012 as Low Interest Rates Reduce Investment Income and Lower Realized Investment Gains; </a:t>
            </a:r>
            <a:r>
              <a:rPr lang="en-US" b="1" dirty="0">
                <a:solidFill>
                  <a:srgbClr val="FFFFFF"/>
                </a:solidFill>
              </a:rPr>
              <a:t>The Financial Crisis Caused Investment Gains to Fall by 50% in 2008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2012F figure is III estimate based on annualized actual 9M:2012 result of $38.089B.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647768" y="3716594"/>
            <a:ext cx="3021973" cy="976429"/>
          </a:xfrm>
          <a:prstGeom prst="wedgeRectCallout">
            <a:avLst>
              <a:gd name="adj1" fmla="val 103776"/>
              <a:gd name="adj2" fmla="val -186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2012 are running approximately 20% below their pre-crisis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145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1990-2012:Q3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/>
        </p:nvGraphicFramePr>
        <p:xfrm>
          <a:off x="304800" y="1152525"/>
          <a:ext cx="8582025" cy="4572000"/>
        </p:xfrm>
        <a:graphic>
          <a:graphicData uri="http://schemas.openxmlformats.org/presentationml/2006/ole">
            <p:oleObj spid="_x0000_s7349250" name="Chart" r:id="rId4" imgW="8581960" imgH="4162376" progId="MSGraph.Chart.8">
              <p:embed followColorScheme="full"/>
            </p:oleObj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2010, 2011 and 2012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the 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359146" y="1941256"/>
            <a:ext cx="406774" cy="2143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5471653" y="1054672"/>
            <a:ext cx="3086462" cy="734799"/>
          </a:xfrm>
          <a:prstGeom prst="wedgeRectCallout">
            <a:avLst>
              <a:gd name="adj1" fmla="val 41251"/>
              <a:gd name="adj2" fmla="val 7557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through 2012:9M are down 46% from $5.53B in 2011:9M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146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U.S. 10-Year Treasury Note Yields:</a:t>
            </a:r>
            <a:br>
              <a:rPr lang="en-US" dirty="0" smtClean="0"/>
            </a:br>
            <a:r>
              <a:rPr lang="en-US" dirty="0" smtClean="0"/>
              <a:t>A Long Downward Trend, 1990–2013*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285566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</a:t>
            </a:r>
            <a:r>
              <a:rPr lang="en-US" sz="1100" dirty="0" smtClean="0"/>
              <a:t>through Feb. 2013.              </a:t>
            </a: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 smtClean="0">
                <a:hlinkClick r:id="rId4"/>
              </a:rPr>
              <a:t>http://www.federalreserve.gov/releases/h15/data.htm</a:t>
            </a:r>
            <a:r>
              <a:rPr lang="en-US" sz="1100" dirty="0" smtClean="0"/>
              <a:t>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National Bureau of Economic Research (recession dates); Insurance Information Institutes.</a:t>
            </a:r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1286553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</a:t>
            </a:r>
            <a:r>
              <a:rPr lang="en-US" sz="1400" b="1" dirty="0" smtClean="0">
                <a:solidFill>
                  <a:schemeClr val="bg1"/>
                </a:solidFill>
              </a:rPr>
              <a:t>for a full decade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30869" y="3537152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533833"/>
            <a:ext cx="2238375" cy="1095068"/>
          </a:xfrm>
          <a:prstGeom prst="wedgeRectCallout">
            <a:avLst>
              <a:gd name="adj1" fmla="val 45074"/>
              <a:gd name="adj2" fmla="val 24173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</a:t>
            </a:r>
            <a:r>
              <a:rPr lang="en-US" sz="1400" b="1" dirty="0" smtClean="0">
                <a:solidFill>
                  <a:schemeClr val="bg1"/>
                </a:solidFill>
              </a:rPr>
              <a:t>recently rose 55bp from its all time record lows to 1.98% in Feb.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147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Jan. 2013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444500" y="1290638"/>
          <a:ext cx="8335963" cy="4262437"/>
        </p:xfrm>
        <a:graphic>
          <a:graphicData uri="http://schemas.openxmlformats.org/presentationml/2006/ole">
            <p:oleObj spid="_x0000_s12866562" name="Chart" r:id="rId4" imgW="8439161" imgH="4314888" progId="MSGraph.Chart.8">
              <p:embed followColorScheme="full"/>
            </p:oleObj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1089025" y="2428874"/>
            <a:ext cx="3509963" cy="1995641"/>
          </a:xfrm>
          <a:prstGeom prst="wedgeRectCallout">
            <a:avLst>
              <a:gd name="adj1" fmla="val 82386"/>
              <a:gd name="adj2" fmla="val 378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Treasury yield curve remains near its most depressed level in at least 45 years. Investment income is falling as a result.  Fed is unlikely to hike rates until well into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2014 at the earliest.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515897"/>
            <a:ext cx="8070850" cy="94389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Fed Is Actively Signaling that it Is Determined to Keep Rates Low Until Unemployment Drops Below 6.5% or Until Inflation Expectations Exceed 2.5%;  Low Rates Add to Pricing Pressure for Insurers.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148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p:oleObj spid="_x0000_s16276482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to a 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30760" y="1352805"/>
            <a:ext cx="2703871" cy="820270"/>
          </a:xfrm>
          <a:prstGeom prst="wedgeRectCallout">
            <a:avLst>
              <a:gd name="adj1" fmla="val 50194"/>
              <a:gd name="adj2" fmla="val 1020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149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p:oleObj spid="_x0000_s16277506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</a:t>
            </a:r>
            <a:r>
              <a:rPr lang="en-US" b="1" smtClean="0">
                <a:solidFill>
                  <a:srgbClr val="FFFFFF"/>
                </a:solidFill>
              </a:rPr>
              <a:t>to the </a:t>
            </a:r>
            <a:r>
              <a:rPr lang="en-US" b="1" dirty="0" smtClean="0">
                <a:solidFill>
                  <a:srgbClr val="FFFFFF"/>
                </a:solidFill>
              </a:rPr>
              <a:t>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40592" y="1972238"/>
            <a:ext cx="2703871" cy="820270"/>
          </a:xfrm>
          <a:prstGeom prst="wedgeRectCallout">
            <a:avLst>
              <a:gd name="adj1" fmla="val 49830"/>
              <a:gd name="adj2" fmla="val 11282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4CCA365-BDE6-475B-877B-C9212F61CE39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All Lines: NY vs. U.S., 2002-2011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53218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030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blackWhite">
          <a:xfrm>
            <a:off x="1739900" y="3532188"/>
            <a:ext cx="2474913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7.7%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5.9%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8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2EA37-164F-4528-B37D-2DD978311193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smtClean="0"/>
              <a:t>Distribution of Bond Maturities,</a:t>
            </a:r>
            <a:br>
              <a:rPr lang="en-US" smtClean="0"/>
            </a:br>
            <a:r>
              <a:rPr lang="en-US" smtClean="0"/>
              <a:t>P/C Insurance Industry, 2006-2011</a:t>
            </a:r>
            <a:endParaRPr lang="en-US" sz="200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0338" y="1039813"/>
          <a:ext cx="8713787" cy="4478337"/>
        </p:xfrm>
        <a:graphic>
          <a:graphicData uri="http://schemas.openxmlformats.org/presentationml/2006/ole">
            <p:oleObj spid="_x0000_s16278530" name="Chart" r:id="rId4" imgW="8686697" imgH="4467131" progId="MSGraph.Chart.8">
              <p:embed followColorScheme="full"/>
            </p:oleObj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Institute. 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blackWhite">
          <a:xfrm>
            <a:off x="222250" y="5248275"/>
            <a:ext cx="8740775" cy="1104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The main shift over these 6 years has been from bonds with 5-10 years of maturity to bonds with 1-5 years of maturity. The industry also slightly trimmed it holdings of bonds in the 10-20-year maturity category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and bonds in the longest-maturity category.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270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1AA6-5342-47E3-91E6-60DBEF277DA8}" type="slidenum">
              <a:rPr lang="en-US" smtClean="0"/>
              <a:pPr>
                <a:defRPr/>
              </a:pPr>
              <a:t>151</a:t>
            </a:fld>
            <a:endParaRPr lang="en-US" smtClean="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550150" cy="989013"/>
          </a:xfrm>
        </p:spPr>
        <p:txBody>
          <a:bodyPr/>
          <a:lstStyle/>
          <a:p>
            <a:r>
              <a:rPr lang="en-US" dirty="0" smtClean="0"/>
              <a:t>Annual Inflation Rates, (CPI-U, %),</a:t>
            </a:r>
            <a:br>
              <a:rPr lang="en-US" dirty="0" smtClean="0"/>
            </a:br>
            <a:r>
              <a:rPr lang="en-US" dirty="0" smtClean="0"/>
              <a:t>1990–2014F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61925" y="1639888"/>
          <a:ext cx="8659813" cy="4008437"/>
        </p:xfrm>
        <a:graphic>
          <a:graphicData uri="http://schemas.openxmlformats.org/presentationml/2006/ole">
            <p:oleObj spid="_x0000_s14964738" name="Chart" r:id="rId4" imgW="8286645" imgH="3819560" progId="MSGraph.Chart.8">
              <p:embed followColorScheme="full"/>
            </p:oleObj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Indicators, </a:t>
            </a:r>
            <a:r>
              <a:rPr lang="en-US" sz="1100" dirty="0" smtClean="0"/>
              <a:t>1/13 </a:t>
            </a:r>
            <a:r>
              <a:rPr lang="en-US" sz="1100" dirty="0"/>
              <a:t>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95925"/>
            <a:ext cx="8524875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slack in the U.S. economy suggests that </a:t>
            </a:r>
            <a:r>
              <a:rPr lang="en-US" b="1" dirty="0" smtClean="0">
                <a:solidFill>
                  <a:srgbClr val="FFFFFF"/>
                </a:solidFill>
              </a:rPr>
              <a:t>inflationary pressures should remain subdued for an extended period of times.  Energy, health care and </a:t>
            </a:r>
            <a:r>
              <a:rPr lang="en-US" b="1" smtClean="0">
                <a:solidFill>
                  <a:srgbClr val="FFFFFF"/>
                </a:solidFill>
              </a:rPr>
              <a:t>commodity prices, </a:t>
            </a:r>
            <a:r>
              <a:rPr lang="en-US" b="1" dirty="0">
                <a:solidFill>
                  <a:srgbClr val="FFFFFF"/>
                </a:solidFill>
              </a:rPr>
              <a:t>plus U.S. debt burden, remain longer-run concerns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2908300" y="1150938"/>
            <a:ext cx="4048125" cy="1309687"/>
          </a:xfrm>
          <a:prstGeom prst="wedgeRectCallout">
            <a:avLst>
              <a:gd name="adj1" fmla="val 26268"/>
              <a:gd name="adj2" fmla="val 71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Inflation peaked at 5.6% in August 2008 on high energy and commodity crisis. The recession and the collapse of the commodity bubble reduced inflationary pressures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005638" y="1155700"/>
            <a:ext cx="1949450" cy="1600200"/>
          </a:xfrm>
          <a:prstGeom prst="wedgeRectCallout">
            <a:avLst>
              <a:gd name="adj1" fmla="val -15584"/>
              <a:gd name="adj2" fmla="val 6880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Higher energy, commodity and food prices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pushed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up inflation in 2011, but not longer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term inflationary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expectations.</a:t>
            </a:r>
            <a:endParaRPr lang="en-US" sz="1400" b="1" dirty="0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152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p:oleObj spid="_x0000_s60418" name="Chart" r:id="rId4" imgW="8620022" imgH="3771782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1. UNDERWRITING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113" y="4322763"/>
            <a:ext cx="78327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Underwriting Losses in 2011 and 2012 Are Elevated by High Catastrophe Losses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2001–2012:Q3*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439514"/>
            <a:ext cx="891540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2011=108.2; 2012:Q3=100.0.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74625" y="2743200"/>
          <a:ext cx="8577263" cy="3614738"/>
        </p:xfrm>
        <a:graphic>
          <a:graphicData uri="http://schemas.openxmlformats.org/presentationml/2006/ole">
            <p:oleObj spid="_x0000_s14586882" name="Chart" r:id="rId4" imgW="8534451" imgH="3628987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811692" y="3208861"/>
            <a:ext cx="1406525" cy="895350"/>
          </a:xfrm>
          <a:prstGeom prst="wedgeRectCallout">
            <a:avLst>
              <a:gd name="adj1" fmla="val -4599"/>
              <a:gd name="adj2" fmla="val 199853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5043575" y="1435606"/>
            <a:ext cx="1198563" cy="1228725"/>
          </a:xfrm>
          <a:prstGeom prst="wedgeRectCallout">
            <a:avLst>
              <a:gd name="adj1" fmla="val -34368"/>
              <a:gd name="adj2" fmla="val 26704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403475" y="1370013"/>
            <a:ext cx="1709738" cy="895350"/>
          </a:xfrm>
          <a:prstGeom prst="wedgeRectCallout">
            <a:avLst>
              <a:gd name="adj1" fmla="val 25223"/>
              <a:gd name="adj2" fmla="val 317941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214423" y="1595642"/>
            <a:ext cx="1116013" cy="1206500"/>
          </a:xfrm>
          <a:prstGeom prst="wedgeRectCallout">
            <a:avLst>
              <a:gd name="adj1" fmla="val -22370"/>
              <a:gd name="adj2" fmla="val 238120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787365" y="2916788"/>
            <a:ext cx="1038225" cy="1119188"/>
          </a:xfrm>
          <a:prstGeom prst="wedgeRectCallout">
            <a:avLst>
              <a:gd name="adj1" fmla="val -24274"/>
              <a:gd name="adj2" fmla="val 106624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798" y="1152605"/>
            <a:ext cx="1101725" cy="1654175"/>
          </a:xfrm>
          <a:prstGeom prst="wedgeRectCallout">
            <a:avLst>
              <a:gd name="adj1" fmla="val 993"/>
              <a:gd name="adj2" fmla="val 127710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5425692" y="3607585"/>
            <a:ext cx="1316038" cy="571500"/>
          </a:xfrm>
          <a:prstGeom prst="wedgeRectCallout">
            <a:avLst>
              <a:gd name="adj1" fmla="val -2183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158611" y="3274142"/>
            <a:ext cx="915740" cy="1031253"/>
          </a:xfrm>
          <a:prstGeom prst="wedgeRectCallout">
            <a:avLst>
              <a:gd name="adj1" fmla="val -19855"/>
              <a:gd name="adj2" fmla="val 8858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Losses Before Sandy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Underwriting Gain (Loss)</a:t>
            </a:r>
            <a:br>
              <a:rPr lang="en-US" dirty="0" smtClean="0"/>
            </a:br>
            <a:r>
              <a:rPr lang="en-US" dirty="0" smtClean="0"/>
              <a:t>1975–2012:Q3*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Includes mortgage and financial guaranty insurers in all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years.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6715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Large Underwriting Losses Are </a:t>
            </a:r>
            <a:r>
              <a:rPr lang="en-US" b="1" i="1">
                <a:solidFill>
                  <a:srgbClr val="FFFFFF"/>
                </a:solidFill>
                <a:latin typeface="Arial" charset="0"/>
                <a:cs typeface="Arial" charset="0"/>
              </a:rPr>
              <a:t>NOT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 Sustainable 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 Current Investment Environment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p:oleObj spid="_x0000_s1458790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836738" cy="1016000"/>
          </a:xfrm>
          <a:prstGeom prst="wedgeRectCallout">
            <a:avLst>
              <a:gd name="adj1" fmla="val 242999"/>
              <a:gd name="adj2" fmla="val 683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Cumulative underwriting deficit from 1975 through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is $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479B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639665" y="1327355"/>
            <a:ext cx="1356493" cy="1071717"/>
          </a:xfrm>
          <a:prstGeom prst="wedgeRectCallout">
            <a:avLst>
              <a:gd name="adj1" fmla="val 13743"/>
              <a:gd name="adj2" fmla="val 1043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Underwriting losses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through 2012:Q3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totaled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$6.7B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439" y="3903405"/>
            <a:ext cx="1493224" cy="1120878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High cat losses in 2011 led to the highest underwriting loss since 2002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sz="2800" dirty="0" smtClean="0"/>
              <a:t>Combined Ratios by Predominant Business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4588930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3" y="1135047"/>
            <a:ext cx="2802194" cy="1799882"/>
          </a:xfrm>
          <a:prstGeom prst="wedgeRectCallout">
            <a:avLst>
              <a:gd name="adj1" fmla="val -16772"/>
              <a:gd name="adj2" fmla="val 49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combined ratios for both personal and commercial lines improved substantially through 2012:Q3, prior to Hurricane Sandy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66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996-08F5-4A6D-8486-5760B8BCF5DE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8913" y="1281113"/>
          <a:ext cx="8597900" cy="3924300"/>
        </p:xfrm>
        <a:graphic>
          <a:graphicData uri="http://schemas.openxmlformats.org/presentationml/2006/ole">
            <p:oleObj spid="_x0000_s7906306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Reserve Development, 1992–2013F</a:t>
            </a:r>
          </a:p>
        </p:txBody>
      </p:sp>
      <p:sp>
        <p:nvSpPr>
          <p:cNvPr id="2110469" name="Rectangle 5"/>
          <p:cNvSpPr>
            <a:spLocks noChangeArrowheads="1"/>
          </p:cNvSpPr>
          <p:nvPr/>
        </p:nvSpPr>
        <p:spPr bwMode="blackWhite">
          <a:xfrm>
            <a:off x="1741020" y="5147422"/>
            <a:ext cx="5802780" cy="89030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Reserve Releases </a:t>
            </a:r>
            <a:r>
              <a:rPr lang="en-US" b="1" dirty="0" smtClean="0">
                <a:solidFill>
                  <a:srgbClr val="FFFFFF"/>
                </a:solidFill>
              </a:rPr>
              <a:t>Remained </a:t>
            </a:r>
            <a:r>
              <a:rPr lang="en-US" b="1" dirty="0">
                <a:solidFill>
                  <a:srgbClr val="FFFFFF"/>
                </a:solidFill>
              </a:rPr>
              <a:t>Strong in 2010 But </a:t>
            </a:r>
            <a:r>
              <a:rPr lang="en-US" b="1" dirty="0" smtClean="0">
                <a:solidFill>
                  <a:srgbClr val="FFFFFF"/>
                </a:solidFill>
              </a:rPr>
              <a:t>Tapered </a:t>
            </a:r>
            <a:r>
              <a:rPr lang="en-US" b="1" dirty="0">
                <a:solidFill>
                  <a:srgbClr val="FFFFFF"/>
                </a:solidFill>
              </a:rPr>
              <a:t>Off in </a:t>
            </a:r>
            <a:r>
              <a:rPr lang="en-US" b="1" dirty="0" smtClean="0">
                <a:solidFill>
                  <a:srgbClr val="FFFFFF"/>
                </a:solidFill>
              </a:rPr>
              <a:t>2011.  Releases Are Expected to Further Diminish in 2012 and 2103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Barclays Capital; A.M. Best. 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5727700" y="1089025"/>
            <a:ext cx="2206625" cy="1519238"/>
          </a:xfrm>
          <a:prstGeom prst="wedgeRectCallout">
            <a:avLst>
              <a:gd name="adj1" fmla="val 11078"/>
              <a:gd name="adj2" fmla="val -303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Prior year reserve releases totaled $8.8 billion in the first half of 2010, up from $7.1 billion in the first half of 2009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69" grpId="0" animBg="1"/>
      <p:bldP spid="9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158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Number of Years with Underwriting Profits by Decade, 1920s–2010s 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301625" y="1416050"/>
          <a:ext cx="8389938" cy="3475038"/>
        </p:xfrm>
        <a:graphic>
          <a:graphicData uri="http://schemas.openxmlformats.org/presentationml/2006/ole">
            <p:oleObj spid="_x0000_s39938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101046"/>
            <a:ext cx="8767482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2009 combined ratio </a:t>
            </a:r>
            <a:r>
              <a:rPr lang="en-US" sz="1100" dirty="0" smtClean="0"/>
              <a:t>excl. mort. </a:t>
            </a:r>
            <a:r>
              <a:rPr lang="en-US" sz="1100" dirty="0"/>
              <a:t>and </a:t>
            </a:r>
            <a:r>
              <a:rPr lang="en-US" sz="1100" dirty="0" err="1" smtClean="0"/>
              <a:t>finl</a:t>
            </a:r>
            <a:r>
              <a:rPr lang="en-US" sz="1100" dirty="0" smtClean="0"/>
              <a:t>. guaranty </a:t>
            </a:r>
            <a:r>
              <a:rPr lang="en-US" sz="1100" dirty="0"/>
              <a:t>insurers was 99.3, which would bring the 2000s total to 4 years with an </a:t>
            </a:r>
            <a:r>
              <a:rPr lang="en-US" sz="1100" dirty="0" smtClean="0"/>
              <a:t>u/w </a:t>
            </a:r>
            <a:r>
              <a:rPr lang="en-US" sz="1100" dirty="0"/>
              <a:t>profit.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**Data for the 2010s includes 2010 and 2011.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Data for 1920–1934 based on stock companies only.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Insurance Information Institute research from A.M. Best Data.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Years with Underwriting Profits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342900" y="4886325"/>
            <a:ext cx="8458200" cy="1165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Underwriting Profits Were Common Before the 1980s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(40 of the 60 Years Before 1980 Had Combined Ratios Below 100) –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But Then They Vanished.  Not a Single Underwriting Profit Was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Recorded in the 25 Years from 1979 Through 2003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Financial Strength &amp; Underwriting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67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Cyclical Pattern is P-C Impairment History is Directly Tied to Underwriting, Reserving &amp; Pricing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F6C953F-CDA0-4E52-AA6A-42330E97598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</a:t>
            </a:fld>
            <a:endParaRPr lang="en-US" sz="9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Homeowners: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709738"/>
          <a:ext cx="8569325" cy="4579937"/>
        </p:xfrm>
        <a:graphic>
          <a:graphicData uri="http://schemas.openxmlformats.org/presentationml/2006/ole">
            <p:oleObj spid="_x0000_s15757314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5126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6451699" y="1077247"/>
            <a:ext cx="2474913" cy="1417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5.4%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17.8%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4052628" y="3982067"/>
            <a:ext cx="1625497" cy="161489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NY profitability in 2012 will take a nosedive due to Sandy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  <p:bldP spid="10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1969–2011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344488" y="1544543"/>
          <a:ext cx="8566150" cy="4087813"/>
        </p:xfrm>
        <a:graphic>
          <a:graphicData uri="http://schemas.openxmlformats.org/presentationml/2006/ole">
            <p:oleObj spid="_x0000_s11190274" name="Chart" r:id="rId4" imgW="8581960" imgH="4095702" progId="MSGraph.Chart.8">
              <p:embed followColorScheme="full"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99500"/>
            <a:ext cx="8162365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“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1969-2011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Impairment Review,”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June 2012;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901886" y="1102658"/>
            <a:ext cx="2890185" cy="2097741"/>
          </a:xfrm>
          <a:prstGeom prst="wedgeRectCallout">
            <a:avLst>
              <a:gd name="adj1" fmla="val 15724"/>
              <a:gd name="adj2" fmla="val 17839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 small insurers in Missouri did encounter problems in 2011 following the May tornado in Joplin.  They were absorbed by a larger insurer and all claims were paid.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161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1969-2011</a:t>
            </a:r>
          </a:p>
        </p:txBody>
      </p:sp>
      <p:graphicFrame>
        <p:nvGraphicFramePr>
          <p:cNvPr id="1997827" name="Object 2"/>
          <p:cNvGraphicFramePr>
            <a:graphicFrameLocks/>
          </p:cNvGraphicFramePr>
          <p:nvPr>
            <p:ph idx="4294967295"/>
          </p:nvPr>
        </p:nvGraphicFramePr>
        <p:xfrm>
          <a:off x="190500" y="1162050"/>
          <a:ext cx="8826500" cy="4341813"/>
        </p:xfrm>
        <a:graphic>
          <a:graphicData uri="http://schemas.openxmlformats.org/presentationml/2006/ole">
            <p:oleObj spid="_x0000_s11186178" name="Chart" r:id="rId4" imgW="8829766" imgH="4343501" progId="MSGraph.Chart.8">
              <p:embed followColorScheme="full"/>
            </p:oleObj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70175" y="4389438"/>
            <a:ext cx="4727575" cy="563562"/>
          </a:xfrm>
          <a:prstGeom prst="wedgeRectCallout">
            <a:avLst>
              <a:gd name="adj1" fmla="val 59518"/>
              <a:gd name="adj2" fmla="val -511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2011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0.91%, up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from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0.67%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2010;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slightly higher than the 0.82%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162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US P/C Insurer Impairments, 1969–2010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720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E801-D6EF-44F0-98DF-DDAA14B6F4FA}" type="slidenum">
              <a:rPr lang="en-US" smtClean="0"/>
              <a:pPr>
                <a:defRPr/>
              </a:pPr>
              <a:t>163</a:t>
            </a:fld>
            <a:endParaRPr lang="en-US" smtClean="0"/>
          </a:p>
        </p:txBody>
      </p:sp>
      <p:sp>
        <p:nvSpPr>
          <p:cNvPr id="45062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Lines of Business for US P/C Impaired Insurers, 2000–2010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8226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Workers Comp and Pvt. Passenger Auto Account for Nearly Half of the Premium Volume of Impaired Insurers Over the Past Decade</a:t>
            </a: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Workers Comp</a:t>
            </a: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Financial Guaranty</a:t>
            </a:r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Pvt. Passenger Auto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gray">
          <a:xfrm>
            <a:off x="2506663" y="615315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Homeowners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gray">
          <a:xfrm>
            <a:off x="1265238" y="5564188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Multiperil</a:t>
            </a:r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gray">
          <a:xfrm>
            <a:off x="685800" y="4597400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Auto Liability</a:t>
            </a:r>
          </a:p>
        </p:txBody>
      </p:sp>
      <p:sp>
        <p:nvSpPr>
          <p:cNvPr id="45072" name="Rectangle 13"/>
          <p:cNvSpPr>
            <a:spLocks noChangeArrowheads="1"/>
          </p:cNvSpPr>
          <p:nvPr/>
        </p:nvSpPr>
        <p:spPr bwMode="gray">
          <a:xfrm>
            <a:off x="390525" y="360362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Other Liability</a:t>
            </a:r>
            <a:endParaRPr lang="en-US" sz="1400" i="1"/>
          </a:p>
        </p:txBody>
      </p:sp>
      <p:sp>
        <p:nvSpPr>
          <p:cNvPr id="45073" name="Rectangle 14"/>
          <p:cNvSpPr>
            <a:spLocks noChangeArrowheads="1"/>
          </p:cNvSpPr>
          <p:nvPr/>
        </p:nvSpPr>
        <p:spPr bwMode="gray">
          <a:xfrm>
            <a:off x="2227263" y="2960688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Med Mal</a:t>
            </a: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gray">
          <a:xfrm>
            <a:off x="2662238" y="2617788"/>
            <a:ext cx="933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Surety</a:t>
            </a:r>
          </a:p>
        </p:txBody>
      </p:sp>
      <p:sp>
        <p:nvSpPr>
          <p:cNvPr id="45075" name="Rectangle 15"/>
          <p:cNvSpPr>
            <a:spLocks noChangeArrowheads="1"/>
          </p:cNvSpPr>
          <p:nvPr/>
        </p:nvSpPr>
        <p:spPr bwMode="gray">
          <a:xfrm>
            <a:off x="3190875" y="2392363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164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Number of Recessions Endured by P/C Insurers, by Number of Years in Operation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68381" y="1787804"/>
          <a:ext cx="8445500" cy="3497262"/>
        </p:xfrm>
        <a:graphic>
          <a:graphicData uri="http://schemas.openxmlformats.org/presentationml/2006/ole">
            <p:oleObj spid="_x0000_s11189250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632765"/>
            <a:ext cx="761682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research from </a:t>
            </a:r>
            <a:r>
              <a:rPr lang="en-US" sz="1100" dirty="0" smtClean="0"/>
              <a:t>National Bureau of Economic Research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Recessions Since 1860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Many US Insurers Are Close to a Century Old or Older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">
          <a:xfrm>
            <a:off x="3135687" y="5015752"/>
            <a:ext cx="314409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Years in Operation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372159" y="1667437"/>
            <a:ext cx="4114240" cy="820270"/>
          </a:xfrm>
          <a:prstGeom prst="wedgeRectCallout">
            <a:avLst>
              <a:gd name="adj1" fmla="val 54558"/>
              <a:gd name="adj2" fmla="val 732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Insurers are true survivors—not just of natural catastrophes but also economic ones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936875"/>
            <a:ext cx="7772400" cy="20669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 dirty="0">
                <a:solidFill>
                  <a:srgbClr val="FFFFFF"/>
                </a:solidFill>
              </a:rPr>
              <a:t>Performance by </a:t>
            </a:r>
            <a:r>
              <a:rPr lang="en-US" sz="4000" b="1" dirty="0" smtClean="0">
                <a:solidFill>
                  <a:srgbClr val="FFFFFF"/>
                </a:solidFill>
              </a:rPr>
              <a:t>Segment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Private Passenger Auto Combined Ratio: 1993–2014F</a:t>
            </a:r>
            <a:endParaRPr lang="en-US" baseline="30000" dirty="0" smtClean="0">
              <a:latin typeface="Arial" pitchFamily="34" charset="0"/>
            </a:endParaRPr>
          </a:p>
        </p:txBody>
      </p:sp>
      <p:graphicFrame>
        <p:nvGraphicFramePr>
          <p:cNvPr id="266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4274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14400" y="5257800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Private Passenger Auto Accounts for 34% of Industry Premiums and Remains the Profit Juggernaut of the P/C Insurance Industry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529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167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89FB5-AD98-44FE-AF19-71096C30F6D3}" type="slidenum">
              <a:rPr lang="en-US" smtClean="0"/>
              <a:pPr/>
              <a:t>168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03848"/>
          <a:ext cx="9144000" cy="4754563"/>
        </p:xfrm>
        <a:graphic>
          <a:graphicData uri="http://schemas.openxmlformats.org/presentationml/2006/ole">
            <p:oleObj spid="_x0000_s901734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2814484" y="1242624"/>
            <a:ext cx="2986548" cy="1129553"/>
          </a:xfrm>
          <a:prstGeom prst="wedgeRectCallout">
            <a:avLst>
              <a:gd name="adj1" fmla="val -83492"/>
              <a:gd name="adj2" fmla="val 133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TN and AL had the worst underwriting performance of all states in 2011 due to high tornado and storm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B5FC5-61BE-43F8-A59A-192BACFBE669}" type="slidenum">
              <a:rPr lang="en-US" smtClean="0"/>
              <a:pPr/>
              <a:t>169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Lowest 25 States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362075"/>
          <a:ext cx="9144000" cy="5410200"/>
        </p:xfrm>
        <a:graphic>
          <a:graphicData uri="http://schemas.openxmlformats.org/presentationml/2006/ole">
            <p:oleObj spid="_x0000_s9018370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4739149" y="1173798"/>
            <a:ext cx="3746090" cy="1129553"/>
          </a:xfrm>
          <a:prstGeom prst="wedgeRectCallout">
            <a:avLst>
              <a:gd name="adj1" fmla="val 46963"/>
              <a:gd name="adj2" fmla="val 157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HI and FL had the best performance in 2011 due to the absence of hurricanes/tropical storms impacts in either state last year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48BE029-4217-4F0A-BB78-D7D5F7100F2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PP Auto: NY vs. U.S., 2002-2011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276225" y="1296988"/>
          <a:ext cx="8569325" cy="4579937"/>
        </p:xfrm>
        <a:graphic>
          <a:graphicData uri="http://schemas.openxmlformats.org/presentationml/2006/ole">
            <p:oleObj spid="_x0000_s15754242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5559425" y="1555750"/>
            <a:ext cx="2474913" cy="1417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7.7%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9.1%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6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619250"/>
          <a:ext cx="8791575" cy="4892675"/>
        </p:xfrm>
        <a:graphic>
          <a:graphicData uri="http://schemas.openxmlformats.org/presentationml/2006/ole">
            <p:oleObj spid="_x0000_s2070530" name="Chart" r:id="rId3" imgW="8353320" imgH="4648256" progId="MSGraph.Chart.8">
              <p:embed followColorScheme="full"/>
            </p:oleObj>
          </a:graphicData>
        </a:graphic>
      </p:graphicFrame>
      <p:sp>
        <p:nvSpPr>
          <p:cNvPr id="7208963" name="Text Box 3"/>
          <p:cNvSpPr txBox="1">
            <a:spLocks noChangeArrowheads="1"/>
          </p:cNvSpPr>
          <p:nvPr/>
        </p:nvSpPr>
        <p:spPr bwMode="auto">
          <a:xfrm>
            <a:off x="71438" y="6275295"/>
            <a:ext cx="8913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400" dirty="0" smtClean="0"/>
              <a:t>*2007-2013F figures exclude mortgage and financial guaranty segments.</a:t>
            </a:r>
          </a:p>
          <a:p>
            <a:pPr eaLnBrk="1" hangingPunct="1">
              <a:buClrTx/>
              <a:buFontTx/>
              <a:buNone/>
            </a:pPr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 smtClean="0"/>
              <a:t>A.M</a:t>
            </a:r>
            <a:r>
              <a:rPr lang="en-US" sz="1400" dirty="0"/>
              <a:t>. </a:t>
            </a:r>
            <a:r>
              <a:rPr lang="en-US" sz="1400" dirty="0" smtClean="0"/>
              <a:t>Best; </a:t>
            </a:r>
            <a:r>
              <a:rPr lang="en-US" sz="1400" dirty="0"/>
              <a:t>Insurance Information Institute</a:t>
            </a:r>
          </a:p>
        </p:txBody>
      </p:sp>
      <p:sp>
        <p:nvSpPr>
          <p:cNvPr id="720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Lines Combined </a:t>
            </a:r>
            <a:r>
              <a:rPr lang="en-US" dirty="0" smtClean="0"/>
              <a:t>Ratio, 1990-2013F*</a:t>
            </a:r>
            <a:endParaRPr lang="en-US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1" y="1091381"/>
            <a:ext cx="2635623" cy="1624925"/>
          </a:xfrm>
          <a:prstGeom prst="wedgeRectCallout">
            <a:avLst>
              <a:gd name="adj1" fmla="val 33647"/>
              <a:gd name="adj2" fmla="val 9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Commercial lines underwriting performance in 2012 was the  worst since 2002 due to heavy impact from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Auto Combined Ratio: 1993–2014F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5849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899652" y="5390535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Auto is Expected to </a:t>
            </a:r>
            <a:r>
              <a:rPr lang="en-US" sz="2000" b="1" dirty="0" smtClean="0">
                <a:solidFill>
                  <a:srgbClr val="FFFFFF"/>
                </a:solidFill>
              </a:rPr>
              <a:t>Improve as Rate Gains Outpace Any Adverse Frequency and Severity Trends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171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Multi-Peril Combined Ratio: 1995–2013F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4444162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Multi-Peril Underwriting Performance is </a:t>
            </a:r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dirty="0">
                <a:solidFill>
                  <a:srgbClr val="FFFFFF"/>
                </a:solidFill>
              </a:rPr>
              <a:t>to </a:t>
            </a:r>
            <a:r>
              <a:rPr lang="en-US" sz="2000" b="1" dirty="0" smtClean="0">
                <a:solidFill>
                  <a:srgbClr val="FFFFFF"/>
                </a:solidFill>
              </a:rPr>
              <a:t>Improve in 2013 Assuming Normal Catastrophe Loss Activity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*2012-2013 figures are A.M. Best estimate/forecast for the </a:t>
            </a:r>
            <a:r>
              <a:rPr lang="en-US" sz="1100" dirty="0"/>
              <a:t>combined liability and non-liability components.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Liability Combined Ratio: </a:t>
            </a:r>
            <a:br>
              <a:rPr lang="en-US" dirty="0" smtClean="0"/>
            </a:br>
            <a:r>
              <a:rPr lang="en-US" dirty="0" smtClean="0"/>
              <a:t>2005–2014F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9019394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</a:t>
            </a:r>
            <a:r>
              <a:rPr lang="en-US" sz="2000" b="1" dirty="0" smtClean="0">
                <a:solidFill>
                  <a:srgbClr val="FFFFFF"/>
                </a:solidFill>
              </a:rPr>
              <a:t>General Liability Underwriting Performance Has Been Volatile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Source: Conning Research and Consulting.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Inland Marine Combined Ratio:       1999–2014F</a:t>
            </a:r>
            <a:endParaRPr lang="en-US" baseline="30000" dirty="0" smtClean="0"/>
          </a:p>
        </p:txBody>
      </p:sp>
      <p:graphicFrame>
        <p:nvGraphicFramePr>
          <p:cNvPr id="522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4518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27847" y="5392271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Inland Marine is Expected to Remain Among the Most Profitable of All Lines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(1999-2011);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(2012F); Conning (2013F-2014F)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&amp; Products Liability Combined Ratio: 1991–2013F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646146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385046" y="5299262"/>
            <a:ext cx="6808134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Liability Lines Have Performed Better in the Post-Tort Reform Era (~2005), but There Has Been Some Deterioration in Recent Years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211137" y="1406525"/>
          <a:ext cx="8932863" cy="5451475"/>
        </p:xfrm>
        <a:graphic>
          <a:graphicData uri="http://schemas.openxmlformats.org/presentationml/2006/ole">
            <p:oleObj spid="_x0000_s4459522" name="Chart" r:id="rId3" imgW="8191626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9712" y="87967"/>
            <a:ext cx="7425111" cy="838200"/>
          </a:xfrm>
        </p:spPr>
        <p:txBody>
          <a:bodyPr/>
          <a:lstStyle/>
          <a:p>
            <a:r>
              <a:rPr lang="en-US" dirty="0" smtClean="0"/>
              <a:t>Medical Malpractice Combined Ratio vs. All Lines Combined Ratio, 1991-2013F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510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Source: AM Best, Insurance Information Institute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003300" y="1371600"/>
            <a:ext cx="3380441" cy="1200150"/>
          </a:xfrm>
          <a:prstGeom prst="wedgeRectCallout">
            <a:avLst>
              <a:gd name="adj1" fmla="val -21794"/>
              <a:gd name="adj2" fmla="val 168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Med Mal Insurers in </a:t>
            </a:r>
            <a:r>
              <a:rPr lang="en-US" b="1" dirty="0" smtClean="0">
                <a:solidFill>
                  <a:schemeClr val="bg1"/>
                </a:solidFill>
              </a:rPr>
              <a:t>2012 </a:t>
            </a:r>
            <a:r>
              <a:rPr lang="en-US" b="1" dirty="0">
                <a:solidFill>
                  <a:schemeClr val="bg1"/>
                </a:solidFill>
              </a:rPr>
              <a:t>paid </a:t>
            </a:r>
            <a:r>
              <a:rPr lang="en-US" b="1" dirty="0" smtClean="0">
                <a:solidFill>
                  <a:schemeClr val="bg1"/>
                </a:solidFill>
              </a:rPr>
              <a:t>out </a:t>
            </a:r>
            <a:r>
              <a:rPr lang="en-US" b="1" dirty="0">
                <a:solidFill>
                  <a:schemeClr val="bg1"/>
                </a:solidFill>
              </a:rPr>
              <a:t>$</a:t>
            </a:r>
            <a:r>
              <a:rPr lang="en-US" b="1" dirty="0" smtClean="0">
                <a:solidFill>
                  <a:schemeClr val="bg1"/>
                </a:solidFill>
              </a:rPr>
              <a:t>0.91 </a:t>
            </a:r>
            <a:r>
              <a:rPr lang="en-US" b="1" dirty="0">
                <a:solidFill>
                  <a:schemeClr val="bg1"/>
                </a:solidFill>
              </a:rPr>
              <a:t>in loss and expense for every $1 they earned in premiums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blackWhite">
          <a:xfrm>
            <a:off x="2444497" y="4757219"/>
            <a:ext cx="2144712" cy="1009650"/>
          </a:xfrm>
          <a:prstGeom prst="wedgeRectCallout">
            <a:avLst>
              <a:gd name="adj1" fmla="val 49255"/>
              <a:gd name="adj2" fmla="val -839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Arial" pitchFamily="34" charset="0"/>
              </a:rPr>
              <a:t>In 2001, med mal insurers paid out $1.55 for every dollar earned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blackWhite">
          <a:xfrm>
            <a:off x="6471435" y="1463219"/>
            <a:ext cx="2400300" cy="1230964"/>
          </a:xfrm>
          <a:prstGeom prst="wedgeRectCallout">
            <a:avLst>
              <a:gd name="adj1" fmla="val 39665"/>
              <a:gd name="adj2" fmla="val 1944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pitchFamily="34" charset="0"/>
              </a:rPr>
              <a:t>The dramatic improvement </a:t>
            </a:r>
            <a:r>
              <a:rPr lang="en-US" sz="1600" b="1" dirty="0" smtClean="0">
                <a:latin typeface="Arial" pitchFamily="34" charset="0"/>
              </a:rPr>
              <a:t>over the past decade </a:t>
            </a:r>
            <a:r>
              <a:rPr lang="en-US" sz="1600" b="1" dirty="0">
                <a:latin typeface="Arial" pitchFamily="34" charset="0"/>
              </a:rPr>
              <a:t>has restored med </a:t>
            </a:r>
            <a:r>
              <a:rPr lang="en-US" sz="1600" b="1" dirty="0" err="1">
                <a:latin typeface="Arial" pitchFamily="34" charset="0"/>
              </a:rPr>
              <a:t>mal’s</a:t>
            </a:r>
            <a:r>
              <a:rPr lang="en-US" sz="1600" b="1" dirty="0">
                <a:latin typeface="Arial" pitchFamily="34" charset="0"/>
              </a:rPr>
              <a:t> viability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8" grpId="0" animBg="1"/>
      <p:bldP spid="9" grpId="0" animBg="1"/>
      <p:bldP spid="11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Workers Compensation   Operating Environment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0523EE7-C669-4F06-8A4D-A73393AECA0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6310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225A7A"/>
                </a:solidFill>
              </a:rPr>
              <a:t>The Weak Economy and Soft Market Have Made the Workers Comp Operating Increasingly Challenging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177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306" grpId="0" animBg="1"/>
      <p:bldP spid="2146310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Compensation Combined Ratio: 1994–2014F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337933" y="1371600"/>
          <a:ext cx="8451850" cy="3879850"/>
        </p:xfrm>
        <a:graphic>
          <a:graphicData uri="http://schemas.openxmlformats.org/presentationml/2006/ole">
            <p:oleObj spid="_x0000_s526745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716" y="5353050"/>
            <a:ext cx="8465573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Workers Comp Results Should Begin to Improve in 2013. </a:t>
            </a:r>
            <a:r>
              <a:rPr lang="en-US" sz="2400" b="1" dirty="0">
                <a:solidFill>
                  <a:srgbClr val="FFFFFF"/>
                </a:solidFill>
              </a:rPr>
              <a:t>Underwriting Results </a:t>
            </a:r>
            <a:r>
              <a:rPr lang="en-US" sz="2400" b="1" dirty="0" smtClean="0">
                <a:solidFill>
                  <a:srgbClr val="FFFFFF"/>
                </a:solidFill>
              </a:rPr>
              <a:t> Deteriorated </a:t>
            </a:r>
            <a:r>
              <a:rPr lang="en-US" sz="2400" b="1" dirty="0">
                <a:solidFill>
                  <a:srgbClr val="FFFFFF"/>
                </a:solidFill>
              </a:rPr>
              <a:t>Markedly </a:t>
            </a:r>
            <a:r>
              <a:rPr lang="en-US" sz="2400" b="1" dirty="0" smtClean="0">
                <a:solidFill>
                  <a:srgbClr val="FFFFFF"/>
                </a:solidFill>
              </a:rPr>
              <a:t>from 2007-2012 and Were the </a:t>
            </a:r>
            <a:r>
              <a:rPr lang="en-US" sz="2400" b="1" dirty="0">
                <a:solidFill>
                  <a:srgbClr val="FFFFFF"/>
                </a:solidFill>
              </a:rPr>
              <a:t>Worst </a:t>
            </a:r>
            <a:r>
              <a:rPr lang="en-US" sz="2400" b="1" dirty="0" smtClean="0">
                <a:solidFill>
                  <a:srgbClr val="FFFFFF"/>
                </a:solidFill>
              </a:rPr>
              <a:t>They Had </a:t>
            </a:r>
            <a:r>
              <a:rPr lang="en-US" sz="2400" b="1" dirty="0">
                <a:solidFill>
                  <a:srgbClr val="FFFFFF"/>
                </a:solidFill>
              </a:rPr>
              <a:t>Been in a </a:t>
            </a:r>
            <a:r>
              <a:rPr lang="en-US" sz="2400" b="1" dirty="0" smtClean="0">
                <a:solidFill>
                  <a:srgbClr val="FFFFFF"/>
                </a:solidFill>
              </a:rPr>
              <a:t>Decade.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58993" y="6414802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(1994-2013F);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(2014F).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89" name="Title 3"/>
          <p:cNvSpPr>
            <a:spLocks noGrp="1"/>
          </p:cNvSpPr>
          <p:nvPr>
            <p:ph type="title"/>
          </p:nvPr>
        </p:nvSpPr>
        <p:spPr>
          <a:xfrm>
            <a:off x="74613" y="73025"/>
            <a:ext cx="9144000" cy="806450"/>
          </a:xfrm>
        </p:spPr>
        <p:txBody>
          <a:bodyPr/>
          <a:lstStyle/>
          <a:p>
            <a:pPr>
              <a:tabLst>
                <a:tab pos="6673850" algn="l"/>
              </a:tabLst>
            </a:pPr>
            <a:r>
              <a:rPr lang="en-US" smtClean="0"/>
              <a:t>Workers Compensation Medical Severity</a:t>
            </a:r>
            <a:br>
              <a:rPr lang="en-US" smtClean="0"/>
            </a:br>
            <a:r>
              <a:rPr lang="en-US" smtClean="0"/>
              <a:t>Moderate Increase in 2011</a:t>
            </a:r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81500" y="6607175"/>
            <a:ext cx="457200" cy="119063"/>
          </a:xfrm>
        </p:spPr>
        <p:txBody>
          <a:bodyPr/>
          <a:lstStyle/>
          <a:p>
            <a:pPr algn="l">
              <a:defRPr/>
            </a:pPr>
            <a:fld id="{4252D41D-0AC1-48AB-9F77-182A8D0EF7F4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179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37091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36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2137092" name="Text Box 4"/>
          <p:cNvSpPr txBox="1">
            <a:spLocks noChangeArrowheads="1"/>
          </p:cNvSpPr>
          <p:nvPr/>
        </p:nvSpPr>
        <p:spPr bwMode="auto">
          <a:xfrm>
            <a:off x="787400" y="2162175"/>
            <a:ext cx="4070350" cy="7381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1991–1993:	</a:t>
            </a:r>
            <a:r>
              <a:rPr lang="en-US" sz="1400" b="1"/>
              <a:t>+1.9%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1994–2001:	</a:t>
            </a:r>
            <a:r>
              <a:rPr lang="en-US" sz="1400" b="1"/>
              <a:t>+8.9%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2002–2010:	</a:t>
            </a:r>
            <a:r>
              <a:rPr lang="en-US" sz="1400" b="1"/>
              <a:t>+6.0%</a:t>
            </a:r>
          </a:p>
        </p:txBody>
      </p:sp>
      <p:sp>
        <p:nvSpPr>
          <p:cNvPr id="2137093" name="Text Box 5"/>
          <p:cNvSpPr txBox="1">
            <a:spLocks noChangeArrowheads="1"/>
          </p:cNvSpPr>
          <p:nvPr/>
        </p:nvSpPr>
        <p:spPr bwMode="auto">
          <a:xfrm>
            <a:off x="2366963" y="1146175"/>
            <a:ext cx="484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Medical Cost per Lost-Time Claim</a:t>
            </a:r>
          </a:p>
        </p:txBody>
      </p:sp>
      <p:sp>
        <p:nvSpPr>
          <p:cNvPr id="2137094" name="Text Box 5"/>
          <p:cNvSpPr txBox="1">
            <a:spLocks noChangeArrowheads="1"/>
          </p:cNvSpPr>
          <p:nvPr/>
        </p:nvSpPr>
        <p:spPr bwMode="auto">
          <a:xfrm>
            <a:off x="190500" y="1235075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Medical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($000s)</a:t>
            </a:r>
          </a:p>
        </p:txBody>
      </p:sp>
      <p:graphicFrame>
        <p:nvGraphicFramePr>
          <p:cNvPr id="2137095" name="Content Placeholder 4"/>
          <p:cNvGraphicFramePr>
            <a:graphicFrameLocks/>
          </p:cNvGraphicFramePr>
          <p:nvPr/>
        </p:nvGraphicFramePr>
        <p:xfrm>
          <a:off x="-50800" y="1619250"/>
          <a:ext cx="9005888" cy="4719638"/>
        </p:xfrm>
        <a:graphic>
          <a:graphicData uri="http://schemas.openxmlformats.org/presentationml/2006/ole">
            <p:oleObj spid="_x0000_s11377666" r:id="rId4" imgW="9004572" imgH="4718713" progId="Excel.Sheet.8">
              <p:embed/>
            </p:oleObj>
          </a:graphicData>
        </a:graphic>
      </p:graphicFrame>
      <p:sp>
        <p:nvSpPr>
          <p:cNvPr id="2137096" name="Text Box 6"/>
          <p:cNvSpPr txBox="1">
            <a:spLocks noChangeArrowheads="1"/>
          </p:cNvSpPr>
          <p:nvPr/>
        </p:nvSpPr>
        <p:spPr bwMode="auto">
          <a:xfrm>
            <a:off x="90488" y="6219825"/>
            <a:ext cx="6172200" cy="549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2011p: Preliminary based on data valued as of 12/31/2011</a:t>
            </a:r>
          </a:p>
          <a:p>
            <a:r>
              <a:rPr lang="en-US" sz="1000"/>
              <a:t>1991-2010: Based on data through 12/31/2010, developed to ultimate</a:t>
            </a:r>
          </a:p>
          <a:p>
            <a:r>
              <a:rPr lang="en-US" sz="1000"/>
              <a:t>Based on the states where NCCI provides ratemaking services; Excludes high deductible policies</a:t>
            </a:r>
          </a:p>
        </p:txBody>
      </p:sp>
      <p:sp>
        <p:nvSpPr>
          <p:cNvPr id="2137097" name="Text Box 8"/>
          <p:cNvSpPr txBox="1">
            <a:spLocks noChangeArrowheads="1"/>
          </p:cNvSpPr>
          <p:nvPr/>
        </p:nvSpPr>
        <p:spPr bwMode="auto">
          <a:xfrm>
            <a:off x="508000" y="3332163"/>
            <a:ext cx="3624263" cy="701675"/>
          </a:xfrm>
          <a:prstGeom prst="rect">
            <a:avLst/>
          </a:prstGeom>
          <a:solidFill>
            <a:schemeClr val="bg1"/>
          </a:solidFill>
          <a:ln w="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</a:rPr>
              <a:t>Cumulative Change = 245%</a:t>
            </a:r>
          </a:p>
          <a:p>
            <a:pPr algn="ctr"/>
            <a:r>
              <a:rPr lang="en-US" sz="2000" b="1">
                <a:solidFill>
                  <a:srgbClr val="3333FF"/>
                </a:solidFill>
              </a:rPr>
              <a:t>(1991-2011p)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46DD02C-5684-4690-8D62-9BB7C025352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Comm. Auto: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55266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3078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3394075" y="3560763"/>
            <a:ext cx="2474913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9.8%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8.4%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26" name="Object 2"/>
          <p:cNvGraphicFramePr>
            <a:graphicFrameLocks noChangeAspect="1"/>
          </p:cNvGraphicFramePr>
          <p:nvPr/>
        </p:nvGraphicFramePr>
        <p:xfrm>
          <a:off x="179388" y="1946275"/>
          <a:ext cx="8832850" cy="4151313"/>
        </p:xfrm>
        <a:graphic>
          <a:graphicData uri="http://schemas.openxmlformats.org/presentationml/2006/ole">
            <p:oleObj spid="_x0000_s11378690" name="Chart" r:id="rId4" imgW="8439161" imgH="4076807" progId="MSGraph.Chart.8">
              <p:embed followColorScheme="full"/>
            </p:oleObj>
          </a:graphicData>
        </a:graphic>
      </p:graphicFrame>
      <p:sp>
        <p:nvSpPr>
          <p:cNvPr id="1946627" name="Text Box 3"/>
          <p:cNvSpPr txBox="1">
            <a:spLocks noChangeArrowheads="1"/>
          </p:cNvSpPr>
          <p:nvPr/>
        </p:nvSpPr>
        <p:spPr bwMode="auto">
          <a:xfrm>
            <a:off x="-7938" y="1292225"/>
            <a:ext cx="18351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Indemnity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($ 000s)</a:t>
            </a:r>
          </a:p>
        </p:txBody>
      </p:sp>
      <p:sp>
        <p:nvSpPr>
          <p:cNvPr id="1946628" name="Text Box 4"/>
          <p:cNvSpPr txBox="1">
            <a:spLocks noChangeArrowheads="1"/>
          </p:cNvSpPr>
          <p:nvPr/>
        </p:nvSpPr>
        <p:spPr bwMode="auto">
          <a:xfrm>
            <a:off x="860425" y="2820988"/>
            <a:ext cx="3106738" cy="738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28900" algn="dec"/>
              </a:tabLst>
            </a:pPr>
            <a:r>
              <a:rPr lang="en-US" sz="1400"/>
              <a:t>Annual Change 1991–1993:	</a:t>
            </a:r>
            <a:r>
              <a:rPr lang="en-US" sz="1400" b="1"/>
              <a:t>-1.7%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1994–2001:	</a:t>
            </a:r>
            <a:r>
              <a:rPr lang="en-US" sz="1400" b="1"/>
              <a:t>+7.3%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2002–2010:	</a:t>
            </a:r>
            <a:r>
              <a:rPr lang="en-US" sz="1400" b="1"/>
              <a:t>+3.4%</a:t>
            </a:r>
          </a:p>
        </p:txBody>
      </p:sp>
      <p:sp>
        <p:nvSpPr>
          <p:cNvPr id="1946629" name="Text Box 5"/>
          <p:cNvSpPr txBox="1">
            <a:spLocks noChangeArrowheads="1"/>
          </p:cNvSpPr>
          <p:nvPr/>
        </p:nvSpPr>
        <p:spPr bwMode="auto">
          <a:xfrm>
            <a:off x="0" y="6156325"/>
            <a:ext cx="5883275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2010p: Preliminary based on data valued as of 12/31/2011</a:t>
            </a:r>
          </a:p>
          <a:p>
            <a:r>
              <a:rPr lang="en-US" sz="1000"/>
              <a:t>1991–2010: Based on data through 12/31/2010, developed to ultimate</a:t>
            </a:r>
          </a:p>
          <a:p>
            <a:r>
              <a:rPr lang="en-US" sz="1000"/>
              <a:t>Based on the states where NCCI provides ratemaking services</a:t>
            </a:r>
          </a:p>
          <a:p>
            <a:r>
              <a:rPr lang="en-US" sz="1000"/>
              <a:t>Excludes high deductible policies</a:t>
            </a:r>
          </a:p>
        </p:txBody>
      </p:sp>
      <p:sp>
        <p:nvSpPr>
          <p:cNvPr id="1946630" name="Text Box 7"/>
          <p:cNvSpPr txBox="1">
            <a:spLocks noChangeArrowheads="1"/>
          </p:cNvSpPr>
          <p:nvPr/>
        </p:nvSpPr>
        <p:spPr bwMode="auto">
          <a:xfrm>
            <a:off x="3808413" y="5972175"/>
            <a:ext cx="153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450" y="90488"/>
            <a:ext cx="7400925" cy="8604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Workers Comp Indemnity Claim Costs: Modest Increase in 2011</a:t>
            </a:r>
            <a:endParaRPr lang="en-US" sz="3000" b="1" kern="0" baseline="3000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714625" y="1568450"/>
            <a:ext cx="3386138" cy="1069975"/>
          </a:xfrm>
          <a:prstGeom prst="wedgeRectCallout">
            <a:avLst>
              <a:gd name="adj1" fmla="val 118441"/>
              <a:gd name="adj2" fmla="val 125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Average indemnity costs per claim resumed its upward climb in 2011</a:t>
            </a:r>
          </a:p>
        </p:txBody>
      </p:sp>
      <p:sp>
        <p:nvSpPr>
          <p:cNvPr id="1946633" name="Text Box 5"/>
          <p:cNvSpPr txBox="1">
            <a:spLocks noChangeArrowheads="1"/>
          </p:cNvSpPr>
          <p:nvPr/>
        </p:nvSpPr>
        <p:spPr bwMode="auto">
          <a:xfrm>
            <a:off x="2151063" y="1050925"/>
            <a:ext cx="528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Indemnity Cost per Lost-Time Claim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687387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Workers Compensation Premium: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First Increase in Years</a:t>
            </a:r>
            <a:br>
              <a:rPr lang="en-US" dirty="0" smtClean="0">
                <a:cs typeface="Arial" charset="0"/>
              </a:rPr>
            </a:br>
            <a:r>
              <a:rPr lang="en-US" sz="800" dirty="0" smtClean="0">
                <a:cs typeface="Arial" charset="0"/>
              </a:rPr>
              <a:t/>
            </a:r>
            <a:br>
              <a:rPr lang="en-US" sz="800" dirty="0" smtClean="0">
                <a:cs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Net Written Premium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955088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</p:spPr>
        <p:txBody>
          <a:bodyPr/>
          <a:lstStyle/>
          <a:p>
            <a:pPr algn="l" defTabSz="913183">
              <a:spcBef>
                <a:spcPct val="0"/>
              </a:spcBef>
              <a:defRPr/>
            </a:pPr>
            <a:fld id="{46F27BA8-D9E3-4927-B5D7-FC488693ABDC}" type="slidenum">
              <a:rPr lang="en-US">
                <a:solidFill>
                  <a:srgbClr val="FFFFFF"/>
                </a:solidFill>
                <a:latin typeface="+mn-lt"/>
              </a:rPr>
              <a:pPr algn="l" defTabSz="913183">
                <a:spcBef>
                  <a:spcPct val="0"/>
                </a:spcBef>
                <a:defRPr/>
              </a:pPr>
              <a:t>181</a:t>
            </a:fld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6741" name="Text Box 8"/>
          <p:cNvSpPr txBox="1">
            <a:spLocks noChangeArrowheads="1"/>
          </p:cNvSpPr>
          <p:nvPr/>
        </p:nvSpPr>
        <p:spPr bwMode="auto">
          <a:xfrm>
            <a:off x="0" y="1344613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ts val="438"/>
              </a:spcBef>
            </a:pPr>
            <a:r>
              <a:rPr lang="en-US" sz="1400" b="1"/>
              <a:t>$ Billions</a:t>
            </a:r>
          </a:p>
        </p:txBody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>
                <a:solidFill>
                  <a:schemeClr val="bg1"/>
                </a:solidFill>
              </a:rPr>
              <a:t>Calendar Year</a:t>
            </a: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274638" y="5808663"/>
            <a:ext cx="8212137" cy="877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512763" algn="l"/>
              </a:tabLst>
            </a:pPr>
            <a:r>
              <a:rPr lang="en-US" sz="1000" dirty="0"/>
              <a:t>p Preliminary</a:t>
            </a:r>
          </a:p>
          <a:p>
            <a:pPr eaLnBrk="0" hangingPunct="0">
              <a:tabLst>
                <a:tab pos="512763" algn="l"/>
              </a:tabLst>
            </a:pPr>
            <a:endParaRPr lang="en-US" sz="1000" dirty="0"/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Source:	</a:t>
            </a:r>
            <a:r>
              <a:rPr lang="en-US" sz="1000" dirty="0" smtClean="0"/>
              <a:t>1990–2010 </a:t>
            </a:r>
            <a:r>
              <a:rPr lang="en-US" sz="1000" dirty="0"/>
              <a:t>Private Carriers, </a:t>
            </a:r>
            <a:r>
              <a:rPr lang="en-US" sz="1000" i="1" dirty="0"/>
              <a:t>Best's Aggregates &amp; Averages</a:t>
            </a:r>
            <a:r>
              <a:rPr lang="en-US" sz="1000" dirty="0"/>
              <a:t>; </a:t>
            </a:r>
            <a:r>
              <a:rPr lang="en-US" sz="1000" dirty="0" smtClean="0"/>
              <a:t>2011p</a:t>
            </a:r>
            <a:r>
              <a:rPr lang="en-US" sz="1000" dirty="0"/>
              <a:t>, NCCI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	</a:t>
            </a:r>
            <a:r>
              <a:rPr lang="en-US" sz="1000" dirty="0" smtClean="0"/>
              <a:t>1996–2011p </a:t>
            </a:r>
            <a:r>
              <a:rPr lang="en-US" sz="1000" dirty="0"/>
              <a:t>State Funds: AZ, CA, CO, HI, ID, KY, LA, MD, MO, MT, NM, OK, OR, RI, TX, UT Annual Statements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State Funds available for 1996 and subsequent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182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2005–2011:Q4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57288"/>
          <a:ext cx="8536081" cy="4838700"/>
        </p:xfrm>
        <a:graphic>
          <a:graphicData uri="http://schemas.openxmlformats.org/presentationml/2006/ole">
            <p:oleObj spid="_x0000_s6288386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990725" y="1158875"/>
            <a:ext cx="1828800" cy="611188"/>
          </a:xfrm>
          <a:prstGeom prst="wedgeRectCallout">
            <a:avLst>
              <a:gd name="adj1" fmla="val 80657"/>
              <a:gd name="adj2" fmla="val 4424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Peak 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982821" y="1135716"/>
            <a:ext cx="1714500" cy="733425"/>
          </a:xfrm>
          <a:prstGeom prst="wedgeRectCallout">
            <a:avLst>
              <a:gd name="adj1" fmla="val 103639"/>
              <a:gd name="adj2" fmla="val 1252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Latest (</a:t>
            </a:r>
            <a:r>
              <a:rPr lang="en-US" sz="1400" b="1" dirty="0" smtClean="0">
                <a:solidFill>
                  <a:schemeClr val="bg1"/>
                </a:solidFill>
              </a:rPr>
              <a:t>2011:Q4) </a:t>
            </a:r>
            <a:r>
              <a:rPr lang="en-US" sz="1400" b="1" dirty="0">
                <a:solidFill>
                  <a:schemeClr val="bg1"/>
                </a:solidFill>
              </a:rPr>
              <a:t>was $</a:t>
            </a:r>
            <a:r>
              <a:rPr lang="en-US" sz="1400" b="1" dirty="0" smtClean="0">
                <a:solidFill>
                  <a:schemeClr val="bg1"/>
                </a:solidFill>
              </a:rPr>
              <a:t>6.71 trillion</a:t>
            </a:r>
            <a:r>
              <a:rPr lang="en-US" sz="1400" b="1" dirty="0">
                <a:solidFill>
                  <a:schemeClr val="bg1"/>
                </a:solidFill>
              </a:rPr>
              <a:t>, a new peak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971800" y="3933826"/>
            <a:ext cx="2419350" cy="876300"/>
          </a:xfrm>
          <a:prstGeom prst="wedgeRectCallout">
            <a:avLst>
              <a:gd name="adj1" fmla="val 82023"/>
              <a:gd name="adj2" fmla="val -15557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705040" y="3906277"/>
            <a:ext cx="1990725" cy="88423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2011</a:t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Q2 over Q1: 0.6%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Q3 over Q2: 0.4</a:t>
            </a:r>
            <a:r>
              <a:rPr lang="en-US" sz="1400" b="1" dirty="0" smtClean="0">
                <a:solidFill>
                  <a:schemeClr val="bg1"/>
                </a:solidFill>
              </a:rPr>
              <a:t>%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i="1" dirty="0" smtClean="0">
                <a:solidFill>
                  <a:srgbClr val="FF0000"/>
                </a:solidFill>
              </a:rPr>
              <a:t>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6926357" y="2849097"/>
            <a:ext cx="1827679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is accelerating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247775"/>
          <a:ext cx="8401050" cy="4191000"/>
        </p:xfrm>
        <a:graphic>
          <a:graphicData uri="http://schemas.openxmlformats.org/presentationml/2006/ole">
            <p:oleObj spid="_x0000_s4468738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183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smtClean="0"/>
              <a:t>Payroll vs. Workers Comp Net Written Premiums, 1990-2011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*Private employment;  Shaded areas indicate recessions. Payroll and WC premiums for 2011 is I.I.I. estimate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NBER (recessions); Federal Reserve Bank of St. Louis at </a:t>
            </a:r>
            <a:r>
              <a:rPr lang="en-US" sz="1100">
                <a:hlinkClick r:id="rId5"/>
              </a:rPr>
              <a:t>http://research.stlouisfed.org/fred2/series/WASCUR</a:t>
            </a:r>
            <a:r>
              <a:rPr lang="en-US" sz="110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Resumption of payroll growth and rate increases suggests WC NWP will grow again in 2012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848225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084388"/>
            <a:ext cx="255587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5018088" y="2093913"/>
            <a:ext cx="150812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7261225" y="2132013"/>
            <a:ext cx="503238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7118350" y="1758950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81699"/>
              <a:gd name="adj2" fmla="val -6625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5354638" y="3341688"/>
            <a:ext cx="1882775" cy="1366837"/>
          </a:xfrm>
          <a:prstGeom prst="wedgeRectCallout">
            <a:avLst>
              <a:gd name="adj1" fmla="val 73921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687388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Average Approved Bureau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Rates/Loss Costs</a:t>
            </a:r>
            <a:endParaRPr lang="en-US" sz="160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46038" y="1587500"/>
          <a:ext cx="8807450" cy="4691063"/>
        </p:xfrm>
        <a:graphic>
          <a:graphicData uri="http://schemas.openxmlformats.org/presentationml/2006/ole">
            <p:oleObj spid="_x0000_s12872706" name="Worksheet" r:id="rId3" imgW="8763135" imgH="4667138" progId="Excel.Sheet.8">
              <p:embed/>
            </p:oleObj>
          </a:graphicData>
        </a:graphic>
      </p:graphicFrame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  <a:noFill/>
        </p:spPr>
        <p:txBody>
          <a:bodyPr/>
          <a:lstStyle/>
          <a:p>
            <a:pPr algn="l" defTabSz="912813">
              <a:spcBef>
                <a:spcPct val="0"/>
              </a:spcBef>
            </a:pPr>
            <a:fld id="{4C828E3B-5979-48FB-80D5-3012EEFB3162}" type="slidenum">
              <a:rPr lang="en-US" smtClean="0">
                <a:solidFill>
                  <a:schemeClr val="bg1"/>
                </a:solidFill>
                <a:cs typeface="Arial" charset="0"/>
              </a:rPr>
              <a:pPr algn="l" defTabSz="912813">
                <a:spcBef>
                  <a:spcPct val="0"/>
                </a:spcBef>
              </a:pPr>
              <a:t>184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0" y="1327150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Percent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87073" y="5632958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/>
              <a:t>Calendar Year</a:t>
            </a:r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234950" y="4595813"/>
            <a:ext cx="21923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Cumulative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1990–1993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/>
              <a:t>+36.3%</a:t>
            </a:r>
          </a:p>
        </p:txBody>
      </p:sp>
      <p:sp>
        <p:nvSpPr>
          <p:cNvPr id="40969" name="AutoShape 20"/>
          <p:cNvSpPr>
            <a:spLocks/>
          </p:cNvSpPr>
          <p:nvPr/>
        </p:nvSpPr>
        <p:spPr bwMode="auto">
          <a:xfrm rot="16200000" flipV="1">
            <a:off x="1142436" y="3716235"/>
            <a:ext cx="338137" cy="1309892"/>
          </a:xfrm>
          <a:prstGeom prst="leftBrace">
            <a:avLst>
              <a:gd name="adj1" fmla="val 3999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0" name="Text Box 22"/>
          <p:cNvSpPr txBox="1">
            <a:spLocks noChangeArrowheads="1"/>
          </p:cNvSpPr>
          <p:nvPr/>
        </p:nvSpPr>
        <p:spPr bwMode="auto">
          <a:xfrm>
            <a:off x="3427728" y="1855788"/>
            <a:ext cx="28686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2000–2003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+17.1%</a:t>
            </a:r>
          </a:p>
        </p:txBody>
      </p:sp>
      <p:sp>
        <p:nvSpPr>
          <p:cNvPr id="40971" name="AutoShape 23"/>
          <p:cNvSpPr>
            <a:spLocks/>
          </p:cNvSpPr>
          <p:nvPr/>
        </p:nvSpPr>
        <p:spPr bwMode="auto">
          <a:xfrm rot="5400000">
            <a:off x="4659703" y="1891506"/>
            <a:ext cx="363538" cy="1393825"/>
          </a:xfrm>
          <a:prstGeom prst="leftBrace">
            <a:avLst>
              <a:gd name="adj1" fmla="val 403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2" name="AutoShape 24"/>
          <p:cNvSpPr>
            <a:spLocks/>
          </p:cNvSpPr>
          <p:nvPr/>
        </p:nvSpPr>
        <p:spPr bwMode="auto">
          <a:xfrm rot="5400000">
            <a:off x="6828205" y="2295525"/>
            <a:ext cx="273050" cy="2755900"/>
          </a:xfrm>
          <a:prstGeom prst="leftBrace">
            <a:avLst>
              <a:gd name="adj1" fmla="val 5256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3" name="Text Box 25"/>
          <p:cNvSpPr txBox="1">
            <a:spLocks noChangeArrowheads="1"/>
          </p:cNvSpPr>
          <p:nvPr/>
        </p:nvSpPr>
        <p:spPr bwMode="auto">
          <a:xfrm>
            <a:off x="5823677" y="2935288"/>
            <a:ext cx="2187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2004–2011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</a:t>
            </a:r>
            <a:r>
              <a:rPr lang="en-US" sz="1400" b="1" dirty="0" smtClean="0"/>
              <a:t>25.6%</a:t>
            </a:r>
            <a:endParaRPr lang="en-US" sz="1400" b="1" dirty="0"/>
          </a:p>
        </p:txBody>
      </p:sp>
      <p:sp>
        <p:nvSpPr>
          <p:cNvPr id="40974" name="AutoShape 24"/>
          <p:cNvSpPr>
            <a:spLocks/>
          </p:cNvSpPr>
          <p:nvPr/>
        </p:nvSpPr>
        <p:spPr bwMode="auto">
          <a:xfrm rot="5400000">
            <a:off x="2932780" y="2691890"/>
            <a:ext cx="273050" cy="1963169"/>
          </a:xfrm>
          <a:prstGeom prst="leftBrace">
            <a:avLst>
              <a:gd name="adj1" fmla="val 5271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5" name="Text Box 25"/>
          <p:cNvSpPr txBox="1">
            <a:spLocks noChangeArrowheads="1"/>
          </p:cNvSpPr>
          <p:nvPr/>
        </p:nvSpPr>
        <p:spPr bwMode="auto">
          <a:xfrm>
            <a:off x="2021405" y="2908300"/>
            <a:ext cx="21574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1994–1999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-27.8%</a:t>
            </a:r>
          </a:p>
        </p:txBody>
      </p:sp>
      <p:sp>
        <p:nvSpPr>
          <p:cNvPr id="40976" name="Text Box 10"/>
          <p:cNvSpPr txBox="1">
            <a:spLocks noChangeArrowheads="1"/>
          </p:cNvSpPr>
          <p:nvPr/>
        </p:nvSpPr>
        <p:spPr bwMode="auto">
          <a:xfrm>
            <a:off x="84138" y="6213987"/>
            <a:ext cx="8678862" cy="55399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*States approved through </a:t>
            </a:r>
            <a:r>
              <a:rPr lang="en-US" sz="1000" dirty="0" smtClean="0"/>
              <a:t>7/31/12.</a:t>
            </a:r>
            <a:endParaRPr lang="en-US" sz="1000" dirty="0"/>
          </a:p>
          <a:p>
            <a:r>
              <a:rPr lang="en-US" sz="1000" dirty="0"/>
              <a:t>Note: Countrywide approved changes in advisory rates, loss costs and assigned risk rates as filed by applicable rating organization.</a:t>
            </a:r>
          </a:p>
          <a:p>
            <a:r>
              <a:rPr lang="en-US" sz="1000" dirty="0"/>
              <a:t>Source: NCCI.</a:t>
            </a:r>
          </a:p>
        </p:txBody>
      </p:sp>
      <p:sp>
        <p:nvSpPr>
          <p:cNvPr id="40977" name="Text Box 8"/>
          <p:cNvSpPr txBox="1">
            <a:spLocks noChangeArrowheads="1"/>
          </p:cNvSpPr>
          <p:nvPr/>
        </p:nvSpPr>
        <p:spPr bwMode="auto">
          <a:xfrm>
            <a:off x="1654175" y="1196975"/>
            <a:ext cx="6226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History of Average WC Bureau Rate/Loss Cost Level Changes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899663" y="1720645"/>
            <a:ext cx="2408596" cy="1032386"/>
          </a:xfrm>
          <a:prstGeom prst="wedgeRectCallout">
            <a:avLst>
              <a:gd name="adj1" fmla="val 60180"/>
              <a:gd name="adj2" fmla="val 484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Approve rates/loss costs are seeing their first significant increase since 2003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57632"/>
            <a:ext cx="7400925" cy="860425"/>
          </a:xfrm>
        </p:spPr>
        <p:txBody>
          <a:bodyPr/>
          <a:lstStyle/>
          <a:p>
            <a:r>
              <a:rPr lang="en-US" dirty="0" smtClean="0"/>
              <a:t>Current NCCI Voluntary Market</a:t>
            </a:r>
            <a:br>
              <a:rPr lang="en-US" dirty="0" smtClean="0"/>
            </a:br>
            <a:r>
              <a:rPr lang="en-US" dirty="0" smtClean="0"/>
              <a:t>Filed Rate/Loss Cost Changes</a:t>
            </a:r>
            <a:br>
              <a:rPr lang="en-US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(Excludes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Law-Only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Filings)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0020" y="6440737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185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811221803"/>
              </p:ext>
            </p:extLst>
          </p:nvPr>
        </p:nvGraphicFramePr>
        <p:xfrm>
          <a:off x="0" y="1408471"/>
          <a:ext cx="9144000" cy="47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656" y="1369143"/>
            <a:ext cx="14859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Ratio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326" y="6005775"/>
            <a:ext cx="8213725" cy="86173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  <a:cs typeface="Arial" charset="0"/>
            </a:endParaRP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  <a:p>
            <a:pPr>
              <a:buFont typeface="Arial" pitchFamily="34" charset="0"/>
              <a:buChar char="•"/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IN </a:t>
            </a:r>
            <a:r>
              <a:rPr lang="en-US" sz="1000" dirty="0">
                <a:latin typeface="Arial" charset="0"/>
              </a:rPr>
              <a:t>and NC filed in cooperation with state rating </a:t>
            </a:r>
            <a:r>
              <a:rPr lang="en-US" sz="1000" dirty="0" smtClean="0">
                <a:latin typeface="Arial" charset="0"/>
              </a:rPr>
              <a:t>bureau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/>
              <a:t>Source: NCCI</a:t>
            </a:r>
            <a:r>
              <a:rPr lang="en-US" sz="1000" dirty="0">
                <a:latin typeface="Arial" charset="0"/>
              </a:rPr>
              <a:t>	</a:t>
            </a: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80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98" y="247800"/>
            <a:ext cx="7400925" cy="860425"/>
          </a:xfrm>
        </p:spPr>
        <p:txBody>
          <a:bodyPr/>
          <a:lstStyle/>
          <a:p>
            <a:r>
              <a:rPr lang="en-US" dirty="0" smtClean="0"/>
              <a:t>Impact of Discounting on Workers Compensation Premium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NCCI States—Private Carriers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0691" y="6421072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186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306125831"/>
              </p:ext>
            </p:extLst>
          </p:nvPr>
        </p:nvGraphicFramePr>
        <p:xfrm>
          <a:off x="0" y="1494409"/>
          <a:ext cx="891597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08414" y="5819778"/>
            <a:ext cx="1275583" cy="2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>
                <a:latin typeface="Arial" charset="0"/>
              </a:rPr>
              <a:t>Policy Year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4152" y="5746237"/>
            <a:ext cx="8213725" cy="10156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p Preliminary</a:t>
            </a:r>
            <a:br>
              <a:rPr lang="en-US" sz="1000" dirty="0">
                <a:latin typeface="Arial" charset="0"/>
              </a:rPr>
            </a:br>
            <a:endParaRPr lang="en-US" sz="1000" dirty="0">
              <a:latin typeface="Arial" charset="0"/>
            </a:endParaRP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Dividend ratios are based on calendar year statistics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NCCI benchmark level does not include an underwriting contingency provision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Based on data through 12/31/2011 for the states where NCCI provides ratemaking services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Source: NCCI.</a:t>
            </a:r>
            <a:endParaRPr lang="en-US" sz="1000" dirty="0"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40281"/>
            <a:ext cx="1485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spcBef>
                <a:spcPts val="44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Percent</a:t>
            </a:r>
          </a:p>
        </p:txBody>
      </p:sp>
    </p:spTree>
    <p:extLst>
      <p:ext uri="{BB962C8B-B14F-4D97-AF65-F5344CB8AC3E}">
        <p14:creationId xmlns="" xmlns:p14="http://schemas.microsoft.com/office/powerpoint/2010/main" val="378056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555046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2. SURPLUS/CAPITAL/CAPACITY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96888" y="4216400"/>
            <a:ext cx="8001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How Will Large Catastrophe Losses Impact Capacity?</a:t>
            </a:r>
            <a:endParaRPr lang="en-US" sz="36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98600"/>
          <a:ext cx="8655050" cy="4200525"/>
        </p:xfrm>
        <a:graphic>
          <a:graphicData uri="http://schemas.openxmlformats.org/presentationml/2006/ole">
            <p:oleObj spid="_x0000_s14557186" name="Chart" r:id="rId4" imgW="8610574" imgH="4181541" progId="MSGraph.Chart.8">
              <p:embed followColorScheme="full"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Policyholder Surplus:</a:t>
            </a:r>
            <a:br>
              <a:rPr lang="en-US" dirty="0" smtClean="0"/>
            </a:br>
            <a:r>
              <a:rPr lang="en-US" dirty="0" smtClean="0"/>
              <a:t>1975–2012*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373" y="3775586"/>
            <a:ext cx="3151905" cy="12498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0.80:$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9/30/12, </a:t>
            </a:r>
            <a:r>
              <a:rPr lang="en-US" b="1" dirty="0">
                <a:solidFill>
                  <a:srgbClr val="FFFFFF"/>
                </a:solidFill>
              </a:rPr>
              <a:t>A Near Record 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)*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5327"/>
              <a:gd name="adj2" fmla="val -84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a record $583.5, up 6.0% from $550.3 of 12/31/11, but still up 33.5% ($146.4B) from the crisis trough of </a:t>
            </a:r>
            <a:r>
              <a:rPr lang="en-US" sz="1600" b="1" dirty="0">
                <a:solidFill>
                  <a:schemeClr val="bg1"/>
                </a:solidFill>
              </a:rPr>
              <a:t>$437.1B </a:t>
            </a:r>
            <a:r>
              <a:rPr lang="en-US" sz="1600" b="1" dirty="0" smtClean="0">
                <a:solidFill>
                  <a:schemeClr val="bg1"/>
                </a:solidFill>
              </a:rPr>
              <a:t>at </a:t>
            </a:r>
            <a:r>
              <a:rPr lang="en-US" sz="1600" b="1" dirty="0">
                <a:solidFill>
                  <a:schemeClr val="bg1"/>
                </a:solidFill>
              </a:rPr>
              <a:t>3/31/09. </a:t>
            </a:r>
            <a:r>
              <a:rPr lang="en-US" sz="1600" b="1" dirty="0" smtClean="0">
                <a:solidFill>
                  <a:schemeClr val="bg1"/>
                </a:solidFill>
              </a:rPr>
              <a:t>Pre-crisis </a:t>
            </a:r>
            <a:r>
              <a:rPr lang="en-US" sz="1600" b="1" dirty="0">
                <a:solidFill>
                  <a:schemeClr val="bg1"/>
                </a:solidFill>
              </a:rPr>
              <a:t>peak was $521.8 as of 9/30/07. 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11.8% </a:t>
            </a:r>
            <a:r>
              <a:rPr lang="en-US" sz="1600" b="1" dirty="0">
                <a:solidFill>
                  <a:schemeClr val="bg1"/>
                </a:solidFill>
              </a:rPr>
              <a:t>above 2007 </a:t>
            </a:r>
            <a:r>
              <a:rPr lang="en-US" sz="1600" b="1" dirty="0" smtClean="0">
                <a:solidFill>
                  <a:schemeClr val="bg1"/>
                </a:solidFill>
              </a:rPr>
              <a:t>peak.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BABDC71-D21B-4C1F-8632-7EB054AA88C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Comm. Multi-Peril: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33375" y="1296988"/>
          <a:ext cx="8569325" cy="4579937"/>
        </p:xfrm>
        <a:graphic>
          <a:graphicData uri="http://schemas.openxmlformats.org/presentationml/2006/ole">
            <p:oleObj spid="_x0000_s15756290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4102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5962650" y="1220788"/>
            <a:ext cx="2474913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9.1%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11.6%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190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2006:Q4–2012:Q3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black">
          <a:xfrm>
            <a:off x="40341" y="1292225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120650" y="1667529"/>
          <a:ext cx="8915400" cy="3362325"/>
        </p:xfrm>
        <a:graphic>
          <a:graphicData uri="http://schemas.openxmlformats.org/presentationml/2006/ole">
            <p:oleObj spid="_x0000_s14558210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2018321" y="1219613"/>
            <a:ext cx="2563812" cy="568325"/>
          </a:xfrm>
          <a:prstGeom prst="wedgeRectCallout">
            <a:avLst>
              <a:gd name="adj1" fmla="val -51726"/>
              <a:gd name="adj2" fmla="val 2018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782236" y="3469340"/>
            <a:ext cx="2568389" cy="1075765"/>
          </a:xfrm>
          <a:prstGeom prst="wedgeRectCallout">
            <a:avLst>
              <a:gd name="adj1" fmla="val 64708"/>
              <a:gd name="adj2" fmla="val -104673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9/30/12 was </a:t>
            </a:r>
            <a:r>
              <a:rPr lang="en-US" sz="1400" b="1" dirty="0" smtClean="0">
                <a:solidFill>
                  <a:srgbClr val="000000"/>
                </a:solidFill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$12.8B or 2.2% from the previous record high of $570.7B set as of 3/31/12.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71245" y="5369642"/>
            <a:ext cx="311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*Includes $22.5B of paid-in capital from a holding company parent for one insurer’s investment in a non-insurance business in early 2010.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59021" y="3687097"/>
            <a:ext cx="2208644" cy="97339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0.80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 close to the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759502" y="1077046"/>
            <a:ext cx="2563812" cy="568325"/>
          </a:xfrm>
          <a:prstGeom prst="wedgeRectCallout">
            <a:avLst>
              <a:gd name="adj1" fmla="val 13087"/>
              <a:gd name="adj2" fmla="val 1499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270087"/>
            <a:ext cx="5449819" cy="1256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P/C Insurance Industry Both Entered and Emerged from the 2012 Hurricane Season Very Strong Financially.  There is No Insurance Industry “Fiscal Cliff”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3.  REINSURANCE MARKET CONDITIONS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109663" y="3757613"/>
            <a:ext cx="66230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Record </a:t>
            </a:r>
            <a:r>
              <a:rPr lang="en-US" sz="4000" b="1" dirty="0">
                <a:solidFill>
                  <a:srgbClr val="225A7A"/>
                </a:solidFill>
              </a:rPr>
              <a:t>Global Catastrophes </a:t>
            </a:r>
            <a:r>
              <a:rPr lang="en-US" sz="4000" b="1" dirty="0" smtClean="0">
                <a:solidFill>
                  <a:srgbClr val="225A7A"/>
                </a:solidFill>
              </a:rPr>
              <a:t>Activity is Pressuring 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191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192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Reinsurer Share of Recent Significant Market Losses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71451" y="6255050"/>
            <a:ext cx="647812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from reinsurance share percentages provided in RAA, ABIR and CEA press release, Jan. 13, 2011.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215154" y="1116106"/>
            <a:ext cx="2030506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2011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96289" y="1627094"/>
          <a:ext cx="8537575" cy="3832412"/>
        </p:xfrm>
        <a:graphic>
          <a:graphicData uri="http://schemas.openxmlformats.org/presentationml/2006/ole">
            <p:oleObj spid="_x0000_s4243458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2272553" y="1116105"/>
            <a:ext cx="1909482" cy="779930"/>
          </a:xfrm>
          <a:prstGeom prst="wedgeRectCallout">
            <a:avLst>
              <a:gd name="adj1" fmla="val -62203"/>
              <a:gd name="adj2" fmla="val 908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40% Reinsurance share of total insured loss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70647" y="5576888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Reinsurers Paid a High Proportion of Insured Losses Arising from Major Catastrophic Events Around the World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823338" y="3964257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$0.4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223146" y="377600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$4.0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94475" y="3323285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$22.5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618469" y="3771519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$3.5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076547" y="161103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$37.5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654329" y="28929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$13.0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205223" y="303193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$10.0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800951" y="361912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$7.9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5756118" y="31977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$8.3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367495" y="3646010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$2.2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367494" y="379393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$2.8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80112" y="336363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$5.0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3500717" y="24339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73%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4997817" y="25863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60%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blackWhite">
          <a:xfrm>
            <a:off x="6508364" y="27387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blackWhite">
          <a:xfrm>
            <a:off x="8139934" y="28911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192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D726C-816C-46F6-8026-1BFE50752EB9}" type="slidenum">
              <a:rPr lang="en-US" smtClean="0">
                <a:cs typeface="Arial" charset="0"/>
              </a:rPr>
              <a:pPr/>
              <a:t>193</a:t>
            </a:fld>
            <a:endParaRPr lang="en-US" smtClean="0">
              <a:cs typeface="Arial" charset="0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0488"/>
            <a:ext cx="7924800" cy="860425"/>
          </a:xfrm>
        </p:spPr>
        <p:txBody>
          <a:bodyPr/>
          <a:lstStyle/>
          <a:p>
            <a:r>
              <a:rPr lang="en-US" sz="2800" dirty="0" smtClean="0"/>
              <a:t>Regional Property Catastrophe Rate on Line Index, 1990—2013 (as of January 1)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Guy Carpenter;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 </a:t>
            </a:r>
            <a:endParaRPr lang="en-US" sz="1100" dirty="0"/>
          </a:p>
        </p:txBody>
      </p:sp>
      <p:pic>
        <p:nvPicPr>
          <p:cNvPr id="15627270" name="Picture 6" descr="http://www.gccapitalideas.com/wp-content/uploads/2013/01/2013-jan-regional-rol-2013gcci.jpg"/>
          <p:cNvPicPr>
            <a:picLocks noChangeAspect="1" noChangeArrowheads="1"/>
          </p:cNvPicPr>
          <p:nvPr/>
        </p:nvPicPr>
        <p:blipFill>
          <a:blip r:embed="rId3" cstate="print"/>
          <a:srcRect t="6973" b="4649"/>
          <a:stretch>
            <a:fillRect/>
          </a:stretch>
        </p:blipFill>
        <p:spPr bwMode="auto">
          <a:xfrm>
            <a:off x="225730" y="1386348"/>
            <a:ext cx="8631671" cy="5024116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710512" y="1135623"/>
            <a:ext cx="2129914" cy="1327356"/>
          </a:xfrm>
          <a:prstGeom prst="wedgeRectCallout">
            <a:avLst>
              <a:gd name="adj1" fmla="val 37940"/>
              <a:gd name="adj2" fmla="val 669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Property-Cat reinsurance pricing was up in the US as of 1/1/13 but was down in Europe/UK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4.  RENEWED PRICING DISCIPLINE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DF5528-D873-4B97-B06C-DF790C14246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7513" y="4322763"/>
            <a:ext cx="80613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Evidence </a:t>
            </a:r>
            <a:r>
              <a:rPr lang="en-US" sz="4000" b="1" dirty="0">
                <a:solidFill>
                  <a:srgbClr val="225A7A"/>
                </a:solidFill>
              </a:rPr>
              <a:t>of a Broad and Sustained Shift in </a:t>
            </a:r>
            <a:r>
              <a:rPr lang="en-US" sz="4000" b="1" dirty="0" smtClean="0">
                <a:solidFill>
                  <a:srgbClr val="225A7A"/>
                </a:solidFill>
              </a:rPr>
              <a:t>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194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195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Direct Premiums Written by Segment/Line, 2010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 research.</a:t>
            </a: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blackWhite">
          <a:xfrm>
            <a:off x="449263" y="1587500"/>
            <a:ext cx="3641725" cy="4597400"/>
          </a:xfrm>
          <a:prstGeom prst="rect">
            <a:avLst/>
          </a:prstGeom>
          <a:solidFill>
            <a:srgbClr val="ECF6F8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tIns="640080" bIns="91440"/>
          <a:lstStyle/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Personal/Commercial lines split has been about 50/50 for many years; Personal </a:t>
            </a:r>
            <a:r>
              <a:rPr lang="en-US" dirty="0" smtClean="0"/>
              <a:t>Lines </a:t>
            </a:r>
            <a:r>
              <a:rPr lang="en-US" dirty="0"/>
              <a:t>overtook Commercial Lines in 2010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Pvt. Passenger Auto is by far the largest line of insurance and is currently the most important source of industry profits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Billions of additional dollars in homeowners insurance premiums are written by state-run residual market plans</a:t>
            </a: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blackWhite">
          <a:xfrm>
            <a:off x="449263" y="1587500"/>
            <a:ext cx="3641725" cy="495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Distribution Facts</a:t>
            </a:r>
          </a:p>
        </p:txBody>
      </p: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5241925" y="2185988"/>
          <a:ext cx="3308350" cy="3265487"/>
        </p:xfrm>
        <a:graphic>
          <a:graphicData uri="http://schemas.openxmlformats.org/presentationml/2006/ole">
            <p:oleObj spid="_x0000_s9020418" name="Chart" r:id="rId4" imgW="3285990" imgH="3248111" progId="MSGraph.Chart.8">
              <p:embed followColorScheme="full"/>
            </p:oleObj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226.8B/49%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black">
          <a:xfrm>
            <a:off x="5362575" y="1701800"/>
            <a:ext cx="31877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2010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165.0B/36%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68.2B/15%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animBg="1"/>
      <p:bldP spid="2102277" grpId="0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6462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16250" y="1735138"/>
          <a:ext cx="8683625" cy="4532312"/>
        </p:xfrm>
        <a:graphic>
          <a:graphicData uri="http://schemas.openxmlformats.org/presentationml/2006/ole">
            <p:oleObj spid="_x0000_s14590978" name="Chart" r:id="rId4" imgW="8601126" imgH="4533804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Net Premium Growth: Annual Change, </a:t>
            </a:r>
            <a:br>
              <a:rPr lang="en-US" dirty="0" smtClean="0"/>
            </a:br>
            <a:r>
              <a:rPr lang="en-US" dirty="0" smtClean="0"/>
              <a:t>1971—2012:Q3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(Percent)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1975-78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1984-87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6308725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2000-03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Shaded areas denote “hard market” periods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451475" y="1925638"/>
            <a:ext cx="2711450" cy="1046162"/>
          </a:xfrm>
          <a:prstGeom prst="wedgeRectCallout">
            <a:avLst>
              <a:gd name="adj1" fmla="val 45208"/>
              <a:gd name="adj2" fmla="val 256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001000" y="3039129"/>
            <a:ext cx="1062225" cy="1103312"/>
          </a:xfrm>
          <a:prstGeom prst="wedgeRectCallout">
            <a:avLst>
              <a:gd name="adj1" fmla="val 20102"/>
              <a:gd name="adj2" fmla="val 983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2012:Q3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growth was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+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4.2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CA7A687-7399-4D14-BB9C-CB97F4ED43B6}" type="slidenum">
              <a:rPr lang="en-US" sz="900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197</a:t>
            </a:fld>
            <a:endParaRPr lang="en-US" sz="9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639" y="0"/>
            <a:ext cx="7559675" cy="1003300"/>
          </a:xfrm>
        </p:spPr>
        <p:txBody>
          <a:bodyPr/>
          <a:lstStyle/>
          <a:p>
            <a:r>
              <a:rPr lang="en-US" smtClean="0"/>
              <a:t>P/C Net Premiums Written: % Change, Quarter vs. Year-Prior Quarter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ISO, Insurance Information Institute.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Sustained Growth in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Written Premiums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(vs. the same quarter, prior year) Will Continue into 2013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14592002" name="Chart" r:id="rId5" imgW="8296363" imgH="3762334" progId="MSGraph.Chart.8">
              <p:embed followColorScheme="full"/>
            </p:oleObj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5823257" y="1281881"/>
            <a:ext cx="2495550" cy="1181100"/>
          </a:xfrm>
          <a:prstGeom prst="wedgeRectCallout">
            <a:avLst>
              <a:gd name="adj1" fmla="val 58151"/>
              <a:gd name="adj2" fmla="val 7990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Premium growth in Q3 2012 was up 5.1% over Q3 2011, the strongest growth since Q4 2006</a:t>
            </a:r>
            <a:endParaRPr lang="en-US" sz="16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198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Net Written Premium by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47625" y="6046497"/>
            <a:ext cx="3715057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30" y="1800022"/>
          <a:ext cx="8493125" cy="4343400"/>
        </p:xfrm>
        <a:graphic>
          <a:graphicData uri="http://schemas.openxmlformats.org/presentationml/2006/ole">
            <p:oleObj spid="_x0000_s14593026" name="Chart" r:id="rId4" imgW="8448609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199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(1Q:2004–4Q:2012)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xmlns="" val="2967979953"/>
              </p:ext>
            </p:extLst>
          </p:nvPr>
        </p:nvGraphicFramePr>
        <p:xfrm>
          <a:off x="44244" y="1633077"/>
          <a:ext cx="8699500" cy="4843463"/>
        </p:xfrm>
        <a:graphic>
          <a:graphicData uri="http://schemas.openxmlformats.org/presentationml/2006/ole">
            <p:oleObj spid="_x0000_s14331906" name="Chart" r:id="rId4" imgW="8572512" imgH="4772156" progId="MSGraph.Chart.8">
              <p:embed followColorScheme="full"/>
            </p:oleObj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254" y="5182508"/>
            <a:ext cx="1879600" cy="419100"/>
          </a:xfrm>
          <a:prstGeom prst="wedgeRectCallout">
            <a:avLst>
              <a:gd name="adj1" fmla="val 22377"/>
              <a:gd name="adj2" fmla="val -327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29897" y="1210796"/>
            <a:ext cx="3018437" cy="927100"/>
          </a:xfrm>
          <a:prstGeom prst="wedgeRectCallout">
            <a:avLst>
              <a:gd name="adj1" fmla="val 136048"/>
              <a:gd name="adj2" fmla="val 306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Q4:2012 was positive for the 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quarter. Gains are likely to continue through 2013.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95926" y="4361653"/>
            <a:ext cx="1951038" cy="1075297"/>
          </a:xfrm>
          <a:prstGeom prst="wedgeRectCallout">
            <a:avLst>
              <a:gd name="adj1" fmla="val -27271"/>
              <a:gd name="adj2" fmla="val -153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740" y="103236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sz="2800" kern="1200" dirty="0" err="1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Meterological</a:t>
            </a:r>
            <a:r>
              <a:rPr lang="en-US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 Hat Trick:  Poor Islip Can’t Catch a Break…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5595522" name="Picture 2"/>
          <p:cNvPicPr>
            <a:picLocks noChangeAspect="1" noChangeArrowheads="1"/>
          </p:cNvPicPr>
          <p:nvPr/>
        </p:nvPicPr>
        <p:blipFill>
          <a:blip r:embed="rId3" cstate="print"/>
          <a:srcRect l="15000" t="12683" r="21750" b="38049"/>
          <a:stretch>
            <a:fillRect/>
          </a:stretch>
        </p:blipFill>
        <p:spPr bwMode="auto">
          <a:xfrm>
            <a:off x="411982" y="1965622"/>
            <a:ext cx="6380704" cy="382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132896" y="1225900"/>
            <a:ext cx="2659412" cy="1868992"/>
          </a:xfrm>
          <a:prstGeom prst="wedgeRectCallout">
            <a:avLst>
              <a:gd name="adj1" fmla="val -44205"/>
              <a:gd name="adj2" fmla="val 12428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…From the </a:t>
            </a:r>
            <a:r>
              <a:rPr lang="en-US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Twittersphere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Long Islander’s understand that Mother Nature has not been kind to them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BF65ACA-9AD1-43B8-BD5F-3AA4AFBD9C4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</a:t>
            </a:fld>
            <a:endParaRPr lang="en-US" sz="9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Workers Comp: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58338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6150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2076450" y="3667125"/>
            <a:ext cx="2474913" cy="1417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6.7%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5.0%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200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to 2012:Q4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24" y="1256837"/>
            <a:ext cx="859830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59175" y="101390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591403" y="5099869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4613866" y="3363334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No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Lasting Impact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blackWhite">
          <a:xfrm>
            <a:off x="2906556" y="2053832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2810352" y="1288652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>
            <a:off x="6101953" y="1165123"/>
            <a:ext cx="2658599" cy="1571261"/>
          </a:xfrm>
          <a:prstGeom prst="wedgeRectCallout">
            <a:avLst>
              <a:gd name="adj1" fmla="val 34604"/>
              <a:gd name="adj2" fmla="val 90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Q4:2012 renewals were up 5.0%, the largest increase since late 2003; Some insurers posted stronger numbers.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201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Account Size: 1999:Q4 to 2012:Q4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247905" y="6646657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92462" y="105355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50719" y="647865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5" y="1285873"/>
            <a:ext cx="8952271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398616" y="4734242"/>
            <a:ext cx="8553660" cy="1373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5889522" y="1292943"/>
            <a:ext cx="2890684" cy="1509990"/>
          </a:xfrm>
          <a:prstGeom prst="wedgeRectCallout">
            <a:avLst>
              <a:gd name="adj1" fmla="val 39564"/>
              <a:gd name="adj2" fmla="val 16188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Despite 6 consecutive quarters of gains (Q4:2012 =  5.0%), pricing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today is where is was in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mid-2001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(pre-9/11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), suggesting additional rate need going forward, esp. in light of record low interest rates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202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Line: 1999:Q4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91727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77" y="1356852"/>
            <a:ext cx="8760541" cy="50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649334" y="4021397"/>
            <a:ext cx="8140704" cy="1865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067665" y="4665410"/>
            <a:ext cx="3028335" cy="688258"/>
          </a:xfrm>
          <a:prstGeom prst="wedgeRectCallout">
            <a:avLst>
              <a:gd name="adj1" fmla="val 123895"/>
              <a:gd name="adj2" fmla="val -134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WC rate levels are rising and are now back to where they were in late 2008 and shortly after 9/11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203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Workers Comp. Quarterly Rate Changes, by Line: 2000:Q1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475" y="6449163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10" y="1377478"/>
            <a:ext cx="8710920" cy="49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972232" y="2050026"/>
            <a:ext cx="2212255" cy="840658"/>
          </a:xfrm>
          <a:prstGeom prst="wedgeRectCallout">
            <a:avLst>
              <a:gd name="adj1" fmla="val 107299"/>
              <a:gd name="adj2" fmla="val 586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Most accounts are now renewing upwards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204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Change in Commercial Rate Renewals, by Line: 2012:Q4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03242" y="5338919"/>
            <a:ext cx="8922774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Renewed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Uniformly Upward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Q4:2012 for the Sixth Consecutive Quarter; Property Lines &amp;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Workers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 Leading the Way; Cat Losses and Low Interest Rates Provide Momentum Going Forward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585816"/>
          <a:ext cx="8296275" cy="3752850"/>
        </p:xfrm>
        <a:graphic>
          <a:graphicData uri="http://schemas.openxmlformats.org/presentationml/2006/ole">
            <p:oleObj spid="_x0000_s14332930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908322" y="1122307"/>
            <a:ext cx="2624779" cy="1276910"/>
          </a:xfrm>
          <a:prstGeom prst="wedgeRectCallout">
            <a:avLst>
              <a:gd name="adj1" fmla="val 104202"/>
              <a:gd name="adj2" fmla="val 140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Workers Comp rate increases are large than any other line, followed by Property lines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CLIPS: Change in Written Price Level:</a:t>
            </a:r>
            <a:br>
              <a:rPr lang="en-US" dirty="0" smtClean="0"/>
            </a:br>
            <a:r>
              <a:rPr lang="en-US" dirty="0" smtClean="0"/>
              <a:t>All Lines, 2010:Q2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Towers Watson; </a:t>
            </a:r>
            <a:r>
              <a:rPr lang="en-US" sz="1100" dirty="0"/>
              <a:t>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4333954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3743978" y="1395159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Rate changes have been positive for 8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4078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Towers Watson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6275458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Shifting Legal Liability &amp;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Is the Tort Pendulum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Swinging Against Insurers?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208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p:oleObj spid="_x0000_s61442" name="Chart" r:id="rId4" imgW="8715311" imgH="4524357" progId="MSGraph.Chart.8">
              <p:embed followColorScheme="full"/>
            </p:oleObj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209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4402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Tort Costs and the Share Retained by Risks Both Grew Rapidly from the mid-1970s to mid-2000s, When Tort Costs Began to Fall But Self-Insurance Shares Continued to Rise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362633" y="2743200"/>
            <a:ext cx="1474696" cy="1873625"/>
          </a:xfrm>
          <a:prstGeom prst="wedgeRectCallout">
            <a:avLst>
              <a:gd name="adj1" fmla="val -59804"/>
              <a:gd name="adj2" fmla="val 7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Commercial Tort Costs Totaled $6.49B,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2926968" y="2756648"/>
            <a:ext cx="1658479" cy="1089211"/>
          </a:xfrm>
          <a:prstGeom prst="wedgeRectCallout">
            <a:avLst>
              <a:gd name="adj1" fmla="val -13186"/>
              <a:gd name="adj2" fmla="val 9073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 $46.6B 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719902" y="2129122"/>
            <a:ext cx="1658479" cy="1089211"/>
          </a:xfrm>
          <a:prstGeom prst="wedgeRectCallout">
            <a:avLst>
              <a:gd name="adj1" fmla="val -5078"/>
              <a:gd name="adj2" fmla="val 882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$83.6B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459048" y="1098187"/>
            <a:ext cx="1658479" cy="1089211"/>
          </a:xfrm>
          <a:prstGeom prst="wedgeRectCallout">
            <a:avLst>
              <a:gd name="adj1" fmla="val 11139"/>
              <a:gd name="adj2" fmla="val 6974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$143.5B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719024" y="4101363"/>
            <a:ext cx="1658479" cy="1089211"/>
          </a:xfrm>
          <a:prstGeom prst="wedgeRectCallout">
            <a:avLst>
              <a:gd name="adj1" fmla="val 54112"/>
              <a:gd name="adj2" fmla="val -13272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2009: $126.5B 64.4% insured, 35.6%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All Lines: 10-Year Average RNW NY &amp; Nearby States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59362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 rot="10800000" flipH="1" flipV="1">
            <a:off x="4572000" y="4154488"/>
            <a:ext cx="2460625" cy="1063625"/>
          </a:xfrm>
          <a:prstGeom prst="wedgeRectCallout">
            <a:avLst>
              <a:gd name="adj1" fmla="val -66921"/>
              <a:gd name="adj2" fmla="val 30370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All Lines profitability is below the US and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210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747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Share of Tort Costs Retained by Risks Has Been Steadily Increasing for Nearly 40 Years.  This Trend Contributes Has Left Insurers With Less Control Over Pricing.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510552" y="3133164"/>
            <a:ext cx="1461248" cy="1062319"/>
          </a:xfrm>
          <a:prstGeom prst="wedgeRectCallout">
            <a:avLst>
              <a:gd name="adj1" fmla="val -60734"/>
              <a:gd name="adj2" fmla="val -12146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3088334" y="3133165"/>
            <a:ext cx="1389538" cy="1089211"/>
          </a:xfrm>
          <a:prstGeom prst="wedgeRectCallout">
            <a:avLst>
              <a:gd name="adj1" fmla="val -23727"/>
              <a:gd name="adj2" fmla="val -672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585431" y="3514169"/>
            <a:ext cx="1479193" cy="1089211"/>
          </a:xfrm>
          <a:prstGeom prst="wedgeRectCallout">
            <a:avLst>
              <a:gd name="adj1" fmla="val 14774"/>
              <a:gd name="adj2" fmla="val -845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230447" y="3451422"/>
            <a:ext cx="1367141" cy="1187813"/>
          </a:xfrm>
          <a:prstGeom prst="wedgeRectCallout">
            <a:avLst>
              <a:gd name="adj1" fmla="val 39392"/>
              <a:gd name="adj2" fmla="val -7223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5096435" y="1438836"/>
            <a:ext cx="3119717" cy="1317811"/>
          </a:xfrm>
          <a:prstGeom prst="wedgeRectCallout">
            <a:avLst>
              <a:gd name="adj1" fmla="val 57644"/>
              <a:gd name="adj2" fmla="val 103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2010: $138.1B 56.6% insured, 44.4% self-(un)insured (distorted by Deepwater Horizon event with most losses retained by BP)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210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dirty="0" smtClean="0"/>
              <a:t>Business Leaders Ranking of Liability Systems in 2012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</a:rPr>
              <a:t>Iowa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West Virginia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100" dirty="0"/>
              <a:t>Source:  US Chamber of Commerce </a:t>
            </a:r>
            <a:r>
              <a:rPr lang="en-US" sz="1100" dirty="0" smtClean="0"/>
              <a:t>2012 </a:t>
            </a:r>
            <a:r>
              <a:rPr lang="en-US" sz="1100" dirty="0"/>
              <a:t>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858"/>
            <a:chOff x="69" y="668"/>
            <a:chExt cx="1432" cy="2778"/>
          </a:xfrm>
        </p:grpSpPr>
        <p:sp>
          <p:nvSpPr>
            <p:cNvPr id="145423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New in </a:t>
              </a:r>
              <a:r>
                <a:rPr lang="en-US" b="1" dirty="0" smtClean="0">
                  <a:solidFill>
                    <a:srgbClr val="FFFFFF"/>
                  </a:solidFill>
                </a:rPr>
                <a:t>2012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5425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Wyoming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Minnesota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Kansas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Idaho</a:t>
              </a:r>
              <a:endParaRPr lang="en-US" sz="1500" dirty="0"/>
            </a:p>
          </p:txBody>
        </p:sp>
        <p:sp>
          <p:nvSpPr>
            <p:cNvPr id="145426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5428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Indiana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Colorado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Massachusetts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 Dakota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5417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5419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Oklahoma</a:t>
              </a:r>
              <a:endParaRPr lang="en-US" sz="1500" dirty="0"/>
            </a:p>
          </p:txBody>
        </p:sp>
        <p:sp>
          <p:nvSpPr>
            <p:cNvPr id="145420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5422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Arkansas</a:t>
              </a:r>
              <a:endParaRPr lang="en-US" sz="15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211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9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2DED-89E9-44F4-98CD-CF15D6D469E8}" type="slidenum">
              <a:rPr lang="en-US" smtClean="0"/>
              <a:pPr>
                <a:defRPr/>
              </a:pPr>
              <a:t>212</a:t>
            </a:fld>
            <a:endParaRPr lang="en-US" smtClean="0"/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Nation’s Judicial Hellholes: 2011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7150" y="1697038"/>
            <a:ext cx="7334250" cy="4130675"/>
            <a:chOff x="691" y="950"/>
            <a:chExt cx="4194" cy="236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1" y="2497"/>
              <a:ext cx="815" cy="764"/>
              <a:chOff x="395" y="1153"/>
              <a:chExt cx="207" cy="194"/>
            </a:xfrm>
          </p:grpSpPr>
          <p:sp>
            <p:nvSpPr>
              <p:cNvPr id="146531" name="Freeform 5"/>
              <p:cNvSpPr>
                <a:spLocks/>
              </p:cNvSpPr>
              <p:nvPr/>
            </p:nvSpPr>
            <p:spPr bwMode="grayWhite">
              <a:xfrm>
                <a:off x="573" y="1313"/>
                <a:ext cx="4" cy="7"/>
              </a:xfrm>
              <a:custGeom>
                <a:avLst/>
                <a:gdLst>
                  <a:gd name="T0" fmla="*/ 1 w 8"/>
                  <a:gd name="T1" fmla="*/ 1 h 13"/>
                  <a:gd name="T2" fmla="*/ 1 w 8"/>
                  <a:gd name="T3" fmla="*/ 1 h 13"/>
                  <a:gd name="T4" fmla="*/ 1 w 8"/>
                  <a:gd name="T5" fmla="*/ 0 h 13"/>
                  <a:gd name="T6" fmla="*/ 1 w 8"/>
                  <a:gd name="T7" fmla="*/ 1 h 13"/>
                  <a:gd name="T8" fmla="*/ 0 w 8"/>
                  <a:gd name="T9" fmla="*/ 1 h 13"/>
                  <a:gd name="T10" fmla="*/ 0 w 8"/>
                  <a:gd name="T11" fmla="*/ 1 h 13"/>
                  <a:gd name="T12" fmla="*/ 0 w 8"/>
                  <a:gd name="T13" fmla="*/ 1 h 13"/>
                  <a:gd name="T14" fmla="*/ 1 w 8"/>
                  <a:gd name="T15" fmla="*/ 1 h 13"/>
                  <a:gd name="T16" fmla="*/ 1 w 8"/>
                  <a:gd name="T17" fmla="*/ 1 h 13"/>
                  <a:gd name="T18" fmla="*/ 1 w 8"/>
                  <a:gd name="T19" fmla="*/ 1 h 13"/>
                  <a:gd name="T20" fmla="*/ 1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1 w 8"/>
                  <a:gd name="T27" fmla="*/ 1 h 13"/>
                  <a:gd name="T28" fmla="*/ 1 w 8"/>
                  <a:gd name="T29" fmla="*/ 1 h 13"/>
                  <a:gd name="T30" fmla="*/ 1 w 8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3"/>
                  <a:gd name="T50" fmla="*/ 8 w 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3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2" name="Freeform 6"/>
              <p:cNvSpPr>
                <a:spLocks/>
              </p:cNvSpPr>
              <p:nvPr/>
            </p:nvSpPr>
            <p:spPr bwMode="grayWhite">
              <a:xfrm>
                <a:off x="411" y="1153"/>
                <a:ext cx="191" cy="194"/>
              </a:xfrm>
              <a:custGeom>
                <a:avLst/>
                <a:gdLst>
                  <a:gd name="T0" fmla="*/ 1 w 382"/>
                  <a:gd name="T1" fmla="*/ 1 h 386"/>
                  <a:gd name="T2" fmla="*/ 1 w 382"/>
                  <a:gd name="T3" fmla="*/ 1 h 386"/>
                  <a:gd name="T4" fmla="*/ 1 w 382"/>
                  <a:gd name="T5" fmla="*/ 1 h 386"/>
                  <a:gd name="T6" fmla="*/ 1 w 382"/>
                  <a:gd name="T7" fmla="*/ 1 h 386"/>
                  <a:gd name="T8" fmla="*/ 1 w 382"/>
                  <a:gd name="T9" fmla="*/ 1 h 386"/>
                  <a:gd name="T10" fmla="*/ 1 w 382"/>
                  <a:gd name="T11" fmla="*/ 1 h 386"/>
                  <a:gd name="T12" fmla="*/ 1 w 382"/>
                  <a:gd name="T13" fmla="*/ 1 h 386"/>
                  <a:gd name="T14" fmla="*/ 1 w 382"/>
                  <a:gd name="T15" fmla="*/ 1 h 386"/>
                  <a:gd name="T16" fmla="*/ 1 w 382"/>
                  <a:gd name="T17" fmla="*/ 1 h 386"/>
                  <a:gd name="T18" fmla="*/ 1 w 382"/>
                  <a:gd name="T19" fmla="*/ 1 h 386"/>
                  <a:gd name="T20" fmla="*/ 1 w 382"/>
                  <a:gd name="T21" fmla="*/ 1 h 386"/>
                  <a:gd name="T22" fmla="*/ 1 w 382"/>
                  <a:gd name="T23" fmla="*/ 1 h 386"/>
                  <a:gd name="T24" fmla="*/ 1 w 382"/>
                  <a:gd name="T25" fmla="*/ 1 h 386"/>
                  <a:gd name="T26" fmla="*/ 1 w 382"/>
                  <a:gd name="T27" fmla="*/ 1 h 386"/>
                  <a:gd name="T28" fmla="*/ 1 w 382"/>
                  <a:gd name="T29" fmla="*/ 1 h 386"/>
                  <a:gd name="T30" fmla="*/ 1 w 382"/>
                  <a:gd name="T31" fmla="*/ 1 h 386"/>
                  <a:gd name="T32" fmla="*/ 1 w 382"/>
                  <a:gd name="T33" fmla="*/ 1 h 386"/>
                  <a:gd name="T34" fmla="*/ 1 w 382"/>
                  <a:gd name="T35" fmla="*/ 1 h 386"/>
                  <a:gd name="T36" fmla="*/ 1 w 382"/>
                  <a:gd name="T37" fmla="*/ 1 h 386"/>
                  <a:gd name="T38" fmla="*/ 1 w 382"/>
                  <a:gd name="T39" fmla="*/ 1 h 386"/>
                  <a:gd name="T40" fmla="*/ 1 w 382"/>
                  <a:gd name="T41" fmla="*/ 1 h 386"/>
                  <a:gd name="T42" fmla="*/ 1 w 382"/>
                  <a:gd name="T43" fmla="*/ 1 h 386"/>
                  <a:gd name="T44" fmla="*/ 1 w 382"/>
                  <a:gd name="T45" fmla="*/ 1 h 386"/>
                  <a:gd name="T46" fmla="*/ 1 w 382"/>
                  <a:gd name="T47" fmla="*/ 1 h 386"/>
                  <a:gd name="T48" fmla="*/ 1 w 382"/>
                  <a:gd name="T49" fmla="*/ 1 h 386"/>
                  <a:gd name="T50" fmla="*/ 1 w 382"/>
                  <a:gd name="T51" fmla="*/ 1 h 386"/>
                  <a:gd name="T52" fmla="*/ 1 w 382"/>
                  <a:gd name="T53" fmla="*/ 1 h 386"/>
                  <a:gd name="T54" fmla="*/ 1 w 382"/>
                  <a:gd name="T55" fmla="*/ 1 h 386"/>
                  <a:gd name="T56" fmla="*/ 1 w 382"/>
                  <a:gd name="T57" fmla="*/ 1 h 386"/>
                  <a:gd name="T58" fmla="*/ 1 w 382"/>
                  <a:gd name="T59" fmla="*/ 1 h 386"/>
                  <a:gd name="T60" fmla="*/ 1 w 382"/>
                  <a:gd name="T61" fmla="*/ 1 h 386"/>
                  <a:gd name="T62" fmla="*/ 1 w 382"/>
                  <a:gd name="T63" fmla="*/ 1 h 386"/>
                  <a:gd name="T64" fmla="*/ 1 w 382"/>
                  <a:gd name="T65" fmla="*/ 1 h 386"/>
                  <a:gd name="T66" fmla="*/ 1 w 382"/>
                  <a:gd name="T67" fmla="*/ 1 h 386"/>
                  <a:gd name="T68" fmla="*/ 1 w 382"/>
                  <a:gd name="T69" fmla="*/ 1 h 386"/>
                  <a:gd name="T70" fmla="*/ 1 w 382"/>
                  <a:gd name="T71" fmla="*/ 1 h 386"/>
                  <a:gd name="T72" fmla="*/ 1 w 382"/>
                  <a:gd name="T73" fmla="*/ 1 h 386"/>
                  <a:gd name="T74" fmla="*/ 1 w 382"/>
                  <a:gd name="T75" fmla="*/ 1 h 386"/>
                  <a:gd name="T76" fmla="*/ 1 w 382"/>
                  <a:gd name="T77" fmla="*/ 1 h 386"/>
                  <a:gd name="T78" fmla="*/ 1 w 382"/>
                  <a:gd name="T79" fmla="*/ 1 h 386"/>
                  <a:gd name="T80" fmla="*/ 1 w 382"/>
                  <a:gd name="T81" fmla="*/ 1 h 386"/>
                  <a:gd name="T82" fmla="*/ 1 w 382"/>
                  <a:gd name="T83" fmla="*/ 1 h 386"/>
                  <a:gd name="T84" fmla="*/ 1 w 382"/>
                  <a:gd name="T85" fmla="*/ 1 h 386"/>
                  <a:gd name="T86" fmla="*/ 1 w 382"/>
                  <a:gd name="T87" fmla="*/ 1 h 386"/>
                  <a:gd name="T88" fmla="*/ 1 w 382"/>
                  <a:gd name="T89" fmla="*/ 1 h 386"/>
                  <a:gd name="T90" fmla="*/ 1 w 382"/>
                  <a:gd name="T91" fmla="*/ 1 h 386"/>
                  <a:gd name="T92" fmla="*/ 1 w 382"/>
                  <a:gd name="T93" fmla="*/ 1 h 386"/>
                  <a:gd name="T94" fmla="*/ 1 w 382"/>
                  <a:gd name="T95" fmla="*/ 1 h 386"/>
                  <a:gd name="T96" fmla="*/ 1 w 382"/>
                  <a:gd name="T97" fmla="*/ 1 h 386"/>
                  <a:gd name="T98" fmla="*/ 1 w 382"/>
                  <a:gd name="T99" fmla="*/ 1 h 386"/>
                  <a:gd name="T100" fmla="*/ 1 w 382"/>
                  <a:gd name="T101" fmla="*/ 1 h 386"/>
                  <a:gd name="T102" fmla="*/ 1 w 382"/>
                  <a:gd name="T103" fmla="*/ 1 h 386"/>
                  <a:gd name="T104" fmla="*/ 1 w 382"/>
                  <a:gd name="T105" fmla="*/ 1 h 386"/>
                  <a:gd name="T106" fmla="*/ 1 w 382"/>
                  <a:gd name="T107" fmla="*/ 1 h 386"/>
                  <a:gd name="T108" fmla="*/ 1 w 382"/>
                  <a:gd name="T109" fmla="*/ 1 h 386"/>
                  <a:gd name="T110" fmla="*/ 1 w 382"/>
                  <a:gd name="T111" fmla="*/ 1 h 386"/>
                  <a:gd name="T112" fmla="*/ 1 w 382"/>
                  <a:gd name="T113" fmla="*/ 1 h 3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386"/>
                  <a:gd name="T173" fmla="*/ 382 w 382"/>
                  <a:gd name="T174" fmla="*/ 386 h 3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386">
                    <a:moveTo>
                      <a:pt x="263" y="38"/>
                    </a:moveTo>
                    <a:lnTo>
                      <a:pt x="263" y="38"/>
                    </a:lnTo>
                    <a:lnTo>
                      <a:pt x="261" y="36"/>
                    </a:lnTo>
                    <a:lnTo>
                      <a:pt x="257" y="34"/>
                    </a:lnTo>
                    <a:lnTo>
                      <a:pt x="254" y="34"/>
                    </a:lnTo>
                    <a:lnTo>
                      <a:pt x="251" y="34"/>
                    </a:lnTo>
                    <a:lnTo>
                      <a:pt x="247" y="34"/>
                    </a:lnTo>
                    <a:lnTo>
                      <a:pt x="242" y="36"/>
                    </a:lnTo>
                    <a:lnTo>
                      <a:pt x="234" y="36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07" y="28"/>
                    </a:lnTo>
                    <a:lnTo>
                      <a:pt x="205" y="27"/>
                    </a:lnTo>
                    <a:lnTo>
                      <a:pt x="204" y="25"/>
                    </a:lnTo>
                    <a:lnTo>
                      <a:pt x="199" y="22"/>
                    </a:lnTo>
                    <a:lnTo>
                      <a:pt x="195" y="21"/>
                    </a:lnTo>
                    <a:lnTo>
                      <a:pt x="191" y="19"/>
                    </a:lnTo>
                    <a:lnTo>
                      <a:pt x="186" y="17"/>
                    </a:lnTo>
                    <a:lnTo>
                      <a:pt x="181" y="15"/>
                    </a:lnTo>
                    <a:lnTo>
                      <a:pt x="179" y="17"/>
                    </a:lnTo>
                    <a:lnTo>
                      <a:pt x="178" y="17"/>
                    </a:lnTo>
                    <a:lnTo>
                      <a:pt x="178" y="21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8" y="28"/>
                    </a:lnTo>
                    <a:lnTo>
                      <a:pt x="177" y="28"/>
                    </a:lnTo>
                    <a:lnTo>
                      <a:pt x="173" y="26"/>
                    </a:lnTo>
                    <a:lnTo>
                      <a:pt x="170" y="23"/>
                    </a:lnTo>
                    <a:lnTo>
                      <a:pt x="166" y="19"/>
                    </a:lnTo>
                    <a:lnTo>
                      <a:pt x="162" y="15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6" y="9"/>
                    </a:lnTo>
                    <a:lnTo>
                      <a:pt x="82" y="9"/>
                    </a:lnTo>
                    <a:lnTo>
                      <a:pt x="77" y="10"/>
                    </a:lnTo>
                    <a:lnTo>
                      <a:pt x="71" y="13"/>
                    </a:lnTo>
                    <a:lnTo>
                      <a:pt x="67" y="17"/>
                    </a:lnTo>
                    <a:lnTo>
                      <a:pt x="65" y="21"/>
                    </a:lnTo>
                    <a:lnTo>
                      <a:pt x="62" y="30"/>
                    </a:lnTo>
                    <a:lnTo>
                      <a:pt x="56" y="41"/>
                    </a:lnTo>
                    <a:lnTo>
                      <a:pt x="52" y="48"/>
                    </a:lnTo>
                    <a:lnTo>
                      <a:pt x="48" y="53"/>
                    </a:lnTo>
                    <a:lnTo>
                      <a:pt x="43" y="56"/>
                    </a:lnTo>
                    <a:lnTo>
                      <a:pt x="39" y="57"/>
                    </a:lnTo>
                    <a:lnTo>
                      <a:pt x="30" y="58"/>
                    </a:lnTo>
                    <a:lnTo>
                      <a:pt x="22" y="61"/>
                    </a:lnTo>
                    <a:lnTo>
                      <a:pt x="19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8" y="82"/>
                    </a:lnTo>
                    <a:lnTo>
                      <a:pt x="31" y="94"/>
                    </a:lnTo>
                    <a:lnTo>
                      <a:pt x="40" y="104"/>
                    </a:lnTo>
                    <a:lnTo>
                      <a:pt x="52" y="117"/>
                    </a:lnTo>
                    <a:lnTo>
                      <a:pt x="56" y="122"/>
                    </a:lnTo>
                    <a:lnTo>
                      <a:pt x="58" y="129"/>
                    </a:lnTo>
                    <a:lnTo>
                      <a:pt x="58" y="134"/>
                    </a:lnTo>
                    <a:lnTo>
                      <a:pt x="58" y="135"/>
                    </a:lnTo>
                    <a:lnTo>
                      <a:pt x="57" y="138"/>
                    </a:lnTo>
                    <a:lnTo>
                      <a:pt x="53" y="139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5" y="138"/>
                    </a:lnTo>
                    <a:lnTo>
                      <a:pt x="41" y="134"/>
                    </a:lnTo>
                    <a:lnTo>
                      <a:pt x="36" y="130"/>
                    </a:lnTo>
                    <a:lnTo>
                      <a:pt x="30" y="130"/>
                    </a:lnTo>
                    <a:lnTo>
                      <a:pt x="22" y="131"/>
                    </a:lnTo>
                    <a:lnTo>
                      <a:pt x="14" y="135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2" y="148"/>
                    </a:lnTo>
                    <a:lnTo>
                      <a:pt x="0" y="155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4" y="165"/>
                    </a:lnTo>
                    <a:lnTo>
                      <a:pt x="8" y="168"/>
                    </a:lnTo>
                    <a:lnTo>
                      <a:pt x="17" y="174"/>
                    </a:lnTo>
                    <a:lnTo>
                      <a:pt x="27" y="178"/>
                    </a:lnTo>
                    <a:lnTo>
                      <a:pt x="32" y="179"/>
                    </a:lnTo>
                    <a:lnTo>
                      <a:pt x="37" y="179"/>
                    </a:lnTo>
                    <a:lnTo>
                      <a:pt x="44" y="179"/>
                    </a:lnTo>
                    <a:lnTo>
                      <a:pt x="49" y="177"/>
                    </a:lnTo>
                    <a:lnTo>
                      <a:pt x="58" y="173"/>
                    </a:lnTo>
                    <a:lnTo>
                      <a:pt x="65" y="170"/>
                    </a:lnTo>
                    <a:lnTo>
                      <a:pt x="67" y="170"/>
                    </a:lnTo>
                    <a:lnTo>
                      <a:pt x="69" y="172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7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6" y="183"/>
                    </a:lnTo>
                    <a:lnTo>
                      <a:pt x="71" y="191"/>
                    </a:lnTo>
                    <a:lnTo>
                      <a:pt x="71" y="192"/>
                    </a:lnTo>
                    <a:lnTo>
                      <a:pt x="71" y="194"/>
                    </a:lnTo>
                    <a:lnTo>
                      <a:pt x="70" y="196"/>
                    </a:lnTo>
                    <a:lnTo>
                      <a:pt x="67" y="199"/>
                    </a:lnTo>
                    <a:lnTo>
                      <a:pt x="60" y="203"/>
                    </a:lnTo>
                    <a:lnTo>
                      <a:pt x="50" y="207"/>
                    </a:lnTo>
                    <a:lnTo>
                      <a:pt x="47" y="209"/>
                    </a:lnTo>
                    <a:lnTo>
                      <a:pt x="44" y="212"/>
                    </a:lnTo>
                    <a:lnTo>
                      <a:pt x="41" y="216"/>
                    </a:lnTo>
                    <a:lnTo>
                      <a:pt x="41" y="220"/>
                    </a:lnTo>
                    <a:lnTo>
                      <a:pt x="41" y="221"/>
                    </a:lnTo>
                    <a:lnTo>
                      <a:pt x="30" y="229"/>
                    </a:lnTo>
                    <a:lnTo>
                      <a:pt x="19" y="235"/>
                    </a:lnTo>
                    <a:lnTo>
                      <a:pt x="13" y="241"/>
                    </a:lnTo>
                    <a:lnTo>
                      <a:pt x="11" y="243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7" y="252"/>
                    </a:lnTo>
                    <a:lnTo>
                      <a:pt x="21" y="255"/>
                    </a:lnTo>
                    <a:lnTo>
                      <a:pt x="31" y="258"/>
                    </a:lnTo>
                    <a:lnTo>
                      <a:pt x="30" y="260"/>
                    </a:lnTo>
                    <a:lnTo>
                      <a:pt x="30" y="267"/>
                    </a:lnTo>
                    <a:lnTo>
                      <a:pt x="30" y="271"/>
                    </a:lnTo>
                    <a:lnTo>
                      <a:pt x="31" y="274"/>
                    </a:lnTo>
                    <a:lnTo>
                      <a:pt x="34" y="278"/>
                    </a:lnTo>
                    <a:lnTo>
                      <a:pt x="37" y="281"/>
                    </a:lnTo>
                    <a:lnTo>
                      <a:pt x="53" y="281"/>
                    </a:lnTo>
                    <a:lnTo>
                      <a:pt x="56" y="286"/>
                    </a:lnTo>
                    <a:lnTo>
                      <a:pt x="57" y="293"/>
                    </a:lnTo>
                    <a:lnTo>
                      <a:pt x="58" y="299"/>
                    </a:lnTo>
                    <a:lnTo>
                      <a:pt x="60" y="301"/>
                    </a:lnTo>
                    <a:lnTo>
                      <a:pt x="62" y="302"/>
                    </a:lnTo>
                    <a:lnTo>
                      <a:pt x="66" y="301"/>
                    </a:lnTo>
                    <a:lnTo>
                      <a:pt x="69" y="299"/>
                    </a:lnTo>
                    <a:lnTo>
                      <a:pt x="70" y="297"/>
                    </a:lnTo>
                    <a:lnTo>
                      <a:pt x="74" y="297"/>
                    </a:lnTo>
                    <a:lnTo>
                      <a:pt x="77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82" y="307"/>
                    </a:lnTo>
                    <a:lnTo>
                      <a:pt x="83" y="308"/>
                    </a:lnTo>
                    <a:lnTo>
                      <a:pt x="87" y="308"/>
                    </a:lnTo>
                    <a:lnTo>
                      <a:pt x="90" y="307"/>
                    </a:lnTo>
                    <a:lnTo>
                      <a:pt x="95" y="304"/>
                    </a:lnTo>
                    <a:lnTo>
                      <a:pt x="101" y="298"/>
                    </a:lnTo>
                    <a:lnTo>
                      <a:pt x="105" y="295"/>
                    </a:lnTo>
                    <a:lnTo>
                      <a:pt x="108" y="295"/>
                    </a:lnTo>
                    <a:lnTo>
                      <a:pt x="108" y="298"/>
                    </a:lnTo>
                    <a:lnTo>
                      <a:pt x="105" y="308"/>
                    </a:lnTo>
                    <a:lnTo>
                      <a:pt x="103" y="316"/>
                    </a:lnTo>
                    <a:lnTo>
                      <a:pt x="99" y="324"/>
                    </a:lnTo>
                    <a:lnTo>
                      <a:pt x="86" y="334"/>
                    </a:lnTo>
                    <a:lnTo>
                      <a:pt x="75" y="343"/>
                    </a:lnTo>
                    <a:lnTo>
                      <a:pt x="66" y="353"/>
                    </a:lnTo>
                    <a:lnTo>
                      <a:pt x="60" y="357"/>
                    </a:lnTo>
                    <a:lnTo>
                      <a:pt x="53" y="362"/>
                    </a:lnTo>
                    <a:lnTo>
                      <a:pt x="50" y="364"/>
                    </a:lnTo>
                    <a:lnTo>
                      <a:pt x="49" y="368"/>
                    </a:lnTo>
                    <a:lnTo>
                      <a:pt x="56" y="366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6" y="354"/>
                    </a:lnTo>
                    <a:lnTo>
                      <a:pt x="100" y="343"/>
                    </a:lnTo>
                    <a:lnTo>
                      <a:pt x="113" y="332"/>
                    </a:lnTo>
                    <a:lnTo>
                      <a:pt x="125" y="320"/>
                    </a:lnTo>
                    <a:lnTo>
                      <a:pt x="129" y="317"/>
                    </a:lnTo>
                    <a:lnTo>
                      <a:pt x="138" y="312"/>
                    </a:lnTo>
                    <a:lnTo>
                      <a:pt x="142" y="308"/>
                    </a:lnTo>
                    <a:lnTo>
                      <a:pt x="144" y="304"/>
                    </a:lnTo>
                    <a:lnTo>
                      <a:pt x="144" y="301"/>
                    </a:lnTo>
                    <a:lnTo>
                      <a:pt x="142" y="297"/>
                    </a:lnTo>
                    <a:lnTo>
                      <a:pt x="140" y="295"/>
                    </a:lnTo>
                    <a:lnTo>
                      <a:pt x="138" y="294"/>
                    </a:lnTo>
                    <a:lnTo>
                      <a:pt x="138" y="293"/>
                    </a:lnTo>
                    <a:lnTo>
                      <a:pt x="138" y="291"/>
                    </a:lnTo>
                    <a:lnTo>
                      <a:pt x="139" y="290"/>
                    </a:lnTo>
                    <a:lnTo>
                      <a:pt x="142" y="288"/>
                    </a:lnTo>
                    <a:lnTo>
                      <a:pt x="149" y="276"/>
                    </a:lnTo>
                    <a:lnTo>
                      <a:pt x="156" y="265"/>
                    </a:lnTo>
                    <a:lnTo>
                      <a:pt x="160" y="255"/>
                    </a:lnTo>
                    <a:lnTo>
                      <a:pt x="161" y="254"/>
                    </a:lnTo>
                    <a:lnTo>
                      <a:pt x="168" y="250"/>
                    </a:lnTo>
                    <a:lnTo>
                      <a:pt x="177" y="247"/>
                    </a:lnTo>
                    <a:lnTo>
                      <a:pt x="183" y="247"/>
                    </a:lnTo>
                    <a:lnTo>
                      <a:pt x="190" y="247"/>
                    </a:lnTo>
                    <a:lnTo>
                      <a:pt x="194" y="250"/>
                    </a:lnTo>
                    <a:lnTo>
                      <a:pt x="196" y="252"/>
                    </a:lnTo>
                    <a:lnTo>
                      <a:pt x="195" y="254"/>
                    </a:lnTo>
                    <a:lnTo>
                      <a:pt x="194" y="255"/>
                    </a:lnTo>
                    <a:lnTo>
                      <a:pt x="190" y="255"/>
                    </a:lnTo>
                    <a:lnTo>
                      <a:pt x="182" y="258"/>
                    </a:lnTo>
                    <a:lnTo>
                      <a:pt x="177" y="259"/>
                    </a:lnTo>
                    <a:lnTo>
                      <a:pt x="172" y="261"/>
                    </a:lnTo>
                    <a:lnTo>
                      <a:pt x="169" y="264"/>
                    </a:lnTo>
                    <a:lnTo>
                      <a:pt x="166" y="269"/>
                    </a:lnTo>
                    <a:lnTo>
                      <a:pt x="165" y="273"/>
                    </a:lnTo>
                    <a:lnTo>
                      <a:pt x="164" y="277"/>
                    </a:lnTo>
                    <a:lnTo>
                      <a:pt x="161" y="280"/>
                    </a:lnTo>
                    <a:lnTo>
                      <a:pt x="160" y="282"/>
                    </a:lnTo>
                    <a:lnTo>
                      <a:pt x="161" y="288"/>
                    </a:lnTo>
                    <a:lnTo>
                      <a:pt x="162" y="290"/>
                    </a:lnTo>
                    <a:lnTo>
                      <a:pt x="164" y="293"/>
                    </a:lnTo>
                    <a:lnTo>
                      <a:pt x="168" y="293"/>
                    </a:lnTo>
                    <a:lnTo>
                      <a:pt x="172" y="291"/>
                    </a:lnTo>
                    <a:lnTo>
                      <a:pt x="183" y="284"/>
                    </a:lnTo>
                    <a:lnTo>
                      <a:pt x="191" y="277"/>
                    </a:lnTo>
                    <a:lnTo>
                      <a:pt x="194" y="274"/>
                    </a:lnTo>
                    <a:lnTo>
                      <a:pt x="195" y="272"/>
                    </a:lnTo>
                    <a:lnTo>
                      <a:pt x="195" y="268"/>
                    </a:lnTo>
                    <a:lnTo>
                      <a:pt x="198" y="261"/>
                    </a:lnTo>
                    <a:lnTo>
                      <a:pt x="199" y="259"/>
                    </a:lnTo>
                    <a:lnTo>
                      <a:pt x="201" y="258"/>
                    </a:lnTo>
                    <a:lnTo>
                      <a:pt x="205" y="259"/>
                    </a:lnTo>
                    <a:lnTo>
                      <a:pt x="211" y="261"/>
                    </a:lnTo>
                    <a:lnTo>
                      <a:pt x="213" y="263"/>
                    </a:lnTo>
                    <a:lnTo>
                      <a:pt x="220" y="263"/>
                    </a:lnTo>
                    <a:lnTo>
                      <a:pt x="226" y="265"/>
                    </a:lnTo>
                    <a:lnTo>
                      <a:pt x="229" y="268"/>
                    </a:lnTo>
                    <a:lnTo>
                      <a:pt x="231" y="272"/>
                    </a:lnTo>
                    <a:lnTo>
                      <a:pt x="238" y="273"/>
                    </a:lnTo>
                    <a:lnTo>
                      <a:pt x="246" y="276"/>
                    </a:lnTo>
                    <a:lnTo>
                      <a:pt x="257" y="277"/>
                    </a:lnTo>
                    <a:lnTo>
                      <a:pt x="263" y="280"/>
                    </a:lnTo>
                    <a:lnTo>
                      <a:pt x="268" y="282"/>
                    </a:lnTo>
                    <a:lnTo>
                      <a:pt x="270" y="286"/>
                    </a:lnTo>
                    <a:lnTo>
                      <a:pt x="273" y="285"/>
                    </a:lnTo>
                    <a:lnTo>
                      <a:pt x="277" y="282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3" y="282"/>
                    </a:lnTo>
                    <a:lnTo>
                      <a:pt x="285" y="284"/>
                    </a:lnTo>
                    <a:lnTo>
                      <a:pt x="291" y="293"/>
                    </a:lnTo>
                    <a:lnTo>
                      <a:pt x="303" y="304"/>
                    </a:lnTo>
                    <a:lnTo>
                      <a:pt x="319" y="319"/>
                    </a:lnTo>
                    <a:lnTo>
                      <a:pt x="329" y="299"/>
                    </a:lnTo>
                    <a:lnTo>
                      <a:pt x="337" y="308"/>
                    </a:lnTo>
                    <a:lnTo>
                      <a:pt x="341" y="316"/>
                    </a:lnTo>
                    <a:lnTo>
                      <a:pt x="345" y="324"/>
                    </a:lnTo>
                    <a:lnTo>
                      <a:pt x="349" y="329"/>
                    </a:lnTo>
                    <a:lnTo>
                      <a:pt x="356" y="338"/>
                    </a:lnTo>
                    <a:lnTo>
                      <a:pt x="356" y="345"/>
                    </a:lnTo>
                    <a:lnTo>
                      <a:pt x="359" y="351"/>
                    </a:lnTo>
                    <a:lnTo>
                      <a:pt x="360" y="354"/>
                    </a:lnTo>
                    <a:lnTo>
                      <a:pt x="363" y="357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71" y="357"/>
                    </a:lnTo>
                    <a:lnTo>
                      <a:pt x="372" y="358"/>
                    </a:lnTo>
                    <a:lnTo>
                      <a:pt x="372" y="360"/>
                    </a:lnTo>
                    <a:lnTo>
                      <a:pt x="373" y="368"/>
                    </a:lnTo>
                    <a:lnTo>
                      <a:pt x="372" y="371"/>
                    </a:lnTo>
                    <a:lnTo>
                      <a:pt x="371" y="376"/>
                    </a:lnTo>
                    <a:lnTo>
                      <a:pt x="371" y="380"/>
                    </a:lnTo>
                    <a:lnTo>
                      <a:pt x="371" y="383"/>
                    </a:lnTo>
                    <a:lnTo>
                      <a:pt x="373" y="385"/>
                    </a:lnTo>
                    <a:lnTo>
                      <a:pt x="377" y="386"/>
                    </a:lnTo>
                    <a:lnTo>
                      <a:pt x="381" y="373"/>
                    </a:lnTo>
                    <a:lnTo>
                      <a:pt x="382" y="362"/>
                    </a:lnTo>
                    <a:lnTo>
                      <a:pt x="382" y="358"/>
                    </a:lnTo>
                    <a:lnTo>
                      <a:pt x="382" y="355"/>
                    </a:lnTo>
                    <a:lnTo>
                      <a:pt x="376" y="349"/>
                    </a:lnTo>
                    <a:lnTo>
                      <a:pt x="371" y="342"/>
                    </a:lnTo>
                    <a:lnTo>
                      <a:pt x="365" y="333"/>
                    </a:lnTo>
                    <a:lnTo>
                      <a:pt x="349" y="310"/>
                    </a:lnTo>
                    <a:lnTo>
                      <a:pt x="335" y="293"/>
                    </a:lnTo>
                    <a:lnTo>
                      <a:pt x="330" y="286"/>
                    </a:lnTo>
                    <a:lnTo>
                      <a:pt x="326" y="284"/>
                    </a:lnTo>
                    <a:lnTo>
                      <a:pt x="321" y="289"/>
                    </a:lnTo>
                    <a:lnTo>
                      <a:pt x="316" y="291"/>
                    </a:lnTo>
                    <a:lnTo>
                      <a:pt x="309" y="294"/>
                    </a:lnTo>
                    <a:lnTo>
                      <a:pt x="294" y="281"/>
                    </a:lnTo>
                    <a:lnTo>
                      <a:pt x="282" y="272"/>
                    </a:lnTo>
                    <a:lnTo>
                      <a:pt x="273" y="267"/>
                    </a:lnTo>
                    <a:lnTo>
                      <a:pt x="263" y="264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3" name="Freeform 7"/>
              <p:cNvSpPr>
                <a:spLocks/>
              </p:cNvSpPr>
              <p:nvPr/>
            </p:nvSpPr>
            <p:spPr bwMode="grayWhite">
              <a:xfrm>
                <a:off x="395" y="1251"/>
                <a:ext cx="10" cy="10"/>
              </a:xfrm>
              <a:custGeom>
                <a:avLst/>
                <a:gdLst>
                  <a:gd name="T0" fmla="*/ 0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1 h 19"/>
                  <a:gd name="T12" fmla="*/ 0 w 21"/>
                  <a:gd name="T13" fmla="*/ 1 h 19"/>
                  <a:gd name="T14" fmla="*/ 0 w 21"/>
                  <a:gd name="T15" fmla="*/ 1 h 19"/>
                  <a:gd name="T16" fmla="*/ 0 w 21"/>
                  <a:gd name="T17" fmla="*/ 1 h 19"/>
                  <a:gd name="T18" fmla="*/ 0 w 21"/>
                  <a:gd name="T19" fmla="*/ 1 h 19"/>
                  <a:gd name="T20" fmla="*/ 0 w 21"/>
                  <a:gd name="T21" fmla="*/ 1 h 19"/>
                  <a:gd name="T22" fmla="*/ 0 w 21"/>
                  <a:gd name="T23" fmla="*/ 1 h 19"/>
                  <a:gd name="T24" fmla="*/ 0 w 21"/>
                  <a:gd name="T25" fmla="*/ 1 h 19"/>
                  <a:gd name="T26" fmla="*/ 0 w 21"/>
                  <a:gd name="T27" fmla="*/ 1 h 19"/>
                  <a:gd name="T28" fmla="*/ 0 w 21"/>
                  <a:gd name="T29" fmla="*/ 1 h 19"/>
                  <a:gd name="T30" fmla="*/ 0 w 21"/>
                  <a:gd name="T31" fmla="*/ 1 h 19"/>
                  <a:gd name="T32" fmla="*/ 0 w 21"/>
                  <a:gd name="T33" fmla="*/ 1 h 19"/>
                  <a:gd name="T34" fmla="*/ 0 w 21"/>
                  <a:gd name="T35" fmla="*/ 1 h 19"/>
                  <a:gd name="T36" fmla="*/ 0 w 21"/>
                  <a:gd name="T37" fmla="*/ 1 h 19"/>
                  <a:gd name="T38" fmla="*/ 0 w 21"/>
                  <a:gd name="T39" fmla="*/ 1 h 19"/>
                  <a:gd name="T40" fmla="*/ 0 w 21"/>
                  <a:gd name="T41" fmla="*/ 1 h 19"/>
                  <a:gd name="T42" fmla="*/ 0 w 21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9"/>
                  <a:gd name="T68" fmla="*/ 21 w 2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9">
                    <a:moveTo>
                      <a:pt x="11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4" name="Freeform 8"/>
              <p:cNvSpPr>
                <a:spLocks/>
              </p:cNvSpPr>
              <p:nvPr/>
            </p:nvSpPr>
            <p:spPr bwMode="grayWhite">
              <a:xfrm>
                <a:off x="477" y="1315"/>
                <a:ext cx="6" cy="8"/>
              </a:xfrm>
              <a:custGeom>
                <a:avLst/>
                <a:gdLst>
                  <a:gd name="T0" fmla="*/ 1 w 12"/>
                  <a:gd name="T1" fmla="*/ 0 h 17"/>
                  <a:gd name="T2" fmla="*/ 1 w 12"/>
                  <a:gd name="T3" fmla="*/ 0 h 17"/>
                  <a:gd name="T4" fmla="*/ 1 w 12"/>
                  <a:gd name="T5" fmla="*/ 0 h 17"/>
                  <a:gd name="T6" fmla="*/ 1 w 12"/>
                  <a:gd name="T7" fmla="*/ 0 h 17"/>
                  <a:gd name="T8" fmla="*/ 1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1 w 12"/>
                  <a:gd name="T17" fmla="*/ 0 h 17"/>
                  <a:gd name="T18" fmla="*/ 1 w 12"/>
                  <a:gd name="T19" fmla="*/ 0 h 17"/>
                  <a:gd name="T20" fmla="*/ 1 w 12"/>
                  <a:gd name="T21" fmla="*/ 0 h 17"/>
                  <a:gd name="T22" fmla="*/ 1 w 12"/>
                  <a:gd name="T23" fmla="*/ 0 h 17"/>
                  <a:gd name="T24" fmla="*/ 1 w 12"/>
                  <a:gd name="T25" fmla="*/ 0 h 17"/>
                  <a:gd name="T26" fmla="*/ 1 w 12"/>
                  <a:gd name="T27" fmla="*/ 0 h 17"/>
                  <a:gd name="T28" fmla="*/ 1 w 12"/>
                  <a:gd name="T29" fmla="*/ 0 h 17"/>
                  <a:gd name="T30" fmla="*/ 1 w 12"/>
                  <a:gd name="T31" fmla="*/ 0 h 17"/>
                  <a:gd name="T32" fmla="*/ 1 w 12"/>
                  <a:gd name="T33" fmla="*/ 0 h 17"/>
                  <a:gd name="T34" fmla="*/ 1 w 12"/>
                  <a:gd name="T35" fmla="*/ 0 h 17"/>
                  <a:gd name="T36" fmla="*/ 1 w 12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78" name="Freeform 9"/>
            <p:cNvSpPr>
              <a:spLocks/>
            </p:cNvSpPr>
            <p:nvPr/>
          </p:nvSpPr>
          <p:spPr bwMode="grayWhite">
            <a:xfrm>
              <a:off x="1246" y="950"/>
              <a:ext cx="489" cy="356"/>
            </a:xfrm>
            <a:custGeom>
              <a:avLst/>
              <a:gdLst>
                <a:gd name="T0" fmla="*/ 6 w 526"/>
                <a:gd name="T1" fmla="*/ 6 h 384"/>
                <a:gd name="T2" fmla="*/ 0 w 526"/>
                <a:gd name="T3" fmla="*/ 6 h 384"/>
                <a:gd name="T4" fmla="*/ 4 w 526"/>
                <a:gd name="T5" fmla="*/ 6 h 384"/>
                <a:gd name="T6" fmla="*/ 6 w 526"/>
                <a:gd name="T7" fmla="*/ 6 h 384"/>
                <a:gd name="T8" fmla="*/ 7 w 526"/>
                <a:gd name="T9" fmla="*/ 6 h 384"/>
                <a:gd name="T10" fmla="*/ 7 w 526"/>
                <a:gd name="T11" fmla="*/ 6 h 384"/>
                <a:gd name="T12" fmla="*/ 7 w 526"/>
                <a:gd name="T13" fmla="*/ 6 h 384"/>
                <a:gd name="T14" fmla="*/ 7 w 526"/>
                <a:gd name="T15" fmla="*/ 6 h 384"/>
                <a:gd name="T16" fmla="*/ 7 w 526"/>
                <a:gd name="T17" fmla="*/ 6 h 384"/>
                <a:gd name="T18" fmla="*/ 7 w 526"/>
                <a:gd name="T19" fmla="*/ 6 h 384"/>
                <a:gd name="T20" fmla="*/ 7 w 526"/>
                <a:gd name="T21" fmla="*/ 6 h 384"/>
                <a:gd name="T22" fmla="*/ 7 w 526"/>
                <a:gd name="T23" fmla="*/ 6 h 384"/>
                <a:gd name="T24" fmla="*/ 7 w 526"/>
                <a:gd name="T25" fmla="*/ 6 h 384"/>
                <a:gd name="T26" fmla="*/ 7 w 526"/>
                <a:gd name="T27" fmla="*/ 6 h 384"/>
                <a:gd name="T28" fmla="*/ 7 w 526"/>
                <a:gd name="T29" fmla="*/ 6 h 384"/>
                <a:gd name="T30" fmla="*/ 7 w 526"/>
                <a:gd name="T31" fmla="*/ 6 h 384"/>
                <a:gd name="T32" fmla="*/ 7 w 526"/>
                <a:gd name="T33" fmla="*/ 6 h 384"/>
                <a:gd name="T34" fmla="*/ 7 w 526"/>
                <a:gd name="T35" fmla="*/ 6 h 384"/>
                <a:gd name="T36" fmla="*/ 7 w 526"/>
                <a:gd name="T37" fmla="*/ 6 h 384"/>
                <a:gd name="T38" fmla="*/ 7 w 526"/>
                <a:gd name="T39" fmla="*/ 6 h 384"/>
                <a:gd name="T40" fmla="*/ 7 w 526"/>
                <a:gd name="T41" fmla="*/ 6 h 384"/>
                <a:gd name="T42" fmla="*/ 7 w 526"/>
                <a:gd name="T43" fmla="*/ 6 h 384"/>
                <a:gd name="T44" fmla="*/ 7 w 526"/>
                <a:gd name="T45" fmla="*/ 6 h 384"/>
                <a:gd name="T46" fmla="*/ 7 w 526"/>
                <a:gd name="T47" fmla="*/ 6 h 384"/>
                <a:gd name="T48" fmla="*/ 7 w 526"/>
                <a:gd name="T49" fmla="*/ 6 h 384"/>
                <a:gd name="T50" fmla="*/ 7 w 526"/>
                <a:gd name="T51" fmla="*/ 6 h 384"/>
                <a:gd name="T52" fmla="*/ 7 w 526"/>
                <a:gd name="T53" fmla="*/ 6 h 384"/>
                <a:gd name="T54" fmla="*/ 7 w 526"/>
                <a:gd name="T55" fmla="*/ 6 h 384"/>
                <a:gd name="T56" fmla="*/ 7 w 526"/>
                <a:gd name="T57" fmla="*/ 6 h 384"/>
                <a:gd name="T58" fmla="*/ 7 w 526"/>
                <a:gd name="T59" fmla="*/ 6 h 384"/>
                <a:gd name="T60" fmla="*/ 7 w 526"/>
                <a:gd name="T61" fmla="*/ 6 h 384"/>
                <a:gd name="T62" fmla="*/ 7 w 526"/>
                <a:gd name="T63" fmla="*/ 6 h 384"/>
                <a:gd name="T64" fmla="*/ 7 w 526"/>
                <a:gd name="T65" fmla="*/ 6 h 384"/>
                <a:gd name="T66" fmla="*/ 7 w 526"/>
                <a:gd name="T67" fmla="*/ 6 h 384"/>
                <a:gd name="T68" fmla="*/ 7 w 526"/>
                <a:gd name="T69" fmla="*/ 6 h 384"/>
                <a:gd name="T70" fmla="*/ 7 w 526"/>
                <a:gd name="T71" fmla="*/ 6 h 384"/>
                <a:gd name="T72" fmla="*/ 7 w 526"/>
                <a:gd name="T73" fmla="*/ 0 h 384"/>
                <a:gd name="T74" fmla="*/ 7 w 526"/>
                <a:gd name="T75" fmla="*/ 6 h 384"/>
                <a:gd name="T76" fmla="*/ 7 w 526"/>
                <a:gd name="T77" fmla="*/ 6 h 384"/>
                <a:gd name="T78" fmla="*/ 7 w 526"/>
                <a:gd name="T79" fmla="*/ 6 h 384"/>
                <a:gd name="T80" fmla="*/ 7 w 526"/>
                <a:gd name="T81" fmla="*/ 6 h 384"/>
                <a:gd name="T82" fmla="*/ 7 w 526"/>
                <a:gd name="T83" fmla="*/ 6 h 384"/>
                <a:gd name="T84" fmla="*/ 7 w 526"/>
                <a:gd name="T85" fmla="*/ 6 h 384"/>
                <a:gd name="T86" fmla="*/ 7 w 526"/>
                <a:gd name="T87" fmla="*/ 6 h 384"/>
                <a:gd name="T88" fmla="*/ 7 w 526"/>
                <a:gd name="T89" fmla="*/ 6 h 384"/>
                <a:gd name="T90" fmla="*/ 7 w 526"/>
                <a:gd name="T91" fmla="*/ 6 h 384"/>
                <a:gd name="T92" fmla="*/ 7 w 526"/>
                <a:gd name="T93" fmla="*/ 6 h 384"/>
                <a:gd name="T94" fmla="*/ 7 w 526"/>
                <a:gd name="T95" fmla="*/ 6 h 384"/>
                <a:gd name="T96" fmla="*/ 7 w 526"/>
                <a:gd name="T97" fmla="*/ 6 h 384"/>
                <a:gd name="T98" fmla="*/ 7 w 526"/>
                <a:gd name="T99" fmla="*/ 6 h 384"/>
                <a:gd name="T100" fmla="*/ 7 w 526"/>
                <a:gd name="T101" fmla="*/ 6 h 384"/>
                <a:gd name="T102" fmla="*/ 7 w 526"/>
                <a:gd name="T103" fmla="*/ 6 h 384"/>
                <a:gd name="T104" fmla="*/ 7 w 526"/>
                <a:gd name="T105" fmla="*/ 6 h 384"/>
                <a:gd name="T106" fmla="*/ 7 w 526"/>
                <a:gd name="T107" fmla="*/ 6 h 384"/>
                <a:gd name="T108" fmla="*/ 7 w 526"/>
                <a:gd name="T109" fmla="*/ 6 h 384"/>
                <a:gd name="T110" fmla="*/ 7 w 526"/>
                <a:gd name="T111" fmla="*/ 6 h 384"/>
                <a:gd name="T112" fmla="*/ 7 w 526"/>
                <a:gd name="T113" fmla="*/ 6 h 384"/>
                <a:gd name="T114" fmla="*/ 7 w 526"/>
                <a:gd name="T115" fmla="*/ 6 h 384"/>
                <a:gd name="T116" fmla="*/ 7 w 526"/>
                <a:gd name="T117" fmla="*/ 6 h 384"/>
                <a:gd name="T118" fmla="*/ 7 w 526"/>
                <a:gd name="T119" fmla="*/ 6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384"/>
                <a:gd name="T182" fmla="*/ 526 w 526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Freeform 10"/>
            <p:cNvSpPr>
              <a:spLocks/>
            </p:cNvSpPr>
            <p:nvPr/>
          </p:nvSpPr>
          <p:spPr bwMode="grayWhite">
            <a:xfrm>
              <a:off x="1115" y="1175"/>
              <a:ext cx="587" cy="489"/>
            </a:xfrm>
            <a:custGeom>
              <a:avLst/>
              <a:gdLst>
                <a:gd name="T0" fmla="*/ 6 w 634"/>
                <a:gd name="T1" fmla="*/ 6 h 528"/>
                <a:gd name="T2" fmla="*/ 4 w 634"/>
                <a:gd name="T3" fmla="*/ 6 h 528"/>
                <a:gd name="T4" fmla="*/ 6 w 634"/>
                <a:gd name="T5" fmla="*/ 6 h 528"/>
                <a:gd name="T6" fmla="*/ 6 w 634"/>
                <a:gd name="T7" fmla="*/ 6 h 528"/>
                <a:gd name="T8" fmla="*/ 6 w 634"/>
                <a:gd name="T9" fmla="*/ 6 h 528"/>
                <a:gd name="T10" fmla="*/ 6 w 634"/>
                <a:gd name="T11" fmla="*/ 6 h 528"/>
                <a:gd name="T12" fmla="*/ 6 w 634"/>
                <a:gd name="T13" fmla="*/ 6 h 528"/>
                <a:gd name="T14" fmla="*/ 6 w 634"/>
                <a:gd name="T15" fmla="*/ 6 h 528"/>
                <a:gd name="T16" fmla="*/ 6 w 634"/>
                <a:gd name="T17" fmla="*/ 6 h 528"/>
                <a:gd name="T18" fmla="*/ 6 w 634"/>
                <a:gd name="T19" fmla="*/ 6 h 528"/>
                <a:gd name="T20" fmla="*/ 6 w 634"/>
                <a:gd name="T21" fmla="*/ 6 h 528"/>
                <a:gd name="T22" fmla="*/ 6 w 634"/>
                <a:gd name="T23" fmla="*/ 2 h 528"/>
                <a:gd name="T24" fmla="*/ 6 w 634"/>
                <a:gd name="T25" fmla="*/ 2 h 528"/>
                <a:gd name="T26" fmla="*/ 6 w 634"/>
                <a:gd name="T27" fmla="*/ 6 h 528"/>
                <a:gd name="T28" fmla="*/ 6 w 634"/>
                <a:gd name="T29" fmla="*/ 6 h 528"/>
                <a:gd name="T30" fmla="*/ 6 w 634"/>
                <a:gd name="T31" fmla="*/ 6 h 528"/>
                <a:gd name="T32" fmla="*/ 6 w 634"/>
                <a:gd name="T33" fmla="*/ 6 h 528"/>
                <a:gd name="T34" fmla="*/ 6 w 634"/>
                <a:gd name="T35" fmla="*/ 6 h 528"/>
                <a:gd name="T36" fmla="*/ 6 w 634"/>
                <a:gd name="T37" fmla="*/ 6 h 528"/>
                <a:gd name="T38" fmla="*/ 6 w 634"/>
                <a:gd name="T39" fmla="*/ 6 h 528"/>
                <a:gd name="T40" fmla="*/ 6 w 634"/>
                <a:gd name="T41" fmla="*/ 6 h 528"/>
                <a:gd name="T42" fmla="*/ 6 w 634"/>
                <a:gd name="T43" fmla="*/ 6 h 528"/>
                <a:gd name="T44" fmla="*/ 6 w 634"/>
                <a:gd name="T45" fmla="*/ 6 h 528"/>
                <a:gd name="T46" fmla="*/ 6 w 634"/>
                <a:gd name="T47" fmla="*/ 6 h 528"/>
                <a:gd name="T48" fmla="*/ 6 w 634"/>
                <a:gd name="T49" fmla="*/ 6 h 528"/>
                <a:gd name="T50" fmla="*/ 6 w 634"/>
                <a:gd name="T51" fmla="*/ 6 h 528"/>
                <a:gd name="T52" fmla="*/ 6 w 634"/>
                <a:gd name="T53" fmla="*/ 6 h 528"/>
                <a:gd name="T54" fmla="*/ 6 w 634"/>
                <a:gd name="T55" fmla="*/ 6 h 528"/>
                <a:gd name="T56" fmla="*/ 6 w 634"/>
                <a:gd name="T57" fmla="*/ 6 h 528"/>
                <a:gd name="T58" fmla="*/ 6 w 634"/>
                <a:gd name="T59" fmla="*/ 6 h 528"/>
                <a:gd name="T60" fmla="*/ 6 w 634"/>
                <a:gd name="T61" fmla="*/ 6 h 528"/>
                <a:gd name="T62" fmla="*/ 6 w 634"/>
                <a:gd name="T63" fmla="*/ 6 h 528"/>
                <a:gd name="T64" fmla="*/ 6 w 634"/>
                <a:gd name="T65" fmla="*/ 6 h 528"/>
                <a:gd name="T66" fmla="*/ 6 w 634"/>
                <a:gd name="T67" fmla="*/ 6 h 528"/>
                <a:gd name="T68" fmla="*/ 6 w 634"/>
                <a:gd name="T69" fmla="*/ 6 h 528"/>
                <a:gd name="T70" fmla="*/ 6 w 634"/>
                <a:gd name="T71" fmla="*/ 6 h 528"/>
                <a:gd name="T72" fmla="*/ 6 w 634"/>
                <a:gd name="T73" fmla="*/ 6 h 528"/>
                <a:gd name="T74" fmla="*/ 6 w 634"/>
                <a:gd name="T75" fmla="*/ 6 h 528"/>
                <a:gd name="T76" fmla="*/ 6 w 634"/>
                <a:gd name="T77" fmla="*/ 6 h 528"/>
                <a:gd name="T78" fmla="*/ 6 w 634"/>
                <a:gd name="T79" fmla="*/ 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528"/>
                <a:gd name="T122" fmla="*/ 634 w 634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Freeform 11"/>
            <p:cNvSpPr>
              <a:spLocks/>
            </p:cNvSpPr>
            <p:nvPr/>
          </p:nvSpPr>
          <p:spPr bwMode="grayWhite">
            <a:xfrm>
              <a:off x="1066" y="1544"/>
              <a:ext cx="585" cy="998"/>
            </a:xfrm>
            <a:custGeom>
              <a:avLst/>
              <a:gdLst>
                <a:gd name="T0" fmla="*/ 6 w 630"/>
                <a:gd name="T1" fmla="*/ 6 h 1076"/>
                <a:gd name="T2" fmla="*/ 6 w 630"/>
                <a:gd name="T3" fmla="*/ 6 h 1076"/>
                <a:gd name="T4" fmla="*/ 6 w 630"/>
                <a:gd name="T5" fmla="*/ 6 h 1076"/>
                <a:gd name="T6" fmla="*/ 6 w 630"/>
                <a:gd name="T7" fmla="*/ 6 h 1076"/>
                <a:gd name="T8" fmla="*/ 6 w 630"/>
                <a:gd name="T9" fmla="*/ 6 h 1076"/>
                <a:gd name="T10" fmla="*/ 6 w 630"/>
                <a:gd name="T11" fmla="*/ 6 h 1076"/>
                <a:gd name="T12" fmla="*/ 6 w 630"/>
                <a:gd name="T13" fmla="*/ 6 h 1076"/>
                <a:gd name="T14" fmla="*/ 6 w 630"/>
                <a:gd name="T15" fmla="*/ 6 h 1076"/>
                <a:gd name="T16" fmla="*/ 6 w 630"/>
                <a:gd name="T17" fmla="*/ 6 h 1076"/>
                <a:gd name="T18" fmla="*/ 6 w 630"/>
                <a:gd name="T19" fmla="*/ 6 h 1076"/>
                <a:gd name="T20" fmla="*/ 6 w 630"/>
                <a:gd name="T21" fmla="*/ 6 h 1076"/>
                <a:gd name="T22" fmla="*/ 6 w 630"/>
                <a:gd name="T23" fmla="*/ 6 h 1076"/>
                <a:gd name="T24" fmla="*/ 6 w 630"/>
                <a:gd name="T25" fmla="*/ 6 h 1076"/>
                <a:gd name="T26" fmla="*/ 6 w 630"/>
                <a:gd name="T27" fmla="*/ 6 h 1076"/>
                <a:gd name="T28" fmla="*/ 6 w 630"/>
                <a:gd name="T29" fmla="*/ 6 h 1076"/>
                <a:gd name="T30" fmla="*/ 6 w 630"/>
                <a:gd name="T31" fmla="*/ 6 h 1076"/>
                <a:gd name="T32" fmla="*/ 6 w 630"/>
                <a:gd name="T33" fmla="*/ 6 h 1076"/>
                <a:gd name="T34" fmla="*/ 6 w 630"/>
                <a:gd name="T35" fmla="*/ 6 h 1076"/>
                <a:gd name="T36" fmla="*/ 6 w 630"/>
                <a:gd name="T37" fmla="*/ 6 h 1076"/>
                <a:gd name="T38" fmla="*/ 6 w 630"/>
                <a:gd name="T39" fmla="*/ 6 h 1076"/>
                <a:gd name="T40" fmla="*/ 6 w 630"/>
                <a:gd name="T41" fmla="*/ 6 h 1076"/>
                <a:gd name="T42" fmla="*/ 6 w 630"/>
                <a:gd name="T43" fmla="*/ 6 h 1076"/>
                <a:gd name="T44" fmla="*/ 6 w 630"/>
                <a:gd name="T45" fmla="*/ 6 h 1076"/>
                <a:gd name="T46" fmla="*/ 6 w 630"/>
                <a:gd name="T47" fmla="*/ 6 h 1076"/>
                <a:gd name="T48" fmla="*/ 6 w 630"/>
                <a:gd name="T49" fmla="*/ 6 h 1076"/>
                <a:gd name="T50" fmla="*/ 6 w 630"/>
                <a:gd name="T51" fmla="*/ 6 h 1076"/>
                <a:gd name="T52" fmla="*/ 6 w 630"/>
                <a:gd name="T53" fmla="*/ 6 h 1076"/>
                <a:gd name="T54" fmla="*/ 6 w 630"/>
                <a:gd name="T55" fmla="*/ 6 h 1076"/>
                <a:gd name="T56" fmla="*/ 6 w 630"/>
                <a:gd name="T57" fmla="*/ 6 h 1076"/>
                <a:gd name="T58" fmla="*/ 6 w 630"/>
                <a:gd name="T59" fmla="*/ 6 h 1076"/>
                <a:gd name="T60" fmla="*/ 6 w 630"/>
                <a:gd name="T61" fmla="*/ 6 h 1076"/>
                <a:gd name="T62" fmla="*/ 4 w 630"/>
                <a:gd name="T63" fmla="*/ 6 h 1076"/>
                <a:gd name="T64" fmla="*/ 2 w 630"/>
                <a:gd name="T65" fmla="*/ 6 h 1076"/>
                <a:gd name="T66" fmla="*/ 6 w 630"/>
                <a:gd name="T67" fmla="*/ 6 h 1076"/>
                <a:gd name="T68" fmla="*/ 6 w 630"/>
                <a:gd name="T69" fmla="*/ 6 h 1076"/>
                <a:gd name="T70" fmla="*/ 6 w 630"/>
                <a:gd name="T71" fmla="*/ 6 h 1076"/>
                <a:gd name="T72" fmla="*/ 6 w 630"/>
                <a:gd name="T73" fmla="*/ 6 h 1076"/>
                <a:gd name="T74" fmla="*/ 6 w 630"/>
                <a:gd name="T75" fmla="*/ 6 h 1076"/>
                <a:gd name="T76" fmla="*/ 6 w 630"/>
                <a:gd name="T77" fmla="*/ 6 h 1076"/>
                <a:gd name="T78" fmla="*/ 6 w 630"/>
                <a:gd name="T79" fmla="*/ 6 h 1076"/>
                <a:gd name="T80" fmla="*/ 6 w 630"/>
                <a:gd name="T81" fmla="*/ 6 h 1076"/>
                <a:gd name="T82" fmla="*/ 6 w 630"/>
                <a:gd name="T83" fmla="*/ 6 h 1076"/>
                <a:gd name="T84" fmla="*/ 6 w 630"/>
                <a:gd name="T85" fmla="*/ 6 h 1076"/>
                <a:gd name="T86" fmla="*/ 6 w 630"/>
                <a:gd name="T87" fmla="*/ 6 h 1076"/>
                <a:gd name="T88" fmla="*/ 6 w 630"/>
                <a:gd name="T89" fmla="*/ 6 h 1076"/>
                <a:gd name="T90" fmla="*/ 6 w 630"/>
                <a:gd name="T91" fmla="*/ 6 h 1076"/>
                <a:gd name="T92" fmla="*/ 6 w 630"/>
                <a:gd name="T93" fmla="*/ 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0"/>
                <a:gd name="T142" fmla="*/ 0 h 1076"/>
                <a:gd name="T143" fmla="*/ 630 w 630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Freeform 12"/>
            <p:cNvSpPr>
              <a:spLocks/>
            </p:cNvSpPr>
            <p:nvPr/>
          </p:nvSpPr>
          <p:spPr bwMode="grayWhite">
            <a:xfrm>
              <a:off x="1593" y="1034"/>
              <a:ext cx="436" cy="710"/>
            </a:xfrm>
            <a:custGeom>
              <a:avLst/>
              <a:gdLst>
                <a:gd name="T0" fmla="*/ 6 w 470"/>
                <a:gd name="T1" fmla="*/ 7 h 762"/>
                <a:gd name="T2" fmla="*/ 6 w 470"/>
                <a:gd name="T3" fmla="*/ 7 h 762"/>
                <a:gd name="T4" fmla="*/ 6 w 470"/>
                <a:gd name="T5" fmla="*/ 7 h 762"/>
                <a:gd name="T6" fmla="*/ 6 w 470"/>
                <a:gd name="T7" fmla="*/ 7 h 762"/>
                <a:gd name="T8" fmla="*/ 6 w 470"/>
                <a:gd name="T9" fmla="*/ 7 h 762"/>
                <a:gd name="T10" fmla="*/ 6 w 470"/>
                <a:gd name="T11" fmla="*/ 7 h 762"/>
                <a:gd name="T12" fmla="*/ 6 w 470"/>
                <a:gd name="T13" fmla="*/ 7 h 762"/>
                <a:gd name="T14" fmla="*/ 6 w 470"/>
                <a:gd name="T15" fmla="*/ 7 h 762"/>
                <a:gd name="T16" fmla="*/ 6 w 470"/>
                <a:gd name="T17" fmla="*/ 7 h 762"/>
                <a:gd name="T18" fmla="*/ 6 w 470"/>
                <a:gd name="T19" fmla="*/ 7 h 762"/>
                <a:gd name="T20" fmla="*/ 6 w 470"/>
                <a:gd name="T21" fmla="*/ 7 h 762"/>
                <a:gd name="T22" fmla="*/ 6 w 470"/>
                <a:gd name="T23" fmla="*/ 7 h 762"/>
                <a:gd name="T24" fmla="*/ 6 w 470"/>
                <a:gd name="T25" fmla="*/ 7 h 762"/>
                <a:gd name="T26" fmla="*/ 6 w 470"/>
                <a:gd name="T27" fmla="*/ 7 h 762"/>
                <a:gd name="T28" fmla="*/ 6 w 470"/>
                <a:gd name="T29" fmla="*/ 0 h 762"/>
                <a:gd name="T30" fmla="*/ 6 w 470"/>
                <a:gd name="T31" fmla="*/ 7 h 762"/>
                <a:gd name="T32" fmla="*/ 6 w 470"/>
                <a:gd name="T33" fmla="*/ 7 h 762"/>
                <a:gd name="T34" fmla="*/ 6 w 470"/>
                <a:gd name="T35" fmla="*/ 7 h 762"/>
                <a:gd name="T36" fmla="*/ 6 w 470"/>
                <a:gd name="T37" fmla="*/ 7 h 762"/>
                <a:gd name="T38" fmla="*/ 6 w 470"/>
                <a:gd name="T39" fmla="*/ 7 h 762"/>
                <a:gd name="T40" fmla="*/ 6 w 470"/>
                <a:gd name="T41" fmla="*/ 7 h 762"/>
                <a:gd name="T42" fmla="*/ 6 w 470"/>
                <a:gd name="T43" fmla="*/ 7 h 762"/>
                <a:gd name="T44" fmla="*/ 6 w 470"/>
                <a:gd name="T45" fmla="*/ 7 h 762"/>
                <a:gd name="T46" fmla="*/ 6 w 470"/>
                <a:gd name="T47" fmla="*/ 7 h 762"/>
                <a:gd name="T48" fmla="*/ 6 w 470"/>
                <a:gd name="T49" fmla="*/ 7 h 762"/>
                <a:gd name="T50" fmla="*/ 6 w 470"/>
                <a:gd name="T51" fmla="*/ 7 h 762"/>
                <a:gd name="T52" fmla="*/ 6 w 470"/>
                <a:gd name="T53" fmla="*/ 7 h 762"/>
                <a:gd name="T54" fmla="*/ 6 w 470"/>
                <a:gd name="T55" fmla="*/ 7 h 762"/>
                <a:gd name="T56" fmla="*/ 6 w 470"/>
                <a:gd name="T57" fmla="*/ 7 h 762"/>
                <a:gd name="T58" fmla="*/ 6 w 470"/>
                <a:gd name="T59" fmla="*/ 7 h 762"/>
                <a:gd name="T60" fmla="*/ 6 w 470"/>
                <a:gd name="T61" fmla="*/ 7 h 762"/>
                <a:gd name="T62" fmla="*/ 6 w 470"/>
                <a:gd name="T63" fmla="*/ 7 h 762"/>
                <a:gd name="T64" fmla="*/ 6 w 470"/>
                <a:gd name="T65" fmla="*/ 7 h 762"/>
                <a:gd name="T66" fmla="*/ 6 w 470"/>
                <a:gd name="T67" fmla="*/ 7 h 762"/>
                <a:gd name="T68" fmla="*/ 6 w 470"/>
                <a:gd name="T69" fmla="*/ 7 h 762"/>
                <a:gd name="T70" fmla="*/ 6 w 470"/>
                <a:gd name="T71" fmla="*/ 7 h 762"/>
                <a:gd name="T72" fmla="*/ 6 w 470"/>
                <a:gd name="T73" fmla="*/ 7 h 762"/>
                <a:gd name="T74" fmla="*/ 6 w 470"/>
                <a:gd name="T75" fmla="*/ 7 h 762"/>
                <a:gd name="T76" fmla="*/ 6 w 470"/>
                <a:gd name="T77" fmla="*/ 7 h 762"/>
                <a:gd name="T78" fmla="*/ 6 w 470"/>
                <a:gd name="T79" fmla="*/ 7 h 762"/>
                <a:gd name="T80" fmla="*/ 6 w 470"/>
                <a:gd name="T81" fmla="*/ 7 h 762"/>
                <a:gd name="T82" fmla="*/ 6 w 470"/>
                <a:gd name="T83" fmla="*/ 7 h 762"/>
                <a:gd name="T84" fmla="*/ 6 w 470"/>
                <a:gd name="T85" fmla="*/ 7 h 762"/>
                <a:gd name="T86" fmla="*/ 6 w 470"/>
                <a:gd name="T87" fmla="*/ 7 h 762"/>
                <a:gd name="T88" fmla="*/ 6 w 470"/>
                <a:gd name="T89" fmla="*/ 7 h 762"/>
                <a:gd name="T90" fmla="*/ 6 w 470"/>
                <a:gd name="T91" fmla="*/ 7 h 762"/>
                <a:gd name="T92" fmla="*/ 6 w 470"/>
                <a:gd name="T93" fmla="*/ 7 h 762"/>
                <a:gd name="T94" fmla="*/ 6 w 470"/>
                <a:gd name="T95" fmla="*/ 7 h 762"/>
                <a:gd name="T96" fmla="*/ 6 w 470"/>
                <a:gd name="T97" fmla="*/ 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0"/>
                <a:gd name="T148" fmla="*/ 0 h 762"/>
                <a:gd name="T149" fmla="*/ 470 w 470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Freeform 13"/>
            <p:cNvSpPr>
              <a:spLocks/>
            </p:cNvSpPr>
            <p:nvPr/>
          </p:nvSpPr>
          <p:spPr bwMode="grayWhite">
            <a:xfrm>
              <a:off x="1328" y="1619"/>
              <a:ext cx="465" cy="716"/>
            </a:xfrm>
            <a:custGeom>
              <a:avLst/>
              <a:gdLst>
                <a:gd name="T0" fmla="*/ 6 w 502"/>
                <a:gd name="T1" fmla="*/ 0 h 772"/>
                <a:gd name="T2" fmla="*/ 0 w 502"/>
                <a:gd name="T3" fmla="*/ 6 h 772"/>
                <a:gd name="T4" fmla="*/ 6 w 502"/>
                <a:gd name="T5" fmla="*/ 6 h 772"/>
                <a:gd name="T6" fmla="*/ 6 w 502"/>
                <a:gd name="T7" fmla="*/ 6 h 772"/>
                <a:gd name="T8" fmla="*/ 6 w 502"/>
                <a:gd name="T9" fmla="*/ 6 h 772"/>
                <a:gd name="T10" fmla="*/ 6 w 502"/>
                <a:gd name="T11" fmla="*/ 6 h 772"/>
                <a:gd name="T12" fmla="*/ 6 w 502"/>
                <a:gd name="T13" fmla="*/ 6 h 772"/>
                <a:gd name="T14" fmla="*/ 6 w 502"/>
                <a:gd name="T15" fmla="*/ 6 h 772"/>
                <a:gd name="T16" fmla="*/ 6 w 502"/>
                <a:gd name="T17" fmla="*/ 6 h 772"/>
                <a:gd name="T18" fmla="*/ 6 w 502"/>
                <a:gd name="T19" fmla="*/ 6 h 772"/>
                <a:gd name="T20" fmla="*/ 6 w 502"/>
                <a:gd name="T21" fmla="*/ 6 h 772"/>
                <a:gd name="T22" fmla="*/ 6 w 502"/>
                <a:gd name="T23" fmla="*/ 6 h 772"/>
                <a:gd name="T24" fmla="*/ 6 w 502"/>
                <a:gd name="T25" fmla="*/ 6 h 772"/>
                <a:gd name="T26" fmla="*/ 6 w 502"/>
                <a:gd name="T27" fmla="*/ 6 h 772"/>
                <a:gd name="T28" fmla="*/ 6 w 502"/>
                <a:gd name="T29" fmla="*/ 6 h 772"/>
                <a:gd name="T30" fmla="*/ 6 w 502"/>
                <a:gd name="T31" fmla="*/ 6 h 772"/>
                <a:gd name="T32" fmla="*/ 6 w 502"/>
                <a:gd name="T33" fmla="*/ 6 h 772"/>
                <a:gd name="T34" fmla="*/ 6 w 502"/>
                <a:gd name="T35" fmla="*/ 6 h 772"/>
                <a:gd name="T36" fmla="*/ 6 w 502"/>
                <a:gd name="T37" fmla="*/ 6 h 772"/>
                <a:gd name="T38" fmla="*/ 6 w 502"/>
                <a:gd name="T39" fmla="*/ 6 h 772"/>
                <a:gd name="T40" fmla="*/ 6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772"/>
                <a:gd name="T65" fmla="*/ 502 w 502"/>
                <a:gd name="T66" fmla="*/ 772 h 7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Freeform 14"/>
            <p:cNvSpPr>
              <a:spLocks/>
            </p:cNvSpPr>
            <p:nvPr/>
          </p:nvSpPr>
          <p:spPr bwMode="grayWhite">
            <a:xfrm>
              <a:off x="2069" y="1853"/>
              <a:ext cx="531" cy="420"/>
            </a:xfrm>
            <a:custGeom>
              <a:avLst/>
              <a:gdLst>
                <a:gd name="T0" fmla="*/ 0 w 572"/>
                <a:gd name="T1" fmla="*/ 6 h 454"/>
                <a:gd name="T2" fmla="*/ 6 w 572"/>
                <a:gd name="T3" fmla="*/ 0 h 454"/>
                <a:gd name="T4" fmla="*/ 6 w 572"/>
                <a:gd name="T5" fmla="*/ 6 h 454"/>
                <a:gd name="T6" fmla="*/ 6 w 572"/>
                <a:gd name="T7" fmla="*/ 6 h 454"/>
                <a:gd name="T8" fmla="*/ 6 w 572"/>
                <a:gd name="T9" fmla="*/ 6 h 454"/>
                <a:gd name="T10" fmla="*/ 6 w 572"/>
                <a:gd name="T11" fmla="*/ 6 h 454"/>
                <a:gd name="T12" fmla="*/ 6 w 572"/>
                <a:gd name="T13" fmla="*/ 6 h 454"/>
                <a:gd name="T14" fmla="*/ 0 w 572"/>
                <a:gd name="T15" fmla="*/ 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2"/>
                <a:gd name="T25" fmla="*/ 0 h 454"/>
                <a:gd name="T26" fmla="*/ 572 w 572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Freeform 15"/>
            <p:cNvSpPr>
              <a:spLocks/>
            </p:cNvSpPr>
            <p:nvPr/>
          </p:nvSpPr>
          <p:spPr bwMode="grayWhite">
            <a:xfrm>
              <a:off x="1995" y="2219"/>
              <a:ext cx="511" cy="530"/>
            </a:xfrm>
            <a:custGeom>
              <a:avLst/>
              <a:gdLst>
                <a:gd name="T0" fmla="*/ 6 w 552"/>
                <a:gd name="T1" fmla="*/ 0 h 570"/>
                <a:gd name="T2" fmla="*/ 0 w 552"/>
                <a:gd name="T3" fmla="*/ 7 h 570"/>
                <a:gd name="T4" fmla="*/ 0 w 552"/>
                <a:gd name="T5" fmla="*/ 7 h 570"/>
                <a:gd name="T6" fmla="*/ 6 w 552"/>
                <a:gd name="T7" fmla="*/ 7 h 570"/>
                <a:gd name="T8" fmla="*/ 6 w 552"/>
                <a:gd name="T9" fmla="*/ 7 h 570"/>
                <a:gd name="T10" fmla="*/ 6 w 552"/>
                <a:gd name="T11" fmla="*/ 7 h 570"/>
                <a:gd name="T12" fmla="*/ 6 w 552"/>
                <a:gd name="T13" fmla="*/ 7 h 570"/>
                <a:gd name="T14" fmla="*/ 6 w 552"/>
                <a:gd name="T15" fmla="*/ 7 h 570"/>
                <a:gd name="T16" fmla="*/ 6 w 552"/>
                <a:gd name="T17" fmla="*/ 7 h 570"/>
                <a:gd name="T18" fmla="*/ 6 w 552"/>
                <a:gd name="T19" fmla="*/ 7 h 570"/>
                <a:gd name="T20" fmla="*/ 6 w 552"/>
                <a:gd name="T21" fmla="*/ 7 h 570"/>
                <a:gd name="T22" fmla="*/ 6 w 552"/>
                <a:gd name="T23" fmla="*/ 7 h 570"/>
                <a:gd name="T24" fmla="*/ 6 w 552"/>
                <a:gd name="T25" fmla="*/ 7 h 570"/>
                <a:gd name="T26" fmla="*/ 6 w 552"/>
                <a:gd name="T27" fmla="*/ 7 h 570"/>
                <a:gd name="T28" fmla="*/ 6 w 552"/>
                <a:gd name="T29" fmla="*/ 7 h 570"/>
                <a:gd name="T30" fmla="*/ 6 w 552"/>
                <a:gd name="T31" fmla="*/ 7 h 570"/>
                <a:gd name="T32" fmla="*/ 6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2"/>
                <a:gd name="T52" fmla="*/ 0 h 570"/>
                <a:gd name="T53" fmla="*/ 552 w 552"/>
                <a:gd name="T54" fmla="*/ 570 h 5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Freeform 16"/>
            <p:cNvSpPr>
              <a:spLocks/>
            </p:cNvSpPr>
            <p:nvPr/>
          </p:nvSpPr>
          <p:spPr bwMode="grayWhite">
            <a:xfrm>
              <a:off x="2462" y="1706"/>
              <a:ext cx="605" cy="298"/>
            </a:xfrm>
            <a:custGeom>
              <a:avLst/>
              <a:gdLst>
                <a:gd name="T0" fmla="*/ 0 w 650"/>
                <a:gd name="T1" fmla="*/ 6 h 322"/>
                <a:gd name="T2" fmla="*/ 7 w 650"/>
                <a:gd name="T3" fmla="*/ 0 h 322"/>
                <a:gd name="T4" fmla="*/ 7 w 650"/>
                <a:gd name="T5" fmla="*/ 6 h 322"/>
                <a:gd name="T6" fmla="*/ 7 w 650"/>
                <a:gd name="T7" fmla="*/ 6 h 322"/>
                <a:gd name="T8" fmla="*/ 7 w 650"/>
                <a:gd name="T9" fmla="*/ 6 h 322"/>
                <a:gd name="T10" fmla="*/ 7 w 650"/>
                <a:gd name="T11" fmla="*/ 6 h 322"/>
                <a:gd name="T12" fmla="*/ 7 w 650"/>
                <a:gd name="T13" fmla="*/ 6 h 322"/>
                <a:gd name="T14" fmla="*/ 7 w 650"/>
                <a:gd name="T15" fmla="*/ 6 h 322"/>
                <a:gd name="T16" fmla="*/ 7 w 650"/>
                <a:gd name="T17" fmla="*/ 6 h 322"/>
                <a:gd name="T18" fmla="*/ 7 w 650"/>
                <a:gd name="T19" fmla="*/ 6 h 322"/>
                <a:gd name="T20" fmla="*/ 7 w 650"/>
                <a:gd name="T21" fmla="*/ 6 h 322"/>
                <a:gd name="T22" fmla="*/ 7 w 650"/>
                <a:gd name="T23" fmla="*/ 6 h 322"/>
                <a:gd name="T24" fmla="*/ 7 w 650"/>
                <a:gd name="T25" fmla="*/ 6 h 322"/>
                <a:gd name="T26" fmla="*/ 7 w 650"/>
                <a:gd name="T27" fmla="*/ 6 h 322"/>
                <a:gd name="T28" fmla="*/ 7 w 650"/>
                <a:gd name="T29" fmla="*/ 6 h 322"/>
                <a:gd name="T30" fmla="*/ 7 w 650"/>
                <a:gd name="T31" fmla="*/ 6 h 322"/>
                <a:gd name="T32" fmla="*/ 7 w 650"/>
                <a:gd name="T33" fmla="*/ 6 h 322"/>
                <a:gd name="T34" fmla="*/ 7 w 650"/>
                <a:gd name="T35" fmla="*/ 6 h 322"/>
                <a:gd name="T36" fmla="*/ 7 w 650"/>
                <a:gd name="T37" fmla="*/ 6 h 322"/>
                <a:gd name="T38" fmla="*/ 7 w 650"/>
                <a:gd name="T39" fmla="*/ 6 h 322"/>
                <a:gd name="T40" fmla="*/ 7 w 650"/>
                <a:gd name="T41" fmla="*/ 6 h 322"/>
                <a:gd name="T42" fmla="*/ 7 w 650"/>
                <a:gd name="T43" fmla="*/ 6 h 322"/>
                <a:gd name="T44" fmla="*/ 7 w 650"/>
                <a:gd name="T45" fmla="*/ 6 h 322"/>
                <a:gd name="T46" fmla="*/ 7 w 650"/>
                <a:gd name="T47" fmla="*/ 6 h 322"/>
                <a:gd name="T48" fmla="*/ 7 w 650"/>
                <a:gd name="T49" fmla="*/ 6 h 322"/>
                <a:gd name="T50" fmla="*/ 7 w 650"/>
                <a:gd name="T51" fmla="*/ 6 h 322"/>
                <a:gd name="T52" fmla="*/ 7 w 650"/>
                <a:gd name="T53" fmla="*/ 6 h 322"/>
                <a:gd name="T54" fmla="*/ 7 w 650"/>
                <a:gd name="T55" fmla="*/ 6 h 322"/>
                <a:gd name="T56" fmla="*/ 7 w 650"/>
                <a:gd name="T57" fmla="*/ 6 h 322"/>
                <a:gd name="T58" fmla="*/ 7 w 650"/>
                <a:gd name="T59" fmla="*/ 6 h 322"/>
                <a:gd name="T60" fmla="*/ 7 w 650"/>
                <a:gd name="T61" fmla="*/ 6 h 322"/>
                <a:gd name="T62" fmla="*/ 7 w 650"/>
                <a:gd name="T63" fmla="*/ 6 h 322"/>
                <a:gd name="T64" fmla="*/ 7 w 650"/>
                <a:gd name="T65" fmla="*/ 6 h 322"/>
                <a:gd name="T66" fmla="*/ 7 w 650"/>
                <a:gd name="T67" fmla="*/ 6 h 322"/>
                <a:gd name="T68" fmla="*/ 7 w 650"/>
                <a:gd name="T69" fmla="*/ 6 h 322"/>
                <a:gd name="T70" fmla="*/ 7 w 650"/>
                <a:gd name="T71" fmla="*/ 6 h 322"/>
                <a:gd name="T72" fmla="*/ 7 w 650"/>
                <a:gd name="T73" fmla="*/ 6 h 322"/>
                <a:gd name="T74" fmla="*/ 7 w 650"/>
                <a:gd name="T75" fmla="*/ 6 h 322"/>
                <a:gd name="T76" fmla="*/ 7 w 650"/>
                <a:gd name="T77" fmla="*/ 6 h 322"/>
                <a:gd name="T78" fmla="*/ 7 w 650"/>
                <a:gd name="T79" fmla="*/ 6 h 322"/>
                <a:gd name="T80" fmla="*/ 7 w 650"/>
                <a:gd name="T81" fmla="*/ 6 h 322"/>
                <a:gd name="T82" fmla="*/ 7 w 650"/>
                <a:gd name="T83" fmla="*/ 6 h 322"/>
                <a:gd name="T84" fmla="*/ 7 w 650"/>
                <a:gd name="T85" fmla="*/ 6 h 322"/>
                <a:gd name="T86" fmla="*/ 7 w 650"/>
                <a:gd name="T87" fmla="*/ 6 h 322"/>
                <a:gd name="T88" fmla="*/ 7 w 650"/>
                <a:gd name="T89" fmla="*/ 6 h 322"/>
                <a:gd name="T90" fmla="*/ 0 w 650"/>
                <a:gd name="T91" fmla="*/ 6 h 322"/>
                <a:gd name="T92" fmla="*/ 0 w 650"/>
                <a:gd name="T93" fmla="*/ 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0"/>
                <a:gd name="T142" fmla="*/ 0 h 322"/>
                <a:gd name="T143" fmla="*/ 650 w 65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Freeform 17"/>
            <p:cNvSpPr>
              <a:spLocks/>
            </p:cNvSpPr>
            <p:nvPr/>
          </p:nvSpPr>
          <p:spPr bwMode="grayWhite">
            <a:xfrm>
              <a:off x="2578" y="1995"/>
              <a:ext cx="542" cy="289"/>
            </a:xfrm>
            <a:custGeom>
              <a:avLst/>
              <a:gdLst>
                <a:gd name="T0" fmla="*/ 6 w 584"/>
                <a:gd name="T1" fmla="*/ 0 h 312"/>
                <a:gd name="T2" fmla="*/ 6 w 584"/>
                <a:gd name="T3" fmla="*/ 6 h 312"/>
                <a:gd name="T4" fmla="*/ 6 w 584"/>
                <a:gd name="T5" fmla="*/ 6 h 312"/>
                <a:gd name="T6" fmla="*/ 6 w 584"/>
                <a:gd name="T7" fmla="*/ 6 h 312"/>
                <a:gd name="T8" fmla="*/ 6 w 584"/>
                <a:gd name="T9" fmla="*/ 6 h 312"/>
                <a:gd name="T10" fmla="*/ 6 w 584"/>
                <a:gd name="T11" fmla="*/ 6 h 312"/>
                <a:gd name="T12" fmla="*/ 6 w 584"/>
                <a:gd name="T13" fmla="*/ 6 h 312"/>
                <a:gd name="T14" fmla="*/ 6 w 584"/>
                <a:gd name="T15" fmla="*/ 6 h 312"/>
                <a:gd name="T16" fmla="*/ 6 w 584"/>
                <a:gd name="T17" fmla="*/ 6 h 312"/>
                <a:gd name="T18" fmla="*/ 6 w 584"/>
                <a:gd name="T19" fmla="*/ 6 h 312"/>
                <a:gd name="T20" fmla="*/ 6 w 584"/>
                <a:gd name="T21" fmla="*/ 6 h 312"/>
                <a:gd name="T22" fmla="*/ 6 w 584"/>
                <a:gd name="T23" fmla="*/ 6 h 312"/>
                <a:gd name="T24" fmla="*/ 0 w 584"/>
                <a:gd name="T25" fmla="*/ 6 h 312"/>
                <a:gd name="T26" fmla="*/ 6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312"/>
                <a:gd name="T44" fmla="*/ 584 w 584"/>
                <a:gd name="T45" fmla="*/ 312 h 3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7" name="Freeform 18"/>
            <p:cNvSpPr>
              <a:spLocks/>
            </p:cNvSpPr>
            <p:nvPr/>
          </p:nvSpPr>
          <p:spPr bwMode="grayWhite">
            <a:xfrm>
              <a:off x="2942" y="1141"/>
              <a:ext cx="483" cy="543"/>
            </a:xfrm>
            <a:custGeom>
              <a:avLst/>
              <a:gdLst>
                <a:gd name="T0" fmla="*/ 7 w 518"/>
                <a:gd name="T1" fmla="*/ 7 h 584"/>
                <a:gd name="T2" fmla="*/ 7 w 518"/>
                <a:gd name="T3" fmla="*/ 7 h 584"/>
                <a:gd name="T4" fmla="*/ 7 w 518"/>
                <a:gd name="T5" fmla="*/ 7 h 584"/>
                <a:gd name="T6" fmla="*/ 7 w 518"/>
                <a:gd name="T7" fmla="*/ 7 h 584"/>
                <a:gd name="T8" fmla="*/ 7 w 518"/>
                <a:gd name="T9" fmla="*/ 7 h 584"/>
                <a:gd name="T10" fmla="*/ 7 w 518"/>
                <a:gd name="T11" fmla="*/ 7 h 584"/>
                <a:gd name="T12" fmla="*/ 7 w 518"/>
                <a:gd name="T13" fmla="*/ 7 h 584"/>
                <a:gd name="T14" fmla="*/ 7 w 518"/>
                <a:gd name="T15" fmla="*/ 7 h 584"/>
                <a:gd name="T16" fmla="*/ 2 w 518"/>
                <a:gd name="T17" fmla="*/ 7 h 584"/>
                <a:gd name="T18" fmla="*/ 7 w 518"/>
                <a:gd name="T19" fmla="*/ 7 h 584"/>
                <a:gd name="T20" fmla="*/ 0 w 518"/>
                <a:gd name="T21" fmla="*/ 7 h 584"/>
                <a:gd name="T22" fmla="*/ 7 w 518"/>
                <a:gd name="T23" fmla="*/ 7 h 584"/>
                <a:gd name="T24" fmla="*/ 7 w 518"/>
                <a:gd name="T25" fmla="*/ 0 h 584"/>
                <a:gd name="T26" fmla="*/ 7 w 518"/>
                <a:gd name="T27" fmla="*/ 7 h 584"/>
                <a:gd name="T28" fmla="*/ 7 w 518"/>
                <a:gd name="T29" fmla="*/ 7 h 584"/>
                <a:gd name="T30" fmla="*/ 7 w 518"/>
                <a:gd name="T31" fmla="*/ 7 h 584"/>
                <a:gd name="T32" fmla="*/ 7 w 518"/>
                <a:gd name="T33" fmla="*/ 7 h 584"/>
                <a:gd name="T34" fmla="*/ 7 w 518"/>
                <a:gd name="T35" fmla="*/ 7 h 584"/>
                <a:gd name="T36" fmla="*/ 7 w 518"/>
                <a:gd name="T37" fmla="*/ 7 h 584"/>
                <a:gd name="T38" fmla="*/ 7 w 518"/>
                <a:gd name="T39" fmla="*/ 7 h 584"/>
                <a:gd name="T40" fmla="*/ 7 w 518"/>
                <a:gd name="T41" fmla="*/ 7 h 584"/>
                <a:gd name="T42" fmla="*/ 7 w 518"/>
                <a:gd name="T43" fmla="*/ 7 h 584"/>
                <a:gd name="T44" fmla="*/ 7 w 518"/>
                <a:gd name="T45" fmla="*/ 7 h 584"/>
                <a:gd name="T46" fmla="*/ 7 w 518"/>
                <a:gd name="T47" fmla="*/ 7 h 584"/>
                <a:gd name="T48" fmla="*/ 7 w 518"/>
                <a:gd name="T49" fmla="*/ 7 h 584"/>
                <a:gd name="T50" fmla="*/ 7 w 518"/>
                <a:gd name="T51" fmla="*/ 7 h 584"/>
                <a:gd name="T52" fmla="*/ 7 w 518"/>
                <a:gd name="T53" fmla="*/ 7 h 584"/>
                <a:gd name="T54" fmla="*/ 7 w 518"/>
                <a:gd name="T55" fmla="*/ 7 h 584"/>
                <a:gd name="T56" fmla="*/ 7 w 518"/>
                <a:gd name="T57" fmla="*/ 7 h 584"/>
                <a:gd name="T58" fmla="*/ 7 w 518"/>
                <a:gd name="T59" fmla="*/ 7 h 584"/>
                <a:gd name="T60" fmla="*/ 7 w 518"/>
                <a:gd name="T61" fmla="*/ 7 h 584"/>
                <a:gd name="T62" fmla="*/ 7 w 518"/>
                <a:gd name="T63" fmla="*/ 7 h 584"/>
                <a:gd name="T64" fmla="*/ 7 w 518"/>
                <a:gd name="T65" fmla="*/ 7 h 584"/>
                <a:gd name="T66" fmla="*/ 7 w 518"/>
                <a:gd name="T67" fmla="*/ 7 h 584"/>
                <a:gd name="T68" fmla="*/ 7 w 518"/>
                <a:gd name="T69" fmla="*/ 7 h 584"/>
                <a:gd name="T70" fmla="*/ 7 w 518"/>
                <a:gd name="T71" fmla="*/ 7 h 584"/>
                <a:gd name="T72" fmla="*/ 7 w 518"/>
                <a:gd name="T73" fmla="*/ 7 h 584"/>
                <a:gd name="T74" fmla="*/ 7 w 518"/>
                <a:gd name="T75" fmla="*/ 7 h 584"/>
                <a:gd name="T76" fmla="*/ 7 w 518"/>
                <a:gd name="T77" fmla="*/ 7 h 584"/>
                <a:gd name="T78" fmla="*/ 7 w 518"/>
                <a:gd name="T79" fmla="*/ 7 h 584"/>
                <a:gd name="T80" fmla="*/ 7 w 518"/>
                <a:gd name="T81" fmla="*/ 7 h 584"/>
                <a:gd name="T82" fmla="*/ 7 w 518"/>
                <a:gd name="T83" fmla="*/ 7 h 584"/>
                <a:gd name="T84" fmla="*/ 7 w 518"/>
                <a:gd name="T85" fmla="*/ 7 h 584"/>
                <a:gd name="T86" fmla="*/ 7 w 518"/>
                <a:gd name="T87" fmla="*/ 7 h 584"/>
                <a:gd name="T88" fmla="*/ 7 w 518"/>
                <a:gd name="T89" fmla="*/ 7 h 584"/>
                <a:gd name="T90" fmla="*/ 7 w 518"/>
                <a:gd name="T91" fmla="*/ 7 h 584"/>
                <a:gd name="T92" fmla="*/ 7 w 518"/>
                <a:gd name="T93" fmla="*/ 7 h 584"/>
                <a:gd name="T94" fmla="*/ 7 w 518"/>
                <a:gd name="T95" fmla="*/ 7 h 584"/>
                <a:gd name="T96" fmla="*/ 7 w 518"/>
                <a:gd name="T97" fmla="*/ 7 h 584"/>
                <a:gd name="T98" fmla="*/ 7 w 518"/>
                <a:gd name="T99" fmla="*/ 7 h 584"/>
                <a:gd name="T100" fmla="*/ 7 w 518"/>
                <a:gd name="T101" fmla="*/ 7 h 584"/>
                <a:gd name="T102" fmla="*/ 7 w 518"/>
                <a:gd name="T103" fmla="*/ 7 h 584"/>
                <a:gd name="T104" fmla="*/ 7 w 518"/>
                <a:gd name="T105" fmla="*/ 7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84"/>
                <a:gd name="T161" fmla="*/ 518 w 518"/>
                <a:gd name="T162" fmla="*/ 584 h 5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Freeform 19"/>
            <p:cNvSpPr>
              <a:spLocks/>
            </p:cNvSpPr>
            <p:nvPr/>
          </p:nvSpPr>
          <p:spPr bwMode="grayWhite">
            <a:xfrm>
              <a:off x="3036" y="1942"/>
              <a:ext cx="491" cy="422"/>
            </a:xfrm>
            <a:custGeom>
              <a:avLst/>
              <a:gdLst>
                <a:gd name="T0" fmla="*/ 7 w 528"/>
                <a:gd name="T1" fmla="*/ 6 h 456"/>
                <a:gd name="T2" fmla="*/ 7 w 528"/>
                <a:gd name="T3" fmla="*/ 6 h 456"/>
                <a:gd name="T4" fmla="*/ 7 w 528"/>
                <a:gd name="T5" fmla="*/ 6 h 456"/>
                <a:gd name="T6" fmla="*/ 7 w 528"/>
                <a:gd name="T7" fmla="*/ 6 h 456"/>
                <a:gd name="T8" fmla="*/ 7 w 528"/>
                <a:gd name="T9" fmla="*/ 6 h 456"/>
                <a:gd name="T10" fmla="*/ 7 w 528"/>
                <a:gd name="T11" fmla="*/ 6 h 456"/>
                <a:gd name="T12" fmla="*/ 7 w 528"/>
                <a:gd name="T13" fmla="*/ 6 h 456"/>
                <a:gd name="T14" fmla="*/ 7 w 528"/>
                <a:gd name="T15" fmla="*/ 6 h 456"/>
                <a:gd name="T16" fmla="*/ 7 w 528"/>
                <a:gd name="T17" fmla="*/ 6 h 456"/>
                <a:gd name="T18" fmla="*/ 7 w 528"/>
                <a:gd name="T19" fmla="*/ 6 h 456"/>
                <a:gd name="T20" fmla="*/ 7 w 528"/>
                <a:gd name="T21" fmla="*/ 6 h 456"/>
                <a:gd name="T22" fmla="*/ 7 w 528"/>
                <a:gd name="T23" fmla="*/ 6 h 456"/>
                <a:gd name="T24" fmla="*/ 7 w 528"/>
                <a:gd name="T25" fmla="*/ 6 h 456"/>
                <a:gd name="T26" fmla="*/ 7 w 528"/>
                <a:gd name="T27" fmla="*/ 6 h 456"/>
                <a:gd name="T28" fmla="*/ 7 w 528"/>
                <a:gd name="T29" fmla="*/ 6 h 456"/>
                <a:gd name="T30" fmla="*/ 7 w 528"/>
                <a:gd name="T31" fmla="*/ 6 h 456"/>
                <a:gd name="T32" fmla="*/ 7 w 528"/>
                <a:gd name="T33" fmla="*/ 6 h 456"/>
                <a:gd name="T34" fmla="*/ 7 w 528"/>
                <a:gd name="T35" fmla="*/ 6 h 456"/>
                <a:gd name="T36" fmla="*/ 7 w 528"/>
                <a:gd name="T37" fmla="*/ 6 h 456"/>
                <a:gd name="T38" fmla="*/ 7 w 528"/>
                <a:gd name="T39" fmla="*/ 6 h 456"/>
                <a:gd name="T40" fmla="*/ 7 w 528"/>
                <a:gd name="T41" fmla="*/ 6 h 456"/>
                <a:gd name="T42" fmla="*/ 7 w 528"/>
                <a:gd name="T43" fmla="*/ 6 h 456"/>
                <a:gd name="T44" fmla="*/ 7 w 528"/>
                <a:gd name="T45" fmla="*/ 6 h 456"/>
                <a:gd name="T46" fmla="*/ 7 w 528"/>
                <a:gd name="T47" fmla="*/ 6 h 456"/>
                <a:gd name="T48" fmla="*/ 7 w 528"/>
                <a:gd name="T49" fmla="*/ 6 h 456"/>
                <a:gd name="T50" fmla="*/ 7 w 528"/>
                <a:gd name="T51" fmla="*/ 6 h 456"/>
                <a:gd name="T52" fmla="*/ 7 w 528"/>
                <a:gd name="T53" fmla="*/ 6 h 456"/>
                <a:gd name="T54" fmla="*/ 7 w 528"/>
                <a:gd name="T55" fmla="*/ 6 h 456"/>
                <a:gd name="T56" fmla="*/ 0 w 528"/>
                <a:gd name="T57" fmla="*/ 6 h 456"/>
                <a:gd name="T58" fmla="*/ 7 w 528"/>
                <a:gd name="T59" fmla="*/ 6 h 456"/>
                <a:gd name="T60" fmla="*/ 7 w 528"/>
                <a:gd name="T61" fmla="*/ 6 h 456"/>
                <a:gd name="T62" fmla="*/ 7 w 528"/>
                <a:gd name="T63" fmla="*/ 6 h 456"/>
                <a:gd name="T64" fmla="*/ 7 w 528"/>
                <a:gd name="T65" fmla="*/ 6 h 456"/>
                <a:gd name="T66" fmla="*/ 7 w 528"/>
                <a:gd name="T67" fmla="*/ 6 h 456"/>
                <a:gd name="T68" fmla="*/ 7 w 528"/>
                <a:gd name="T69" fmla="*/ 6 h 456"/>
                <a:gd name="T70" fmla="*/ 7 w 528"/>
                <a:gd name="T71" fmla="*/ 6 h 456"/>
                <a:gd name="T72" fmla="*/ 7 w 528"/>
                <a:gd name="T73" fmla="*/ 6 h 456"/>
                <a:gd name="T74" fmla="*/ 7 w 528"/>
                <a:gd name="T75" fmla="*/ 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8"/>
                <a:gd name="T115" fmla="*/ 0 h 456"/>
                <a:gd name="T116" fmla="*/ 528 w 528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Freeform 20"/>
            <p:cNvSpPr>
              <a:spLocks/>
            </p:cNvSpPr>
            <p:nvPr/>
          </p:nvSpPr>
          <p:spPr bwMode="grayWhite">
            <a:xfrm>
              <a:off x="3167" y="2644"/>
              <a:ext cx="418" cy="360"/>
            </a:xfrm>
            <a:custGeom>
              <a:avLst/>
              <a:gdLst>
                <a:gd name="T0" fmla="*/ 7 w 448"/>
                <a:gd name="T1" fmla="*/ 6 h 388"/>
                <a:gd name="T2" fmla="*/ 7 w 448"/>
                <a:gd name="T3" fmla="*/ 6 h 388"/>
                <a:gd name="T4" fmla="*/ 7 w 448"/>
                <a:gd name="T5" fmla="*/ 6 h 388"/>
                <a:gd name="T6" fmla="*/ 7 w 448"/>
                <a:gd name="T7" fmla="*/ 6 h 388"/>
                <a:gd name="T8" fmla="*/ 7 w 448"/>
                <a:gd name="T9" fmla="*/ 6 h 388"/>
                <a:gd name="T10" fmla="*/ 7 w 448"/>
                <a:gd name="T11" fmla="*/ 6 h 388"/>
                <a:gd name="T12" fmla="*/ 7 w 448"/>
                <a:gd name="T13" fmla="*/ 6 h 388"/>
                <a:gd name="T14" fmla="*/ 7 w 448"/>
                <a:gd name="T15" fmla="*/ 6 h 388"/>
                <a:gd name="T16" fmla="*/ 7 w 448"/>
                <a:gd name="T17" fmla="*/ 6 h 388"/>
                <a:gd name="T18" fmla="*/ 7 w 448"/>
                <a:gd name="T19" fmla="*/ 6 h 388"/>
                <a:gd name="T20" fmla="*/ 7 w 448"/>
                <a:gd name="T21" fmla="*/ 6 h 388"/>
                <a:gd name="T22" fmla="*/ 7 w 448"/>
                <a:gd name="T23" fmla="*/ 6 h 388"/>
                <a:gd name="T24" fmla="*/ 7 w 448"/>
                <a:gd name="T25" fmla="*/ 6 h 388"/>
                <a:gd name="T26" fmla="*/ 7 w 448"/>
                <a:gd name="T27" fmla="*/ 6 h 388"/>
                <a:gd name="T28" fmla="*/ 7 w 448"/>
                <a:gd name="T29" fmla="*/ 6 h 388"/>
                <a:gd name="T30" fmla="*/ 7 w 448"/>
                <a:gd name="T31" fmla="*/ 6 h 388"/>
                <a:gd name="T32" fmla="*/ 7 w 448"/>
                <a:gd name="T33" fmla="*/ 6 h 388"/>
                <a:gd name="T34" fmla="*/ 7 w 448"/>
                <a:gd name="T35" fmla="*/ 6 h 388"/>
                <a:gd name="T36" fmla="*/ 7 w 448"/>
                <a:gd name="T37" fmla="*/ 6 h 388"/>
                <a:gd name="T38" fmla="*/ 7 w 448"/>
                <a:gd name="T39" fmla="*/ 6 h 388"/>
                <a:gd name="T40" fmla="*/ 7 w 448"/>
                <a:gd name="T41" fmla="*/ 6 h 388"/>
                <a:gd name="T42" fmla="*/ 7 w 448"/>
                <a:gd name="T43" fmla="*/ 6 h 388"/>
                <a:gd name="T44" fmla="*/ 7 w 448"/>
                <a:gd name="T45" fmla="*/ 6 h 388"/>
                <a:gd name="T46" fmla="*/ 7 w 448"/>
                <a:gd name="T47" fmla="*/ 6 h 388"/>
                <a:gd name="T48" fmla="*/ 7 w 448"/>
                <a:gd name="T49" fmla="*/ 6 h 388"/>
                <a:gd name="T50" fmla="*/ 7 w 448"/>
                <a:gd name="T51" fmla="*/ 6 h 388"/>
                <a:gd name="T52" fmla="*/ 7 w 448"/>
                <a:gd name="T53" fmla="*/ 6 h 388"/>
                <a:gd name="T54" fmla="*/ 7 w 448"/>
                <a:gd name="T55" fmla="*/ 6 h 388"/>
                <a:gd name="T56" fmla="*/ 7 w 448"/>
                <a:gd name="T57" fmla="*/ 6 h 388"/>
                <a:gd name="T58" fmla="*/ 7 w 448"/>
                <a:gd name="T59" fmla="*/ 6 h 388"/>
                <a:gd name="T60" fmla="*/ 7 w 448"/>
                <a:gd name="T61" fmla="*/ 6 h 388"/>
                <a:gd name="T62" fmla="*/ 7 w 448"/>
                <a:gd name="T63" fmla="*/ 6 h 388"/>
                <a:gd name="T64" fmla="*/ 7 w 448"/>
                <a:gd name="T65" fmla="*/ 6 h 388"/>
                <a:gd name="T66" fmla="*/ 7 w 448"/>
                <a:gd name="T67" fmla="*/ 6 h 388"/>
                <a:gd name="T68" fmla="*/ 7 w 448"/>
                <a:gd name="T69" fmla="*/ 6 h 388"/>
                <a:gd name="T70" fmla="*/ 7 w 448"/>
                <a:gd name="T71" fmla="*/ 6 h 388"/>
                <a:gd name="T72" fmla="*/ 7 w 448"/>
                <a:gd name="T73" fmla="*/ 6 h 388"/>
                <a:gd name="T74" fmla="*/ 7 w 448"/>
                <a:gd name="T75" fmla="*/ 6 h 388"/>
                <a:gd name="T76" fmla="*/ 7 w 448"/>
                <a:gd name="T77" fmla="*/ 6 h 388"/>
                <a:gd name="T78" fmla="*/ 7 w 448"/>
                <a:gd name="T79" fmla="*/ 6 h 388"/>
                <a:gd name="T80" fmla="*/ 7 w 448"/>
                <a:gd name="T81" fmla="*/ 6 h 388"/>
                <a:gd name="T82" fmla="*/ 6 w 448"/>
                <a:gd name="T83" fmla="*/ 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388"/>
                <a:gd name="T128" fmla="*/ 448 w 448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Freeform 21"/>
            <p:cNvSpPr>
              <a:spLocks/>
            </p:cNvSpPr>
            <p:nvPr/>
          </p:nvSpPr>
          <p:spPr bwMode="grayWhite">
            <a:xfrm>
              <a:off x="3333" y="1750"/>
              <a:ext cx="292" cy="518"/>
            </a:xfrm>
            <a:custGeom>
              <a:avLst/>
              <a:gdLst>
                <a:gd name="T0" fmla="*/ 7 w 314"/>
                <a:gd name="T1" fmla="*/ 6 h 558"/>
                <a:gd name="T2" fmla="*/ 7 w 314"/>
                <a:gd name="T3" fmla="*/ 6 h 558"/>
                <a:gd name="T4" fmla="*/ 7 w 314"/>
                <a:gd name="T5" fmla="*/ 6 h 558"/>
                <a:gd name="T6" fmla="*/ 7 w 314"/>
                <a:gd name="T7" fmla="*/ 6 h 558"/>
                <a:gd name="T8" fmla="*/ 7 w 314"/>
                <a:gd name="T9" fmla="*/ 6 h 558"/>
                <a:gd name="T10" fmla="*/ 7 w 314"/>
                <a:gd name="T11" fmla="*/ 6 h 558"/>
                <a:gd name="T12" fmla="*/ 7 w 314"/>
                <a:gd name="T13" fmla="*/ 6 h 558"/>
                <a:gd name="T14" fmla="*/ 7 w 314"/>
                <a:gd name="T15" fmla="*/ 6 h 558"/>
                <a:gd name="T16" fmla="*/ 7 w 314"/>
                <a:gd name="T17" fmla="*/ 6 h 558"/>
                <a:gd name="T18" fmla="*/ 7 w 314"/>
                <a:gd name="T19" fmla="*/ 6 h 558"/>
                <a:gd name="T20" fmla="*/ 7 w 314"/>
                <a:gd name="T21" fmla="*/ 6 h 558"/>
                <a:gd name="T22" fmla="*/ 7 w 314"/>
                <a:gd name="T23" fmla="*/ 6 h 558"/>
                <a:gd name="T24" fmla="*/ 4 w 314"/>
                <a:gd name="T25" fmla="*/ 6 h 558"/>
                <a:gd name="T26" fmla="*/ 0 w 314"/>
                <a:gd name="T27" fmla="*/ 6 h 558"/>
                <a:gd name="T28" fmla="*/ 7 w 314"/>
                <a:gd name="T29" fmla="*/ 6 h 558"/>
                <a:gd name="T30" fmla="*/ 7 w 314"/>
                <a:gd name="T31" fmla="*/ 6 h 558"/>
                <a:gd name="T32" fmla="*/ 7 w 314"/>
                <a:gd name="T33" fmla="*/ 6 h 558"/>
                <a:gd name="T34" fmla="*/ 7 w 314"/>
                <a:gd name="T35" fmla="*/ 6 h 558"/>
                <a:gd name="T36" fmla="*/ 7 w 314"/>
                <a:gd name="T37" fmla="*/ 6 h 558"/>
                <a:gd name="T38" fmla="*/ 7 w 314"/>
                <a:gd name="T39" fmla="*/ 6 h 558"/>
                <a:gd name="T40" fmla="*/ 7 w 314"/>
                <a:gd name="T41" fmla="*/ 6 h 558"/>
                <a:gd name="T42" fmla="*/ 7 w 314"/>
                <a:gd name="T43" fmla="*/ 6 h 558"/>
                <a:gd name="T44" fmla="*/ 7 w 314"/>
                <a:gd name="T45" fmla="*/ 6 h 558"/>
                <a:gd name="T46" fmla="*/ 7 w 314"/>
                <a:gd name="T47" fmla="*/ 6 h 558"/>
                <a:gd name="T48" fmla="*/ 7 w 314"/>
                <a:gd name="T49" fmla="*/ 6 h 558"/>
                <a:gd name="T50" fmla="*/ 7 w 314"/>
                <a:gd name="T51" fmla="*/ 6 h 558"/>
                <a:gd name="T52" fmla="*/ 7 w 314"/>
                <a:gd name="T53" fmla="*/ 6 h 558"/>
                <a:gd name="T54" fmla="*/ 7 w 314"/>
                <a:gd name="T55" fmla="*/ 6 h 558"/>
                <a:gd name="T56" fmla="*/ 7 w 314"/>
                <a:gd name="T57" fmla="*/ 6 h 558"/>
                <a:gd name="T58" fmla="*/ 7 w 314"/>
                <a:gd name="T59" fmla="*/ 6 h 558"/>
                <a:gd name="T60" fmla="*/ 7 w 314"/>
                <a:gd name="T61" fmla="*/ 6 h 558"/>
                <a:gd name="T62" fmla="*/ 7 w 314"/>
                <a:gd name="T63" fmla="*/ 6 h 558"/>
                <a:gd name="T64" fmla="*/ 7 w 314"/>
                <a:gd name="T65" fmla="*/ 6 h 558"/>
                <a:gd name="T66" fmla="*/ 7 w 314"/>
                <a:gd name="T67" fmla="*/ 6 h 558"/>
                <a:gd name="T68" fmla="*/ 7 w 314"/>
                <a:gd name="T69" fmla="*/ 6 h 558"/>
                <a:gd name="T70" fmla="*/ 7 w 314"/>
                <a:gd name="T71" fmla="*/ 6 h 558"/>
                <a:gd name="T72" fmla="*/ 7 w 314"/>
                <a:gd name="T73" fmla="*/ 6 h 558"/>
                <a:gd name="T74" fmla="*/ 7 w 314"/>
                <a:gd name="T75" fmla="*/ 6 h 558"/>
                <a:gd name="T76" fmla="*/ 7 w 314"/>
                <a:gd name="T77" fmla="*/ 6 h 558"/>
                <a:gd name="T78" fmla="*/ 7 w 314"/>
                <a:gd name="T79" fmla="*/ 6 h 558"/>
                <a:gd name="T80" fmla="*/ 7 w 314"/>
                <a:gd name="T81" fmla="*/ 6 h 558"/>
                <a:gd name="T82" fmla="*/ 7 w 314"/>
                <a:gd name="T83" fmla="*/ 6 h 558"/>
                <a:gd name="T84" fmla="*/ 7 w 314"/>
                <a:gd name="T85" fmla="*/ 6 h 558"/>
                <a:gd name="T86" fmla="*/ 7 w 314"/>
                <a:gd name="T87" fmla="*/ 6 h 558"/>
                <a:gd name="T88" fmla="*/ 7 w 314"/>
                <a:gd name="T89" fmla="*/ 6 h 558"/>
                <a:gd name="T90" fmla="*/ 7 w 314"/>
                <a:gd name="T91" fmla="*/ 6 h 558"/>
                <a:gd name="T92" fmla="*/ 7 w 314"/>
                <a:gd name="T93" fmla="*/ 6 h 558"/>
                <a:gd name="T94" fmla="*/ 7 w 314"/>
                <a:gd name="T95" fmla="*/ 6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4"/>
                <a:gd name="T145" fmla="*/ 0 h 558"/>
                <a:gd name="T146" fmla="*/ 314 w 314"/>
                <a:gd name="T147" fmla="*/ 558 h 5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Freeform 22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Freeform 23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Freeform 24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Freeform 25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Freeform 26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Freeform 27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Freeform 28"/>
            <p:cNvSpPr>
              <a:spLocks/>
            </p:cNvSpPr>
            <p:nvPr/>
          </p:nvSpPr>
          <p:spPr bwMode="grayWhite">
            <a:xfrm>
              <a:off x="3591" y="1797"/>
              <a:ext cx="223" cy="389"/>
            </a:xfrm>
            <a:custGeom>
              <a:avLst/>
              <a:gdLst>
                <a:gd name="T0" fmla="*/ 7 w 240"/>
                <a:gd name="T1" fmla="*/ 6 h 420"/>
                <a:gd name="T2" fmla="*/ 7 w 240"/>
                <a:gd name="T3" fmla="*/ 6 h 420"/>
                <a:gd name="T4" fmla="*/ 7 w 240"/>
                <a:gd name="T5" fmla="*/ 6 h 420"/>
                <a:gd name="T6" fmla="*/ 7 w 240"/>
                <a:gd name="T7" fmla="*/ 6 h 420"/>
                <a:gd name="T8" fmla="*/ 7 w 240"/>
                <a:gd name="T9" fmla="*/ 6 h 420"/>
                <a:gd name="T10" fmla="*/ 7 w 240"/>
                <a:gd name="T11" fmla="*/ 6 h 420"/>
                <a:gd name="T12" fmla="*/ 7 w 240"/>
                <a:gd name="T13" fmla="*/ 6 h 420"/>
                <a:gd name="T14" fmla="*/ 7 w 240"/>
                <a:gd name="T15" fmla="*/ 6 h 420"/>
                <a:gd name="T16" fmla="*/ 7 w 240"/>
                <a:gd name="T17" fmla="*/ 6 h 420"/>
                <a:gd name="T18" fmla="*/ 7 w 240"/>
                <a:gd name="T19" fmla="*/ 6 h 420"/>
                <a:gd name="T20" fmla="*/ 6 w 240"/>
                <a:gd name="T21" fmla="*/ 6 h 420"/>
                <a:gd name="T22" fmla="*/ 6 w 240"/>
                <a:gd name="T23" fmla="*/ 6 h 420"/>
                <a:gd name="T24" fmla="*/ 0 w 240"/>
                <a:gd name="T25" fmla="*/ 6 h 420"/>
                <a:gd name="T26" fmla="*/ 0 w 240"/>
                <a:gd name="T27" fmla="*/ 6 h 420"/>
                <a:gd name="T28" fmla="*/ 2 w 240"/>
                <a:gd name="T29" fmla="*/ 6 h 420"/>
                <a:gd name="T30" fmla="*/ 2 w 240"/>
                <a:gd name="T31" fmla="*/ 6 h 420"/>
                <a:gd name="T32" fmla="*/ 7 w 240"/>
                <a:gd name="T33" fmla="*/ 6 h 420"/>
                <a:gd name="T34" fmla="*/ 7 w 240"/>
                <a:gd name="T35" fmla="*/ 6 h 420"/>
                <a:gd name="T36" fmla="*/ 7 w 240"/>
                <a:gd name="T37" fmla="*/ 6 h 420"/>
                <a:gd name="T38" fmla="*/ 7 w 240"/>
                <a:gd name="T39" fmla="*/ 6 h 420"/>
                <a:gd name="T40" fmla="*/ 7 w 240"/>
                <a:gd name="T41" fmla="*/ 6 h 420"/>
                <a:gd name="T42" fmla="*/ 7 w 240"/>
                <a:gd name="T43" fmla="*/ 6 h 420"/>
                <a:gd name="T44" fmla="*/ 7 w 240"/>
                <a:gd name="T45" fmla="*/ 6 h 420"/>
                <a:gd name="T46" fmla="*/ 7 w 240"/>
                <a:gd name="T47" fmla="*/ 6 h 420"/>
                <a:gd name="T48" fmla="*/ 7 w 240"/>
                <a:gd name="T49" fmla="*/ 6 h 420"/>
                <a:gd name="T50" fmla="*/ 7 w 240"/>
                <a:gd name="T51" fmla="*/ 6 h 420"/>
                <a:gd name="T52" fmla="*/ 7 w 240"/>
                <a:gd name="T53" fmla="*/ 6 h 420"/>
                <a:gd name="T54" fmla="*/ 7 w 240"/>
                <a:gd name="T55" fmla="*/ 6 h 420"/>
                <a:gd name="T56" fmla="*/ 7 w 240"/>
                <a:gd name="T57" fmla="*/ 6 h 420"/>
                <a:gd name="T58" fmla="*/ 7 w 240"/>
                <a:gd name="T59" fmla="*/ 6 h 420"/>
                <a:gd name="T60" fmla="*/ 7 w 240"/>
                <a:gd name="T61" fmla="*/ 6 h 420"/>
                <a:gd name="T62" fmla="*/ 7 w 240"/>
                <a:gd name="T63" fmla="*/ 6 h 420"/>
                <a:gd name="T64" fmla="*/ 7 w 240"/>
                <a:gd name="T65" fmla="*/ 6 h 420"/>
                <a:gd name="T66" fmla="*/ 7 w 240"/>
                <a:gd name="T67" fmla="*/ 6 h 420"/>
                <a:gd name="T68" fmla="*/ 7 w 240"/>
                <a:gd name="T69" fmla="*/ 6 h 420"/>
                <a:gd name="T70" fmla="*/ 7 w 240"/>
                <a:gd name="T71" fmla="*/ 6 h 420"/>
                <a:gd name="T72" fmla="*/ 7 w 240"/>
                <a:gd name="T73" fmla="*/ 6 h 420"/>
                <a:gd name="T74" fmla="*/ 7 w 240"/>
                <a:gd name="T75" fmla="*/ 6 h 420"/>
                <a:gd name="T76" fmla="*/ 7 w 240"/>
                <a:gd name="T77" fmla="*/ 6 h 420"/>
                <a:gd name="T78" fmla="*/ 7 w 240"/>
                <a:gd name="T79" fmla="*/ 6 h 420"/>
                <a:gd name="T80" fmla="*/ 7 w 240"/>
                <a:gd name="T81" fmla="*/ 6 h 420"/>
                <a:gd name="T82" fmla="*/ 7 w 240"/>
                <a:gd name="T83" fmla="*/ 6 h 420"/>
                <a:gd name="T84" fmla="*/ 7 w 240"/>
                <a:gd name="T85" fmla="*/ 6 h 420"/>
                <a:gd name="T86" fmla="*/ 7 w 240"/>
                <a:gd name="T87" fmla="*/ 6 h 420"/>
                <a:gd name="T88" fmla="*/ 7 w 240"/>
                <a:gd name="T89" fmla="*/ 6 h 420"/>
                <a:gd name="T90" fmla="*/ 7 w 240"/>
                <a:gd name="T91" fmla="*/ 6 h 420"/>
                <a:gd name="T92" fmla="*/ 7 w 240"/>
                <a:gd name="T93" fmla="*/ 4 h 420"/>
                <a:gd name="T94" fmla="*/ 7 w 240"/>
                <a:gd name="T95" fmla="*/ 0 h 420"/>
                <a:gd name="T96" fmla="*/ 7 w 240"/>
                <a:gd name="T97" fmla="*/ 6 h 420"/>
                <a:gd name="T98" fmla="*/ 7 w 240"/>
                <a:gd name="T99" fmla="*/ 6 h 420"/>
                <a:gd name="T100" fmla="*/ 7 w 240"/>
                <a:gd name="T101" fmla="*/ 6 h 420"/>
                <a:gd name="T102" fmla="*/ 7 w 240"/>
                <a:gd name="T103" fmla="*/ 6 h 420"/>
                <a:gd name="T104" fmla="*/ 7 w 240"/>
                <a:gd name="T105" fmla="*/ 6 h 420"/>
                <a:gd name="T106" fmla="*/ 7 w 240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420"/>
                <a:gd name="T164" fmla="*/ 240 w 240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29"/>
            <p:cNvSpPr>
              <a:spLocks/>
            </p:cNvSpPr>
            <p:nvPr/>
          </p:nvSpPr>
          <p:spPr bwMode="grayWhite">
            <a:xfrm>
              <a:off x="3367" y="2444"/>
              <a:ext cx="255" cy="451"/>
            </a:xfrm>
            <a:custGeom>
              <a:avLst/>
              <a:gdLst>
                <a:gd name="T0" fmla="*/ 6 w 276"/>
                <a:gd name="T1" fmla="*/ 0 h 486"/>
                <a:gd name="T2" fmla="*/ 6 w 276"/>
                <a:gd name="T3" fmla="*/ 6 h 486"/>
                <a:gd name="T4" fmla="*/ 6 w 276"/>
                <a:gd name="T5" fmla="*/ 6 h 486"/>
                <a:gd name="T6" fmla="*/ 6 w 276"/>
                <a:gd name="T7" fmla="*/ 6 h 486"/>
                <a:gd name="T8" fmla="*/ 6 w 276"/>
                <a:gd name="T9" fmla="*/ 6 h 486"/>
                <a:gd name="T10" fmla="*/ 6 w 276"/>
                <a:gd name="T11" fmla="*/ 6 h 486"/>
                <a:gd name="T12" fmla="*/ 6 w 276"/>
                <a:gd name="T13" fmla="*/ 6 h 486"/>
                <a:gd name="T14" fmla="*/ 6 w 276"/>
                <a:gd name="T15" fmla="*/ 6 h 486"/>
                <a:gd name="T16" fmla="*/ 6 w 276"/>
                <a:gd name="T17" fmla="*/ 6 h 486"/>
                <a:gd name="T18" fmla="*/ 6 w 276"/>
                <a:gd name="T19" fmla="*/ 6 h 486"/>
                <a:gd name="T20" fmla="*/ 6 w 276"/>
                <a:gd name="T21" fmla="*/ 6 h 486"/>
                <a:gd name="T22" fmla="*/ 6 w 276"/>
                <a:gd name="T23" fmla="*/ 6 h 486"/>
                <a:gd name="T24" fmla="*/ 6 w 276"/>
                <a:gd name="T25" fmla="*/ 6 h 486"/>
                <a:gd name="T26" fmla="*/ 6 w 276"/>
                <a:gd name="T27" fmla="*/ 6 h 486"/>
                <a:gd name="T28" fmla="*/ 6 w 276"/>
                <a:gd name="T29" fmla="*/ 6 h 486"/>
                <a:gd name="T30" fmla="*/ 6 w 276"/>
                <a:gd name="T31" fmla="*/ 6 h 486"/>
                <a:gd name="T32" fmla="*/ 6 w 276"/>
                <a:gd name="T33" fmla="*/ 6 h 486"/>
                <a:gd name="T34" fmla="*/ 6 w 276"/>
                <a:gd name="T35" fmla="*/ 6 h 486"/>
                <a:gd name="T36" fmla="*/ 6 w 276"/>
                <a:gd name="T37" fmla="*/ 6 h 486"/>
                <a:gd name="T38" fmla="*/ 6 w 276"/>
                <a:gd name="T39" fmla="*/ 6 h 486"/>
                <a:gd name="T40" fmla="*/ 6 w 276"/>
                <a:gd name="T41" fmla="*/ 6 h 486"/>
                <a:gd name="T42" fmla="*/ 6 w 276"/>
                <a:gd name="T43" fmla="*/ 6 h 486"/>
                <a:gd name="T44" fmla="*/ 6 w 276"/>
                <a:gd name="T45" fmla="*/ 6 h 486"/>
                <a:gd name="T46" fmla="*/ 6 w 276"/>
                <a:gd name="T47" fmla="*/ 6 h 486"/>
                <a:gd name="T48" fmla="*/ 6 w 276"/>
                <a:gd name="T49" fmla="*/ 6 h 486"/>
                <a:gd name="T50" fmla="*/ 6 w 276"/>
                <a:gd name="T51" fmla="*/ 6 h 486"/>
                <a:gd name="T52" fmla="*/ 6 w 276"/>
                <a:gd name="T53" fmla="*/ 6 h 486"/>
                <a:gd name="T54" fmla="*/ 6 w 276"/>
                <a:gd name="T55" fmla="*/ 6 h 486"/>
                <a:gd name="T56" fmla="*/ 6 w 276"/>
                <a:gd name="T57" fmla="*/ 6 h 486"/>
                <a:gd name="T58" fmla="*/ 6 w 276"/>
                <a:gd name="T59" fmla="*/ 6 h 486"/>
                <a:gd name="T60" fmla="*/ 6 w 276"/>
                <a:gd name="T61" fmla="*/ 6 h 486"/>
                <a:gd name="T62" fmla="*/ 6 w 276"/>
                <a:gd name="T63" fmla="*/ 6 h 486"/>
                <a:gd name="T64" fmla="*/ 6 w 276"/>
                <a:gd name="T65" fmla="*/ 6 h 486"/>
                <a:gd name="T66" fmla="*/ 0 w 276"/>
                <a:gd name="T67" fmla="*/ 6 h 486"/>
                <a:gd name="T68" fmla="*/ 0 w 276"/>
                <a:gd name="T69" fmla="*/ 6 h 486"/>
                <a:gd name="T70" fmla="*/ 6 w 276"/>
                <a:gd name="T71" fmla="*/ 6 h 486"/>
                <a:gd name="T72" fmla="*/ 6 w 276"/>
                <a:gd name="T73" fmla="*/ 6 h 486"/>
                <a:gd name="T74" fmla="*/ 6 w 276"/>
                <a:gd name="T75" fmla="*/ 6 h 486"/>
                <a:gd name="T76" fmla="*/ 6 w 276"/>
                <a:gd name="T77" fmla="*/ 6 h 486"/>
                <a:gd name="T78" fmla="*/ 6 w 276"/>
                <a:gd name="T79" fmla="*/ 6 h 486"/>
                <a:gd name="T80" fmla="*/ 6 w 276"/>
                <a:gd name="T81" fmla="*/ 6 h 486"/>
                <a:gd name="T82" fmla="*/ 6 w 276"/>
                <a:gd name="T83" fmla="*/ 6 h 486"/>
                <a:gd name="T84" fmla="*/ 6 w 276"/>
                <a:gd name="T85" fmla="*/ 6 h 486"/>
                <a:gd name="T86" fmla="*/ 6 w 276"/>
                <a:gd name="T87" fmla="*/ 6 h 486"/>
                <a:gd name="T88" fmla="*/ 6 w 276"/>
                <a:gd name="T89" fmla="*/ 6 h 486"/>
                <a:gd name="T90" fmla="*/ 6 w 276"/>
                <a:gd name="T91" fmla="*/ 6 h 486"/>
                <a:gd name="T92" fmla="*/ 6 w 276"/>
                <a:gd name="T93" fmla="*/ 6 h 486"/>
                <a:gd name="T94" fmla="*/ 6 w 276"/>
                <a:gd name="T95" fmla="*/ 6 h 486"/>
                <a:gd name="T96" fmla="*/ 6 w 276"/>
                <a:gd name="T97" fmla="*/ 6 h 486"/>
                <a:gd name="T98" fmla="*/ 6 w 276"/>
                <a:gd name="T99" fmla="*/ 6 h 486"/>
                <a:gd name="T100" fmla="*/ 6 w 276"/>
                <a:gd name="T101" fmla="*/ 6 h 486"/>
                <a:gd name="T102" fmla="*/ 6 w 276"/>
                <a:gd name="T103" fmla="*/ 6 h 486"/>
                <a:gd name="T104" fmla="*/ 6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486"/>
                <a:gd name="T161" fmla="*/ 276 w 276"/>
                <a:gd name="T162" fmla="*/ 486 h 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Freeform 30"/>
            <p:cNvSpPr>
              <a:spLocks/>
            </p:cNvSpPr>
            <p:nvPr/>
          </p:nvSpPr>
          <p:spPr bwMode="grayWhite">
            <a:xfrm>
              <a:off x="3605" y="2428"/>
              <a:ext cx="282" cy="449"/>
            </a:xfrm>
            <a:custGeom>
              <a:avLst/>
              <a:gdLst>
                <a:gd name="T0" fmla="*/ 0 w 304"/>
                <a:gd name="T1" fmla="*/ 6 h 484"/>
                <a:gd name="T2" fmla="*/ 6 w 304"/>
                <a:gd name="T3" fmla="*/ 6 h 484"/>
                <a:gd name="T4" fmla="*/ 2 w 304"/>
                <a:gd name="T5" fmla="*/ 6 h 484"/>
                <a:gd name="T6" fmla="*/ 4 w 304"/>
                <a:gd name="T7" fmla="*/ 6 h 484"/>
                <a:gd name="T8" fmla="*/ 6 w 304"/>
                <a:gd name="T9" fmla="*/ 6 h 484"/>
                <a:gd name="T10" fmla="*/ 6 w 304"/>
                <a:gd name="T11" fmla="*/ 6 h 484"/>
                <a:gd name="T12" fmla="*/ 6 w 304"/>
                <a:gd name="T13" fmla="*/ 6 h 484"/>
                <a:gd name="T14" fmla="*/ 6 w 304"/>
                <a:gd name="T15" fmla="*/ 6 h 484"/>
                <a:gd name="T16" fmla="*/ 6 w 304"/>
                <a:gd name="T17" fmla="*/ 6 h 484"/>
                <a:gd name="T18" fmla="*/ 6 w 304"/>
                <a:gd name="T19" fmla="*/ 6 h 484"/>
                <a:gd name="T20" fmla="*/ 6 w 304"/>
                <a:gd name="T21" fmla="*/ 6 h 484"/>
                <a:gd name="T22" fmla="*/ 6 w 304"/>
                <a:gd name="T23" fmla="*/ 6 h 484"/>
                <a:gd name="T24" fmla="*/ 6 w 304"/>
                <a:gd name="T25" fmla="*/ 6 h 484"/>
                <a:gd name="T26" fmla="*/ 6 w 304"/>
                <a:gd name="T27" fmla="*/ 6 h 484"/>
                <a:gd name="T28" fmla="*/ 6 w 304"/>
                <a:gd name="T29" fmla="*/ 6 h 484"/>
                <a:gd name="T30" fmla="*/ 6 w 304"/>
                <a:gd name="T31" fmla="*/ 6 h 484"/>
                <a:gd name="T32" fmla="*/ 6 w 304"/>
                <a:gd name="T33" fmla="*/ 6 h 484"/>
                <a:gd name="T34" fmla="*/ 6 w 304"/>
                <a:gd name="T35" fmla="*/ 6 h 484"/>
                <a:gd name="T36" fmla="*/ 6 w 304"/>
                <a:gd name="T37" fmla="*/ 6 h 484"/>
                <a:gd name="T38" fmla="*/ 6 w 304"/>
                <a:gd name="T39" fmla="*/ 6 h 484"/>
                <a:gd name="T40" fmla="*/ 6 w 304"/>
                <a:gd name="T41" fmla="*/ 6 h 484"/>
                <a:gd name="T42" fmla="*/ 6 w 304"/>
                <a:gd name="T43" fmla="*/ 6 h 484"/>
                <a:gd name="T44" fmla="*/ 6 w 304"/>
                <a:gd name="T45" fmla="*/ 6 h 484"/>
                <a:gd name="T46" fmla="*/ 6 w 304"/>
                <a:gd name="T47" fmla="*/ 6 h 484"/>
                <a:gd name="T48" fmla="*/ 6 w 304"/>
                <a:gd name="T49" fmla="*/ 6 h 484"/>
                <a:gd name="T50" fmla="*/ 6 w 304"/>
                <a:gd name="T51" fmla="*/ 6 h 484"/>
                <a:gd name="T52" fmla="*/ 6 w 304"/>
                <a:gd name="T53" fmla="*/ 6 h 484"/>
                <a:gd name="T54" fmla="*/ 6 w 304"/>
                <a:gd name="T55" fmla="*/ 6 h 484"/>
                <a:gd name="T56" fmla="*/ 6 w 304"/>
                <a:gd name="T57" fmla="*/ 6 h 484"/>
                <a:gd name="T58" fmla="*/ 6 w 304"/>
                <a:gd name="T59" fmla="*/ 6 h 484"/>
                <a:gd name="T60" fmla="*/ 6 w 304"/>
                <a:gd name="T61" fmla="*/ 6 h 484"/>
                <a:gd name="T62" fmla="*/ 6 w 304"/>
                <a:gd name="T63" fmla="*/ 6 h 484"/>
                <a:gd name="T64" fmla="*/ 6 w 304"/>
                <a:gd name="T65" fmla="*/ 6 h 484"/>
                <a:gd name="T66" fmla="*/ 6 w 304"/>
                <a:gd name="T67" fmla="*/ 6 h 484"/>
                <a:gd name="T68" fmla="*/ 6 w 304"/>
                <a:gd name="T69" fmla="*/ 6 h 484"/>
                <a:gd name="T70" fmla="*/ 6 w 304"/>
                <a:gd name="T71" fmla="*/ 6 h 484"/>
                <a:gd name="T72" fmla="*/ 6 w 304"/>
                <a:gd name="T73" fmla="*/ 6 h 484"/>
                <a:gd name="T74" fmla="*/ 6 w 304"/>
                <a:gd name="T75" fmla="*/ 6 h 484"/>
                <a:gd name="T76" fmla="*/ 6 w 304"/>
                <a:gd name="T77" fmla="*/ 6 h 484"/>
                <a:gd name="T78" fmla="*/ 6 w 304"/>
                <a:gd name="T79" fmla="*/ 6 h 484"/>
                <a:gd name="T80" fmla="*/ 6 w 304"/>
                <a:gd name="T81" fmla="*/ 6 h 484"/>
                <a:gd name="T82" fmla="*/ 6 w 304"/>
                <a:gd name="T83" fmla="*/ 6 h 484"/>
                <a:gd name="T84" fmla="*/ 6 w 304"/>
                <a:gd name="T85" fmla="*/ 6 h 484"/>
                <a:gd name="T86" fmla="*/ 6 w 304"/>
                <a:gd name="T87" fmla="*/ 6 h 484"/>
                <a:gd name="T88" fmla="*/ 6 w 304"/>
                <a:gd name="T89" fmla="*/ 6 h 484"/>
                <a:gd name="T90" fmla="*/ 6 w 304"/>
                <a:gd name="T91" fmla="*/ 6 h 484"/>
                <a:gd name="T92" fmla="*/ 6 w 304"/>
                <a:gd name="T93" fmla="*/ 6 h 484"/>
                <a:gd name="T94" fmla="*/ 6 w 304"/>
                <a:gd name="T95" fmla="*/ 6 h 484"/>
                <a:gd name="T96" fmla="*/ 6 w 304"/>
                <a:gd name="T97" fmla="*/ 6 h 484"/>
                <a:gd name="T98" fmla="*/ 6 w 304"/>
                <a:gd name="T99" fmla="*/ 6 h 484"/>
                <a:gd name="T100" fmla="*/ 6 w 304"/>
                <a:gd name="T101" fmla="*/ 6 h 484"/>
                <a:gd name="T102" fmla="*/ 6 w 304"/>
                <a:gd name="T103" fmla="*/ 0 h 484"/>
                <a:gd name="T104" fmla="*/ 0 w 304"/>
                <a:gd name="T105" fmla="*/ 6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4"/>
                <a:gd name="T160" fmla="*/ 0 h 484"/>
                <a:gd name="T161" fmla="*/ 304 w 304"/>
                <a:gd name="T162" fmla="*/ 484 h 4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Freeform 31"/>
            <p:cNvSpPr>
              <a:spLocks/>
            </p:cNvSpPr>
            <p:nvPr/>
          </p:nvSpPr>
          <p:spPr bwMode="grayWhite">
            <a:xfrm>
              <a:off x="3927" y="1942"/>
              <a:ext cx="558" cy="317"/>
            </a:xfrm>
            <a:custGeom>
              <a:avLst/>
              <a:gdLst>
                <a:gd name="T0" fmla="*/ 7 w 600"/>
                <a:gd name="T1" fmla="*/ 6 h 344"/>
                <a:gd name="T2" fmla="*/ 7 w 600"/>
                <a:gd name="T3" fmla="*/ 6 h 344"/>
                <a:gd name="T4" fmla="*/ 7 w 600"/>
                <a:gd name="T5" fmla="*/ 6 h 344"/>
                <a:gd name="T6" fmla="*/ 7 w 600"/>
                <a:gd name="T7" fmla="*/ 6 h 344"/>
                <a:gd name="T8" fmla="*/ 7 w 600"/>
                <a:gd name="T9" fmla="*/ 6 h 344"/>
                <a:gd name="T10" fmla="*/ 7 w 600"/>
                <a:gd name="T11" fmla="*/ 6 h 344"/>
                <a:gd name="T12" fmla="*/ 7 w 600"/>
                <a:gd name="T13" fmla="*/ 6 h 344"/>
                <a:gd name="T14" fmla="*/ 7 w 600"/>
                <a:gd name="T15" fmla="*/ 6 h 344"/>
                <a:gd name="T16" fmla="*/ 7 w 600"/>
                <a:gd name="T17" fmla="*/ 6 h 344"/>
                <a:gd name="T18" fmla="*/ 7 w 600"/>
                <a:gd name="T19" fmla="*/ 6 h 344"/>
                <a:gd name="T20" fmla="*/ 7 w 600"/>
                <a:gd name="T21" fmla="*/ 6 h 344"/>
                <a:gd name="T22" fmla="*/ 7 w 600"/>
                <a:gd name="T23" fmla="*/ 6 h 344"/>
                <a:gd name="T24" fmla="*/ 7 w 600"/>
                <a:gd name="T25" fmla="*/ 6 h 344"/>
                <a:gd name="T26" fmla="*/ 7 w 600"/>
                <a:gd name="T27" fmla="*/ 6 h 344"/>
                <a:gd name="T28" fmla="*/ 7 w 600"/>
                <a:gd name="T29" fmla="*/ 6 h 344"/>
                <a:gd name="T30" fmla="*/ 7 w 600"/>
                <a:gd name="T31" fmla="*/ 6 h 344"/>
                <a:gd name="T32" fmla="*/ 7 w 600"/>
                <a:gd name="T33" fmla="*/ 6 h 344"/>
                <a:gd name="T34" fmla="*/ 7 w 600"/>
                <a:gd name="T35" fmla="*/ 6 h 344"/>
                <a:gd name="T36" fmla="*/ 7 w 600"/>
                <a:gd name="T37" fmla="*/ 6 h 344"/>
                <a:gd name="T38" fmla="*/ 7 w 600"/>
                <a:gd name="T39" fmla="*/ 6 h 344"/>
                <a:gd name="T40" fmla="*/ 7 w 600"/>
                <a:gd name="T41" fmla="*/ 6 h 344"/>
                <a:gd name="T42" fmla="*/ 7 w 600"/>
                <a:gd name="T43" fmla="*/ 4 h 344"/>
                <a:gd name="T44" fmla="*/ 7 w 600"/>
                <a:gd name="T45" fmla="*/ 6 h 344"/>
                <a:gd name="T46" fmla="*/ 7 w 600"/>
                <a:gd name="T47" fmla="*/ 6 h 344"/>
                <a:gd name="T48" fmla="*/ 7 w 600"/>
                <a:gd name="T49" fmla="*/ 6 h 344"/>
                <a:gd name="T50" fmla="*/ 7 w 600"/>
                <a:gd name="T51" fmla="*/ 6 h 344"/>
                <a:gd name="T52" fmla="*/ 7 w 600"/>
                <a:gd name="T53" fmla="*/ 6 h 344"/>
                <a:gd name="T54" fmla="*/ 7 w 600"/>
                <a:gd name="T55" fmla="*/ 6 h 344"/>
                <a:gd name="T56" fmla="*/ 7 w 600"/>
                <a:gd name="T57" fmla="*/ 6 h 344"/>
                <a:gd name="T58" fmla="*/ 7 w 600"/>
                <a:gd name="T59" fmla="*/ 6 h 344"/>
                <a:gd name="T60" fmla="*/ 7 w 600"/>
                <a:gd name="T61" fmla="*/ 6 h 344"/>
                <a:gd name="T62" fmla="*/ 7 w 600"/>
                <a:gd name="T63" fmla="*/ 6 h 344"/>
                <a:gd name="T64" fmla="*/ 7 w 600"/>
                <a:gd name="T65" fmla="*/ 6 h 344"/>
                <a:gd name="T66" fmla="*/ 7 w 600"/>
                <a:gd name="T67" fmla="*/ 6 h 344"/>
                <a:gd name="T68" fmla="*/ 7 w 600"/>
                <a:gd name="T69" fmla="*/ 6 h 344"/>
                <a:gd name="T70" fmla="*/ 7 w 600"/>
                <a:gd name="T71" fmla="*/ 6 h 344"/>
                <a:gd name="T72" fmla="*/ 7 w 600"/>
                <a:gd name="T73" fmla="*/ 6 h 344"/>
                <a:gd name="T74" fmla="*/ 7 w 600"/>
                <a:gd name="T75" fmla="*/ 6 h 344"/>
                <a:gd name="T76" fmla="*/ 7 w 600"/>
                <a:gd name="T77" fmla="*/ 6 h 344"/>
                <a:gd name="T78" fmla="*/ 7 w 600"/>
                <a:gd name="T79" fmla="*/ 6 h 344"/>
                <a:gd name="T80" fmla="*/ 7 w 600"/>
                <a:gd name="T81" fmla="*/ 6 h 344"/>
                <a:gd name="T82" fmla="*/ 7 w 600"/>
                <a:gd name="T83" fmla="*/ 6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0"/>
                <a:gd name="T127" fmla="*/ 0 h 344"/>
                <a:gd name="T128" fmla="*/ 600 w 600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1" name="Freeform 32"/>
            <p:cNvSpPr>
              <a:spLocks/>
            </p:cNvSpPr>
            <p:nvPr/>
          </p:nvSpPr>
          <p:spPr bwMode="grayWhite">
            <a:xfrm>
              <a:off x="3967" y="2366"/>
              <a:ext cx="376" cy="282"/>
            </a:xfrm>
            <a:custGeom>
              <a:avLst/>
              <a:gdLst>
                <a:gd name="T0" fmla="*/ 7 w 404"/>
                <a:gd name="T1" fmla="*/ 6 h 304"/>
                <a:gd name="T2" fmla="*/ 7 w 404"/>
                <a:gd name="T3" fmla="*/ 6 h 304"/>
                <a:gd name="T4" fmla="*/ 7 w 404"/>
                <a:gd name="T5" fmla="*/ 6 h 304"/>
                <a:gd name="T6" fmla="*/ 7 w 404"/>
                <a:gd name="T7" fmla="*/ 6 h 304"/>
                <a:gd name="T8" fmla="*/ 7 w 404"/>
                <a:gd name="T9" fmla="*/ 6 h 304"/>
                <a:gd name="T10" fmla="*/ 7 w 404"/>
                <a:gd name="T11" fmla="*/ 6 h 304"/>
                <a:gd name="T12" fmla="*/ 7 w 404"/>
                <a:gd name="T13" fmla="*/ 6 h 304"/>
                <a:gd name="T14" fmla="*/ 7 w 404"/>
                <a:gd name="T15" fmla="*/ 6 h 304"/>
                <a:gd name="T16" fmla="*/ 7 w 404"/>
                <a:gd name="T17" fmla="*/ 6 h 304"/>
                <a:gd name="T18" fmla="*/ 7 w 404"/>
                <a:gd name="T19" fmla="*/ 6 h 304"/>
                <a:gd name="T20" fmla="*/ 7 w 404"/>
                <a:gd name="T21" fmla="*/ 6 h 304"/>
                <a:gd name="T22" fmla="*/ 7 w 404"/>
                <a:gd name="T23" fmla="*/ 6 h 304"/>
                <a:gd name="T24" fmla="*/ 7 w 404"/>
                <a:gd name="T25" fmla="*/ 6 h 304"/>
                <a:gd name="T26" fmla="*/ 6 w 404"/>
                <a:gd name="T27" fmla="*/ 6 h 304"/>
                <a:gd name="T28" fmla="*/ 7 w 404"/>
                <a:gd name="T29" fmla="*/ 6 h 304"/>
                <a:gd name="T30" fmla="*/ 7 w 404"/>
                <a:gd name="T31" fmla="*/ 6 h 304"/>
                <a:gd name="T32" fmla="*/ 7 w 404"/>
                <a:gd name="T33" fmla="*/ 6 h 304"/>
                <a:gd name="T34" fmla="*/ 7 w 404"/>
                <a:gd name="T35" fmla="*/ 6 h 304"/>
                <a:gd name="T36" fmla="*/ 7 w 404"/>
                <a:gd name="T37" fmla="*/ 6 h 304"/>
                <a:gd name="T38" fmla="*/ 7 w 404"/>
                <a:gd name="T39" fmla="*/ 6 h 304"/>
                <a:gd name="T40" fmla="*/ 7 w 404"/>
                <a:gd name="T41" fmla="*/ 2 h 304"/>
                <a:gd name="T42" fmla="*/ 7 w 404"/>
                <a:gd name="T43" fmla="*/ 6 h 304"/>
                <a:gd name="T44" fmla="*/ 7 w 404"/>
                <a:gd name="T45" fmla="*/ 6 h 304"/>
                <a:gd name="T46" fmla="*/ 7 w 404"/>
                <a:gd name="T47" fmla="*/ 6 h 304"/>
                <a:gd name="T48" fmla="*/ 7 w 404"/>
                <a:gd name="T49" fmla="*/ 6 h 304"/>
                <a:gd name="T50" fmla="*/ 7 w 404"/>
                <a:gd name="T51" fmla="*/ 6 h 304"/>
                <a:gd name="T52" fmla="*/ 7 w 404"/>
                <a:gd name="T53" fmla="*/ 6 h 304"/>
                <a:gd name="T54" fmla="*/ 7 w 404"/>
                <a:gd name="T55" fmla="*/ 6 h 304"/>
                <a:gd name="T56" fmla="*/ 7 w 404"/>
                <a:gd name="T57" fmla="*/ 6 h 304"/>
                <a:gd name="T58" fmla="*/ 7 w 404"/>
                <a:gd name="T59" fmla="*/ 6 h 304"/>
                <a:gd name="T60" fmla="*/ 7 w 404"/>
                <a:gd name="T61" fmla="*/ 6 h 304"/>
                <a:gd name="T62" fmla="*/ 7 w 404"/>
                <a:gd name="T63" fmla="*/ 6 h 304"/>
                <a:gd name="T64" fmla="*/ 7 w 404"/>
                <a:gd name="T65" fmla="*/ 6 h 304"/>
                <a:gd name="T66" fmla="*/ 7 w 404"/>
                <a:gd name="T67" fmla="*/ 6 h 304"/>
                <a:gd name="T68" fmla="*/ 7 w 404"/>
                <a:gd name="T69" fmla="*/ 6 h 304"/>
                <a:gd name="T70" fmla="*/ 7 w 404"/>
                <a:gd name="T71" fmla="*/ 6 h 304"/>
                <a:gd name="T72" fmla="*/ 7 w 404"/>
                <a:gd name="T73" fmla="*/ 6 h 304"/>
                <a:gd name="T74" fmla="*/ 7 w 404"/>
                <a:gd name="T75" fmla="*/ 6 h 304"/>
                <a:gd name="T76" fmla="*/ 7 w 404"/>
                <a:gd name="T77" fmla="*/ 6 h 304"/>
                <a:gd name="T78" fmla="*/ 7 w 404"/>
                <a:gd name="T79" fmla="*/ 6 h 304"/>
                <a:gd name="T80" fmla="*/ 7 w 404"/>
                <a:gd name="T81" fmla="*/ 6 h 304"/>
                <a:gd name="T82" fmla="*/ 7 w 404"/>
                <a:gd name="T83" fmla="*/ 6 h 304"/>
                <a:gd name="T84" fmla="*/ 7 w 404"/>
                <a:gd name="T85" fmla="*/ 6 h 304"/>
                <a:gd name="T86" fmla="*/ 7 w 404"/>
                <a:gd name="T87" fmla="*/ 6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4"/>
                <a:gd name="T133" fmla="*/ 0 h 304"/>
                <a:gd name="T134" fmla="*/ 404 w 404"/>
                <a:gd name="T135" fmla="*/ 304 h 3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Freeform 33"/>
            <p:cNvSpPr>
              <a:spLocks/>
            </p:cNvSpPr>
            <p:nvPr/>
          </p:nvSpPr>
          <p:spPr bwMode="grayWhite">
            <a:xfrm>
              <a:off x="3798" y="2404"/>
              <a:ext cx="400" cy="413"/>
            </a:xfrm>
            <a:custGeom>
              <a:avLst/>
              <a:gdLst>
                <a:gd name="T0" fmla="*/ 6 w 432"/>
                <a:gd name="T1" fmla="*/ 6 h 446"/>
                <a:gd name="T2" fmla="*/ 6 w 432"/>
                <a:gd name="T3" fmla="*/ 6 h 446"/>
                <a:gd name="T4" fmla="*/ 6 w 432"/>
                <a:gd name="T5" fmla="*/ 6 h 446"/>
                <a:gd name="T6" fmla="*/ 6 w 432"/>
                <a:gd name="T7" fmla="*/ 6 h 446"/>
                <a:gd name="T8" fmla="*/ 6 w 432"/>
                <a:gd name="T9" fmla="*/ 6 h 446"/>
                <a:gd name="T10" fmla="*/ 6 w 432"/>
                <a:gd name="T11" fmla="*/ 6 h 446"/>
                <a:gd name="T12" fmla="*/ 6 w 432"/>
                <a:gd name="T13" fmla="*/ 6 h 446"/>
                <a:gd name="T14" fmla="*/ 6 w 432"/>
                <a:gd name="T15" fmla="*/ 6 h 446"/>
                <a:gd name="T16" fmla="*/ 6 w 432"/>
                <a:gd name="T17" fmla="*/ 6 h 446"/>
                <a:gd name="T18" fmla="*/ 6 w 432"/>
                <a:gd name="T19" fmla="*/ 6 h 446"/>
                <a:gd name="T20" fmla="*/ 6 w 432"/>
                <a:gd name="T21" fmla="*/ 6 h 446"/>
                <a:gd name="T22" fmla="*/ 6 w 432"/>
                <a:gd name="T23" fmla="*/ 6 h 446"/>
                <a:gd name="T24" fmla="*/ 6 w 432"/>
                <a:gd name="T25" fmla="*/ 6 h 446"/>
                <a:gd name="T26" fmla="*/ 6 w 432"/>
                <a:gd name="T27" fmla="*/ 6 h 446"/>
                <a:gd name="T28" fmla="*/ 6 w 432"/>
                <a:gd name="T29" fmla="*/ 6 h 446"/>
                <a:gd name="T30" fmla="*/ 6 w 432"/>
                <a:gd name="T31" fmla="*/ 6 h 446"/>
                <a:gd name="T32" fmla="*/ 6 w 432"/>
                <a:gd name="T33" fmla="*/ 6 h 446"/>
                <a:gd name="T34" fmla="*/ 6 w 432"/>
                <a:gd name="T35" fmla="*/ 6 h 446"/>
                <a:gd name="T36" fmla="*/ 6 w 432"/>
                <a:gd name="T37" fmla="*/ 6 h 446"/>
                <a:gd name="T38" fmla="*/ 6 w 432"/>
                <a:gd name="T39" fmla="*/ 6 h 446"/>
                <a:gd name="T40" fmla="*/ 6 w 432"/>
                <a:gd name="T41" fmla="*/ 6 h 446"/>
                <a:gd name="T42" fmla="*/ 6 w 432"/>
                <a:gd name="T43" fmla="*/ 6 h 446"/>
                <a:gd name="T44" fmla="*/ 6 w 432"/>
                <a:gd name="T45" fmla="*/ 6 h 446"/>
                <a:gd name="T46" fmla="*/ 6 w 432"/>
                <a:gd name="T47" fmla="*/ 6 h 446"/>
                <a:gd name="T48" fmla="*/ 6 w 432"/>
                <a:gd name="T49" fmla="*/ 6 h 446"/>
                <a:gd name="T50" fmla="*/ 6 w 432"/>
                <a:gd name="T51" fmla="*/ 6 h 446"/>
                <a:gd name="T52" fmla="*/ 6 w 432"/>
                <a:gd name="T53" fmla="*/ 6 h 446"/>
                <a:gd name="T54" fmla="*/ 6 w 432"/>
                <a:gd name="T55" fmla="*/ 6 h 446"/>
                <a:gd name="T56" fmla="*/ 6 w 432"/>
                <a:gd name="T57" fmla="*/ 6 h 446"/>
                <a:gd name="T58" fmla="*/ 6 w 432"/>
                <a:gd name="T59" fmla="*/ 6 h 446"/>
                <a:gd name="T60" fmla="*/ 6 w 432"/>
                <a:gd name="T61" fmla="*/ 6 h 446"/>
                <a:gd name="T62" fmla="*/ 6 w 432"/>
                <a:gd name="T63" fmla="*/ 6 h 446"/>
                <a:gd name="T64" fmla="*/ 6 w 432"/>
                <a:gd name="T65" fmla="*/ 6 h 446"/>
                <a:gd name="T66" fmla="*/ 6 w 432"/>
                <a:gd name="T67" fmla="*/ 6 h 446"/>
                <a:gd name="T68" fmla="*/ 6 w 432"/>
                <a:gd name="T69" fmla="*/ 6 h 446"/>
                <a:gd name="T70" fmla="*/ 6 w 432"/>
                <a:gd name="T71" fmla="*/ 6 h 446"/>
                <a:gd name="T72" fmla="*/ 6 w 432"/>
                <a:gd name="T73" fmla="*/ 6 h 446"/>
                <a:gd name="T74" fmla="*/ 6 w 432"/>
                <a:gd name="T75" fmla="*/ 6 h 446"/>
                <a:gd name="T76" fmla="*/ 6 w 432"/>
                <a:gd name="T77" fmla="*/ 6 h 446"/>
                <a:gd name="T78" fmla="*/ 6 w 432"/>
                <a:gd name="T79" fmla="*/ 0 h 446"/>
                <a:gd name="T80" fmla="*/ 0 w 432"/>
                <a:gd name="T81" fmla="*/ 6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2"/>
                <a:gd name="T124" fmla="*/ 0 h 446"/>
                <a:gd name="T125" fmla="*/ 432 w 432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Freeform 34"/>
            <p:cNvSpPr>
              <a:spLocks/>
            </p:cNvSpPr>
            <p:nvPr/>
          </p:nvSpPr>
          <p:spPr bwMode="grayWhite">
            <a:xfrm>
              <a:off x="3680" y="2771"/>
              <a:ext cx="669" cy="504"/>
            </a:xfrm>
            <a:custGeom>
              <a:avLst/>
              <a:gdLst>
                <a:gd name="T0" fmla="*/ 2 w 720"/>
                <a:gd name="T1" fmla="*/ 6 h 544"/>
                <a:gd name="T2" fmla="*/ 2 w 720"/>
                <a:gd name="T3" fmla="*/ 6 h 544"/>
                <a:gd name="T4" fmla="*/ 7 w 720"/>
                <a:gd name="T5" fmla="*/ 6 h 544"/>
                <a:gd name="T6" fmla="*/ 7 w 720"/>
                <a:gd name="T7" fmla="*/ 6 h 544"/>
                <a:gd name="T8" fmla="*/ 7 w 720"/>
                <a:gd name="T9" fmla="*/ 6 h 544"/>
                <a:gd name="T10" fmla="*/ 7 w 720"/>
                <a:gd name="T11" fmla="*/ 6 h 544"/>
                <a:gd name="T12" fmla="*/ 7 w 720"/>
                <a:gd name="T13" fmla="*/ 6 h 544"/>
                <a:gd name="T14" fmla="*/ 7 w 720"/>
                <a:gd name="T15" fmla="*/ 6 h 544"/>
                <a:gd name="T16" fmla="*/ 7 w 720"/>
                <a:gd name="T17" fmla="*/ 6 h 544"/>
                <a:gd name="T18" fmla="*/ 7 w 720"/>
                <a:gd name="T19" fmla="*/ 6 h 544"/>
                <a:gd name="T20" fmla="*/ 7 w 720"/>
                <a:gd name="T21" fmla="*/ 6 h 544"/>
                <a:gd name="T22" fmla="*/ 7 w 720"/>
                <a:gd name="T23" fmla="*/ 6 h 544"/>
                <a:gd name="T24" fmla="*/ 7 w 720"/>
                <a:gd name="T25" fmla="*/ 6 h 544"/>
                <a:gd name="T26" fmla="*/ 7 w 720"/>
                <a:gd name="T27" fmla="*/ 6 h 544"/>
                <a:gd name="T28" fmla="*/ 7 w 720"/>
                <a:gd name="T29" fmla="*/ 6 h 544"/>
                <a:gd name="T30" fmla="*/ 7 w 720"/>
                <a:gd name="T31" fmla="*/ 6 h 544"/>
                <a:gd name="T32" fmla="*/ 7 w 720"/>
                <a:gd name="T33" fmla="*/ 6 h 544"/>
                <a:gd name="T34" fmla="*/ 7 w 720"/>
                <a:gd name="T35" fmla="*/ 6 h 544"/>
                <a:gd name="T36" fmla="*/ 7 w 720"/>
                <a:gd name="T37" fmla="*/ 6 h 544"/>
                <a:gd name="T38" fmla="*/ 7 w 720"/>
                <a:gd name="T39" fmla="*/ 6 h 544"/>
                <a:gd name="T40" fmla="*/ 7 w 720"/>
                <a:gd name="T41" fmla="*/ 6 h 544"/>
                <a:gd name="T42" fmla="*/ 7 w 720"/>
                <a:gd name="T43" fmla="*/ 6 h 544"/>
                <a:gd name="T44" fmla="*/ 7 w 720"/>
                <a:gd name="T45" fmla="*/ 6 h 544"/>
                <a:gd name="T46" fmla="*/ 7 w 720"/>
                <a:gd name="T47" fmla="*/ 6 h 544"/>
                <a:gd name="T48" fmla="*/ 7 w 720"/>
                <a:gd name="T49" fmla="*/ 6 h 544"/>
                <a:gd name="T50" fmla="*/ 7 w 720"/>
                <a:gd name="T51" fmla="*/ 6 h 544"/>
                <a:gd name="T52" fmla="*/ 7 w 720"/>
                <a:gd name="T53" fmla="*/ 6 h 544"/>
                <a:gd name="T54" fmla="*/ 7 w 720"/>
                <a:gd name="T55" fmla="*/ 6 h 544"/>
                <a:gd name="T56" fmla="*/ 7 w 720"/>
                <a:gd name="T57" fmla="*/ 6 h 544"/>
                <a:gd name="T58" fmla="*/ 7 w 720"/>
                <a:gd name="T59" fmla="*/ 6 h 544"/>
                <a:gd name="T60" fmla="*/ 7 w 720"/>
                <a:gd name="T61" fmla="*/ 6 h 544"/>
                <a:gd name="T62" fmla="*/ 7 w 720"/>
                <a:gd name="T63" fmla="*/ 6 h 544"/>
                <a:gd name="T64" fmla="*/ 7 w 720"/>
                <a:gd name="T65" fmla="*/ 6 h 544"/>
                <a:gd name="T66" fmla="*/ 7 w 720"/>
                <a:gd name="T67" fmla="*/ 6 h 544"/>
                <a:gd name="T68" fmla="*/ 7 w 720"/>
                <a:gd name="T69" fmla="*/ 6 h 544"/>
                <a:gd name="T70" fmla="*/ 7 w 720"/>
                <a:gd name="T71" fmla="*/ 6 h 544"/>
                <a:gd name="T72" fmla="*/ 7 w 720"/>
                <a:gd name="T73" fmla="*/ 6 h 544"/>
                <a:gd name="T74" fmla="*/ 7 w 720"/>
                <a:gd name="T75" fmla="*/ 6 h 544"/>
                <a:gd name="T76" fmla="*/ 7 w 720"/>
                <a:gd name="T77" fmla="*/ 6 h 544"/>
                <a:gd name="T78" fmla="*/ 7 w 720"/>
                <a:gd name="T79" fmla="*/ 6 h 544"/>
                <a:gd name="T80" fmla="*/ 7 w 720"/>
                <a:gd name="T81" fmla="*/ 6 h 544"/>
                <a:gd name="T82" fmla="*/ 7 w 720"/>
                <a:gd name="T83" fmla="*/ 6 h 544"/>
                <a:gd name="T84" fmla="*/ 7 w 720"/>
                <a:gd name="T85" fmla="*/ 6 h 544"/>
                <a:gd name="T86" fmla="*/ 7 w 720"/>
                <a:gd name="T87" fmla="*/ 6 h 544"/>
                <a:gd name="T88" fmla="*/ 7 w 720"/>
                <a:gd name="T89" fmla="*/ 6 h 544"/>
                <a:gd name="T90" fmla="*/ 7 w 720"/>
                <a:gd name="T91" fmla="*/ 6 h 544"/>
                <a:gd name="T92" fmla="*/ 7 w 720"/>
                <a:gd name="T93" fmla="*/ 6 h 544"/>
                <a:gd name="T94" fmla="*/ 7 w 720"/>
                <a:gd name="T95" fmla="*/ 6 h 544"/>
                <a:gd name="T96" fmla="*/ 7 w 720"/>
                <a:gd name="T97" fmla="*/ 6 h 544"/>
                <a:gd name="T98" fmla="*/ 7 w 720"/>
                <a:gd name="T99" fmla="*/ 6 h 544"/>
                <a:gd name="T100" fmla="*/ 7 w 720"/>
                <a:gd name="T101" fmla="*/ 6 h 544"/>
                <a:gd name="T102" fmla="*/ 7 w 720"/>
                <a:gd name="T103" fmla="*/ 6 h 544"/>
                <a:gd name="T104" fmla="*/ 7 w 720"/>
                <a:gd name="T105" fmla="*/ 6 h 544"/>
                <a:gd name="T106" fmla="*/ 7 w 720"/>
                <a:gd name="T107" fmla="*/ 6 h 544"/>
                <a:gd name="T108" fmla="*/ 7 w 720"/>
                <a:gd name="T109" fmla="*/ 6 h 544"/>
                <a:gd name="T110" fmla="*/ 7 w 720"/>
                <a:gd name="T111" fmla="*/ 4 h 544"/>
                <a:gd name="T112" fmla="*/ 7 w 720"/>
                <a:gd name="T113" fmla="*/ 6 h 544"/>
                <a:gd name="T114" fmla="*/ 7 w 720"/>
                <a:gd name="T115" fmla="*/ 6 h 544"/>
                <a:gd name="T116" fmla="*/ 7 w 720"/>
                <a:gd name="T117" fmla="*/ 6 h 544"/>
                <a:gd name="T118" fmla="*/ 7 w 720"/>
                <a:gd name="T119" fmla="*/ 6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0"/>
                <a:gd name="T181" fmla="*/ 0 h 544"/>
                <a:gd name="T182" fmla="*/ 720 w 720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Freeform 35"/>
            <p:cNvSpPr>
              <a:spLocks/>
            </p:cNvSpPr>
            <p:nvPr/>
          </p:nvSpPr>
          <p:spPr bwMode="grayWhite">
            <a:xfrm>
              <a:off x="4176" y="1879"/>
              <a:ext cx="336" cy="163"/>
            </a:xfrm>
            <a:custGeom>
              <a:avLst/>
              <a:gdLst>
                <a:gd name="T0" fmla="*/ 6 w 362"/>
                <a:gd name="T1" fmla="*/ 7 h 174"/>
                <a:gd name="T2" fmla="*/ 6 w 362"/>
                <a:gd name="T3" fmla="*/ 7 h 174"/>
                <a:gd name="T4" fmla="*/ 6 w 362"/>
                <a:gd name="T5" fmla="*/ 7 h 174"/>
                <a:gd name="T6" fmla="*/ 6 w 362"/>
                <a:gd name="T7" fmla="*/ 7 h 174"/>
                <a:gd name="T8" fmla="*/ 6 w 362"/>
                <a:gd name="T9" fmla="*/ 7 h 174"/>
                <a:gd name="T10" fmla="*/ 6 w 362"/>
                <a:gd name="T11" fmla="*/ 7 h 174"/>
                <a:gd name="T12" fmla="*/ 6 w 362"/>
                <a:gd name="T13" fmla="*/ 7 h 174"/>
                <a:gd name="T14" fmla="*/ 6 w 362"/>
                <a:gd name="T15" fmla="*/ 7 h 174"/>
                <a:gd name="T16" fmla="*/ 6 w 362"/>
                <a:gd name="T17" fmla="*/ 7 h 174"/>
                <a:gd name="T18" fmla="*/ 6 w 362"/>
                <a:gd name="T19" fmla="*/ 7 h 174"/>
                <a:gd name="T20" fmla="*/ 6 w 362"/>
                <a:gd name="T21" fmla="*/ 7 h 174"/>
                <a:gd name="T22" fmla="*/ 6 w 362"/>
                <a:gd name="T23" fmla="*/ 7 h 174"/>
                <a:gd name="T24" fmla="*/ 6 w 362"/>
                <a:gd name="T25" fmla="*/ 7 h 174"/>
                <a:gd name="T26" fmla="*/ 6 w 362"/>
                <a:gd name="T27" fmla="*/ 7 h 174"/>
                <a:gd name="T28" fmla="*/ 6 w 362"/>
                <a:gd name="T29" fmla="*/ 7 h 174"/>
                <a:gd name="T30" fmla="*/ 6 w 362"/>
                <a:gd name="T31" fmla="*/ 7 h 174"/>
                <a:gd name="T32" fmla="*/ 6 w 362"/>
                <a:gd name="T33" fmla="*/ 7 h 174"/>
                <a:gd name="T34" fmla="*/ 6 w 362"/>
                <a:gd name="T35" fmla="*/ 7 h 174"/>
                <a:gd name="T36" fmla="*/ 6 w 362"/>
                <a:gd name="T37" fmla="*/ 7 h 174"/>
                <a:gd name="T38" fmla="*/ 6 w 362"/>
                <a:gd name="T39" fmla="*/ 7 h 174"/>
                <a:gd name="T40" fmla="*/ 6 w 362"/>
                <a:gd name="T41" fmla="*/ 7 h 174"/>
                <a:gd name="T42" fmla="*/ 6 w 362"/>
                <a:gd name="T43" fmla="*/ 7 h 174"/>
                <a:gd name="T44" fmla="*/ 6 w 362"/>
                <a:gd name="T45" fmla="*/ 7 h 174"/>
                <a:gd name="T46" fmla="*/ 6 w 362"/>
                <a:gd name="T47" fmla="*/ 7 h 174"/>
                <a:gd name="T48" fmla="*/ 6 w 362"/>
                <a:gd name="T49" fmla="*/ 7 h 174"/>
                <a:gd name="T50" fmla="*/ 6 w 362"/>
                <a:gd name="T51" fmla="*/ 7 h 174"/>
                <a:gd name="T52" fmla="*/ 6 w 362"/>
                <a:gd name="T53" fmla="*/ 7 h 174"/>
                <a:gd name="T54" fmla="*/ 6 w 362"/>
                <a:gd name="T55" fmla="*/ 7 h 174"/>
                <a:gd name="T56" fmla="*/ 6 w 362"/>
                <a:gd name="T57" fmla="*/ 7 h 174"/>
                <a:gd name="T58" fmla="*/ 6 w 362"/>
                <a:gd name="T59" fmla="*/ 7 h 174"/>
                <a:gd name="T60" fmla="*/ 6 w 362"/>
                <a:gd name="T61" fmla="*/ 7 h 174"/>
                <a:gd name="T62" fmla="*/ 6 w 362"/>
                <a:gd name="T63" fmla="*/ 7 h 174"/>
                <a:gd name="T64" fmla="*/ 6 w 362"/>
                <a:gd name="T65" fmla="*/ 7 h 174"/>
                <a:gd name="T66" fmla="*/ 6 w 362"/>
                <a:gd name="T67" fmla="*/ 7 h 174"/>
                <a:gd name="T68" fmla="*/ 6 w 362"/>
                <a:gd name="T69" fmla="*/ 7 h 174"/>
                <a:gd name="T70" fmla="*/ 6 w 362"/>
                <a:gd name="T71" fmla="*/ 7 h 174"/>
                <a:gd name="T72" fmla="*/ 6 w 362"/>
                <a:gd name="T73" fmla="*/ 7 h 174"/>
                <a:gd name="T74" fmla="*/ 6 w 362"/>
                <a:gd name="T75" fmla="*/ 7 h 174"/>
                <a:gd name="T76" fmla="*/ 6 w 362"/>
                <a:gd name="T77" fmla="*/ 7 h 174"/>
                <a:gd name="T78" fmla="*/ 6 w 362"/>
                <a:gd name="T79" fmla="*/ 7 h 174"/>
                <a:gd name="T80" fmla="*/ 6 w 362"/>
                <a:gd name="T81" fmla="*/ 7 h 174"/>
                <a:gd name="T82" fmla="*/ 6 w 362"/>
                <a:gd name="T83" fmla="*/ 7 h 174"/>
                <a:gd name="T84" fmla="*/ 6 w 362"/>
                <a:gd name="T85" fmla="*/ 7 h 174"/>
                <a:gd name="T86" fmla="*/ 6 w 362"/>
                <a:gd name="T87" fmla="*/ 7 h 174"/>
                <a:gd name="T88" fmla="*/ 6 w 362"/>
                <a:gd name="T89" fmla="*/ 7 h 174"/>
                <a:gd name="T90" fmla="*/ 6 w 362"/>
                <a:gd name="T91" fmla="*/ 7 h 174"/>
                <a:gd name="T92" fmla="*/ 6 w 362"/>
                <a:gd name="T93" fmla="*/ 7 h 174"/>
                <a:gd name="T94" fmla="*/ 6 w 362"/>
                <a:gd name="T95" fmla="*/ 7 h 174"/>
                <a:gd name="T96" fmla="*/ 6 w 362"/>
                <a:gd name="T97" fmla="*/ 7 h 174"/>
                <a:gd name="T98" fmla="*/ 6 w 362"/>
                <a:gd name="T99" fmla="*/ 7 h 174"/>
                <a:gd name="T100" fmla="*/ 6 w 362"/>
                <a:gd name="T101" fmla="*/ 7 h 174"/>
                <a:gd name="T102" fmla="*/ 6 w 362"/>
                <a:gd name="T103" fmla="*/ 7 h 174"/>
                <a:gd name="T104" fmla="*/ 6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174"/>
                <a:gd name="T161" fmla="*/ 362 w 362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Freeform 36"/>
            <p:cNvSpPr>
              <a:spLocks/>
            </p:cNvSpPr>
            <p:nvPr/>
          </p:nvSpPr>
          <p:spPr bwMode="grayWhite">
            <a:xfrm>
              <a:off x="4429" y="1866"/>
              <a:ext cx="80" cy="127"/>
            </a:xfrm>
            <a:custGeom>
              <a:avLst/>
              <a:gdLst>
                <a:gd name="T0" fmla="*/ 7 w 86"/>
                <a:gd name="T1" fmla="*/ 6 h 138"/>
                <a:gd name="T2" fmla="*/ 7 w 86"/>
                <a:gd name="T3" fmla="*/ 6 h 138"/>
                <a:gd name="T4" fmla="*/ 7 w 86"/>
                <a:gd name="T5" fmla="*/ 6 h 138"/>
                <a:gd name="T6" fmla="*/ 7 w 86"/>
                <a:gd name="T7" fmla="*/ 6 h 138"/>
                <a:gd name="T8" fmla="*/ 7 w 86"/>
                <a:gd name="T9" fmla="*/ 6 h 138"/>
                <a:gd name="T10" fmla="*/ 7 w 86"/>
                <a:gd name="T11" fmla="*/ 6 h 138"/>
                <a:gd name="T12" fmla="*/ 7 w 86"/>
                <a:gd name="T13" fmla="*/ 6 h 138"/>
                <a:gd name="T14" fmla="*/ 7 w 86"/>
                <a:gd name="T15" fmla="*/ 6 h 138"/>
                <a:gd name="T16" fmla="*/ 7 w 86"/>
                <a:gd name="T17" fmla="*/ 6 h 138"/>
                <a:gd name="T18" fmla="*/ 7 w 86"/>
                <a:gd name="T19" fmla="*/ 6 h 138"/>
                <a:gd name="T20" fmla="*/ 7 w 86"/>
                <a:gd name="T21" fmla="*/ 6 h 138"/>
                <a:gd name="T22" fmla="*/ 7 w 86"/>
                <a:gd name="T23" fmla="*/ 6 h 138"/>
                <a:gd name="T24" fmla="*/ 7 w 86"/>
                <a:gd name="T25" fmla="*/ 6 h 138"/>
                <a:gd name="T26" fmla="*/ 7 w 86"/>
                <a:gd name="T27" fmla="*/ 6 h 138"/>
                <a:gd name="T28" fmla="*/ 7 w 86"/>
                <a:gd name="T29" fmla="*/ 2 h 138"/>
                <a:gd name="T30" fmla="*/ 7 w 86"/>
                <a:gd name="T31" fmla="*/ 0 h 138"/>
                <a:gd name="T32" fmla="*/ 7 w 86"/>
                <a:gd name="T33" fmla="*/ 0 h 138"/>
                <a:gd name="T34" fmla="*/ 4 w 86"/>
                <a:gd name="T35" fmla="*/ 6 h 138"/>
                <a:gd name="T36" fmla="*/ 4 w 86"/>
                <a:gd name="T37" fmla="*/ 6 h 138"/>
                <a:gd name="T38" fmla="*/ 2 w 86"/>
                <a:gd name="T39" fmla="*/ 6 h 138"/>
                <a:gd name="T40" fmla="*/ 0 w 86"/>
                <a:gd name="T41" fmla="*/ 6 h 138"/>
                <a:gd name="T42" fmla="*/ 7 w 86"/>
                <a:gd name="T43" fmla="*/ 6 h 138"/>
                <a:gd name="T44" fmla="*/ 7 w 86"/>
                <a:gd name="T45" fmla="*/ 6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138"/>
                <a:gd name="T71" fmla="*/ 86 w 8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Freeform 37"/>
            <p:cNvSpPr>
              <a:spLocks/>
            </p:cNvSpPr>
            <p:nvPr/>
          </p:nvSpPr>
          <p:spPr bwMode="grayWhite">
            <a:xfrm>
              <a:off x="4449" y="1715"/>
              <a:ext cx="103" cy="224"/>
            </a:xfrm>
            <a:custGeom>
              <a:avLst/>
              <a:gdLst>
                <a:gd name="T0" fmla="*/ 0 w 110"/>
                <a:gd name="T1" fmla="*/ 6 h 242"/>
                <a:gd name="T2" fmla="*/ 4 w 110"/>
                <a:gd name="T3" fmla="*/ 6 h 242"/>
                <a:gd name="T4" fmla="*/ 7 w 110"/>
                <a:gd name="T5" fmla="*/ 6 h 242"/>
                <a:gd name="T6" fmla="*/ 7 w 110"/>
                <a:gd name="T7" fmla="*/ 6 h 242"/>
                <a:gd name="T8" fmla="*/ 7 w 110"/>
                <a:gd name="T9" fmla="*/ 6 h 242"/>
                <a:gd name="T10" fmla="*/ 7 w 110"/>
                <a:gd name="T11" fmla="*/ 6 h 242"/>
                <a:gd name="T12" fmla="*/ 7 w 110"/>
                <a:gd name="T13" fmla="*/ 6 h 242"/>
                <a:gd name="T14" fmla="*/ 7 w 110"/>
                <a:gd name="T15" fmla="*/ 6 h 242"/>
                <a:gd name="T16" fmla="*/ 7 w 110"/>
                <a:gd name="T17" fmla="*/ 6 h 242"/>
                <a:gd name="T18" fmla="*/ 7 w 110"/>
                <a:gd name="T19" fmla="*/ 6 h 242"/>
                <a:gd name="T20" fmla="*/ 7 w 110"/>
                <a:gd name="T21" fmla="*/ 6 h 242"/>
                <a:gd name="T22" fmla="*/ 7 w 110"/>
                <a:gd name="T23" fmla="*/ 6 h 242"/>
                <a:gd name="T24" fmla="*/ 7 w 110"/>
                <a:gd name="T25" fmla="*/ 6 h 242"/>
                <a:gd name="T26" fmla="*/ 7 w 110"/>
                <a:gd name="T27" fmla="*/ 6 h 242"/>
                <a:gd name="T28" fmla="*/ 7 w 110"/>
                <a:gd name="T29" fmla="*/ 6 h 242"/>
                <a:gd name="T30" fmla="*/ 7 w 110"/>
                <a:gd name="T31" fmla="*/ 6 h 242"/>
                <a:gd name="T32" fmla="*/ 7 w 110"/>
                <a:gd name="T33" fmla="*/ 6 h 242"/>
                <a:gd name="T34" fmla="*/ 7 w 110"/>
                <a:gd name="T35" fmla="*/ 6 h 242"/>
                <a:gd name="T36" fmla="*/ 7 w 110"/>
                <a:gd name="T37" fmla="*/ 6 h 242"/>
                <a:gd name="T38" fmla="*/ 7 w 110"/>
                <a:gd name="T39" fmla="*/ 6 h 242"/>
                <a:gd name="T40" fmla="*/ 7 w 110"/>
                <a:gd name="T41" fmla="*/ 0 h 242"/>
                <a:gd name="T42" fmla="*/ 7 w 110"/>
                <a:gd name="T43" fmla="*/ 6 h 242"/>
                <a:gd name="T44" fmla="*/ 7 w 110"/>
                <a:gd name="T45" fmla="*/ 6 h 242"/>
                <a:gd name="T46" fmla="*/ 4 w 110"/>
                <a:gd name="T47" fmla="*/ 6 h 242"/>
                <a:gd name="T48" fmla="*/ 7 w 110"/>
                <a:gd name="T49" fmla="*/ 6 h 242"/>
                <a:gd name="T50" fmla="*/ 6 w 110"/>
                <a:gd name="T51" fmla="*/ 6 h 242"/>
                <a:gd name="T52" fmla="*/ 7 w 110"/>
                <a:gd name="T53" fmla="*/ 6 h 242"/>
                <a:gd name="T54" fmla="*/ 7 w 110"/>
                <a:gd name="T55" fmla="*/ 6 h 242"/>
                <a:gd name="T56" fmla="*/ 7 w 110"/>
                <a:gd name="T57" fmla="*/ 6 h 242"/>
                <a:gd name="T58" fmla="*/ 7 w 110"/>
                <a:gd name="T59" fmla="*/ 6 h 242"/>
                <a:gd name="T60" fmla="*/ 7 w 110"/>
                <a:gd name="T61" fmla="*/ 6 h 242"/>
                <a:gd name="T62" fmla="*/ 7 w 110"/>
                <a:gd name="T63" fmla="*/ 6 h 242"/>
                <a:gd name="T64" fmla="*/ 6 w 110"/>
                <a:gd name="T65" fmla="*/ 6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42"/>
                <a:gd name="T101" fmla="*/ 110 w 110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Freeform 38"/>
            <p:cNvSpPr>
              <a:spLocks/>
            </p:cNvSpPr>
            <p:nvPr/>
          </p:nvSpPr>
          <p:spPr bwMode="grayWhite">
            <a:xfrm>
              <a:off x="4540" y="1517"/>
              <a:ext cx="241" cy="124"/>
            </a:xfrm>
            <a:custGeom>
              <a:avLst/>
              <a:gdLst>
                <a:gd name="T0" fmla="*/ 6 w 260"/>
                <a:gd name="T1" fmla="*/ 6 h 134"/>
                <a:gd name="T2" fmla="*/ 6 w 260"/>
                <a:gd name="T3" fmla="*/ 6 h 134"/>
                <a:gd name="T4" fmla="*/ 6 w 260"/>
                <a:gd name="T5" fmla="*/ 6 h 134"/>
                <a:gd name="T6" fmla="*/ 6 w 260"/>
                <a:gd name="T7" fmla="*/ 6 h 134"/>
                <a:gd name="T8" fmla="*/ 6 w 260"/>
                <a:gd name="T9" fmla="*/ 0 h 134"/>
                <a:gd name="T10" fmla="*/ 6 w 260"/>
                <a:gd name="T11" fmla="*/ 2 h 134"/>
                <a:gd name="T12" fmla="*/ 6 w 260"/>
                <a:gd name="T13" fmla="*/ 6 h 134"/>
                <a:gd name="T14" fmla="*/ 6 w 260"/>
                <a:gd name="T15" fmla="*/ 6 h 134"/>
                <a:gd name="T16" fmla="*/ 6 w 260"/>
                <a:gd name="T17" fmla="*/ 6 h 134"/>
                <a:gd name="T18" fmla="*/ 6 w 260"/>
                <a:gd name="T19" fmla="*/ 6 h 134"/>
                <a:gd name="T20" fmla="*/ 6 w 260"/>
                <a:gd name="T21" fmla="*/ 6 h 134"/>
                <a:gd name="T22" fmla="*/ 6 w 260"/>
                <a:gd name="T23" fmla="*/ 6 h 134"/>
                <a:gd name="T24" fmla="*/ 6 w 260"/>
                <a:gd name="T25" fmla="*/ 6 h 134"/>
                <a:gd name="T26" fmla="*/ 6 w 260"/>
                <a:gd name="T27" fmla="*/ 6 h 134"/>
                <a:gd name="T28" fmla="*/ 6 w 260"/>
                <a:gd name="T29" fmla="*/ 6 h 134"/>
                <a:gd name="T30" fmla="*/ 6 w 260"/>
                <a:gd name="T31" fmla="*/ 6 h 134"/>
                <a:gd name="T32" fmla="*/ 6 w 260"/>
                <a:gd name="T33" fmla="*/ 6 h 134"/>
                <a:gd name="T34" fmla="*/ 6 w 260"/>
                <a:gd name="T35" fmla="*/ 6 h 134"/>
                <a:gd name="T36" fmla="*/ 6 w 260"/>
                <a:gd name="T37" fmla="*/ 6 h 134"/>
                <a:gd name="T38" fmla="*/ 6 w 260"/>
                <a:gd name="T39" fmla="*/ 6 h 134"/>
                <a:gd name="T40" fmla="*/ 6 w 260"/>
                <a:gd name="T41" fmla="*/ 6 h 134"/>
                <a:gd name="T42" fmla="*/ 6 w 260"/>
                <a:gd name="T43" fmla="*/ 6 h 134"/>
                <a:gd name="T44" fmla="*/ 6 w 260"/>
                <a:gd name="T45" fmla="*/ 6 h 134"/>
                <a:gd name="T46" fmla="*/ 6 w 260"/>
                <a:gd name="T47" fmla="*/ 6 h 134"/>
                <a:gd name="T48" fmla="*/ 6 w 260"/>
                <a:gd name="T49" fmla="*/ 6 h 134"/>
                <a:gd name="T50" fmla="*/ 6 w 260"/>
                <a:gd name="T51" fmla="*/ 6 h 134"/>
                <a:gd name="T52" fmla="*/ 6 w 260"/>
                <a:gd name="T53" fmla="*/ 6 h 134"/>
                <a:gd name="T54" fmla="*/ 6 w 260"/>
                <a:gd name="T55" fmla="*/ 6 h 134"/>
                <a:gd name="T56" fmla="*/ 6 w 260"/>
                <a:gd name="T57" fmla="*/ 6 h 134"/>
                <a:gd name="T58" fmla="*/ 6 w 260"/>
                <a:gd name="T59" fmla="*/ 6 h 134"/>
                <a:gd name="T60" fmla="*/ 6 w 260"/>
                <a:gd name="T61" fmla="*/ 6 h 134"/>
                <a:gd name="T62" fmla="*/ 6 w 260"/>
                <a:gd name="T63" fmla="*/ 6 h 134"/>
                <a:gd name="T64" fmla="*/ 0 w 260"/>
                <a:gd name="T65" fmla="*/ 6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34"/>
                <a:gd name="T101" fmla="*/ 260 w 26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Freeform 39"/>
            <p:cNvSpPr>
              <a:spLocks/>
            </p:cNvSpPr>
            <p:nvPr/>
          </p:nvSpPr>
          <p:spPr bwMode="grayWhite">
            <a:xfrm>
              <a:off x="4654" y="1601"/>
              <a:ext cx="62" cy="72"/>
            </a:xfrm>
            <a:custGeom>
              <a:avLst/>
              <a:gdLst>
                <a:gd name="T0" fmla="*/ 0 w 68"/>
                <a:gd name="T1" fmla="*/ 6 h 76"/>
                <a:gd name="T2" fmla="*/ 5 w 68"/>
                <a:gd name="T3" fmla="*/ 9 h 76"/>
                <a:gd name="T4" fmla="*/ 5 w 68"/>
                <a:gd name="T5" fmla="*/ 9 h 76"/>
                <a:gd name="T6" fmla="*/ 5 w 68"/>
                <a:gd name="T7" fmla="*/ 9 h 76"/>
                <a:gd name="T8" fmla="*/ 5 w 68"/>
                <a:gd name="T9" fmla="*/ 9 h 76"/>
                <a:gd name="T10" fmla="*/ 5 w 68"/>
                <a:gd name="T11" fmla="*/ 9 h 76"/>
                <a:gd name="T12" fmla="*/ 5 w 68"/>
                <a:gd name="T13" fmla="*/ 9 h 76"/>
                <a:gd name="T14" fmla="*/ 5 w 68"/>
                <a:gd name="T15" fmla="*/ 9 h 76"/>
                <a:gd name="T16" fmla="*/ 5 w 68"/>
                <a:gd name="T17" fmla="*/ 9 h 76"/>
                <a:gd name="T18" fmla="*/ 5 w 68"/>
                <a:gd name="T19" fmla="*/ 9 h 76"/>
                <a:gd name="T20" fmla="*/ 5 w 68"/>
                <a:gd name="T21" fmla="*/ 9 h 76"/>
                <a:gd name="T22" fmla="*/ 5 w 68"/>
                <a:gd name="T23" fmla="*/ 9 h 76"/>
                <a:gd name="T24" fmla="*/ 5 w 68"/>
                <a:gd name="T25" fmla="*/ 9 h 76"/>
                <a:gd name="T26" fmla="*/ 5 w 68"/>
                <a:gd name="T27" fmla="*/ 9 h 76"/>
                <a:gd name="T28" fmla="*/ 5 w 68"/>
                <a:gd name="T29" fmla="*/ 9 h 76"/>
                <a:gd name="T30" fmla="*/ 5 w 68"/>
                <a:gd name="T31" fmla="*/ 9 h 76"/>
                <a:gd name="T32" fmla="*/ 5 w 68"/>
                <a:gd name="T33" fmla="*/ 9 h 76"/>
                <a:gd name="T34" fmla="*/ 5 w 68"/>
                <a:gd name="T35" fmla="*/ 9 h 76"/>
                <a:gd name="T36" fmla="*/ 5 w 68"/>
                <a:gd name="T37" fmla="*/ 9 h 76"/>
                <a:gd name="T38" fmla="*/ 5 w 68"/>
                <a:gd name="T39" fmla="*/ 9 h 76"/>
                <a:gd name="T40" fmla="*/ 5 w 68"/>
                <a:gd name="T41" fmla="*/ 9 h 76"/>
                <a:gd name="T42" fmla="*/ 5 w 68"/>
                <a:gd name="T43" fmla="*/ 9 h 76"/>
                <a:gd name="T44" fmla="*/ 5 w 68"/>
                <a:gd name="T45" fmla="*/ 9 h 76"/>
                <a:gd name="T46" fmla="*/ 5 w 68"/>
                <a:gd name="T47" fmla="*/ 9 h 76"/>
                <a:gd name="T48" fmla="*/ 5 w 68"/>
                <a:gd name="T49" fmla="*/ 9 h 76"/>
                <a:gd name="T50" fmla="*/ 5 w 68"/>
                <a:gd name="T51" fmla="*/ 9 h 76"/>
                <a:gd name="T52" fmla="*/ 5 w 68"/>
                <a:gd name="T53" fmla="*/ 9 h 76"/>
                <a:gd name="T54" fmla="*/ 5 w 68"/>
                <a:gd name="T55" fmla="*/ 9 h 76"/>
                <a:gd name="T56" fmla="*/ 5 w 68"/>
                <a:gd name="T57" fmla="*/ 9 h 76"/>
                <a:gd name="T58" fmla="*/ 5 w 68"/>
                <a:gd name="T59" fmla="*/ 9 h 76"/>
                <a:gd name="T60" fmla="*/ 5 w 68"/>
                <a:gd name="T61" fmla="*/ 9 h 76"/>
                <a:gd name="T62" fmla="*/ 5 w 68"/>
                <a:gd name="T63" fmla="*/ 9 h 76"/>
                <a:gd name="T64" fmla="*/ 5 w 68"/>
                <a:gd name="T65" fmla="*/ 0 h 76"/>
                <a:gd name="T66" fmla="*/ 0 w 68"/>
                <a:gd name="T67" fmla="*/ 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6"/>
                <a:gd name="T104" fmla="*/ 68 w 6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Freeform 40"/>
            <p:cNvSpPr>
              <a:spLocks/>
            </p:cNvSpPr>
            <p:nvPr/>
          </p:nvSpPr>
          <p:spPr bwMode="grayWhite">
            <a:xfrm>
              <a:off x="4480" y="1337"/>
              <a:ext cx="129" cy="231"/>
            </a:xfrm>
            <a:custGeom>
              <a:avLst/>
              <a:gdLst>
                <a:gd name="T0" fmla="*/ 0 w 138"/>
                <a:gd name="T1" fmla="*/ 7 h 248"/>
                <a:gd name="T2" fmla="*/ 6 w 138"/>
                <a:gd name="T3" fmla="*/ 7 h 248"/>
                <a:gd name="T4" fmla="*/ 4 w 138"/>
                <a:gd name="T5" fmla="*/ 7 h 248"/>
                <a:gd name="T6" fmla="*/ 7 w 138"/>
                <a:gd name="T7" fmla="*/ 7 h 248"/>
                <a:gd name="T8" fmla="*/ 7 w 138"/>
                <a:gd name="T9" fmla="*/ 7 h 248"/>
                <a:gd name="T10" fmla="*/ 7 w 138"/>
                <a:gd name="T11" fmla="*/ 7 h 248"/>
                <a:gd name="T12" fmla="*/ 7 w 138"/>
                <a:gd name="T13" fmla="*/ 7 h 248"/>
                <a:gd name="T14" fmla="*/ 7 w 138"/>
                <a:gd name="T15" fmla="*/ 7 h 248"/>
                <a:gd name="T16" fmla="*/ 7 w 138"/>
                <a:gd name="T17" fmla="*/ 7 h 248"/>
                <a:gd name="T18" fmla="*/ 7 w 138"/>
                <a:gd name="T19" fmla="*/ 7 h 248"/>
                <a:gd name="T20" fmla="*/ 7 w 138"/>
                <a:gd name="T21" fmla="*/ 7 h 248"/>
                <a:gd name="T22" fmla="*/ 7 w 138"/>
                <a:gd name="T23" fmla="*/ 7 h 248"/>
                <a:gd name="T24" fmla="*/ 7 w 138"/>
                <a:gd name="T25" fmla="*/ 7 h 248"/>
                <a:gd name="T26" fmla="*/ 7 w 138"/>
                <a:gd name="T27" fmla="*/ 7 h 248"/>
                <a:gd name="T28" fmla="*/ 7 w 138"/>
                <a:gd name="T29" fmla="*/ 7 h 248"/>
                <a:gd name="T30" fmla="*/ 7 w 138"/>
                <a:gd name="T31" fmla="*/ 7 h 248"/>
                <a:gd name="T32" fmla="*/ 7 w 138"/>
                <a:gd name="T33" fmla="*/ 7 h 248"/>
                <a:gd name="T34" fmla="*/ 7 w 138"/>
                <a:gd name="T35" fmla="*/ 7 h 248"/>
                <a:gd name="T36" fmla="*/ 7 w 138"/>
                <a:gd name="T37" fmla="*/ 7 h 248"/>
                <a:gd name="T38" fmla="*/ 7 w 138"/>
                <a:gd name="T39" fmla="*/ 7 h 248"/>
                <a:gd name="T40" fmla="*/ 7 w 138"/>
                <a:gd name="T41" fmla="*/ 7 h 248"/>
                <a:gd name="T42" fmla="*/ 7 w 138"/>
                <a:gd name="T43" fmla="*/ 7 h 248"/>
                <a:gd name="T44" fmla="*/ 7 w 138"/>
                <a:gd name="T45" fmla="*/ 7 h 248"/>
                <a:gd name="T46" fmla="*/ 7 w 138"/>
                <a:gd name="T47" fmla="*/ 7 h 248"/>
                <a:gd name="T48" fmla="*/ 7 w 138"/>
                <a:gd name="T49" fmla="*/ 7 h 248"/>
                <a:gd name="T50" fmla="*/ 7 w 138"/>
                <a:gd name="T51" fmla="*/ 7 h 248"/>
                <a:gd name="T52" fmla="*/ 7 w 138"/>
                <a:gd name="T53" fmla="*/ 7 h 248"/>
                <a:gd name="T54" fmla="*/ 7 w 138"/>
                <a:gd name="T55" fmla="*/ 7 h 248"/>
                <a:gd name="T56" fmla="*/ 7 w 138"/>
                <a:gd name="T57" fmla="*/ 7 h 248"/>
                <a:gd name="T58" fmla="*/ 7 w 138"/>
                <a:gd name="T59" fmla="*/ 7 h 248"/>
                <a:gd name="T60" fmla="*/ 7 w 138"/>
                <a:gd name="T61" fmla="*/ 7 h 248"/>
                <a:gd name="T62" fmla="*/ 7 w 138"/>
                <a:gd name="T63" fmla="*/ 7 h 248"/>
                <a:gd name="T64" fmla="*/ 7 w 138"/>
                <a:gd name="T65" fmla="*/ 7 h 248"/>
                <a:gd name="T66" fmla="*/ 7 w 138"/>
                <a:gd name="T67" fmla="*/ 7 h 248"/>
                <a:gd name="T68" fmla="*/ 7 w 138"/>
                <a:gd name="T69" fmla="*/ 7 h 248"/>
                <a:gd name="T70" fmla="*/ 7 w 138"/>
                <a:gd name="T71" fmla="*/ 7 h 248"/>
                <a:gd name="T72" fmla="*/ 7 w 138"/>
                <a:gd name="T73" fmla="*/ 7 h 248"/>
                <a:gd name="T74" fmla="*/ 7 w 138"/>
                <a:gd name="T75" fmla="*/ 7 h 248"/>
                <a:gd name="T76" fmla="*/ 7 w 138"/>
                <a:gd name="T77" fmla="*/ 7 h 248"/>
                <a:gd name="T78" fmla="*/ 7 w 138"/>
                <a:gd name="T79" fmla="*/ 7 h 248"/>
                <a:gd name="T80" fmla="*/ 7 w 138"/>
                <a:gd name="T81" fmla="*/ 0 h 248"/>
                <a:gd name="T82" fmla="*/ 0 w 138"/>
                <a:gd name="T83" fmla="*/ 7 h 248"/>
                <a:gd name="T84" fmla="*/ 0 w 138"/>
                <a:gd name="T85" fmla="*/ 7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48"/>
                <a:gd name="T131" fmla="*/ 138 w 138"/>
                <a:gd name="T132" fmla="*/ 248 h 2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41"/>
            <p:cNvSpPr>
              <a:spLocks/>
            </p:cNvSpPr>
            <p:nvPr/>
          </p:nvSpPr>
          <p:spPr bwMode="grayWhite">
            <a:xfrm>
              <a:off x="4578" y="1303"/>
              <a:ext cx="118" cy="254"/>
            </a:xfrm>
            <a:custGeom>
              <a:avLst/>
              <a:gdLst>
                <a:gd name="T0" fmla="*/ 7 w 126"/>
                <a:gd name="T1" fmla="*/ 6 h 274"/>
                <a:gd name="T2" fmla="*/ 7 w 126"/>
                <a:gd name="T3" fmla="*/ 6 h 274"/>
                <a:gd name="T4" fmla="*/ 7 w 126"/>
                <a:gd name="T5" fmla="*/ 6 h 274"/>
                <a:gd name="T6" fmla="*/ 7 w 126"/>
                <a:gd name="T7" fmla="*/ 6 h 274"/>
                <a:gd name="T8" fmla="*/ 7 w 126"/>
                <a:gd name="T9" fmla="*/ 6 h 274"/>
                <a:gd name="T10" fmla="*/ 7 w 126"/>
                <a:gd name="T11" fmla="*/ 6 h 274"/>
                <a:gd name="T12" fmla="*/ 7 w 126"/>
                <a:gd name="T13" fmla="*/ 6 h 274"/>
                <a:gd name="T14" fmla="*/ 7 w 126"/>
                <a:gd name="T15" fmla="*/ 6 h 274"/>
                <a:gd name="T16" fmla="*/ 7 w 126"/>
                <a:gd name="T17" fmla="*/ 6 h 274"/>
                <a:gd name="T18" fmla="*/ 7 w 126"/>
                <a:gd name="T19" fmla="*/ 6 h 274"/>
                <a:gd name="T20" fmla="*/ 7 w 126"/>
                <a:gd name="T21" fmla="*/ 6 h 274"/>
                <a:gd name="T22" fmla="*/ 7 w 126"/>
                <a:gd name="T23" fmla="*/ 6 h 274"/>
                <a:gd name="T24" fmla="*/ 4 w 126"/>
                <a:gd name="T25" fmla="*/ 6 h 274"/>
                <a:gd name="T26" fmla="*/ 4 w 126"/>
                <a:gd name="T27" fmla="*/ 6 h 274"/>
                <a:gd name="T28" fmla="*/ 6 w 126"/>
                <a:gd name="T29" fmla="*/ 6 h 274"/>
                <a:gd name="T30" fmla="*/ 4 w 126"/>
                <a:gd name="T31" fmla="*/ 6 h 274"/>
                <a:gd name="T32" fmla="*/ 0 w 126"/>
                <a:gd name="T33" fmla="*/ 6 h 274"/>
                <a:gd name="T34" fmla="*/ 0 w 126"/>
                <a:gd name="T35" fmla="*/ 6 h 274"/>
                <a:gd name="T36" fmla="*/ 4 w 126"/>
                <a:gd name="T37" fmla="*/ 6 h 274"/>
                <a:gd name="T38" fmla="*/ 7 w 126"/>
                <a:gd name="T39" fmla="*/ 6 h 274"/>
                <a:gd name="T40" fmla="*/ 7 w 126"/>
                <a:gd name="T41" fmla="*/ 6 h 274"/>
                <a:gd name="T42" fmla="*/ 4 w 126"/>
                <a:gd name="T43" fmla="*/ 6 h 274"/>
                <a:gd name="T44" fmla="*/ 4 w 126"/>
                <a:gd name="T45" fmla="*/ 6 h 274"/>
                <a:gd name="T46" fmla="*/ 7 w 126"/>
                <a:gd name="T47" fmla="*/ 6 h 274"/>
                <a:gd name="T48" fmla="*/ 7 w 126"/>
                <a:gd name="T49" fmla="*/ 6 h 274"/>
                <a:gd name="T50" fmla="*/ 7 w 126"/>
                <a:gd name="T51" fmla="*/ 6 h 274"/>
                <a:gd name="T52" fmla="*/ 7 w 126"/>
                <a:gd name="T53" fmla="*/ 6 h 274"/>
                <a:gd name="T54" fmla="*/ 7 w 126"/>
                <a:gd name="T55" fmla="*/ 6 h 274"/>
                <a:gd name="T56" fmla="*/ 7 w 126"/>
                <a:gd name="T57" fmla="*/ 6 h 274"/>
                <a:gd name="T58" fmla="*/ 7 w 126"/>
                <a:gd name="T59" fmla="*/ 6 h 274"/>
                <a:gd name="T60" fmla="*/ 7 w 126"/>
                <a:gd name="T61" fmla="*/ 6 h 274"/>
                <a:gd name="T62" fmla="*/ 7 w 126"/>
                <a:gd name="T63" fmla="*/ 6 h 274"/>
                <a:gd name="T64" fmla="*/ 7 w 126"/>
                <a:gd name="T65" fmla="*/ 6 h 274"/>
                <a:gd name="T66" fmla="*/ 7 w 126"/>
                <a:gd name="T67" fmla="*/ 6 h 274"/>
                <a:gd name="T68" fmla="*/ 7 w 126"/>
                <a:gd name="T69" fmla="*/ 6 h 274"/>
                <a:gd name="T70" fmla="*/ 7 w 126"/>
                <a:gd name="T71" fmla="*/ 4 h 274"/>
                <a:gd name="T72" fmla="*/ 7 w 126"/>
                <a:gd name="T73" fmla="*/ 6 h 274"/>
                <a:gd name="T74" fmla="*/ 7 w 126"/>
                <a:gd name="T75" fmla="*/ 6 h 274"/>
                <a:gd name="T76" fmla="*/ 7 w 126"/>
                <a:gd name="T77" fmla="*/ 0 h 274"/>
                <a:gd name="T78" fmla="*/ 7 w 126"/>
                <a:gd name="T79" fmla="*/ 6 h 274"/>
                <a:gd name="T80" fmla="*/ 7 w 126"/>
                <a:gd name="T81" fmla="*/ 6 h 274"/>
                <a:gd name="T82" fmla="*/ 7 w 126"/>
                <a:gd name="T83" fmla="*/ 6 h 274"/>
                <a:gd name="T84" fmla="*/ 7 w 126"/>
                <a:gd name="T85" fmla="*/ 6 h 274"/>
                <a:gd name="T86" fmla="*/ 7 w 126"/>
                <a:gd name="T87" fmla="*/ 6 h 274"/>
                <a:gd name="T88" fmla="*/ 7 w 126"/>
                <a:gd name="T89" fmla="*/ 6 h 274"/>
                <a:gd name="T90" fmla="*/ 7 w 126"/>
                <a:gd name="T91" fmla="*/ 6 h 274"/>
                <a:gd name="T92" fmla="*/ 7 w 126"/>
                <a:gd name="T93" fmla="*/ 6 h 274"/>
                <a:gd name="T94" fmla="*/ 7 w 126"/>
                <a:gd name="T95" fmla="*/ 6 h 274"/>
                <a:gd name="T96" fmla="*/ 7 w 126"/>
                <a:gd name="T97" fmla="*/ 6 h 274"/>
                <a:gd name="T98" fmla="*/ 7 w 126"/>
                <a:gd name="T99" fmla="*/ 6 h 274"/>
                <a:gd name="T100" fmla="*/ 7 w 126"/>
                <a:gd name="T101" fmla="*/ 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274"/>
                <a:gd name="T155" fmla="*/ 126 w 1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Freeform 42"/>
            <p:cNvSpPr>
              <a:spLocks/>
            </p:cNvSpPr>
            <p:nvPr/>
          </p:nvSpPr>
          <p:spPr bwMode="grayWhite">
            <a:xfrm>
              <a:off x="4618" y="1072"/>
              <a:ext cx="267" cy="432"/>
            </a:xfrm>
            <a:custGeom>
              <a:avLst/>
              <a:gdLst>
                <a:gd name="T0" fmla="*/ 6 w 288"/>
                <a:gd name="T1" fmla="*/ 7 h 464"/>
                <a:gd name="T2" fmla="*/ 6 w 288"/>
                <a:gd name="T3" fmla="*/ 7 h 464"/>
                <a:gd name="T4" fmla="*/ 6 w 288"/>
                <a:gd name="T5" fmla="*/ 7 h 464"/>
                <a:gd name="T6" fmla="*/ 6 w 288"/>
                <a:gd name="T7" fmla="*/ 7 h 464"/>
                <a:gd name="T8" fmla="*/ 6 w 288"/>
                <a:gd name="T9" fmla="*/ 7 h 464"/>
                <a:gd name="T10" fmla="*/ 6 w 288"/>
                <a:gd name="T11" fmla="*/ 7 h 464"/>
                <a:gd name="T12" fmla="*/ 6 w 288"/>
                <a:gd name="T13" fmla="*/ 7 h 464"/>
                <a:gd name="T14" fmla="*/ 6 w 288"/>
                <a:gd name="T15" fmla="*/ 7 h 464"/>
                <a:gd name="T16" fmla="*/ 6 w 288"/>
                <a:gd name="T17" fmla="*/ 7 h 464"/>
                <a:gd name="T18" fmla="*/ 6 w 288"/>
                <a:gd name="T19" fmla="*/ 7 h 464"/>
                <a:gd name="T20" fmla="*/ 6 w 288"/>
                <a:gd name="T21" fmla="*/ 7 h 464"/>
                <a:gd name="T22" fmla="*/ 6 w 288"/>
                <a:gd name="T23" fmla="*/ 7 h 464"/>
                <a:gd name="T24" fmla="*/ 6 w 288"/>
                <a:gd name="T25" fmla="*/ 7 h 464"/>
                <a:gd name="T26" fmla="*/ 6 w 288"/>
                <a:gd name="T27" fmla="*/ 7 h 464"/>
                <a:gd name="T28" fmla="*/ 6 w 288"/>
                <a:gd name="T29" fmla="*/ 7 h 464"/>
                <a:gd name="T30" fmla="*/ 6 w 288"/>
                <a:gd name="T31" fmla="*/ 7 h 464"/>
                <a:gd name="T32" fmla="*/ 6 w 288"/>
                <a:gd name="T33" fmla="*/ 7 h 464"/>
                <a:gd name="T34" fmla="*/ 6 w 288"/>
                <a:gd name="T35" fmla="*/ 7 h 464"/>
                <a:gd name="T36" fmla="*/ 6 w 288"/>
                <a:gd name="T37" fmla="*/ 7 h 464"/>
                <a:gd name="T38" fmla="*/ 6 w 288"/>
                <a:gd name="T39" fmla="*/ 7 h 464"/>
                <a:gd name="T40" fmla="*/ 6 w 288"/>
                <a:gd name="T41" fmla="*/ 7 h 464"/>
                <a:gd name="T42" fmla="*/ 6 w 288"/>
                <a:gd name="T43" fmla="*/ 7 h 464"/>
                <a:gd name="T44" fmla="*/ 6 w 288"/>
                <a:gd name="T45" fmla="*/ 7 h 464"/>
                <a:gd name="T46" fmla="*/ 6 w 288"/>
                <a:gd name="T47" fmla="*/ 7 h 464"/>
                <a:gd name="T48" fmla="*/ 6 w 288"/>
                <a:gd name="T49" fmla="*/ 7 h 464"/>
                <a:gd name="T50" fmla="*/ 6 w 288"/>
                <a:gd name="T51" fmla="*/ 7 h 464"/>
                <a:gd name="T52" fmla="*/ 6 w 288"/>
                <a:gd name="T53" fmla="*/ 7 h 464"/>
                <a:gd name="T54" fmla="*/ 6 w 288"/>
                <a:gd name="T55" fmla="*/ 7 h 464"/>
                <a:gd name="T56" fmla="*/ 6 w 288"/>
                <a:gd name="T57" fmla="*/ 7 h 464"/>
                <a:gd name="T58" fmla="*/ 6 w 288"/>
                <a:gd name="T59" fmla="*/ 7 h 464"/>
                <a:gd name="T60" fmla="*/ 6 w 288"/>
                <a:gd name="T61" fmla="*/ 7 h 464"/>
                <a:gd name="T62" fmla="*/ 6 w 288"/>
                <a:gd name="T63" fmla="*/ 7 h 464"/>
                <a:gd name="T64" fmla="*/ 6 w 288"/>
                <a:gd name="T65" fmla="*/ 7 h 464"/>
                <a:gd name="T66" fmla="*/ 6 w 288"/>
                <a:gd name="T67" fmla="*/ 7 h 464"/>
                <a:gd name="T68" fmla="*/ 6 w 288"/>
                <a:gd name="T69" fmla="*/ 7 h 464"/>
                <a:gd name="T70" fmla="*/ 6 w 288"/>
                <a:gd name="T71" fmla="*/ 7 h 464"/>
                <a:gd name="T72" fmla="*/ 6 w 288"/>
                <a:gd name="T73" fmla="*/ 7 h 464"/>
                <a:gd name="T74" fmla="*/ 6 w 288"/>
                <a:gd name="T75" fmla="*/ 7 h 464"/>
                <a:gd name="T76" fmla="*/ 6 w 288"/>
                <a:gd name="T77" fmla="*/ 7 h 464"/>
                <a:gd name="T78" fmla="*/ 6 w 288"/>
                <a:gd name="T79" fmla="*/ 2 h 464"/>
                <a:gd name="T80" fmla="*/ 6 w 288"/>
                <a:gd name="T81" fmla="*/ 2 h 464"/>
                <a:gd name="T82" fmla="*/ 6 w 288"/>
                <a:gd name="T83" fmla="*/ 7 h 464"/>
                <a:gd name="T84" fmla="*/ 6 w 288"/>
                <a:gd name="T85" fmla="*/ 7 h 464"/>
                <a:gd name="T86" fmla="*/ 6 w 288"/>
                <a:gd name="T87" fmla="*/ 7 h 464"/>
                <a:gd name="T88" fmla="*/ 6 w 288"/>
                <a:gd name="T89" fmla="*/ 7 h 464"/>
                <a:gd name="T90" fmla="*/ 6 w 288"/>
                <a:gd name="T91" fmla="*/ 7 h 464"/>
                <a:gd name="T92" fmla="*/ 6 w 288"/>
                <a:gd name="T93" fmla="*/ 7 h 464"/>
                <a:gd name="T94" fmla="*/ 6 w 288"/>
                <a:gd name="T95" fmla="*/ 7 h 464"/>
                <a:gd name="T96" fmla="*/ 6 w 288"/>
                <a:gd name="T97" fmla="*/ 7 h 464"/>
                <a:gd name="T98" fmla="*/ 6 w 288"/>
                <a:gd name="T99" fmla="*/ 7 h 464"/>
                <a:gd name="T100" fmla="*/ 6 w 288"/>
                <a:gd name="T101" fmla="*/ 7 h 464"/>
                <a:gd name="T102" fmla="*/ 6 w 288"/>
                <a:gd name="T103" fmla="*/ 7 h 464"/>
                <a:gd name="T104" fmla="*/ 6 w 288"/>
                <a:gd name="T105" fmla="*/ 7 h 464"/>
                <a:gd name="T106" fmla="*/ 6 w 288"/>
                <a:gd name="T107" fmla="*/ 7 h 464"/>
                <a:gd name="T108" fmla="*/ 6 w 288"/>
                <a:gd name="T109" fmla="*/ 7 h 464"/>
                <a:gd name="T110" fmla="*/ 6 w 288"/>
                <a:gd name="T111" fmla="*/ 7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464"/>
                <a:gd name="T170" fmla="*/ 288 w 288"/>
                <a:gd name="T171" fmla="*/ 464 h 4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2" name="Freeform 43"/>
            <p:cNvSpPr>
              <a:spLocks/>
            </p:cNvSpPr>
            <p:nvPr/>
          </p:nvSpPr>
          <p:spPr bwMode="grayWhite">
            <a:xfrm>
              <a:off x="3122" y="2315"/>
              <a:ext cx="363" cy="336"/>
            </a:xfrm>
            <a:custGeom>
              <a:avLst/>
              <a:gdLst>
                <a:gd name="T0" fmla="*/ 0 w 392"/>
                <a:gd name="T1" fmla="*/ 7 h 360"/>
                <a:gd name="T2" fmla="*/ 6 w 392"/>
                <a:gd name="T3" fmla="*/ 0 h 360"/>
                <a:gd name="T4" fmla="*/ 6 w 392"/>
                <a:gd name="T5" fmla="*/ 4 h 360"/>
                <a:gd name="T6" fmla="*/ 6 w 392"/>
                <a:gd name="T7" fmla="*/ 7 h 360"/>
                <a:gd name="T8" fmla="*/ 6 w 392"/>
                <a:gd name="T9" fmla="*/ 7 h 360"/>
                <a:gd name="T10" fmla="*/ 6 w 392"/>
                <a:gd name="T11" fmla="*/ 7 h 360"/>
                <a:gd name="T12" fmla="*/ 6 w 392"/>
                <a:gd name="T13" fmla="*/ 7 h 360"/>
                <a:gd name="T14" fmla="*/ 6 w 392"/>
                <a:gd name="T15" fmla="*/ 7 h 360"/>
                <a:gd name="T16" fmla="*/ 6 w 392"/>
                <a:gd name="T17" fmla="*/ 7 h 360"/>
                <a:gd name="T18" fmla="*/ 6 w 392"/>
                <a:gd name="T19" fmla="*/ 7 h 360"/>
                <a:gd name="T20" fmla="*/ 6 w 392"/>
                <a:gd name="T21" fmla="*/ 7 h 360"/>
                <a:gd name="T22" fmla="*/ 6 w 392"/>
                <a:gd name="T23" fmla="*/ 7 h 360"/>
                <a:gd name="T24" fmla="*/ 6 w 392"/>
                <a:gd name="T25" fmla="*/ 7 h 360"/>
                <a:gd name="T26" fmla="*/ 6 w 392"/>
                <a:gd name="T27" fmla="*/ 7 h 360"/>
                <a:gd name="T28" fmla="*/ 6 w 392"/>
                <a:gd name="T29" fmla="*/ 7 h 360"/>
                <a:gd name="T30" fmla="*/ 6 w 392"/>
                <a:gd name="T31" fmla="*/ 7 h 360"/>
                <a:gd name="T32" fmla="*/ 6 w 392"/>
                <a:gd name="T33" fmla="*/ 7 h 360"/>
                <a:gd name="T34" fmla="*/ 6 w 392"/>
                <a:gd name="T35" fmla="*/ 7 h 360"/>
                <a:gd name="T36" fmla="*/ 6 w 392"/>
                <a:gd name="T37" fmla="*/ 7 h 360"/>
                <a:gd name="T38" fmla="*/ 6 w 392"/>
                <a:gd name="T39" fmla="*/ 7 h 360"/>
                <a:gd name="T40" fmla="*/ 6 w 392"/>
                <a:gd name="T41" fmla="*/ 7 h 360"/>
                <a:gd name="T42" fmla="*/ 6 w 392"/>
                <a:gd name="T43" fmla="*/ 7 h 360"/>
                <a:gd name="T44" fmla="*/ 6 w 392"/>
                <a:gd name="T45" fmla="*/ 7 h 360"/>
                <a:gd name="T46" fmla="*/ 6 w 392"/>
                <a:gd name="T47" fmla="*/ 7 h 360"/>
                <a:gd name="T48" fmla="*/ 6 w 392"/>
                <a:gd name="T49" fmla="*/ 7 h 360"/>
                <a:gd name="T50" fmla="*/ 6 w 392"/>
                <a:gd name="T51" fmla="*/ 7 h 360"/>
                <a:gd name="T52" fmla="*/ 6 w 392"/>
                <a:gd name="T53" fmla="*/ 7 h 360"/>
                <a:gd name="T54" fmla="*/ 6 w 392"/>
                <a:gd name="T55" fmla="*/ 7 h 360"/>
                <a:gd name="T56" fmla="*/ 6 w 392"/>
                <a:gd name="T57" fmla="*/ 7 h 360"/>
                <a:gd name="T58" fmla="*/ 6 w 392"/>
                <a:gd name="T59" fmla="*/ 7 h 360"/>
                <a:gd name="T60" fmla="*/ 6 w 392"/>
                <a:gd name="T61" fmla="*/ 7 h 360"/>
                <a:gd name="T62" fmla="*/ 6 w 392"/>
                <a:gd name="T63" fmla="*/ 7 h 360"/>
                <a:gd name="T64" fmla="*/ 6 w 392"/>
                <a:gd name="T65" fmla="*/ 7 h 360"/>
                <a:gd name="T66" fmla="*/ 6 w 392"/>
                <a:gd name="T67" fmla="*/ 7 h 360"/>
                <a:gd name="T68" fmla="*/ 6 w 392"/>
                <a:gd name="T69" fmla="*/ 7 h 360"/>
                <a:gd name="T70" fmla="*/ 6 w 392"/>
                <a:gd name="T71" fmla="*/ 7 h 360"/>
                <a:gd name="T72" fmla="*/ 6 w 392"/>
                <a:gd name="T73" fmla="*/ 7 h 360"/>
                <a:gd name="T74" fmla="*/ 6 w 392"/>
                <a:gd name="T75" fmla="*/ 7 h 360"/>
                <a:gd name="T76" fmla="*/ 6 w 392"/>
                <a:gd name="T77" fmla="*/ 7 h 360"/>
                <a:gd name="T78" fmla="*/ 6 w 392"/>
                <a:gd name="T79" fmla="*/ 7 h 360"/>
                <a:gd name="T80" fmla="*/ 6 w 392"/>
                <a:gd name="T81" fmla="*/ 7 h 360"/>
                <a:gd name="T82" fmla="*/ 6 w 392"/>
                <a:gd name="T83" fmla="*/ 7 h 360"/>
                <a:gd name="T84" fmla="*/ 6 w 392"/>
                <a:gd name="T85" fmla="*/ 7 h 360"/>
                <a:gd name="T86" fmla="*/ 6 w 392"/>
                <a:gd name="T87" fmla="*/ 7 h 360"/>
                <a:gd name="T88" fmla="*/ 6 w 392"/>
                <a:gd name="T89" fmla="*/ 7 h 360"/>
                <a:gd name="T90" fmla="*/ 6 w 392"/>
                <a:gd name="T91" fmla="*/ 7 h 360"/>
                <a:gd name="T92" fmla="*/ 6 w 392"/>
                <a:gd name="T93" fmla="*/ 7 h 360"/>
                <a:gd name="T94" fmla="*/ 6 w 392"/>
                <a:gd name="T95" fmla="*/ 7 h 360"/>
                <a:gd name="T96" fmla="*/ 0 w 392"/>
                <a:gd name="T97" fmla="*/ 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60"/>
                <a:gd name="T149" fmla="*/ 392 w 39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Freeform 44"/>
            <p:cNvSpPr>
              <a:spLocks/>
            </p:cNvSpPr>
            <p:nvPr/>
          </p:nvSpPr>
          <p:spPr bwMode="grayWhite">
            <a:xfrm>
              <a:off x="1704" y="1706"/>
              <a:ext cx="416" cy="513"/>
            </a:xfrm>
            <a:custGeom>
              <a:avLst/>
              <a:gdLst>
                <a:gd name="T0" fmla="*/ 7 w 446"/>
                <a:gd name="T1" fmla="*/ 6 h 554"/>
                <a:gd name="T2" fmla="*/ 7 w 446"/>
                <a:gd name="T3" fmla="*/ 6 h 554"/>
                <a:gd name="T4" fmla="*/ 7 w 446"/>
                <a:gd name="T5" fmla="*/ 6 h 554"/>
                <a:gd name="T6" fmla="*/ 7 w 446"/>
                <a:gd name="T7" fmla="*/ 6 h 554"/>
                <a:gd name="T8" fmla="*/ 7 w 446"/>
                <a:gd name="T9" fmla="*/ 0 h 554"/>
                <a:gd name="T10" fmla="*/ 0 w 446"/>
                <a:gd name="T11" fmla="*/ 6 h 554"/>
                <a:gd name="T12" fmla="*/ 0 w 446"/>
                <a:gd name="T13" fmla="*/ 6 h 554"/>
                <a:gd name="T14" fmla="*/ 7 w 446"/>
                <a:gd name="T15" fmla="*/ 6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554"/>
                <a:gd name="T26" fmla="*/ 446 w 446"/>
                <a:gd name="T27" fmla="*/ 554 h 5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4" name="Freeform 45"/>
            <p:cNvSpPr>
              <a:spLocks/>
            </p:cNvSpPr>
            <p:nvPr/>
          </p:nvSpPr>
          <p:spPr bwMode="grayWhite">
            <a:xfrm>
              <a:off x="1775" y="1050"/>
              <a:ext cx="749" cy="474"/>
            </a:xfrm>
            <a:custGeom>
              <a:avLst/>
              <a:gdLst>
                <a:gd name="T0" fmla="*/ 7 w 806"/>
                <a:gd name="T1" fmla="*/ 7 h 510"/>
                <a:gd name="T2" fmla="*/ 7 w 806"/>
                <a:gd name="T3" fmla="*/ 7 h 510"/>
                <a:gd name="T4" fmla="*/ 7 w 806"/>
                <a:gd name="T5" fmla="*/ 7 h 510"/>
                <a:gd name="T6" fmla="*/ 7 w 806"/>
                <a:gd name="T7" fmla="*/ 7 h 510"/>
                <a:gd name="T8" fmla="*/ 7 w 806"/>
                <a:gd name="T9" fmla="*/ 7 h 510"/>
                <a:gd name="T10" fmla="*/ 7 w 806"/>
                <a:gd name="T11" fmla="*/ 7 h 510"/>
                <a:gd name="T12" fmla="*/ 7 w 806"/>
                <a:gd name="T13" fmla="*/ 7 h 510"/>
                <a:gd name="T14" fmla="*/ 7 w 806"/>
                <a:gd name="T15" fmla="*/ 7 h 510"/>
                <a:gd name="T16" fmla="*/ 7 w 806"/>
                <a:gd name="T17" fmla="*/ 7 h 510"/>
                <a:gd name="T18" fmla="*/ 7 w 806"/>
                <a:gd name="T19" fmla="*/ 7 h 510"/>
                <a:gd name="T20" fmla="*/ 7 w 806"/>
                <a:gd name="T21" fmla="*/ 7 h 510"/>
                <a:gd name="T22" fmla="*/ 7 w 806"/>
                <a:gd name="T23" fmla="*/ 7 h 510"/>
                <a:gd name="T24" fmla="*/ 7 w 806"/>
                <a:gd name="T25" fmla="*/ 7 h 510"/>
                <a:gd name="T26" fmla="*/ 7 w 806"/>
                <a:gd name="T27" fmla="*/ 7 h 510"/>
                <a:gd name="T28" fmla="*/ 7 w 806"/>
                <a:gd name="T29" fmla="*/ 7 h 510"/>
                <a:gd name="T30" fmla="*/ 7 w 806"/>
                <a:gd name="T31" fmla="*/ 7 h 510"/>
                <a:gd name="T32" fmla="*/ 7 w 806"/>
                <a:gd name="T33" fmla="*/ 7 h 510"/>
                <a:gd name="T34" fmla="*/ 7 w 806"/>
                <a:gd name="T35" fmla="*/ 7 h 510"/>
                <a:gd name="T36" fmla="*/ 7 w 806"/>
                <a:gd name="T37" fmla="*/ 7 h 510"/>
                <a:gd name="T38" fmla="*/ 7 w 806"/>
                <a:gd name="T39" fmla="*/ 7 h 510"/>
                <a:gd name="T40" fmla="*/ 7 w 806"/>
                <a:gd name="T41" fmla="*/ 7 h 510"/>
                <a:gd name="T42" fmla="*/ 7 w 806"/>
                <a:gd name="T43" fmla="*/ 7 h 510"/>
                <a:gd name="T44" fmla="*/ 7 w 806"/>
                <a:gd name="T45" fmla="*/ 7 h 510"/>
                <a:gd name="T46" fmla="*/ 7 w 806"/>
                <a:gd name="T47" fmla="*/ 7 h 510"/>
                <a:gd name="T48" fmla="*/ 7 w 806"/>
                <a:gd name="T49" fmla="*/ 7 h 510"/>
                <a:gd name="T50" fmla="*/ 7 w 806"/>
                <a:gd name="T51" fmla="*/ 7 h 510"/>
                <a:gd name="T52" fmla="*/ 7 w 806"/>
                <a:gd name="T53" fmla="*/ 7 h 510"/>
                <a:gd name="T54" fmla="*/ 7 w 806"/>
                <a:gd name="T55" fmla="*/ 7 h 510"/>
                <a:gd name="T56" fmla="*/ 7 w 806"/>
                <a:gd name="T57" fmla="*/ 7 h 510"/>
                <a:gd name="T58" fmla="*/ 7 w 806"/>
                <a:gd name="T59" fmla="*/ 7 h 510"/>
                <a:gd name="T60" fmla="*/ 7 w 806"/>
                <a:gd name="T61" fmla="*/ 7 h 510"/>
                <a:gd name="T62" fmla="*/ 7 w 806"/>
                <a:gd name="T63" fmla="*/ 7 h 510"/>
                <a:gd name="T64" fmla="*/ 0 w 806"/>
                <a:gd name="T65" fmla="*/ 7 h 510"/>
                <a:gd name="T66" fmla="*/ 7 w 806"/>
                <a:gd name="T67" fmla="*/ 7 h 510"/>
                <a:gd name="T68" fmla="*/ 7 w 806"/>
                <a:gd name="T69" fmla="*/ 7 h 510"/>
                <a:gd name="T70" fmla="*/ 7 w 806"/>
                <a:gd name="T71" fmla="*/ 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510"/>
                <a:gd name="T110" fmla="*/ 806 w 806"/>
                <a:gd name="T111" fmla="*/ 510 h 5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5" name="Freeform 46"/>
            <p:cNvSpPr>
              <a:spLocks/>
            </p:cNvSpPr>
            <p:nvPr/>
          </p:nvSpPr>
          <p:spPr bwMode="grayWhite">
            <a:xfrm>
              <a:off x="1984" y="1468"/>
              <a:ext cx="507" cy="422"/>
            </a:xfrm>
            <a:custGeom>
              <a:avLst/>
              <a:gdLst>
                <a:gd name="T0" fmla="*/ 6 w 548"/>
                <a:gd name="T1" fmla="*/ 6 h 456"/>
                <a:gd name="T2" fmla="*/ 6 w 548"/>
                <a:gd name="T3" fmla="*/ 6 h 456"/>
                <a:gd name="T4" fmla="*/ 6 w 548"/>
                <a:gd name="T5" fmla="*/ 6 h 456"/>
                <a:gd name="T6" fmla="*/ 6 w 548"/>
                <a:gd name="T7" fmla="*/ 0 h 456"/>
                <a:gd name="T8" fmla="*/ 6 w 548"/>
                <a:gd name="T9" fmla="*/ 6 h 456"/>
                <a:gd name="T10" fmla="*/ 6 w 548"/>
                <a:gd name="T11" fmla="*/ 6 h 456"/>
                <a:gd name="T12" fmla="*/ 6 w 548"/>
                <a:gd name="T13" fmla="*/ 6 h 456"/>
                <a:gd name="T14" fmla="*/ 0 w 548"/>
                <a:gd name="T15" fmla="*/ 6 h 456"/>
                <a:gd name="T16" fmla="*/ 6 w 548"/>
                <a:gd name="T17" fmla="*/ 6 h 456"/>
                <a:gd name="T18" fmla="*/ 6 w 548"/>
                <a:gd name="T19" fmla="*/ 6 h 456"/>
                <a:gd name="T20" fmla="*/ 6 w 548"/>
                <a:gd name="T21" fmla="*/ 6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456"/>
                <a:gd name="T35" fmla="*/ 548 w 548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6" name="Freeform 47"/>
            <p:cNvSpPr>
              <a:spLocks/>
            </p:cNvSpPr>
            <p:nvPr/>
          </p:nvSpPr>
          <p:spPr bwMode="grayWhite">
            <a:xfrm>
              <a:off x="2502" y="1155"/>
              <a:ext cx="478" cy="300"/>
            </a:xfrm>
            <a:custGeom>
              <a:avLst/>
              <a:gdLst>
                <a:gd name="T0" fmla="*/ 0 w 516"/>
                <a:gd name="T1" fmla="*/ 6 h 324"/>
                <a:gd name="T2" fmla="*/ 6 w 516"/>
                <a:gd name="T3" fmla="*/ 0 h 324"/>
                <a:gd name="T4" fmla="*/ 6 w 516"/>
                <a:gd name="T5" fmla="*/ 6 h 324"/>
                <a:gd name="T6" fmla="*/ 6 w 516"/>
                <a:gd name="T7" fmla="*/ 6 h 324"/>
                <a:gd name="T8" fmla="*/ 6 w 516"/>
                <a:gd name="T9" fmla="*/ 6 h 324"/>
                <a:gd name="T10" fmla="*/ 6 w 516"/>
                <a:gd name="T11" fmla="*/ 6 h 324"/>
                <a:gd name="T12" fmla="*/ 6 w 516"/>
                <a:gd name="T13" fmla="*/ 6 h 324"/>
                <a:gd name="T14" fmla="*/ 6 w 516"/>
                <a:gd name="T15" fmla="*/ 6 h 324"/>
                <a:gd name="T16" fmla="*/ 6 w 516"/>
                <a:gd name="T17" fmla="*/ 6 h 324"/>
                <a:gd name="T18" fmla="*/ 6 w 516"/>
                <a:gd name="T19" fmla="*/ 6 h 324"/>
                <a:gd name="T20" fmla="*/ 6 w 516"/>
                <a:gd name="T21" fmla="*/ 6 h 324"/>
                <a:gd name="T22" fmla="*/ 6 w 516"/>
                <a:gd name="T23" fmla="*/ 6 h 324"/>
                <a:gd name="T24" fmla="*/ 6 w 516"/>
                <a:gd name="T25" fmla="*/ 6 h 324"/>
                <a:gd name="T26" fmla="*/ 6 w 516"/>
                <a:gd name="T27" fmla="*/ 6 h 324"/>
                <a:gd name="T28" fmla="*/ 6 w 516"/>
                <a:gd name="T29" fmla="*/ 6 h 324"/>
                <a:gd name="T30" fmla="*/ 6 w 516"/>
                <a:gd name="T31" fmla="*/ 6 h 324"/>
                <a:gd name="T32" fmla="*/ 6 w 516"/>
                <a:gd name="T33" fmla="*/ 6 h 324"/>
                <a:gd name="T34" fmla="*/ 6 w 516"/>
                <a:gd name="T35" fmla="*/ 6 h 324"/>
                <a:gd name="T36" fmla="*/ 6 w 516"/>
                <a:gd name="T37" fmla="*/ 6 h 324"/>
                <a:gd name="T38" fmla="*/ 0 w 516"/>
                <a:gd name="T39" fmla="*/ 6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"/>
                <a:gd name="T61" fmla="*/ 0 h 324"/>
                <a:gd name="T62" fmla="*/ 516 w 516"/>
                <a:gd name="T63" fmla="*/ 324 h 3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Freeform 48"/>
            <p:cNvSpPr>
              <a:spLocks/>
            </p:cNvSpPr>
            <p:nvPr/>
          </p:nvSpPr>
          <p:spPr bwMode="grayWhite">
            <a:xfrm>
              <a:off x="2478" y="1435"/>
              <a:ext cx="511" cy="344"/>
            </a:xfrm>
            <a:custGeom>
              <a:avLst/>
              <a:gdLst>
                <a:gd name="T0" fmla="*/ 0 w 552"/>
                <a:gd name="T1" fmla="*/ 6 h 372"/>
                <a:gd name="T2" fmla="*/ 6 w 552"/>
                <a:gd name="T3" fmla="*/ 6 h 372"/>
                <a:gd name="T4" fmla="*/ 6 w 552"/>
                <a:gd name="T5" fmla="*/ 0 h 372"/>
                <a:gd name="T6" fmla="*/ 6 w 552"/>
                <a:gd name="T7" fmla="*/ 6 h 372"/>
                <a:gd name="T8" fmla="*/ 6 w 552"/>
                <a:gd name="T9" fmla="*/ 6 h 372"/>
                <a:gd name="T10" fmla="*/ 6 w 552"/>
                <a:gd name="T11" fmla="*/ 6 h 372"/>
                <a:gd name="T12" fmla="*/ 6 w 552"/>
                <a:gd name="T13" fmla="*/ 6 h 372"/>
                <a:gd name="T14" fmla="*/ 6 w 552"/>
                <a:gd name="T15" fmla="*/ 6 h 372"/>
                <a:gd name="T16" fmla="*/ 6 w 552"/>
                <a:gd name="T17" fmla="*/ 6 h 372"/>
                <a:gd name="T18" fmla="*/ 6 w 552"/>
                <a:gd name="T19" fmla="*/ 6 h 372"/>
                <a:gd name="T20" fmla="*/ 6 w 552"/>
                <a:gd name="T21" fmla="*/ 6 h 372"/>
                <a:gd name="T22" fmla="*/ 6 w 552"/>
                <a:gd name="T23" fmla="*/ 6 h 372"/>
                <a:gd name="T24" fmla="*/ 6 w 552"/>
                <a:gd name="T25" fmla="*/ 6 h 372"/>
                <a:gd name="T26" fmla="*/ 6 w 552"/>
                <a:gd name="T27" fmla="*/ 6 h 372"/>
                <a:gd name="T28" fmla="*/ 6 w 552"/>
                <a:gd name="T29" fmla="*/ 6 h 372"/>
                <a:gd name="T30" fmla="*/ 6 w 552"/>
                <a:gd name="T31" fmla="*/ 6 h 372"/>
                <a:gd name="T32" fmla="*/ 6 w 552"/>
                <a:gd name="T33" fmla="*/ 6 h 372"/>
                <a:gd name="T34" fmla="*/ 6 w 552"/>
                <a:gd name="T35" fmla="*/ 6 h 372"/>
                <a:gd name="T36" fmla="*/ 6 w 552"/>
                <a:gd name="T37" fmla="*/ 6 h 372"/>
                <a:gd name="T38" fmla="*/ 6 w 552"/>
                <a:gd name="T39" fmla="*/ 6 h 372"/>
                <a:gd name="T40" fmla="*/ 6 w 552"/>
                <a:gd name="T41" fmla="*/ 6 h 372"/>
                <a:gd name="T42" fmla="*/ 6 w 552"/>
                <a:gd name="T43" fmla="*/ 6 h 372"/>
                <a:gd name="T44" fmla="*/ 6 w 552"/>
                <a:gd name="T45" fmla="*/ 6 h 372"/>
                <a:gd name="T46" fmla="*/ 6 w 552"/>
                <a:gd name="T47" fmla="*/ 6 h 372"/>
                <a:gd name="T48" fmla="*/ 6 w 552"/>
                <a:gd name="T49" fmla="*/ 6 h 372"/>
                <a:gd name="T50" fmla="*/ 6 w 552"/>
                <a:gd name="T51" fmla="*/ 6 h 372"/>
                <a:gd name="T52" fmla="*/ 6 w 552"/>
                <a:gd name="T53" fmla="*/ 6 h 372"/>
                <a:gd name="T54" fmla="*/ 6 w 552"/>
                <a:gd name="T55" fmla="*/ 6 h 372"/>
                <a:gd name="T56" fmla="*/ 6 w 552"/>
                <a:gd name="T57" fmla="*/ 6 h 372"/>
                <a:gd name="T58" fmla="*/ 6 w 552"/>
                <a:gd name="T59" fmla="*/ 6 h 372"/>
                <a:gd name="T60" fmla="*/ 6 w 552"/>
                <a:gd name="T61" fmla="*/ 6 h 372"/>
                <a:gd name="T62" fmla="*/ 6 w 552"/>
                <a:gd name="T63" fmla="*/ 6 h 372"/>
                <a:gd name="T64" fmla="*/ 6 w 552"/>
                <a:gd name="T65" fmla="*/ 6 h 372"/>
                <a:gd name="T66" fmla="*/ 6 w 552"/>
                <a:gd name="T67" fmla="*/ 6 h 372"/>
                <a:gd name="T68" fmla="*/ 6 w 552"/>
                <a:gd name="T69" fmla="*/ 6 h 372"/>
                <a:gd name="T70" fmla="*/ 0 w 552"/>
                <a:gd name="T71" fmla="*/ 6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2"/>
                <a:gd name="T109" fmla="*/ 0 h 372"/>
                <a:gd name="T110" fmla="*/ 552 w 55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Freeform 49"/>
            <p:cNvSpPr>
              <a:spLocks/>
            </p:cNvSpPr>
            <p:nvPr/>
          </p:nvSpPr>
          <p:spPr bwMode="grayWhite">
            <a:xfrm>
              <a:off x="2978" y="1673"/>
              <a:ext cx="440" cy="289"/>
            </a:xfrm>
            <a:custGeom>
              <a:avLst/>
              <a:gdLst>
                <a:gd name="T0" fmla="*/ 6 w 474"/>
                <a:gd name="T1" fmla="*/ 0 h 312"/>
                <a:gd name="T2" fmla="*/ 6 w 474"/>
                <a:gd name="T3" fmla="*/ 6 h 312"/>
                <a:gd name="T4" fmla="*/ 6 w 474"/>
                <a:gd name="T5" fmla="*/ 6 h 312"/>
                <a:gd name="T6" fmla="*/ 6 w 474"/>
                <a:gd name="T7" fmla="*/ 6 h 312"/>
                <a:gd name="T8" fmla="*/ 6 w 474"/>
                <a:gd name="T9" fmla="*/ 6 h 312"/>
                <a:gd name="T10" fmla="*/ 6 w 474"/>
                <a:gd name="T11" fmla="*/ 6 h 312"/>
                <a:gd name="T12" fmla="*/ 6 w 474"/>
                <a:gd name="T13" fmla="*/ 6 h 312"/>
                <a:gd name="T14" fmla="*/ 6 w 474"/>
                <a:gd name="T15" fmla="*/ 6 h 312"/>
                <a:gd name="T16" fmla="*/ 6 w 474"/>
                <a:gd name="T17" fmla="*/ 6 h 312"/>
                <a:gd name="T18" fmla="*/ 6 w 474"/>
                <a:gd name="T19" fmla="*/ 6 h 312"/>
                <a:gd name="T20" fmla="*/ 6 w 474"/>
                <a:gd name="T21" fmla="*/ 6 h 312"/>
                <a:gd name="T22" fmla="*/ 6 w 474"/>
                <a:gd name="T23" fmla="*/ 6 h 312"/>
                <a:gd name="T24" fmla="*/ 6 w 474"/>
                <a:gd name="T25" fmla="*/ 6 h 312"/>
                <a:gd name="T26" fmla="*/ 6 w 474"/>
                <a:gd name="T27" fmla="*/ 6 h 312"/>
                <a:gd name="T28" fmla="*/ 6 w 474"/>
                <a:gd name="T29" fmla="*/ 6 h 312"/>
                <a:gd name="T30" fmla="*/ 6 w 474"/>
                <a:gd name="T31" fmla="*/ 6 h 312"/>
                <a:gd name="T32" fmla="*/ 6 w 474"/>
                <a:gd name="T33" fmla="*/ 6 h 312"/>
                <a:gd name="T34" fmla="*/ 6 w 474"/>
                <a:gd name="T35" fmla="*/ 6 h 312"/>
                <a:gd name="T36" fmla="*/ 6 w 474"/>
                <a:gd name="T37" fmla="*/ 6 h 312"/>
                <a:gd name="T38" fmla="*/ 6 w 474"/>
                <a:gd name="T39" fmla="*/ 6 h 312"/>
                <a:gd name="T40" fmla="*/ 6 w 474"/>
                <a:gd name="T41" fmla="*/ 6 h 312"/>
                <a:gd name="T42" fmla="*/ 6 w 474"/>
                <a:gd name="T43" fmla="*/ 6 h 312"/>
                <a:gd name="T44" fmla="*/ 6 w 474"/>
                <a:gd name="T45" fmla="*/ 6 h 312"/>
                <a:gd name="T46" fmla="*/ 6 w 474"/>
                <a:gd name="T47" fmla="*/ 6 h 312"/>
                <a:gd name="T48" fmla="*/ 6 w 474"/>
                <a:gd name="T49" fmla="*/ 6 h 312"/>
                <a:gd name="T50" fmla="*/ 6 w 474"/>
                <a:gd name="T51" fmla="*/ 6 h 312"/>
                <a:gd name="T52" fmla="*/ 6 w 474"/>
                <a:gd name="T53" fmla="*/ 6 h 312"/>
                <a:gd name="T54" fmla="*/ 6 w 474"/>
                <a:gd name="T55" fmla="*/ 6 h 312"/>
                <a:gd name="T56" fmla="*/ 6 w 474"/>
                <a:gd name="T57" fmla="*/ 6 h 312"/>
                <a:gd name="T58" fmla="*/ 6 w 474"/>
                <a:gd name="T59" fmla="*/ 6 h 312"/>
                <a:gd name="T60" fmla="*/ 6 w 474"/>
                <a:gd name="T61" fmla="*/ 6 h 312"/>
                <a:gd name="T62" fmla="*/ 6 w 474"/>
                <a:gd name="T63" fmla="*/ 6 h 312"/>
                <a:gd name="T64" fmla="*/ 2 w 474"/>
                <a:gd name="T65" fmla="*/ 6 h 312"/>
                <a:gd name="T66" fmla="*/ 4 w 474"/>
                <a:gd name="T67" fmla="*/ 6 h 312"/>
                <a:gd name="T68" fmla="*/ 6 w 474"/>
                <a:gd name="T69" fmla="*/ 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4"/>
                <a:gd name="T106" fmla="*/ 0 h 312"/>
                <a:gd name="T107" fmla="*/ 474 w 47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Freeform 50"/>
            <p:cNvSpPr>
              <a:spLocks/>
            </p:cNvSpPr>
            <p:nvPr/>
          </p:nvSpPr>
          <p:spPr bwMode="grayWhite">
            <a:xfrm>
              <a:off x="3218" y="1352"/>
              <a:ext cx="387" cy="412"/>
            </a:xfrm>
            <a:custGeom>
              <a:avLst/>
              <a:gdLst>
                <a:gd name="T0" fmla="*/ 7 w 416"/>
                <a:gd name="T1" fmla="*/ 7 h 442"/>
                <a:gd name="T2" fmla="*/ 7 w 416"/>
                <a:gd name="T3" fmla="*/ 7 h 442"/>
                <a:gd name="T4" fmla="*/ 7 w 416"/>
                <a:gd name="T5" fmla="*/ 7 h 442"/>
                <a:gd name="T6" fmla="*/ 7 w 416"/>
                <a:gd name="T7" fmla="*/ 7 h 442"/>
                <a:gd name="T8" fmla="*/ 7 w 416"/>
                <a:gd name="T9" fmla="*/ 7 h 442"/>
                <a:gd name="T10" fmla="*/ 7 w 416"/>
                <a:gd name="T11" fmla="*/ 7 h 442"/>
                <a:gd name="T12" fmla="*/ 7 w 416"/>
                <a:gd name="T13" fmla="*/ 7 h 442"/>
                <a:gd name="T14" fmla="*/ 7 w 416"/>
                <a:gd name="T15" fmla="*/ 7 h 442"/>
                <a:gd name="T16" fmla="*/ 7 w 416"/>
                <a:gd name="T17" fmla="*/ 7 h 442"/>
                <a:gd name="T18" fmla="*/ 7 w 416"/>
                <a:gd name="T19" fmla="*/ 7 h 442"/>
                <a:gd name="T20" fmla="*/ 7 w 416"/>
                <a:gd name="T21" fmla="*/ 7 h 442"/>
                <a:gd name="T22" fmla="*/ 7 w 416"/>
                <a:gd name="T23" fmla="*/ 7 h 442"/>
                <a:gd name="T24" fmla="*/ 7 w 416"/>
                <a:gd name="T25" fmla="*/ 7 h 442"/>
                <a:gd name="T26" fmla="*/ 7 w 416"/>
                <a:gd name="T27" fmla="*/ 7 h 442"/>
                <a:gd name="T28" fmla="*/ 0 w 416"/>
                <a:gd name="T29" fmla="*/ 7 h 442"/>
                <a:gd name="T30" fmla="*/ 7 w 416"/>
                <a:gd name="T31" fmla="*/ 7 h 442"/>
                <a:gd name="T32" fmla="*/ 7 w 416"/>
                <a:gd name="T33" fmla="*/ 7 h 442"/>
                <a:gd name="T34" fmla="*/ 7 w 416"/>
                <a:gd name="T35" fmla="*/ 7 h 442"/>
                <a:gd name="T36" fmla="*/ 7 w 416"/>
                <a:gd name="T37" fmla="*/ 7 h 442"/>
                <a:gd name="T38" fmla="*/ 7 w 416"/>
                <a:gd name="T39" fmla="*/ 7 h 442"/>
                <a:gd name="T40" fmla="*/ 7 w 416"/>
                <a:gd name="T41" fmla="*/ 7 h 442"/>
                <a:gd name="T42" fmla="*/ 7 w 416"/>
                <a:gd name="T43" fmla="*/ 0 h 442"/>
                <a:gd name="T44" fmla="*/ 7 w 416"/>
                <a:gd name="T45" fmla="*/ 2 h 442"/>
                <a:gd name="T46" fmla="*/ 7 w 416"/>
                <a:gd name="T47" fmla="*/ 7 h 442"/>
                <a:gd name="T48" fmla="*/ 7 w 416"/>
                <a:gd name="T49" fmla="*/ 7 h 442"/>
                <a:gd name="T50" fmla="*/ 7 w 416"/>
                <a:gd name="T51" fmla="*/ 7 h 442"/>
                <a:gd name="T52" fmla="*/ 7 w 416"/>
                <a:gd name="T53" fmla="*/ 7 h 442"/>
                <a:gd name="T54" fmla="*/ 7 w 416"/>
                <a:gd name="T55" fmla="*/ 7 h 442"/>
                <a:gd name="T56" fmla="*/ 7 w 416"/>
                <a:gd name="T57" fmla="*/ 7 h 442"/>
                <a:gd name="T58" fmla="*/ 7 w 416"/>
                <a:gd name="T59" fmla="*/ 7 h 442"/>
                <a:gd name="T60" fmla="*/ 7 w 416"/>
                <a:gd name="T61" fmla="*/ 7 h 442"/>
                <a:gd name="T62" fmla="*/ 7 w 416"/>
                <a:gd name="T63" fmla="*/ 7 h 442"/>
                <a:gd name="T64" fmla="*/ 7 w 416"/>
                <a:gd name="T65" fmla="*/ 7 h 442"/>
                <a:gd name="T66" fmla="*/ 7 w 416"/>
                <a:gd name="T67" fmla="*/ 7 h 442"/>
                <a:gd name="T68" fmla="*/ 7 w 416"/>
                <a:gd name="T69" fmla="*/ 7 h 442"/>
                <a:gd name="T70" fmla="*/ 7 w 416"/>
                <a:gd name="T71" fmla="*/ 7 h 442"/>
                <a:gd name="T72" fmla="*/ 7 w 416"/>
                <a:gd name="T73" fmla="*/ 7 h 442"/>
                <a:gd name="T74" fmla="*/ 7 w 416"/>
                <a:gd name="T75" fmla="*/ 7 h 442"/>
                <a:gd name="T76" fmla="*/ 7 w 416"/>
                <a:gd name="T77" fmla="*/ 7 h 442"/>
                <a:gd name="T78" fmla="*/ 7 w 416"/>
                <a:gd name="T79" fmla="*/ 7 h 442"/>
                <a:gd name="T80" fmla="*/ 7 w 416"/>
                <a:gd name="T81" fmla="*/ 7 h 442"/>
                <a:gd name="T82" fmla="*/ 7 w 416"/>
                <a:gd name="T83" fmla="*/ 7 h 442"/>
                <a:gd name="T84" fmla="*/ 7 w 416"/>
                <a:gd name="T85" fmla="*/ 7 h 442"/>
                <a:gd name="T86" fmla="*/ 7 w 416"/>
                <a:gd name="T87" fmla="*/ 7 h 442"/>
                <a:gd name="T88" fmla="*/ 7 w 416"/>
                <a:gd name="T89" fmla="*/ 7 h 442"/>
                <a:gd name="T90" fmla="*/ 7 w 416"/>
                <a:gd name="T91" fmla="*/ 7 h 442"/>
                <a:gd name="T92" fmla="*/ 7 w 416"/>
                <a:gd name="T93" fmla="*/ 7 h 442"/>
                <a:gd name="T94" fmla="*/ 7 w 416"/>
                <a:gd name="T95" fmla="*/ 7 h 442"/>
                <a:gd name="T96" fmla="*/ 7 w 416"/>
                <a:gd name="T97" fmla="*/ 7 h 442"/>
                <a:gd name="T98" fmla="*/ 7 w 416"/>
                <a:gd name="T99" fmla="*/ 7 h 442"/>
                <a:gd name="T100" fmla="*/ 7 w 416"/>
                <a:gd name="T101" fmla="*/ 7 h 442"/>
                <a:gd name="T102" fmla="*/ 7 w 416"/>
                <a:gd name="T103" fmla="*/ 7 h 442"/>
                <a:gd name="T104" fmla="*/ 7 w 416"/>
                <a:gd name="T105" fmla="*/ 7 h 442"/>
                <a:gd name="T106" fmla="*/ 7 w 416"/>
                <a:gd name="T107" fmla="*/ 7 h 442"/>
                <a:gd name="T108" fmla="*/ 7 w 416"/>
                <a:gd name="T109" fmla="*/ 7 h 442"/>
                <a:gd name="T110" fmla="*/ 7 w 416"/>
                <a:gd name="T111" fmla="*/ 7 h 442"/>
                <a:gd name="T112" fmla="*/ 7 w 416"/>
                <a:gd name="T113" fmla="*/ 7 h 442"/>
                <a:gd name="T114" fmla="*/ 7 w 416"/>
                <a:gd name="T115" fmla="*/ 7 h 442"/>
                <a:gd name="T116" fmla="*/ 7 w 416"/>
                <a:gd name="T117" fmla="*/ 7 h 442"/>
                <a:gd name="T118" fmla="*/ 7 w 416"/>
                <a:gd name="T119" fmla="*/ 7 h 442"/>
                <a:gd name="T120" fmla="*/ 7 w 416"/>
                <a:gd name="T121" fmla="*/ 7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6"/>
                <a:gd name="T184" fmla="*/ 0 h 442"/>
                <a:gd name="T185" fmla="*/ 416 w 416"/>
                <a:gd name="T186" fmla="*/ 442 h 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Freeform 51"/>
            <p:cNvSpPr>
              <a:spLocks/>
            </p:cNvSpPr>
            <p:nvPr/>
          </p:nvSpPr>
          <p:spPr bwMode="grayWhite">
            <a:xfrm>
              <a:off x="1568" y="2162"/>
              <a:ext cx="501" cy="578"/>
            </a:xfrm>
            <a:custGeom>
              <a:avLst/>
              <a:gdLst>
                <a:gd name="T0" fmla="*/ 7 w 538"/>
                <a:gd name="T1" fmla="*/ 7 h 622"/>
                <a:gd name="T2" fmla="*/ 7 w 538"/>
                <a:gd name="T3" fmla="*/ 7 h 622"/>
                <a:gd name="T4" fmla="*/ 7 w 538"/>
                <a:gd name="T5" fmla="*/ 0 h 622"/>
                <a:gd name="T6" fmla="*/ 7 w 538"/>
                <a:gd name="T7" fmla="*/ 0 h 622"/>
                <a:gd name="T8" fmla="*/ 7 w 538"/>
                <a:gd name="T9" fmla="*/ 7 h 622"/>
                <a:gd name="T10" fmla="*/ 7 w 538"/>
                <a:gd name="T11" fmla="*/ 7 h 622"/>
                <a:gd name="T12" fmla="*/ 7 w 538"/>
                <a:gd name="T13" fmla="*/ 7 h 622"/>
                <a:gd name="T14" fmla="*/ 7 w 538"/>
                <a:gd name="T15" fmla="*/ 7 h 622"/>
                <a:gd name="T16" fmla="*/ 7 w 538"/>
                <a:gd name="T17" fmla="*/ 7 h 622"/>
                <a:gd name="T18" fmla="*/ 7 w 538"/>
                <a:gd name="T19" fmla="*/ 7 h 622"/>
                <a:gd name="T20" fmla="*/ 7 w 538"/>
                <a:gd name="T21" fmla="*/ 7 h 622"/>
                <a:gd name="T22" fmla="*/ 7 w 538"/>
                <a:gd name="T23" fmla="*/ 7 h 622"/>
                <a:gd name="T24" fmla="*/ 7 w 538"/>
                <a:gd name="T25" fmla="*/ 7 h 622"/>
                <a:gd name="T26" fmla="*/ 7 w 538"/>
                <a:gd name="T27" fmla="*/ 7 h 622"/>
                <a:gd name="T28" fmla="*/ 7 w 538"/>
                <a:gd name="T29" fmla="*/ 7 h 622"/>
                <a:gd name="T30" fmla="*/ 7 w 538"/>
                <a:gd name="T31" fmla="*/ 7 h 622"/>
                <a:gd name="T32" fmla="*/ 7 w 538"/>
                <a:gd name="T33" fmla="*/ 7 h 622"/>
                <a:gd name="T34" fmla="*/ 7 w 538"/>
                <a:gd name="T35" fmla="*/ 7 h 622"/>
                <a:gd name="T36" fmla="*/ 7 w 538"/>
                <a:gd name="T37" fmla="*/ 7 h 622"/>
                <a:gd name="T38" fmla="*/ 7 w 538"/>
                <a:gd name="T39" fmla="*/ 7 h 622"/>
                <a:gd name="T40" fmla="*/ 7 w 538"/>
                <a:gd name="T41" fmla="*/ 7 h 622"/>
                <a:gd name="T42" fmla="*/ 7 w 538"/>
                <a:gd name="T43" fmla="*/ 7 h 622"/>
                <a:gd name="T44" fmla="*/ 7 w 538"/>
                <a:gd name="T45" fmla="*/ 7 h 622"/>
                <a:gd name="T46" fmla="*/ 7 w 538"/>
                <a:gd name="T47" fmla="*/ 7 h 622"/>
                <a:gd name="T48" fmla="*/ 7 w 538"/>
                <a:gd name="T49" fmla="*/ 7 h 622"/>
                <a:gd name="T50" fmla="*/ 7 w 538"/>
                <a:gd name="T51" fmla="*/ 7 h 622"/>
                <a:gd name="T52" fmla="*/ 7 w 538"/>
                <a:gd name="T53" fmla="*/ 7 h 622"/>
                <a:gd name="T54" fmla="*/ 7 w 538"/>
                <a:gd name="T55" fmla="*/ 7 h 622"/>
                <a:gd name="T56" fmla="*/ 7 w 538"/>
                <a:gd name="T57" fmla="*/ 7 h 622"/>
                <a:gd name="T58" fmla="*/ 7 w 538"/>
                <a:gd name="T59" fmla="*/ 7 h 622"/>
                <a:gd name="T60" fmla="*/ 7 w 538"/>
                <a:gd name="T61" fmla="*/ 7 h 622"/>
                <a:gd name="T62" fmla="*/ 7 w 538"/>
                <a:gd name="T63" fmla="*/ 7 h 622"/>
                <a:gd name="T64" fmla="*/ 7 w 538"/>
                <a:gd name="T65" fmla="*/ 7 h 622"/>
                <a:gd name="T66" fmla="*/ 7 w 538"/>
                <a:gd name="T67" fmla="*/ 7 h 622"/>
                <a:gd name="T68" fmla="*/ 7 w 538"/>
                <a:gd name="T69" fmla="*/ 7 h 622"/>
                <a:gd name="T70" fmla="*/ 7 w 538"/>
                <a:gd name="T71" fmla="*/ 7 h 622"/>
                <a:gd name="T72" fmla="*/ 7 w 538"/>
                <a:gd name="T73" fmla="*/ 7 h 622"/>
                <a:gd name="T74" fmla="*/ 7 w 538"/>
                <a:gd name="T75" fmla="*/ 7 h 622"/>
                <a:gd name="T76" fmla="*/ 7 w 538"/>
                <a:gd name="T77" fmla="*/ 7 h 622"/>
                <a:gd name="T78" fmla="*/ 7 w 538"/>
                <a:gd name="T79" fmla="*/ 7 h 622"/>
                <a:gd name="T80" fmla="*/ 7 w 538"/>
                <a:gd name="T81" fmla="*/ 7 h 622"/>
                <a:gd name="T82" fmla="*/ 7 w 538"/>
                <a:gd name="T83" fmla="*/ 7 h 622"/>
                <a:gd name="T84" fmla="*/ 7 w 538"/>
                <a:gd name="T85" fmla="*/ 7 h 622"/>
                <a:gd name="T86" fmla="*/ 7 w 538"/>
                <a:gd name="T87" fmla="*/ 7 h 622"/>
                <a:gd name="T88" fmla="*/ 7 w 538"/>
                <a:gd name="T89" fmla="*/ 7 h 622"/>
                <a:gd name="T90" fmla="*/ 7 w 538"/>
                <a:gd name="T91" fmla="*/ 7 h 622"/>
                <a:gd name="T92" fmla="*/ 7 w 538"/>
                <a:gd name="T93" fmla="*/ 7 h 622"/>
                <a:gd name="T94" fmla="*/ 7 w 538"/>
                <a:gd name="T95" fmla="*/ 7 h 622"/>
                <a:gd name="T96" fmla="*/ 6 w 538"/>
                <a:gd name="T97" fmla="*/ 7 h 622"/>
                <a:gd name="T98" fmla="*/ 0 w 538"/>
                <a:gd name="T99" fmla="*/ 7 h 622"/>
                <a:gd name="T100" fmla="*/ 7 w 538"/>
                <a:gd name="T101" fmla="*/ 7 h 622"/>
                <a:gd name="T102" fmla="*/ 7 w 538"/>
                <a:gd name="T103" fmla="*/ 7 h 622"/>
                <a:gd name="T104" fmla="*/ 7 w 538"/>
                <a:gd name="T105" fmla="*/ 7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22"/>
                <a:gd name="T161" fmla="*/ 538 w 538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Freeform 52"/>
            <p:cNvSpPr>
              <a:spLocks/>
            </p:cNvSpPr>
            <p:nvPr/>
          </p:nvSpPr>
          <p:spPr bwMode="grayWhite">
            <a:xfrm>
              <a:off x="2504" y="2268"/>
              <a:ext cx="629" cy="327"/>
            </a:xfrm>
            <a:custGeom>
              <a:avLst/>
              <a:gdLst>
                <a:gd name="T0" fmla="*/ 6 w 678"/>
                <a:gd name="T1" fmla="*/ 6 h 352"/>
                <a:gd name="T2" fmla="*/ 0 w 678"/>
                <a:gd name="T3" fmla="*/ 7 h 352"/>
                <a:gd name="T4" fmla="*/ 6 w 678"/>
                <a:gd name="T5" fmla="*/ 7 h 352"/>
                <a:gd name="T6" fmla="*/ 6 w 678"/>
                <a:gd name="T7" fmla="*/ 7 h 352"/>
                <a:gd name="T8" fmla="*/ 6 w 678"/>
                <a:gd name="T9" fmla="*/ 7 h 352"/>
                <a:gd name="T10" fmla="*/ 6 w 678"/>
                <a:gd name="T11" fmla="*/ 7 h 352"/>
                <a:gd name="T12" fmla="*/ 6 w 678"/>
                <a:gd name="T13" fmla="*/ 7 h 352"/>
                <a:gd name="T14" fmla="*/ 6 w 678"/>
                <a:gd name="T15" fmla="*/ 7 h 352"/>
                <a:gd name="T16" fmla="*/ 6 w 678"/>
                <a:gd name="T17" fmla="*/ 7 h 352"/>
                <a:gd name="T18" fmla="*/ 6 w 678"/>
                <a:gd name="T19" fmla="*/ 7 h 352"/>
                <a:gd name="T20" fmla="*/ 6 w 678"/>
                <a:gd name="T21" fmla="*/ 7 h 352"/>
                <a:gd name="T22" fmla="*/ 6 w 678"/>
                <a:gd name="T23" fmla="*/ 7 h 352"/>
                <a:gd name="T24" fmla="*/ 6 w 678"/>
                <a:gd name="T25" fmla="*/ 7 h 352"/>
                <a:gd name="T26" fmla="*/ 6 w 678"/>
                <a:gd name="T27" fmla="*/ 7 h 352"/>
                <a:gd name="T28" fmla="*/ 6 w 678"/>
                <a:gd name="T29" fmla="*/ 7 h 352"/>
                <a:gd name="T30" fmla="*/ 6 w 678"/>
                <a:gd name="T31" fmla="*/ 7 h 352"/>
                <a:gd name="T32" fmla="*/ 6 w 678"/>
                <a:gd name="T33" fmla="*/ 7 h 352"/>
                <a:gd name="T34" fmla="*/ 6 w 678"/>
                <a:gd name="T35" fmla="*/ 7 h 352"/>
                <a:gd name="T36" fmla="*/ 6 w 678"/>
                <a:gd name="T37" fmla="*/ 7 h 352"/>
                <a:gd name="T38" fmla="*/ 6 w 678"/>
                <a:gd name="T39" fmla="*/ 7 h 352"/>
                <a:gd name="T40" fmla="*/ 6 w 678"/>
                <a:gd name="T41" fmla="*/ 7 h 352"/>
                <a:gd name="T42" fmla="*/ 6 w 678"/>
                <a:gd name="T43" fmla="*/ 7 h 352"/>
                <a:gd name="T44" fmla="*/ 6 w 678"/>
                <a:gd name="T45" fmla="*/ 7 h 352"/>
                <a:gd name="T46" fmla="*/ 6 w 678"/>
                <a:gd name="T47" fmla="*/ 7 h 352"/>
                <a:gd name="T48" fmla="*/ 6 w 678"/>
                <a:gd name="T49" fmla="*/ 7 h 352"/>
                <a:gd name="T50" fmla="*/ 6 w 678"/>
                <a:gd name="T51" fmla="*/ 7 h 352"/>
                <a:gd name="T52" fmla="*/ 6 w 678"/>
                <a:gd name="T53" fmla="*/ 7 h 352"/>
                <a:gd name="T54" fmla="*/ 6 w 678"/>
                <a:gd name="T55" fmla="*/ 7 h 352"/>
                <a:gd name="T56" fmla="*/ 6 w 678"/>
                <a:gd name="T57" fmla="*/ 7 h 352"/>
                <a:gd name="T58" fmla="*/ 6 w 678"/>
                <a:gd name="T59" fmla="*/ 7 h 352"/>
                <a:gd name="T60" fmla="*/ 6 w 678"/>
                <a:gd name="T61" fmla="*/ 7 h 352"/>
                <a:gd name="T62" fmla="*/ 6 w 678"/>
                <a:gd name="T63" fmla="*/ 7 h 352"/>
                <a:gd name="T64" fmla="*/ 6 w 678"/>
                <a:gd name="T65" fmla="*/ 7 h 352"/>
                <a:gd name="T66" fmla="*/ 6 w 678"/>
                <a:gd name="T67" fmla="*/ 7 h 352"/>
                <a:gd name="T68" fmla="*/ 6 w 678"/>
                <a:gd name="T69" fmla="*/ 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8"/>
                <a:gd name="T106" fmla="*/ 0 h 352"/>
                <a:gd name="T107" fmla="*/ 678 w 678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Freeform 53"/>
            <p:cNvSpPr>
              <a:spLocks/>
            </p:cNvSpPr>
            <p:nvPr/>
          </p:nvSpPr>
          <p:spPr bwMode="grayWhite">
            <a:xfrm>
              <a:off x="2189" y="2315"/>
              <a:ext cx="1022" cy="996"/>
            </a:xfrm>
            <a:custGeom>
              <a:avLst/>
              <a:gdLst>
                <a:gd name="T0" fmla="*/ 6 w 1102"/>
                <a:gd name="T1" fmla="*/ 6 h 1074"/>
                <a:gd name="T2" fmla="*/ 6 w 1102"/>
                <a:gd name="T3" fmla="*/ 6 h 1074"/>
                <a:gd name="T4" fmla="*/ 6 w 1102"/>
                <a:gd name="T5" fmla="*/ 6 h 1074"/>
                <a:gd name="T6" fmla="*/ 6 w 1102"/>
                <a:gd name="T7" fmla="*/ 6 h 1074"/>
                <a:gd name="T8" fmla="*/ 6 w 1102"/>
                <a:gd name="T9" fmla="*/ 6 h 1074"/>
                <a:gd name="T10" fmla="*/ 6 w 1102"/>
                <a:gd name="T11" fmla="*/ 6 h 1074"/>
                <a:gd name="T12" fmla="*/ 6 w 1102"/>
                <a:gd name="T13" fmla="*/ 6 h 1074"/>
                <a:gd name="T14" fmla="*/ 6 w 1102"/>
                <a:gd name="T15" fmla="*/ 6 h 1074"/>
                <a:gd name="T16" fmla="*/ 6 w 1102"/>
                <a:gd name="T17" fmla="*/ 6 h 1074"/>
                <a:gd name="T18" fmla="*/ 6 w 1102"/>
                <a:gd name="T19" fmla="*/ 6 h 1074"/>
                <a:gd name="T20" fmla="*/ 6 w 1102"/>
                <a:gd name="T21" fmla="*/ 6 h 1074"/>
                <a:gd name="T22" fmla="*/ 6 w 1102"/>
                <a:gd name="T23" fmla="*/ 6 h 1074"/>
                <a:gd name="T24" fmla="*/ 6 w 1102"/>
                <a:gd name="T25" fmla="*/ 6 h 1074"/>
                <a:gd name="T26" fmla="*/ 6 w 1102"/>
                <a:gd name="T27" fmla="*/ 6 h 1074"/>
                <a:gd name="T28" fmla="*/ 6 w 1102"/>
                <a:gd name="T29" fmla="*/ 6 h 1074"/>
                <a:gd name="T30" fmla="*/ 6 w 1102"/>
                <a:gd name="T31" fmla="*/ 0 h 1074"/>
                <a:gd name="T32" fmla="*/ 0 w 1102"/>
                <a:gd name="T33" fmla="*/ 6 h 1074"/>
                <a:gd name="T34" fmla="*/ 4 w 1102"/>
                <a:gd name="T35" fmla="*/ 6 h 1074"/>
                <a:gd name="T36" fmla="*/ 6 w 1102"/>
                <a:gd name="T37" fmla="*/ 6 h 1074"/>
                <a:gd name="T38" fmla="*/ 6 w 1102"/>
                <a:gd name="T39" fmla="*/ 6 h 1074"/>
                <a:gd name="T40" fmla="*/ 6 w 1102"/>
                <a:gd name="T41" fmla="*/ 6 h 1074"/>
                <a:gd name="T42" fmla="*/ 6 w 1102"/>
                <a:gd name="T43" fmla="*/ 6 h 1074"/>
                <a:gd name="T44" fmla="*/ 6 w 1102"/>
                <a:gd name="T45" fmla="*/ 6 h 1074"/>
                <a:gd name="T46" fmla="*/ 6 w 1102"/>
                <a:gd name="T47" fmla="*/ 6 h 1074"/>
                <a:gd name="T48" fmla="*/ 6 w 1102"/>
                <a:gd name="T49" fmla="*/ 6 h 1074"/>
                <a:gd name="T50" fmla="*/ 6 w 1102"/>
                <a:gd name="T51" fmla="*/ 6 h 1074"/>
                <a:gd name="T52" fmla="*/ 6 w 1102"/>
                <a:gd name="T53" fmla="*/ 6 h 1074"/>
                <a:gd name="T54" fmla="*/ 6 w 1102"/>
                <a:gd name="T55" fmla="*/ 6 h 1074"/>
                <a:gd name="T56" fmla="*/ 6 w 1102"/>
                <a:gd name="T57" fmla="*/ 6 h 1074"/>
                <a:gd name="T58" fmla="*/ 6 w 1102"/>
                <a:gd name="T59" fmla="*/ 6 h 1074"/>
                <a:gd name="T60" fmla="*/ 6 w 1102"/>
                <a:gd name="T61" fmla="*/ 6 h 1074"/>
                <a:gd name="T62" fmla="*/ 6 w 1102"/>
                <a:gd name="T63" fmla="*/ 6 h 1074"/>
                <a:gd name="T64" fmla="*/ 6 w 1102"/>
                <a:gd name="T65" fmla="*/ 6 h 1074"/>
                <a:gd name="T66" fmla="*/ 6 w 1102"/>
                <a:gd name="T67" fmla="*/ 6 h 1074"/>
                <a:gd name="T68" fmla="*/ 6 w 1102"/>
                <a:gd name="T69" fmla="*/ 6 h 1074"/>
                <a:gd name="T70" fmla="*/ 6 w 1102"/>
                <a:gd name="T71" fmla="*/ 6 h 1074"/>
                <a:gd name="T72" fmla="*/ 6 w 1102"/>
                <a:gd name="T73" fmla="*/ 6 h 1074"/>
                <a:gd name="T74" fmla="*/ 6 w 1102"/>
                <a:gd name="T75" fmla="*/ 6 h 1074"/>
                <a:gd name="T76" fmla="*/ 6 w 1102"/>
                <a:gd name="T77" fmla="*/ 6 h 1074"/>
                <a:gd name="T78" fmla="*/ 6 w 1102"/>
                <a:gd name="T79" fmla="*/ 6 h 1074"/>
                <a:gd name="T80" fmla="*/ 6 w 1102"/>
                <a:gd name="T81" fmla="*/ 6 h 1074"/>
                <a:gd name="T82" fmla="*/ 6 w 1102"/>
                <a:gd name="T83" fmla="*/ 6 h 1074"/>
                <a:gd name="T84" fmla="*/ 6 w 1102"/>
                <a:gd name="T85" fmla="*/ 6 h 1074"/>
                <a:gd name="T86" fmla="*/ 6 w 1102"/>
                <a:gd name="T87" fmla="*/ 6 h 1074"/>
                <a:gd name="T88" fmla="*/ 6 w 1102"/>
                <a:gd name="T89" fmla="*/ 6 h 1074"/>
                <a:gd name="T90" fmla="*/ 6 w 1102"/>
                <a:gd name="T91" fmla="*/ 6 h 1074"/>
                <a:gd name="T92" fmla="*/ 6 w 1102"/>
                <a:gd name="T93" fmla="*/ 6 h 1074"/>
                <a:gd name="T94" fmla="*/ 6 w 1102"/>
                <a:gd name="T95" fmla="*/ 6 h 1074"/>
                <a:gd name="T96" fmla="*/ 6 w 1102"/>
                <a:gd name="T97" fmla="*/ 6 h 1074"/>
                <a:gd name="T98" fmla="*/ 6 w 1102"/>
                <a:gd name="T99" fmla="*/ 6 h 1074"/>
                <a:gd name="T100" fmla="*/ 6 w 1102"/>
                <a:gd name="T101" fmla="*/ 6 h 1074"/>
                <a:gd name="T102" fmla="*/ 6 w 1102"/>
                <a:gd name="T103" fmla="*/ 6 h 1074"/>
                <a:gd name="T104" fmla="*/ 6 w 1102"/>
                <a:gd name="T105" fmla="*/ 6 h 1074"/>
                <a:gd name="T106" fmla="*/ 6 w 1102"/>
                <a:gd name="T107" fmla="*/ 6 h 1074"/>
                <a:gd name="T108" fmla="*/ 6 w 1102"/>
                <a:gd name="T109" fmla="*/ 6 h 1074"/>
                <a:gd name="T110" fmla="*/ 6 w 1102"/>
                <a:gd name="T111" fmla="*/ 6 h 1074"/>
                <a:gd name="T112" fmla="*/ 6 w 1102"/>
                <a:gd name="T113" fmla="*/ 6 h 1074"/>
                <a:gd name="T114" fmla="*/ 6 w 1102"/>
                <a:gd name="T115" fmla="*/ 6 h 1074"/>
                <a:gd name="T116" fmla="*/ 6 w 1102"/>
                <a:gd name="T117" fmla="*/ 6 h 1074"/>
                <a:gd name="T118" fmla="*/ 6 w 1102"/>
                <a:gd name="T119" fmla="*/ 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1074"/>
                <a:gd name="T182" fmla="*/ 1102 w 1102"/>
                <a:gd name="T183" fmla="*/ 1074 h 10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Freeform 54"/>
            <p:cNvSpPr>
              <a:spLocks/>
            </p:cNvSpPr>
            <p:nvPr/>
          </p:nvSpPr>
          <p:spPr bwMode="grayWhite">
            <a:xfrm>
              <a:off x="3496" y="2037"/>
              <a:ext cx="538" cy="278"/>
            </a:xfrm>
            <a:custGeom>
              <a:avLst/>
              <a:gdLst>
                <a:gd name="T0" fmla="*/ 6 w 580"/>
                <a:gd name="T1" fmla="*/ 7 h 298"/>
                <a:gd name="T2" fmla="*/ 6 w 580"/>
                <a:gd name="T3" fmla="*/ 7 h 298"/>
                <a:gd name="T4" fmla="*/ 6 w 580"/>
                <a:gd name="T5" fmla="*/ 7 h 298"/>
                <a:gd name="T6" fmla="*/ 6 w 580"/>
                <a:gd name="T7" fmla="*/ 7 h 298"/>
                <a:gd name="T8" fmla="*/ 6 w 580"/>
                <a:gd name="T9" fmla="*/ 7 h 298"/>
                <a:gd name="T10" fmla="*/ 6 w 580"/>
                <a:gd name="T11" fmla="*/ 7 h 298"/>
                <a:gd name="T12" fmla="*/ 6 w 580"/>
                <a:gd name="T13" fmla="*/ 7 h 298"/>
                <a:gd name="T14" fmla="*/ 6 w 580"/>
                <a:gd name="T15" fmla="*/ 7 h 298"/>
                <a:gd name="T16" fmla="*/ 6 w 580"/>
                <a:gd name="T17" fmla="*/ 7 h 298"/>
                <a:gd name="T18" fmla="*/ 6 w 580"/>
                <a:gd name="T19" fmla="*/ 7 h 298"/>
                <a:gd name="T20" fmla="*/ 6 w 580"/>
                <a:gd name="T21" fmla="*/ 7 h 298"/>
                <a:gd name="T22" fmla="*/ 6 w 580"/>
                <a:gd name="T23" fmla="*/ 7 h 298"/>
                <a:gd name="T24" fmla="*/ 6 w 580"/>
                <a:gd name="T25" fmla="*/ 7 h 298"/>
                <a:gd name="T26" fmla="*/ 6 w 580"/>
                <a:gd name="T27" fmla="*/ 7 h 298"/>
                <a:gd name="T28" fmla="*/ 6 w 580"/>
                <a:gd name="T29" fmla="*/ 7 h 298"/>
                <a:gd name="T30" fmla="*/ 6 w 580"/>
                <a:gd name="T31" fmla="*/ 7 h 298"/>
                <a:gd name="T32" fmla="*/ 6 w 580"/>
                <a:gd name="T33" fmla="*/ 7 h 298"/>
                <a:gd name="T34" fmla="*/ 6 w 580"/>
                <a:gd name="T35" fmla="*/ 7 h 298"/>
                <a:gd name="T36" fmla="*/ 6 w 580"/>
                <a:gd name="T37" fmla="*/ 7 h 298"/>
                <a:gd name="T38" fmla="*/ 6 w 580"/>
                <a:gd name="T39" fmla="*/ 7 h 298"/>
                <a:gd name="T40" fmla="*/ 6 w 580"/>
                <a:gd name="T41" fmla="*/ 7 h 298"/>
                <a:gd name="T42" fmla="*/ 6 w 580"/>
                <a:gd name="T43" fmla="*/ 7 h 298"/>
                <a:gd name="T44" fmla="*/ 6 w 580"/>
                <a:gd name="T45" fmla="*/ 7 h 298"/>
                <a:gd name="T46" fmla="*/ 6 w 580"/>
                <a:gd name="T47" fmla="*/ 7 h 298"/>
                <a:gd name="T48" fmla="*/ 6 w 580"/>
                <a:gd name="T49" fmla="*/ 0 h 298"/>
                <a:gd name="T50" fmla="*/ 6 w 580"/>
                <a:gd name="T51" fmla="*/ 6 h 298"/>
                <a:gd name="T52" fmla="*/ 6 w 580"/>
                <a:gd name="T53" fmla="*/ 2 h 298"/>
                <a:gd name="T54" fmla="*/ 6 w 580"/>
                <a:gd name="T55" fmla="*/ 7 h 298"/>
                <a:gd name="T56" fmla="*/ 6 w 580"/>
                <a:gd name="T57" fmla="*/ 7 h 298"/>
                <a:gd name="T58" fmla="*/ 6 w 580"/>
                <a:gd name="T59" fmla="*/ 7 h 298"/>
                <a:gd name="T60" fmla="*/ 6 w 580"/>
                <a:gd name="T61" fmla="*/ 7 h 298"/>
                <a:gd name="T62" fmla="*/ 6 w 580"/>
                <a:gd name="T63" fmla="*/ 7 h 298"/>
                <a:gd name="T64" fmla="*/ 6 w 580"/>
                <a:gd name="T65" fmla="*/ 7 h 298"/>
                <a:gd name="T66" fmla="*/ 6 w 580"/>
                <a:gd name="T67" fmla="*/ 7 h 298"/>
                <a:gd name="T68" fmla="*/ 6 w 580"/>
                <a:gd name="T69" fmla="*/ 7 h 298"/>
                <a:gd name="T70" fmla="*/ 6 w 580"/>
                <a:gd name="T71" fmla="*/ 7 h 298"/>
                <a:gd name="T72" fmla="*/ 6 w 580"/>
                <a:gd name="T73" fmla="*/ 7 h 298"/>
                <a:gd name="T74" fmla="*/ 6 w 580"/>
                <a:gd name="T75" fmla="*/ 7 h 298"/>
                <a:gd name="T76" fmla="*/ 6 w 580"/>
                <a:gd name="T77" fmla="*/ 7 h 298"/>
                <a:gd name="T78" fmla="*/ 6 w 580"/>
                <a:gd name="T79" fmla="*/ 7 h 298"/>
                <a:gd name="T80" fmla="*/ 6 w 580"/>
                <a:gd name="T81" fmla="*/ 7 h 298"/>
                <a:gd name="T82" fmla="*/ 6 w 580"/>
                <a:gd name="T83" fmla="*/ 7 h 298"/>
                <a:gd name="T84" fmla="*/ 6 w 580"/>
                <a:gd name="T85" fmla="*/ 7 h 298"/>
                <a:gd name="T86" fmla="*/ 6 w 580"/>
                <a:gd name="T87" fmla="*/ 7 h 298"/>
                <a:gd name="T88" fmla="*/ 6 w 580"/>
                <a:gd name="T89" fmla="*/ 7 h 298"/>
                <a:gd name="T90" fmla="*/ 6 w 580"/>
                <a:gd name="T91" fmla="*/ 7 h 298"/>
                <a:gd name="T92" fmla="*/ 6 w 580"/>
                <a:gd name="T93" fmla="*/ 7 h 298"/>
                <a:gd name="T94" fmla="*/ 6 w 580"/>
                <a:gd name="T95" fmla="*/ 7 h 298"/>
                <a:gd name="T96" fmla="*/ 6 w 580"/>
                <a:gd name="T97" fmla="*/ 7 h 298"/>
                <a:gd name="T98" fmla="*/ 6 w 580"/>
                <a:gd name="T99" fmla="*/ 7 h 298"/>
                <a:gd name="T100" fmla="*/ 6 w 580"/>
                <a:gd name="T101" fmla="*/ 7 h 298"/>
                <a:gd name="T102" fmla="*/ 6 w 580"/>
                <a:gd name="T103" fmla="*/ 7 h 298"/>
                <a:gd name="T104" fmla="*/ 6 w 580"/>
                <a:gd name="T105" fmla="*/ 7 h 298"/>
                <a:gd name="T106" fmla="*/ 6 w 580"/>
                <a:gd name="T107" fmla="*/ 7 h 298"/>
                <a:gd name="T108" fmla="*/ 6 w 580"/>
                <a:gd name="T109" fmla="*/ 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0"/>
                <a:gd name="T166" fmla="*/ 0 h 298"/>
                <a:gd name="T167" fmla="*/ 580 w 580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Freeform 55"/>
            <p:cNvSpPr>
              <a:spLocks/>
            </p:cNvSpPr>
            <p:nvPr/>
          </p:nvSpPr>
          <p:spPr bwMode="grayWhite">
            <a:xfrm>
              <a:off x="3449" y="2246"/>
              <a:ext cx="600" cy="211"/>
            </a:xfrm>
            <a:custGeom>
              <a:avLst/>
              <a:gdLst>
                <a:gd name="T0" fmla="*/ 7 w 646"/>
                <a:gd name="T1" fmla="*/ 0 h 228"/>
                <a:gd name="T2" fmla="*/ 7 w 646"/>
                <a:gd name="T3" fmla="*/ 6 h 228"/>
                <a:gd name="T4" fmla="*/ 7 w 646"/>
                <a:gd name="T5" fmla="*/ 6 h 228"/>
                <a:gd name="T6" fmla="*/ 7 w 646"/>
                <a:gd name="T7" fmla="*/ 6 h 228"/>
                <a:gd name="T8" fmla="*/ 7 w 646"/>
                <a:gd name="T9" fmla="*/ 6 h 228"/>
                <a:gd name="T10" fmla="*/ 7 w 646"/>
                <a:gd name="T11" fmla="*/ 6 h 228"/>
                <a:gd name="T12" fmla="*/ 7 w 646"/>
                <a:gd name="T13" fmla="*/ 6 h 228"/>
                <a:gd name="T14" fmla="*/ 7 w 646"/>
                <a:gd name="T15" fmla="*/ 6 h 228"/>
                <a:gd name="T16" fmla="*/ 7 w 646"/>
                <a:gd name="T17" fmla="*/ 6 h 228"/>
                <a:gd name="T18" fmla="*/ 7 w 646"/>
                <a:gd name="T19" fmla="*/ 6 h 228"/>
                <a:gd name="T20" fmla="*/ 7 w 646"/>
                <a:gd name="T21" fmla="*/ 6 h 228"/>
                <a:gd name="T22" fmla="*/ 7 w 646"/>
                <a:gd name="T23" fmla="*/ 6 h 228"/>
                <a:gd name="T24" fmla="*/ 7 w 646"/>
                <a:gd name="T25" fmla="*/ 6 h 228"/>
                <a:gd name="T26" fmla="*/ 7 w 646"/>
                <a:gd name="T27" fmla="*/ 6 h 228"/>
                <a:gd name="T28" fmla="*/ 7 w 646"/>
                <a:gd name="T29" fmla="*/ 6 h 228"/>
                <a:gd name="T30" fmla="*/ 7 w 646"/>
                <a:gd name="T31" fmla="*/ 6 h 228"/>
                <a:gd name="T32" fmla="*/ 7 w 646"/>
                <a:gd name="T33" fmla="*/ 6 h 228"/>
                <a:gd name="T34" fmla="*/ 7 w 646"/>
                <a:gd name="T35" fmla="*/ 6 h 228"/>
                <a:gd name="T36" fmla="*/ 7 w 646"/>
                <a:gd name="T37" fmla="*/ 6 h 228"/>
                <a:gd name="T38" fmla="*/ 7 w 646"/>
                <a:gd name="T39" fmla="*/ 6 h 228"/>
                <a:gd name="T40" fmla="*/ 7 w 646"/>
                <a:gd name="T41" fmla="*/ 6 h 228"/>
                <a:gd name="T42" fmla="*/ 7 w 646"/>
                <a:gd name="T43" fmla="*/ 6 h 228"/>
                <a:gd name="T44" fmla="*/ 0 w 646"/>
                <a:gd name="T45" fmla="*/ 6 h 228"/>
                <a:gd name="T46" fmla="*/ 7 w 646"/>
                <a:gd name="T47" fmla="*/ 6 h 228"/>
                <a:gd name="T48" fmla="*/ 7 w 646"/>
                <a:gd name="T49" fmla="*/ 6 h 228"/>
                <a:gd name="T50" fmla="*/ 7 w 646"/>
                <a:gd name="T51" fmla="*/ 6 h 228"/>
                <a:gd name="T52" fmla="*/ 7 w 646"/>
                <a:gd name="T53" fmla="*/ 6 h 228"/>
                <a:gd name="T54" fmla="*/ 7 w 646"/>
                <a:gd name="T55" fmla="*/ 6 h 228"/>
                <a:gd name="T56" fmla="*/ 7 w 646"/>
                <a:gd name="T57" fmla="*/ 6 h 228"/>
                <a:gd name="T58" fmla="*/ 7 w 646"/>
                <a:gd name="T59" fmla="*/ 6 h 228"/>
                <a:gd name="T60" fmla="*/ 7 w 646"/>
                <a:gd name="T61" fmla="*/ 6 h 228"/>
                <a:gd name="T62" fmla="*/ 7 w 646"/>
                <a:gd name="T63" fmla="*/ 6 h 228"/>
                <a:gd name="T64" fmla="*/ 7 w 646"/>
                <a:gd name="T65" fmla="*/ 6 h 228"/>
                <a:gd name="T66" fmla="*/ 7 w 646"/>
                <a:gd name="T67" fmla="*/ 6 h 228"/>
                <a:gd name="T68" fmla="*/ 7 w 646"/>
                <a:gd name="T69" fmla="*/ 6 h 228"/>
                <a:gd name="T70" fmla="*/ 7 w 646"/>
                <a:gd name="T71" fmla="*/ 6 h 228"/>
                <a:gd name="T72" fmla="*/ 7 w 646"/>
                <a:gd name="T73" fmla="*/ 6 h 228"/>
                <a:gd name="T74" fmla="*/ 7 w 646"/>
                <a:gd name="T75" fmla="*/ 6 h 228"/>
                <a:gd name="T76" fmla="*/ 7 w 646"/>
                <a:gd name="T77" fmla="*/ 6 h 228"/>
                <a:gd name="T78" fmla="*/ 7 w 646"/>
                <a:gd name="T79" fmla="*/ 6 h 228"/>
                <a:gd name="T80" fmla="*/ 7 w 646"/>
                <a:gd name="T81" fmla="*/ 6 h 228"/>
                <a:gd name="T82" fmla="*/ 7 w 646"/>
                <a:gd name="T83" fmla="*/ 6 h 228"/>
                <a:gd name="T84" fmla="*/ 7 w 646"/>
                <a:gd name="T85" fmla="*/ 6 h 228"/>
                <a:gd name="T86" fmla="*/ 7 w 646"/>
                <a:gd name="T87" fmla="*/ 6 h 228"/>
                <a:gd name="T88" fmla="*/ 7 w 646"/>
                <a:gd name="T89" fmla="*/ 6 h 228"/>
                <a:gd name="T90" fmla="*/ 7 w 646"/>
                <a:gd name="T91" fmla="*/ 6 h 228"/>
                <a:gd name="T92" fmla="*/ 7 w 646"/>
                <a:gd name="T93" fmla="*/ 6 h 228"/>
                <a:gd name="T94" fmla="*/ 7 w 646"/>
                <a:gd name="T95" fmla="*/ 6 h 228"/>
                <a:gd name="T96" fmla="*/ 7 w 646"/>
                <a:gd name="T97" fmla="*/ 6 h 228"/>
                <a:gd name="T98" fmla="*/ 7 w 646"/>
                <a:gd name="T99" fmla="*/ 6 h 228"/>
                <a:gd name="T100" fmla="*/ 7 w 646"/>
                <a:gd name="T101" fmla="*/ 6 h 228"/>
                <a:gd name="T102" fmla="*/ 7 w 646"/>
                <a:gd name="T103" fmla="*/ 6 h 228"/>
                <a:gd name="T104" fmla="*/ 7 w 646"/>
                <a:gd name="T105" fmla="*/ 6 h 228"/>
                <a:gd name="T106" fmla="*/ 7 w 646"/>
                <a:gd name="T107" fmla="*/ 6 h 228"/>
                <a:gd name="T108" fmla="*/ 7 w 646"/>
                <a:gd name="T109" fmla="*/ 6 h 228"/>
                <a:gd name="T110" fmla="*/ 7 w 646"/>
                <a:gd name="T111" fmla="*/ 6 h 228"/>
                <a:gd name="T112" fmla="*/ 7 w 646"/>
                <a:gd name="T113" fmla="*/ 6 h 228"/>
                <a:gd name="T114" fmla="*/ 7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6"/>
                <a:gd name="T175" fmla="*/ 0 h 228"/>
                <a:gd name="T176" fmla="*/ 646 w 646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Freeform 56"/>
            <p:cNvSpPr>
              <a:spLocks/>
            </p:cNvSpPr>
            <p:nvPr/>
          </p:nvSpPr>
          <p:spPr bwMode="grayWhite">
            <a:xfrm>
              <a:off x="3785" y="1739"/>
              <a:ext cx="306" cy="343"/>
            </a:xfrm>
            <a:custGeom>
              <a:avLst/>
              <a:gdLst>
                <a:gd name="T0" fmla="*/ 6 w 330"/>
                <a:gd name="T1" fmla="*/ 6 h 370"/>
                <a:gd name="T2" fmla="*/ 6 w 330"/>
                <a:gd name="T3" fmla="*/ 6 h 370"/>
                <a:gd name="T4" fmla="*/ 6 w 330"/>
                <a:gd name="T5" fmla="*/ 6 h 370"/>
                <a:gd name="T6" fmla="*/ 6 w 330"/>
                <a:gd name="T7" fmla="*/ 6 h 370"/>
                <a:gd name="T8" fmla="*/ 6 w 330"/>
                <a:gd name="T9" fmla="*/ 6 h 370"/>
                <a:gd name="T10" fmla="*/ 6 w 330"/>
                <a:gd name="T11" fmla="*/ 6 h 370"/>
                <a:gd name="T12" fmla="*/ 6 w 330"/>
                <a:gd name="T13" fmla="*/ 6 h 370"/>
                <a:gd name="T14" fmla="*/ 6 w 330"/>
                <a:gd name="T15" fmla="*/ 6 h 370"/>
                <a:gd name="T16" fmla="*/ 6 w 330"/>
                <a:gd name="T17" fmla="*/ 6 h 370"/>
                <a:gd name="T18" fmla="*/ 6 w 330"/>
                <a:gd name="T19" fmla="*/ 6 h 370"/>
                <a:gd name="T20" fmla="*/ 6 w 330"/>
                <a:gd name="T21" fmla="*/ 6 h 370"/>
                <a:gd name="T22" fmla="*/ 6 w 330"/>
                <a:gd name="T23" fmla="*/ 6 h 370"/>
                <a:gd name="T24" fmla="*/ 6 w 330"/>
                <a:gd name="T25" fmla="*/ 6 h 370"/>
                <a:gd name="T26" fmla="*/ 6 w 330"/>
                <a:gd name="T27" fmla="*/ 6 h 370"/>
                <a:gd name="T28" fmla="*/ 6 w 330"/>
                <a:gd name="T29" fmla="*/ 6 h 370"/>
                <a:gd name="T30" fmla="*/ 6 w 330"/>
                <a:gd name="T31" fmla="*/ 6 h 370"/>
                <a:gd name="T32" fmla="*/ 6 w 330"/>
                <a:gd name="T33" fmla="*/ 6 h 370"/>
                <a:gd name="T34" fmla="*/ 6 w 330"/>
                <a:gd name="T35" fmla="*/ 6 h 370"/>
                <a:gd name="T36" fmla="*/ 6 w 330"/>
                <a:gd name="T37" fmla="*/ 6 h 370"/>
                <a:gd name="T38" fmla="*/ 6 w 330"/>
                <a:gd name="T39" fmla="*/ 6 h 370"/>
                <a:gd name="T40" fmla="*/ 6 w 330"/>
                <a:gd name="T41" fmla="*/ 6 h 370"/>
                <a:gd name="T42" fmla="*/ 6 w 330"/>
                <a:gd name="T43" fmla="*/ 6 h 370"/>
                <a:gd name="T44" fmla="*/ 6 w 330"/>
                <a:gd name="T45" fmla="*/ 6 h 370"/>
                <a:gd name="T46" fmla="*/ 6 w 330"/>
                <a:gd name="T47" fmla="*/ 6 h 370"/>
                <a:gd name="T48" fmla="*/ 6 w 330"/>
                <a:gd name="T49" fmla="*/ 6 h 370"/>
                <a:gd name="T50" fmla="*/ 6 w 330"/>
                <a:gd name="T51" fmla="*/ 6 h 370"/>
                <a:gd name="T52" fmla="*/ 6 w 330"/>
                <a:gd name="T53" fmla="*/ 6 h 370"/>
                <a:gd name="T54" fmla="*/ 6 w 330"/>
                <a:gd name="T55" fmla="*/ 6 h 370"/>
                <a:gd name="T56" fmla="*/ 6 w 330"/>
                <a:gd name="T57" fmla="*/ 6 h 370"/>
                <a:gd name="T58" fmla="*/ 6 w 330"/>
                <a:gd name="T59" fmla="*/ 6 h 370"/>
                <a:gd name="T60" fmla="*/ 6 w 330"/>
                <a:gd name="T61" fmla="*/ 6 h 370"/>
                <a:gd name="T62" fmla="*/ 6 w 330"/>
                <a:gd name="T63" fmla="*/ 6 h 370"/>
                <a:gd name="T64" fmla="*/ 6 w 330"/>
                <a:gd name="T65" fmla="*/ 6 h 370"/>
                <a:gd name="T66" fmla="*/ 6 w 330"/>
                <a:gd name="T67" fmla="*/ 6 h 370"/>
                <a:gd name="T68" fmla="*/ 6 w 330"/>
                <a:gd name="T69" fmla="*/ 6 h 370"/>
                <a:gd name="T70" fmla="*/ 6 w 330"/>
                <a:gd name="T71" fmla="*/ 6 h 370"/>
                <a:gd name="T72" fmla="*/ 6 w 330"/>
                <a:gd name="T73" fmla="*/ 6 h 370"/>
                <a:gd name="T74" fmla="*/ 0 w 330"/>
                <a:gd name="T75" fmla="*/ 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0"/>
                <a:gd name="T115" fmla="*/ 0 h 370"/>
                <a:gd name="T116" fmla="*/ 330 w 330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Freeform 57"/>
            <p:cNvSpPr>
              <a:spLocks/>
            </p:cNvSpPr>
            <p:nvPr/>
          </p:nvSpPr>
          <p:spPr bwMode="grayWhite">
            <a:xfrm>
              <a:off x="4114" y="1368"/>
              <a:ext cx="551" cy="422"/>
            </a:xfrm>
            <a:custGeom>
              <a:avLst/>
              <a:gdLst>
                <a:gd name="T0" fmla="*/ 6 w 594"/>
                <a:gd name="T1" fmla="*/ 6 h 456"/>
                <a:gd name="T2" fmla="*/ 6 w 594"/>
                <a:gd name="T3" fmla="*/ 6 h 456"/>
                <a:gd name="T4" fmla="*/ 6 w 594"/>
                <a:gd name="T5" fmla="*/ 6 h 456"/>
                <a:gd name="T6" fmla="*/ 6 w 594"/>
                <a:gd name="T7" fmla="*/ 6 h 456"/>
                <a:gd name="T8" fmla="*/ 6 w 594"/>
                <a:gd name="T9" fmla="*/ 6 h 456"/>
                <a:gd name="T10" fmla="*/ 6 w 594"/>
                <a:gd name="T11" fmla="*/ 6 h 456"/>
                <a:gd name="T12" fmla="*/ 6 w 594"/>
                <a:gd name="T13" fmla="*/ 6 h 456"/>
                <a:gd name="T14" fmla="*/ 6 w 594"/>
                <a:gd name="T15" fmla="*/ 6 h 456"/>
                <a:gd name="T16" fmla="*/ 6 w 594"/>
                <a:gd name="T17" fmla="*/ 6 h 456"/>
                <a:gd name="T18" fmla="*/ 6 w 594"/>
                <a:gd name="T19" fmla="*/ 6 h 456"/>
                <a:gd name="T20" fmla="*/ 6 w 594"/>
                <a:gd name="T21" fmla="*/ 6 h 456"/>
                <a:gd name="T22" fmla="*/ 6 w 594"/>
                <a:gd name="T23" fmla="*/ 6 h 456"/>
                <a:gd name="T24" fmla="*/ 6 w 594"/>
                <a:gd name="T25" fmla="*/ 6 h 456"/>
                <a:gd name="T26" fmla="*/ 6 w 594"/>
                <a:gd name="T27" fmla="*/ 6 h 456"/>
                <a:gd name="T28" fmla="*/ 6 w 594"/>
                <a:gd name="T29" fmla="*/ 6 h 456"/>
                <a:gd name="T30" fmla="*/ 6 w 594"/>
                <a:gd name="T31" fmla="*/ 6 h 456"/>
                <a:gd name="T32" fmla="*/ 6 w 594"/>
                <a:gd name="T33" fmla="*/ 6 h 456"/>
                <a:gd name="T34" fmla="*/ 6 w 594"/>
                <a:gd name="T35" fmla="*/ 6 h 456"/>
                <a:gd name="T36" fmla="*/ 6 w 594"/>
                <a:gd name="T37" fmla="*/ 6 h 456"/>
                <a:gd name="T38" fmla="*/ 6 w 594"/>
                <a:gd name="T39" fmla="*/ 6 h 456"/>
                <a:gd name="T40" fmla="*/ 6 w 594"/>
                <a:gd name="T41" fmla="*/ 6 h 456"/>
                <a:gd name="T42" fmla="*/ 6 w 594"/>
                <a:gd name="T43" fmla="*/ 6 h 456"/>
                <a:gd name="T44" fmla="*/ 6 w 594"/>
                <a:gd name="T45" fmla="*/ 6 h 456"/>
                <a:gd name="T46" fmla="*/ 6 w 594"/>
                <a:gd name="T47" fmla="*/ 6 h 456"/>
                <a:gd name="T48" fmla="*/ 6 w 594"/>
                <a:gd name="T49" fmla="*/ 6 h 456"/>
                <a:gd name="T50" fmla="*/ 6 w 594"/>
                <a:gd name="T51" fmla="*/ 6 h 456"/>
                <a:gd name="T52" fmla="*/ 6 w 594"/>
                <a:gd name="T53" fmla="*/ 0 h 456"/>
                <a:gd name="T54" fmla="*/ 6 w 594"/>
                <a:gd name="T55" fmla="*/ 6 h 456"/>
                <a:gd name="T56" fmla="*/ 6 w 594"/>
                <a:gd name="T57" fmla="*/ 6 h 456"/>
                <a:gd name="T58" fmla="*/ 6 w 594"/>
                <a:gd name="T59" fmla="*/ 6 h 456"/>
                <a:gd name="T60" fmla="*/ 6 w 594"/>
                <a:gd name="T61" fmla="*/ 6 h 456"/>
                <a:gd name="T62" fmla="*/ 6 w 594"/>
                <a:gd name="T63" fmla="*/ 6 h 456"/>
                <a:gd name="T64" fmla="*/ 6 w 594"/>
                <a:gd name="T65" fmla="*/ 6 h 456"/>
                <a:gd name="T66" fmla="*/ 6 w 594"/>
                <a:gd name="T67" fmla="*/ 6 h 456"/>
                <a:gd name="T68" fmla="*/ 6 w 594"/>
                <a:gd name="T69" fmla="*/ 6 h 456"/>
                <a:gd name="T70" fmla="*/ 6 w 594"/>
                <a:gd name="T71" fmla="*/ 6 h 456"/>
                <a:gd name="T72" fmla="*/ 6 w 594"/>
                <a:gd name="T73" fmla="*/ 6 h 456"/>
                <a:gd name="T74" fmla="*/ 6 w 594"/>
                <a:gd name="T75" fmla="*/ 6 h 456"/>
                <a:gd name="T76" fmla="*/ 6 w 594"/>
                <a:gd name="T77" fmla="*/ 6 h 456"/>
                <a:gd name="T78" fmla="*/ 6 w 594"/>
                <a:gd name="T79" fmla="*/ 6 h 456"/>
                <a:gd name="T80" fmla="*/ 6 w 594"/>
                <a:gd name="T81" fmla="*/ 6 h 456"/>
                <a:gd name="T82" fmla="*/ 6 w 594"/>
                <a:gd name="T83" fmla="*/ 6 h 456"/>
                <a:gd name="T84" fmla="*/ 6 w 594"/>
                <a:gd name="T85" fmla="*/ 6 h 456"/>
                <a:gd name="T86" fmla="*/ 6 w 594"/>
                <a:gd name="T87" fmla="*/ 6 h 456"/>
                <a:gd name="T88" fmla="*/ 6 w 594"/>
                <a:gd name="T89" fmla="*/ 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4"/>
                <a:gd name="T136" fmla="*/ 0 h 456"/>
                <a:gd name="T137" fmla="*/ 594 w 5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Freeform 58"/>
            <p:cNvSpPr>
              <a:spLocks/>
            </p:cNvSpPr>
            <p:nvPr/>
          </p:nvSpPr>
          <p:spPr bwMode="grayWhite">
            <a:xfrm>
              <a:off x="4069" y="1666"/>
              <a:ext cx="427" cy="278"/>
            </a:xfrm>
            <a:custGeom>
              <a:avLst/>
              <a:gdLst>
                <a:gd name="T0" fmla="*/ 6 w 460"/>
                <a:gd name="T1" fmla="*/ 7 h 298"/>
                <a:gd name="T2" fmla="*/ 6 w 460"/>
                <a:gd name="T3" fmla="*/ 7 h 298"/>
                <a:gd name="T4" fmla="*/ 6 w 460"/>
                <a:gd name="T5" fmla="*/ 7 h 298"/>
                <a:gd name="T6" fmla="*/ 6 w 460"/>
                <a:gd name="T7" fmla="*/ 7 h 298"/>
                <a:gd name="T8" fmla="*/ 6 w 460"/>
                <a:gd name="T9" fmla="*/ 7 h 298"/>
                <a:gd name="T10" fmla="*/ 6 w 460"/>
                <a:gd name="T11" fmla="*/ 7 h 298"/>
                <a:gd name="T12" fmla="*/ 6 w 460"/>
                <a:gd name="T13" fmla="*/ 7 h 298"/>
                <a:gd name="T14" fmla="*/ 6 w 460"/>
                <a:gd name="T15" fmla="*/ 7 h 298"/>
                <a:gd name="T16" fmla="*/ 6 w 460"/>
                <a:gd name="T17" fmla="*/ 7 h 298"/>
                <a:gd name="T18" fmla="*/ 6 w 460"/>
                <a:gd name="T19" fmla="*/ 7 h 298"/>
                <a:gd name="T20" fmla="*/ 6 w 460"/>
                <a:gd name="T21" fmla="*/ 7 h 298"/>
                <a:gd name="T22" fmla="*/ 6 w 460"/>
                <a:gd name="T23" fmla="*/ 7 h 298"/>
                <a:gd name="T24" fmla="*/ 6 w 460"/>
                <a:gd name="T25" fmla="*/ 7 h 298"/>
                <a:gd name="T26" fmla="*/ 6 w 460"/>
                <a:gd name="T27" fmla="*/ 7 h 298"/>
                <a:gd name="T28" fmla="*/ 6 w 460"/>
                <a:gd name="T29" fmla="*/ 7 h 298"/>
                <a:gd name="T30" fmla="*/ 6 w 460"/>
                <a:gd name="T31" fmla="*/ 7 h 298"/>
                <a:gd name="T32" fmla="*/ 6 w 460"/>
                <a:gd name="T33" fmla="*/ 7 h 298"/>
                <a:gd name="T34" fmla="*/ 6 w 460"/>
                <a:gd name="T35" fmla="*/ 7 h 298"/>
                <a:gd name="T36" fmla="*/ 6 w 460"/>
                <a:gd name="T37" fmla="*/ 7 h 298"/>
                <a:gd name="T38" fmla="*/ 6 w 460"/>
                <a:gd name="T39" fmla="*/ 7 h 298"/>
                <a:gd name="T40" fmla="*/ 6 w 460"/>
                <a:gd name="T41" fmla="*/ 7 h 298"/>
                <a:gd name="T42" fmla="*/ 6 w 460"/>
                <a:gd name="T43" fmla="*/ 7 h 298"/>
                <a:gd name="T44" fmla="*/ 6 w 460"/>
                <a:gd name="T45" fmla="*/ 7 h 298"/>
                <a:gd name="T46" fmla="*/ 6 w 460"/>
                <a:gd name="T47" fmla="*/ 7 h 298"/>
                <a:gd name="T48" fmla="*/ 6 w 460"/>
                <a:gd name="T49" fmla="*/ 7 h 298"/>
                <a:gd name="T50" fmla="*/ 6 w 460"/>
                <a:gd name="T51" fmla="*/ 7 h 298"/>
                <a:gd name="T52" fmla="*/ 6 w 460"/>
                <a:gd name="T53" fmla="*/ 7 h 298"/>
                <a:gd name="T54" fmla="*/ 6 w 460"/>
                <a:gd name="T55" fmla="*/ 7 h 298"/>
                <a:gd name="T56" fmla="*/ 6 w 460"/>
                <a:gd name="T57" fmla="*/ 7 h 298"/>
                <a:gd name="T58" fmla="*/ 6 w 460"/>
                <a:gd name="T59" fmla="*/ 7 h 298"/>
                <a:gd name="T60" fmla="*/ 6 w 460"/>
                <a:gd name="T61" fmla="*/ 7 h 298"/>
                <a:gd name="T62" fmla="*/ 6 w 460"/>
                <a:gd name="T63" fmla="*/ 7 h 298"/>
                <a:gd name="T64" fmla="*/ 6 w 460"/>
                <a:gd name="T65" fmla="*/ 7 h 298"/>
                <a:gd name="T66" fmla="*/ 6 w 460"/>
                <a:gd name="T67" fmla="*/ 7 h 298"/>
                <a:gd name="T68" fmla="*/ 6 w 460"/>
                <a:gd name="T69" fmla="*/ 7 h 298"/>
                <a:gd name="T70" fmla="*/ 6 w 460"/>
                <a:gd name="T71" fmla="*/ 7 h 298"/>
                <a:gd name="T72" fmla="*/ 6 w 460"/>
                <a:gd name="T73" fmla="*/ 7 h 298"/>
                <a:gd name="T74" fmla="*/ 6 w 460"/>
                <a:gd name="T75" fmla="*/ 7 h 298"/>
                <a:gd name="T76" fmla="*/ 6 w 460"/>
                <a:gd name="T77" fmla="*/ 7 h 298"/>
                <a:gd name="T78" fmla="*/ 6 w 460"/>
                <a:gd name="T79" fmla="*/ 7 h 298"/>
                <a:gd name="T80" fmla="*/ 6 w 460"/>
                <a:gd name="T81" fmla="*/ 7 h 298"/>
                <a:gd name="T82" fmla="*/ 6 w 460"/>
                <a:gd name="T83" fmla="*/ 7 h 298"/>
                <a:gd name="T84" fmla="*/ 6 w 460"/>
                <a:gd name="T85" fmla="*/ 7 h 298"/>
                <a:gd name="T86" fmla="*/ 6 w 460"/>
                <a:gd name="T87" fmla="*/ 4 h 298"/>
                <a:gd name="T88" fmla="*/ 6 w 460"/>
                <a:gd name="T89" fmla="*/ 0 h 298"/>
                <a:gd name="T90" fmla="*/ 6 w 460"/>
                <a:gd name="T91" fmla="*/ 7 h 298"/>
                <a:gd name="T92" fmla="*/ 6 w 460"/>
                <a:gd name="T93" fmla="*/ 7 h 298"/>
                <a:gd name="T94" fmla="*/ 6 w 460"/>
                <a:gd name="T95" fmla="*/ 7 h 298"/>
                <a:gd name="T96" fmla="*/ 6 w 460"/>
                <a:gd name="T97" fmla="*/ 7 h 298"/>
                <a:gd name="T98" fmla="*/ 6 w 460"/>
                <a:gd name="T99" fmla="*/ 7 h 298"/>
                <a:gd name="T100" fmla="*/ 6 w 460"/>
                <a:gd name="T101" fmla="*/ 7 h 298"/>
                <a:gd name="T102" fmla="*/ 6 w 460"/>
                <a:gd name="T103" fmla="*/ 7 h 298"/>
                <a:gd name="T104" fmla="*/ 4 w 460"/>
                <a:gd name="T105" fmla="*/ 7 h 298"/>
                <a:gd name="T106" fmla="*/ 0 w 460"/>
                <a:gd name="T107" fmla="*/ 7 h 298"/>
                <a:gd name="T108" fmla="*/ 6 w 460"/>
                <a:gd name="T109" fmla="*/ 7 h 298"/>
                <a:gd name="T110" fmla="*/ 6 w 460"/>
                <a:gd name="T111" fmla="*/ 7 h 298"/>
                <a:gd name="T112" fmla="*/ 6 w 460"/>
                <a:gd name="T113" fmla="*/ 7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298"/>
                <a:gd name="T173" fmla="*/ 460 w 460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Freeform 59"/>
            <p:cNvSpPr>
              <a:spLocks/>
            </p:cNvSpPr>
            <p:nvPr/>
          </p:nvSpPr>
          <p:spPr bwMode="grayWhite">
            <a:xfrm>
              <a:off x="3871" y="2173"/>
              <a:ext cx="645" cy="278"/>
            </a:xfrm>
            <a:custGeom>
              <a:avLst/>
              <a:gdLst>
                <a:gd name="T0" fmla="*/ 7 w 694"/>
                <a:gd name="T1" fmla="*/ 6 h 300"/>
                <a:gd name="T2" fmla="*/ 7 w 694"/>
                <a:gd name="T3" fmla="*/ 6 h 300"/>
                <a:gd name="T4" fmla="*/ 7 w 694"/>
                <a:gd name="T5" fmla="*/ 6 h 300"/>
                <a:gd name="T6" fmla="*/ 7 w 694"/>
                <a:gd name="T7" fmla="*/ 6 h 300"/>
                <a:gd name="T8" fmla="*/ 7 w 694"/>
                <a:gd name="T9" fmla="*/ 6 h 300"/>
                <a:gd name="T10" fmla="*/ 7 w 694"/>
                <a:gd name="T11" fmla="*/ 6 h 300"/>
                <a:gd name="T12" fmla="*/ 7 w 694"/>
                <a:gd name="T13" fmla="*/ 6 h 300"/>
                <a:gd name="T14" fmla="*/ 7 w 694"/>
                <a:gd name="T15" fmla="*/ 6 h 300"/>
                <a:gd name="T16" fmla="*/ 7 w 694"/>
                <a:gd name="T17" fmla="*/ 6 h 300"/>
                <a:gd name="T18" fmla="*/ 7 w 694"/>
                <a:gd name="T19" fmla="*/ 6 h 300"/>
                <a:gd name="T20" fmla="*/ 7 w 694"/>
                <a:gd name="T21" fmla="*/ 6 h 300"/>
                <a:gd name="T22" fmla="*/ 7 w 694"/>
                <a:gd name="T23" fmla="*/ 6 h 300"/>
                <a:gd name="T24" fmla="*/ 7 w 694"/>
                <a:gd name="T25" fmla="*/ 6 h 300"/>
                <a:gd name="T26" fmla="*/ 7 w 694"/>
                <a:gd name="T27" fmla="*/ 4 h 300"/>
                <a:gd name="T28" fmla="*/ 7 w 694"/>
                <a:gd name="T29" fmla="*/ 6 h 300"/>
                <a:gd name="T30" fmla="*/ 7 w 694"/>
                <a:gd name="T31" fmla="*/ 6 h 300"/>
                <a:gd name="T32" fmla="*/ 7 w 694"/>
                <a:gd name="T33" fmla="*/ 6 h 300"/>
                <a:gd name="T34" fmla="*/ 7 w 694"/>
                <a:gd name="T35" fmla="*/ 6 h 300"/>
                <a:gd name="T36" fmla="*/ 7 w 694"/>
                <a:gd name="T37" fmla="*/ 6 h 300"/>
                <a:gd name="T38" fmla="*/ 7 w 694"/>
                <a:gd name="T39" fmla="*/ 6 h 300"/>
                <a:gd name="T40" fmla="*/ 7 w 694"/>
                <a:gd name="T41" fmla="*/ 6 h 300"/>
                <a:gd name="T42" fmla="*/ 7 w 694"/>
                <a:gd name="T43" fmla="*/ 6 h 300"/>
                <a:gd name="T44" fmla="*/ 7 w 694"/>
                <a:gd name="T45" fmla="*/ 6 h 300"/>
                <a:gd name="T46" fmla="*/ 7 w 694"/>
                <a:gd name="T47" fmla="*/ 6 h 300"/>
                <a:gd name="T48" fmla="*/ 7 w 694"/>
                <a:gd name="T49" fmla="*/ 6 h 300"/>
                <a:gd name="T50" fmla="*/ 7 w 694"/>
                <a:gd name="T51" fmla="*/ 6 h 300"/>
                <a:gd name="T52" fmla="*/ 7 w 694"/>
                <a:gd name="T53" fmla="*/ 6 h 300"/>
                <a:gd name="T54" fmla="*/ 7 w 694"/>
                <a:gd name="T55" fmla="*/ 6 h 300"/>
                <a:gd name="T56" fmla="*/ 7 w 694"/>
                <a:gd name="T57" fmla="*/ 6 h 300"/>
                <a:gd name="T58" fmla="*/ 7 w 694"/>
                <a:gd name="T59" fmla="*/ 6 h 300"/>
                <a:gd name="T60" fmla="*/ 7 w 694"/>
                <a:gd name="T61" fmla="*/ 6 h 300"/>
                <a:gd name="T62" fmla="*/ 7 w 694"/>
                <a:gd name="T63" fmla="*/ 6 h 300"/>
                <a:gd name="T64" fmla="*/ 7 w 694"/>
                <a:gd name="T65" fmla="*/ 6 h 300"/>
                <a:gd name="T66" fmla="*/ 7 w 694"/>
                <a:gd name="T67" fmla="*/ 6 h 300"/>
                <a:gd name="T68" fmla="*/ 7 w 694"/>
                <a:gd name="T69" fmla="*/ 6 h 300"/>
                <a:gd name="T70" fmla="*/ 7 w 694"/>
                <a:gd name="T71" fmla="*/ 6 h 300"/>
                <a:gd name="T72" fmla="*/ 7 w 694"/>
                <a:gd name="T73" fmla="*/ 6 h 300"/>
                <a:gd name="T74" fmla="*/ 7 w 694"/>
                <a:gd name="T75" fmla="*/ 6 h 300"/>
                <a:gd name="T76" fmla="*/ 7 w 694"/>
                <a:gd name="T77" fmla="*/ 6 h 300"/>
                <a:gd name="T78" fmla="*/ 7 w 694"/>
                <a:gd name="T79" fmla="*/ 6 h 300"/>
                <a:gd name="T80" fmla="*/ 7 w 694"/>
                <a:gd name="T81" fmla="*/ 6 h 300"/>
                <a:gd name="T82" fmla="*/ 7 w 694"/>
                <a:gd name="T83" fmla="*/ 6 h 300"/>
                <a:gd name="T84" fmla="*/ 7 w 694"/>
                <a:gd name="T85" fmla="*/ 6 h 300"/>
                <a:gd name="T86" fmla="*/ 7 w 694"/>
                <a:gd name="T87" fmla="*/ 6 h 300"/>
                <a:gd name="T88" fmla="*/ 7 w 694"/>
                <a:gd name="T89" fmla="*/ 6 h 300"/>
                <a:gd name="T90" fmla="*/ 7 w 694"/>
                <a:gd name="T91" fmla="*/ 6 h 300"/>
                <a:gd name="T92" fmla="*/ 7 w 694"/>
                <a:gd name="T93" fmla="*/ 6 h 300"/>
                <a:gd name="T94" fmla="*/ 7 w 694"/>
                <a:gd name="T95" fmla="*/ 6 h 300"/>
                <a:gd name="T96" fmla="*/ 7 w 694"/>
                <a:gd name="T97" fmla="*/ 6 h 300"/>
                <a:gd name="T98" fmla="*/ 0 w 694"/>
                <a:gd name="T99" fmla="*/ 6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300"/>
                <a:gd name="T152" fmla="*/ 694 w 694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Freeform 60"/>
            <p:cNvSpPr>
              <a:spLocks/>
            </p:cNvSpPr>
            <p:nvPr/>
          </p:nvSpPr>
          <p:spPr bwMode="grayWhite">
            <a:xfrm>
              <a:off x="3978" y="1859"/>
              <a:ext cx="329" cy="325"/>
            </a:xfrm>
            <a:custGeom>
              <a:avLst/>
              <a:gdLst>
                <a:gd name="T0" fmla="*/ 7 w 354"/>
                <a:gd name="T1" fmla="*/ 0 h 350"/>
                <a:gd name="T2" fmla="*/ 7 w 354"/>
                <a:gd name="T3" fmla="*/ 6 h 350"/>
                <a:gd name="T4" fmla="*/ 7 w 354"/>
                <a:gd name="T5" fmla="*/ 6 h 350"/>
                <a:gd name="T6" fmla="*/ 7 w 354"/>
                <a:gd name="T7" fmla="*/ 6 h 350"/>
                <a:gd name="T8" fmla="*/ 7 w 354"/>
                <a:gd name="T9" fmla="*/ 6 h 350"/>
                <a:gd name="T10" fmla="*/ 7 w 354"/>
                <a:gd name="T11" fmla="*/ 6 h 350"/>
                <a:gd name="T12" fmla="*/ 7 w 354"/>
                <a:gd name="T13" fmla="*/ 6 h 350"/>
                <a:gd name="T14" fmla="*/ 7 w 354"/>
                <a:gd name="T15" fmla="*/ 6 h 350"/>
                <a:gd name="T16" fmla="*/ 7 w 354"/>
                <a:gd name="T17" fmla="*/ 6 h 350"/>
                <a:gd name="T18" fmla="*/ 7 w 354"/>
                <a:gd name="T19" fmla="*/ 6 h 350"/>
                <a:gd name="T20" fmla="*/ 7 w 354"/>
                <a:gd name="T21" fmla="*/ 6 h 350"/>
                <a:gd name="T22" fmla="*/ 7 w 354"/>
                <a:gd name="T23" fmla="*/ 6 h 350"/>
                <a:gd name="T24" fmla="*/ 7 w 354"/>
                <a:gd name="T25" fmla="*/ 6 h 350"/>
                <a:gd name="T26" fmla="*/ 7 w 354"/>
                <a:gd name="T27" fmla="*/ 6 h 350"/>
                <a:gd name="T28" fmla="*/ 7 w 354"/>
                <a:gd name="T29" fmla="*/ 6 h 350"/>
                <a:gd name="T30" fmla="*/ 2 w 354"/>
                <a:gd name="T31" fmla="*/ 6 h 350"/>
                <a:gd name="T32" fmla="*/ 2 w 354"/>
                <a:gd name="T33" fmla="*/ 6 h 350"/>
                <a:gd name="T34" fmla="*/ 7 w 354"/>
                <a:gd name="T35" fmla="*/ 6 h 350"/>
                <a:gd name="T36" fmla="*/ 7 w 354"/>
                <a:gd name="T37" fmla="*/ 6 h 350"/>
                <a:gd name="T38" fmla="*/ 7 w 354"/>
                <a:gd name="T39" fmla="*/ 6 h 350"/>
                <a:gd name="T40" fmla="*/ 7 w 354"/>
                <a:gd name="T41" fmla="*/ 6 h 350"/>
                <a:gd name="T42" fmla="*/ 7 w 354"/>
                <a:gd name="T43" fmla="*/ 6 h 350"/>
                <a:gd name="T44" fmla="*/ 7 w 354"/>
                <a:gd name="T45" fmla="*/ 6 h 350"/>
                <a:gd name="T46" fmla="*/ 7 w 354"/>
                <a:gd name="T47" fmla="*/ 6 h 350"/>
                <a:gd name="T48" fmla="*/ 7 w 354"/>
                <a:gd name="T49" fmla="*/ 6 h 350"/>
                <a:gd name="T50" fmla="*/ 7 w 354"/>
                <a:gd name="T51" fmla="*/ 6 h 350"/>
                <a:gd name="T52" fmla="*/ 7 w 354"/>
                <a:gd name="T53" fmla="*/ 6 h 350"/>
                <a:gd name="T54" fmla="*/ 7 w 354"/>
                <a:gd name="T55" fmla="*/ 6 h 350"/>
                <a:gd name="T56" fmla="*/ 7 w 354"/>
                <a:gd name="T57" fmla="*/ 6 h 350"/>
                <a:gd name="T58" fmla="*/ 7 w 354"/>
                <a:gd name="T59" fmla="*/ 6 h 350"/>
                <a:gd name="T60" fmla="*/ 7 w 354"/>
                <a:gd name="T61" fmla="*/ 6 h 350"/>
                <a:gd name="T62" fmla="*/ 7 w 354"/>
                <a:gd name="T63" fmla="*/ 6 h 350"/>
                <a:gd name="T64" fmla="*/ 7 w 354"/>
                <a:gd name="T65" fmla="*/ 6 h 350"/>
                <a:gd name="T66" fmla="*/ 7 w 354"/>
                <a:gd name="T67" fmla="*/ 6 h 350"/>
                <a:gd name="T68" fmla="*/ 7 w 354"/>
                <a:gd name="T69" fmla="*/ 6 h 350"/>
                <a:gd name="T70" fmla="*/ 7 w 354"/>
                <a:gd name="T71" fmla="*/ 6 h 350"/>
                <a:gd name="T72" fmla="*/ 7 w 354"/>
                <a:gd name="T73" fmla="*/ 6 h 350"/>
                <a:gd name="T74" fmla="*/ 7 w 354"/>
                <a:gd name="T75" fmla="*/ 6 h 350"/>
                <a:gd name="T76" fmla="*/ 7 w 354"/>
                <a:gd name="T77" fmla="*/ 6 h 350"/>
                <a:gd name="T78" fmla="*/ 7 w 354"/>
                <a:gd name="T79" fmla="*/ 6 h 350"/>
                <a:gd name="T80" fmla="*/ 7 w 354"/>
                <a:gd name="T81" fmla="*/ 6 h 350"/>
                <a:gd name="T82" fmla="*/ 7 w 354"/>
                <a:gd name="T83" fmla="*/ 6 h 350"/>
                <a:gd name="T84" fmla="*/ 7 w 354"/>
                <a:gd name="T85" fmla="*/ 6 h 350"/>
                <a:gd name="T86" fmla="*/ 7 w 354"/>
                <a:gd name="T87" fmla="*/ 6 h 350"/>
                <a:gd name="T88" fmla="*/ 7 w 354"/>
                <a:gd name="T89" fmla="*/ 6 h 350"/>
                <a:gd name="T90" fmla="*/ 7 w 354"/>
                <a:gd name="T91" fmla="*/ 6 h 350"/>
                <a:gd name="T92" fmla="*/ 7 w 354"/>
                <a:gd name="T93" fmla="*/ 6 h 350"/>
                <a:gd name="T94" fmla="*/ 7 w 354"/>
                <a:gd name="T95" fmla="*/ 6 h 350"/>
                <a:gd name="T96" fmla="*/ 7 w 354"/>
                <a:gd name="T97" fmla="*/ 6 h 350"/>
                <a:gd name="T98" fmla="*/ 7 w 354"/>
                <a:gd name="T99" fmla="*/ 6 h 350"/>
                <a:gd name="T100" fmla="*/ 7 w 354"/>
                <a:gd name="T101" fmla="*/ 6 h 350"/>
                <a:gd name="T102" fmla="*/ 7 w 354"/>
                <a:gd name="T103" fmla="*/ 6 h 350"/>
                <a:gd name="T104" fmla="*/ 7 w 354"/>
                <a:gd name="T105" fmla="*/ 6 h 350"/>
                <a:gd name="T106" fmla="*/ 7 w 354"/>
                <a:gd name="T107" fmla="*/ 6 h 350"/>
                <a:gd name="T108" fmla="*/ 7 w 354"/>
                <a:gd name="T109" fmla="*/ 6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"/>
                <a:gd name="T166" fmla="*/ 0 h 350"/>
                <a:gd name="T167" fmla="*/ 354 w 354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Freeform 61"/>
            <p:cNvSpPr>
              <a:spLocks/>
            </p:cNvSpPr>
            <p:nvPr/>
          </p:nvSpPr>
          <p:spPr bwMode="grayWhite">
            <a:xfrm>
              <a:off x="4540" y="1608"/>
              <a:ext cx="125" cy="122"/>
            </a:xfrm>
            <a:custGeom>
              <a:avLst/>
              <a:gdLst>
                <a:gd name="T0" fmla="*/ 0 w 134"/>
                <a:gd name="T1" fmla="*/ 5 h 134"/>
                <a:gd name="T2" fmla="*/ 7 w 134"/>
                <a:gd name="T3" fmla="*/ 5 h 134"/>
                <a:gd name="T4" fmla="*/ 7 w 134"/>
                <a:gd name="T5" fmla="*/ 5 h 134"/>
                <a:gd name="T6" fmla="*/ 7 w 134"/>
                <a:gd name="T7" fmla="*/ 5 h 134"/>
                <a:gd name="T8" fmla="*/ 7 w 134"/>
                <a:gd name="T9" fmla="*/ 5 h 134"/>
                <a:gd name="T10" fmla="*/ 7 w 134"/>
                <a:gd name="T11" fmla="*/ 0 h 134"/>
                <a:gd name="T12" fmla="*/ 7 w 134"/>
                <a:gd name="T13" fmla="*/ 5 h 134"/>
                <a:gd name="T14" fmla="*/ 7 w 134"/>
                <a:gd name="T15" fmla="*/ 5 h 134"/>
                <a:gd name="T16" fmla="*/ 7 w 134"/>
                <a:gd name="T17" fmla="*/ 5 h 134"/>
                <a:gd name="T18" fmla="*/ 7 w 134"/>
                <a:gd name="T19" fmla="*/ 5 h 134"/>
                <a:gd name="T20" fmla="*/ 7 w 134"/>
                <a:gd name="T21" fmla="*/ 5 h 134"/>
                <a:gd name="T22" fmla="*/ 7 w 134"/>
                <a:gd name="T23" fmla="*/ 5 h 134"/>
                <a:gd name="T24" fmla="*/ 7 w 134"/>
                <a:gd name="T25" fmla="*/ 5 h 134"/>
                <a:gd name="T26" fmla="*/ 7 w 134"/>
                <a:gd name="T27" fmla="*/ 5 h 134"/>
                <a:gd name="T28" fmla="*/ 7 w 134"/>
                <a:gd name="T29" fmla="*/ 5 h 134"/>
                <a:gd name="T30" fmla="*/ 7 w 134"/>
                <a:gd name="T31" fmla="*/ 5 h 134"/>
                <a:gd name="T32" fmla="*/ 7 w 134"/>
                <a:gd name="T33" fmla="*/ 5 h 134"/>
                <a:gd name="T34" fmla="*/ 7 w 134"/>
                <a:gd name="T35" fmla="*/ 5 h 134"/>
                <a:gd name="T36" fmla="*/ 7 w 134"/>
                <a:gd name="T37" fmla="*/ 5 h 134"/>
                <a:gd name="T38" fmla="*/ 7 w 134"/>
                <a:gd name="T39" fmla="*/ 5 h 134"/>
                <a:gd name="T40" fmla="*/ 7 w 134"/>
                <a:gd name="T41" fmla="*/ 5 h 134"/>
                <a:gd name="T42" fmla="*/ 7 w 134"/>
                <a:gd name="T43" fmla="*/ 5 h 134"/>
                <a:gd name="T44" fmla="*/ 7 w 134"/>
                <a:gd name="T45" fmla="*/ 5 h 134"/>
                <a:gd name="T46" fmla="*/ 2 w 134"/>
                <a:gd name="T47" fmla="*/ 5 h 134"/>
                <a:gd name="T48" fmla="*/ 7 w 134"/>
                <a:gd name="T49" fmla="*/ 5 h 134"/>
                <a:gd name="T50" fmla="*/ 7 w 134"/>
                <a:gd name="T51" fmla="*/ 5 h 134"/>
                <a:gd name="T52" fmla="*/ 7 w 134"/>
                <a:gd name="T53" fmla="*/ 5 h 134"/>
                <a:gd name="T54" fmla="*/ 0 w 134"/>
                <a:gd name="T55" fmla="*/ 5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4"/>
                <a:gd name="T86" fmla="*/ 134 w 13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9" name="Rectangle 62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American Tort Reform Association; Insurance Information Institute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426633" y="4075019"/>
            <a:ext cx="212725" cy="212725"/>
            <a:chOff x="3300" y="3702"/>
            <a:chExt cx="162" cy="162"/>
          </a:xfrm>
        </p:grpSpPr>
        <p:sp>
          <p:nvSpPr>
            <p:cNvPr id="146475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153275" y="3568700"/>
            <a:ext cx="212725" cy="212725"/>
            <a:chOff x="3300" y="3702"/>
            <a:chExt cx="162" cy="162"/>
          </a:xfrm>
        </p:grpSpPr>
        <p:sp>
          <p:nvSpPr>
            <p:cNvPr id="146473" name="Oval 67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8" name="AutoShape 68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7526338" y="5519738"/>
            <a:ext cx="212725" cy="212725"/>
            <a:chOff x="3300" y="3702"/>
            <a:chExt cx="162" cy="162"/>
          </a:xfrm>
        </p:grpSpPr>
        <p:sp>
          <p:nvSpPr>
            <p:cNvPr id="146471" name="Oval 73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4" name="AutoShape 74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133540" y="3536483"/>
            <a:ext cx="212725" cy="212725"/>
            <a:chOff x="3300" y="3702"/>
            <a:chExt cx="162" cy="162"/>
          </a:xfrm>
        </p:grpSpPr>
        <p:sp>
          <p:nvSpPr>
            <p:cNvPr id="146469" name="Oval 76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7" name="AutoShape 77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794625" y="2713038"/>
            <a:ext cx="212725" cy="212725"/>
            <a:chOff x="3300" y="3702"/>
            <a:chExt cx="162" cy="162"/>
          </a:xfrm>
        </p:grpSpPr>
        <p:sp>
          <p:nvSpPr>
            <p:cNvPr id="146467" name="Oval 82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63" name="AutoShape 83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45" name="Line 86"/>
          <p:cNvSpPr>
            <a:spLocks noChangeShapeType="1"/>
          </p:cNvSpPr>
          <p:nvPr/>
        </p:nvSpPr>
        <p:spPr bwMode="auto">
          <a:xfrm flipV="1">
            <a:off x="7640638" y="5738813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67" name="Rectangle 87"/>
          <p:cNvSpPr>
            <a:spLocks noChangeArrowheads="1"/>
          </p:cNvSpPr>
          <p:nvPr/>
        </p:nvSpPr>
        <p:spPr bwMode="blackWhite">
          <a:xfrm>
            <a:off x="7261225" y="5992813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South Florida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6447" name="Freeform 88"/>
          <p:cNvSpPr>
            <a:spLocks/>
          </p:cNvSpPr>
          <p:nvPr/>
        </p:nvSpPr>
        <p:spPr bwMode="auto">
          <a:xfrm>
            <a:off x="7891463" y="1838325"/>
            <a:ext cx="631825" cy="1317625"/>
          </a:xfrm>
          <a:custGeom>
            <a:avLst/>
            <a:gdLst>
              <a:gd name="T0" fmla="*/ 2147483647 w 398"/>
              <a:gd name="T1" fmla="*/ 0 h 830"/>
              <a:gd name="T2" fmla="*/ 2147483647 w 398"/>
              <a:gd name="T3" fmla="*/ 2147483647 h 830"/>
              <a:gd name="T4" fmla="*/ 0 w 398"/>
              <a:gd name="T5" fmla="*/ 2147483647 h 830"/>
              <a:gd name="T6" fmla="*/ 0 60000 65536"/>
              <a:gd name="T7" fmla="*/ 0 60000 65536"/>
              <a:gd name="T8" fmla="*/ 0 60000 65536"/>
              <a:gd name="T9" fmla="*/ 0 w 398"/>
              <a:gd name="T10" fmla="*/ 0 h 830"/>
              <a:gd name="T11" fmla="*/ 398 w 398"/>
              <a:gd name="T12" fmla="*/ 830 h 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830">
                <a:moveTo>
                  <a:pt x="398" y="0"/>
                </a:moveTo>
                <a:lnTo>
                  <a:pt x="398" y="830"/>
                </a:lnTo>
                <a:lnTo>
                  <a:pt x="0" y="83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8" name="Line 90"/>
          <p:cNvSpPr>
            <a:spLocks noChangeShapeType="1"/>
          </p:cNvSpPr>
          <p:nvPr/>
        </p:nvSpPr>
        <p:spPr bwMode="auto">
          <a:xfrm>
            <a:off x="7259638" y="1539875"/>
            <a:ext cx="0" cy="200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1" name="Rectangle 91"/>
          <p:cNvSpPr>
            <a:spLocks noChangeArrowheads="1"/>
          </p:cNvSpPr>
          <p:nvPr/>
        </p:nvSpPr>
        <p:spPr bwMode="blackWhite">
          <a:xfrm>
            <a:off x="5881688" y="1206500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West Virginia</a:t>
            </a:r>
          </a:p>
        </p:txBody>
      </p:sp>
      <p:sp>
        <p:nvSpPr>
          <p:cNvPr id="146450" name="Freeform 92"/>
          <p:cNvSpPr>
            <a:spLocks/>
          </p:cNvSpPr>
          <p:nvPr/>
        </p:nvSpPr>
        <p:spPr bwMode="auto">
          <a:xfrm rot="21424727">
            <a:off x="5516096" y="1762779"/>
            <a:ext cx="555625" cy="1908268"/>
          </a:xfrm>
          <a:custGeom>
            <a:avLst/>
            <a:gdLst>
              <a:gd name="T0" fmla="*/ 0 w 350"/>
              <a:gd name="T1" fmla="*/ 0 h 984"/>
              <a:gd name="T2" fmla="*/ 0 w 350"/>
              <a:gd name="T3" fmla="*/ 2147483647 h 984"/>
              <a:gd name="T4" fmla="*/ 2147483647 w 350"/>
              <a:gd name="T5" fmla="*/ 2147483647 h 984"/>
              <a:gd name="T6" fmla="*/ 0 60000 65536"/>
              <a:gd name="T7" fmla="*/ 0 60000 65536"/>
              <a:gd name="T8" fmla="*/ 0 60000 65536"/>
              <a:gd name="T9" fmla="*/ 0 w 350"/>
              <a:gd name="T10" fmla="*/ 0 h 984"/>
              <a:gd name="T11" fmla="*/ 350 w 350"/>
              <a:gd name="T12" fmla="*/ 984 h 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984">
                <a:moveTo>
                  <a:pt x="0" y="0"/>
                </a:moveTo>
                <a:lnTo>
                  <a:pt x="0" y="984"/>
                </a:lnTo>
                <a:lnTo>
                  <a:pt x="350" y="9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3" name="Rectangle 93"/>
          <p:cNvSpPr>
            <a:spLocks noChangeArrowheads="1"/>
          </p:cNvSpPr>
          <p:nvPr/>
        </p:nvSpPr>
        <p:spPr bwMode="blackWhite">
          <a:xfrm>
            <a:off x="3848100" y="1076325"/>
            <a:ext cx="1870076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Illinois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Madison , St. Clair and McLean counties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6452" name="Line 96"/>
          <p:cNvSpPr>
            <a:spLocks noChangeShapeType="1"/>
          </p:cNvSpPr>
          <p:nvPr/>
        </p:nvSpPr>
        <p:spPr bwMode="auto">
          <a:xfrm flipH="1" flipV="1">
            <a:off x="8010525" y="2933699"/>
            <a:ext cx="258763" cy="84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7" name="Rectangle 97"/>
          <p:cNvSpPr>
            <a:spLocks noChangeArrowheads="1"/>
          </p:cNvSpPr>
          <p:nvPr/>
        </p:nvSpPr>
        <p:spPr bwMode="blackWhite">
          <a:xfrm>
            <a:off x="7440613" y="3862388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New York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Albany and NYC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179388" y="1181101"/>
            <a:ext cx="2070100" cy="4165600"/>
            <a:chOff x="100" y="760"/>
            <a:chExt cx="1416" cy="2641"/>
          </a:xfrm>
        </p:grpSpPr>
        <p:sp>
          <p:nvSpPr>
            <p:cNvPr id="146461" name="Rectangle 99"/>
            <p:cNvSpPr>
              <a:spLocks noChangeArrowheads="1"/>
            </p:cNvSpPr>
            <p:nvPr/>
          </p:nvSpPr>
          <p:spPr bwMode="blackWhite">
            <a:xfrm>
              <a:off x="100" y="856"/>
              <a:ext cx="1416" cy="1336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Rectangle 100"/>
            <p:cNvSpPr>
              <a:spLocks noChangeArrowheads="1"/>
            </p:cNvSpPr>
            <p:nvPr/>
          </p:nvSpPr>
          <p:spPr bwMode="blackWhite">
            <a:xfrm>
              <a:off x="100" y="760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Watch List</a:t>
              </a:r>
            </a:p>
          </p:txBody>
        </p:sp>
        <p:sp>
          <p:nvSpPr>
            <p:cNvPr id="146463" name="Text Box 101"/>
            <p:cNvSpPr txBox="1">
              <a:spLocks noChangeArrowheads="1"/>
            </p:cNvSpPr>
            <p:nvPr/>
          </p:nvSpPr>
          <p:spPr bwMode="auto">
            <a:xfrm>
              <a:off x="127" y="1079"/>
              <a:ext cx="1385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Eastern District of Texas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Cook County, IL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Southern NJ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Franklin County, AL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Smith County, MS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Louisiana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  <p:sp>
          <p:nvSpPr>
            <p:cNvPr id="146464" name="Rectangle 102"/>
            <p:cNvSpPr>
              <a:spLocks noChangeArrowheads="1"/>
            </p:cNvSpPr>
            <p:nvPr/>
          </p:nvSpPr>
          <p:spPr bwMode="blackWhite">
            <a:xfrm>
              <a:off x="100" y="2486"/>
              <a:ext cx="1416" cy="91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Rectangle 103"/>
            <p:cNvSpPr>
              <a:spLocks noChangeArrowheads="1"/>
            </p:cNvSpPr>
            <p:nvPr/>
          </p:nvSpPr>
          <p:spPr bwMode="blackWhite">
            <a:xfrm>
              <a:off x="100" y="2270"/>
              <a:ext cx="1416" cy="4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Dishonorable Mention</a:t>
              </a:r>
            </a:p>
          </p:txBody>
        </p:sp>
        <p:sp>
          <p:nvSpPr>
            <p:cNvPr id="146466" name="Text Box 104"/>
            <p:cNvSpPr txBox="1">
              <a:spLocks noChangeArrowheads="1"/>
            </p:cNvSpPr>
            <p:nvPr/>
          </p:nvSpPr>
          <p:spPr bwMode="auto">
            <a:xfrm>
              <a:off x="127" y="2709"/>
              <a:ext cx="1369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/>
                <a:t>MI Supreme Court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AK Supreme Court</a:t>
              </a:r>
              <a:endParaRPr lang="en-US" sz="1500" dirty="0"/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MO </a:t>
              </a:r>
              <a:r>
                <a:rPr lang="en-US" sz="1500" dirty="0"/>
                <a:t>Supreme Court</a:t>
              </a:r>
            </a:p>
          </p:txBody>
        </p:sp>
      </p:grpSp>
      <p:sp>
        <p:nvSpPr>
          <p:cNvPr id="146455" name="Line 84"/>
          <p:cNvSpPr>
            <a:spLocks noChangeShapeType="1"/>
          </p:cNvSpPr>
          <p:nvPr/>
        </p:nvSpPr>
        <p:spPr bwMode="auto">
          <a:xfrm flipH="1">
            <a:off x="2595282" y="3375213"/>
            <a:ext cx="255494" cy="63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89"/>
          <p:cNvSpPr>
            <a:spLocks noChangeArrowheads="1"/>
          </p:cNvSpPr>
          <p:nvPr/>
        </p:nvSpPr>
        <p:spPr bwMode="blackWhite">
          <a:xfrm>
            <a:off x="2790825" y="2762250"/>
            <a:ext cx="1209675" cy="593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California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blackWhite">
          <a:xfrm>
            <a:off x="7553325" y="1263650"/>
            <a:ext cx="1495425" cy="536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Philadelphia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699375" y="3089275"/>
            <a:ext cx="212725" cy="212725"/>
            <a:chOff x="3300" y="3702"/>
            <a:chExt cx="162" cy="162"/>
          </a:xfrm>
        </p:grpSpPr>
        <p:sp>
          <p:nvSpPr>
            <p:cNvPr id="146459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874308" y="3646394"/>
            <a:ext cx="212725" cy="212725"/>
            <a:chOff x="3300" y="3702"/>
            <a:chExt cx="162" cy="162"/>
          </a:xfrm>
        </p:grpSpPr>
        <p:sp>
          <p:nvSpPr>
            <p:cNvPr id="104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" name="Line 96"/>
          <p:cNvSpPr>
            <a:spLocks noChangeShapeType="1"/>
          </p:cNvSpPr>
          <p:nvPr/>
        </p:nvSpPr>
        <p:spPr bwMode="auto">
          <a:xfrm flipH="1" flipV="1">
            <a:off x="3028947" y="3924296"/>
            <a:ext cx="45719" cy="9429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97"/>
          <p:cNvSpPr>
            <a:spLocks noChangeArrowheads="1"/>
          </p:cNvSpPr>
          <p:nvPr/>
        </p:nvSpPr>
        <p:spPr bwMode="blackWhite">
          <a:xfrm>
            <a:off x="2706688" y="4919663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Nevada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Clark County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at: </a:t>
            </a:r>
            <a:r>
              <a:rPr lang="en-US" sz="3600" b="1" i="1" dirty="0" smtClean="0">
                <a:solidFill>
                  <a:srgbClr val="FF0000"/>
                </a:solidFill>
                <a:hlinkClick r:id="rId3"/>
              </a:rPr>
              <a:t>www.iii.org/presentations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213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Homeowners: 10-Year Average RNW NY  &amp; Nearby States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3458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868413" y="2797943"/>
            <a:ext cx="2600325" cy="1184121"/>
          </a:xfrm>
          <a:prstGeom prst="wedgeRectCallout">
            <a:avLst>
              <a:gd name="adj1" fmla="val 59259"/>
              <a:gd name="adj2" fmla="val -119565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York Homeowners profitability is above the US and regional </a:t>
            </a:r>
            <a:r>
              <a:rPr lang="en-US" sz="1600" b="1" dirty="0" smtClean="0">
                <a:solidFill>
                  <a:schemeClr val="bg1"/>
                </a:solidFill>
              </a:rPr>
              <a:t>average (Sandy will cause figure to drop)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6D481-C62C-4AAA-80D0-D7E125E65F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19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latin typeface="Arial" pitchFamily="34" charset="0"/>
              </a:rPr>
              <a:t>Top Ten Most Expensive And Least Expensive States For Homeowners Insurance, 2010 (1)</a:t>
            </a:r>
          </a:p>
        </p:txBody>
      </p:sp>
      <p:graphicFrame>
        <p:nvGraphicFramePr>
          <p:cNvPr id="2098375" name="Group 199"/>
          <p:cNvGraphicFramePr>
            <a:graphicFrameLocks noGrp="1"/>
          </p:cNvGraphicFramePr>
          <p:nvPr/>
        </p:nvGraphicFramePr>
        <p:xfrm>
          <a:off x="598488" y="1874838"/>
          <a:ext cx="7519987" cy="2942912"/>
        </p:xfrm>
        <a:graphic>
          <a:graphicData uri="http://schemas.openxmlformats.org/drawingml/2006/table">
            <a:tbl>
              <a:tblPr/>
              <a:tblGrid>
                <a:gridCol w="639027"/>
                <a:gridCol w="1691812"/>
                <a:gridCol w="1324027"/>
                <a:gridCol w="956242"/>
                <a:gridCol w="1618255"/>
                <a:gridCol w="1290624"/>
              </a:tblGrid>
              <a:tr h="249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 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cap="flat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Most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 </a:t>
                      </a: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Least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Texas (2)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$1,560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Idaho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Louisiana (3)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Oregon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Florida (4)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Utah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Oklahoma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Wisconsin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Mississippi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Washington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Rhode Island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Ohio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Kansas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Delaware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District Of Columbia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Arizona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Connecticut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Alabama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Dakota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619" name="Text Box 537"/>
          <p:cNvSpPr txBox="1">
            <a:spLocks noChangeArrowheads="1"/>
          </p:cNvSpPr>
          <p:nvPr/>
        </p:nvSpPr>
        <p:spPr bwMode="auto">
          <a:xfrm>
            <a:off x="0" y="4873625"/>
            <a:ext cx="8763000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228600" indent="-228600">
              <a:buFontTx/>
              <a:buAutoNum type="arabicParenBoth"/>
            </a:pPr>
            <a:r>
              <a:rPr lang="en-US" sz="1000"/>
              <a:t>Based on the HO-3 homeowner package policy for owner-occupied dwellings, 1 to 4 family units. Provides “all risks” coverage (except those specifically excluded in the policy) on buildings and broad named-peril coverage on personal property, and is the most common package written.</a:t>
            </a:r>
          </a:p>
          <a:p>
            <a:pPr marL="228600" indent="-228600">
              <a:buFontTx/>
              <a:buAutoNum type="arabicParenBoth"/>
            </a:pPr>
            <a:r>
              <a:rPr lang="en-US" sz="1000"/>
              <a:t>The Texas Department of Insurance developed home insurance policy forms that are similar but not identical to the standard forms. Note: Average premium=Premiums/exposure per house years. A house year is equal to 365 days of insured coverage for a single dwelling. The NAIC does not rank State Average Expenditures and does not endorse any conclusions drawn from this data. </a:t>
            </a:r>
          </a:p>
          <a:p>
            <a:pPr marL="228600" indent="-228600">
              <a:buFontTx/>
              <a:buAutoNum type="arabicParenBoth"/>
            </a:pPr>
            <a:r>
              <a:rPr lang="en-US" sz="1000"/>
              <a:t>Policies written by Citizens Property Insurance (Louisiana), are not included. </a:t>
            </a:r>
          </a:p>
          <a:p>
            <a:pPr marL="228600" indent="-228600">
              <a:buFontTx/>
              <a:buAutoNum type="arabicParenBoth"/>
            </a:pPr>
            <a:r>
              <a:rPr lang="en-US" sz="1000"/>
              <a:t>Policies written by Citizens Property Insurance (Florida), are not included. 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Note: Average premium=Premiums/exposure per house years. A house year is equal to 365 days of insured coverage for a single dwelling. The NAIC does not rank state average expenditures and does not endorse any conclusions drawn from this data. </a:t>
            </a:r>
          </a:p>
          <a:p>
            <a:pPr marL="228600" indent="-228600"/>
            <a:r>
              <a:rPr lang="en-US" sz="1000"/>
              <a:t>Source: © 2012 National Association of Insurance Commissioners (NAIC). Reprinted with permission. Further reprint or distribution strictly prohibited without written permission of NAIC. </a:t>
            </a:r>
          </a:p>
        </p:txBody>
      </p:sp>
      <p:sp>
        <p:nvSpPr>
          <p:cNvPr id="22620" name="Rectangle 5"/>
          <p:cNvSpPr>
            <a:spLocks noChangeArrowheads="1"/>
          </p:cNvSpPr>
          <p:nvPr/>
        </p:nvSpPr>
        <p:spPr bwMode="blackWhite">
          <a:xfrm>
            <a:off x="381000" y="1047750"/>
            <a:ext cx="8140700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BR" b="1">
                <a:solidFill>
                  <a:srgbClr val="FFFFFF"/>
                </a:solidFill>
              </a:rPr>
              <a:t>New York ranked as the 11th most expensive state for homeowners insurance in 2010, with an average expenditure of $1,044.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53871DA-96A5-42AA-BE31-57C7B8B7A7A5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69154" name="Object 2"/>
          <p:cNvGraphicFramePr>
            <a:graphicFrameLocks/>
          </p:cNvGraphicFramePr>
          <p:nvPr/>
        </p:nvGraphicFramePr>
        <p:xfrm>
          <a:off x="304800" y="1447800"/>
          <a:ext cx="8153400" cy="3886200"/>
        </p:xfrm>
        <a:graphic>
          <a:graphicData uri="http://schemas.openxmlformats.org/presentationml/2006/ole">
            <p:oleObj spid="_x0000_s16029698" name="Chart" r:id="rId4" imgW="8001135" imgH="3838487" progId="MSGraph.Chart.8">
              <p:embed followColorScheme="full"/>
            </p:oleObj>
          </a:graphicData>
        </a:graphic>
      </p:graphicFrame>
      <p:sp>
        <p:nvSpPr>
          <p:cNvPr id="196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Average Premiums for Homeowners Insurance in New York State, 2000-2010 (1)</a:t>
            </a:r>
          </a:p>
        </p:txBody>
      </p:sp>
      <p:sp>
        <p:nvSpPr>
          <p:cNvPr id="1969156" name="Rectangle 4"/>
          <p:cNvSpPr>
            <a:spLocks noChangeArrowheads="1"/>
          </p:cNvSpPr>
          <p:nvPr/>
        </p:nvSpPr>
        <p:spPr bwMode="auto">
          <a:xfrm>
            <a:off x="0" y="5715000"/>
            <a:ext cx="75692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(1) Based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on the HO-3 homeowner package policy for owner-occupied dwellings, 1 to 4 family units. Provides “all risks” coverage (except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those specifically excluded in the policy) on buildings and broad named-peril coverage on personal property, and is the most common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package written.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Note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: Average premium=Premiums/exposure per house years. A house year is equal to 365 days of insured coverage for a single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dwelling. The NAIC does not rank state average expenditures and does not endorse any conclusions drawn from this data.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NAIC.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PP Auto: 10-Year Average RNW NY &amp; Nearby States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0386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4638675" y="3925888"/>
            <a:ext cx="2300288" cy="1398587"/>
          </a:xfrm>
          <a:prstGeom prst="wedgeRectCallout">
            <a:avLst>
              <a:gd name="adj1" fmla="val -54875"/>
              <a:gd name="adj2" fmla="val -93833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PP Auto profitability is above the US average and below the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E0722-292D-4274-A88C-787521464A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19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latin typeface="Arial" pitchFamily="34" charset="0"/>
              </a:rPr>
              <a:t>Top Ten Most Expensive And Least Expensive States For Automobile Insurance, 2010 (1)</a:t>
            </a:r>
          </a:p>
        </p:txBody>
      </p:sp>
      <p:graphicFrame>
        <p:nvGraphicFramePr>
          <p:cNvPr id="2098375" name="Group 199"/>
          <p:cNvGraphicFramePr>
            <a:graphicFrameLocks noGrp="1"/>
          </p:cNvGraphicFramePr>
          <p:nvPr/>
        </p:nvGraphicFramePr>
        <p:xfrm>
          <a:off x="609600" y="1524000"/>
          <a:ext cx="7519987" cy="2942912"/>
        </p:xfrm>
        <a:graphic>
          <a:graphicData uri="http://schemas.openxmlformats.org/drawingml/2006/table">
            <a:tbl>
              <a:tblPr/>
              <a:tblGrid>
                <a:gridCol w="639027"/>
                <a:gridCol w="1691812"/>
                <a:gridCol w="1324027"/>
                <a:gridCol w="956242"/>
                <a:gridCol w="1618255"/>
                <a:gridCol w="1290624"/>
              </a:tblGrid>
              <a:tr h="249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cap="flat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Most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Least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 Jersey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$1,157.30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Dakota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$525.16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District of Columbia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1,133.87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 Dakota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528.81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Louisiana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1,121.46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Iowa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546.59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2"/>
                          </a:solidFill>
                          <a:latin typeface="Arial"/>
                        </a:rPr>
                        <a:t>New York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1,078.88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Idaho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547.78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Florida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1,036.76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582.29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Delaware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1,030.98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Nebraska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592.69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Rhode Island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984.95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 Carolina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599.90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Connecticut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965.22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Wisconsin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613.37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Maryland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947.70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Ohio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619.46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Michigan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934.60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Wyoming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621.08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98368" name="Text Box 537"/>
          <p:cNvSpPr txBox="1">
            <a:spLocks noChangeArrowheads="1"/>
          </p:cNvSpPr>
          <p:nvPr/>
        </p:nvSpPr>
        <p:spPr bwMode="auto">
          <a:xfrm>
            <a:off x="0" y="6216650"/>
            <a:ext cx="7612063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marL="228600" indent="-228600">
              <a:buFontTx/>
              <a:buAutoNum type="arabicParenBoth"/>
              <a:defRPr/>
            </a:pPr>
            <a:r>
              <a:rPr lang="en-US" sz="1100" dirty="0"/>
              <a:t>Based on average automobile insurance expenditures.</a:t>
            </a:r>
          </a:p>
          <a:p>
            <a:pPr marL="228600" indent="-228600">
              <a:buFontTx/>
              <a:buAutoNum type="arabicParenBoth"/>
              <a:defRPr/>
            </a:pPr>
            <a:endParaRPr lang="en-US" sz="1100" dirty="0"/>
          </a:p>
          <a:p>
            <a:pPr>
              <a:defRPr/>
            </a:pPr>
            <a:r>
              <a:rPr lang="en-US" sz="1100" dirty="0"/>
              <a:t>Source: © 2012 National Association of Insurance Commissioners.</a:t>
            </a:r>
          </a:p>
        </p:txBody>
      </p:sp>
      <p:sp>
        <p:nvSpPr>
          <p:cNvPr id="21596" name="Rectangle 5"/>
          <p:cNvSpPr>
            <a:spLocks noChangeArrowheads="1"/>
          </p:cNvSpPr>
          <p:nvPr/>
        </p:nvSpPr>
        <p:spPr bwMode="blackWhite">
          <a:xfrm>
            <a:off x="1031875" y="4946650"/>
            <a:ext cx="7146925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BR" b="1">
                <a:solidFill>
                  <a:schemeClr val="bg1"/>
                </a:solidFill>
              </a:rPr>
              <a:t>New York </a:t>
            </a:r>
            <a:r>
              <a:rPr lang="pt-BR" b="1">
                <a:solidFill>
                  <a:srgbClr val="FFFFFF"/>
                </a:solidFill>
              </a:rPr>
              <a:t>ranked 4th in 2010, with an average expenditure for auto insurance of $1,078.88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Comm. Auto: 10-Year Average RNW NY &amp; Nearby States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1410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4337050" y="3887788"/>
            <a:ext cx="2457450" cy="1181100"/>
          </a:xfrm>
          <a:prstGeom prst="wedgeRectCallout">
            <a:avLst>
              <a:gd name="adj1" fmla="val -66065"/>
              <a:gd name="adj2" fmla="val 1046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Commercial Auto profitability is below the US and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 smtClean="0">
                <a:latin typeface="Arial" pitchFamily="34" charset="0"/>
              </a:rPr>
              <a:t>Comm. M-P: 10-Year Average RNW NY &amp; Nearby States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2434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4800600" y="3778250"/>
            <a:ext cx="2200275" cy="1558925"/>
          </a:xfrm>
          <a:prstGeom prst="wedgeRectCallout">
            <a:avLst>
              <a:gd name="adj1" fmla="val -40005"/>
              <a:gd name="adj2" fmla="val -58616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Commercial Multi-Peril profitability is above the US average and below the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Workers Comp: 10-Year Average RNW 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NY &amp; Nearby States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1638"/>
          <a:ext cx="8818562" cy="4718050"/>
        </p:xfrm>
        <a:graphic>
          <a:graphicData uri="http://schemas.openxmlformats.org/presentationml/2006/ole">
            <p:oleObj spid="_x0000_s15764482" name="Chart" r:id="rId4" imgW="8829766" imgH="4724378" progId="MSGraph.Chart.8">
              <p:embed followColorScheme="full"/>
            </p:oleObj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793750" y="2568575"/>
            <a:ext cx="2232025" cy="1304925"/>
          </a:xfrm>
          <a:prstGeom prst="wedgeRectCallout">
            <a:avLst>
              <a:gd name="adj1" fmla="val 69602"/>
              <a:gd name="adj2" fmla="val 62931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Workers Comp profitability is below the US average and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20271" y="4160838"/>
            <a:ext cx="739606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  <a:latin typeface="Arial" charset="0"/>
                <a:cs typeface="Arial" charset="0"/>
              </a:rPr>
              <a:t>Profit Recovery </a:t>
            </a:r>
            <a:r>
              <a:rPr lang="en-US" sz="4000" b="1" dirty="0" smtClean="0">
                <a:solidFill>
                  <a:srgbClr val="225A7A"/>
                </a:solidFill>
              </a:rPr>
              <a:t>in 2012 After High CAT Losses; Ultimate Impact of Sandy Still Unclear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47C5FB9-7885-4652-B33E-470FF1EA165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All Lines DWP Growth: NY vs. U.S., 2002-2011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623300" cy="4995862"/>
        </p:xfrm>
        <a:graphic>
          <a:graphicData uri="http://schemas.openxmlformats.org/presentationml/2006/ole">
            <p:oleObj spid="_x0000_s15765506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3318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3.6%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3.7%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121C045-89D5-4D16-A525-4F2B612A76D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31</a:t>
            </a:fld>
            <a:endParaRPr lang="en-US" sz="9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90488"/>
            <a:ext cx="7608888" cy="860425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Personal Lines DWP Growth: NY vs. U.S., 2002-2011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67554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5366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3.7%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2.7%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31AE63D-2857-4D35-AB95-A1E3F3F6E41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32</a:t>
            </a:fld>
            <a:endParaRPr lang="en-US" sz="9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90488"/>
            <a:ext cx="7608888" cy="860425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Homeowner’s MP DWP Growth: NY vs. U.S., 2002-2011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69602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7414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7.1%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6.2%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263DC34-9086-44A9-B5A4-1F4D06CF052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33</a:t>
            </a:fld>
            <a:endParaRPr lang="en-US" sz="9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90488"/>
            <a:ext cx="7608888" cy="860425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Private Passenger Auto DWP Growth: NY vs. U.S., 2002-2011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887912"/>
        </p:xfrm>
        <a:graphic>
          <a:graphicData uri="http://schemas.openxmlformats.org/presentationml/2006/ole">
            <p:oleObj spid="_x0000_s15768578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6390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2.5%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1.5%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8950EE0-DCC7-4869-AB22-4CFFB8A61FC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34</a:t>
            </a:fld>
            <a:endParaRPr lang="en-US" sz="9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Comm. Lines DWP Growth: NY vs. U.S., 2002-2011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687513"/>
          <a:ext cx="8569325" cy="4579937"/>
        </p:xfrm>
        <a:graphic>
          <a:graphicData uri="http://schemas.openxmlformats.org/presentationml/2006/ole">
            <p:oleObj spid="_x0000_s15766530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4342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3.9%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4.8%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 Summary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Sandy Will Become One of the Most Expensive Events in Insurance History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36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2012 Catastrophe Summary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28" y="1135820"/>
            <a:ext cx="9059592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dirty="0" smtClean="0"/>
              <a:t>Catastrophe Communications: US &amp; Global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U.S. Focus</a:t>
            </a:r>
            <a:r>
              <a:rPr lang="en-US" sz="2400" dirty="0" smtClean="0"/>
              <a:t>: ~$37-$42B =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Most Costliest Year Ever for </a:t>
            </a:r>
            <a:r>
              <a:rPr lang="en-US" sz="2400" u="sng" dirty="0" smtClean="0"/>
              <a:t>Insured</a:t>
            </a:r>
            <a:r>
              <a:rPr lang="en-US" sz="2400" dirty="0" smtClean="0"/>
              <a:t> Catastrophe Loss (Behind 2005)</a:t>
            </a:r>
            <a:endParaRPr lang="en-US" sz="2400" i="1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Economic Losses = $101B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Crop = Additional ~$16B ($7B-$8B privately insured) 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NFIP Flood = Additional $9B+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Flood losses/NFIP/FEMA has been the #1 communications “issue” in the wake of Sandy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Global Focus</a:t>
            </a:r>
            <a:r>
              <a:rPr lang="en-US" sz="2400" b="1" dirty="0" smtClean="0"/>
              <a:t>:</a:t>
            </a:r>
            <a:r>
              <a:rPr lang="en-US" sz="2400" dirty="0" smtClean="0"/>
              <a:t> $65B in Insured </a:t>
            </a:r>
            <a:r>
              <a:rPr lang="en-US" sz="2400" dirty="0" err="1" smtClean="0"/>
              <a:t>Losses</a:t>
            </a:r>
            <a:r>
              <a:rPr lang="en-US" sz="2400" dirty="0" err="1" smtClean="0">
                <a:sym typeface="Wingdings" pitchFamily="2" charset="2"/>
              </a:rPr>
              <a:t>Well</a:t>
            </a:r>
            <a:r>
              <a:rPr lang="en-US" sz="2400" dirty="0" smtClean="0">
                <a:sym typeface="Wingdings" pitchFamily="2" charset="2"/>
              </a:rPr>
              <a:t> Below $105B in 2011 but Above 10-Yr. Avg. of $50B</a:t>
            </a:r>
            <a:endParaRPr lang="en-US" sz="2400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Cats abroad did not drive media cycle in 2012, save ongoing </a:t>
            </a:r>
            <a:r>
              <a:rPr lang="en-US" sz="2400" dirty="0" err="1" smtClean="0"/>
              <a:t>Fukishima</a:t>
            </a:r>
            <a:r>
              <a:rPr lang="en-US" sz="2400" dirty="0" smtClean="0"/>
              <a:t> issues; Climate change 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Market Consequences</a:t>
            </a:r>
            <a:r>
              <a:rPr lang="en-US" sz="2400" dirty="0" smtClean="0"/>
              <a:t>:  Primary &amp; Reinsurance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Impacts on price, availability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12 Most Costly Hurricanes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117984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-2" y="620320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73740" y="2884385"/>
          <a:ext cx="8964613" cy="3348037"/>
        </p:xfrm>
        <a:graphic>
          <a:graphicData uri="http://schemas.openxmlformats.org/presentationml/2006/ole">
            <p:oleObj spid="_x0000_s14958594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807975" y="2787446"/>
            <a:ext cx="3229896" cy="1177366"/>
          </a:xfrm>
          <a:prstGeom prst="wedgeRectCallout">
            <a:avLst>
              <a:gd name="adj1" fmla="val 25955"/>
              <a:gd name="adj2" fmla="val 85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could become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000" b="1" dirty="0" smtClean="0">
                <a:solidFill>
                  <a:srgbClr val="FFFFFF"/>
                </a:solidFill>
              </a:rPr>
              <a:t>hurricane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30649" y="3377380"/>
            <a:ext cx="2853209" cy="1291615"/>
          </a:xfrm>
          <a:prstGeom prst="wedgeRectCallout">
            <a:avLst>
              <a:gd name="adj1" fmla="val -42284"/>
              <a:gd name="adj2" fmla="val 82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expensive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0156" y="1710813"/>
            <a:ext cx="777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10 of the 12 most costly hurricanes in insurance history occurred over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Claim Payments to Policyholders, by  State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5197186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95191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Will Pay at Least $18.75 Billion to 1.52 Million Policyholders Across 15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275554" y="1760265"/>
            <a:ext cx="2358329" cy="1398493"/>
          </a:xfrm>
          <a:prstGeom prst="wedgeRectCallout">
            <a:avLst>
              <a:gd name="adj1" fmla="val -125448"/>
              <a:gd name="adj2" fmla="val -34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$9.6B and $6.6B, respectively, NY and NJ suffered, by far, the largest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$18.75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301088"/>
            <a:ext cx="9191625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297998" y="1346455"/>
          <a:ext cx="8736013" cy="4972050"/>
        </p:xfrm>
        <a:graphic>
          <a:graphicData uri="http://schemas.openxmlformats.org/presentationml/2006/ole">
            <p:oleObj spid="_x0000_s1495961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30295" y="1076631"/>
            <a:ext cx="2585833" cy="299392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Claims 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6808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s as of 1/18/13.  Loss estimate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represents PCS total ($18.75B) and upper end of range estimates by risk modelers RMS,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and AIR.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AIR,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965" y="4856088"/>
            <a:ext cx="3229896" cy="1177366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Sandy is a high HO frequency, (relatively low)  severity event (avg. severity &lt;50% Katrina)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814046" y="1209983"/>
            <a:ext cx="429178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Claims = 1.52 Million*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P/C Net Income After Taxes</a:t>
            </a:r>
            <a:br>
              <a:rPr lang="en-US" dirty="0" smtClean="0"/>
            </a:br>
            <a:r>
              <a:rPr lang="en-US" dirty="0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398"/>
          <a:ext cx="8716962" cy="5049837"/>
        </p:xfrm>
        <a:graphic>
          <a:graphicData uri="http://schemas.openxmlformats.org/presentationml/2006/ole">
            <p:oleObj spid="_x0000_s14553090" name="Chart" r:id="rId4" imgW="8715311" imgH="5048298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04901" y="1306980"/>
            <a:ext cx="2159409" cy="1813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0.1%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2009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5.0%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2010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.6%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3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2012:Q3 ROAS</a:t>
            </a:r>
            <a:r>
              <a:rPr lang="en-US" sz="1300" baseline="30000" dirty="0" smtClean="0">
                <a:solidFill>
                  <a:srgbClr val="000000"/>
                </a:solidFill>
              </a:rPr>
              <a:t>1</a:t>
            </a:r>
            <a:r>
              <a:rPr lang="en-US" sz="1300" dirty="0" smtClean="0">
                <a:solidFill>
                  <a:srgbClr val="000000"/>
                </a:solidFill>
              </a:rPr>
              <a:t> = 6.3%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982" y="1188116"/>
            <a:ext cx="2526890" cy="1063471"/>
          </a:xfrm>
          <a:prstGeom prst="wedgeRectCallout">
            <a:avLst>
              <a:gd name="adj1" fmla="val 160911"/>
              <a:gd name="adj2" fmla="val 302311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P-C Industry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profits wer</a:t>
            </a:r>
            <a:r>
              <a:rPr lang="en-US" sz="1400" b="1" dirty="0" smtClean="0">
                <a:solidFill>
                  <a:srgbClr val="FFFFFF"/>
                </a:solidFill>
              </a:rPr>
              <a:t>e up 222% from 2011:Q3,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due primarily to </a:t>
            </a: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catastrophe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ROE figures are GAAP; 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Return on avg. surplus.  Excluding Mortgage &amp; Financial Guaranty insurers yields a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6.6% ROAS through 2012:Q3, 4.6%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ROAS for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2011, 7.6%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for 2010 and 7.4% for 2009.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ISO,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p:oleObj spid="_x0000_s1519513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1179872"/>
            <a:ext cx="2585833" cy="271370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Insured Loss by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Claim Type*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87991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insured loss estimates as of 1/18/13.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Catastrophe modeler estimates range up to $25 billion. 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194619" y="1209983"/>
            <a:ext cx="49112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 Value = $18.75 Billion*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56267" y="1331709"/>
          <a:ext cx="8736013" cy="4972050"/>
        </p:xfrm>
        <a:graphic>
          <a:graphicData uri="http://schemas.openxmlformats.org/presentationml/2006/ole">
            <p:oleObj spid="_x0000_s1496064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Homeowners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6508665" y="1081549"/>
            <a:ext cx="2527180" cy="352978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1,067,000 homeowners claims**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$7.0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$6,558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Claims in NJ estimated at $2.5 billion (36%) and $2.7 billion in NY (38%)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763" y="1287463"/>
          <a:ext cx="8736013" cy="4972050"/>
        </p:xfrm>
        <a:graphic>
          <a:graphicData uri="http://schemas.openxmlformats.org/presentationml/2006/ole">
            <p:oleObj spid="_x0000_s1384960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513584" y="1194621"/>
            <a:ext cx="2527180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60% of the claims occurred in NY state.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Auto Claims by State*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13850626" name="Chart" r:id="rId3" imgW="8610574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89290" y="1056973"/>
            <a:ext cx="2551474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About 50% of the claim dollars will be paid in NY, 32% in NJ.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Auto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black">
          <a:xfrm>
            <a:off x="159608" y="15063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Loss Distribution by Commercial/Personal Lines and                Reinsurance vs. Primary Insurer</a:t>
            </a:r>
            <a:endParaRPr lang="en-US" sz="24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33692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*Fitch Ratings assigns a range of 60-65% commercial and 35-40% personal lines.,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Hurricane Sandy Update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January 8, 2013.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**Source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Insurance Information Institute rough estimate based on  company reports as of January 13, 2013.  Actual number will vary.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14951429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755297" y="1560160"/>
          <a:ext cx="6178551" cy="3515971"/>
        </p:xfrm>
        <a:graphic>
          <a:graphicData uri="http://schemas.openxmlformats.org/presentationml/2006/ole">
            <p:oleObj spid="_x0000_s14961666" name="Chart" r:id="rId3" imgW="8620176" imgH="4905439" progId="MSGraph.Chart.8">
              <p:embed followColorScheme="full"/>
            </p:oleObj>
          </a:graphicData>
        </a:graphic>
      </p:graphicFrame>
      <p:graphicFrame>
        <p:nvGraphicFramePr>
          <p:cNvPr id="14951431" name="Object 2"/>
          <p:cNvGraphicFramePr>
            <a:graphicFrameLocks noChangeAspect="1"/>
          </p:cNvGraphicFramePr>
          <p:nvPr/>
        </p:nvGraphicFramePr>
        <p:xfrm>
          <a:off x="3719000" y="1461352"/>
          <a:ext cx="6178551" cy="3516312"/>
        </p:xfrm>
        <a:graphic>
          <a:graphicData uri="http://schemas.openxmlformats.org/presentationml/2006/ole">
            <p:oleObj spid="_x0000_s14961667" name="Chart" r:id="rId4" imgW="8620176" imgH="4905439" progId="MSGraph.Chart.8">
              <p:embed followColorScheme="full"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293687" y="1135626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Personal vs. Commercial Lines*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black">
          <a:xfrm>
            <a:off x="4408487" y="1140543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Primary vs. Reinsurer Share**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264502" y="5163869"/>
            <a:ext cx="3902763" cy="1206887"/>
          </a:xfrm>
          <a:prstGeom prst="wedgeRectCallout">
            <a:avLst>
              <a:gd name="adj1" fmla="val 11950"/>
              <a:gd name="adj2" fmla="val -774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~60-65% of Sandy losses appear to be commercial lines, and 35-40% personal, the opposite of the norm for hurricane losses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736892" y="5351489"/>
            <a:ext cx="4347148" cy="1006775"/>
          </a:xfrm>
          <a:prstGeom prst="wedgeRectCallout">
            <a:avLst>
              <a:gd name="adj1" fmla="val 21766"/>
              <a:gd name="adj2" fmla="val -210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Reinsurers’ share of Sandy losses appears to be in the 30% range, though this is highly preliminary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Average Claim Payment by Type of Claim 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08730" y="1003304"/>
          <a:ext cx="8470900" cy="4330700"/>
        </p:xfrm>
        <a:graphic>
          <a:graphicData uri="http://schemas.openxmlformats.org/presentationml/2006/ole">
            <p:oleObj spid="_x0000_s15770626" name="Chart" r:id="rId4" imgW="8439184" imgH="4324276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353665"/>
            <a:ext cx="8232401" cy="899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to Extensive Flooding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1585163" y="1644299"/>
            <a:ext cx="3348130" cy="1559859"/>
          </a:xfrm>
          <a:prstGeom prst="wedgeRectCallout">
            <a:avLst>
              <a:gd name="adj1" fmla="val 119344"/>
              <a:gd name="adj2" fmla="val 722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27000" y="6114883"/>
            <a:ext cx="9191625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*Includes rental and condo policies (excludes NFIP flood).   **As of Feb.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420465" y="3097454"/>
            <a:ext cx="2585884" cy="1336896"/>
          </a:xfrm>
          <a:prstGeom prst="wedgeRectCallout">
            <a:avLst>
              <a:gd name="adj1" fmla="val -73620"/>
              <a:gd name="adj2" fmla="val -26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average insured flood loss was 6.5 times larger than the average non-flood  insured loss (mostly wind)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Sandy: Flood Issues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Most of the Uninsured Direct Losses Are Due to Flooding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NJ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47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0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26" y="1029624"/>
            <a:ext cx="4599005" cy="55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082989" y="2747445"/>
            <a:ext cx="3662805" cy="1588581"/>
          </a:xfrm>
          <a:prstGeom prst="wedgeRectCallout">
            <a:avLst>
              <a:gd name="adj1" fmla="val -71934"/>
              <a:gd name="adj2" fmla="val -23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in NJ,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48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2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29" y="1178850"/>
            <a:ext cx="7447936" cy="529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85703" y="3008671"/>
            <a:ext cx="1858297" cy="3067664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of  NY and CT,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80042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National Flood Insurance Program Payment, by State*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6358402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85359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NFIP Will Ultimately Likely Pay Close to $7 Billion to 100,000 Policyholders Across 9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462367" y="1701272"/>
            <a:ext cx="2486149" cy="1398493"/>
          </a:xfrm>
          <a:prstGeom prst="wedgeRectCallout">
            <a:avLst>
              <a:gd name="adj1" fmla="val -115859"/>
              <a:gd name="adj2" fmla="val -1746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$2.437B and $2.152B, respectively, NY and NJ sustained, by far, the largest NFIP flood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$4.797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258768"/>
            <a:ext cx="9191625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February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NFIP;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2012:Q3 combined ratio including M&amp;FG insurers is 100.9, ROAS = 6.3%; 2011 combined ratio including M&amp;FG insurers is 108.2,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ISO 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14554114" name="Chart" r:id="rId4" imgW="8601126" imgH="393374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8131" y="1182781"/>
            <a:ext cx="5261547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~6.6% in 2012,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03170" y="3942735"/>
            <a:ext cx="1717675" cy="749188"/>
          </a:xfrm>
          <a:prstGeom prst="wedgeRectCallout">
            <a:avLst>
              <a:gd name="adj1" fmla="val 63954"/>
              <a:gd name="adj2" fmla="val 31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 Ago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2011:Q3 = 108.1, 3.1% ROE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50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Flood Loss Paid by the National Flood Insurance Program, 1980-2012E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38941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*Estimate as of 11/25/12.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Department of Homeland Security, Federal Emergency Management Agency, NFIP;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(Original Values)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408005"/>
          <a:ext cx="8536081" cy="4838700"/>
        </p:xfrm>
        <a:graphic>
          <a:graphicData uri="http://schemas.openxmlformats.org/presentationml/2006/ole">
            <p:oleObj spid="_x0000_s13845506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120877" y="2043776"/>
            <a:ext cx="2403682" cy="1672818"/>
          </a:xfrm>
          <a:prstGeom prst="wedgeRectCallout">
            <a:avLst>
              <a:gd name="adj1" fmla="val 70520"/>
              <a:gd name="adj2" fmla="val -317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Hurricanes Katrina and Rita accounted for the majority of 2005’s record $17.4B payout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4822722" y="3731341"/>
            <a:ext cx="1283111" cy="687229"/>
          </a:xfrm>
          <a:prstGeom prst="wedgeRectCallout">
            <a:avLst>
              <a:gd name="adj1" fmla="val 33395"/>
              <a:gd name="adj2" fmla="val 841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 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793225" y="1401093"/>
            <a:ext cx="4100051" cy="1828800"/>
          </a:xfrm>
          <a:prstGeom prst="wedgeRectCallout">
            <a:avLst>
              <a:gd name="adj1" fmla="val 36729"/>
              <a:gd name="adj2" fmla="val 792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and other events could result in $7.5 billion in payouts from the NFIP in 2012, second only to 2005 and potentially exhausting the NFIP’s borrowing authority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488" y="90488"/>
            <a:ext cx="7895303" cy="860425"/>
          </a:xfrm>
        </p:spPr>
        <p:txBody>
          <a:bodyPr/>
          <a:lstStyle/>
          <a:p>
            <a:r>
              <a:rPr lang="en-US" sz="2400" dirty="0" smtClean="0"/>
              <a:t>Federal Aid Requests for States With Greatest</a:t>
            </a:r>
            <a:br>
              <a:rPr lang="en-US" sz="2400" dirty="0" smtClean="0"/>
            </a:br>
            <a:r>
              <a:rPr lang="en-US" sz="2400" dirty="0" smtClean="0"/>
              <a:t>Sandy Impact  &amp; Federal Aid Proposals (as of 1/6/13)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86199" y="6271722"/>
            <a:ext cx="6478121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Jan. 2,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</a:t>
            </a:r>
            <a:r>
              <a:rPr lang="en-US" sz="1100" i="1" dirty="0" smtClean="0"/>
              <a:t>New York </a:t>
            </a:r>
            <a:r>
              <a:rPr lang="en-US" sz="1100" dirty="0" smtClean="0"/>
              <a:t>Times, Dec. 6, 2012;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52926" y="1514307"/>
            <a:ext cx="2030506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Billions</a:t>
            </a:r>
            <a:endParaRPr lang="en-US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47128" y="1814044"/>
          <a:ext cx="8537575" cy="4087902"/>
        </p:xfrm>
        <a:graphic>
          <a:graphicData uri="http://schemas.openxmlformats.org/presentationml/2006/ole">
            <p:oleObj spid="_x0000_s1455923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41151" y="5768612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States Requested Enormous Sums in Sandy Aid in the Middle of the “Fiscal Cliff” Debate, Causing Delays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917512" y="392796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$33.0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3236613" y="336289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$7.4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200626" y="394849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$29.5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830829" y="2663073"/>
            <a:ext cx="112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$42.0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943527" y="305520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$9.0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133627" y="2879525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$36.9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192515" y="322583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$7.9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914404" y="1253616"/>
            <a:ext cx="1622319" cy="1194616"/>
          </a:xfrm>
          <a:prstGeom prst="wedgeRectCallout">
            <a:avLst>
              <a:gd name="adj1" fmla="val -27553"/>
              <a:gd name="adj2" fmla="val 7666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$33B to repair subways, hospitals and other facilities; $9B to upgrade infrastructure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3342973" y="402990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744065" y="188648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$60.4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blackWhite">
          <a:xfrm>
            <a:off x="2625214" y="1140542"/>
            <a:ext cx="1976285" cy="1248698"/>
          </a:xfrm>
          <a:prstGeom prst="wedgeRectCallout">
            <a:avLst>
              <a:gd name="adj1" fmla="val -59362"/>
              <a:gd name="adj2" fmla="val 9166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$39.5B to repair schools roads, bridges, businesses, homes and other facilities; $7.4B to for mitigation and prevention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blackWhite">
          <a:xfrm>
            <a:off x="3195484" y="2561302"/>
            <a:ext cx="1553497" cy="1406013"/>
          </a:xfrm>
          <a:prstGeom prst="wedgeRectCallout">
            <a:avLst>
              <a:gd name="adj1" fmla="val -10184"/>
              <a:gd name="adj2" fmla="val 6210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$3.2B to bury power lines, upgrade transmission systems, build sewage treatment plants and other mitigation projects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036977" y="1911067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418362" y="239500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$9.7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455970" y="392391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$51.0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blackWhite">
          <a:xfrm>
            <a:off x="7034982" y="2910348"/>
            <a:ext cx="1155290" cy="558006"/>
          </a:xfrm>
          <a:prstGeom prst="wedgeRectCallout">
            <a:avLst>
              <a:gd name="adj1" fmla="val 15928"/>
              <a:gd name="adj2" fmla="val -8414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49553" y="1925819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$60.0*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7988710" y="4380271"/>
            <a:ext cx="1027471" cy="558006"/>
          </a:xfrm>
          <a:prstGeom prst="wedgeRectCallout">
            <a:avLst>
              <a:gd name="adj1" fmla="val -47051"/>
              <a:gd name="adj2" fmla="val -7357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15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7" grpId="0" animBg="1"/>
      <p:bldP spid="48" grpId="0" animBg="1"/>
      <p:bldP spid="38" grpId="0" animBg="1"/>
      <p:bldP spid="4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4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Federal Disaster Declarations Patterns: 1953-2012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6198" y="4259302"/>
            <a:ext cx="8008373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Despite 11 Sandy Declarations, Fewer Disasters Were Declared in 2012 than the Record Number of Declarations in 2010 and 2011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Disaster Declarations, 1953-2013*</a:t>
            </a:r>
          </a:p>
        </p:txBody>
      </p:sp>
      <p:graphicFrame>
        <p:nvGraphicFramePr>
          <p:cNvPr id="34818" name="Object 3"/>
          <p:cNvGraphicFramePr>
            <a:graphicFrameLocks/>
          </p:cNvGraphicFramePr>
          <p:nvPr>
            <p:ph idx="4294967295"/>
          </p:nvPr>
        </p:nvGraphicFramePr>
        <p:xfrm>
          <a:off x="265113" y="1285875"/>
          <a:ext cx="8566150" cy="4068763"/>
        </p:xfrm>
        <a:graphic>
          <a:graphicData uri="http://schemas.openxmlformats.org/presentationml/2006/ole">
            <p:oleObj spid="_x0000_s15384578" name="Chart" r:id="rId4" imgW="8581960" imgH="4076807" progId="MSGraph.Chart.8">
              <p:embed followColorScheme="full"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Jan. 31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2013.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5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2011.  Hurricane Sandy Produced </a:t>
            </a:r>
            <a:r>
              <a:rPr lang="en-US" b="1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Declarations in 2012/13.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013075" y="1250576"/>
            <a:ext cx="3360738" cy="1452283"/>
          </a:xfrm>
          <a:prstGeom prst="wedgeRectCallout">
            <a:avLst>
              <a:gd name="adj1" fmla="val 105782"/>
              <a:gd name="adj2" fmla="val 1422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0645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2,084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1953-2011,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that 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707626" y="4208931"/>
            <a:ext cx="2403987" cy="739588"/>
          </a:xfrm>
          <a:prstGeom prst="wedgeRectCallout">
            <a:avLst>
              <a:gd name="adj1" fmla="val 67865"/>
              <a:gd name="adj2" fmla="val -179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47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0B32-072D-409A-B530-B21CB09A71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1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Highest 25 States*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820658"/>
          <a:ext cx="9134475" cy="4749800"/>
        </p:xfrm>
        <a:graphic>
          <a:graphicData uri="http://schemas.openxmlformats.org/presentationml/2006/ole">
            <p:oleObj spid="_x0000_s15385602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348318" y="1116666"/>
            <a:ext cx="2232211" cy="1922369"/>
          </a:xfrm>
          <a:prstGeom prst="wedgeRectCallout">
            <a:avLst>
              <a:gd name="adj1" fmla="val -131821"/>
              <a:gd name="adj2" fmla="val 159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past 60 years, Texas has had the highest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Jan. 31, 2012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3898924" y="4454013"/>
            <a:ext cx="2885333" cy="1179871"/>
          </a:xfrm>
          <a:prstGeom prst="wedgeRectCallout">
            <a:avLst>
              <a:gd name="adj1" fmla="val -103272"/>
              <a:gd name="adj2" fmla="val -322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NY has the 4</a:t>
            </a:r>
            <a:r>
              <a:rPr lang="en-US" b="1" baseline="30000" dirty="0" smtClean="0">
                <a:solidFill>
                  <a:srgbClr val="FFFFFF"/>
                </a:solidFill>
              </a:rPr>
              <a:t>th</a:t>
            </a:r>
            <a:r>
              <a:rPr lang="en-US" b="1" dirty="0" smtClean="0">
                <a:solidFill>
                  <a:srgbClr val="FFFFFF"/>
                </a:solidFill>
              </a:rPr>
              <a:t> highest number of disaster declarations since 1953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8C07-2B9F-4138-A2C4-BE11C1A53A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2012: Lowest 25 States*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76413"/>
          <a:ext cx="9134475" cy="4749800"/>
        </p:xfrm>
        <a:graphic>
          <a:graphicData uri="http://schemas.openxmlformats.org/presentationml/2006/ole">
            <p:oleObj spid="_x0000_s1538662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462543" y="1527019"/>
            <a:ext cx="2784475" cy="1626534"/>
          </a:xfrm>
          <a:prstGeom prst="wedgeRectCallout">
            <a:avLst>
              <a:gd name="adj1" fmla="val 60027"/>
              <a:gd name="adj2" fmla="val 1587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past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60 years, Wyoming  and Rhode Island had the fewest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Jan. 31,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 in NY, 2012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; Ins. Information Institute.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6582658" name="Picture 2" descr="http://www.spc.noaa.gov/climo/online/monthly/2012_states/NY_state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05" y="1158721"/>
            <a:ext cx="5197832" cy="5197833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751871" y="2698954"/>
            <a:ext cx="2941435" cy="2433485"/>
          </a:xfrm>
          <a:prstGeom prst="wedgeRectCallout">
            <a:avLst>
              <a:gd name="adj1" fmla="val -78785"/>
              <a:gd name="adj2" fmla="val -3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547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severe weather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NY 2012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(Red): 8  Large Hail (Green): 131 High Wind (Blue): 408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Discussion of Long Island/Coastal    New York Issues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28" y="1076828"/>
            <a:ext cx="9059592" cy="4652963"/>
          </a:xfrm>
        </p:spPr>
        <p:txBody>
          <a:bodyPr/>
          <a:lstStyle/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sz="2000" b="1" dirty="0" smtClean="0"/>
              <a:t>Sandy is the Latest in a String of Major Nat Cat Events Leading to an Evolution of Thought on Property Risks</a:t>
            </a:r>
          </a:p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sz="2000" b="1" dirty="0" smtClean="0"/>
              <a:t>Experience of Sandy Will Be Incorporated into Cat Models</a:t>
            </a:r>
          </a:p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sz="2000" b="1" dirty="0" smtClean="0"/>
              <a:t>Risk of Northeast Hurricane Was Known to (Re)Insurers</a:t>
            </a:r>
            <a:endParaRPr lang="en-US" sz="1800" b="1" dirty="0" smtClean="0"/>
          </a:p>
          <a:p>
            <a:pPr>
              <a:lnSpc>
                <a:spcPts val="2000"/>
              </a:lnSpc>
              <a:spcBef>
                <a:spcPct val="50000"/>
              </a:spcBef>
            </a:pPr>
            <a:r>
              <a:rPr lang="en-US" sz="2000" b="1" dirty="0" smtClean="0"/>
              <a:t>No Evidence to Date of Rapid NYPIUA Growth</a:t>
            </a:r>
          </a:p>
          <a:p>
            <a:pPr lvl="1">
              <a:lnSpc>
                <a:spcPts val="2000"/>
              </a:lnSpc>
            </a:pPr>
            <a:r>
              <a:rPr lang="en-US" sz="1800" b="1" dirty="0" smtClean="0"/>
              <a:t>NYPIUA had ~11,000 claims (only about 300 still open)</a:t>
            </a:r>
          </a:p>
          <a:p>
            <a:pPr>
              <a:lnSpc>
                <a:spcPts val="2000"/>
              </a:lnSpc>
            </a:pPr>
            <a:r>
              <a:rPr lang="en-US" sz="2000" b="1" dirty="0" smtClean="0"/>
              <a:t>Market Shows No Signs of Dysfunction</a:t>
            </a:r>
          </a:p>
          <a:p>
            <a:pPr>
              <a:lnSpc>
                <a:spcPts val="2000"/>
              </a:lnSpc>
            </a:pPr>
            <a:r>
              <a:rPr lang="en-US" sz="2000" b="1" dirty="0" smtClean="0"/>
              <a:t>Flood Remains Greatest Risk</a:t>
            </a:r>
          </a:p>
          <a:p>
            <a:pPr lvl="1">
              <a:lnSpc>
                <a:spcPts val="2000"/>
              </a:lnSpc>
            </a:pPr>
            <a:r>
              <a:rPr lang="en-US" sz="2000" b="1" dirty="0" smtClean="0"/>
              <a:t>Biggert-Waters reforms will raise cost of flood insurance</a:t>
            </a:r>
          </a:p>
          <a:p>
            <a:pPr lvl="1">
              <a:lnSpc>
                <a:spcPts val="2000"/>
              </a:lnSpc>
            </a:pPr>
            <a:r>
              <a:rPr lang="en-US" sz="2000" b="1" dirty="0" smtClean="0"/>
              <a:t>Remapping will expand flood zones</a:t>
            </a:r>
          </a:p>
          <a:p>
            <a:pPr>
              <a:lnSpc>
                <a:spcPts val="2000"/>
              </a:lnSpc>
            </a:pPr>
            <a:r>
              <a:rPr lang="en-US" sz="2000" b="1" dirty="0" smtClean="0"/>
              <a:t>State Land Acquisition, Beach Replenishment, Rezoning, Code Strengthening Will Help Over Time</a:t>
            </a:r>
          </a:p>
          <a:p>
            <a:pPr>
              <a:lnSpc>
                <a:spcPts val="2000"/>
              </a:lnSpc>
            </a:pPr>
            <a:r>
              <a:rPr lang="en-US" sz="2000" b="1" dirty="0" smtClean="0"/>
              <a:t>Cost of Coastal Living Will Rise in NY, Insurance is Only One Reason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Sandy: Regulatory &amp; Legislative Consequences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9935" y="4224538"/>
            <a:ext cx="8185355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Sandy Very Quickly Became a Highly Politicized Issue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8224" y="4397375"/>
            <a:ext cx="80144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Catastrophe Losses Were Close to “Average” Until Sandy Hit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2011 Was the 5</a:t>
            </a:r>
            <a:r>
              <a:rPr lang="en-US" sz="3200" b="1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3200" b="1" i="1" dirty="0" smtClean="0">
                <a:solidFill>
                  <a:srgbClr val="C00000"/>
                </a:solidFill>
              </a:rPr>
              <a:t> Most </a:t>
            </a:r>
            <a:r>
              <a:rPr lang="en-US" sz="3200" b="1" i="1" dirty="0">
                <a:solidFill>
                  <a:srgbClr val="C00000"/>
                </a:solidFill>
              </a:rPr>
              <a:t>Expensive </a:t>
            </a:r>
            <a:r>
              <a:rPr lang="en-US" sz="3200" b="1" i="1" dirty="0" smtClean="0">
                <a:solidFill>
                  <a:srgbClr val="C00000"/>
                </a:solidFill>
              </a:rPr>
              <a:t>     Year </a:t>
            </a:r>
            <a:r>
              <a:rPr lang="en-US" sz="3200" b="1" i="1" dirty="0">
                <a:solidFill>
                  <a:srgbClr val="C00000"/>
                </a:solidFill>
              </a:rPr>
              <a:t>on Record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9496" y="1192306"/>
          <a:ext cx="8915400" cy="5889625"/>
        </p:xfrm>
        <a:graphic>
          <a:graphicData uri="http://schemas.openxmlformats.org/presentationml/2006/ole">
            <p:oleObj spid="_x0000_s14555138" name="Chart" r:id="rId3" imgW="8258301" imgH="5505565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Profitability Peaks &amp; Troughs in the P/C Insurance Industry, 1975 – 2012:Q3*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*Profitability =  P/C insurer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ROEs.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2011 figure is an estimate based on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ROAS data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.  Note:  Data for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2008-2012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exclude mortgage and financial guaranty insurers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</a:t>
            </a:r>
            <a:r>
              <a:rPr lang="en-US" sz="1200" b="1" dirty="0" smtClean="0">
                <a:solidFill>
                  <a:srgbClr val="000000"/>
                </a:solidFill>
              </a:rPr>
              <a:t>2012:Q3 ROA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 = 6.2% including M&amp;FG.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 Insurance Information Institute; NAIC, ISO,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59849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1977:19.0%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24336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340508" y="3094345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224656" y="289778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5059" y="1619864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1987:17.3%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9467" y="2214563"/>
            <a:ext cx="1677987" cy="381000"/>
          </a:xfrm>
          <a:prstGeom prst="wedgeRectCallout">
            <a:avLst>
              <a:gd name="adj1" fmla="val 17047"/>
              <a:gd name="adj2" fmla="val 17065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1997:11.6%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20120" y="2020581"/>
            <a:ext cx="1422400" cy="381000"/>
          </a:xfrm>
          <a:prstGeom prst="wedgeRectCallout">
            <a:avLst>
              <a:gd name="adj1" fmla="val 11108"/>
              <a:gd name="adj2" fmla="val 17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2006:12.7%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05807" y="4660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285434" y="42799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161298" y="5066379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949014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1984: 1.8%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662540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1992: 4.5%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796043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2001: -1.2%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426" y="2078038"/>
            <a:ext cx="1701800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2119" y="2664746"/>
            <a:ext cx="1804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659648" y="2874963"/>
            <a:ext cx="1547397" cy="612775"/>
          </a:xfrm>
          <a:prstGeom prst="rightArrow">
            <a:avLst>
              <a:gd name="adj1" fmla="val 50000"/>
              <a:gd name="adj2" fmla="val 8304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 Years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206496" y="4104356"/>
            <a:ext cx="303213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236036" y="4528664"/>
            <a:ext cx="800100" cy="668338"/>
          </a:xfrm>
          <a:prstGeom prst="wedgeRectCallout">
            <a:avLst>
              <a:gd name="adj1" fmla="val 73582"/>
              <a:gd name="adj2" fmla="val -4270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2011:4.6%*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History suggests next ROE peak will be in 2016-2017</a:t>
            </a: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1975: 2.4%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806812" y="2831129"/>
            <a:ext cx="1189703" cy="659324"/>
          </a:xfrm>
          <a:prstGeom prst="wedgeRectCallout">
            <a:avLst>
              <a:gd name="adj1" fmla="val 21244"/>
              <a:gd name="adj2" fmla="val 916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2012:Q3: 6.6%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506376" y="3863476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99375" y="1196417"/>
          <a:ext cx="8544941" cy="5097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7329"/>
                <a:gridCol w="1236962"/>
                <a:gridCol w="1236962"/>
                <a:gridCol w="2120505"/>
                <a:gridCol w="2123183"/>
              </a:tblGrid>
              <a:tr h="67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January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58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Wildfire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$101,134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$57,907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2012</a:t>
            </a:r>
            <a:endParaRPr lang="en-US" dirty="0">
              <a:solidFill>
                <a:srgbClr val="225A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60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6433393"/>
            <a:ext cx="47047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federal flood.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246500" y="58992"/>
            <a:ext cx="7525899" cy="812800"/>
          </a:xfrm>
        </p:spPr>
        <p:txBody>
          <a:bodyPr/>
          <a:lstStyle/>
          <a:p>
            <a:pPr eaLnBrk="0" fontAlgn="base" hangingPunct="0"/>
            <a:r>
              <a:rPr lang="en-US" kern="1200" dirty="0" smtClean="0">
                <a:latin typeface="Arial"/>
                <a:ea typeface="+mn-ea"/>
                <a:cs typeface="Arial"/>
              </a:rPr>
              <a:t>Significant Natural Catastrophes, 2012</a:t>
            </a:r>
            <a:br>
              <a:rPr lang="en-US" kern="1200" dirty="0" smtClean="0">
                <a:latin typeface="Arial"/>
                <a:ea typeface="+mn-ea"/>
                <a:cs typeface="Arial"/>
              </a:rPr>
            </a:br>
            <a:r>
              <a:rPr lang="en-US" sz="1800" kern="1200" dirty="0" smtClean="0">
                <a:latin typeface="Arial"/>
                <a:ea typeface="+mn-ea"/>
                <a:cs typeface="Arial"/>
              </a:rPr>
              <a:t>(Events with</a:t>
            </a:r>
            <a:r>
              <a:rPr lang="en-US" kern="12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$1 billion economic loss and/or 50 fatalities)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ph/>
          </p:nvPr>
        </p:nvGraphicFramePr>
        <p:xfrm>
          <a:off x="269875" y="1183252"/>
          <a:ext cx="8534401" cy="5184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125"/>
                <a:gridCol w="2057400"/>
                <a:gridCol w="2326884"/>
                <a:gridCol w="2133992"/>
              </a:tblGrid>
              <a:tr h="56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Date 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Economic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Insured 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– Sept 2012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US Drought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2 - 3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 – 4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13- 15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 – 29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25 –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6 – 7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11 – 13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28 – July 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26 - 30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Isaac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1,220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28 - 30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Sandy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61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61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48142"/>
            <a:ext cx="53979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Losses.;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 NFIP losses.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56061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10148"/>
            <a:ext cx="8407871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2064" y="1386348"/>
            <a:ext cx="3048415" cy="12068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184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2012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1980–2012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63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9155" y="1826340"/>
            <a:ext cx="7855713" cy="44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209609" y="1768596"/>
            <a:ext cx="2596292" cy="2803160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 was the 2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or 3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most expensive year on record for insured catastrophe losses in the US.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Approximately 57% of the overall cost of catastrophes in the US was covered by insurance in 2012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6740012" y="1659556"/>
            <a:ext cx="2192242" cy="1290638"/>
          </a:xfrm>
          <a:prstGeom prst="wedgeRectCallout">
            <a:avLst>
              <a:gd name="adj1" fmla="val 13454"/>
              <a:gd name="adj2" fmla="val 1360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$101.1B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2012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64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92" y="1489587"/>
            <a:ext cx="8962290" cy="4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59708" y="2563156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44524" y="1110813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100052" y="2873672"/>
            <a:ext cx="3531191" cy="975657"/>
          </a:xfrm>
          <a:prstGeom prst="wedgeRectCallout">
            <a:avLst>
              <a:gd name="adj1" fmla="val 83019"/>
              <a:gd name="adj2" fmla="val 623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Thunderstorm losses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2012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$14.9 billion, the 2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highest on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341" y="2176463"/>
          <a:ext cx="8964613" cy="3348037"/>
        </p:xfrm>
        <a:graphic>
          <a:graphicData uri="http://schemas.openxmlformats.org/presentationml/2006/ole">
            <p:oleObj spid="_x0000_s14962690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Hurricane Sandy could become the 4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or 5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927" y="5367130"/>
            <a:ext cx="3738112" cy="879943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24817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66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4963714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*As of 1/2/13.  Includes $20B gross loss estimate for Hurricane Sandy.</a:t>
            </a:r>
            <a:endParaRPr lang="en-US" sz="110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57084"/>
            <a:ext cx="6778939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US CAT Losses in 2012 Will Likely Become the 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nd</a:t>
            </a:r>
            <a:r>
              <a:rPr lang="en-US" sz="2000" b="1" dirty="0" smtClean="0">
                <a:solidFill>
                  <a:srgbClr val="FFFFFF"/>
                </a:solidFill>
              </a:rPr>
              <a:t> or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in US History on An Inflation-Adjusted Basis (</a:t>
            </a:r>
            <a:r>
              <a:rPr lang="en-US" sz="2000" b="1" dirty="0" err="1" smtClean="0">
                <a:solidFill>
                  <a:srgbClr val="FFFFFF"/>
                </a:solidFill>
              </a:rPr>
              <a:t>Pvt</a:t>
            </a:r>
            <a:r>
              <a:rPr lang="en-US" sz="2000" b="1" dirty="0" smtClean="0">
                <a:solidFill>
                  <a:srgbClr val="FFFFFF"/>
                </a:solidFill>
              </a:rPr>
              <a:t> Insured).  </a:t>
            </a:r>
            <a:r>
              <a:rPr lang="en-US" sz="2000" b="1" dirty="0">
                <a:solidFill>
                  <a:srgbClr val="FFFFFF"/>
                </a:solidFill>
              </a:rPr>
              <a:t>2011 </a:t>
            </a:r>
            <a:r>
              <a:rPr lang="en-US" sz="2000" b="1" dirty="0" smtClean="0">
                <a:solidFill>
                  <a:srgbClr val="FFFFFF"/>
                </a:solidFill>
              </a:rPr>
              <a:t>Losses Were </a:t>
            </a:r>
            <a:r>
              <a:rPr lang="en-US" sz="2000" b="1" dirty="0">
                <a:solidFill>
                  <a:srgbClr val="FFFFFF"/>
                </a:solidFill>
              </a:rPr>
              <a:t>the 5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Highest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094271" cy="965657"/>
          </a:xfrm>
          <a:prstGeom prst="wedgeRectCallout">
            <a:avLst>
              <a:gd name="adj1" fmla="val 47686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losses were down nearly 50% from 2011 until Sandy struck in late October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302692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059320"/>
            <a:ext cx="868904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1/18/13 and assumption of upward development based on catastrophe modeler estimates ranging as high as $25B.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Swiss Re </a:t>
            </a:r>
            <a:r>
              <a:rPr lang="en-US" sz="1100" i="1" dirty="0"/>
              <a:t>sigma 1/2011</a:t>
            </a:r>
            <a:r>
              <a:rPr lang="en-US" sz="1100" dirty="0"/>
              <a:t>; </a:t>
            </a:r>
            <a:r>
              <a:rPr lang="en-US" sz="1100" dirty="0" smtClean="0"/>
              <a:t>Munich Re;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4059522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72125" y="1396506"/>
            <a:ext cx="2765425" cy="1411287"/>
          </a:xfrm>
          <a:prstGeom prst="wedgeRectCallout">
            <a:avLst>
              <a:gd name="adj1" fmla="val 39042"/>
              <a:gd name="adj2" fmla="val 604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58238"/>
              <a:gd name="adj2" fmla="val 361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could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become the 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68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U.S. Insured Catastrophe Losses by Cause of Loss, 2011 ($ Millions)</a:t>
            </a:r>
            <a:endParaRPr lang="en-US" baseline="30000" dirty="0" smtClean="0"/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5058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6389410"/>
            <a:ext cx="8821738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</a:t>
            </a:r>
            <a:r>
              <a:rPr lang="en-US" sz="1100" dirty="0" smtClean="0"/>
              <a:t>Unit, Munich Re; Insurance Information Institute.</a:t>
            </a:r>
            <a:endParaRPr lang="en-US" sz="1100" dirty="0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5826411" y="1833896"/>
            <a:ext cx="253206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</a:t>
            </a:r>
            <a:r>
              <a:rPr lang="en-US" sz="1400" dirty="0" smtClean="0"/>
              <a:t>$5,510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645235" y="124371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Wildfires, $855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352941" y="479032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Thunderstorms (Incl. Tornadoes , $25,813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1156507" y="1923217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$2,017</a:t>
            </a:r>
            <a:endParaRPr lang="en-US" sz="1400" i="1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639317" y="1655420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</a:t>
            </a:r>
            <a:r>
              <a:rPr lang="en-US" sz="1400" dirty="0" smtClean="0"/>
              <a:t>$50, (0.1%)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092775" y="141053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Flood , $535, (1.5%)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459835" y="1543987"/>
            <a:ext cx="425450" cy="132596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8977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Other,  $1,000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06687" y="1295610"/>
            <a:ext cx="253399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146058" y="133490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000099" y="4661940"/>
            <a:ext cx="2784475" cy="181097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2011’s insured loss distribution was unusual with tornado and thunderstorm accounting for the vast majority of loss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2818152"/>
            <a:ext cx="2244725" cy="1649074"/>
          </a:xfrm>
          <a:prstGeom prst="wedgeRectCallout">
            <a:avLst>
              <a:gd name="adj1" fmla="val 74460"/>
              <a:gd name="adj2" fmla="val 103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Thunderstorm/ Tornado losses were 2.5 times above the 30-year average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gray">
          <a:xfrm rot="5400000">
            <a:off x="3462960" y="1491731"/>
            <a:ext cx="165961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69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1990–2011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608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325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325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9F27786-883F-42EF-91B8-8C6B9E4A427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</a:t>
            </a:fld>
            <a:endParaRPr lang="en-US" sz="900"/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ROE vs. Equity Cost of Capital:</a:t>
            </a:r>
            <a:br>
              <a:rPr lang="en-US" dirty="0" smtClean="0"/>
            </a:br>
            <a:r>
              <a:rPr lang="en-US" dirty="0" smtClean="0"/>
              <a:t>U.S. P/C Insurance:1991-2012*</a:t>
            </a:r>
          </a:p>
        </p:txBody>
      </p:sp>
      <p:sp>
        <p:nvSpPr>
          <p:cNvPr id="53255" name="Rectangle 3"/>
          <p:cNvSpPr>
            <a:spLocks noChangeArrowheads="1"/>
          </p:cNvSpPr>
          <p:nvPr/>
        </p:nvSpPr>
        <p:spPr bwMode="auto">
          <a:xfrm>
            <a:off x="-1" y="6414802"/>
            <a:ext cx="8436078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Return on average surplus in </a:t>
            </a:r>
            <a:r>
              <a:rPr lang="en-US" sz="1100" dirty="0" smtClean="0"/>
              <a:t>2008-2012 </a:t>
            </a:r>
            <a:r>
              <a:rPr lang="en-US" sz="1100" dirty="0"/>
              <a:t>excluding mortgage and financial guaranty insurers</a:t>
            </a:r>
            <a:r>
              <a:rPr lang="en-US" sz="1100" dirty="0" smtClean="0"/>
              <a:t>.  2012 figures are III estimates.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	Source: The Geneva Association, Insurance Information Institute</a:t>
            </a:r>
          </a:p>
        </p:txBody>
      </p:sp>
      <p:graphicFrame>
        <p:nvGraphicFramePr>
          <p:cNvPr id="2028548" name="Object 2"/>
          <p:cNvGraphicFramePr>
            <a:graphicFrameLocks/>
          </p:cNvGraphicFramePr>
          <p:nvPr/>
        </p:nvGraphicFramePr>
        <p:xfrm>
          <a:off x="304800" y="1428955"/>
          <a:ext cx="8597900" cy="4648200"/>
        </p:xfrm>
        <a:graphic>
          <a:graphicData uri="http://schemas.openxmlformats.org/presentationml/2006/ole">
            <p:oleObj spid="_x0000_s7296002" name="Chart" r:id="rId4" imgW="8601126" imgH="4648256" progId="MSGraph.Chart.8">
              <p:embed followColorScheme="full"/>
            </p:oleObj>
          </a:graphicData>
        </a:graphic>
      </p:graphicFrame>
      <p:sp>
        <p:nvSpPr>
          <p:cNvPr id="2028549" name="Line 5"/>
          <p:cNvSpPr>
            <a:spLocks noChangeShapeType="1"/>
          </p:cNvSpPr>
          <p:nvPr/>
        </p:nvSpPr>
        <p:spPr bwMode="auto">
          <a:xfrm>
            <a:off x="4680128" y="2968165"/>
            <a:ext cx="0" cy="22256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0" name="Line 6"/>
          <p:cNvSpPr>
            <a:spLocks noChangeShapeType="1"/>
          </p:cNvSpPr>
          <p:nvPr/>
        </p:nvSpPr>
        <p:spPr bwMode="auto">
          <a:xfrm>
            <a:off x="5023962" y="3103102"/>
            <a:ext cx="0" cy="14446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1" name="Line 7"/>
          <p:cNvSpPr>
            <a:spLocks noChangeShapeType="1"/>
          </p:cNvSpPr>
          <p:nvPr/>
        </p:nvSpPr>
        <p:spPr bwMode="auto">
          <a:xfrm>
            <a:off x="6823118" y="2877217"/>
            <a:ext cx="0" cy="2682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8552" name="Line 8"/>
          <p:cNvSpPr>
            <a:spLocks noChangeShapeType="1"/>
          </p:cNvSpPr>
          <p:nvPr/>
        </p:nvSpPr>
        <p:spPr bwMode="auto">
          <a:xfrm>
            <a:off x="6472168" y="2878804"/>
            <a:ext cx="0" cy="1920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8553" name="Line 9"/>
          <p:cNvSpPr>
            <a:spLocks noChangeShapeType="1"/>
          </p:cNvSpPr>
          <p:nvPr/>
        </p:nvSpPr>
        <p:spPr bwMode="auto">
          <a:xfrm>
            <a:off x="7181986" y="3175000"/>
            <a:ext cx="28575" cy="10318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4" name="Line 10"/>
          <p:cNvSpPr>
            <a:spLocks noChangeShapeType="1"/>
          </p:cNvSpPr>
          <p:nvPr/>
        </p:nvSpPr>
        <p:spPr bwMode="auto">
          <a:xfrm>
            <a:off x="7550473" y="3150267"/>
            <a:ext cx="0" cy="5572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5" name="Text Box 8"/>
          <p:cNvSpPr txBox="1">
            <a:spLocks noChangeArrowheads="1"/>
          </p:cNvSpPr>
          <p:nvPr/>
        </p:nvSpPr>
        <p:spPr bwMode="auto">
          <a:xfrm rot="-5400000">
            <a:off x="4442703" y="3915569"/>
            <a:ext cx="717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-13.2 pts</a:t>
            </a:r>
          </a:p>
        </p:txBody>
      </p:sp>
      <p:sp>
        <p:nvSpPr>
          <p:cNvPr id="2028556" name="Text Box 11"/>
          <p:cNvSpPr txBox="1">
            <a:spLocks noChangeArrowheads="1"/>
          </p:cNvSpPr>
          <p:nvPr/>
        </p:nvSpPr>
        <p:spPr bwMode="auto">
          <a:xfrm rot="-5400000">
            <a:off x="6120157" y="3407569"/>
            <a:ext cx="7175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+1.7 pts</a:t>
            </a:r>
          </a:p>
        </p:txBody>
      </p:sp>
      <p:sp>
        <p:nvSpPr>
          <p:cNvPr id="2028557" name="Text Box 12"/>
          <p:cNvSpPr txBox="1">
            <a:spLocks noChangeArrowheads="1"/>
          </p:cNvSpPr>
          <p:nvPr/>
        </p:nvSpPr>
        <p:spPr bwMode="auto">
          <a:xfrm rot="-5400000">
            <a:off x="6428912" y="3504029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+2.3 pts</a:t>
            </a:r>
          </a:p>
        </p:txBody>
      </p:sp>
      <p:sp>
        <p:nvSpPr>
          <p:cNvPr id="2028558" name="Text Box 14"/>
          <p:cNvSpPr txBox="1">
            <a:spLocks noChangeArrowheads="1"/>
          </p:cNvSpPr>
          <p:nvPr/>
        </p:nvSpPr>
        <p:spPr bwMode="auto">
          <a:xfrm rot="-5400000">
            <a:off x="4755454" y="3698081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-9.0 pts</a:t>
            </a:r>
          </a:p>
        </p:txBody>
      </p:sp>
      <p:sp>
        <p:nvSpPr>
          <p:cNvPr id="2028559" name="Text Box 17"/>
          <p:cNvSpPr txBox="1">
            <a:spLocks noChangeArrowheads="1"/>
          </p:cNvSpPr>
          <p:nvPr/>
        </p:nvSpPr>
        <p:spPr bwMode="auto">
          <a:xfrm rot="-5400000">
            <a:off x="6941480" y="3496750"/>
            <a:ext cx="717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-6.4 pts</a:t>
            </a:r>
          </a:p>
        </p:txBody>
      </p:sp>
      <p:sp>
        <p:nvSpPr>
          <p:cNvPr id="2028560" name="Text Box 17"/>
          <p:cNvSpPr txBox="1">
            <a:spLocks noChangeArrowheads="1"/>
          </p:cNvSpPr>
          <p:nvPr/>
        </p:nvSpPr>
        <p:spPr bwMode="auto">
          <a:xfrm rot="-5400000">
            <a:off x="7376816" y="3337719"/>
            <a:ext cx="6223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-3.2 pts</a:t>
            </a:r>
          </a:p>
        </p:txBody>
      </p:sp>
      <p:sp>
        <p:nvSpPr>
          <p:cNvPr id="2028561" name="Rectangle 17"/>
          <p:cNvSpPr>
            <a:spLocks noChangeArrowheads="1"/>
          </p:cNvSpPr>
          <p:nvPr/>
        </p:nvSpPr>
        <p:spPr bwMode="blackWhite">
          <a:xfrm>
            <a:off x="2043953" y="1362075"/>
            <a:ext cx="5768788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P/C Insurance Industry Fell Well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Short of Its Cost of Capital </a:t>
            </a:r>
            <a:r>
              <a:rPr lang="en-US" b="1" dirty="0" smtClean="0">
                <a:solidFill>
                  <a:srgbClr val="FFFFFF"/>
                </a:solidFill>
              </a:rPr>
              <a:t>Every Year Since 2008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2028562" name="Rectangle 18"/>
          <p:cNvSpPr>
            <a:spLocks noChangeArrowheads="1"/>
          </p:cNvSpPr>
          <p:nvPr/>
        </p:nvSpPr>
        <p:spPr bwMode="blackWhite">
          <a:xfrm>
            <a:off x="814159" y="4502991"/>
            <a:ext cx="3639857" cy="895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US P/C Insurers Missed Their Cost of Capital by an Average 6.7 Points from 1991 to 2002, but on Target or Better 2003-07, Fell Short in </a:t>
            </a:r>
            <a:r>
              <a:rPr lang="en-US" sz="1400" b="1" dirty="0" smtClean="0">
                <a:solidFill>
                  <a:schemeClr val="bg1"/>
                </a:solidFill>
              </a:rPr>
              <a:t>2008-2012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028563" name="Rectangle 19"/>
          <p:cNvSpPr>
            <a:spLocks noChangeArrowheads="1"/>
          </p:cNvSpPr>
          <p:nvPr/>
        </p:nvSpPr>
        <p:spPr bwMode="blackWhite">
          <a:xfrm>
            <a:off x="5867400" y="4321842"/>
            <a:ext cx="2193925" cy="10604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</a:t>
            </a:r>
            <a:r>
              <a:rPr lang="en-US" sz="1400" b="1" i="1" dirty="0">
                <a:solidFill>
                  <a:schemeClr val="bg1"/>
                </a:solidFill>
              </a:rPr>
              <a:t>Cost of Capital</a:t>
            </a:r>
            <a:r>
              <a:rPr lang="en-US" sz="1400" b="1" dirty="0">
                <a:solidFill>
                  <a:schemeClr val="bg1"/>
                </a:solidFill>
              </a:rPr>
              <a:t> is the Rate of Return Insurers Need to Attract and Retain Capital to the Business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3271" name="Rectangle 20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 rot="-5400000">
            <a:off x="7724224" y="3401343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</a:t>
            </a:r>
            <a:r>
              <a:rPr lang="en-US" sz="1200" b="1" dirty="0" smtClean="0">
                <a:solidFill>
                  <a:schemeClr val="folHlink"/>
                </a:solidFill>
              </a:rPr>
              <a:t>2.4 </a:t>
            </a:r>
            <a:r>
              <a:rPr lang="en-US" sz="1200" b="1" dirty="0">
                <a:solidFill>
                  <a:schemeClr val="folHlink"/>
                </a:solidFill>
              </a:rPr>
              <a:t>pts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7888723" y="3240649"/>
            <a:ext cx="13819" cy="403504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 rot="-5400000">
            <a:off x="8091776" y="3467857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folHlink"/>
                </a:solidFill>
              </a:rPr>
              <a:t>-7.3 pts</a:t>
            </a:r>
            <a:endParaRPr lang="en-US" sz="1200" b="1" dirty="0">
              <a:solidFill>
                <a:schemeClr val="folHlink"/>
              </a:solidFill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8266914" y="2930158"/>
            <a:ext cx="13447" cy="126402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 rot="-5400000">
            <a:off x="8465396" y="3413785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folHlink"/>
                </a:solidFill>
              </a:rPr>
              <a:t>-6.9 pts</a:t>
            </a:r>
            <a:endParaRPr lang="en-US" sz="1200" b="1" dirty="0">
              <a:solidFill>
                <a:schemeClr val="folHlink"/>
              </a:solidFill>
            </a:endParaRP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8624485" y="2993925"/>
            <a:ext cx="3322" cy="116093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2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02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02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2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02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2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02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2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02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2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8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3000"/>
                            </p:stCondLst>
                            <p:childTnLst>
                              <p:par>
                                <p:cTn id="96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8548" grpId="0" bld="series" animBg="0"/>
      <p:bldP spid="2028549" grpId="0" animBg="1"/>
      <p:bldP spid="2028550" grpId="0" animBg="1"/>
      <p:bldP spid="2028551" grpId="0" animBg="1"/>
      <p:bldP spid="2028552" grpId="0" animBg="1"/>
      <p:bldP spid="2028553" grpId="0" animBg="1"/>
      <p:bldP spid="2028554" grpId="0" animBg="1"/>
      <p:bldP spid="2028555" grpId="0"/>
      <p:bldP spid="2028556" grpId="0"/>
      <p:bldP spid="2028557" grpId="0"/>
      <p:bldP spid="2028558" grpId="0"/>
      <p:bldP spid="2028559" grpId="0"/>
      <p:bldP spid="2028560" grpId="0"/>
      <p:bldP spid="2028561" grpId="0" animBg="1"/>
      <p:bldP spid="2028562" grpId="0" animBg="1"/>
      <p:bldP spid="2028563" grpId="0" animBg="1"/>
      <p:bldP spid="24" grpId="0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740" y="103236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Homeowners Insurance Catastrophe-Related Claim Frequency and Severity, 1997—2012*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237312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*All policy forms combined, countrywide.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Insurance Research Council, </a:t>
            </a:r>
            <a:r>
              <a:rPr lang="en-US" sz="1000" i="1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Trends in Homeowners Insurance Claims,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Sept. 2012 from ISO Fast Track data.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2734467" name="Picture 3"/>
          <p:cNvPicPr>
            <a:picLocks noChangeAspect="1" noChangeArrowheads="1"/>
          </p:cNvPicPr>
          <p:nvPr/>
        </p:nvPicPr>
        <p:blipFill>
          <a:blip r:embed="rId3" cstate="print"/>
          <a:srcRect t="15882"/>
          <a:stretch>
            <a:fillRect/>
          </a:stretch>
        </p:blipFill>
        <p:spPr bwMode="auto">
          <a:xfrm>
            <a:off x="208326" y="1705403"/>
            <a:ext cx="874395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731339" y="1224118"/>
            <a:ext cx="2433486" cy="1220173"/>
          </a:xfrm>
          <a:prstGeom prst="wedgeRectCallout">
            <a:avLst>
              <a:gd name="adj1" fmla="val 109401"/>
              <a:gd name="adj2" fmla="val 592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Avg. catastrophe claim cost rose approximately 200% from 1997-2011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4424516" y="3392129"/>
            <a:ext cx="2202426" cy="885878"/>
          </a:xfrm>
          <a:prstGeom prst="wedgeRectCallout">
            <a:avLst>
              <a:gd name="adj1" fmla="val 101366"/>
              <a:gd name="adj2" fmla="val 34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claim frequency in 2011 was at historic highs and more than double the rate in 1997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15199234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16580610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Will Expand Insurer Exposure Base Across Most Lines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74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</a:t>
            </a:r>
            <a:r>
              <a:rPr lang="en-US" sz="1100" dirty="0" smtClean="0"/>
              <a:t>3/13;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47234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Demand for Insurance Continues To Be Impacted by Sluggish Economic Conditions, but the Benefits of Even Slow Growth Will Compound and Gradually Benefit 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40511" y="3267636"/>
            <a:ext cx="2102689" cy="1415116"/>
          </a:xfrm>
          <a:prstGeom prst="wedgeRectCallout">
            <a:avLst>
              <a:gd name="adj1" fmla="val 56719"/>
              <a:gd name="adj2" fmla="val -645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Dec. 2007. Economic toll of credit crunch, housing slump, labor market contraction </a:t>
            </a:r>
            <a:r>
              <a:rPr lang="en-US" sz="1400" b="1" dirty="0" smtClean="0">
                <a:solidFill>
                  <a:schemeClr val="bg1"/>
                </a:solidFill>
              </a:rPr>
              <a:t>was severe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459258" y="1090613"/>
            <a:ext cx="1980008" cy="900419"/>
          </a:xfrm>
          <a:prstGeom prst="wedgeRectCallout">
            <a:avLst>
              <a:gd name="adj1" fmla="val 14732"/>
              <a:gd name="adj2" fmla="val 15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6238563" y="3598601"/>
            <a:ext cx="2153266" cy="1091381"/>
          </a:xfrm>
          <a:prstGeom prst="wedgeRectCallout">
            <a:avLst>
              <a:gd name="adj1" fmla="val 6151"/>
              <a:gd name="adj2" fmla="val -905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2013 is expected to see   initially slow growth, then gradually accelerate throughout the year and into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274142" y="2951163"/>
            <a:ext cx="92914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146255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The Fiscal Cliff Was Just the Beginning: Budget Battles for Years to Come?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44102"/>
            <a:ext cx="8942201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 smtClean="0"/>
              <a:t>*P/C Insurance Joint Industry Forum press release (</a:t>
            </a:r>
            <a:r>
              <a:rPr lang="en-US" sz="1050" dirty="0" smtClean="0">
                <a:hlinkClick r:id="rId3"/>
              </a:rPr>
              <a:t>www.iii.org/press_releases</a:t>
            </a:r>
            <a:r>
              <a:rPr lang="en-US" sz="1050" dirty="0" smtClean="0"/>
              <a:t>), January 15,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 smtClean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Fix the Debt Coalition, January 18, 2013;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14075906" name="Picture 2" descr="Infographic"/>
          <p:cNvPicPr>
            <a:picLocks noChangeAspect="1" noChangeArrowheads="1"/>
          </p:cNvPicPr>
          <p:nvPr/>
        </p:nvPicPr>
        <p:blipFill>
          <a:blip r:embed="rId4" cstate="print"/>
          <a:srcRect t="13440"/>
          <a:stretch>
            <a:fillRect/>
          </a:stretch>
        </p:blipFill>
        <p:spPr bwMode="auto">
          <a:xfrm>
            <a:off x="49160" y="1730477"/>
            <a:ext cx="6921909" cy="4581833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902245" y="1306333"/>
            <a:ext cx="2241755" cy="4652962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The “Fiscal Cliff” was just the beginning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There are 10+ “Fiscal Speed Bumps” over the next 5 years, setting up a potentially extended period of fiscal uncertainty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Creates long-term uncertainty around federal spending, tax policy, entitlements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black">
          <a:xfrm>
            <a:off x="347663" y="1082166"/>
            <a:ext cx="822166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225A7A"/>
                </a:solidFill>
              </a:rPr>
              <a:t>Poll: 94% of P/C insurance executives think looming budget battles</a:t>
            </a:r>
          </a:p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225A7A"/>
                </a:solidFill>
              </a:rPr>
              <a:t>In Washington will hurt the economy.*</a:t>
            </a:r>
            <a:endParaRPr lang="en-US" sz="1600" b="1" i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4250" y="73025"/>
            <a:ext cx="787563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Federal Spending as a Share of State GDP: Vulnerability to Sequestration Varies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976" y="6582155"/>
            <a:ext cx="8942388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53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92854"/>
            <a:ext cx="8731045" cy="4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208636" y="1162202"/>
            <a:ext cx="2140976" cy="961563"/>
          </a:xfrm>
          <a:prstGeom prst="wedgeRectCallout">
            <a:avLst>
              <a:gd name="adj1" fmla="val 49355"/>
              <a:gd name="adj2" fmla="val 1180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NY has relatively little exposure to sequester cuts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77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8686800" cy="1019175"/>
          </a:xfrm>
        </p:spPr>
        <p:txBody>
          <a:bodyPr lIns="92075" tIns="46038" rIns="92075" bIns="46038" anchor="b"/>
          <a:lstStyle/>
          <a:p>
            <a:r>
              <a:rPr lang="en-US" sz="2800" dirty="0" smtClean="0">
                <a:latin typeface="Arial" pitchFamily="34" charset="0"/>
              </a:rPr>
              <a:t>Defense and Non-Defense Federal Spending        as a Share of State GDP: Top 10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1210"/>
          <a:ext cx="9144000" cy="4754563"/>
        </p:xfrm>
        <a:graphic>
          <a:graphicData uri="http://schemas.openxmlformats.org/presentationml/2006/ole">
            <p:oleObj spid="_x0000_s15771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2330251" y="1629235"/>
            <a:ext cx="2418735" cy="1143461"/>
          </a:xfrm>
          <a:prstGeom prst="wedgeRectCallout">
            <a:avLst>
              <a:gd name="adj1" fmla="val -75092"/>
              <a:gd name="adj2" fmla="val 18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defense spending accounts for approximately 10%+ of GDP in 5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6976" y="6404414"/>
            <a:ext cx="8942388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*As of 2010.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Sources</a:t>
            </a:r>
            <a:r>
              <a:rPr lang="en-US" sz="1050" dirty="0"/>
              <a:t>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 Securities;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9807" y="113562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Defense Spending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43807" y="115529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Non-Defense Spending</a:t>
            </a:r>
            <a:endParaRPr lang="en-US" b="1" u="sng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875204" y="1973366"/>
            <a:ext cx="2140976" cy="1357312"/>
          </a:xfrm>
          <a:prstGeom prst="wedgeRectCallout">
            <a:avLst>
              <a:gd name="adj1" fmla="val -73952"/>
              <a:gd name="adj2" fmla="val 9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non-defense spending accounts for 10%+ of GDP in 3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White">
          <a:xfrm>
            <a:off x="510988" y="5692877"/>
            <a:ext cx="8323296" cy="64892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Sequestration Could Adversely Impact Commercial Insurance Exposures Directly at Defense Contractors and Indirectly in Impacted Communities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2013:Q1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http://www.philadelphiafed.org/index.cfm</a:t>
            </a:r>
            <a:r>
              <a:rPr lang="en-US" sz="1050" dirty="0"/>
              <a:t> 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6764338" y="2284413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Fastest Growing States</a:t>
            </a:r>
          </a:p>
          <a:p>
            <a:r>
              <a:rPr lang="en-US" sz="1400"/>
              <a:t>South Carolina       6.97%</a:t>
            </a:r>
            <a:br>
              <a:rPr lang="en-US" sz="1400"/>
            </a:br>
            <a:r>
              <a:rPr lang="en-US" sz="1400"/>
              <a:t>Michigan                4.32%</a:t>
            </a:r>
            <a:br>
              <a:rPr lang="en-US" sz="1400"/>
            </a:br>
            <a:r>
              <a:rPr lang="en-US" sz="1400"/>
              <a:t>West Virginia         3.59%</a:t>
            </a:r>
            <a:br>
              <a:rPr lang="en-US" sz="1400"/>
            </a:br>
            <a:r>
              <a:rPr lang="en-US" sz="1400"/>
              <a:t>Idaho                      3.14%</a:t>
            </a:r>
            <a:br>
              <a:rPr lang="en-US" sz="1400"/>
            </a:br>
            <a:r>
              <a:rPr lang="en-US" sz="1400"/>
              <a:t>Georgia                  3.04%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6710363" y="3810000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Slowest Growing States</a:t>
            </a:r>
          </a:p>
          <a:p>
            <a:r>
              <a:rPr lang="en-US" sz="1400"/>
              <a:t>Wyoming              -1.09% </a:t>
            </a:r>
            <a:br>
              <a:rPr lang="en-US" sz="1400"/>
            </a:br>
            <a:r>
              <a:rPr lang="en-US" sz="1400"/>
              <a:t>Delaware              -0.24%</a:t>
            </a:r>
            <a:br>
              <a:rPr lang="en-US" sz="1400"/>
            </a:br>
            <a:r>
              <a:rPr lang="en-US" sz="1400"/>
              <a:t>North Dakota        -0.19%</a:t>
            </a:r>
          </a:p>
          <a:p>
            <a:r>
              <a:rPr lang="en-US" sz="1400"/>
              <a:t>Vermont                 0.09%</a:t>
            </a:r>
            <a:br>
              <a:rPr lang="en-US" sz="1400"/>
            </a:br>
            <a:r>
              <a:rPr lang="en-US" sz="1400"/>
              <a:t>Minnesota              0.18%</a:t>
            </a:r>
          </a:p>
        </p:txBody>
      </p:sp>
      <p:pic>
        <p:nvPicPr>
          <p:cNvPr id="38923" name="Picture 13" descr="C:\Users\stevenw\Pictures\LeadingIndexes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799"/>
            <a:ext cx="6646606" cy="5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6567488" y="1139825"/>
            <a:ext cx="209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Near-term growth forecasts vary widely by state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77336"/>
          <a:ext cx="8775700" cy="4087813"/>
        </p:xfrm>
        <a:graphic>
          <a:graphicData uri="http://schemas.openxmlformats.org/presentationml/2006/ole">
            <p:oleObj spid="_x0000_s15772674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Consumer Sentiment Survey </a:t>
            </a:r>
            <a:r>
              <a:rPr lang="en-US" sz="24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(1966 = 100)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10988" y="5562600"/>
            <a:ext cx="7975787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Consumer confidence has been low for years amid high unemployment, falling home prices and other factors adversely impact consumers, but improved substantially in late 2011 and in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University of Michigan;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6099457" y="3254477"/>
            <a:ext cx="2099997" cy="1244375"/>
          </a:xfrm>
          <a:prstGeom prst="wedgeRectCallout">
            <a:avLst>
              <a:gd name="adj1" fmla="val 73740"/>
              <a:gd name="adj2" fmla="val -609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consumers rose in February despite tax hike, federal budget concerns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38497-211C-4DBC-82CF-0857D7DDC94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26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Personal Lines                Profitability Analysis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54075" y="4362450"/>
            <a:ext cx="74358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Significant Variability Over Time and Across States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4AB7-0BC4-4316-806B-2997DBF9740D}" type="slidenum">
              <a:rPr lang="en-US" smtClean="0"/>
              <a:pPr>
                <a:defRPr/>
              </a:pPr>
              <a:t>80</a:t>
            </a:fld>
            <a:endParaRPr lang="en-US" smtClean="0"/>
          </a:p>
        </p:txBody>
      </p:sp>
      <p:graphicFrame>
        <p:nvGraphicFramePr>
          <p:cNvPr id="39938" name="Object 11"/>
          <p:cNvGraphicFramePr>
            <a:graphicFrameLocks noChangeAspect="1"/>
          </p:cNvGraphicFramePr>
          <p:nvPr/>
        </p:nvGraphicFramePr>
        <p:xfrm>
          <a:off x="363538" y="1285875"/>
          <a:ext cx="8188325" cy="4330700"/>
        </p:xfrm>
        <a:graphic>
          <a:graphicData uri="http://schemas.openxmlformats.org/presentationml/2006/ole">
            <p:oleObj spid="_x0000_s16030722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39942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Auto/Light Truck Sales, 1999-2019F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511175" y="5514975"/>
            <a:ext cx="8175625" cy="8366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Car/Light Truck Sales Will Continue to Recover from the 2009 Low Point, Bolstering the Auto Insurer Growth and the Manufacturing Sector.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1000125" y="3249561"/>
            <a:ext cx="2949575" cy="1356135"/>
          </a:xfrm>
          <a:prstGeom prst="wedgeRectCallout">
            <a:avLst>
              <a:gd name="adj1" fmla="val 76360"/>
              <a:gd name="adj2" fmla="val 652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auto/light truck sales fell to the lowest level since the late 1960s. Forecast for </a:t>
            </a:r>
            <a:r>
              <a:rPr lang="en-US" sz="1400" b="1" dirty="0" smtClean="0">
                <a:solidFill>
                  <a:schemeClr val="bg1"/>
                </a:solidFill>
              </a:rPr>
              <a:t>2013-14 </a:t>
            </a:r>
            <a:r>
              <a:rPr lang="en-US" sz="1400" b="1" dirty="0">
                <a:solidFill>
                  <a:schemeClr val="bg1"/>
                </a:solidFill>
              </a:rPr>
              <a:t>is still far below 1999-2007 average of 17 million units, but a </a:t>
            </a:r>
            <a:r>
              <a:rPr lang="en-US" sz="1400" b="1" dirty="0" smtClean="0">
                <a:solidFill>
                  <a:schemeClr val="bg1"/>
                </a:solidFill>
              </a:rPr>
              <a:t>robust recovery </a:t>
            </a:r>
            <a:r>
              <a:rPr lang="en-US" sz="1400" b="1" dirty="0">
                <a:solidFill>
                  <a:schemeClr val="bg1"/>
                </a:solidFill>
              </a:rPr>
              <a:t>is </a:t>
            </a:r>
            <a:r>
              <a:rPr lang="en-US" sz="1400" b="1" dirty="0" smtClean="0">
                <a:solidFill>
                  <a:schemeClr val="bg1"/>
                </a:solidFill>
              </a:rPr>
              <a:t>well underway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79752" name="AutoShape 8"/>
          <p:cNvSpPr>
            <a:spLocks noChangeArrowheads="1"/>
          </p:cNvSpPr>
          <p:nvPr/>
        </p:nvSpPr>
        <p:spPr bwMode="blackWhite">
          <a:xfrm>
            <a:off x="3966730" y="1081548"/>
            <a:ext cx="2689710" cy="1140631"/>
          </a:xfrm>
          <a:prstGeom prst="wedgeRectCallout">
            <a:avLst>
              <a:gd name="adj1" fmla="val 30105"/>
              <a:gd name="adj2" fmla="val 784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Job growth and improved credit market conditions will boost auto sales in </a:t>
            </a:r>
            <a:r>
              <a:rPr 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sz="1600" b="1" dirty="0">
                <a:solidFill>
                  <a:schemeClr val="bg1"/>
                </a:solidFill>
              </a:rPr>
              <a:t>and beyond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207975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045F7-9350-4665-BD66-24DDE1401A5C}" type="slidenum">
              <a:rPr lang="en-US" smtClean="0"/>
              <a:pPr>
                <a:defRPr/>
              </a:pPr>
              <a:t>81</a:t>
            </a:fld>
            <a:endParaRPr lang="en-US" smtClean="0"/>
          </a:p>
        </p:txBody>
      </p:sp>
      <p:graphicFrame>
        <p:nvGraphicFramePr>
          <p:cNvPr id="18434" name="Object 11"/>
          <p:cNvGraphicFramePr>
            <a:graphicFrameLocks noChangeAspect="1"/>
          </p:cNvGraphicFramePr>
          <p:nvPr/>
        </p:nvGraphicFramePr>
        <p:xfrm>
          <a:off x="373063" y="1020763"/>
          <a:ext cx="8188325" cy="4819650"/>
        </p:xfrm>
        <a:graphic>
          <a:graphicData uri="http://schemas.openxmlformats.org/presentationml/2006/ole">
            <p:oleObj spid="_x0000_s14956546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18437" name="Rectangle 2"/>
          <p:cNvSpPr>
            <a:spLocks noChangeArrowheads="1"/>
          </p:cNvSpPr>
          <p:nvPr/>
        </p:nvSpPr>
        <p:spPr bwMode="black">
          <a:xfrm>
            <a:off x="7731125" y="1346200"/>
            <a:ext cx="1138238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title"/>
          </p:nvPr>
        </p:nvSpPr>
        <p:spPr>
          <a:xfrm>
            <a:off x="236538" y="114074"/>
            <a:ext cx="7459662" cy="860425"/>
          </a:xfrm>
        </p:spPr>
        <p:txBody>
          <a:bodyPr/>
          <a:lstStyle/>
          <a:p>
            <a:r>
              <a:rPr lang="en-US" dirty="0" smtClean="0"/>
              <a:t>Personal Auto Insurance Direct Written Premiums vs. Recently-Registered Cars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6435725"/>
            <a:ext cx="8404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AIPSO Facts (various issues); SNL Financial; Conning Research &amp; Consulting, </a:t>
            </a:r>
            <a:r>
              <a:rPr lang="en-US" sz="1100" i="1"/>
              <a:t>Property-Casualty Forecast and Analysis</a:t>
            </a:r>
            <a:r>
              <a:rPr lang="en-US" sz="1100"/>
              <a:t>, First Quarter 2012; 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481013" y="5600700"/>
            <a:ext cx="8175625" cy="75111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PP DWP, flat from 2004-2009, is rising again.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Conning forecasts growth at 3.5% in 2013 and 4.0% in 2014.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2573338" y="3559629"/>
            <a:ext cx="1682750" cy="1444171"/>
          </a:xfrm>
          <a:prstGeom prst="wedgeRectCallout">
            <a:avLst>
              <a:gd name="adj1" fmla="val 121259"/>
              <a:gd name="adj2" fmla="val 255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Average age of registered cars rose as fewer new cars were bought (and insured</a:t>
            </a:r>
            <a:r>
              <a:rPr lang="en-US" sz="1400" b="1" dirty="0" smtClean="0">
                <a:solidFill>
                  <a:schemeClr val="bg1"/>
                </a:solidFill>
              </a:rPr>
              <a:t>)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1031875" y="2130880"/>
            <a:ext cx="1270454" cy="1600200"/>
          </a:xfrm>
          <a:prstGeom prst="wedgeRectCallout">
            <a:avLst>
              <a:gd name="adj1" fmla="val 134065"/>
              <a:gd name="adj2" fmla="val 9051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In 2004-07 no growth in PP DWP despite strong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438548" y="3208565"/>
            <a:ext cx="1449387" cy="922564"/>
          </a:xfrm>
          <a:prstGeom prst="wedgeRectCallout">
            <a:avLst>
              <a:gd name="adj1" fmla="val 87958"/>
              <a:gd name="adj2" fmla="val 348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car/truck sales grow to 14-15M/year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497388" y="1494064"/>
            <a:ext cx="1481137" cy="1469571"/>
          </a:xfrm>
          <a:prstGeom prst="wedgeRectCallout">
            <a:avLst>
              <a:gd name="adj1" fmla="val 140708"/>
              <a:gd name="adj2" fmla="val -3588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4%/yr growth forecast for PP DWP from recovering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82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Monthly Change* in Auto Insurance Prices, </a:t>
            </a:r>
            <a:r>
              <a:rPr lang="en-US" dirty="0" smtClean="0"/>
              <a:t>1991–2012*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*Percentage change from same month in prior year; through </a:t>
            </a:r>
            <a:r>
              <a:rPr lang="en-US" sz="1100" dirty="0" smtClean="0"/>
              <a:t>Dec. 2012; </a:t>
            </a:r>
            <a:r>
              <a:rPr lang="en-US" sz="1100" dirty="0"/>
              <a:t>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 National Bureau of Economic Research (recession dates); Insurance Information Institutes.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p:oleObj spid="_x0000_s1312051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870968" y="1101164"/>
            <a:ext cx="2851150" cy="1670050"/>
          </a:xfrm>
          <a:prstGeom prst="wedgeRectCallout">
            <a:avLst>
              <a:gd name="adj1" fmla="val -15662"/>
              <a:gd name="adj2" fmla="val 506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Cyclical peaks in PP Auto tend to occur approximately every 10 years (early 1990s, early 2000s and likely the early 2010s)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1574354" y="4280256"/>
            <a:ext cx="1743075" cy="1143000"/>
          </a:xfrm>
          <a:prstGeom prst="wedgeRectCallout">
            <a:avLst>
              <a:gd name="adj1" fmla="val 125526"/>
              <a:gd name="adj2" fmla="val -802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“Hard” markets tend to occur during recessionary periods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983941" y="1854681"/>
            <a:ext cx="1859897" cy="954088"/>
          </a:xfrm>
          <a:prstGeom prst="wedgeRectCallout">
            <a:avLst>
              <a:gd name="adj1" fmla="val 53393"/>
              <a:gd name="adj2" fmla="val 842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peak occurred in 2010 at 5.1%, falling to 2.8% by Mar.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325032" y="4468760"/>
            <a:ext cx="1754336" cy="1008021"/>
          </a:xfrm>
          <a:prstGeom prst="wedgeRectCallout">
            <a:avLst>
              <a:gd name="adj1" fmla="val 25269"/>
              <a:gd name="adj2" fmla="val -1035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 Dec. 2012 reading of 4.7% is up from 3.6% a year earlier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44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4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44D95-B26D-49DD-9858-EE03E93ABDF7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Monthly Change* in Auto Insurance Prices, January 2005 - December 2012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black">
          <a:xfrm>
            <a:off x="227013" y="1068388"/>
            <a:ext cx="8221662" cy="66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from same month,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prior year)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	Percentage change from same month in prior year, seasonally adjusted.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US Bureau of Labor Statistics; Insurance Information Institute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147638" y="1612900"/>
          <a:ext cx="8902700" cy="4646613"/>
        </p:xfrm>
        <a:graphic>
          <a:graphicData uri="http://schemas.openxmlformats.org/presentationml/2006/ole">
            <p:oleObj spid="_x0000_s12259330" name="Chart" r:id="rId4" imgW="8382000" imgH="4648225" progId="MSGraph.Chart.8">
              <p:embed followColorScheme="full"/>
            </p:oleObj>
          </a:graphicData>
        </a:graphic>
      </p:graphicFrame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2328118" y="1120122"/>
            <a:ext cx="3575142" cy="802807"/>
          </a:xfrm>
          <a:prstGeom prst="wedgeRectCallout">
            <a:avLst>
              <a:gd name="adj1" fmla="val 69298"/>
              <a:gd name="adj2" fmla="val 428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Auto Insurance Price Increases </a:t>
            </a:r>
            <a:r>
              <a:rPr lang="en-US" sz="1400" b="1" dirty="0" smtClean="0">
                <a:solidFill>
                  <a:schemeClr val="bg1"/>
                </a:solidFill>
              </a:rPr>
              <a:t>Averaged 5.1% </a:t>
            </a:r>
            <a:r>
              <a:rPr lang="en-US" sz="1400" b="1" dirty="0">
                <a:solidFill>
                  <a:schemeClr val="bg1"/>
                </a:solidFill>
              </a:rPr>
              <a:t>in 2010 over 2009, After Averaging </a:t>
            </a:r>
            <a:r>
              <a:rPr lang="en-US" sz="1400" b="1" dirty="0" smtClean="0">
                <a:solidFill>
                  <a:schemeClr val="bg1"/>
                </a:solidFill>
              </a:rPr>
              <a:t>4.5</a:t>
            </a:r>
            <a:r>
              <a:rPr lang="en-US" sz="1400" b="1" dirty="0">
                <a:solidFill>
                  <a:schemeClr val="bg1"/>
                </a:solidFill>
              </a:rPr>
              <a:t>% in 2009 over 2008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5400000">
            <a:off x="1927198" y="3067565"/>
            <a:ext cx="1889125" cy="3177519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blackWhite">
          <a:xfrm>
            <a:off x="4824317" y="3088195"/>
            <a:ext cx="2528047" cy="1882870"/>
          </a:xfrm>
          <a:prstGeom prst="wedgeRectCallout">
            <a:avLst>
              <a:gd name="adj1" fmla="val -63752"/>
              <a:gd name="adj2" fmla="val 2873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Underwriting performance remained strong even when prices were flat or falling due to improvements in underlying frequency and severity trends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987986" y="1990259"/>
            <a:ext cx="3625850" cy="1143000"/>
          </a:xfrm>
          <a:prstGeom prst="wedgeRectCallout">
            <a:avLst>
              <a:gd name="adj1" fmla="val -10049"/>
              <a:gd name="adj2" fmla="val 1016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PPA Auto, like most p/c lines, exhibits strong cyclicality in pricing.  Prices rose from 2000 to late 2005, were flat/falling in 2006 and 2007 before beginning to rise gain in 2008. 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6569395" y="990456"/>
            <a:ext cx="2285999" cy="891988"/>
          </a:xfrm>
          <a:prstGeom prst="wedgeRectCallout">
            <a:avLst>
              <a:gd name="adj1" fmla="val 47293"/>
              <a:gd name="adj2" fmla="val 10518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weakened materially in 2011 and early 2012 but has strengthened since then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63C9-B40D-4605-84E2-C28F5021D9BD}" type="slidenum">
              <a:rPr lang="en-US" smtClean="0"/>
              <a:pPr>
                <a:defRPr/>
              </a:pPr>
              <a:t>84</a:t>
            </a:fld>
            <a:endParaRPr lang="en-US" smtClean="0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Private Housing Starts, 1990-2019F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216566" y="1122824"/>
          <a:ext cx="8656637" cy="4314825"/>
        </p:xfrm>
        <a:graphic>
          <a:graphicData uri="http://schemas.openxmlformats.org/presentationml/2006/ole">
            <p:oleObj spid="_x0000_s16031746" name="Chart" r:id="rId4" imgW="7839024" imgH="4095701" progId="MSGraph.Chart.8">
              <p:embed followColorScheme="full"/>
            </p:oleObj>
          </a:graphicData>
        </a:graphic>
      </p:graphicFrame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457200" y="5513388"/>
            <a:ext cx="84486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Homeowners </a:t>
            </a:r>
            <a:r>
              <a:rPr lang="en-US" b="1" dirty="0">
                <a:solidFill>
                  <a:srgbClr val="FFFFFF"/>
                </a:solidFill>
              </a:rPr>
              <a:t>Insurers </a:t>
            </a:r>
            <a:r>
              <a:rPr lang="en-US" b="1" dirty="0" smtClean="0">
                <a:solidFill>
                  <a:srgbClr val="FFFFFF"/>
                </a:solidFill>
              </a:rPr>
              <a:t>Are Starting to See Meaningful Exposure Growth for the First Time Since 2005.   </a:t>
            </a:r>
            <a:r>
              <a:rPr lang="en-US" b="1" dirty="0">
                <a:solidFill>
                  <a:srgbClr val="FFFFFF"/>
                </a:solidFill>
              </a:rPr>
              <a:t>Commercial Insurers with Construction Risk Exposure, </a:t>
            </a:r>
            <a:r>
              <a:rPr lang="en-US" b="1" dirty="0" smtClean="0">
                <a:solidFill>
                  <a:srgbClr val="FFFFFF"/>
                </a:solidFill>
              </a:rPr>
              <a:t>Surety, Workers Comp Also Benefit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2408903" y="3116826"/>
            <a:ext cx="2344994" cy="1799303"/>
          </a:xfrm>
          <a:prstGeom prst="wedgeRectCallout">
            <a:avLst>
              <a:gd name="adj1" fmla="val 104782"/>
              <a:gd name="adj2" fmla="val 452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home starts plunged 72% from 2005-2009; A net annual decline of 1.49 million units, lowest since records began in 1959</a:t>
            </a:r>
          </a:p>
        </p:txBody>
      </p:sp>
      <p:sp>
        <p:nvSpPr>
          <p:cNvPr id="1915918" name="AutoShape 14"/>
          <p:cNvSpPr>
            <a:spLocks noChangeArrowheads="1"/>
          </p:cNvSpPr>
          <p:nvPr/>
        </p:nvSpPr>
        <p:spPr bwMode="blackWhite">
          <a:xfrm>
            <a:off x="5525729" y="1111045"/>
            <a:ext cx="3195483" cy="1101213"/>
          </a:xfrm>
          <a:prstGeom prst="wedgeRectCallout">
            <a:avLst>
              <a:gd name="adj1" fmla="val -2826"/>
              <a:gd name="adj2" fmla="val 1427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Job growth, low inventories of existing homes,  low mortgage rates and demographics are stimulating new home construction for the first time in years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1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91591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85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45808" y="1327560"/>
          <a:ext cx="8500499" cy="4838700"/>
        </p:xfrm>
        <a:graphic>
          <a:graphicData uri="http://schemas.openxmlformats.org/presentationml/2006/ole">
            <p:oleObj spid="_x0000_s15775746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932038" y="1396182"/>
            <a:ext cx="3947649" cy="1288026"/>
          </a:xfrm>
          <a:prstGeom prst="wedgeRectCallout">
            <a:avLst>
              <a:gd name="adj1" fmla="val 110886"/>
              <a:gd name="adj2" fmla="val -122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Construction  employment growth accelerated in the second half of 2012.  Stronger growth in this key sector is possible in 2013.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119977" y="3880567"/>
            <a:ext cx="2006383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Construction for the new $4B Tappan Zee Bridge will create thousands of jobs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86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Construction Employment, </a:t>
            </a:r>
            <a:br>
              <a:rPr lang="en-US" dirty="0" smtClean="0"/>
            </a:br>
            <a:r>
              <a:rPr lang="en-US" dirty="0" smtClean="0"/>
              <a:t>Jan. 2003–Feb. 2013 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429751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</a:t>
            </a:r>
            <a:r>
              <a:rPr lang="en-US" sz="1100" dirty="0"/>
              <a:t>: </a:t>
            </a:r>
            <a:r>
              <a:rPr lang="en-US" sz="1100" dirty="0" smtClean="0"/>
              <a:t>Recession </a:t>
            </a:r>
            <a:r>
              <a:rPr lang="en-US" sz="1100" dirty="0"/>
              <a:t>indicated by gray shaded </a:t>
            </a:r>
            <a:r>
              <a:rPr lang="en-US" sz="1100" dirty="0" smtClean="0"/>
              <a:t>column.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U.S. Bureau of Labor Statistics;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1248694"/>
          <a:ext cx="8404225" cy="4666226"/>
        </p:xfrm>
        <a:graphic>
          <a:graphicData uri="http://schemas.openxmlformats.org/presentationml/2006/ole">
            <p:oleObj spid="_x0000_s15776770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219200" y="4191000"/>
            <a:ext cx="28384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“Great Recession” and housing bust destroyed 2.3 million constructions jobs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686984" y="4059490"/>
            <a:ext cx="688870" cy="730661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805023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Construction Sector Could Be a Growth Leader in 2013 and 2014 as the Housing Market and Private Investment Recover. Commercial Insurers Will Benefit.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5725141" y="2487561"/>
            <a:ext cx="1570394" cy="1626011"/>
          </a:xfrm>
          <a:prstGeom prst="wedgeRectCallout">
            <a:avLst>
              <a:gd name="adj1" fmla="val 11251"/>
              <a:gd name="adj2" fmla="val 880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troughed at 5.435 million in Jan. 2011, after a loss of 2.291 million jobs, a 29.7% plunge from the April 2006 peak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1344868" y="1332272"/>
            <a:ext cx="1427828" cy="1027469"/>
          </a:xfrm>
          <a:prstGeom prst="wedgeRectCallout">
            <a:avLst>
              <a:gd name="adj1" fmla="val 89145"/>
              <a:gd name="adj2" fmla="val -50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Construction employment peaked at 7.726 million in April 2006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8418" y="1018766"/>
            <a:ext cx="1255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(Thousands)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7138219" y="1145459"/>
            <a:ext cx="1769806" cy="1243780"/>
          </a:xfrm>
          <a:prstGeom prst="wedgeRectCallout">
            <a:avLst>
              <a:gd name="adj1" fmla="val 3357"/>
              <a:gd name="adj2" fmla="val 2047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as of Feb. 2013 totaled 5.784 million, an increase of 349,000 jobs or 6.4% from the Jan. 2011 trough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CA406-9D62-4B91-B0E8-FD3FE97E4534}" type="slidenum">
              <a:rPr lang="en-US" smtClean="0"/>
              <a:pPr>
                <a:defRPr/>
              </a:pPr>
              <a:t>87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2" y="99092"/>
            <a:ext cx="7919884" cy="86042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Commercial &amp; Industrial Loans Outstanding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at FDIC-Insured Banks, </a:t>
            </a:r>
            <a:r>
              <a:rPr lang="en-US" sz="2400" dirty="0" smtClean="0">
                <a:latin typeface="Arial" pitchFamily="34" charset="0"/>
              </a:rPr>
              <a:t>Quarterly, 2006-2012:Q3*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15777794" name="Chart" r:id="rId4" imgW="8801152" imgH="3990968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809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Outstanding </a:t>
            </a:r>
            <a:r>
              <a:rPr lang="en-US" b="1" dirty="0" smtClean="0">
                <a:solidFill>
                  <a:schemeClr val="bg1"/>
                </a:solidFill>
              </a:rPr>
              <a:t>Commercial Loan Volume Has Been Growing </a:t>
            </a:r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chemeClr val="bg1"/>
                </a:solidFill>
              </a:rPr>
              <a:t>Over Two Years and Is Now Nearly Back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Early Recession Levels.  Bodes Very Well for the Creation of Current and Future Commercial Insurance Exposures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6289192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2/24/2013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5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204788" y="110966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$Trillions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blackWhite">
          <a:xfrm>
            <a:off x="2050025" y="3695650"/>
            <a:ext cx="2684207" cy="914398"/>
          </a:xfrm>
          <a:prstGeom prst="wedgeRectCallout">
            <a:avLst>
              <a:gd name="adj1" fmla="val 49036"/>
              <a:gd name="adj2" fmla="val -1098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plunged by 21.2% ($330B) during the financial crisis and ensuing period of tight credit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4975122" y="1385070"/>
            <a:ext cx="2684207" cy="914398"/>
          </a:xfrm>
          <a:prstGeom prst="wedgeRectCallout">
            <a:avLst>
              <a:gd name="adj1" fmla="val 75959"/>
              <a:gd name="adj2" fmla="val -496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activity is nearly back to pre-crisis levels (+24.9% or $290B)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Construction Put in Place,   December 2012 vs. December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030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Construction Activity is Up, But Growth Is Entirely in the Private Sector as State/Local Government Budget Woes Continue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081570" y="3636656"/>
            <a:ext cx="2411972" cy="914398"/>
          </a:xfrm>
          <a:prstGeom prst="wedgeRectCallout">
            <a:avLst>
              <a:gd name="adj1" fmla="val 60459"/>
              <a:gd name="adj2" fmla="val -904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Private sector construction activity is up in both the residential and nonresidential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1090709" y="1433905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Private: +15.0%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726048" y="1434987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Public: -5.6%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4004593" y="3629579"/>
            <a:ext cx="2030261" cy="914398"/>
          </a:xfrm>
          <a:prstGeom prst="wedgeRectCallout">
            <a:avLst>
              <a:gd name="adj1" fmla="val 61061"/>
              <a:gd name="adj2" fmla="val -409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remains depressed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89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Private Construction Put in Place, by Segment,  Dec. 2012 vs. Dec.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1830023"/>
          <a:ext cx="8867775" cy="3771900"/>
        </p:xfrm>
        <a:graphic>
          <a:graphicData uri="http://schemas.openxmlformats.org/presentationml/2006/ole">
            <p:oleObj spid="_x0000_s14051330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572327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Private Construction Activity is Up in Most  Segments, Including the Key Residential Construction Sector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157024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376516" y="1052052"/>
            <a:ext cx="5555226" cy="997974"/>
          </a:xfrm>
          <a:prstGeom prst="wedgeRectCallout">
            <a:avLst>
              <a:gd name="adj1" fmla="val 1127"/>
              <a:gd name="adj2" fmla="val 900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Led by the Residential Construction, Lodging, Office, Transportation and Power industries, Private sector construction activity is up across many segments after plunging during the “Great Recession”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357574-7554-4BAA-80FF-85F8D37205EC}" type="slidenum">
              <a:rPr lang="en-US" smtClean="0"/>
              <a:pPr/>
              <a:t>9</a:t>
            </a:fld>
            <a:endParaRPr lang="en-US" smtClean="0"/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74825"/>
          <a:ext cx="9144000" cy="4754563"/>
        </p:xfrm>
        <a:graphic>
          <a:graphicData uri="http://schemas.openxmlformats.org/presentationml/2006/ole">
            <p:oleObj spid="_x0000_s1538253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*Latest available.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NAIC.</a:t>
            </a:r>
            <a:r>
              <a:rPr lang="en-US" sz="1100" dirty="0"/>
              <a:t>		</a:t>
            </a:r>
          </a:p>
        </p:txBody>
      </p:sp>
      <p:sp>
        <p:nvSpPr>
          <p:cNvPr id="31749" name="Rectangle 2"/>
          <p:cNvSpPr txBox="1">
            <a:spLocks noChangeArrowheads="1"/>
          </p:cNvSpPr>
          <p:nvPr/>
        </p:nvSpPr>
        <p:spPr bwMode="auto">
          <a:xfrm>
            <a:off x="-39688" y="39688"/>
            <a:ext cx="803592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Homeowners Insurance,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3205163" y="1735138"/>
            <a:ext cx="3276600" cy="1155700"/>
          </a:xfrm>
          <a:prstGeom prst="wedgeRectCallout">
            <a:avLst>
              <a:gd name="adj1" fmla="val -106330"/>
              <a:gd name="adj2" fmla="val 3986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Hawaii was the most profitable state for home insurers from </a:t>
            </a:r>
            <a:r>
              <a:rPr lang="en-US" sz="1600" b="1" dirty="0" smtClean="0">
                <a:solidFill>
                  <a:schemeClr val="bg1"/>
                </a:solidFill>
              </a:rPr>
              <a:t>2002-2011 </a:t>
            </a:r>
            <a:r>
              <a:rPr lang="en-US" sz="1600" b="1" dirty="0">
                <a:solidFill>
                  <a:schemeClr val="bg1"/>
                </a:solidFill>
              </a:rPr>
              <a:t>due to the absence of hurricanes during this period</a:t>
            </a:r>
          </a:p>
        </p:txBody>
      </p:sp>
      <p:sp>
        <p:nvSpPr>
          <p:cNvPr id="31751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4791666" y="2983946"/>
            <a:ext cx="2523534" cy="941294"/>
          </a:xfrm>
          <a:prstGeom prst="wedgeRectCallout">
            <a:avLst>
              <a:gd name="adj1" fmla="val -104937"/>
              <a:gd name="adj2" fmla="val 5023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Sandy will pull down NY’s profitability numbers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90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Public Construction Put in Place, by Segment,  Dec. 2012 vs. Dec.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2354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Public Construction Activity is Down in Many  Segments as State and Local Budgets Remain Under Stress; Improvement Possible in 2013.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288024" y="1291664"/>
            <a:ext cx="3401962" cy="914398"/>
          </a:xfrm>
          <a:prstGeom prst="wedgeRectCallout">
            <a:avLst>
              <a:gd name="adj1" fmla="val 78286"/>
              <a:gd name="adj2" fmla="val 6170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is down substantially in many segments, but is actually now up in some key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513007" y="3667431"/>
            <a:ext cx="2531805" cy="634179"/>
          </a:xfrm>
          <a:prstGeom prst="wedgeRectCallout">
            <a:avLst>
              <a:gd name="adj1" fmla="val 11336"/>
              <a:gd name="adj2" fmla="val -13832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Transportation and Power projects lead public sector construction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1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03236" y="1397000"/>
          <a:ext cx="8775700" cy="4087813"/>
        </p:xfrm>
        <a:graphic>
          <a:graphicData uri="http://schemas.openxmlformats.org/presentationml/2006/ole">
            <p:oleObj spid="_x0000_s14053378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45691" y="5562600"/>
            <a:ext cx="8065198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manufacturing sector expanded for 33 of the 37 months from Jan. 2010 through Jan. 2013.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727048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175819" y="3630957"/>
            <a:ext cx="3551610" cy="1073779"/>
          </a:xfrm>
          <a:prstGeom prst="wedgeRectCallout">
            <a:avLst>
              <a:gd name="adj1" fmla="val 97556"/>
              <a:gd name="adj2" fmla="val -2876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Manufacturing activity expanded in 3 of the past 4 months, but only slightly.  The recent trend is basically flat.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15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15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E24857-1607-4C84-A737-1A1C81FA0E9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92</a:t>
            </a:fld>
            <a:endParaRPr lang="en-US" sz="900"/>
          </a:p>
        </p:txBody>
      </p:sp>
      <p:graphicFrame>
        <p:nvGraphicFramePr>
          <p:cNvPr id="21506" name="Object 3"/>
          <p:cNvGraphicFramePr>
            <a:graphicFrameLocks/>
          </p:cNvGraphicFramePr>
          <p:nvPr/>
        </p:nvGraphicFramePr>
        <p:xfrm>
          <a:off x="336177" y="1047750"/>
          <a:ext cx="8598274" cy="4343400"/>
        </p:xfrm>
        <a:graphic>
          <a:graphicData uri="http://schemas.openxmlformats.org/presentationml/2006/ole">
            <p:oleObj spid="_x0000_s14054402" name="Chart" r:id="rId4" imgW="8286645" imgH="4010133" progId="MSGraph.Chart.8">
              <p:embed followColorScheme="full"/>
            </p:oleObj>
          </a:graphicData>
        </a:graphic>
      </p:graphicFrame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950"/>
            <a:ext cx="7219950" cy="860425"/>
          </a:xfrm>
        </p:spPr>
        <p:txBody>
          <a:bodyPr/>
          <a:lstStyle/>
          <a:p>
            <a:r>
              <a:rPr lang="en-US" dirty="0" smtClean="0"/>
              <a:t>Dollar Value* of Manufacturers’ Shipments </a:t>
            </a:r>
            <a:r>
              <a:rPr lang="en-US" sz="2000" dirty="0" smtClean="0"/>
              <a:t>Monthly, Jan. 1992—Dec. 2012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140778" y="5366678"/>
            <a:ext cx="8885238" cy="100853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Monthly shipments are nearly back to peak (in July 2008, </a:t>
            </a:r>
            <a:r>
              <a:rPr lang="en-US" sz="1600" b="1" dirty="0" smtClean="0">
                <a:solidFill>
                  <a:schemeClr val="bg1"/>
                </a:solidFill>
              </a:rPr>
              <a:t>8 </a:t>
            </a:r>
            <a:r>
              <a:rPr lang="en-US" sz="1600" b="1" dirty="0">
                <a:solidFill>
                  <a:schemeClr val="bg1"/>
                </a:solidFill>
              </a:rPr>
              <a:t>months into the recession). Trough in May 2009. Growth from trough to </a:t>
            </a:r>
            <a:r>
              <a:rPr lang="en-US" sz="1600" b="1" dirty="0" smtClean="0">
                <a:solidFill>
                  <a:schemeClr val="bg1"/>
                </a:solidFill>
              </a:rPr>
              <a:t>Dec. 2012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36%.  Manufacturing is an energy intensive activity and growth leads to gains in many commercial exposures: WC, Commercial Auto, Marine, Property and Various Liability Coverages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2105406" y="1125794"/>
            <a:ext cx="3837176" cy="1607574"/>
          </a:xfrm>
          <a:prstGeom prst="wedgeRectCallout">
            <a:avLst>
              <a:gd name="adj1" fmla="val 123330"/>
              <a:gd name="adj2" fmla="val -2821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ENERGY INTENSIVE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value of Manufacturing Shipments in Nov. 2012 were up 36% to $484.9B from its May 2009 trough.  June figure is only 0.1% below its previous record high in July 2008.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black">
          <a:xfrm>
            <a:off x="347663" y="111946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93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Growth for Selected Sectors, 2012 vs.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542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06477" y="5464175"/>
            <a:ext cx="8760542" cy="921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Manufacturing Is Expanding Across a Wide Range of Sectors that Will Contribute to Growth in Insurable Exposures Including: WC, Commercial Property, Commercial Auto and Many Liability </a:t>
            </a:r>
            <a:r>
              <a:rPr lang="en-US" b="1" dirty="0" err="1" smtClean="0">
                <a:solidFill>
                  <a:srgbClr val="FFFFFF"/>
                </a:solidFill>
              </a:rPr>
              <a:t>Coverages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594733" y="1792304"/>
            <a:ext cx="2411972" cy="914398"/>
          </a:xfrm>
          <a:prstGeom prst="wedgeRectCallout">
            <a:avLst>
              <a:gd name="adj1" fmla="val -87328"/>
              <a:gd name="adj2" fmla="val -615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Manufacturing of durable goods was especially strong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adjusted; Date are YTD comparing data through December 2012 to the same period in 2011.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739028" y="1464049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Durables: +7.0%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88296" y="1455084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Non-Durables: +2.2%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65847" y="1457325"/>
          <a:ext cx="8839200" cy="5083175"/>
        </p:xfrm>
        <a:graphic>
          <a:graphicData uri="http://schemas.openxmlformats.org/presentationml/2006/ole">
            <p:oleObj spid="_x0000_s14056450" name="Chart" r:id="rId5" imgW="8153294" imgH="5372218" progId="MSGraph.Chart.8">
              <p:embed followColorScheme="full"/>
            </p:oleObj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 dirty="0"/>
              <a:t>Source:  Federal Reserve Board statistical releases at  </a:t>
            </a:r>
            <a:r>
              <a:rPr lang="en-US" sz="1100" dirty="0">
                <a:hlinkClick r:id="rId6"/>
              </a:rPr>
              <a:t>http://www.federalreserve.gov/releases/g17/Current/default.htm</a:t>
            </a:r>
            <a:r>
              <a:rPr lang="en-US" sz="1100" dirty="0"/>
              <a:t>. </a:t>
            </a:r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39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7F9AB6A-6234-45E3-9680-BB6E9594E6F2}" type="slidenum">
              <a:rPr lang="en-US" sz="1400"/>
              <a:pPr algn="r" eaLnBrk="0" hangingPunct="0"/>
              <a:t>94</a:t>
            </a:fld>
            <a:endParaRPr lang="en-US" sz="14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0" y="1292225"/>
            <a:ext cx="286422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/>
              <a:t>Percent of Industrial Capacity</a:t>
            </a:r>
          </a:p>
        </p:txBody>
      </p:sp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2101384" y="1822637"/>
            <a:ext cx="1371600" cy="381000"/>
          </a:xfrm>
          <a:prstGeom prst="wedgeRectCallout">
            <a:avLst>
              <a:gd name="adj1" fmla="val 95117"/>
              <a:gd name="adj2" fmla="val 1262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-5400000">
            <a:off x="4662637" y="1263786"/>
            <a:ext cx="428625" cy="155379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69644" name="Rectangle 8"/>
          <p:cNvSpPr>
            <a:spLocks noChangeArrowheads="1"/>
          </p:cNvSpPr>
          <p:nvPr/>
        </p:nvSpPr>
        <p:spPr bwMode="auto">
          <a:xfrm>
            <a:off x="965659" y="2676525"/>
            <a:ext cx="597669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5" name="AutoShape 5"/>
          <p:cNvSpPr>
            <a:spLocks noChangeArrowheads="1"/>
          </p:cNvSpPr>
          <p:nvPr/>
        </p:nvSpPr>
        <p:spPr bwMode="auto">
          <a:xfrm>
            <a:off x="4045063" y="1107461"/>
            <a:ext cx="1752600" cy="330200"/>
          </a:xfrm>
          <a:prstGeom prst="wedgeRectCallout">
            <a:avLst>
              <a:gd name="adj1" fmla="val -9785"/>
              <a:gd name="adj2" fmla="val 16807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2374828" y="3594847"/>
            <a:ext cx="310991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  <p:sp>
        <p:nvSpPr>
          <p:cNvPr id="69647" name="AutoShape 5"/>
          <p:cNvSpPr>
            <a:spLocks noChangeArrowheads="1"/>
          </p:cNvSpPr>
          <p:nvPr/>
        </p:nvSpPr>
        <p:spPr bwMode="auto">
          <a:xfrm>
            <a:off x="6430298" y="1199536"/>
            <a:ext cx="2416380" cy="648929"/>
          </a:xfrm>
          <a:prstGeom prst="wedgeRectCallout">
            <a:avLst>
              <a:gd name="adj1" fmla="val 49453"/>
              <a:gd name="adj2" fmla="val 17041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/>
              <a:t>The US operated at </a:t>
            </a:r>
            <a:r>
              <a:rPr lang="en-US" sz="1200" b="1" dirty="0" smtClean="0"/>
              <a:t>78.8% </a:t>
            </a:r>
            <a:r>
              <a:rPr lang="en-US" sz="1200" b="1" dirty="0"/>
              <a:t>of industrial capacity in </a:t>
            </a:r>
            <a:r>
              <a:rPr lang="en-US" sz="1200" b="1" dirty="0" smtClean="0"/>
              <a:t>Dec. 2012, well above </a:t>
            </a:r>
            <a:r>
              <a:rPr lang="en-US" sz="1200" b="1" dirty="0"/>
              <a:t>the June 2009 low of 68.3</a:t>
            </a:r>
            <a:r>
              <a:rPr lang="en-US" sz="1200" b="1" dirty="0" smtClean="0"/>
              <a:t>%</a:t>
            </a:r>
            <a:endParaRPr lang="en-US" sz="1200" b="1" dirty="0"/>
          </a:p>
        </p:txBody>
      </p:sp>
      <p:sp>
        <p:nvSpPr>
          <p:cNvPr id="69648" name="AutoShape 5"/>
          <p:cNvSpPr>
            <a:spLocks noChangeArrowheads="1"/>
          </p:cNvSpPr>
          <p:nvPr/>
        </p:nvSpPr>
        <p:spPr bwMode="auto">
          <a:xfrm>
            <a:off x="3425642" y="5258361"/>
            <a:ext cx="2063750" cy="393700"/>
          </a:xfrm>
          <a:prstGeom prst="wedgeRectCallout">
            <a:avLst>
              <a:gd name="adj1" fmla="val 61365"/>
              <a:gd name="adj2" fmla="val -118337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December </a:t>
            </a:r>
            <a:r>
              <a:rPr lang="en-US" sz="1400" b="1" dirty="0">
                <a:solidFill>
                  <a:schemeClr val="bg1"/>
                </a:solidFill>
              </a:rPr>
              <a:t>2007-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69649" name="Rectangle 8"/>
          <p:cNvSpPr>
            <a:spLocks noChangeArrowheads="1"/>
          </p:cNvSpPr>
          <p:nvPr/>
        </p:nvSpPr>
        <p:spPr bwMode="auto">
          <a:xfrm>
            <a:off x="5825616" y="1987550"/>
            <a:ext cx="1126194" cy="34893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159404" y="106567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March 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December 2012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 animBg="0"/>
      <p:bldP spid="6380547" grpId="0" autoUpdateAnimBg="0"/>
      <p:bldP spid="6380548" grpId="0" autoUpdateAnimBg="0"/>
      <p:bldP spid="375816" grpId="0" animBg="1"/>
      <p:bldP spid="209408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95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3101"/>
            <a:ext cx="7400925" cy="860425"/>
          </a:xfrm>
        </p:spPr>
        <p:txBody>
          <a:bodyPr/>
          <a:lstStyle/>
          <a:p>
            <a:r>
              <a:rPr lang="en-US" sz="3200" dirty="0" smtClean="0"/>
              <a:t>Manufacturing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371805"/>
          <a:ext cx="8500499" cy="4838700"/>
        </p:xfrm>
        <a:graphic>
          <a:graphicData uri="http://schemas.openxmlformats.org/presentationml/2006/ole">
            <p:oleObj spid="_x0000_s14057474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09148" y="1171768"/>
            <a:ext cx="4400097" cy="1474839"/>
          </a:xfrm>
          <a:prstGeom prst="wedgeRectCallout">
            <a:avLst>
              <a:gd name="adj1" fmla="val 103747"/>
              <a:gd name="adj2" fmla="val 255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Manufacturing employment is up by more than 500,000 or 4.5% since Jan. 2010—a surprising source of strength in the economy. Employment in the sector is close to a multi-year high.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5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3583362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Non-Manufacturing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60239" y="5562600"/>
            <a:ext cx="7544174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Non-manufacturing industries have been expanding and adding jobs.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94220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http://www.ism.ws/ismreport/nonmfgrob.cfm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4473679" y="3597556"/>
            <a:ext cx="2831250" cy="1014785"/>
          </a:xfrm>
          <a:prstGeom prst="wedgeRectCallout">
            <a:avLst>
              <a:gd name="adj1" fmla="val 96667"/>
              <a:gd name="adj2" fmla="val -418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non-manufacturers is stable and remains expansionary in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68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68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6DAFAB0-A100-48A5-95CF-E593971FCB3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97</a:t>
            </a:fld>
            <a:endParaRPr lang="en-US" sz="900"/>
          </a:p>
        </p:txBody>
      </p:sp>
      <p:graphicFrame>
        <p:nvGraphicFramePr>
          <p:cNvPr id="71682" name="Object 3"/>
          <p:cNvGraphicFramePr>
            <a:graphicFrameLocks/>
          </p:cNvGraphicFramePr>
          <p:nvPr/>
        </p:nvGraphicFramePr>
        <p:xfrm>
          <a:off x="277159" y="1408128"/>
          <a:ext cx="8585200" cy="4367213"/>
        </p:xfrm>
        <a:graphic>
          <a:graphicData uri="http://schemas.openxmlformats.org/presentationml/2006/ole">
            <p:oleObj spid="_x0000_s11316226" name="Chart" r:id="rId4" imgW="8582143" imgH="3952775" progId="MSGraph.Chart.8">
              <p:embed followColorScheme="full"/>
            </p:oleObj>
          </a:graphicData>
        </a:graphic>
      </p:graphicFrame>
      <p:sp>
        <p:nvSpPr>
          <p:cNvPr id="716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Business Bankruptcy Filings,</a:t>
            </a:r>
            <a:br>
              <a:rPr lang="en-US" dirty="0" smtClean="0"/>
            </a:br>
            <a:r>
              <a:rPr lang="en-US" dirty="0" smtClean="0"/>
              <a:t>1980-2012:Q3</a:t>
            </a:r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0" y="6161342"/>
            <a:ext cx="86010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American Bankruptcy Institute at </a:t>
            </a:r>
            <a:r>
              <a:rPr lang="en-US" sz="1100" dirty="0">
                <a:hlinkClick r:id="rId5"/>
              </a:rPr>
              <a:t>http://www.abiworld.org/AM/AMTemplate.cfm?Section=Home&amp;TEMPLATE=/</a:t>
            </a:r>
            <a:r>
              <a:rPr lang="en-US" sz="1100" dirty="0" smtClean="0">
                <a:hlinkClick r:id="rId5"/>
              </a:rPr>
              <a:t>CM/ContentDisplay.cfm&amp;CONTENTID=61633</a:t>
            </a:r>
            <a:r>
              <a:rPr lang="en-US" sz="1100" dirty="0" smtClean="0"/>
              <a:t>; 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352425" y="5705370"/>
            <a:ext cx="8466138" cy="5873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Significant Exposure Implications for All Commercial Lines as         Business Bankruptcies Begin to Decline</a:t>
            </a:r>
          </a:p>
        </p:txBody>
      </p:sp>
      <p:sp>
        <p:nvSpPr>
          <p:cNvPr id="2129926" name="AutoShape 6"/>
          <p:cNvSpPr>
            <a:spLocks noChangeArrowheads="1"/>
          </p:cNvSpPr>
          <p:nvPr/>
        </p:nvSpPr>
        <p:spPr bwMode="blackWhite">
          <a:xfrm>
            <a:off x="2246526" y="3864077"/>
            <a:ext cx="4313331" cy="1072228"/>
          </a:xfrm>
          <a:prstGeom prst="wedgeRectCallout">
            <a:avLst>
              <a:gd name="adj1" fmla="val 94386"/>
              <a:gd name="adj2" fmla="val 416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 </a:t>
            </a:r>
            <a:r>
              <a:rPr lang="en-US" sz="1400" b="1" dirty="0">
                <a:solidFill>
                  <a:schemeClr val="bg1"/>
                </a:solidFill>
              </a:rPr>
              <a:t>bankruptcies totaled </a:t>
            </a:r>
            <a:r>
              <a:rPr lang="en-US" sz="1400" b="1" dirty="0" smtClean="0">
                <a:solidFill>
                  <a:schemeClr val="bg1"/>
                </a:solidFill>
              </a:rPr>
              <a:t>47,806, </a:t>
            </a:r>
            <a:r>
              <a:rPr lang="en-US" sz="1400" b="1" dirty="0">
                <a:solidFill>
                  <a:schemeClr val="bg1"/>
                </a:solidFill>
              </a:rPr>
              <a:t>down </a:t>
            </a:r>
            <a:r>
              <a:rPr lang="en-US" sz="1400" b="1" dirty="0" smtClean="0">
                <a:solidFill>
                  <a:schemeClr val="bg1"/>
                </a:solidFill>
              </a:rPr>
              <a:t>15.1% </a:t>
            </a:r>
            <a:r>
              <a:rPr lang="en-US" sz="1400" b="1" dirty="0">
                <a:solidFill>
                  <a:schemeClr val="bg1"/>
                </a:solidFill>
              </a:rPr>
              <a:t>from </a:t>
            </a:r>
            <a:r>
              <a:rPr lang="en-US" sz="1400" b="1" dirty="0" smtClean="0">
                <a:solidFill>
                  <a:schemeClr val="bg1"/>
                </a:solidFill>
              </a:rPr>
              <a:t>56,282 </a:t>
            </a:r>
            <a:r>
              <a:rPr lang="en-US" sz="1400" b="1" dirty="0">
                <a:solidFill>
                  <a:schemeClr val="bg1"/>
                </a:solidFill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</a:rPr>
              <a:t>2010—the second consecutive year of decline.  Business bankruptcies more than tripled during the financial crisis. Through Q3:2012, filings were down 15.8% vs. Q3:2011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41642" y="1105514"/>
            <a:ext cx="2184401" cy="1708150"/>
            <a:chOff x="3853" y="1106"/>
            <a:chExt cx="1376" cy="1076"/>
          </a:xfrm>
        </p:grpSpPr>
        <p:sp>
          <p:nvSpPr>
            <p:cNvPr id="71691" name="Rectangle 8"/>
            <p:cNvSpPr>
              <a:spLocks noChangeArrowheads="1"/>
            </p:cNvSpPr>
            <p:nvPr/>
          </p:nvSpPr>
          <p:spPr bwMode="blackWhite">
            <a:xfrm>
              <a:off x="3853" y="1168"/>
              <a:ext cx="1375" cy="101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blackWhite">
            <a:xfrm>
              <a:off x="3853" y="1106"/>
              <a:ext cx="1375" cy="313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% Change Surrounding Recessions</a:t>
              </a:r>
            </a:p>
          </p:txBody>
        </p:sp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3889" y="1452"/>
              <a:ext cx="1340" cy="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1980-82 	58.6%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1980-87 	88.7%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1990-91 	10.3%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2000-01 	13.0%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b="1" dirty="0">
                  <a:solidFill>
                    <a:schemeClr val="folHlink"/>
                  </a:solidFill>
                </a:rPr>
                <a:t>2006-09 	208.9%*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212992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27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27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E8C7ADC-6D8B-4E56-A788-BDB2FE3608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98</a:t>
            </a:fld>
            <a:endParaRPr lang="en-US" sz="900"/>
          </a:p>
        </p:txBody>
      </p:sp>
      <p:sp>
        <p:nvSpPr>
          <p:cNvPr id="727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Private Sector Business Starts,</a:t>
            </a:r>
            <a:br>
              <a:rPr lang="en-US" dirty="0" smtClean="0"/>
            </a:br>
            <a:r>
              <a:rPr lang="en-US" dirty="0" smtClean="0"/>
              <a:t> 1993:Q2 – 2012:Q2*</a:t>
            </a:r>
          </a:p>
        </p:txBody>
      </p:sp>
      <p:graphicFrame>
        <p:nvGraphicFramePr>
          <p:cNvPr id="72706" name="Object 3"/>
          <p:cNvGraphicFramePr>
            <a:graphicFrameLocks/>
          </p:cNvGraphicFramePr>
          <p:nvPr>
            <p:ph idx="4294967295"/>
          </p:nvPr>
        </p:nvGraphicFramePr>
        <p:xfrm>
          <a:off x="317500" y="1516063"/>
          <a:ext cx="8585200" cy="3983037"/>
        </p:xfrm>
        <a:graphic>
          <a:graphicData uri="http://schemas.openxmlformats.org/presentationml/2006/ole">
            <p:oleObj spid="_x0000_s11317250" name="Chart" r:id="rId4" imgW="8581960" imgH="3981520" progId="MSGraph.Chart.8">
              <p:embed followColorScheme="full"/>
            </p:oleObj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874059" y="5537200"/>
            <a:ext cx="7664823" cy="8098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Business Starts Were Down Nearly 20% in the Recession,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Holding Back Most Types of Commercial Insurance </a:t>
            </a:r>
            <a:r>
              <a:rPr lang="en-US" b="1" dirty="0" smtClean="0">
                <a:solidFill>
                  <a:srgbClr val="FFFFFF"/>
                </a:solidFill>
              </a:rPr>
              <a:t>Exposure, But Are Recovering Slowly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-255494" y="6416304"/>
            <a:ext cx="9399494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Data through </a:t>
            </a:r>
            <a:r>
              <a:rPr lang="en-US" sz="1100" dirty="0" smtClean="0"/>
              <a:t>Jun. 30, 2012 </a:t>
            </a:r>
            <a:r>
              <a:rPr lang="en-US" sz="1100" dirty="0"/>
              <a:t>are the latest available as of </a:t>
            </a:r>
            <a:r>
              <a:rPr lang="en-US" sz="1100" dirty="0" smtClean="0"/>
              <a:t>Feb. 6, 2013; </a:t>
            </a:r>
            <a:r>
              <a:rPr lang="en-US" sz="1100" dirty="0"/>
              <a:t>Seasonally </a:t>
            </a:r>
            <a:r>
              <a:rPr lang="en-US" sz="1100" dirty="0" smtClean="0"/>
              <a:t>adjusted.  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Bureau of Labor Statistics, </a:t>
            </a:r>
            <a:r>
              <a:rPr lang="en-US" sz="1100" dirty="0">
                <a:hlinkClick r:id="rId5"/>
              </a:rPr>
              <a:t>http://www.bls.gov/news.release/cewbd.t08.htm</a:t>
            </a:r>
            <a:r>
              <a:rPr lang="en-US" sz="1100" dirty="0"/>
              <a:t>.  </a:t>
            </a:r>
          </a:p>
        </p:txBody>
      </p:sp>
      <p:sp>
        <p:nvSpPr>
          <p:cNvPr id="72713" name="Rectangle 6"/>
          <p:cNvSpPr>
            <a:spLocks noChangeArrowheads="1"/>
          </p:cNvSpPr>
          <p:nvPr/>
        </p:nvSpPr>
        <p:spPr bwMode="black">
          <a:xfrm>
            <a:off x="3222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2127879" name="AutoShape 7"/>
          <p:cNvSpPr>
            <a:spLocks noChangeArrowheads="1"/>
          </p:cNvSpPr>
          <p:nvPr/>
        </p:nvSpPr>
        <p:spPr bwMode="blackWhite">
          <a:xfrm>
            <a:off x="2541494" y="3598605"/>
            <a:ext cx="4139525" cy="1327355"/>
          </a:xfrm>
          <a:prstGeom prst="wedgeRectCallout">
            <a:avLst>
              <a:gd name="adj1" fmla="val 96032"/>
              <a:gd name="adj2" fmla="val 27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Business starts were up 2.2% to 748,000 in 2011 vs. 2010.  In 2012, starts are likely to be up by about 2.7% over 2011 levels.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724959" y="1063625"/>
            <a:ext cx="1663700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300" b="1" u="sng" dirty="0">
                <a:solidFill>
                  <a:schemeClr val="bg1"/>
                </a:solidFill>
                <a:cs typeface="+mn-cs"/>
              </a:rPr>
              <a:t>Business Starts</a:t>
            </a:r>
            <a:r>
              <a:rPr lang="en-US" sz="13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2006:  872,000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2007:  843,000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2008:  790,000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2009:  697,000 </a:t>
            </a:r>
            <a:r>
              <a:rPr lang="en-US" sz="1300" b="1" dirty="0" smtClean="0">
                <a:solidFill>
                  <a:schemeClr val="bg1"/>
                </a:solidFill>
                <a:cs typeface="+mn-cs"/>
              </a:rPr>
              <a:t>2010:  742,000 2011:  748,000*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2127879" grpId="0" animBg="1"/>
      <p:bldP spid="1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NFIB Small Business Optimism Index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1313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1985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71417"/>
            <a:ext cx="8942201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National Federation of Independent Business at </a:t>
            </a:r>
            <a:r>
              <a:rPr lang="en-US" sz="1050" dirty="0" smtClean="0">
                <a:hlinkClick r:id="rId3"/>
              </a:rPr>
              <a:t>http://www.advisorperspectives.com/dshort/charts/indicators/Sentiment.html?NFIB-optimism-index.gif</a:t>
            </a:r>
            <a:r>
              <a:rPr lang="en-US" sz="1050" dirty="0" smtClean="0"/>
              <a:t> 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15819778" name="Picture 2" descr="http://www.advisorperspectives.com/dshort/charts/indicators/NFIB-optimism-inde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33831"/>
            <a:ext cx="8677275" cy="4771719"/>
          </a:xfrm>
          <a:prstGeom prst="rect">
            <a:avLst/>
          </a:prstGeom>
          <a:noFill/>
        </p:spPr>
      </p:pic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5092788" y="2113935"/>
            <a:ext cx="3193206" cy="786582"/>
          </a:xfrm>
          <a:prstGeom prst="wedgeRectCallout">
            <a:avLst>
              <a:gd name="adj1" fmla="val 35842"/>
              <a:gd name="adj2" fmla="val 2404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Small business optimism is returning after taking a big hit over “Fiscal Cliff” fears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ced4d-8df6-4cf6-88db-6d3639104882"/>
  <p:tag name="AUDIO_IMPORT" val="U:\Webinar\2011_07 - Nat Cat Review\Articulate\07.mp3"/>
  <p:tag name="ELAPSEDTIME" val="40.697"/>
  <p:tag name="AUDIO_ID" val="297"/>
  <p:tag name="ARTICULATE_SLIDE_NAV" val="7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we5Vo5pR_files\slide0001_image001.em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NTpkEW0T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145404</TotalTime>
  <Words>15776</Words>
  <Application>Microsoft Office PowerPoint</Application>
  <PresentationFormat>On-screen Show (4:3)</PresentationFormat>
  <Paragraphs>2267</Paragraphs>
  <Slides>213</Slides>
  <Notes>198</Notes>
  <HiddenSlides>105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213</vt:i4>
      </vt:variant>
    </vt:vector>
  </HeadingPairs>
  <TitlesOfParts>
    <vt:vector size="217" baseType="lpstr">
      <vt:lpstr>Default Design</vt:lpstr>
      <vt:lpstr>Chart</vt:lpstr>
      <vt:lpstr>Microsoft Office Excel 97-2003 Worksheet</vt:lpstr>
      <vt:lpstr>Worksheet</vt:lpstr>
      <vt:lpstr>Hurricane Sandy: A Progress Report and a Look Into the Future of the P/C Insurance Industry</vt:lpstr>
      <vt:lpstr>Meterological Hat Trick:  Poor Islip Can’t Catch a Break…</vt:lpstr>
      <vt:lpstr>Slide 3</vt:lpstr>
      <vt:lpstr>P/C Net Income After Taxes 1991–2012:Q3 ($ Millions)</vt:lpstr>
      <vt:lpstr>A 100 Combined Ratio Isn’t What It Once Was: Investment Impact on ROEs</vt:lpstr>
      <vt:lpstr>Profitability Peaks &amp; Troughs in the P/C Insurance Industry, 1975 – 2012:Q3*</vt:lpstr>
      <vt:lpstr>ROE vs. Equity Cost of Capital: U.S. P/C Insurance:1991-2012*</vt:lpstr>
      <vt:lpstr>Slide 8</vt:lpstr>
      <vt:lpstr>Slide 9</vt:lpstr>
      <vt:lpstr>Slide 10</vt:lpstr>
      <vt:lpstr>Return on Net Worth: All P-C Lines vs. Homeowners, 1990-2011*</vt:lpstr>
      <vt:lpstr>Slide 12</vt:lpstr>
      <vt:lpstr>Slide 13</vt:lpstr>
      <vt:lpstr>Slide 14</vt:lpstr>
      <vt:lpstr>RNW All Lines: NY vs. U.S., 2002-2011</vt:lpstr>
      <vt:lpstr>RNW Homeowners: NY vs. U.S., 2002-2011</vt:lpstr>
      <vt:lpstr>RNW PP Auto: NY vs. U.S., 2002-2011</vt:lpstr>
      <vt:lpstr>RNW Comm. Auto: NY vs. U.S., 2002-2011</vt:lpstr>
      <vt:lpstr>RNW Comm. Multi-Peril: NY vs. U.S., 2002-2011</vt:lpstr>
      <vt:lpstr>RNW Workers Comp: NY vs. U.S., 2002-2011</vt:lpstr>
      <vt:lpstr>All Lines: 10-Year Average RNW NY &amp; Nearby States</vt:lpstr>
      <vt:lpstr>Homeowners: 10-Year Average RNW NY  &amp; Nearby States</vt:lpstr>
      <vt:lpstr>Top Ten Most Expensive And Least Expensive States For Homeowners Insurance, 2010 (1)</vt:lpstr>
      <vt:lpstr>Average Premiums for Homeowners Insurance in New York State, 2000-2010 (1)</vt:lpstr>
      <vt:lpstr>PP Auto: 10-Year Average RNW NY &amp; Nearby States</vt:lpstr>
      <vt:lpstr>Top Ten Most Expensive And Least Expensive States For Automobile Insurance, 2010 (1)</vt:lpstr>
      <vt:lpstr>Comm. Auto: 10-Year Average RNW NY &amp; Nearby States</vt:lpstr>
      <vt:lpstr>Comm. M-P: 10-Year Average RNW NY &amp; Nearby States</vt:lpstr>
      <vt:lpstr>Workers Comp: 10-Year Average RNW  NY &amp; Nearby States</vt:lpstr>
      <vt:lpstr>All Lines DWP Growth: NY vs. U.S., 2002-2011</vt:lpstr>
      <vt:lpstr>Personal Lines DWP Growth: NY vs. U.S., 2002-2011</vt:lpstr>
      <vt:lpstr>Homeowner’s MP DWP Growth: NY vs. U.S., 2002-2011</vt:lpstr>
      <vt:lpstr>Private Passenger Auto DWP Growth: NY vs. U.S., 2002-2011</vt:lpstr>
      <vt:lpstr>Comm. Lines DWP Growth: NY vs. U.S., 2002-2011</vt:lpstr>
      <vt:lpstr>Hurricane Sandy Summary</vt:lpstr>
      <vt:lpstr>2012 Catastrophe Summary</vt:lpstr>
      <vt:lpstr>Top 12 Most Costly Hurricanes in U.S. History</vt:lpstr>
      <vt:lpstr>Hurricane Sandy: Claim Payments to Policyholders, by  State</vt:lpstr>
      <vt:lpstr>Slide 39</vt:lpstr>
      <vt:lpstr>Slide 40</vt:lpstr>
      <vt:lpstr>Slide 41</vt:lpstr>
      <vt:lpstr>Slide 42</vt:lpstr>
      <vt:lpstr>Slide 43</vt:lpstr>
      <vt:lpstr>Slide 44</vt:lpstr>
      <vt:lpstr>Hurricane Sandy: Average Claim Payment by Type of Claim </vt:lpstr>
      <vt:lpstr>Hurricane Sandy: Flood Issues</vt:lpstr>
      <vt:lpstr>Residential NFIP Flood Take-Up Rates in NJ (2010) &amp; Sandy Storm Surge</vt:lpstr>
      <vt:lpstr>Residential NFIP Flood Take-Up Rates in NY, CT (2010) &amp; Sandy Storm Surge</vt:lpstr>
      <vt:lpstr>Hurricane Sandy: National Flood Insurance Program Payment, by State*</vt:lpstr>
      <vt:lpstr>Flood Loss Paid by the National Flood Insurance Program, 1980-2012E</vt:lpstr>
      <vt:lpstr>Federal Aid Requests for States With Greatest Sandy Impact  &amp; Federal Aid Proposals (as of 1/6/13)</vt:lpstr>
      <vt:lpstr>Slide 52</vt:lpstr>
      <vt:lpstr>Number of Federal Disaster Declarations, 1953-2013*</vt:lpstr>
      <vt:lpstr>Federal Disasters Declarations by State,  1953 – 2013: Highest 25 States*</vt:lpstr>
      <vt:lpstr>Federal Disasters Declarations by State,  1953 – 2012: Lowest 25 States*</vt:lpstr>
      <vt:lpstr>Severe Weather Reports in NY, 2012</vt:lpstr>
      <vt:lpstr>Discussion of Long Island/Coastal    New York Issues</vt:lpstr>
      <vt:lpstr>Hurricane Sandy: Regulatory &amp; Legislative Consequences</vt:lpstr>
      <vt:lpstr>Slide 59</vt:lpstr>
      <vt:lpstr>Natural Disaster Losses in the United States: 2012</vt:lpstr>
      <vt:lpstr>Significant Natural Catastrophes, 2012 (Events with $1 billion economic loss and/or 50 fatalities)</vt:lpstr>
      <vt:lpstr>Natural Disasters in the United States, 1980 – 2012 Number of Events (Annual Totals 1980 – 2012) </vt:lpstr>
      <vt:lpstr>Losses Due to Natural Disasters in the US, 1980–2012 (Overall &amp; Insured Losses)</vt:lpstr>
      <vt:lpstr>U.S. Thunderstorm Loss Trends, 1980 – 2012</vt:lpstr>
      <vt:lpstr>Top 16 Most Costly Disasters in U.S. History</vt:lpstr>
      <vt:lpstr>US Insured Catastrophe Losses</vt:lpstr>
      <vt:lpstr>Top 16 Most Costly World Insurance Losses, 1970-2012*</vt:lpstr>
      <vt:lpstr>U.S. Insured Catastrophe Losses by Cause of Loss, 2011 ($ Millions)</vt:lpstr>
      <vt:lpstr>Inflation Adjusted U.S. Catastrophe Losses by Cause of Loss, 1990–20111</vt:lpstr>
      <vt:lpstr>Homeowners Insurance Catastrophe-Related Claim Frequency and Severity, 1997—2012*</vt:lpstr>
      <vt:lpstr>Combined Ratio Points Associated with Catastrophe Losses: 1960 – 2012*</vt:lpstr>
      <vt:lpstr>Homeowners Insurance Combined Ratio: 1990–2014F</vt:lpstr>
      <vt:lpstr>The Strength of the Economy Will Influence P/C Insurer Growth Opportunities</vt:lpstr>
      <vt:lpstr>US Real GDP Growth*</vt:lpstr>
      <vt:lpstr>Slide 75</vt:lpstr>
      <vt:lpstr>Slide 76</vt:lpstr>
      <vt:lpstr>Defense and Non-Defense Federal Spending        as a Share of State GDP: Top 10 States*</vt:lpstr>
      <vt:lpstr>Slide 78</vt:lpstr>
      <vt:lpstr>Slide 79</vt:lpstr>
      <vt:lpstr>Auto/Light Truck Sales, 1999-2019F</vt:lpstr>
      <vt:lpstr>Personal Auto Insurance Direct Written Premiums vs. Recently-Registered Cars</vt:lpstr>
      <vt:lpstr>Monthly Change* in Auto Insurance Prices, 1991–2012*</vt:lpstr>
      <vt:lpstr>Monthly Change* in Auto Insurance Prices, January 2005 - December 2012</vt:lpstr>
      <vt:lpstr>New Private Housing Starts, 1990-2019F</vt:lpstr>
      <vt:lpstr>Construction Employment, Jan. 2010—February 2013*</vt:lpstr>
      <vt:lpstr>Construction Employment,  Jan. 2003–Feb. 2013 </vt:lpstr>
      <vt:lpstr>Commercial &amp; Industrial Loans Outstanding at FDIC-Insured Banks, Quarterly, 2006-2012:Q3*</vt:lpstr>
      <vt:lpstr>Value of Construction Put in Place,   December 2012 vs. December 2011*</vt:lpstr>
      <vt:lpstr>Value of Private Construction Put in Place, by Segment,  Dec. 2012 vs. Dec. 2011*</vt:lpstr>
      <vt:lpstr>Value of Public Construction Put in Place, by Segment,  Dec. 2012 vs. Dec. 2011*</vt:lpstr>
      <vt:lpstr>Slide 91</vt:lpstr>
      <vt:lpstr>Dollar Value* of Manufacturers’ Shipments Monthly, Jan. 1992—Dec. 2012</vt:lpstr>
      <vt:lpstr>Manufacturing Growth for Selected Sectors, 2012 vs. 2011*</vt:lpstr>
      <vt:lpstr>Recovery in Capacity Utilization is a Positive Sign for Commercial Exposures</vt:lpstr>
      <vt:lpstr>Manufacturing Employment, Jan. 2010—February 2013*</vt:lpstr>
      <vt:lpstr>Slide 96</vt:lpstr>
      <vt:lpstr>Business Bankruptcy Filings, 1980-2012:Q3</vt:lpstr>
      <vt:lpstr>Private Sector Business Starts,  1993:Q2 – 2012:Q2*</vt:lpstr>
      <vt:lpstr>Slide 99</vt:lpstr>
      <vt:lpstr>12 Industries for the Next 10 Years: Insurance Solutions Needed</vt:lpstr>
      <vt:lpstr>Slide 101</vt:lpstr>
      <vt:lpstr>Direct Premiums Written: Total P/C Percent Change by State, 2006-2011*</vt:lpstr>
      <vt:lpstr>Direct Premiums Written: Total P/C Percent Change by State, 2006-2011*</vt:lpstr>
      <vt:lpstr>Direct Premiums Written: PP Auto Percent Change by State, 2006-2011*</vt:lpstr>
      <vt:lpstr>Direct Premiums Written: PP Auto Percent Change by State, 2006-2011*</vt:lpstr>
      <vt:lpstr>Direct Premiums Written: Homeowners Percent Change by State, 2006-2011*</vt:lpstr>
      <vt:lpstr>Direct Premiums Written: Homeowners Percent Change by State, 2006-2011*</vt:lpstr>
      <vt:lpstr>Direct Premiums Written: Comm. Lines Percent Change by State, 2006-2011*</vt:lpstr>
      <vt:lpstr>Direct Premiums Written: Comm. Lines Percent Change by State, 2006-2011*</vt:lpstr>
      <vt:lpstr>Direct Premiums Written: Workers’ Comp Percent Change by State, 2006-2011*</vt:lpstr>
      <vt:lpstr>Direct Premiums Written: Worker’s Comp Percent Change by State, 2006-2011*</vt:lpstr>
      <vt:lpstr>Slide 112</vt:lpstr>
      <vt:lpstr>Unemployment and Underemployment Rates: Stubbornly High in 2012, But Falling</vt:lpstr>
      <vt:lpstr>Slide 114</vt:lpstr>
      <vt:lpstr>Slide 115</vt:lpstr>
      <vt:lpstr>Slide 116</vt:lpstr>
      <vt:lpstr>Slide 117</vt:lpstr>
      <vt:lpstr>Net Change in Government Employment: Jan. 2010—Feb. 2013*</vt:lpstr>
      <vt:lpstr>Unemployment Rates by State, December 2012: Highest 25 States*</vt:lpstr>
      <vt:lpstr>Slide 120</vt:lpstr>
      <vt:lpstr>Oil &amp; Gas Extraction Employment, Jan. 2010—February 2013*</vt:lpstr>
      <vt:lpstr>US Unemployment Rate Forecast</vt:lpstr>
      <vt:lpstr>US Unemployment Rate Forecasts</vt:lpstr>
      <vt:lpstr>Nonfarm Payroll (Wages and Salaries): Quarterly, 2005–2012:Q4</vt:lpstr>
      <vt:lpstr>Payroll vs. Workers Comp Net Written Premiums, 1990-2012E</vt:lpstr>
      <vt:lpstr>Mass Layoff Announcements, Jan. 2002—November 2012*</vt:lpstr>
      <vt:lpstr>Slide 127</vt:lpstr>
      <vt:lpstr>Number of Tornadoes and Related Deaths, 1990 – 2012*</vt:lpstr>
      <vt:lpstr>U.S. Tornado Count, 2005-2012* </vt:lpstr>
      <vt:lpstr>U.S. Tornado Count, Departure from Inflation-Adjusted Running Total, 2011 vs. 2012* </vt:lpstr>
      <vt:lpstr>Location of Tornadoes in the US, 2012*</vt:lpstr>
      <vt:lpstr>Location of Tornadoes in the US, 2011</vt:lpstr>
      <vt:lpstr>Location of Large Hail Reports in the US, 2012*</vt:lpstr>
      <vt:lpstr>Location of Large Hail Reports in the US, 2011</vt:lpstr>
      <vt:lpstr>Location of Wind Damage Reports in the US, 2012*</vt:lpstr>
      <vt:lpstr>Location of Wind Damage Reports in the US, 2011</vt:lpstr>
      <vt:lpstr>Severe Weather Reports, 2012*</vt:lpstr>
      <vt:lpstr>Severe Weather Reports, 2011</vt:lpstr>
      <vt:lpstr>Slide 139</vt:lpstr>
      <vt:lpstr>The BIG Question: Where Is the Market Heading?</vt:lpstr>
      <vt:lpstr>Historical Criteria for a “Market Turn”: Low Interest Rates Add New Pressure</vt:lpstr>
      <vt:lpstr>INVESTMENTS:  THE NEW REALITY</vt:lpstr>
      <vt:lpstr>Property/Casualty Insurance Industry Investment Income: 2000–2012E1</vt:lpstr>
      <vt:lpstr>Property/Casualty Insurance Industry Investment Gain: 1994–2012F1</vt:lpstr>
      <vt:lpstr>P/C Insurer Net Realized  Capital Gains/Losses, 1990-2012:Q3</vt:lpstr>
      <vt:lpstr>U.S. 10-Year Treasury Note Yields: A Long Downward Trend, 1990–2013*</vt:lpstr>
      <vt:lpstr>Treasury Yield Curves:   Pre-Crisis (July 2007) vs. Jan. 2013 </vt:lpstr>
      <vt:lpstr>Average Maturity of Bonds Held by US  P/C Insurers, 2006—2011*</vt:lpstr>
      <vt:lpstr>Average Maturity of Bonds Held by US  P/C Insurers, 2006—2011*</vt:lpstr>
      <vt:lpstr>Distribution of Bond Maturities, P/C Insurance Industry, 2006-2011</vt:lpstr>
      <vt:lpstr>Annual Inflation Rates, (CPI-U, %), 1990–2014F</vt:lpstr>
      <vt:lpstr>Slide 152</vt:lpstr>
      <vt:lpstr>1. UNDERWRITING</vt:lpstr>
      <vt:lpstr>P/C Insurance Industry  Combined Ratio, 2001–2012:Q3*</vt:lpstr>
      <vt:lpstr>Underwriting Gain (Loss) 1975–2012:Q3*</vt:lpstr>
      <vt:lpstr>Combined Ratios by Predominant Business Segment, 2012:9 Mos. vs. 2011:9 Mos.*</vt:lpstr>
      <vt:lpstr>P/C Reserve Development, 1992–2013F</vt:lpstr>
      <vt:lpstr>Number of Years with Underwriting Profits by Decade, 1920s–2010s </vt:lpstr>
      <vt:lpstr>Financial Strength &amp; Underwriting</vt:lpstr>
      <vt:lpstr>P/C Insurer Impairments, 1969–2011</vt:lpstr>
      <vt:lpstr>P/C Insurer Impairment Frequency vs. Combined Ratio, 1969-2011</vt:lpstr>
      <vt:lpstr>Reasons for US P/C Insurer Impairments, 1969–2010</vt:lpstr>
      <vt:lpstr>Top 10 Lines of Business for US P/C Impaired Insurers, 2000–2010</vt:lpstr>
      <vt:lpstr>Number of Recessions Endured by P/C Insurers, by Number of Years in Operation</vt:lpstr>
      <vt:lpstr>Slide 165</vt:lpstr>
      <vt:lpstr>Private Passenger Auto Combined Ratio: 1993–2014F</vt:lpstr>
      <vt:lpstr>Homeowners Insurance Combined Ratio: 1990–2014F</vt:lpstr>
      <vt:lpstr>Homeowners Multi-Peril Loss &amp; LAE Ratio, 2011: Highest 25 States</vt:lpstr>
      <vt:lpstr>Homeowners Multi-Peril Loss &amp; LAE Ratio, 2011: Lowest 25 States</vt:lpstr>
      <vt:lpstr>Commercial Lines Combined Ratio, 1990-2013F*</vt:lpstr>
      <vt:lpstr>Commercial Auto Combined Ratio: 1993–2014F</vt:lpstr>
      <vt:lpstr>Commercial Multi-Peril Combined Ratio: 1995–2013F</vt:lpstr>
      <vt:lpstr>General Liability Combined Ratio:  2005–2014F</vt:lpstr>
      <vt:lpstr>Inland Marine Combined Ratio:       1999–2014F</vt:lpstr>
      <vt:lpstr>Other &amp; Products Liability Combined Ratio: 1991–2013F</vt:lpstr>
      <vt:lpstr>Medical Malpractice Combined Ratio vs. All Lines Combined Ratio, 1991-2013F</vt:lpstr>
      <vt:lpstr>Workers Compensation   Operating Environment</vt:lpstr>
      <vt:lpstr>Workers Compensation Combined Ratio: 1994–2014F</vt:lpstr>
      <vt:lpstr>Workers Compensation Medical Severity Moderate Increase in 2011</vt:lpstr>
      <vt:lpstr>Slide 180</vt:lpstr>
      <vt:lpstr>Workers Compensation Premium:  First Increase in Years  Net Written Premium</vt:lpstr>
      <vt:lpstr>Nonfarm Payroll (Wages and Salaries): Quarterly, 2005–2011:Q4</vt:lpstr>
      <vt:lpstr>Payroll vs. Workers Comp Net Written Premiums, 1990-2011</vt:lpstr>
      <vt:lpstr>Average Approved Bureau Rates/Loss Costs</vt:lpstr>
      <vt:lpstr>Current NCCI Voluntary Market Filed Rate/Loss Cost Changes   (Excludes Law-Only Filings)</vt:lpstr>
      <vt:lpstr>Impact of Discounting on Workers Compensation Premium  NCCI States—Private Carriers</vt:lpstr>
      <vt:lpstr>Workers Comp Rate Changes, 2008:Q4 – 2012:Q4</vt:lpstr>
      <vt:lpstr>2. SURPLUS/CAPITAL/CAPACITY</vt:lpstr>
      <vt:lpstr>US Policyholder Surplus: 1975–2012*</vt:lpstr>
      <vt:lpstr>Policyholder Surplus,  2006:Q4–2012:Q3</vt:lpstr>
      <vt:lpstr>Slide 191</vt:lpstr>
      <vt:lpstr>Reinsurer Share of Recent Significant Market Losses</vt:lpstr>
      <vt:lpstr>Regional Property Catastrophe Rate on Line Index, 1990—2013 (as of January 1)</vt:lpstr>
      <vt:lpstr>4.  RENEWED PRICING DISCIPLINE</vt:lpstr>
      <vt:lpstr>Distribution of Direct Premiums Written by Segment/Line, 2010</vt:lpstr>
      <vt:lpstr>Net Premium Growth: Annual Change,  1971—2012:Q3</vt:lpstr>
      <vt:lpstr>P/C Net Premiums Written: % Change, Quarter vs. Year-Prior Quarter</vt:lpstr>
      <vt:lpstr>Growth in Net Written Premium by Segment, 2012:9 Mos. vs. 2011:9 Mos.*</vt:lpstr>
      <vt:lpstr>Average Commercial Rate Change, All Lines, (1Q:2004–4Q:2012)</vt:lpstr>
      <vt:lpstr>Change in Commercial Rate Renewals, by Account Size: 1999:Q4 to 2012:Q4</vt:lpstr>
      <vt:lpstr>Cumulative Qtrly. Commercial Rate Changes, by Account Size: 1999:Q4 to 2012:Q4</vt:lpstr>
      <vt:lpstr>Cumulative Qtrly. Commercial Rate Changes, by Line: 1999:Q4 to 2012:Q4</vt:lpstr>
      <vt:lpstr>Workers Comp. Quarterly Rate Changes, by Line: 2000:Q1 to 2012:Q4</vt:lpstr>
      <vt:lpstr>Change in Commercial Rate Renewals, by Line: 2012:Q4</vt:lpstr>
      <vt:lpstr>CLIPS: Change in Written Price Level: All Lines, 2010:Q2 – 2012:Q4</vt:lpstr>
      <vt:lpstr>Workers Comp Rate Changes, 2008:Q4 – 2012:Q4</vt:lpstr>
      <vt:lpstr>Shifting Legal Liability &amp;  Tort Environment</vt:lpstr>
      <vt:lpstr>Over the Last Three Decades, Total Tort Costs as a % of GDP Appear Somewhat Cyclical, 1980-2013E</vt:lpstr>
      <vt:lpstr>Commercial Lines Tort Costs: Insured vs. Self-(Un)Insured Shares, 1973-2010</vt:lpstr>
      <vt:lpstr>Commercial Lines Tort Costs: Insured vs. Self-(Un)Insured Shares, 1973-2010</vt:lpstr>
      <vt:lpstr>Business Leaders Ranking of Liability Systems in 2012</vt:lpstr>
      <vt:lpstr>The Nation’s Judicial Hellholes: 2011</vt:lpstr>
      <vt:lpstr>Slide 213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Shorna Lewis</cp:lastModifiedBy>
  <cp:revision>3038</cp:revision>
  <dcterms:modified xsi:type="dcterms:W3CDTF">2013-03-14T14:34:31Z</dcterms:modified>
</cp:coreProperties>
</file>