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tags/tag2.xml" ContentType="application/vnd.openxmlformats-officedocument.presentationml.tags+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charts/chart2.xml" ContentType="application/vnd.openxmlformats-officedocument.drawingml.chart+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tags/tag4.xml" ContentType="application/vnd.openxmlformats-officedocument.presentationml.tags+xml"/>
  <Override PartName="/ppt/notesSlides/notesSlide112.xml" ContentType="application/vnd.openxmlformats-officedocument.presentationml.notesSlid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charts/chart4.xml" ContentType="application/vnd.openxmlformats-officedocument.drawingml.chart+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notesSlides/notesSlide20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tags/tag21.xml" ContentType="application/vnd.openxmlformats-officedocument.presentationml.tags+xml"/>
  <Override PartName="/ppt/slides/slide141.xml" ContentType="application/vnd.openxmlformats-officedocument.presentationml.slide+xml"/>
  <Override PartName="/ppt/slides/slide239.xml" ContentType="application/vnd.openxmlformats-officedocument.presentationml.slide+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62.xml" ContentType="application/vnd.openxmlformats-officedocument.presentationml.notesSlide+xml"/>
  <Override PartName="/ppt/slides/slide179.xml" ContentType="application/vnd.openxmlformats-officedocument.presentationml.slide+xml"/>
  <Override PartName="/ppt/notesSlides/notesSlide178.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5"/>
  </p:notesMasterIdLst>
  <p:handoutMasterIdLst>
    <p:handoutMasterId r:id="rId266"/>
  </p:handoutMasterIdLst>
  <p:sldIdLst>
    <p:sldId id="3491" r:id="rId2"/>
    <p:sldId id="3849" r:id="rId3"/>
    <p:sldId id="3899" r:id="rId4"/>
    <p:sldId id="3900" r:id="rId5"/>
    <p:sldId id="3901" r:id="rId6"/>
    <p:sldId id="3902" r:id="rId7"/>
    <p:sldId id="2574" r:id="rId8"/>
    <p:sldId id="3601" r:id="rId9"/>
    <p:sldId id="3348" r:id="rId10"/>
    <p:sldId id="3347" r:id="rId11"/>
    <p:sldId id="3780" r:id="rId12"/>
    <p:sldId id="3781" r:id="rId13"/>
    <p:sldId id="3839" r:id="rId14"/>
    <p:sldId id="3840" r:id="rId15"/>
    <p:sldId id="3433" r:id="rId16"/>
    <p:sldId id="3887" r:id="rId17"/>
    <p:sldId id="3911" r:id="rId18"/>
    <p:sldId id="3912" r:id="rId19"/>
    <p:sldId id="3669" r:id="rId20"/>
    <p:sldId id="3670" r:id="rId21"/>
    <p:sldId id="3850" r:id="rId22"/>
    <p:sldId id="3458" r:id="rId23"/>
    <p:sldId id="3416" r:id="rId24"/>
    <p:sldId id="3603" r:id="rId25"/>
    <p:sldId id="3888" r:id="rId26"/>
    <p:sldId id="3381" r:id="rId27"/>
    <p:sldId id="3758" r:id="rId28"/>
    <p:sldId id="3247" r:id="rId29"/>
    <p:sldId id="3203" r:id="rId30"/>
    <p:sldId id="3889" r:id="rId31"/>
    <p:sldId id="3481" r:id="rId32"/>
    <p:sldId id="3890" r:id="rId33"/>
    <p:sldId id="3891" r:id="rId34"/>
    <p:sldId id="3861" r:id="rId35"/>
    <p:sldId id="3892" r:id="rId36"/>
    <p:sldId id="3523" r:id="rId37"/>
    <p:sldId id="3851" r:id="rId38"/>
    <p:sldId id="3852" r:id="rId39"/>
    <p:sldId id="3853" r:id="rId40"/>
    <p:sldId id="3854" r:id="rId41"/>
    <p:sldId id="3855" r:id="rId42"/>
    <p:sldId id="3856" r:id="rId43"/>
    <p:sldId id="3857" r:id="rId44"/>
    <p:sldId id="3858" r:id="rId45"/>
    <p:sldId id="3859" r:id="rId46"/>
    <p:sldId id="3860" r:id="rId47"/>
    <p:sldId id="3532" r:id="rId48"/>
    <p:sldId id="3533" r:id="rId49"/>
    <p:sldId id="3534" r:id="rId50"/>
    <p:sldId id="3535" r:id="rId51"/>
    <p:sldId id="2934" r:id="rId52"/>
    <p:sldId id="3910" r:id="rId53"/>
    <p:sldId id="3904" r:id="rId54"/>
    <p:sldId id="3905" r:id="rId55"/>
    <p:sldId id="3906" r:id="rId56"/>
    <p:sldId id="3907" r:id="rId57"/>
    <p:sldId id="3908" r:id="rId58"/>
    <p:sldId id="3903" r:id="rId59"/>
    <p:sldId id="3909" r:id="rId60"/>
    <p:sldId id="2680" r:id="rId61"/>
    <p:sldId id="3863" r:id="rId62"/>
    <p:sldId id="3864" r:id="rId63"/>
    <p:sldId id="3865" r:id="rId64"/>
    <p:sldId id="3866" r:id="rId65"/>
    <p:sldId id="3867" r:id="rId66"/>
    <p:sldId id="3868" r:id="rId67"/>
    <p:sldId id="3893" r:id="rId68"/>
    <p:sldId id="3894" r:id="rId69"/>
    <p:sldId id="3871" r:id="rId70"/>
    <p:sldId id="3895" r:id="rId71"/>
    <p:sldId id="3549" r:id="rId72"/>
    <p:sldId id="3752" r:id="rId73"/>
    <p:sldId id="3551" r:id="rId74"/>
    <p:sldId id="3096" r:id="rId75"/>
    <p:sldId id="3618" r:id="rId76"/>
    <p:sldId id="3388" r:id="rId77"/>
    <p:sldId id="3324" r:id="rId78"/>
    <p:sldId id="3700" r:id="rId79"/>
    <p:sldId id="3713" r:id="rId80"/>
    <p:sldId id="3698" r:id="rId81"/>
    <p:sldId id="3699" r:id="rId82"/>
    <p:sldId id="3428" r:id="rId83"/>
    <p:sldId id="3715" r:id="rId84"/>
    <p:sldId id="3429" r:id="rId85"/>
    <p:sldId id="3494" r:id="rId86"/>
    <p:sldId id="3689" r:id="rId87"/>
    <p:sldId id="3716" r:id="rId88"/>
    <p:sldId id="3701" r:id="rId89"/>
    <p:sldId id="3717" r:id="rId90"/>
    <p:sldId id="3740" r:id="rId91"/>
    <p:sldId id="3741" r:id="rId92"/>
    <p:sldId id="3743" r:id="rId93"/>
    <p:sldId id="3823" r:id="rId94"/>
    <p:sldId id="3824" r:id="rId95"/>
    <p:sldId id="3825" r:id="rId96"/>
    <p:sldId id="3826" r:id="rId97"/>
    <p:sldId id="3690" r:id="rId98"/>
    <p:sldId id="3691" r:id="rId99"/>
    <p:sldId id="2599" r:id="rId100"/>
    <p:sldId id="2600" r:id="rId101"/>
    <p:sldId id="2965" r:id="rId102"/>
    <p:sldId id="3415" r:id="rId103"/>
    <p:sldId id="3478" r:id="rId104"/>
    <p:sldId id="3702" r:id="rId105"/>
    <p:sldId id="3753" r:id="rId106"/>
    <p:sldId id="3754" r:id="rId107"/>
    <p:sldId id="3755" r:id="rId108"/>
    <p:sldId id="3580" r:id="rId109"/>
    <p:sldId id="3706" r:id="rId110"/>
    <p:sldId id="3710" r:id="rId111"/>
    <p:sldId id="3707" r:id="rId112"/>
    <p:sldId id="3708" r:id="rId113"/>
    <p:sldId id="3744" r:id="rId114"/>
    <p:sldId id="3582" r:id="rId115"/>
    <p:sldId id="3302" r:id="rId116"/>
    <p:sldId id="3625" r:id="rId117"/>
    <p:sldId id="3626" r:id="rId118"/>
    <p:sldId id="3511" r:id="rId119"/>
    <p:sldId id="3898" r:id="rId120"/>
    <p:sldId id="3896" r:id="rId121"/>
    <p:sldId id="3897" r:id="rId122"/>
    <p:sldId id="3697" r:id="rId123"/>
    <p:sldId id="3558" r:id="rId124"/>
    <p:sldId id="3512" r:id="rId125"/>
    <p:sldId id="3513" r:id="rId126"/>
    <p:sldId id="3635" r:id="rId127"/>
    <p:sldId id="3639" r:id="rId128"/>
    <p:sldId id="3641" r:id="rId129"/>
    <p:sldId id="3642" r:id="rId130"/>
    <p:sldId id="3643" r:id="rId131"/>
    <p:sldId id="3645" r:id="rId132"/>
    <p:sldId id="3647" r:id="rId133"/>
    <p:sldId id="3269" r:id="rId134"/>
    <p:sldId id="3828" r:id="rId135"/>
    <p:sldId id="3829" r:id="rId136"/>
    <p:sldId id="3830" r:id="rId137"/>
    <p:sldId id="3831" r:id="rId138"/>
    <p:sldId id="3832" r:id="rId139"/>
    <p:sldId id="3833" r:id="rId140"/>
    <p:sldId id="3834" r:id="rId141"/>
    <p:sldId id="3835" r:id="rId142"/>
    <p:sldId id="3836" r:id="rId143"/>
    <p:sldId id="3837" r:id="rId144"/>
    <p:sldId id="3844" r:id="rId145"/>
    <p:sldId id="3845" r:id="rId146"/>
    <p:sldId id="3846" r:id="rId147"/>
    <p:sldId id="3847" r:id="rId148"/>
    <p:sldId id="3848" r:id="rId149"/>
    <p:sldId id="3286" r:id="rId150"/>
    <p:sldId id="1693" r:id="rId151"/>
    <p:sldId id="3364" r:id="rId152"/>
    <p:sldId id="2882" r:id="rId153"/>
    <p:sldId id="2881" r:id="rId154"/>
    <p:sldId id="3678" r:id="rId155"/>
    <p:sldId id="3747" r:id="rId156"/>
    <p:sldId id="3748" r:id="rId157"/>
    <p:sldId id="3749" r:id="rId158"/>
    <p:sldId id="3471" r:id="rId159"/>
    <p:sldId id="3634" r:id="rId160"/>
    <p:sldId id="3679" r:id="rId161"/>
    <p:sldId id="3680" r:id="rId162"/>
    <p:sldId id="3681" r:id="rId163"/>
    <p:sldId id="1618" r:id="rId164"/>
    <p:sldId id="3553" r:id="rId165"/>
    <p:sldId id="1687" r:id="rId166"/>
    <p:sldId id="3365" r:id="rId167"/>
    <p:sldId id="3366" r:id="rId168"/>
    <p:sldId id="1748" r:id="rId169"/>
    <p:sldId id="3367" r:id="rId170"/>
    <p:sldId id="3711" r:id="rId171"/>
    <p:sldId id="2291" r:id="rId172"/>
    <p:sldId id="3109" r:id="rId173"/>
    <p:sldId id="3105" r:id="rId174"/>
    <p:sldId id="3106" r:id="rId175"/>
    <p:sldId id="3107" r:id="rId176"/>
    <p:sldId id="3108" r:id="rId177"/>
    <p:sldId id="2331" r:id="rId178"/>
    <p:sldId id="3010" r:id="rId179"/>
    <p:sldId id="3514" r:id="rId180"/>
    <p:sldId id="3013" r:id="rId181"/>
    <p:sldId id="3014" r:id="rId182"/>
    <p:sldId id="2432" r:id="rId183"/>
    <p:sldId id="2658" r:id="rId184"/>
    <p:sldId id="2642" r:id="rId185"/>
    <p:sldId id="3015" r:id="rId186"/>
    <p:sldId id="2643" r:id="rId187"/>
    <p:sldId id="2336" r:id="rId188"/>
    <p:sldId id="2659" r:id="rId189"/>
    <p:sldId id="2660" r:id="rId190"/>
    <p:sldId id="2685" r:id="rId191"/>
    <p:sldId id="3555" r:id="rId192"/>
    <p:sldId id="3684" r:id="rId193"/>
    <p:sldId id="3685" r:id="rId194"/>
    <p:sldId id="3147" r:id="rId195"/>
    <p:sldId id="3686" r:id="rId196"/>
    <p:sldId id="3687" r:id="rId197"/>
    <p:sldId id="3556" r:id="rId198"/>
    <p:sldId id="3682" r:id="rId199"/>
    <p:sldId id="2773" r:id="rId200"/>
    <p:sldId id="2670" r:id="rId201"/>
    <p:sldId id="3244" r:id="rId202"/>
    <p:sldId id="3284" r:id="rId203"/>
    <p:sldId id="3285" r:id="rId204"/>
    <p:sldId id="3683" r:id="rId205"/>
    <p:sldId id="2091" r:id="rId206"/>
    <p:sldId id="3671" r:id="rId207"/>
    <p:sldId id="3351" r:id="rId208"/>
    <p:sldId id="3586" r:id="rId209"/>
    <p:sldId id="2174" r:id="rId210"/>
    <p:sldId id="3874" r:id="rId211"/>
    <p:sldId id="3695" r:id="rId212"/>
    <p:sldId id="3876" r:id="rId213"/>
    <p:sldId id="3875" r:id="rId214"/>
    <p:sldId id="3877" r:id="rId215"/>
    <p:sldId id="3880" r:id="rId216"/>
    <p:sldId id="3873" r:id="rId217"/>
    <p:sldId id="3584" r:id="rId218"/>
    <p:sldId id="3585" r:id="rId219"/>
    <p:sldId id="3878" r:id="rId220"/>
    <p:sldId id="3879" r:id="rId221"/>
    <p:sldId id="3881" r:id="rId222"/>
    <p:sldId id="3883" r:id="rId223"/>
    <p:sldId id="3884" r:id="rId224"/>
    <p:sldId id="3885" r:id="rId225"/>
    <p:sldId id="3886" r:id="rId226"/>
    <p:sldId id="2638" r:id="rId227"/>
    <p:sldId id="3425" r:id="rId228"/>
    <p:sldId id="3882" r:id="rId229"/>
    <p:sldId id="2185" r:id="rId230"/>
    <p:sldId id="3016" r:id="rId231"/>
    <p:sldId id="3368" r:id="rId232"/>
    <p:sldId id="3369" r:id="rId233"/>
    <p:sldId id="3370" r:id="rId234"/>
    <p:sldId id="3750" r:id="rId235"/>
    <p:sldId id="3331" r:id="rId236"/>
    <p:sldId id="3332" r:id="rId237"/>
    <p:sldId id="3333" r:id="rId238"/>
    <p:sldId id="3334" r:id="rId239"/>
    <p:sldId id="3751" r:id="rId240"/>
    <p:sldId id="3336" r:id="rId241"/>
    <p:sldId id="3469" r:id="rId242"/>
    <p:sldId id="1445" r:id="rId243"/>
    <p:sldId id="1450" r:id="rId244"/>
    <p:sldId id="2652" r:id="rId245"/>
    <p:sldId id="2655" r:id="rId246"/>
    <p:sldId id="3228" r:id="rId247"/>
    <p:sldId id="3757" r:id="rId248"/>
    <p:sldId id="3510" r:id="rId249"/>
    <p:sldId id="3497" r:id="rId250"/>
    <p:sldId id="3498" r:id="rId251"/>
    <p:sldId id="3499" r:id="rId252"/>
    <p:sldId id="3500" r:id="rId253"/>
    <p:sldId id="3501" r:id="rId254"/>
    <p:sldId id="3502" r:id="rId255"/>
    <p:sldId id="3503" r:id="rId256"/>
    <p:sldId id="3504" r:id="rId257"/>
    <p:sldId id="3505" r:id="rId258"/>
    <p:sldId id="3506" r:id="rId259"/>
    <p:sldId id="3507" r:id="rId260"/>
    <p:sldId id="3508" r:id="rId261"/>
    <p:sldId id="3509" r:id="rId262"/>
    <p:sldId id="1136" r:id="rId263"/>
    <p:sldId id="3431" r:id="rId26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270" Type="http://schemas.openxmlformats.org/officeDocument/2006/relationships/tableStyles" Target="tableStyle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handoutMaster" Target="handoutMasters/handout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746E-2"/>
          <c:w val="0.93040188886645558"/>
          <c:h val="0.86296741032374014"/>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62690944"/>
        <c:axId val="162692480"/>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62716288"/>
        <c:axId val="162714752"/>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62690944"/>
        <c:axId val="162692480"/>
      </c:lineChart>
      <c:catAx>
        <c:axId val="162690944"/>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2692480"/>
        <c:crosses val="autoZero"/>
        <c:lblAlgn val="ctr"/>
        <c:lblOffset val="100"/>
        <c:tickLblSkip val="1"/>
      </c:catAx>
      <c:valAx>
        <c:axId val="162692480"/>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62690944"/>
        <c:crosses val="autoZero"/>
        <c:crossBetween val="between"/>
        <c:majorUnit val="2"/>
      </c:valAx>
      <c:valAx>
        <c:axId val="162714752"/>
        <c:scaling>
          <c:orientation val="minMax"/>
          <c:max val="12"/>
          <c:min val="-10"/>
        </c:scaling>
        <c:axPos val="r"/>
        <c:numFmt formatCode="General" sourceLinked="1"/>
        <c:majorTickMark val="none"/>
        <c:tickLblPos val="none"/>
        <c:spPr>
          <a:ln>
            <a:noFill/>
          </a:ln>
        </c:spPr>
        <c:crossAx val="162716288"/>
        <c:crosses val="max"/>
        <c:crossBetween val="between"/>
        <c:majorUnit val="2"/>
      </c:valAx>
      <c:catAx>
        <c:axId val="162716288"/>
        <c:scaling>
          <c:orientation val="minMax"/>
        </c:scaling>
        <c:axPos val="t"/>
        <c:numFmt formatCode="General" sourceLinked="1"/>
        <c:majorTickMark val="none"/>
        <c:tickLblPos val="none"/>
        <c:spPr>
          <a:ln>
            <a:noFill/>
          </a:ln>
        </c:spPr>
        <c:crossAx val="162714752"/>
        <c:crosses val="max"/>
        <c:auto val="1"/>
        <c:lblAlgn val="ctr"/>
        <c:lblOffset val="100"/>
      </c:catAx>
    </c:plotArea>
    <c:legend>
      <c:legendPos val="r"/>
      <c:layout>
        <c:manualLayout>
          <c:xMode val="edge"/>
          <c:yMode val="edge"/>
          <c:x val="0.72894654193866759"/>
          <c:y val="0.27944814574562732"/>
          <c:w val="0.18040336741124438"/>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30.996355121000157</c:v>
                </c:pt>
                <c:pt idx="1">
                  <c:v>31.316294560999999</c:v>
                </c:pt>
                <c:pt idx="2">
                  <c:v>29.753761604000001</c:v>
                </c:pt>
                <c:pt idx="3">
                  <c:v>30.505050416000035</c:v>
                </c:pt>
                <c:pt idx="4">
                  <c:v>29.077386128000157</c:v>
                </c:pt>
                <c:pt idx="5">
                  <c:v>26.321967000000164</c:v>
                </c:pt>
                <c:pt idx="6">
                  <c:v>25.202254229000001</c:v>
                </c:pt>
                <c:pt idx="7">
                  <c:v>24.183790124000001</c:v>
                </c:pt>
                <c:pt idx="8">
                  <c:v>23.294640042999813</c:v>
                </c:pt>
                <c:pt idx="9">
                  <c:v>22.30464687099974</c:v>
                </c:pt>
                <c:pt idx="10">
                  <c:v>24.956931406999999</c:v>
                </c:pt>
                <c:pt idx="11">
                  <c:v>26.133928442000201</c:v>
                </c:pt>
                <c:pt idx="12">
                  <c:v>29.249614615000002</c:v>
                </c:pt>
                <c:pt idx="13">
                  <c:v>31.117596655999996</c:v>
                </c:pt>
                <c:pt idx="14">
                  <c:v>34.662006891000011</c:v>
                </c:pt>
                <c:pt idx="15">
                  <c:v>37.784561175999997</c:v>
                </c:pt>
                <c:pt idx="16">
                  <c:v>38.611554640000001</c:v>
                </c:pt>
                <c:pt idx="17">
                  <c:v>37.587669666999894</c:v>
                </c:pt>
                <c:pt idx="18">
                  <c:v>33.755330208000373</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2.6816056489999998</c:v>
                </c:pt>
                <c:pt idx="8" formatCode="0.000">
                  <c:v>2.644896573</c:v>
                </c:pt>
                <c:pt idx="9" formatCode="0.000">
                  <c:v>2.70238460200002</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63332096"/>
        <c:axId val="163333632"/>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30.996355121000157</c:v>
                </c:pt>
                <c:pt idx="1">
                  <c:v>31.316294560999999</c:v>
                </c:pt>
                <c:pt idx="2">
                  <c:v>29.753761604000001</c:v>
                </c:pt>
                <c:pt idx="3">
                  <c:v>30.505050416000035</c:v>
                </c:pt>
                <c:pt idx="4">
                  <c:v>29.077386128000157</c:v>
                </c:pt>
                <c:pt idx="5">
                  <c:v>26.321967000000164</c:v>
                </c:pt>
                <c:pt idx="6">
                  <c:v>28.180754229000001</c:v>
                </c:pt>
                <c:pt idx="7">
                  <c:v>26.865395773000003</c:v>
                </c:pt>
                <c:pt idx="8">
                  <c:v>25.939536616000002</c:v>
                </c:pt>
                <c:pt idx="9">
                  <c:v>25.007031472999987</c:v>
                </c:pt>
                <c:pt idx="10">
                  <c:v>28.639417975999987</c:v>
                </c:pt>
                <c:pt idx="11">
                  <c:v>32.145650291000003</c:v>
                </c:pt>
                <c:pt idx="12">
                  <c:v>37.670706786000011</c:v>
                </c:pt>
                <c:pt idx="13">
                  <c:v>42.273814471000001</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63332096"/>
        <c:axId val="163333632"/>
      </c:lineChart>
      <c:catAx>
        <c:axId val="163332096"/>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63333632"/>
        <c:crosses val="autoZero"/>
        <c:lblAlgn val="ctr"/>
        <c:lblOffset val="100"/>
        <c:tickLblSkip val="1"/>
      </c:catAx>
      <c:valAx>
        <c:axId val="163333632"/>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63332096"/>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6"/>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358"/>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64176640"/>
        <c:axId val="164178176"/>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64176640"/>
        <c:axId val="164178176"/>
      </c:lineChart>
      <c:catAx>
        <c:axId val="164176640"/>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64178176"/>
        <c:crosses val="autoZero"/>
        <c:auto val="1"/>
        <c:lblAlgn val="ctr"/>
        <c:lblOffset val="100"/>
        <c:tickLblSkip val="1"/>
      </c:catAx>
      <c:valAx>
        <c:axId val="164178176"/>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64176640"/>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355"/>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-2.1775707317074038</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0.39867826086957919</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-1.8806292682926629</c:v>
                </c:pt>
                <c:pt idx="1">
                  <c:v>-1.8784936170212778</c:v>
                </c:pt>
                <c:pt idx="2">
                  <c:v>-1.5839255813953499</c:v>
                </c:pt>
                <c:pt idx="3">
                  <c:v>-2.3684830188679813</c:v>
                </c:pt>
                <c:pt idx="4">
                  <c:v>-3.932753623188336</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-1.7212234374999618</c:v>
                </c:pt>
                <c:pt idx="14">
                  <c:v>-3.0540000000000025</c:v>
                </c:pt>
                <c:pt idx="15">
                  <c:v>-4.3788906666666705</c:v>
                </c:pt>
                <c:pt idx="16">
                  <c:v>-6.2112022988505924</c:v>
                </c:pt>
                <c:pt idx="17">
                  <c:v>-7.5884831460674045</c:v>
                </c:pt>
                <c:pt idx="18">
                  <c:v>-7.8629379310343746</c:v>
                </c:pt>
                <c:pt idx="19">
                  <c:v>-8.2528853932584223</c:v>
                </c:pt>
                <c:pt idx="20">
                  <c:v>-7.8629379310343746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-1.099999999999973</c:v>
                </c:pt>
                <c:pt idx="20">
                  <c:v>-1</c:v>
                </c:pt>
              </c:numCache>
            </c:numRef>
          </c:val>
        </c:ser>
        <c:gapWidth val="70"/>
        <c:overlap val="100"/>
        <c:axId val="164500992"/>
        <c:axId val="164502528"/>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7035E-2"/>
                  <c:y val="-8.0643430600586694E-2"/>
                </c:manualLayout>
              </c:layout>
              <c:dLblPos val="r"/>
              <c:showVal val="1"/>
            </c:dLbl>
            <c:dLbl>
              <c:idx val="14"/>
              <c:layout>
                <c:manualLayout>
                  <c:x val="-2.1809672625497035E-2"/>
                  <c:y val="-0.103180098811178"/>
                </c:manualLayout>
              </c:layout>
              <c:dLblPos val="r"/>
              <c:showVal val="1"/>
            </c:dLbl>
            <c:dLbl>
              <c:idx val="15"/>
              <c:layout>
                <c:manualLayout>
                  <c:x val="-2.5691162188411328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layout/>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0.66500000000000792</c:v>
                </c:pt>
                <c:pt idx="15">
                  <c:v>-2.2376000000000054</c:v>
                </c:pt>
                <c:pt idx="16">
                  <c:v>-4.6586000000000007</c:v>
                </c:pt>
                <c:pt idx="17">
                  <c:v>-7.4049999999999905</c:v>
                </c:pt>
                <c:pt idx="18">
                  <c:v>-8.2702000000000009</c:v>
                </c:pt>
                <c:pt idx="19">
                  <c:v>-8.6574000000000026</c:v>
                </c:pt>
                <c:pt idx="20">
                  <c:v>-7.9702000000000934</c:v>
                </c:pt>
              </c:numCache>
            </c:numRef>
          </c:val>
        </c:ser>
        <c:marker val="1"/>
        <c:axId val="164518144"/>
        <c:axId val="164516608"/>
      </c:lineChart>
      <c:catAx>
        <c:axId val="164500992"/>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4502528"/>
        <c:crosses val="autoZero"/>
        <c:lblAlgn val="ctr"/>
        <c:lblOffset val="300"/>
        <c:tickLblSkip val="1"/>
      </c:catAx>
      <c:valAx>
        <c:axId val="164502528"/>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64500992"/>
        <c:crosses val="autoZero"/>
        <c:crossBetween val="between"/>
        <c:majorUnit val="5"/>
      </c:valAx>
      <c:valAx>
        <c:axId val="164516608"/>
        <c:scaling>
          <c:orientation val="minMax"/>
          <c:max val="10"/>
          <c:min val="-25"/>
        </c:scaling>
        <c:axPos val="r"/>
        <c:numFmt formatCode="0.0" sourceLinked="1"/>
        <c:majorTickMark val="none"/>
        <c:tickLblPos val="none"/>
        <c:spPr>
          <a:ln>
            <a:noFill/>
          </a:ln>
        </c:spPr>
        <c:crossAx val="164518144"/>
        <c:crosses val="max"/>
        <c:crossBetween val="between"/>
        <c:majorUnit val="5"/>
      </c:valAx>
      <c:catAx>
        <c:axId val="164518144"/>
        <c:scaling>
          <c:orientation val="minMax"/>
        </c:scaling>
        <c:delete val="1"/>
        <c:axPos val="b"/>
        <c:numFmt formatCode="General" sourceLinked="1"/>
        <c:tickLblPos val="none"/>
        <c:crossAx val="164516608"/>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9081"/>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66.44100000000067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173.739</c:v>
                </c:pt>
                <c:pt idx="13">
                  <c:v>177.24899999999997</c:v>
                </c:pt>
                <c:pt idx="14">
                  <c:v>196.839</c:v>
                </c:pt>
                <c:pt idx="15">
                  <c:v>198.99300000000002</c:v>
                </c:pt>
              </c:numCache>
            </c:numRef>
          </c:val>
        </c:ser>
        <c:marker val="1"/>
        <c:axId val="93419008"/>
        <c:axId val="93420544"/>
      </c:lineChart>
      <c:catAx>
        <c:axId val="93419008"/>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93420544"/>
        <c:crosses val="autoZero"/>
        <c:auto val="1"/>
        <c:lblAlgn val="ctr"/>
        <c:lblOffset val="100"/>
        <c:tickLblSkip val="1"/>
        <c:tickMarkSkip val="1"/>
      </c:catAx>
      <c:valAx>
        <c:axId val="93420544"/>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588E-2"/>
              <c:y val="0.40489130434782838"/>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93419008"/>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05.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06.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07.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08.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09.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1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1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14.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16.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17.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18.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9.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10/1/2013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11</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107</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108</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115</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12</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119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120</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121</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123</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126</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127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128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129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130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131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132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133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135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137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139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140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14</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141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142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143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144</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145</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146</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147</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149</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150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15</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152</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155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156</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157</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159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163</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164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165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166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169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170</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171</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173</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174</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175</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177</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180</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181</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189</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192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194</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19</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94028142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199</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200</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205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207</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20</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208</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209</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210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217</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218</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225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227</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229</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230</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231</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232</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234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235</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236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237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238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239</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22</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242</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243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247</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248</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250</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251</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252</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253</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254</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256</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257</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258</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259</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260</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261</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262</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25</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26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29</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30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sldNum" sz="quarter" idx="5"/>
          </p:nvPr>
        </p:nvSpPr>
        <p:spPr>
          <a:noFill/>
        </p:spPr>
        <p:txBody>
          <a:bodyPr/>
          <a:lstStyle/>
          <a:p>
            <a:fld id="{2E1B25BC-3291-4802-B291-FCBE4F19F264}" type="slidenum">
              <a:rPr lang="en-US" smtClean="0"/>
              <a:pPr/>
              <a:t>3</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31</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33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34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35</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36</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37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38</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sldNum" sz="quarter" idx="5"/>
          </p:nvPr>
        </p:nvSpPr>
        <p:spPr>
          <a:noFill/>
        </p:spPr>
        <p:txBody>
          <a:bodyPr/>
          <a:lstStyle/>
          <a:p>
            <a:fld id="{B52D0AFB-AD02-41F9-B2FB-33046C610D83}" type="slidenum">
              <a:rPr lang="en-US" smtClean="0"/>
              <a:pPr/>
              <a:t>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43</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45</a:t>
            </a:fld>
            <a:endParaRPr lang="en-US" sz="10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48</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49</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B68B85C7-EDEE-4E89-A804-2D0CFE83C65A}" type="slidenum">
              <a:rPr lang="en-US" sz="1000"/>
              <a:pPr algn="ctr" defTabSz="930275"/>
              <a:t>5</a:t>
            </a:fld>
            <a:endParaRPr lang="en-US" sz="10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51</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52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53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54</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55</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56</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57</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58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59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60</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B9924668-5484-4F4D-B70F-7C71643222B9}" type="slidenum">
              <a:rPr lang="en-US" sz="1000"/>
              <a:pPr algn="ctr" defTabSz="930275"/>
              <a:t>6</a:t>
            </a:fld>
            <a:endParaRPr lang="en-US" sz="10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61</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66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B0F52D1F-AC7E-4541-B72C-00AFF843EBE5}" type="slidenum">
              <a:rPr lang="en-US" smtClean="0"/>
              <a:pPr defTabSz="928787"/>
              <a:t>67</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92467F6B-1042-40BD-86FC-0A831117010D}" type="slidenum">
              <a:rPr lang="en-US" smtClean="0"/>
              <a:pPr defTabSz="928787"/>
              <a:t>68</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70</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71</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72</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73</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75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76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77</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82</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83</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84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85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87</a:t>
            </a:fld>
            <a:endParaRPr lang="en-US" noProof="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89</a:t>
            </a:fld>
            <a:endParaRPr lang="en-US" noProof="0"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90</a:t>
            </a:fld>
            <a:endParaRPr lang="en-US" noProof="0"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91</a:t>
            </a:fld>
            <a:endParaRPr lang="en-US" noProof="0"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20"/>
            <a:ext cx="704850" cy="247794"/>
          </a:xfrm>
        </p:spPr>
        <p:txBody>
          <a:bodyPr/>
          <a:lstStyle/>
          <a:p>
            <a:fld id="{076349CA-7964-46F8-9AF2-4ABE1A925F7D}" type="slidenum">
              <a:rPr lang="en-US" smtClean="0"/>
              <a:pPr/>
              <a:t>92</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93</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98</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99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100</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102</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104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106</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1.vml"/><Relationship Id="rId4" Type="http://schemas.openxmlformats.org/officeDocument/2006/relationships/oleObject" Target="../embeddings/oleObject71.bin"/></Relationships>
</file>

<file path=ppt/slides/_rels/slide10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2.vml"/><Relationship Id="rId4" Type="http://schemas.openxmlformats.org/officeDocument/2006/relationships/oleObject" Target="../embeddings/oleObject72.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3.vml"/><Relationship Id="rId4" Type="http://schemas.openxmlformats.org/officeDocument/2006/relationships/oleObject" Target="../embeddings/oleObject73.bin"/></Relationships>
</file>

<file path=ppt/slides/_rels/slide1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hyperlink" Target="http://www.fema.gov/disasters" TargetMode="External"/><Relationship Id="rId4" Type="http://schemas.openxmlformats.org/officeDocument/2006/relationships/oleObject" Target="../embeddings/oleObject74.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75.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76.bin"/></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2.xml"/><Relationship Id="rId1" Type="http://schemas.openxmlformats.org/officeDocument/2006/relationships/slideLayout" Target="../slideLayouts/slideLayout13.xml"/><Relationship Id="rId4" Type="http://schemas.openxmlformats.org/officeDocument/2006/relationships/image" Target="../media/image97.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10.xml.rels><?xml version="1.0" encoding="UTF-8" standalone="yes"?>
<Relationships xmlns="http://schemas.openxmlformats.org/package/2006/relationships"><Relationship Id="rId3" Type="http://schemas.openxmlformats.org/officeDocument/2006/relationships/hyperlink" Target="http://www.spc.noaa.gov/wcm/torngraph-big.png" TargetMode="External"/><Relationship Id="rId2" Type="http://schemas.openxmlformats.org/officeDocument/2006/relationships/notesSlide" Target="../notesSlides/notesSlide103.xml"/><Relationship Id="rId1" Type="http://schemas.openxmlformats.org/officeDocument/2006/relationships/slideLayout" Target="../slideLayouts/slideLayout13.xml"/><Relationship Id="rId5" Type="http://schemas.openxmlformats.org/officeDocument/2006/relationships/hyperlink" Target="http://www.spc.noaa.gov/wcm/" TargetMode="External"/><Relationship Id="rId4" Type="http://schemas.openxmlformats.org/officeDocument/2006/relationships/image" Target="../media/image98.png"/></Relationships>
</file>

<file path=ppt/slides/_rels/slide11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4.xml"/><Relationship Id="rId1" Type="http://schemas.openxmlformats.org/officeDocument/2006/relationships/slideLayout" Target="../slideLayouts/slideLayout13.xml"/><Relationship Id="rId4" Type="http://schemas.openxmlformats.org/officeDocument/2006/relationships/image" Target="../media/image99.gif"/></Relationships>
</file>

<file path=ppt/slides/_rels/slide112.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5.xml"/><Relationship Id="rId1" Type="http://schemas.openxmlformats.org/officeDocument/2006/relationships/slideLayout" Target="../slideLayouts/slideLayout13.xml"/><Relationship Id="rId4" Type="http://schemas.openxmlformats.org/officeDocument/2006/relationships/image" Target="../media/image100.gif"/></Relationships>
</file>

<file path=ppt/slides/_rels/slide113.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6.xml"/><Relationship Id="rId1" Type="http://schemas.openxmlformats.org/officeDocument/2006/relationships/slideLayout" Target="../slideLayouts/slideLayout13.xml"/><Relationship Id="rId4" Type="http://schemas.openxmlformats.org/officeDocument/2006/relationships/image" Target="../media/image101.gif"/></Relationships>
</file>

<file path=ppt/slides/_rels/slide114.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107.xml"/><Relationship Id="rId1" Type="http://schemas.openxmlformats.org/officeDocument/2006/relationships/slideLayout" Target="../slideLayouts/slideLayout13.xml"/><Relationship Id="rId4" Type="http://schemas.openxmlformats.org/officeDocument/2006/relationships/image" Target="../media/image102.gif"/></Relationships>
</file>

<file path=ppt/slides/_rels/slide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09.xml"/><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2.xml"/><Relationship Id="rId1" Type="http://schemas.openxmlformats.org/officeDocument/2006/relationships/vmlDrawing" Target="../drawings/vmlDrawing77.v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78.vml"/><Relationship Id="rId4" Type="http://schemas.openxmlformats.org/officeDocument/2006/relationships/oleObject" Target="../embeddings/oleObject78.bin"/></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79.vml"/><Relationship Id="rId4" Type="http://schemas.openxmlformats.org/officeDocument/2006/relationships/oleObject" Target="../embeddings/oleObject79.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0.vml"/><Relationship Id="rId4" Type="http://schemas.openxmlformats.org/officeDocument/2006/relationships/oleObject" Target="../embeddings/oleObject80.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81.vml"/><Relationship Id="rId4" Type="http://schemas.openxmlformats.org/officeDocument/2006/relationships/oleObject" Target="../embeddings/oleObject8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82.vml"/><Relationship Id="rId4" Type="http://schemas.openxmlformats.org/officeDocument/2006/relationships/oleObject" Target="../embeddings/oleObject82.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83.vml"/><Relationship Id="rId4" Type="http://schemas.openxmlformats.org/officeDocument/2006/relationships/oleObject" Target="../embeddings/oleObject83.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84.vml"/><Relationship Id="rId4" Type="http://schemas.openxmlformats.org/officeDocument/2006/relationships/oleObject" Target="../embeddings/oleObject84.bin"/></Relationships>
</file>

<file path=ppt/slides/_rels/slide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5.vml"/><Relationship Id="rId4" Type="http://schemas.openxmlformats.org/officeDocument/2006/relationships/oleObject" Target="../embeddings/oleObject85.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oleObject" Target="../embeddings/oleObject86.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87.vml"/><Relationship Id="rId4" Type="http://schemas.openxmlformats.org/officeDocument/2006/relationships/oleObject" Target="../embeddings/oleObject87.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oleObject" Target="../embeddings/oleObject88.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oleObject" Target="../embeddings/oleObject89.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90.vml"/><Relationship Id="rId4" Type="http://schemas.openxmlformats.org/officeDocument/2006/relationships/oleObject" Target="../embeddings/oleObject9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oleObject" Target="../embeddings/oleObject91.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2.vml"/><Relationship Id="rId4" Type="http://schemas.openxmlformats.org/officeDocument/2006/relationships/oleObject" Target="../embeddings/oleObject92.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oleObject" Target="../embeddings/oleObject93.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oleObject" Target="../embeddings/oleObject94.bin"/></Relationships>
</file>

<file path=ppt/slides/_rels/slide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95.vml"/><Relationship Id="rId4" Type="http://schemas.openxmlformats.org/officeDocument/2006/relationships/oleObject" Target="../embeddings/oleObject95.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96.vml"/><Relationship Id="rId4" Type="http://schemas.openxmlformats.org/officeDocument/2006/relationships/oleObject" Target="../embeddings/oleObject96.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97.vml"/><Relationship Id="rId4" Type="http://schemas.openxmlformats.org/officeDocument/2006/relationships/oleObject" Target="../embeddings/oleObject97.bin"/></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2.xml"/><Relationship Id="rId1" Type="http://schemas.openxmlformats.org/officeDocument/2006/relationships/vmlDrawing" Target="../drawings/vmlDrawing98.vml"/></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99.vml"/><Relationship Id="rId4" Type="http://schemas.openxmlformats.org/officeDocument/2006/relationships/oleObject" Target="../embeddings/oleObject99.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0.vml"/><Relationship Id="rId4" Type="http://schemas.openxmlformats.org/officeDocument/2006/relationships/oleObject" Target="../embeddings/oleObject100.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1.vml"/><Relationship Id="rId4" Type="http://schemas.openxmlformats.org/officeDocument/2006/relationships/oleObject" Target="../embeddings/oleObject101.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2.vml"/><Relationship Id="rId4" Type="http://schemas.openxmlformats.org/officeDocument/2006/relationships/oleObject" Target="../embeddings/oleObject102.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oleObject" Target="../embeddings/oleObject103.bin"/><Relationship Id="rId4" Type="http://schemas.openxmlformats.org/officeDocument/2006/relationships/hyperlink" Target="http://www.federalreserve.gov/releases/h15/data.htm" TargetMode="Externa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04.vml"/><Relationship Id="rId5" Type="http://schemas.openxmlformats.org/officeDocument/2006/relationships/oleObject" Target="../embeddings/oleObject104.bin"/><Relationship Id="rId4" Type="http://schemas.openxmlformats.org/officeDocument/2006/relationships/hyperlink" Target="http://www.federalreserve.gov/releases/h15/data.htm" TargetMode="Externa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05.vml"/><Relationship Id="rId4" Type="http://schemas.openxmlformats.org/officeDocument/2006/relationships/oleObject" Target="../embeddings/oleObject105.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06.vml"/><Relationship Id="rId4" Type="http://schemas.openxmlformats.org/officeDocument/2006/relationships/oleObject" Target="../embeddings/oleObject106.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07.vml"/><Relationship Id="rId4" Type="http://schemas.openxmlformats.org/officeDocument/2006/relationships/oleObject" Target="../embeddings/oleObject10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08.vml"/><Relationship Id="rId4" Type="http://schemas.openxmlformats.org/officeDocument/2006/relationships/oleObject" Target="../embeddings/oleObject108.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09.vml"/><Relationship Id="rId4" Type="http://schemas.openxmlformats.org/officeDocument/2006/relationships/oleObject" Target="../embeddings/oleObject109.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0.vml"/><Relationship Id="rId4" Type="http://schemas.openxmlformats.org/officeDocument/2006/relationships/oleObject" Target="../embeddings/oleObject110.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11.vml"/><Relationship Id="rId4" Type="http://schemas.openxmlformats.org/officeDocument/2006/relationships/oleObject" Target="../embeddings/oleObject111.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12.vml"/><Relationship Id="rId4" Type="http://schemas.openxmlformats.org/officeDocument/2006/relationships/oleObject" Target="../embeddings/oleObject112.bin"/></Relationships>
</file>

<file path=ppt/slides/_rels/slide1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13.vml"/><Relationship Id="rId4" Type="http://schemas.openxmlformats.org/officeDocument/2006/relationships/oleObject" Target="../embeddings/oleObject113.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14.vml"/><Relationship Id="rId4" Type="http://schemas.openxmlformats.org/officeDocument/2006/relationships/oleObject" Target="../embeddings/oleObject114.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5.vml"/><Relationship Id="rId4" Type="http://schemas.openxmlformats.org/officeDocument/2006/relationships/oleObject" Target="../embeddings/oleObject115.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6.xml"/><Relationship Id="rId1" Type="http://schemas.openxmlformats.org/officeDocument/2006/relationships/vmlDrawing" Target="../drawings/vmlDrawing116.vml"/><Relationship Id="rId4" Type="http://schemas.openxmlformats.org/officeDocument/2006/relationships/oleObject" Target="../embeddings/oleObject11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6.xml"/><Relationship Id="rId1" Type="http://schemas.openxmlformats.org/officeDocument/2006/relationships/vmlDrawing" Target="../drawings/vmlDrawing117.vml"/><Relationship Id="rId4" Type="http://schemas.openxmlformats.org/officeDocument/2006/relationships/oleObject" Target="../embeddings/oleObject117.bin"/></Relationships>
</file>

<file path=ppt/slides/_rels/slide1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xml"/><Relationship Id="rId1" Type="http://schemas.openxmlformats.org/officeDocument/2006/relationships/vmlDrawing" Target="../drawings/vmlDrawing118.vml"/><Relationship Id="rId4" Type="http://schemas.openxmlformats.org/officeDocument/2006/relationships/oleObject" Target="../embeddings/oleObject118.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6.xml"/><Relationship Id="rId1" Type="http://schemas.openxmlformats.org/officeDocument/2006/relationships/vmlDrawing" Target="../drawings/vmlDrawing119.vml"/><Relationship Id="rId4" Type="http://schemas.openxmlformats.org/officeDocument/2006/relationships/oleObject" Target="../embeddings/oleObject119.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20.vml"/><Relationship Id="rId4" Type="http://schemas.openxmlformats.org/officeDocument/2006/relationships/oleObject" Target="../embeddings/oleObject120.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21.vml"/><Relationship Id="rId4" Type="http://schemas.openxmlformats.org/officeDocument/2006/relationships/oleObject" Target="../embeddings/oleObject121.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22.vml"/><Relationship Id="rId4" Type="http://schemas.openxmlformats.org/officeDocument/2006/relationships/oleObject" Target="../embeddings/oleObject122.bin"/></Relationships>
</file>

<file path=ppt/slides/_rels/slide1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23.vml"/><Relationship Id="rId4" Type="http://schemas.openxmlformats.org/officeDocument/2006/relationships/oleObject" Target="../embeddings/oleObject123.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4.vml"/><Relationship Id="rId4" Type="http://schemas.openxmlformats.org/officeDocument/2006/relationships/oleObject" Target="../embeddings/oleObject124.bin"/></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7.xml"/><Relationship Id="rId1" Type="http://schemas.openxmlformats.org/officeDocument/2006/relationships/vmlDrawing" Target="../drawings/vmlDrawing125.vml"/><Relationship Id="rId4" Type="http://schemas.openxmlformats.org/officeDocument/2006/relationships/oleObject" Target="../embeddings/oleObject125.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7.xml"/><Relationship Id="rId1" Type="http://schemas.openxmlformats.org/officeDocument/2006/relationships/vmlDrawing" Target="../drawings/vmlDrawing126.vml"/><Relationship Id="rId4" Type="http://schemas.openxmlformats.org/officeDocument/2006/relationships/oleObject" Target="../embeddings/oleObject126.bin"/></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12.xml"/><Relationship Id="rId1" Type="http://schemas.openxmlformats.org/officeDocument/2006/relationships/vmlDrawing" Target="../drawings/vmlDrawing127.v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6.xml"/><Relationship Id="rId1" Type="http://schemas.openxmlformats.org/officeDocument/2006/relationships/vmlDrawing" Target="../drawings/vmlDrawing128.vml"/><Relationship Id="rId4" Type="http://schemas.openxmlformats.org/officeDocument/2006/relationships/oleObject" Target="../embeddings/oleObject128.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6.xml"/><Relationship Id="rId1" Type="http://schemas.openxmlformats.org/officeDocument/2006/relationships/vmlDrawing" Target="../drawings/vmlDrawing129.vml"/><Relationship Id="rId4" Type="http://schemas.openxmlformats.org/officeDocument/2006/relationships/oleObject" Target="../embeddings/oleObject129.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30.vml"/><Relationship Id="rId4" Type="http://schemas.openxmlformats.org/officeDocument/2006/relationships/oleObject" Target="../embeddings/oleObject130.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31.vml"/><Relationship Id="rId4" Type="http://schemas.openxmlformats.org/officeDocument/2006/relationships/oleObject" Target="../embeddings/oleObject131.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32.vml"/><Relationship Id="rId4" Type="http://schemas.openxmlformats.org/officeDocument/2006/relationships/oleObject" Target="../embeddings/oleObject132.bin"/></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6.xml"/><Relationship Id="rId1" Type="http://schemas.openxmlformats.org/officeDocument/2006/relationships/vmlDrawing" Target="../drawings/vmlDrawing133.vml"/></Relationships>
</file>

<file path=ppt/slides/_rels/slide1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34.vml"/><Relationship Id="rId4" Type="http://schemas.openxmlformats.org/officeDocument/2006/relationships/oleObject" Target="../embeddings/oleObject134.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35.vml"/><Relationship Id="rId4" Type="http://schemas.openxmlformats.org/officeDocument/2006/relationships/oleObject" Target="../embeddings/Microsoft_Office_Excel_97-2003_Worksheet1.xls"/></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36.vml"/><Relationship Id="rId4" Type="http://schemas.openxmlformats.org/officeDocument/2006/relationships/oleObject" Target="../embeddings/oleObject135.bin"/></Relationships>
</file>

<file path=ppt/slides/_rels/slide193.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7.xml"/><Relationship Id="rId1" Type="http://schemas.openxmlformats.org/officeDocument/2006/relationships/vmlDrawing" Target="../drawings/vmlDrawing137.v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vmlDrawing" Target="../drawings/vmlDrawing138.vml"/><Relationship Id="rId4" Type="http://schemas.openxmlformats.org/officeDocument/2006/relationships/oleObject" Target="../embeddings/oleObject137.bin"/></Relationships>
</file>

<file path=ppt/slides/_rels/slide19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6.xml"/><Relationship Id="rId1" Type="http://schemas.openxmlformats.org/officeDocument/2006/relationships/vmlDrawing" Target="../drawings/vmlDrawing139.vml"/></Relationships>
</file>

<file path=ppt/slides/_rels/slide19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7.xml"/><Relationship Id="rId1" Type="http://schemas.openxmlformats.org/officeDocument/2006/relationships/vmlDrawing" Target="../drawings/vmlDrawing140.vml"/><Relationship Id="rId5" Type="http://schemas.openxmlformats.org/officeDocument/2006/relationships/oleObject" Target="../embeddings/oleObject139.bin"/><Relationship Id="rId4" Type="http://schemas.openxmlformats.org/officeDocument/2006/relationships/hyperlink" Target="http://research.stlouisfed.org/fred2/series/WASCU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41.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40.bin"/></Relationships>
</file>

<file path=ppt/slides/_rels/slide20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42.vml"/></Relationships>
</file>

<file path=ppt/slides/_rels/slide20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7.xml"/><Relationship Id="rId1" Type="http://schemas.openxmlformats.org/officeDocument/2006/relationships/vmlDrawing" Target="../drawings/vmlDrawing143.vml"/><Relationship Id="rId4" Type="http://schemas.openxmlformats.org/officeDocument/2006/relationships/oleObject" Target="../embeddings/oleObject141.bin"/></Relationships>
</file>

<file path=ppt/slides/_rels/slide2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7.xml"/><Relationship Id="rId1" Type="http://schemas.openxmlformats.org/officeDocument/2006/relationships/vmlDrawing" Target="../drawings/vmlDrawing144.vml"/><Relationship Id="rId4" Type="http://schemas.openxmlformats.org/officeDocument/2006/relationships/oleObject" Target="../embeddings/oleObject142.bin"/></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7.xml"/><Relationship Id="rId1" Type="http://schemas.openxmlformats.org/officeDocument/2006/relationships/vmlDrawing" Target="../drawings/vmlDrawing145.vml"/><Relationship Id="rId4" Type="http://schemas.openxmlformats.org/officeDocument/2006/relationships/oleObject" Target="../embeddings/oleObject143.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6.xml"/><Relationship Id="rId1" Type="http://schemas.openxmlformats.org/officeDocument/2006/relationships/vmlDrawing" Target="../drawings/vmlDrawing146.vml"/><Relationship Id="rId4" Type="http://schemas.openxmlformats.org/officeDocument/2006/relationships/oleObject" Target="../embeddings/oleObject144.bin"/></Relationships>
</file>

<file path=ppt/slides/_rels/slide2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47.vml"/><Relationship Id="rId4" Type="http://schemas.openxmlformats.org/officeDocument/2006/relationships/oleObject" Target="../embeddings/oleObject145.bin"/></Relationships>
</file>

<file path=ppt/slides/_rels/slide2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12.xml"/><Relationship Id="rId1" Type="http://schemas.openxmlformats.org/officeDocument/2006/relationships/vmlDrawing" Target="../drawings/vmlDrawing148.vml"/></Relationships>
</file>

<file path=ppt/slides/_rels/slide21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image" Target="../media/image181.wmf"/><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49.vml"/><Relationship Id="rId4" Type="http://schemas.openxmlformats.org/officeDocument/2006/relationships/oleObject" Target="../embeddings/oleObject147.bin"/></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6.xml"/><Relationship Id="rId1" Type="http://schemas.openxmlformats.org/officeDocument/2006/relationships/vmlDrawing" Target="../drawings/vmlDrawing150.vml"/><Relationship Id="rId4" Type="http://schemas.openxmlformats.org/officeDocument/2006/relationships/oleObject" Target="../embeddings/oleObject148.bin"/></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6.xml"/><Relationship Id="rId1" Type="http://schemas.openxmlformats.org/officeDocument/2006/relationships/vmlDrawing" Target="../drawings/vmlDrawing151.vml"/><Relationship Id="rId4" Type="http://schemas.openxmlformats.org/officeDocument/2006/relationships/oleObject" Target="../embeddings/oleObject149.bin"/></Relationships>
</file>

<file path=ppt/slides/_rels/slide219.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220.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7.xml"/><Relationship Id="rId1" Type="http://schemas.openxmlformats.org/officeDocument/2006/relationships/vmlDrawing" Target="../drawings/vmlDrawing152.vml"/><Relationship Id="rId4" Type="http://schemas.openxmlformats.org/officeDocument/2006/relationships/oleObject" Target="../embeddings/oleObject150.bin"/></Relationships>
</file>

<file path=ppt/slides/_rels/slide227.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vmlDrawing" Target="../drawings/vmlDrawing153.vml"/><Relationship Id="rId4" Type="http://schemas.openxmlformats.org/officeDocument/2006/relationships/oleObject" Target="../embeddings/oleObject151.bin"/></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6.xml"/><Relationship Id="rId1" Type="http://schemas.openxmlformats.org/officeDocument/2006/relationships/vmlDrawing" Target="../drawings/vmlDrawing154.vml"/><Relationship Id="rId4" Type="http://schemas.openxmlformats.org/officeDocument/2006/relationships/oleObject" Target="../embeddings/oleObject152.bin"/></Relationships>
</file>

<file path=ppt/slides/_rels/slide2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vmlDrawing" Target="../drawings/vmlDrawing155.vml"/><Relationship Id="rId5" Type="http://schemas.openxmlformats.org/officeDocument/2006/relationships/oleObject" Target="../embeddings/oleObject153.bin"/><Relationship Id="rId4" Type="http://schemas.openxmlformats.org/officeDocument/2006/relationships/notesSlide" Target="../notesSlides/notesSlide202.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6.xml"/><Relationship Id="rId1" Type="http://schemas.openxmlformats.org/officeDocument/2006/relationships/vmlDrawing" Target="../drawings/vmlDrawing156.vml"/><Relationship Id="rId4" Type="http://schemas.openxmlformats.org/officeDocument/2006/relationships/oleObject" Target="../embeddings/oleObject154.bin"/></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6.xml"/><Relationship Id="rId1" Type="http://schemas.openxmlformats.org/officeDocument/2006/relationships/vmlDrawing" Target="../drawings/vmlDrawing157.vml"/><Relationship Id="rId4" Type="http://schemas.openxmlformats.org/officeDocument/2006/relationships/oleObject" Target="../embeddings/oleObject155.bin"/></Relationships>
</file>

<file path=ppt/slides/_rels/slide235.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205.xml"/><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206.xml"/><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07.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208.xml"/><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6.xml"/><Relationship Id="rId1" Type="http://schemas.openxmlformats.org/officeDocument/2006/relationships/vmlDrawing" Target="../drawings/vmlDrawing158.vml"/><Relationship Id="rId4" Type="http://schemas.openxmlformats.org/officeDocument/2006/relationships/oleObject" Target="../embeddings/oleObject15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7.xml"/><Relationship Id="rId1" Type="http://schemas.openxmlformats.org/officeDocument/2006/relationships/vmlDrawing" Target="../drawings/vmlDrawing159.vml"/><Relationship Id="rId4" Type="http://schemas.openxmlformats.org/officeDocument/2006/relationships/oleObject" Target="../embeddings/oleObject157.bin"/></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7.xml"/><Relationship Id="rId1" Type="http://schemas.openxmlformats.org/officeDocument/2006/relationships/vmlDrawing" Target="../drawings/vmlDrawing160.vml"/><Relationship Id="rId4" Type="http://schemas.openxmlformats.org/officeDocument/2006/relationships/oleObject" Target="../embeddings/oleObject158.bin"/></Relationships>
</file>

<file path=ppt/slides/_rels/slide2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6.xml"/><Relationship Id="rId1" Type="http://schemas.openxmlformats.org/officeDocument/2006/relationships/vmlDrawing" Target="../drawings/vmlDrawing161.vml"/><Relationship Id="rId4" Type="http://schemas.openxmlformats.org/officeDocument/2006/relationships/oleObject" Target="../embeddings/oleObject159.bin"/></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7.xml"/><Relationship Id="rId1" Type="http://schemas.openxmlformats.org/officeDocument/2006/relationships/vmlDrawing" Target="../drawings/vmlDrawing162.vml"/><Relationship Id="rId4" Type="http://schemas.openxmlformats.org/officeDocument/2006/relationships/oleObject" Target="../embeddings/oleObject160.bin"/></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7.xml"/><Relationship Id="rId1" Type="http://schemas.openxmlformats.org/officeDocument/2006/relationships/vmlDrawing" Target="../drawings/vmlDrawing163.vml"/><Relationship Id="rId4" Type="http://schemas.openxmlformats.org/officeDocument/2006/relationships/oleObject" Target="../embeddings/oleObject161.bin"/></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7.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6.xml"/><Relationship Id="rId1" Type="http://schemas.openxmlformats.org/officeDocument/2006/relationships/vmlDrawing" Target="../drawings/vmlDrawing164.vml"/><Relationship Id="rId4" Type="http://schemas.openxmlformats.org/officeDocument/2006/relationships/oleObject" Target="../embeddings/oleObject16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6.xml"/><Relationship Id="rId1" Type="http://schemas.openxmlformats.org/officeDocument/2006/relationships/vmlDrawing" Target="../drawings/vmlDrawing165.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63.bin"/></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6.xml"/><Relationship Id="rId1" Type="http://schemas.openxmlformats.org/officeDocument/2006/relationships/vmlDrawing" Target="../drawings/vmlDrawing166.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64.bin"/></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7.xml"/><Relationship Id="rId1" Type="http://schemas.openxmlformats.org/officeDocument/2006/relationships/vmlDrawing" Target="../drawings/vmlDrawing167.vml"/><Relationship Id="rId4" Type="http://schemas.openxmlformats.org/officeDocument/2006/relationships/oleObject" Target="../embeddings/oleObject165.bin"/></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6.xml"/><Relationship Id="rId1" Type="http://schemas.openxmlformats.org/officeDocument/2006/relationships/vmlDrawing" Target="../drawings/vmlDrawing168.vml"/><Relationship Id="rId4" Type="http://schemas.openxmlformats.org/officeDocument/2006/relationships/oleObject" Target="../embeddings/oleObject166.bin"/></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6.xml"/><Relationship Id="rId1" Type="http://schemas.openxmlformats.org/officeDocument/2006/relationships/vmlDrawing" Target="../drawings/vmlDrawing169.vml"/><Relationship Id="rId4" Type="http://schemas.openxmlformats.org/officeDocument/2006/relationships/oleObject" Target="../embeddings/oleObject167.bin"/></Relationships>
</file>

<file path=ppt/slides/_rels/slide255.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7.xml"/><Relationship Id="rId1" Type="http://schemas.openxmlformats.org/officeDocument/2006/relationships/vmlDrawing" Target="../drawings/vmlDrawing170.vml"/><Relationship Id="rId4" Type="http://schemas.openxmlformats.org/officeDocument/2006/relationships/oleObject" Target="../embeddings/oleObject168.bin"/></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6.xml"/><Relationship Id="rId1" Type="http://schemas.openxmlformats.org/officeDocument/2006/relationships/vmlDrawing" Target="../drawings/vmlDrawing171.vml"/><Relationship Id="rId4" Type="http://schemas.openxmlformats.org/officeDocument/2006/relationships/oleObject" Target="../embeddings/oleObject169.bin"/></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7.xml"/><Relationship Id="rId1" Type="http://schemas.openxmlformats.org/officeDocument/2006/relationships/vmlDrawing" Target="../drawings/vmlDrawing172.vml"/><Relationship Id="rId4" Type="http://schemas.openxmlformats.org/officeDocument/2006/relationships/oleObject" Target="../embeddings/oleObject170.bin"/></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7.xml"/><Relationship Id="rId1" Type="http://schemas.openxmlformats.org/officeDocument/2006/relationships/vmlDrawing" Target="../drawings/vmlDrawing173.vml"/><Relationship Id="rId4" Type="http://schemas.openxmlformats.org/officeDocument/2006/relationships/oleObject" Target="../embeddings/oleObject17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7.xml"/><Relationship Id="rId1" Type="http://schemas.openxmlformats.org/officeDocument/2006/relationships/vmlDrawing" Target="../drawings/vmlDrawing174.vml"/><Relationship Id="rId4" Type="http://schemas.openxmlformats.org/officeDocument/2006/relationships/oleObject" Target="../embeddings/oleObject172.bin"/></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6.xml"/><Relationship Id="rId1" Type="http://schemas.openxmlformats.org/officeDocument/2006/relationships/vmlDrawing" Target="../drawings/vmlDrawing175.vml"/><Relationship Id="rId4" Type="http://schemas.openxmlformats.org/officeDocument/2006/relationships/oleObject" Target="../embeddings/oleObject173.bin"/></Relationships>
</file>

<file path=ppt/slides/_rels/slide262.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31.xml"/><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oleObject" Target="../embeddings/oleObject22.bin"/><Relationship Id="rId4" Type="http://schemas.openxmlformats.org/officeDocument/2006/relationships/hyperlink" Target="http://data.bls.gov/"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oleObject" Target="../embeddings/oleObject24.bin"/><Relationship Id="rId4" Type="http://schemas.openxmlformats.org/officeDocument/2006/relationships/hyperlink" Target="http://www.federalreserve.gov/releases/h15/data.htm"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25.vml"/><Relationship Id="rId6" Type="http://schemas.openxmlformats.org/officeDocument/2006/relationships/hyperlink" Target="http://www.federalreserve.gov/releases/h15/data.htm" TargetMode="External"/><Relationship Id="rId5" Type="http://schemas.openxmlformats.org/officeDocument/2006/relationships/oleObject" Target="../embeddings/oleObject25.bin"/><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oleObject" Target="../embeddings/oleObject26.bin"/><Relationship Id="rId4" Type="http://schemas.openxmlformats.org/officeDocument/2006/relationships/hyperlink" Target="http://research.stlouisfed.org/fred2/series/WASCUR"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hyperlink" Target="http://www2.fdic.gov/qbp/" TargetMode="External"/><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hyperlink" Target="http://www2.fdic.gov/qbp/" TargetMode="External"/><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hyperlink" Target="http://www.ism.ws/ismreport/mfgrob.cfm" TargetMode="External"/><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hyperlink" Target="http://www.census.gov/manufacturing/m3/" TargetMode="External"/><Relationship Id="rId4"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hyperlink" Target="http://www.census.gov/manufacturing/m3/" TargetMode="External"/><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35.bin"/><Relationship Id="rId4"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hyperlink" Target="http://data.bls.gov/" TargetMode="External"/><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hyperlink" Target="http://www.ism.ws/ismreport/nonmfgrob.cfm" TargetMode="External"/><Relationship Id="rId4" Type="http://schemas.openxmlformats.org/officeDocument/2006/relationships/oleObject" Target="../embeddings/oleObject37.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hyperlink" Target="http://www.bls.gov/news.release/cewbd.t08.htm" TargetMode="External"/><Relationship Id="rId4" Type="http://schemas.openxmlformats.org/officeDocument/2006/relationships/oleObject" Target="../embeddings/oleObject3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46.gi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oleObject" Target="../embeddings/oleObject44.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oleObject" Target="../embeddings/oleObject47.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hyperlink" Target="http://www.bls.gov/ces/home.htm" TargetMode="External"/><Relationship Id="rId4" Type="http://schemas.openxmlformats.org/officeDocument/2006/relationships/oleObject" Target="../embeddings/oleObject48.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hyperlink" Target="http://www.bls.gov/ces/home.htm" TargetMode="External"/><Relationship Id="rId4" Type="http://schemas.openxmlformats.org/officeDocument/2006/relationships/oleObject" Target="../embeddings/oleObject49.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hyperlink" Target="http://www.bls.gov/ces/home.htm" TargetMode="External"/><Relationship Id="rId4" Type="http://schemas.openxmlformats.org/officeDocument/2006/relationships/oleObject" Target="../embeddings/oleObject50.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hyperlink" Target="http://www.bls.gov/data/" TargetMode="External"/><Relationship Id="rId4" Type="http://schemas.openxmlformats.org/officeDocument/2006/relationships/oleObject" Target="../embeddings/oleObject5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hyperlink" Target="http://www.bls.gov/data/" TargetMode="External"/><Relationship Id="rId4" Type="http://schemas.openxmlformats.org/officeDocument/2006/relationships/oleObject" Target="../embeddings/oleObject52.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image" Target="../media/image63.jpeg"/><Relationship Id="rId5" Type="http://schemas.openxmlformats.org/officeDocument/2006/relationships/oleObject" Target="../embeddings/oleObject55.bin"/><Relationship Id="rId4" Type="http://schemas.openxmlformats.org/officeDocument/2006/relationships/hyperlink" Target="http://data.bls.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oleObject" Target="../embeddings/oleObject58.bin"/><Relationship Id="rId4" Type="http://schemas.openxmlformats.org/officeDocument/2006/relationships/hyperlink" Target="http://research.stlouisfed.org/fred2/series/WASCUR"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59.bin"/></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69.jpeg"/><Relationship Id="rId4" Type="http://schemas.openxmlformats.org/officeDocument/2006/relationships/oleObject" Target="../embeddings/oleObject60.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s/_rels/slide7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9.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78.emf"/><Relationship Id="rId4" Type="http://schemas.openxmlformats.org/officeDocument/2006/relationships/notesSlide" Target="../notesSlides/notesSlide8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79.png"/></Relationships>
</file>

<file path=ppt/slides/_rels/slide8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0.emf"/><Relationship Id="rId5" Type="http://schemas.openxmlformats.org/officeDocument/2006/relationships/notesSlide" Target="../notesSlides/notesSlide84.xml"/><Relationship Id="rId4"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81.png"/><Relationship Id="rId4" Type="http://schemas.openxmlformats.org/officeDocument/2006/relationships/notesSlide" Target="../notesSlides/notesSlide85.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82.jpeg"/><Relationship Id="rId4" Type="http://schemas.openxmlformats.org/officeDocument/2006/relationships/notesSlide" Target="../notesSlides/notesSlide86.xml"/></Relationships>
</file>

<file path=ppt/slides/_rels/slide92.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83.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87.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65.vml"/><Relationship Id="rId4" Type="http://schemas.openxmlformats.org/officeDocument/2006/relationships/oleObject" Target="../embeddings/oleObject65.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2.xml"/><Relationship Id="rId1" Type="http://schemas.openxmlformats.org/officeDocument/2006/relationships/vmlDrawing" Target="../drawings/vmlDrawing66.v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2.xml"/><Relationship Id="rId1" Type="http://schemas.openxmlformats.org/officeDocument/2006/relationships/vmlDrawing" Target="../drawings/vmlDrawing67.v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68.vml"/><Relationship Id="rId4" Type="http://schemas.openxmlformats.org/officeDocument/2006/relationships/oleObject" Target="../embeddings/oleObject68.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69.vml"/><Relationship Id="rId4" Type="http://schemas.openxmlformats.org/officeDocument/2006/relationships/oleObject" Target="../embeddings/oleObject69.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70.vml"/><Relationship Id="rId4" Type="http://schemas.openxmlformats.org/officeDocument/2006/relationships/oleObject" Target="../embeddings/oleObject7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38889"/>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and Opportunities</a:t>
            </a:r>
            <a:br>
              <a:rPr lang="en-US" sz="3600" i="1" dirty="0" smtClean="0"/>
            </a:br>
            <a:r>
              <a:rPr lang="en-US" sz="3600" i="1" dirty="0" smtClean="0"/>
              <a:t>in 2013 and Beyond</a:t>
            </a:r>
            <a:endParaRPr lang="en-US" sz="3400" i="1" dirty="0">
              <a:solidFill>
                <a:srgbClr val="C00000"/>
              </a:solidFill>
            </a:endParaRPr>
          </a:p>
        </p:txBody>
      </p:sp>
      <p:sp>
        <p:nvSpPr>
          <p:cNvPr id="94211" name="Rectangle 3"/>
          <p:cNvSpPr>
            <a:spLocks noGrp="1" noChangeArrowheads="1"/>
          </p:cNvSpPr>
          <p:nvPr>
            <p:ph type="subTitle" idx="1"/>
          </p:nvPr>
        </p:nvSpPr>
        <p:spPr>
          <a:xfrm>
            <a:off x="117989" y="4278746"/>
            <a:ext cx="8952271" cy="1737399"/>
          </a:xfrm>
        </p:spPr>
        <p:txBody>
          <a:bodyPr/>
          <a:lstStyle/>
          <a:p>
            <a:pPr>
              <a:lnSpc>
                <a:spcPct val="80000"/>
              </a:lnSpc>
            </a:pPr>
            <a:r>
              <a:rPr lang="en-US" dirty="0" smtClean="0"/>
              <a:t>International Association of Claims Professionals</a:t>
            </a:r>
            <a:endParaRPr lang="en-US" dirty="0"/>
          </a:p>
          <a:p>
            <a:pPr>
              <a:lnSpc>
                <a:spcPct val="80000"/>
              </a:lnSpc>
            </a:pPr>
            <a:r>
              <a:rPr lang="en-US" dirty="0" smtClean="0"/>
              <a:t>Tucson, AZ</a:t>
            </a:r>
            <a:endParaRPr lang="en-US" dirty="0"/>
          </a:p>
          <a:p>
            <a:pPr>
              <a:lnSpc>
                <a:spcPct val="80000"/>
              </a:lnSpc>
            </a:pPr>
            <a:r>
              <a:rPr lang="en-US" sz="2800" dirty="0" smtClean="0"/>
              <a:t>October 1, 2013</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 CATs are improving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100</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101</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102</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103</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104</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104</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728834" name="Chart" r:id="rId4" imgW="8581960" imgH="4076807"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September 30</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2,133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44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105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106</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729858" name="Chart" r:id="rId4" imgW="8810600" imgH="4581583"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Sept. 30,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107</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20638" y="1790700"/>
          <a:ext cx="9064625" cy="4713288"/>
        </p:xfrm>
        <a:graphic>
          <a:graphicData uri="http://schemas.openxmlformats.org/presentationml/2006/ole">
            <p:oleObj spid="_x0000_s20730882" name="Chart" r:id="rId4" imgW="8829766" imgH="4591030"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Sept. 30,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cSld>
  <p:clrMapOvr>
    <a:masterClrMapping/>
  </p:clrMapOvr>
  <p:transition>
    <p:zoom dir="in"/>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2178818" name="Picture 2" descr="http://www.spc.noaa.gov/climo/online/monthly/2013_annual_map_torn.gif"/>
          <p:cNvPicPr>
            <a:picLocks noChangeAspect="1" noChangeArrowheads="1"/>
          </p:cNvPicPr>
          <p:nvPr/>
        </p:nvPicPr>
        <p:blipFill>
          <a:blip r:embed="rId4" cstate="email"/>
          <a:srcRect/>
          <a:stretch>
            <a:fillRect/>
          </a:stretch>
        </p:blipFill>
        <p:spPr bwMode="auto">
          <a:xfrm>
            <a:off x="402713" y="1101728"/>
            <a:ext cx="7399184" cy="5303840"/>
          </a:xfrm>
          <a:prstGeom prst="rect">
            <a:avLst/>
          </a:prstGeom>
          <a:noFill/>
        </p:spPr>
      </p:pic>
      <p:sp>
        <p:nvSpPr>
          <p:cNvPr id="13" name="AutoShape 7"/>
          <p:cNvSpPr>
            <a:spLocks noChangeArrowheads="1"/>
          </p:cNvSpPr>
          <p:nvPr/>
        </p:nvSpPr>
        <p:spPr bwMode="blackWhite">
          <a:xfrm>
            <a:off x="7167563" y="2684206"/>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720 tornadoes through Aug. 30,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147487" y="2109020"/>
            <a:ext cx="2227006" cy="2757948"/>
          </a:xfrm>
          <a:prstGeom prst="wedgeRectCallout">
            <a:avLst>
              <a:gd name="adj1" fmla="val 97569"/>
              <a:gd name="adj2" fmla="val 144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storm system that spawned the deadly EF-5 tornado on May 19 in Moore, OK, produced insured losses of $1.575 billion</a:t>
            </a:r>
            <a:endParaRPr lang="en-US" sz="2000" b="1" dirty="0">
              <a:solidFill>
                <a:srgbClr val="FFFFFF"/>
              </a:solidFill>
              <a:latin typeface="Arial" charset="0"/>
              <a:cs typeface="Arial" charset="0"/>
            </a:endParaRPr>
          </a:p>
        </p:txBody>
      </p:sp>
      <p:sp>
        <p:nvSpPr>
          <p:cNvPr id="15" name="Oval 8"/>
          <p:cNvSpPr>
            <a:spLocks noChangeArrowheads="1"/>
          </p:cNvSpPr>
          <p:nvPr/>
        </p:nvSpPr>
        <p:spPr bwMode="auto">
          <a:xfrm rot="-5400000">
            <a:off x="3619191" y="332422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11</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1987–2012*</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2012.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p:oleObj spid="_x0000_s21259266" name="Chart" r:id="rId4" imgW="8601024" imgH="4610130" progId="MSGraph.Chart.8">
              <p:embed followColorScheme="full"/>
            </p:oleObj>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829546"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793003"/>
            <a:ext cx="754062" cy="292100"/>
          </a:xfrm>
          <a:prstGeom prst="wedgeRectCallout">
            <a:avLst>
              <a:gd name="adj1" fmla="val 59151"/>
              <a:gd name="adj2" fmla="val -1199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421978" y="3793938"/>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238157" y="4492999"/>
            <a:ext cx="1085850" cy="292100"/>
          </a:xfrm>
          <a:prstGeom prst="wedgeRectCallout">
            <a:avLst>
              <a:gd name="adj1" fmla="val 58979"/>
              <a:gd name="adj2" fmla="val -1245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3027709"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334398" y="4781363"/>
            <a:ext cx="1162050" cy="292100"/>
          </a:xfrm>
          <a:prstGeom prst="wedgeRectCallout">
            <a:avLst>
              <a:gd name="adj1" fmla="val 25496"/>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943176"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539229" y="4016375"/>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5162001"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798290" y="3447957"/>
            <a:ext cx="958850" cy="292100"/>
          </a:xfrm>
          <a:prstGeom prst="wedgeRectCallout">
            <a:avLst>
              <a:gd name="adj1" fmla="val 4546"/>
              <a:gd name="adj2" fmla="val 325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394448"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906532"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606962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76707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2794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74092" y="4805269"/>
            <a:ext cx="1152525" cy="546100"/>
          </a:xfrm>
          <a:prstGeom prst="wedgeRectCallout">
            <a:avLst>
              <a:gd name="adj1" fmla="val 43734"/>
              <a:gd name="adj2" fmla="val -120451"/>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747819" y="4640826"/>
            <a:ext cx="1098599" cy="678425"/>
          </a:xfrm>
          <a:prstGeom prst="wedgeRectCallout">
            <a:avLst>
              <a:gd name="adj1" fmla="val -4124"/>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81594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50847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29601" y="3048000"/>
            <a:ext cx="766915" cy="329380"/>
          </a:xfrm>
          <a:prstGeom prst="wedgeRectCallout">
            <a:avLst>
              <a:gd name="adj1" fmla="val 11377"/>
              <a:gd name="adj2" fmla="val 986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110</a:t>
            </a:fld>
            <a:endParaRPr lang="en-US" sz="1000" dirty="0">
              <a:solidFill>
                <a:schemeClr val="accent4">
                  <a:lumMod val="75000"/>
                </a:schemeClr>
              </a:solidFill>
              <a:latin typeface="+mn-lt"/>
              <a:cs typeface="+mn-cs"/>
            </a:endParaRPr>
          </a:p>
        </p:txBody>
      </p:sp>
      <p:pic>
        <p:nvPicPr>
          <p:cNvPr id="20755458" name="Picture 2" descr="U.S. Annual Tornado Trends">
            <a:hlinkClick r:id="rId3"/>
          </p:cNvPr>
          <p:cNvPicPr>
            <a:picLocks noChangeAspect="1" noChangeArrowheads="1"/>
          </p:cNvPicPr>
          <p:nvPr/>
        </p:nvPicPr>
        <p:blipFill>
          <a:blip r:embed="rId4" cstate="email"/>
          <a:srcRect/>
          <a:stretch>
            <a:fillRect/>
          </a:stretch>
        </p:blipFill>
        <p:spPr bwMode="auto">
          <a:xfrm>
            <a:off x="-1" y="1072161"/>
            <a:ext cx="8893278" cy="5384782"/>
          </a:xfrm>
          <a:prstGeom prst="rect">
            <a:avLst/>
          </a:prstGeom>
          <a:noFill/>
        </p:spPr>
      </p:pic>
      <p:sp>
        <p:nvSpPr>
          <p:cNvPr id="10" name="AutoShape 7"/>
          <p:cNvSpPr>
            <a:spLocks noChangeArrowheads="1"/>
          </p:cNvSpPr>
          <p:nvPr/>
        </p:nvSpPr>
        <p:spPr bwMode="blackWhite">
          <a:xfrm>
            <a:off x="4527746" y="4763732"/>
            <a:ext cx="1827390" cy="936788"/>
          </a:xfrm>
          <a:prstGeom prst="wedgeRectCallout">
            <a:avLst>
              <a:gd name="adj1" fmla="val 5996"/>
              <a:gd name="adj2" fmla="val -6365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2080860" y="1460090"/>
            <a:ext cx="3199063" cy="1191986"/>
          </a:xfrm>
          <a:prstGeom prst="wedgeRectCallout">
            <a:avLst>
              <a:gd name="adj1" fmla="val 72617"/>
              <a:gd name="adj2" fmla="val 522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6"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August 5, 2013.</a:t>
            </a:r>
          </a:p>
          <a:p>
            <a:r>
              <a:rPr lang="en-US" sz="1200" dirty="0" smtClean="0"/>
              <a:t>Source</a:t>
            </a:r>
            <a:r>
              <a:rPr lang="en-US" sz="1200" dirty="0"/>
              <a:t>: </a:t>
            </a:r>
            <a:r>
              <a:rPr lang="en-US" sz="1200" dirty="0">
                <a:hlinkClick r:id="rId5"/>
              </a:rPr>
              <a:t>http://www.spc.noaa.gov/wcm</a:t>
            </a:r>
            <a:r>
              <a:rPr lang="en-US" sz="1200" dirty="0" smtClean="0">
                <a:hlinkClick r:id="rId5"/>
              </a:rPr>
              <a:t>/</a:t>
            </a:r>
            <a:r>
              <a:rPr lang="en-US" sz="1200" dirty="0" smtClean="0"/>
              <a:t>.</a:t>
            </a:r>
            <a:r>
              <a:rPr lang="en-US" sz="12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2174722" name="Picture 2" descr="http://www.spc.noaa.gov/climo/online/monthly/2013_annual_map_hail.gif"/>
          <p:cNvPicPr>
            <a:picLocks noChangeAspect="1" noChangeArrowheads="1"/>
          </p:cNvPicPr>
          <p:nvPr/>
        </p:nvPicPr>
        <p:blipFill>
          <a:blip r:embed="rId4" cstate="email"/>
          <a:srcRect/>
          <a:stretch>
            <a:fillRect/>
          </a:stretch>
        </p:blipFill>
        <p:spPr bwMode="auto">
          <a:xfrm>
            <a:off x="210984" y="1342103"/>
            <a:ext cx="7166355" cy="5136945"/>
          </a:xfrm>
          <a:prstGeom prst="rect">
            <a:avLst/>
          </a:prstGeom>
          <a:noFill/>
        </p:spPr>
      </p:pic>
      <p:sp>
        <p:nvSpPr>
          <p:cNvPr id="8" name="AutoShape 7"/>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5,003 “Large Hail” reports through Aug. 30,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112</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2172674" name="Picture 2" descr="http://www.spc.noaa.gov/climo/online/monthly/2013_annual_map_wind.gif"/>
          <p:cNvPicPr>
            <a:picLocks noChangeAspect="1" noChangeArrowheads="1"/>
          </p:cNvPicPr>
          <p:nvPr/>
        </p:nvPicPr>
        <p:blipFill>
          <a:blip r:embed="rId4" cstate="email"/>
          <a:srcRect/>
          <a:stretch>
            <a:fillRect/>
          </a:stretch>
        </p:blipFill>
        <p:spPr bwMode="auto">
          <a:xfrm>
            <a:off x="225732" y="1224116"/>
            <a:ext cx="7145781" cy="5122197"/>
          </a:xfrm>
          <a:prstGeom prst="rect">
            <a:avLst/>
          </a:prstGeom>
          <a:noFill/>
        </p:spPr>
      </p:pic>
      <p:sp>
        <p:nvSpPr>
          <p:cNvPr id="8" name="AutoShape 7"/>
          <p:cNvSpPr>
            <a:spLocks noChangeArrowheads="1"/>
          </p:cNvSpPr>
          <p:nvPr/>
        </p:nvSpPr>
        <p:spPr bwMode="blackWhite">
          <a:xfrm>
            <a:off x="7093816" y="2831689"/>
            <a:ext cx="1976437" cy="2389240"/>
          </a:xfrm>
          <a:prstGeom prst="wedgeRectCallout">
            <a:avLst>
              <a:gd name="adj1" fmla="val -66730"/>
              <a:gd name="adj2" fmla="val -330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10,572 “Wind Damage” reports through Aug. 4,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2170626" name="Picture 2" descr="http://www.spc.noaa.gov/climo/online/monthly/2013_annual_map_all.gif"/>
          <p:cNvPicPr>
            <a:picLocks noChangeAspect="1" noChangeArrowheads="1"/>
          </p:cNvPicPr>
          <p:nvPr/>
        </p:nvPicPr>
        <p:blipFill>
          <a:blip r:embed="rId4" cstate="email"/>
          <a:srcRect/>
          <a:stretch>
            <a:fillRect/>
          </a:stretch>
        </p:blipFill>
        <p:spPr bwMode="auto">
          <a:xfrm>
            <a:off x="210984" y="1447859"/>
            <a:ext cx="7059971" cy="5060687"/>
          </a:xfrm>
          <a:prstGeom prst="rect">
            <a:avLst/>
          </a:prstGeom>
          <a:noFill/>
        </p:spPr>
      </p:pic>
      <p:sp>
        <p:nvSpPr>
          <p:cNvPr id="14" name="AutoShape 7"/>
          <p:cNvSpPr>
            <a:spLocks noChangeArrowheads="1"/>
          </p:cNvSpPr>
          <p:nvPr/>
        </p:nvSpPr>
        <p:spPr bwMode="blackWhite">
          <a:xfrm>
            <a:off x="3318387" y="1091380"/>
            <a:ext cx="2993923" cy="943898"/>
          </a:xfrm>
          <a:prstGeom prst="wedgeRectCallout">
            <a:avLst>
              <a:gd name="adj1" fmla="val 30740"/>
              <a:gd name="adj2" fmla="val 9256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5" name="AutoShape 7"/>
          <p:cNvSpPr>
            <a:spLocks noChangeArrowheads="1"/>
          </p:cNvSpPr>
          <p:nvPr/>
        </p:nvSpPr>
        <p:spPr bwMode="blackWhite">
          <a:xfrm>
            <a:off x="6961088" y="2492478"/>
            <a:ext cx="1976437" cy="2946131"/>
          </a:xfrm>
          <a:prstGeom prst="wedgeRectCallout">
            <a:avLst>
              <a:gd name="adj1" fmla="val -65984"/>
              <a:gd name="adj2" fmla="val -297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16,296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Aug. 30;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720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5,003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10,572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www.spc.noaa.gov/climo/online/monthly/2012_annual_summary.html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477058" name="Picture 2" descr="http://www.spc.noaa.gov/climo/online/monthly/2012_annual_map_all.gif"/>
          <p:cNvPicPr>
            <a:picLocks noChangeAspect="1" noChangeArrowheads="1"/>
          </p:cNvPicPr>
          <p:nvPr/>
        </p:nvPicPr>
        <p:blipFill>
          <a:blip r:embed="rId4" cstate="email"/>
          <a:srcRect/>
          <a:stretch>
            <a:fillRect/>
          </a:stretch>
        </p:blipFill>
        <p:spPr bwMode="auto">
          <a:xfrm>
            <a:off x="155575" y="1386349"/>
            <a:ext cx="6845730" cy="4907116"/>
          </a:xfrm>
          <a:prstGeom prst="rect">
            <a:avLst/>
          </a:prstGeom>
          <a:noFill/>
        </p:spPr>
      </p:pic>
      <p:sp>
        <p:nvSpPr>
          <p:cNvPr id="11" name="AutoShape 7"/>
          <p:cNvSpPr>
            <a:spLocks noChangeArrowheads="1"/>
          </p:cNvSpPr>
          <p:nvPr/>
        </p:nvSpPr>
        <p:spPr bwMode="blackWhite">
          <a:xfrm>
            <a:off x="7011837" y="2378274"/>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22,503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1,119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7,033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14,351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115</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116</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117</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119</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326571" y="1218799"/>
            <a:ext cx="8640448" cy="5448301"/>
          </a:xfrm>
        </p:spPr>
        <p:txBody>
          <a:bodyPr/>
          <a:lstStyle/>
          <a:p>
            <a:pPr>
              <a:lnSpc>
                <a:spcPts val="1300"/>
              </a:lnSpc>
            </a:pPr>
            <a:r>
              <a:rPr lang="en-US"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b="1" dirty="0" smtClean="0"/>
              <a:t>House Hearings in 2012; House and Senate in Sept. 2013</a:t>
            </a:r>
          </a:p>
          <a:p>
            <a:pPr>
              <a:lnSpc>
                <a:spcPts val="1300"/>
              </a:lnSpc>
            </a:pPr>
            <a:r>
              <a:rPr lang="en-US" b="1" dirty="0" smtClean="0"/>
              <a:t>If Reauthorized, Insurer Participation Likely Increased</a:t>
            </a:r>
          </a:p>
          <a:p>
            <a:pPr>
              <a:lnSpc>
                <a:spcPts val="1300"/>
              </a:lnSpc>
            </a:pPr>
            <a:r>
              <a:rPr lang="en-US" b="1" dirty="0" smtClean="0"/>
              <a:t>Some Have Attacked TRIA as “Corporate Welfare”</a:t>
            </a:r>
          </a:p>
          <a:p>
            <a:pPr lvl="1">
              <a:lnSpc>
                <a:spcPts val="1300"/>
              </a:lnSpc>
            </a:pPr>
            <a:r>
              <a:rPr lang="en-US" b="1" dirty="0" smtClean="0"/>
              <a:t>In reality the taxpayer is 100% protected</a:t>
            </a:r>
          </a:p>
          <a:p>
            <a:pPr lvl="1">
              <a:lnSpc>
                <a:spcPts val="1300"/>
              </a:lnSpc>
            </a:pPr>
            <a:r>
              <a:rPr lang="en-US" b="1" dirty="0" smtClean="0"/>
              <a:t>NFIP, Crop programs have led to miscomprehensions</a:t>
            </a:r>
          </a:p>
          <a:p>
            <a:pPr>
              <a:lnSpc>
                <a:spcPts val="1300"/>
              </a:lnSpc>
            </a:pPr>
            <a:r>
              <a:rPr lang="en-US" b="1" dirty="0" smtClean="0"/>
              <a:t>Emphasizing Benefits to Employees Under WC is Key</a:t>
            </a:r>
            <a:endParaRPr lang="en-US" sz="2000" b="1" dirty="0" smtClean="0"/>
          </a:p>
          <a:p>
            <a:pPr>
              <a:lnSpc>
                <a:spcPts val="1300"/>
              </a:lnSpc>
            </a:pPr>
            <a:r>
              <a:rPr lang="en-US" b="1" dirty="0" smtClean="0"/>
              <a:t>Misperception by Some that Terrorism is Urban Issue</a:t>
            </a:r>
          </a:p>
          <a:p>
            <a:pPr>
              <a:lnSpc>
                <a:spcPts val="1300"/>
              </a:lnSpc>
            </a:pPr>
            <a:r>
              <a:rPr lang="en-US" b="1" dirty="0" smtClean="0"/>
              <a:t>Certification Process Needs Clarification</a:t>
            </a:r>
          </a:p>
          <a:p>
            <a:pPr>
              <a:lnSpc>
                <a:spcPts val="1300"/>
              </a:lnSpc>
            </a:pPr>
            <a:endParaRPr lang="en-US" sz="20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12</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p:oleObj spid="_x0000_s21260290" name="Chart" r:id="rId4" imgW="8601024" imgH="4610130" progId="MSGraph.Chart.8">
              <p:embed followColorScheme="full"/>
            </p:oleObj>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oleChartEl type="series" lvl="3"/>
                                          </p:spTgt>
                                        </p:tgtEl>
                                        <p:attrNameLst>
                                          <p:attrName>style.visibility</p:attrName>
                                        </p:attrNameLst>
                                      </p:cBhvr>
                                      <p:to>
                                        <p:strVal val="visible"/>
                                      </p:to>
                                    </p:set>
                                    <p:animEffect transition="in" filter="wipe(left)">
                                      <p:cBhvr>
                                        <p:cTn id="17" dur="1000"/>
                                        <p:tgtEl>
                                          <p:spTgt spid="2026500">
                                            <p:oleChartEl type="series" lvl="3"/>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oleChartEl type="series" lvl="4"/>
                                          </p:spTgt>
                                        </p:tgtEl>
                                        <p:attrNameLst>
                                          <p:attrName>style.visibility</p:attrName>
                                        </p:attrNameLst>
                                      </p:cBhvr>
                                      <p:to>
                                        <p:strVal val="visible"/>
                                      </p:to>
                                    </p:set>
                                    <p:animEffect transition="in" filter="wipe(left)">
                                      <p:cBhvr>
                                        <p:cTn id="22" dur="1000"/>
                                        <p:tgtEl>
                                          <p:spTgt spid="2026500">
                                            <p:oleChartEl type="series" lvl="4"/>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oleChartEl type="series" lvl="5"/>
                                          </p:spTgt>
                                        </p:tgtEl>
                                        <p:attrNameLst>
                                          <p:attrName>style.visibility</p:attrName>
                                        </p:attrNameLst>
                                      </p:cBhvr>
                                      <p:to>
                                        <p:strVal val="visible"/>
                                      </p:to>
                                    </p:set>
                                    <p:animEffect transition="in" filter="wipe(left)">
                                      <p:cBhvr>
                                        <p:cTn id="27" dur="1000"/>
                                        <p:tgtEl>
                                          <p:spTgt spid="2026500">
                                            <p:oleChartEl type="series" lvl="5"/>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120</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p:oleObj spid="_x0000_s23045122" name="Chart" r:id="rId4" imgW="8296363" imgH="4305171" progId="MSGraph.Chart.8">
              <p:embed followColorScheme="full"/>
            </p:oleObj>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8" name="TextBox 7"/>
          <p:cNvSpPr txBox="1"/>
          <p:nvPr/>
        </p:nvSpPr>
        <p:spPr>
          <a:xfrm>
            <a:off x="76200" y="-76200"/>
            <a:ext cx="1327608" cy="369332"/>
          </a:xfrm>
          <a:prstGeom prst="rect">
            <a:avLst/>
          </a:prstGeom>
          <a:noFill/>
        </p:spPr>
        <p:txBody>
          <a:bodyPr wrap="none" rtlCol="0">
            <a:spAutoFit/>
          </a:bodyPr>
          <a:lstStyle/>
          <a:p>
            <a:r>
              <a:rPr lang="en-US" b="1" dirty="0" smtClean="0"/>
              <a:t>Exhibit 3</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206375"/>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1" name="TextBox 20"/>
          <p:cNvSpPr txBox="1"/>
          <p:nvPr/>
        </p:nvSpPr>
        <p:spPr>
          <a:xfrm>
            <a:off x="76200" y="-76200"/>
            <a:ext cx="1327608" cy="369332"/>
          </a:xfrm>
          <a:prstGeom prst="rect">
            <a:avLst/>
          </a:prstGeom>
          <a:noFill/>
        </p:spPr>
        <p:txBody>
          <a:bodyPr wrap="none" rtlCol="0">
            <a:spAutoFit/>
          </a:bodyPr>
          <a:lstStyle/>
          <a:p>
            <a:r>
              <a:rPr lang="en-US" b="1" dirty="0" smtClean="0"/>
              <a:t>Exhibit 4</a:t>
            </a:r>
            <a:endParaRPr lang="en-US" b="1"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123</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126</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89745" y="4001600"/>
            <a:ext cx="8490718" cy="187589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Industry Favorability Ratings</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Policy Forms &amp; Disclosure</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127</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128</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129</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RNW All Lines by State, 2002-2011 Average:</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0" y="1527175"/>
          <a:ext cx="9144000" cy="4754563"/>
        </p:xfrm>
        <a:graphic>
          <a:graphicData uri="http://schemas.openxmlformats.org/presentationml/2006/ole">
            <p:oleObj spid="_x0000_s22025218"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130</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131</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132</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133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3954" name="Chart" r:id="rId4" imgW="8810608" imgH="4552851"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22014978"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22016002" name="Chart" r:id="rId4" imgW="8810608" imgH="456257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22017026" name="Chart" r:id="rId4" imgW="8810608"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8050" name="Chart" r:id="rId4" imgW="8810608" imgH="4552851"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19074" name="Chart" r:id="rId4" imgW="8820049"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14</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2026242"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RNW All Lines by State, 2002-2011 Average: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2934928" y="3991897"/>
            <a:ext cx="3170903" cy="1179871"/>
          </a:xfrm>
          <a:prstGeom prst="wedgeRectCallout">
            <a:avLst>
              <a:gd name="adj1" fmla="val 101704"/>
              <a:gd name="adj2" fmla="val -21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140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20098" name="Chart" r:id="rId4" imgW="8810608" imgH="4552851"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141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21122" name="Chart" r:id="rId4" imgW="8820049"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142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22022146" name="Chart" r:id="rId4" imgW="8820049" imgH="4552851"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143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22023170" name="Chart" r:id="rId4" imgW="8820049"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144</a:t>
            </a:fld>
            <a:endParaRPr lang="en-US" sz="900">
              <a:solidFill>
                <a:schemeClr val="bg1"/>
              </a:solidFill>
            </a:endParaRPr>
          </a:p>
        </p:txBody>
      </p:sp>
      <p:pic>
        <p:nvPicPr>
          <p:cNvPr id="11571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145</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3442" name="Chart" r:id="rId4" imgW="8601126" imgH="4648256" progId="MSGraph.Chart.8">
              <p:embed followColorScheme="full"/>
            </p:oleObj>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146</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4466" name="Chart" r:id="rId4" imgW="8601126" imgH="4648256" progId="MSGraph.Chart.8">
              <p:embed followColorScheme="full"/>
            </p:oleObj>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147</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5490" name="Chart" r:id="rId4" imgW="8601126" imgH="4648256" progId="MSGraph.Chart.8">
              <p:embed followColorScheme="full"/>
            </p:oleObj>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ChangeAspect="1"/>
          </p:cNvGraphicFramePr>
          <p:nvPr>
            <p:ph type="chart" idx="1"/>
          </p:nvPr>
        </p:nvGraphicFramePr>
        <p:xfrm>
          <a:off x="170170" y="1468284"/>
          <a:ext cx="8678862" cy="4814888"/>
        </p:xfrm>
        <a:graphic>
          <a:graphicData uri="http://schemas.openxmlformats.org/presentationml/2006/ole">
            <p:oleObj spid="_x0000_s22336514" name="Chart" r:id="rId3" imgW="8620176" imgH="4781425" progId="MSGraph.Chart.8">
              <p:embed followColorScheme="full"/>
            </p:oleObj>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15</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150</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152</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155</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August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872" imgH="4381562"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445343"/>
            <a:ext cx="3121128" cy="1183558"/>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156</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August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872" imgH="4381562"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156</a:t>
            </a:fld>
            <a:endParaRPr lang="en-US"/>
          </a:p>
        </p:txBody>
      </p:sp>
      <p:sp>
        <p:nvSpPr>
          <p:cNvPr id="14" name="Rectangle 7"/>
          <p:cNvSpPr>
            <a:spLocks noChangeArrowheads="1"/>
          </p:cNvSpPr>
          <p:nvPr/>
        </p:nvSpPr>
        <p:spPr bwMode="grayWhite">
          <a:xfrm>
            <a:off x="8150944" y="3647768"/>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157</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84" imgH="4314820" progId="MSGraph.Chart.8">
              <p:embed followColorScheme="full"/>
            </p:oleObj>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159</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16</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9/13;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3033858" name="Chart" r:id="rId4" imgW="8534451" imgH="377178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163</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164</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8002946"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165</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166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2001–2013:H1*</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2013.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a:t>
            </a:r>
            <a:r>
              <a:rPr lang="en-US" sz="1400" b="1" dirty="0" smtClean="0">
                <a:solidFill>
                  <a:srgbClr val="FFFFFF"/>
                </a:solidFill>
              </a:rPr>
              <a:t>4.6</a:t>
            </a:r>
            <a:r>
              <a:rPr lang="en-US" sz="1400" b="1" dirty="0" smtClean="0">
                <a:solidFill>
                  <a:srgbClr val="FFFFFF"/>
                </a:solidFill>
                <a:latin typeface="Arial" charset="0"/>
                <a:cs typeface="Arial" charset="0"/>
              </a:rPr>
              <a:t>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168</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2012.</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168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169</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2012 vs. 2011*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27" imgH="4333784"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2012, Despite Sandy</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17</a:t>
            </a:fld>
            <a:endParaRPr lang="en-US" smtClean="0"/>
          </a:p>
        </p:txBody>
      </p:sp>
      <p:sp>
        <p:nvSpPr>
          <p:cNvPr id="82949" name="Rectangle 2"/>
          <p:cNvSpPr>
            <a:spLocks noGrp="1" noChangeArrowheads="1"/>
          </p:cNvSpPr>
          <p:nvPr>
            <p:ph type="title"/>
          </p:nvPr>
        </p:nvSpPr>
        <p:spPr>
          <a:xfrm>
            <a:off x="195214" y="90488"/>
            <a:ext cx="7503447" cy="860425"/>
          </a:xfrm>
        </p:spPr>
        <p:txBody>
          <a:bodyPr/>
          <a:lstStyle/>
          <a:p>
            <a:r>
              <a:rPr lang="en-US" dirty="0" smtClean="0"/>
              <a:t>The Federal Government Budget Debacle: Shutdown, Debt Ceiling &amp; More</a:t>
            </a:r>
          </a:p>
        </p:txBody>
      </p:sp>
      <p:sp>
        <p:nvSpPr>
          <p:cNvPr id="1922051" name="Rectangle 3"/>
          <p:cNvSpPr>
            <a:spLocks noGrp="1" noChangeArrowheads="1"/>
          </p:cNvSpPr>
          <p:nvPr>
            <p:ph type="body" idx="1"/>
          </p:nvPr>
        </p:nvSpPr>
        <p:spPr>
          <a:xfrm>
            <a:off x="326571" y="1174555"/>
            <a:ext cx="8640448" cy="5448301"/>
          </a:xfrm>
        </p:spPr>
        <p:txBody>
          <a:bodyPr/>
          <a:lstStyle/>
          <a:p>
            <a:pPr>
              <a:lnSpc>
                <a:spcPts val="1100"/>
              </a:lnSpc>
            </a:pPr>
            <a:r>
              <a:rPr lang="en-US" b="1" dirty="0" smtClean="0"/>
              <a:t>Congress Failed to Approve a CR </a:t>
            </a:r>
            <a:r>
              <a:rPr lang="en-US" b="1" dirty="0" smtClean="0">
                <a:sym typeface="Wingdings" pitchFamily="2" charset="2"/>
              </a:rPr>
              <a:t> Oct. 1 Shutdown</a:t>
            </a:r>
            <a:endParaRPr lang="en-US" b="1" dirty="0" smtClean="0"/>
          </a:p>
          <a:p>
            <a:pPr>
              <a:lnSpc>
                <a:spcPts val="1100"/>
              </a:lnSpc>
            </a:pPr>
            <a:r>
              <a:rPr lang="en-US" b="1" dirty="0" smtClean="0"/>
              <a:t>800,000 Federal Workers to Be Furloughed</a:t>
            </a:r>
            <a:endParaRPr lang="en-US" sz="2000" b="1" dirty="0" smtClean="0"/>
          </a:p>
          <a:p>
            <a:pPr>
              <a:lnSpc>
                <a:spcPts val="1100"/>
              </a:lnSpc>
            </a:pPr>
            <a:r>
              <a:rPr lang="en-US" b="1" dirty="0" smtClean="0"/>
              <a:t>Estimated Economic Impact to the Economy</a:t>
            </a:r>
          </a:p>
          <a:p>
            <a:pPr lvl="1">
              <a:lnSpc>
                <a:spcPts val="1100"/>
              </a:lnSpc>
            </a:pPr>
            <a:r>
              <a:rPr lang="en-US" sz="2000" b="1" dirty="0" smtClean="0"/>
              <a:t>Modest at first: $1B in first week</a:t>
            </a:r>
          </a:p>
          <a:p>
            <a:pPr lvl="1">
              <a:lnSpc>
                <a:spcPts val="1100"/>
              </a:lnSpc>
            </a:pPr>
            <a:r>
              <a:rPr lang="en-US" sz="2000" b="1" dirty="0" smtClean="0"/>
              <a:t>Mushroom to $55 billion after a month</a:t>
            </a:r>
          </a:p>
          <a:p>
            <a:pPr lvl="1">
              <a:lnSpc>
                <a:spcPts val="1100"/>
              </a:lnSpc>
            </a:pPr>
            <a:r>
              <a:rPr lang="en-US" sz="2000" b="1" dirty="0" smtClean="0"/>
              <a:t>Could hurt consumer confidence, car and home sales if persists</a:t>
            </a:r>
          </a:p>
          <a:p>
            <a:pPr>
              <a:lnSpc>
                <a:spcPts val="1100"/>
              </a:lnSpc>
            </a:pPr>
            <a:r>
              <a:rPr lang="en-US" b="1" dirty="0" smtClean="0"/>
              <a:t>Impacts to P/C Insurers Are Minimal</a:t>
            </a:r>
          </a:p>
          <a:p>
            <a:pPr lvl="1">
              <a:lnSpc>
                <a:spcPts val="1100"/>
              </a:lnSpc>
            </a:pPr>
            <a:r>
              <a:rPr lang="en-US" sz="2000" b="1" dirty="0" smtClean="0"/>
              <a:t>Fire, police funded locally so will continue to function</a:t>
            </a:r>
          </a:p>
          <a:p>
            <a:pPr lvl="1">
              <a:lnSpc>
                <a:spcPts val="1100"/>
              </a:lnSpc>
            </a:pPr>
            <a:r>
              <a:rPr lang="en-US" sz="2000" b="1" dirty="0" smtClean="0"/>
              <a:t>Insurer disaster response unaffected even if govt. shuts down</a:t>
            </a:r>
          </a:p>
          <a:p>
            <a:pPr lvl="1">
              <a:lnSpc>
                <a:spcPts val="1100"/>
              </a:lnSpc>
            </a:pPr>
            <a:r>
              <a:rPr lang="en-US" sz="2000" b="1" dirty="0" smtClean="0"/>
              <a:t>Market volatility impacts asset values, but is manageable</a:t>
            </a:r>
            <a:endParaRPr lang="en-US" b="1" dirty="0" smtClean="0"/>
          </a:p>
          <a:p>
            <a:pPr>
              <a:lnSpc>
                <a:spcPts val="1100"/>
              </a:lnSpc>
            </a:pPr>
            <a:r>
              <a:rPr lang="en-US" b="1" dirty="0" smtClean="0"/>
              <a:t>Impact on FEMA Unclear</a:t>
            </a:r>
          </a:p>
          <a:p>
            <a:pPr lvl="1">
              <a:lnSpc>
                <a:spcPts val="1100"/>
              </a:lnSpc>
            </a:pPr>
            <a:r>
              <a:rPr lang="en-US" sz="2000" b="1" dirty="0" smtClean="0"/>
              <a:t>Aid for new disaster </a:t>
            </a:r>
            <a:r>
              <a:rPr lang="en-US" sz="2000" b="1" dirty="0" err="1" smtClean="0"/>
              <a:t>occuring</a:t>
            </a:r>
            <a:r>
              <a:rPr lang="en-US" sz="2000" b="1" dirty="0" smtClean="0"/>
              <a:t> during shutdown?</a:t>
            </a:r>
          </a:p>
          <a:p>
            <a:pPr lvl="1">
              <a:lnSpc>
                <a:spcPts val="1100"/>
              </a:lnSpc>
            </a:pPr>
            <a:r>
              <a:rPr lang="en-US" sz="2000" b="1" dirty="0" smtClean="0"/>
              <a:t>Pre-existing disaster aid (e.g., Sandy, CO floods)</a:t>
            </a:r>
          </a:p>
          <a:p>
            <a:pPr>
              <a:lnSpc>
                <a:spcPts val="1100"/>
              </a:lnSpc>
            </a:pPr>
            <a:r>
              <a:rPr lang="en-US" b="1" dirty="0" smtClean="0"/>
              <a:t>Upcoming Debt Ceiling Debate (Oct. 17) More Dangerous</a:t>
            </a:r>
          </a:p>
          <a:p>
            <a:pPr lvl="1">
              <a:lnSpc>
                <a:spcPts val="1100"/>
              </a:lnSpc>
            </a:pPr>
            <a:r>
              <a:rPr lang="en-US" sz="2000" b="1" dirty="0" smtClean="0"/>
              <a:t>Federal debt rating at risk; Impacts on interest rates</a:t>
            </a:r>
          </a:p>
          <a:p>
            <a:pPr lvl="1">
              <a:lnSpc>
                <a:spcPts val="1100"/>
              </a:lnSpc>
            </a:pPr>
            <a:endParaRPr lang="en-US" sz="20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22051">
                                            <p:txEl>
                                              <p:pRg st="12" end="12"/>
                                            </p:txEl>
                                          </p:spTgt>
                                        </p:tgtEl>
                                        <p:attrNameLst>
                                          <p:attrName>style.visibility</p:attrName>
                                        </p:attrNameLst>
                                      </p:cBhvr>
                                      <p:to>
                                        <p:strVal val="visible"/>
                                      </p:to>
                                    </p:set>
                                    <p:animEffect transition="in" filter="wipe(left)">
                                      <p:cBhvr>
                                        <p:cTn id="51" dur="500"/>
                                        <p:tgtEl>
                                          <p:spTgt spid="1922051">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22051">
                                            <p:txEl>
                                              <p:pRg st="13" end="13"/>
                                            </p:txEl>
                                          </p:spTgt>
                                        </p:tgtEl>
                                        <p:attrNameLst>
                                          <p:attrName>style.visibility</p:attrName>
                                        </p:attrNameLst>
                                      </p:cBhvr>
                                      <p:to>
                                        <p:strVal val="visible"/>
                                      </p:to>
                                    </p:set>
                                    <p:animEffect transition="in" filter="wipe(left)">
                                      <p:cBhvr>
                                        <p:cTn id="56" dur="500"/>
                                        <p:tgtEl>
                                          <p:spTgt spid="1922051">
                                            <p:txEl>
                                              <p:pRg st="13" end="13"/>
                                            </p:tx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922051">
                                            <p:txEl>
                                              <p:pRg st="14" end="14"/>
                                            </p:txEl>
                                          </p:spTgt>
                                        </p:tgtEl>
                                        <p:attrNameLst>
                                          <p:attrName>style.visibility</p:attrName>
                                        </p:attrNameLst>
                                      </p:cBhvr>
                                      <p:to>
                                        <p:strVal val="visible"/>
                                      </p:to>
                                    </p:set>
                                    <p:animEffect transition="in" filter="wipe(left)">
                                      <p:cBhvr>
                                        <p:cTn id="59" dur="500"/>
                                        <p:tgtEl>
                                          <p:spTgt spid="192205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170</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171</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172</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173</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174</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175</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176</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11189250"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177</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177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179</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Affordable Care Act (</a:t>
            </a:r>
            <a:r>
              <a:rPr lang="en-US" sz="3000" b="1" kern="0" dirty="0" err="1" smtClean="0">
                <a:solidFill>
                  <a:srgbClr val="225A7A"/>
                </a:solidFill>
                <a:ea typeface="+mj-ea"/>
                <a:cs typeface="+mj-cs"/>
              </a:rPr>
              <a:t>ObamaCare</a:t>
            </a:r>
            <a:r>
              <a:rPr lang="en-US" sz="3000" b="1" kern="0" dirty="0" smtClean="0">
                <a:solidFill>
                  <a:srgbClr val="225A7A"/>
                </a:solidFill>
                <a:ea typeface="+mj-ea"/>
                <a:cs typeface="+mj-cs"/>
              </a:rPr>
              <a:t>): Grand Opening Today!</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3664642" name="Picture 2"/>
          <p:cNvPicPr>
            <a:picLocks noChangeAspect="1" noChangeArrowheads="1"/>
          </p:cNvPicPr>
          <p:nvPr/>
        </p:nvPicPr>
        <p:blipFill>
          <a:blip r:embed="rId3" cstate="email"/>
          <a:srcRect/>
          <a:stretch>
            <a:fillRect/>
          </a:stretch>
        </p:blipFill>
        <p:spPr bwMode="auto">
          <a:xfrm>
            <a:off x="235974" y="1883556"/>
            <a:ext cx="8702040" cy="4637690"/>
          </a:xfrm>
          <a:prstGeom prst="rect">
            <a:avLst/>
          </a:prstGeom>
          <a:noFill/>
          <a:ln w="9525">
            <a:noFill/>
            <a:miter lim="800000"/>
            <a:headEnd/>
            <a:tailEnd/>
          </a:ln>
        </p:spPr>
      </p:pic>
      <p:sp>
        <p:nvSpPr>
          <p:cNvPr id="14" name="Rectangle 7"/>
          <p:cNvSpPr>
            <a:spLocks noChangeArrowheads="1"/>
          </p:cNvSpPr>
          <p:nvPr/>
        </p:nvSpPr>
        <p:spPr bwMode="blackWhite">
          <a:xfrm>
            <a:off x="614227" y="1179871"/>
            <a:ext cx="7975787" cy="5899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Health Insurance Marketplaces Are Open</a:t>
            </a:r>
            <a:endParaRPr lang="en-US" b="1" dirty="0">
              <a:solidFill>
                <a:srgbClr val="FFFFFF"/>
              </a:solidFill>
            </a:endParaRPr>
          </a:p>
        </p:txBody>
      </p:sp>
      <p:sp>
        <p:nvSpPr>
          <p:cNvPr id="15"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Screen capture on Oct. 1, 2013 from www.HealthCare.gov; </a:t>
            </a:r>
            <a:r>
              <a:rPr lang="en-US" sz="1100" dirty="0"/>
              <a:t>Insurance Information Institute.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180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181</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182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188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189</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197437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190</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191</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192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195</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 xmlns:p14="http://schemas.microsoft.com/office/powerpoint/2010/main" val="4169798794"/>
      </p:ext>
    </p:extLst>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197</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199</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199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p>
        </p:txBody>
      </p:sp>
      <p:sp>
        <p:nvSpPr>
          <p:cNvPr id="1922051" name="Rectangle 3"/>
          <p:cNvSpPr>
            <a:spLocks noGrp="1" noChangeArrowheads="1"/>
          </p:cNvSpPr>
          <p:nvPr>
            <p:ph type="body" idx="1"/>
          </p:nvPr>
        </p:nvSpPr>
        <p:spPr>
          <a:xfrm>
            <a:off x="326571" y="1145059"/>
            <a:ext cx="8640448" cy="5448301"/>
          </a:xfrm>
        </p:spPr>
        <p:txBody>
          <a:bodyPr/>
          <a:lstStyle/>
          <a:p>
            <a:pPr>
              <a:lnSpc>
                <a:spcPts val="1600"/>
              </a:lnSpc>
            </a:pPr>
            <a:r>
              <a:rPr lang="en-US" b="1" dirty="0" smtClean="0"/>
              <a:t>P/C Insurance Industry Financial Overview</a:t>
            </a:r>
          </a:p>
          <a:p>
            <a:pPr>
              <a:lnSpc>
                <a:spcPts val="1600"/>
              </a:lnSpc>
            </a:pPr>
            <a:r>
              <a:rPr lang="en-US" b="1" dirty="0" smtClean="0"/>
              <a:t>Economic Factors Impacting Growth</a:t>
            </a:r>
          </a:p>
          <a:p>
            <a:pPr lvl="1">
              <a:lnSpc>
                <a:spcPts val="1600"/>
              </a:lnSpc>
            </a:pPr>
            <a:r>
              <a:rPr lang="en-US" sz="2000" b="1" dirty="0" smtClean="0"/>
              <a:t>Regional Analysis</a:t>
            </a:r>
          </a:p>
          <a:p>
            <a:pPr lvl="1">
              <a:lnSpc>
                <a:spcPts val="1600"/>
              </a:lnSpc>
            </a:pPr>
            <a:r>
              <a:rPr lang="en-US" sz="2000" b="1" dirty="0" smtClean="0"/>
              <a:t>By Line Impacts</a:t>
            </a:r>
          </a:p>
          <a:p>
            <a:pPr>
              <a:lnSpc>
                <a:spcPts val="1600"/>
              </a:lnSpc>
            </a:pPr>
            <a:r>
              <a:rPr lang="en-US" b="1" dirty="0" smtClean="0"/>
              <a:t>Catastrophe Loss Trends</a:t>
            </a:r>
          </a:p>
          <a:p>
            <a:pPr>
              <a:lnSpc>
                <a:spcPts val="1600"/>
              </a:lnSpc>
            </a:pPr>
            <a:r>
              <a:rPr lang="en-US" b="1" dirty="0" smtClean="0"/>
              <a:t>P/C Growth Analysis</a:t>
            </a:r>
          </a:p>
          <a:p>
            <a:pPr lvl="1">
              <a:lnSpc>
                <a:spcPts val="1600"/>
              </a:lnSpc>
            </a:pPr>
            <a:r>
              <a:rPr lang="en-US" sz="2000" b="1" dirty="0" smtClean="0"/>
              <a:t>Key Line Growth Trends</a:t>
            </a:r>
          </a:p>
          <a:p>
            <a:pPr>
              <a:lnSpc>
                <a:spcPts val="1600"/>
              </a:lnSpc>
            </a:pPr>
            <a:r>
              <a:rPr lang="en-US" b="1" dirty="0" smtClean="0"/>
              <a:t>Reinsurance and the Rise of Alternative Capital</a:t>
            </a:r>
          </a:p>
          <a:p>
            <a:pPr>
              <a:lnSpc>
                <a:spcPts val="1600"/>
              </a:lnSpc>
            </a:pPr>
            <a:r>
              <a:rPr lang="en-US" b="1" dirty="0" smtClean="0"/>
              <a:t>The New Investment Reality</a:t>
            </a:r>
          </a:p>
          <a:p>
            <a:pPr lvl="1">
              <a:lnSpc>
                <a:spcPts val="1600"/>
              </a:lnSpc>
            </a:pPr>
            <a:r>
              <a:rPr lang="en-US" b="1" dirty="0" smtClean="0"/>
              <a:t>The Challenge of Persistently Low Interest Rates</a:t>
            </a:r>
          </a:p>
          <a:p>
            <a:pPr>
              <a:lnSpc>
                <a:spcPts val="1600"/>
              </a:lnSpc>
            </a:pPr>
            <a:r>
              <a:rPr lang="en-US" b="1" dirty="0" smtClean="0"/>
              <a:t>P/C Performance Analysis</a:t>
            </a:r>
          </a:p>
          <a:p>
            <a:pPr lvl="1">
              <a:lnSpc>
                <a:spcPts val="1600"/>
              </a:lnSpc>
            </a:pPr>
            <a:r>
              <a:rPr lang="en-US" b="1" dirty="0" smtClean="0"/>
              <a:t>Combined Ratio Trends and Forecasts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20</a:t>
            </a:fld>
            <a:endParaRPr lang="en-US" smtClean="0"/>
          </a:p>
        </p:txBody>
      </p:sp>
      <p:graphicFrame>
        <p:nvGraphicFramePr>
          <p:cNvPr id="2050" name="Object 3"/>
          <p:cNvGraphicFramePr>
            <a:graphicFrameLocks noChangeAspect="1"/>
          </p:cNvGraphicFramePr>
          <p:nvPr>
            <p:ph idx="4294967295"/>
          </p:nvPr>
        </p:nvGraphicFramePr>
        <p:xfrm>
          <a:off x="9525" y="1781175"/>
          <a:ext cx="9153525" cy="4760913"/>
        </p:xfrm>
        <a:graphic>
          <a:graphicData uri="http://schemas.openxmlformats.org/presentationml/2006/ole">
            <p:oleObj spid="_x0000_s19744770"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200</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201</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202</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 xmlns:p14="http://schemas.microsoft.com/office/powerpoint/2010/main" val="1025809605"/>
      </p:ext>
    </p:extLst>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203</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 xmlns:p14="http://schemas.microsoft.com/office/powerpoint/2010/main" val="3780564821"/>
      </p:ext>
    </p:extLst>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2143" imgH="4219445"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205</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3/31/13,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a record $607.7, up 3.6% from $586.9 of 12/31/12, and up 39.0% ($170.6B)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16.5%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207</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208</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209</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21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6435214" y="3505196"/>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210</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22920194" name="Chart" r:id="rId4" imgW="8305811" imgH="3762334" progId="MSGraph.Chart.8">
              <p:embed followColorScheme="full"/>
            </p:oleObj>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6863" y="1352550"/>
          <a:ext cx="8745538" cy="4970463"/>
        </p:xfrm>
        <a:graphic>
          <a:graphicData uri="http://schemas.openxmlformats.org/presentationml/2006/ole">
            <p:oleObj spid="_x0000_s22971394"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213</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email"/>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July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p:oleObj spid="_x0000_s22919170" name="Chart" r:id="rId4" imgW="8715311" imgH="3943460" progId="MSGraph.Chart.8">
              <p:embed followColorScheme="full"/>
            </p:oleObj>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704735" y="4866968"/>
            <a:ext cx="2757950" cy="530941"/>
          </a:xfrm>
          <a:prstGeom prst="wedgeRectCallout">
            <a:avLst>
              <a:gd name="adj1" fmla="val 85533"/>
              <a:gd name="adj2" fmla="val -39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will likely reach a record high in 2013v</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674376"/>
            <a:ext cx="1946787" cy="530941"/>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217</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218</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email"/>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22</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email"/>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225</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326571" y="1145059"/>
            <a:ext cx="8640448" cy="5448301"/>
          </a:xfrm>
        </p:spPr>
        <p:txBody>
          <a:bodyPr/>
          <a:lstStyle/>
          <a:p>
            <a:pPr>
              <a:lnSpc>
                <a:spcPts val="2100"/>
              </a:lnSpc>
            </a:pPr>
            <a:r>
              <a:rPr lang="en-US" b="1" dirty="0" smtClean="0"/>
              <a:t>Could Pension Fund Money Swap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Terms and Conditions Could Weaken</a:t>
            </a:r>
          </a:p>
          <a:p>
            <a:pPr lvl="1">
              <a:lnSpc>
                <a:spcPts val="2100"/>
              </a:lnSpc>
            </a:pPr>
            <a:r>
              <a:rPr lang="en-US" b="1" dirty="0" smtClean="0"/>
              <a:t>Multi-year deals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226</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226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227</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229</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23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1275650" name="Picture 2" descr="http://www.philadelphiafed.org/research-and-data/regional-economy/indexes/leading/charts/2013/LeadingIndexes0613.jpg"/>
          <p:cNvPicPr>
            <a:picLocks noChangeAspect="1" noChangeArrowheads="1"/>
          </p:cNvPicPr>
          <p:nvPr/>
        </p:nvPicPr>
        <p:blipFill>
          <a:blip r:embed="rId4" cstate="email"/>
          <a:srcRect/>
          <a:stretch>
            <a:fillRect/>
          </a:stretch>
        </p:blipFill>
        <p:spPr bwMode="auto">
          <a:xfrm>
            <a:off x="-1" y="1153774"/>
            <a:ext cx="6895163" cy="5320768"/>
          </a:xfrm>
          <a:prstGeom prst="rect">
            <a:avLst/>
          </a:prstGeom>
          <a:noFill/>
        </p:spPr>
      </p:pic>
      <p:sp>
        <p:nvSpPr>
          <p:cNvPr id="12" name="AutoShape 8"/>
          <p:cNvSpPr>
            <a:spLocks noChangeArrowheads="1"/>
          </p:cNvSpPr>
          <p:nvPr/>
        </p:nvSpPr>
        <p:spPr bwMode="blackWhite">
          <a:xfrm>
            <a:off x="6818673" y="3038169"/>
            <a:ext cx="2251587" cy="1917290"/>
          </a:xfrm>
          <a:prstGeom prst="wedgeRectCallout">
            <a:avLst>
              <a:gd name="adj1" fmla="val -64168"/>
              <a:gd name="adj2" fmla="val -70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Northeast and Mid-Atlantic regions is mixed but suggests growth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230</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2010</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p:oleObj spid="_x0000_s9020418" name="Chart" r:id="rId4" imgW="3285990" imgH="3248111" progId="MSGraph.Chart.8">
              <p:embed followColorScheme="full"/>
            </p:oleObj>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226.8B/49%</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2010</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165.0B/36%</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68.2B/15%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231</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2013:Q1 = 4.1%</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232</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233</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2012 vs. 2011*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234</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(1Q:2004–2Q:2013)</a:t>
            </a:r>
          </a:p>
        </p:txBody>
      </p:sp>
      <p:graphicFrame>
        <p:nvGraphicFramePr>
          <p:cNvPr id="7200771" name="Object 2"/>
          <p:cNvGraphicFramePr>
            <a:graphicFrameLocks noGrp="1" noChangeAspect="1"/>
          </p:cNvGraphicFramePr>
          <p:nvPr>
            <p:ph type="chart" idx="4294967295"/>
            <p:extLst>
              <p:ext uri="{D42A27DB-BD31-4B8C-83A1-F6EECF244321}">
                <p14:modId xmlns="" xmlns:p14="http://schemas.microsoft.com/office/powerpoint/2010/main" val="2967979953"/>
              </p:ext>
            </p:extLst>
          </p:nvPr>
        </p:nvGraphicFramePr>
        <p:xfrm>
          <a:off x="44244" y="1633077"/>
          <a:ext cx="8699500" cy="4843463"/>
        </p:xfrm>
        <a:graphic>
          <a:graphicData uri="http://schemas.openxmlformats.org/presentationml/2006/ole">
            <p:oleObj spid="_x0000_s20469762"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Q2:2013 was positive for the89</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235</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2013:Q2</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0699137" name="Picture 1"/>
          <p:cNvPicPr>
            <a:picLocks noChangeAspect="1" noChangeArrowheads="1"/>
          </p:cNvPicPr>
          <p:nvPr/>
        </p:nvPicPr>
        <p:blipFill>
          <a:blip r:embed="rId3" cstate="email"/>
          <a:srcRect/>
          <a:stretch>
            <a:fillRect/>
          </a:stretch>
        </p:blipFill>
        <p:spPr bwMode="auto">
          <a:xfrm>
            <a:off x="170532" y="1242089"/>
            <a:ext cx="8663751" cy="5229225"/>
          </a:xfrm>
          <a:prstGeom prst="rect">
            <a:avLst/>
          </a:prstGeom>
          <a:noFill/>
          <a:ln w="9525">
            <a:noFill/>
            <a:miter lim="800000"/>
            <a:headEnd/>
            <a:tailEnd/>
          </a:ln>
        </p:spPr>
      </p:pic>
      <p:sp>
        <p:nvSpPr>
          <p:cNvPr id="18" name="AutoShape 6"/>
          <p:cNvSpPr>
            <a:spLocks noChangeArrowheads="1"/>
          </p:cNvSpPr>
          <p:nvPr/>
        </p:nvSpPr>
        <p:spPr bwMode="blackWhite">
          <a:xfrm>
            <a:off x="6190434" y="1327357"/>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Q2:2013 renewals were up 4.3%. Some insurers posted stronger numbers.</a:t>
            </a:r>
            <a:endParaRPr lang="en-US" sz="1400" b="1" dirty="0">
              <a:solidFill>
                <a:schemeClr val="bg1"/>
              </a:solidFill>
              <a:latin typeface="Arial" pitchFamily="34" charset="0"/>
              <a:cs typeface="+mn-cs"/>
            </a:endParaRPr>
          </a:p>
        </p:txBody>
      </p:sp>
      <p:sp>
        <p:nvSpPr>
          <p:cNvPr id="19" name="AutoShape 6"/>
          <p:cNvSpPr>
            <a:spLocks noChangeArrowheads="1"/>
          </p:cNvSpPr>
          <p:nvPr/>
        </p:nvSpPr>
        <p:spPr bwMode="blackWhite">
          <a:xfrm>
            <a:off x="3481744" y="21570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0" name="AutoShape 7"/>
          <p:cNvSpPr>
            <a:spLocks noChangeArrowheads="1"/>
          </p:cNvSpPr>
          <p:nvPr/>
        </p:nvSpPr>
        <p:spPr bwMode="blackWhite">
          <a:xfrm>
            <a:off x="2544889" y="1318421"/>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2" name="AutoShape 7"/>
          <p:cNvSpPr>
            <a:spLocks noChangeArrowheads="1"/>
          </p:cNvSpPr>
          <p:nvPr/>
        </p:nvSpPr>
        <p:spPr bwMode="blackWhite">
          <a:xfrm>
            <a:off x="1548575" y="5144114"/>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4672860" y="3333837"/>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236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2013:Q2</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0697089" name="Picture 1"/>
          <p:cNvPicPr>
            <a:picLocks noChangeAspect="1" noChangeArrowheads="1"/>
          </p:cNvPicPr>
          <p:nvPr/>
        </p:nvPicPr>
        <p:blipFill>
          <a:blip r:embed="rId3" cstate="email"/>
          <a:srcRect/>
          <a:stretch>
            <a:fillRect/>
          </a:stretch>
        </p:blipFill>
        <p:spPr bwMode="auto">
          <a:xfrm>
            <a:off x="176975" y="1285414"/>
            <a:ext cx="8790043" cy="5172075"/>
          </a:xfrm>
          <a:prstGeom prst="rect">
            <a:avLst/>
          </a:prstGeom>
          <a:noFill/>
          <a:ln w="9525">
            <a:noFill/>
            <a:miter lim="800000"/>
            <a:headEnd/>
            <a:tailEnd/>
          </a:ln>
        </p:spPr>
      </p:pic>
      <p:cxnSp>
        <p:nvCxnSpPr>
          <p:cNvPr id="17" name="Straight Connector 16"/>
          <p:cNvCxnSpPr/>
          <p:nvPr/>
        </p:nvCxnSpPr>
        <p:spPr>
          <a:xfrm flipV="1">
            <a:off x="398616" y="4616258"/>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AutoShape 6"/>
          <p:cNvSpPr>
            <a:spLocks noChangeArrowheads="1"/>
          </p:cNvSpPr>
          <p:nvPr/>
        </p:nvSpPr>
        <p:spPr bwMode="blackWhite">
          <a:xfrm>
            <a:off x="5889522" y="1292943"/>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(Q2:2013 =  4.3%),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237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email"/>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238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email"/>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239</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Q2:2013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2013</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 though uncertainty in Washington is taking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338917" y="3554361"/>
            <a:ext cx="3224982" cy="113130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September as a looming government shutdown created uncertainty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24</a:t>
            </a:fld>
            <a:endParaRPr lang="en-US"/>
          </a:p>
        </p:txBody>
      </p:sp>
      <p:sp>
        <p:nvSpPr>
          <p:cNvPr id="13" name="AutoShape 7"/>
          <p:cNvSpPr>
            <a:spLocks noChangeArrowheads="1"/>
          </p:cNvSpPr>
          <p:nvPr/>
        </p:nvSpPr>
        <p:spPr bwMode="blackWhite">
          <a:xfrm>
            <a:off x="855404" y="3760839"/>
            <a:ext cx="2934929" cy="926645"/>
          </a:xfrm>
          <a:prstGeom prst="wedgeRectCallout">
            <a:avLst>
              <a:gd name="adj1" fmla="val 66496"/>
              <a:gd name="adj2" fmla="val -154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242</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243</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246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247</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248</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25</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23034882" name="Chart" r:id="rId4" imgW="7829635" imgH="3848173"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(9/13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30105"/>
              <a:gd name="adj2" fmla="val 7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250</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251</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252</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253</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254</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256</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257</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258</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259</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26</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260</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261</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262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263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email"/>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27</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p:oleObj spid="_x0000_s20920322" name="Chart" r:id="rId4" imgW="8543899" imgH="3524253"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28</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August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872" imgH="4381562"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830531" y="1854681"/>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4373"/>
              <a:gd name="adj2" fmla="val -1204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Aug. 2013 reading of 4.2% is up from 3.6%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29</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August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1934" imgH="4657704"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42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3C3BFA-5EB8-443F-9F9F-F4E6BD2D3E3F}"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542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524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CLAIMS GURU QUIZ</a:t>
            </a:r>
            <a:endParaRPr lang="en-US" sz="4200" b="1" dirty="0">
              <a:solidFill>
                <a:schemeClr val="bg1"/>
              </a:solidFill>
            </a:endParaRPr>
          </a:p>
        </p:txBody>
      </p:sp>
      <p:sp>
        <p:nvSpPr>
          <p:cNvPr id="7" name="Rectangle 8"/>
          <p:cNvSpPr>
            <a:spLocks noChangeArrowheads="1"/>
          </p:cNvSpPr>
          <p:nvPr/>
        </p:nvSpPr>
        <p:spPr bwMode="auto">
          <a:xfrm>
            <a:off x="914400" y="4070350"/>
            <a:ext cx="7396163" cy="12017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QUIZ:  </a:t>
            </a:r>
            <a:r>
              <a:rPr lang="en-US" sz="4000" b="1" i="1">
                <a:solidFill>
                  <a:srgbClr val="225A7A"/>
                </a:solidFill>
              </a:rPr>
              <a:t>What is the significance of this number?</a:t>
            </a:r>
          </a:p>
        </p:txBody>
      </p:sp>
      <p:sp>
        <p:nvSpPr>
          <p:cNvPr id="8" name="Rectangle 8"/>
          <p:cNvSpPr>
            <a:spLocks noChangeArrowheads="1"/>
          </p:cNvSpPr>
          <p:nvPr/>
        </p:nvSpPr>
        <p:spPr bwMode="auto">
          <a:xfrm>
            <a:off x="1128968" y="5404258"/>
            <a:ext cx="7134225" cy="8397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5400" b="1" dirty="0" smtClean="0">
                <a:solidFill>
                  <a:srgbClr val="C00000"/>
                </a:solidFill>
              </a:rPr>
              <a:t>$7,932,848,563,867</a:t>
            </a:r>
            <a:endParaRPr lang="en-US" sz="5400" b="1" dirty="0">
              <a:solidFill>
                <a:srgbClr val="C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30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23035906" name="Chart" r:id="rId4" imgW="7839083" imgH="4095702"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(9/13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31</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32</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2010—August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23036930" name="Chart" r:id="rId5" imgW="8343872" imgH="4381562" progId="MSGraph.Chart.8">
              <p:embed followColorScheme="full"/>
            </p:oleObj>
          </a:graphicData>
        </a:graphic>
      </p:graphicFrame>
      <p:sp>
        <p:nvSpPr>
          <p:cNvPr id="8" name="AutoShape 7"/>
          <p:cNvSpPr>
            <a:spLocks noChangeArrowheads="1"/>
          </p:cNvSpPr>
          <p:nvPr/>
        </p:nvSpPr>
        <p:spPr bwMode="blackWhite">
          <a:xfrm>
            <a:off x="2074608" y="1307691"/>
            <a:ext cx="4129545" cy="1582995"/>
          </a:xfrm>
          <a:prstGeom prst="wedgeRectCallout">
            <a:avLst>
              <a:gd name="adj1" fmla="val 83472"/>
              <a:gd name="adj2" fmla="val -116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but flattened out by mid-2013.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33</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2003–August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23037954" name="Chart" r:id="rId4" imgW="8343872" imgH="4381562"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22952"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July 2013 totaled 5.798 million, an increase of 358,000 jobs or 6.6%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34</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August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2644738" name="Chart" r:id="rId5" imgW="8343872" imgH="4381562" progId="MSGraph.Chart.8">
              <p:embed followColorScheme="full"/>
            </p:oleObj>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2729"/>
              <a:gd name="adj2" fmla="val -1264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111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35</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23038978" name="Chart" r:id="rId5" imgW="8296363" imgH="3762334" progId="MSGraph.Chart.8">
              <p:embed followColorScheme="full"/>
            </p:oleObj>
          </a:graphicData>
        </a:graphic>
      </p:graphicFrame>
      <p:sp>
        <p:nvSpPr>
          <p:cNvPr id="9" name="AutoShape 14"/>
          <p:cNvSpPr>
            <a:spLocks noChangeArrowheads="1"/>
          </p:cNvSpPr>
          <p:nvPr/>
        </p:nvSpPr>
        <p:spPr bwMode="blackWhite">
          <a:xfrm>
            <a:off x="5781367" y="3766902"/>
            <a:ext cx="2680549" cy="1060736"/>
          </a:xfrm>
          <a:prstGeom prst="wedgeRectCallout">
            <a:avLst>
              <a:gd name="adj1" fmla="val 52812"/>
              <a:gd name="adj2" fmla="val -1637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up 122 basis points since early May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September 5,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6"/>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36</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73250"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37</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22634498"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38</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22635522"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39</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July 2013 vs. July 2012*</a:t>
            </a:r>
          </a:p>
        </p:txBody>
      </p:sp>
      <p:graphicFrame>
        <p:nvGraphicFramePr>
          <p:cNvPr id="66562" name="Object 4"/>
          <p:cNvGraphicFramePr>
            <a:graphicFrameLocks noChangeAspect="1"/>
          </p:cNvGraphicFramePr>
          <p:nvPr/>
        </p:nvGraphicFramePr>
        <p:xfrm>
          <a:off x="0" y="1594055"/>
          <a:ext cx="8867775" cy="3771900"/>
        </p:xfrm>
        <a:graphic>
          <a:graphicData uri="http://schemas.openxmlformats.org/presentationml/2006/ole">
            <p:oleObj spid="_x0000_s22636546"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2894"/>
              <a:gd name="adj2" fmla="val -110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+9.5%</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-3.7%</a:t>
            </a:r>
            <a:endParaRPr lang="en-US" sz="2400" b="1" u="sng" dirty="0">
              <a:solidFill>
                <a:srgbClr val="225A7A"/>
              </a:solidFill>
            </a:endParaRPr>
          </a:p>
        </p:txBody>
      </p:sp>
      <p:sp>
        <p:nvSpPr>
          <p:cNvPr id="12" name="AutoShape 9"/>
          <p:cNvSpPr>
            <a:spLocks noChangeArrowheads="1"/>
          </p:cNvSpPr>
          <p:nvPr/>
        </p:nvSpPr>
        <p:spPr bwMode="blackWhite">
          <a:xfrm>
            <a:off x="5039573" y="2202710"/>
            <a:ext cx="2030261" cy="914398"/>
          </a:xfrm>
          <a:prstGeom prst="wedgeRectCallout">
            <a:avLst>
              <a:gd name="adj1" fmla="val 27901"/>
              <a:gd name="adj2" fmla="val 132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529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9A2BD78-3CF2-4FE6-811D-1171F4D0F25B}" type="slidenum">
              <a:rPr lang="en-US" sz="900">
                <a:solidFill>
                  <a:schemeClr val="bg1"/>
                </a:solidFill>
              </a:rPr>
              <a:pPr algn="r" eaLnBrk="0" hangingPunct="0">
                <a:lnSpc>
                  <a:spcPct val="85000"/>
                </a:lnSpc>
                <a:spcBef>
                  <a:spcPct val="20000"/>
                </a:spcBef>
              </a:pPr>
              <a:t>4</a:t>
            </a:fld>
            <a:endParaRPr lang="en-US" sz="900">
              <a:solidFill>
                <a:schemeClr val="bg1"/>
              </a:solidFill>
            </a:endParaRPr>
          </a:p>
        </p:txBody>
      </p:sp>
      <p:pic>
        <p:nvPicPr>
          <p:cNvPr id="5530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6" name="Rectangle 8"/>
          <p:cNvSpPr>
            <a:spLocks noChangeArrowheads="1"/>
          </p:cNvSpPr>
          <p:nvPr/>
        </p:nvSpPr>
        <p:spPr bwMode="auto">
          <a:xfrm>
            <a:off x="1128968" y="5345266"/>
            <a:ext cx="7134225" cy="8397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5400" b="1" dirty="0" smtClean="0">
                <a:solidFill>
                  <a:srgbClr val="C00000"/>
                </a:solidFill>
              </a:rPr>
              <a:t>$7,932,848,563,867</a:t>
            </a:r>
            <a:endParaRPr lang="en-US" sz="5400" b="1" dirty="0">
              <a:solidFill>
                <a:srgbClr val="C00000"/>
              </a:solidFill>
            </a:endParaRPr>
          </a:p>
        </p:txBody>
      </p:sp>
      <p:sp>
        <p:nvSpPr>
          <p:cNvPr id="7" name="Rectangle 8"/>
          <p:cNvSpPr>
            <a:spLocks noChangeArrowheads="1"/>
          </p:cNvSpPr>
          <p:nvPr/>
        </p:nvSpPr>
        <p:spPr bwMode="auto">
          <a:xfrm>
            <a:off x="820738" y="2322513"/>
            <a:ext cx="7637462" cy="19205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400" b="1" u="sng" dirty="0">
                <a:solidFill>
                  <a:srgbClr val="225A7A"/>
                </a:solidFill>
              </a:rPr>
              <a:t>ANSWER</a:t>
            </a:r>
            <a:r>
              <a:rPr lang="en-US" sz="4400" b="1" dirty="0">
                <a:solidFill>
                  <a:srgbClr val="225A7A"/>
                </a:solidFill>
              </a:rPr>
              <a:t>:  This is the dollar value of claims paid by P/C insurers since </a:t>
            </a:r>
            <a:r>
              <a:rPr lang="en-US" sz="4400" b="1" dirty="0" smtClean="0">
                <a:solidFill>
                  <a:srgbClr val="225A7A"/>
                </a:solidFill>
              </a:rPr>
              <a:t>1925*</a:t>
            </a:r>
            <a:endParaRPr lang="en-US" sz="4400" b="1" i="1" dirty="0">
              <a:solidFill>
                <a:srgbClr val="225A7A"/>
              </a:solidFill>
            </a:endParaRPr>
          </a:p>
        </p:txBody>
      </p:sp>
      <p:sp>
        <p:nvSpPr>
          <p:cNvPr id="55303" name="Text Box 5"/>
          <p:cNvSpPr txBox="1">
            <a:spLocks noChangeArrowheads="1"/>
          </p:cNvSpPr>
          <p:nvPr/>
        </p:nvSpPr>
        <p:spPr bwMode="auto">
          <a:xfrm>
            <a:off x="-12700" y="6361113"/>
            <a:ext cx="8724900" cy="2809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 adjusted for inflation. </a:t>
            </a:r>
            <a:endParaRPr lang="en-US" sz="11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2456"/>
                                        </p:tgtEl>
                                        <p:attrNameLst>
                                          <p:attrName>style.visibility</p:attrName>
                                        </p:attrNameLst>
                                      </p:cBhvr>
                                      <p:to>
                                        <p:strVal val="visible"/>
                                      </p:to>
                                    </p:set>
                                    <p:animEffect transition="in" filter="fade">
                                      <p:cBhvr>
                                        <p:cTn id="12" dur="2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40</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July 2013 vs. July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2637570"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Weakened in the First Half of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4" y="1111045"/>
            <a:ext cx="4572002" cy="1573161"/>
          </a:xfrm>
          <a:prstGeom prst="wedgeRectCallout">
            <a:avLst>
              <a:gd name="adj1" fmla="val -63661"/>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Power and Office segments, Private sector construction activity remains mixed after plunging during the “Great Recession.”  Most segments expanded in 2012 but weakened in the first half of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41</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July 2013 vs. July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2638594"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22639618"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42 of the 44 months from Jan. 2010 through June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August,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43</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22640642" name="Chart" r:id="rId4" imgW="8286645" imgH="401013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44</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2641666"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313380"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July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+2.6%</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+0.7%</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22642690" name="Chart" r:id="rId5" imgW="8153294" imgH="5372218"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45</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77.6% </a:t>
            </a:r>
            <a:r>
              <a:rPr lang="en-US" sz="1200" b="1" dirty="0"/>
              <a:t>of industrial capacity in </a:t>
            </a:r>
            <a:r>
              <a:rPr lang="en-US" sz="1200" b="1" dirty="0" smtClean="0"/>
              <a:t>July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717464"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46</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2010—August 2013</a:t>
            </a:r>
            <a:r>
              <a:rPr lang="en-US" dirty="0" smtClean="0"/>
              <a:t>*</a:t>
            </a:r>
          </a:p>
        </p:txBody>
      </p:sp>
      <p:graphicFrame>
        <p:nvGraphicFramePr>
          <p:cNvPr id="11266" name="Object 8"/>
          <p:cNvGraphicFramePr>
            <a:graphicFrameLocks noChangeAspect="1"/>
          </p:cNvGraphicFramePr>
          <p:nvPr/>
        </p:nvGraphicFramePr>
        <p:xfrm>
          <a:off x="211394" y="1578281"/>
          <a:ext cx="8500499" cy="4838700"/>
        </p:xfrm>
        <a:graphic>
          <a:graphicData uri="http://schemas.openxmlformats.org/presentationml/2006/ole">
            <p:oleObj spid="_x0000_s22643714" name="Chart" r:id="rId4" imgW="8343872" imgH="4381562" progId="MSGraph.Chart.8">
              <p:embed followColorScheme="full"/>
            </p:oleObj>
          </a:graphicData>
        </a:graphic>
      </p:graphicFrame>
      <p:sp>
        <p:nvSpPr>
          <p:cNvPr id="8" name="AutoShape 7"/>
          <p:cNvSpPr>
            <a:spLocks noChangeArrowheads="1"/>
          </p:cNvSpPr>
          <p:nvPr/>
        </p:nvSpPr>
        <p:spPr bwMode="blackWhite">
          <a:xfrm>
            <a:off x="1569816" y="1071717"/>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4.4%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into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48</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2012 bankruptcies totaled 40,075, down 16.2% from 2011—the third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49</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Aug. 16,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DC79024-575A-407E-83D6-B540F910A6C5}" type="slidenum">
              <a:rPr lang="en-US" sz="900"/>
              <a:pPr algn="r" eaLnBrk="0" hangingPunct="0">
                <a:lnSpc>
                  <a:spcPct val="85000"/>
                </a:lnSpc>
                <a:spcBef>
                  <a:spcPct val="20000"/>
                </a:spcBef>
              </a:pPr>
              <a:t>5</a:t>
            </a:fld>
            <a:endParaRPr lang="en-US" sz="900"/>
          </a:p>
        </p:txBody>
      </p:sp>
      <p:sp>
        <p:nvSpPr>
          <p:cNvPr id="1030" name="Rectangle 7"/>
          <p:cNvSpPr>
            <a:spLocks noGrp="1" noChangeArrowheads="1"/>
          </p:cNvSpPr>
          <p:nvPr>
            <p:ph type="title" idx="4294967295"/>
          </p:nvPr>
        </p:nvSpPr>
        <p:spPr>
          <a:xfrm>
            <a:off x="201613" y="122238"/>
            <a:ext cx="7596187" cy="860425"/>
          </a:xfrm>
        </p:spPr>
        <p:txBody>
          <a:bodyPr/>
          <a:lstStyle/>
          <a:p>
            <a:r>
              <a:rPr lang="en-US" sz="3200" dirty="0" smtClean="0"/>
              <a:t>Dollar Value of Claims Paid by P/C Insurers to Policyholders, </a:t>
            </a:r>
            <a:r>
              <a:rPr lang="en-US" dirty="0" smtClean="0"/>
              <a:t>1925–2012E*</a:t>
            </a:r>
          </a:p>
        </p:txBody>
      </p:sp>
      <p:sp>
        <p:nvSpPr>
          <p:cNvPr id="1031" name="Text Box 5"/>
          <p:cNvSpPr txBox="1">
            <a:spLocks noChangeArrowheads="1"/>
          </p:cNvSpPr>
          <p:nvPr/>
        </p:nvSpPr>
        <p:spPr bwMode="auto">
          <a:xfrm>
            <a:off x="0" y="6203950"/>
            <a:ext cx="8724900" cy="65405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*1925 – 1934 stock companies only.  Includes workers compensation state funds </a:t>
            </a:r>
            <a:r>
              <a:rPr lang="en-US" sz="1100" dirty="0" smtClean="0"/>
              <a:t>beginning in 1998.</a:t>
            </a:r>
            <a:endParaRPr lang="en-US" sz="1100" dirty="0"/>
          </a:p>
          <a:p>
            <a:pPr eaLnBrk="0" hangingPunct="0">
              <a:lnSpc>
                <a:spcPct val="85000"/>
              </a:lnSpc>
              <a:spcBef>
                <a:spcPct val="25000"/>
              </a:spcBef>
              <a:buClr>
                <a:schemeClr val="accent2"/>
              </a:buClr>
              <a:buFont typeface="Wingdings" pitchFamily="2" charset="2"/>
              <a:buNone/>
            </a:pPr>
            <a:r>
              <a:rPr lang="en-US" sz="1100" dirty="0"/>
              <a:t>Note: Data are not adjusted for inflation.</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and calculations from A.M. Best data.</a:t>
            </a:r>
          </a:p>
        </p:txBody>
      </p:sp>
      <p:graphicFrame>
        <p:nvGraphicFramePr>
          <p:cNvPr id="1026" name="Object 8"/>
          <p:cNvGraphicFramePr>
            <a:graphicFrameLocks noChangeAspect="1"/>
          </p:cNvGraphicFramePr>
          <p:nvPr/>
        </p:nvGraphicFramePr>
        <p:xfrm>
          <a:off x="295275" y="1443038"/>
          <a:ext cx="8507413" cy="4838700"/>
        </p:xfrm>
        <a:graphic>
          <a:graphicData uri="http://schemas.openxmlformats.org/presentationml/2006/ole">
            <p:oleObj spid="_x0000_s23339010" name="Chart" r:id="rId4" imgW="8343872" imgH="4381562" progId="MSGraph.Chart.8">
              <p:embed followColorScheme="full"/>
            </p:oleObj>
          </a:graphicData>
        </a:graphic>
      </p:graphicFrame>
      <p:sp>
        <p:nvSpPr>
          <p:cNvPr id="8" name="AutoShape 7"/>
          <p:cNvSpPr>
            <a:spLocks noChangeArrowheads="1"/>
          </p:cNvSpPr>
          <p:nvPr/>
        </p:nvSpPr>
        <p:spPr bwMode="blackWhite">
          <a:xfrm>
            <a:off x="1121646" y="1934701"/>
            <a:ext cx="3887787" cy="114300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1925, P/C insurers have paid more than $</a:t>
            </a:r>
            <a:r>
              <a:rPr lang="en-US" b="1" dirty="0" smtClean="0">
                <a:solidFill>
                  <a:schemeClr val="bg1"/>
                </a:solidFill>
              </a:rPr>
              <a:t>7.9 </a:t>
            </a:r>
            <a:r>
              <a:rPr lang="en-US" b="1" dirty="0">
                <a:solidFill>
                  <a:schemeClr val="bg1"/>
                </a:solidFill>
              </a:rPr>
              <a:t>trillion in claims to policyholders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2049463" y="3644900"/>
            <a:ext cx="1743075" cy="1143000"/>
          </a:xfrm>
          <a:prstGeom prst="wedgeRectCallout">
            <a:avLst>
              <a:gd name="adj1" fmla="val 185708"/>
              <a:gd name="adj2" fmla="val 14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Claim payouts increased exponentially for decades</a:t>
            </a:r>
          </a:p>
        </p:txBody>
      </p:sp>
      <p:sp>
        <p:nvSpPr>
          <p:cNvPr id="10" name="AutoShape 6"/>
          <p:cNvSpPr>
            <a:spLocks noChangeArrowheads="1"/>
          </p:cNvSpPr>
          <p:nvPr/>
        </p:nvSpPr>
        <p:spPr bwMode="blackWhite">
          <a:xfrm>
            <a:off x="5053783" y="1086515"/>
            <a:ext cx="3129474" cy="1233896"/>
          </a:xfrm>
          <a:prstGeom prst="wedgeRectCallout">
            <a:avLst>
              <a:gd name="adj1" fmla="val 63567"/>
              <a:gd name="adj2" fmla="val 314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Claim payouts in recent years are volatile but have </a:t>
            </a:r>
            <a:r>
              <a:rPr lang="en-US" sz="1600" b="1" dirty="0" smtClean="0">
                <a:solidFill>
                  <a:schemeClr val="bg1"/>
                </a:solidFill>
              </a:rPr>
              <a:t>resumed their climb due to higher catastrophes and post-recession exposure growth</a:t>
            </a:r>
            <a:endParaRPr lang="en-US" sz="1600" b="1" dirty="0">
              <a:solidFill>
                <a:schemeClr val="bg1"/>
              </a:solidFill>
            </a:endParaRPr>
          </a:p>
        </p:txBody>
      </p:sp>
      <p:sp>
        <p:nvSpPr>
          <p:cNvPr id="11" name="AutoShape 7"/>
          <p:cNvSpPr>
            <a:spLocks noChangeArrowheads="1"/>
          </p:cNvSpPr>
          <p:nvPr/>
        </p:nvSpPr>
        <p:spPr bwMode="blackWhite">
          <a:xfrm>
            <a:off x="7128387" y="3940175"/>
            <a:ext cx="1728021" cy="1276350"/>
          </a:xfrm>
          <a:prstGeom prst="wedgeRectCallout">
            <a:avLst>
              <a:gd name="adj1" fmla="val 29293"/>
              <a:gd name="adj2" fmla="val -1497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rPr>
              <a:t>Catastrophe losses, underwriting cycle </a:t>
            </a:r>
            <a:r>
              <a:rPr lang="en-US" sz="1400" b="1" dirty="0" smtClean="0">
                <a:solidFill>
                  <a:schemeClr val="bg1"/>
                </a:solidFill>
                <a:latin typeface="Arial" pitchFamily="34" charset="0"/>
              </a:rPr>
              <a:t>contributed to recent volatility</a:t>
            </a:r>
            <a:endParaRPr lang="en-US" sz="1600" b="1" dirty="0">
              <a:solidFill>
                <a:schemeClr val="bg1"/>
              </a:solidFill>
              <a:latin typeface="Arial" pitchFamily="34" charset="0"/>
            </a:endParaRPr>
          </a:p>
        </p:txBody>
      </p:sp>
      <p:sp>
        <p:nvSpPr>
          <p:cNvPr id="1036"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pic>
        <p:nvPicPr>
          <p:cNvPr id="23390210"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0" y="1091888"/>
            <a:ext cx="8568813" cy="5283614"/>
          </a:xfrm>
          <a:prstGeom prst="rect">
            <a:avLst/>
          </a:prstGeom>
          <a:noFill/>
        </p:spPr>
      </p:pic>
      <p:sp>
        <p:nvSpPr>
          <p:cNvPr id="12" name="AutoShape 5"/>
          <p:cNvSpPr>
            <a:spLocks noChangeArrowheads="1"/>
          </p:cNvSpPr>
          <p:nvPr/>
        </p:nvSpPr>
        <p:spPr bwMode="blackWhite">
          <a:xfrm>
            <a:off x="5882291" y="1799306"/>
            <a:ext cx="3261709" cy="1445341"/>
          </a:xfrm>
          <a:prstGeom prst="wedgeRectCallout">
            <a:avLst>
              <a:gd name="adj1" fmla="val 9966"/>
              <a:gd name="adj2" fmla="val 958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51</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4160838"/>
            <a:ext cx="717335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53</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643138"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54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3644162" name="Chart" r:id="rId4" imgW="8820048" imgH="4572135"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55</a:t>
            </a:fld>
            <a:endParaRPr lang="en-US" smtClean="0"/>
          </a:p>
        </p:txBody>
      </p:sp>
      <p:graphicFrame>
        <p:nvGraphicFramePr>
          <p:cNvPr id="2050" name="Object 3"/>
          <p:cNvGraphicFramePr>
            <a:graphicFrameLocks noChangeAspect="1"/>
          </p:cNvGraphicFramePr>
          <p:nvPr>
            <p:ph idx="4294967295"/>
          </p:nvPr>
        </p:nvGraphicFramePr>
        <p:xfrm>
          <a:off x="0" y="1465263"/>
          <a:ext cx="9144000" cy="5410200"/>
        </p:xfrm>
        <a:graphic>
          <a:graphicData uri="http://schemas.openxmlformats.org/presentationml/2006/ole">
            <p:oleObj spid="_x0000_s23645186"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56</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3646210" name="Chart" r:id="rId4" imgW="8820048" imgH="4572135" progId="MSGraph.Chart.8">
              <p:embed followColorScheme="full"/>
            </p:oleObj>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57</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ChangeAspect="1"/>
          </p:cNvGraphicFramePr>
          <p:nvPr>
            <p:ph idx="4294967295"/>
          </p:nvPr>
        </p:nvGraphicFramePr>
        <p:xfrm>
          <a:off x="-49467" y="1185402"/>
          <a:ext cx="9144000" cy="5410200"/>
        </p:xfrm>
        <a:graphic>
          <a:graphicData uri="http://schemas.openxmlformats.org/presentationml/2006/ole">
            <p:oleObj spid="_x0000_s23647234" name="Chart" r:id="rId4" imgW="8820048" imgH="4572135" progId="MSGraph.Chart.8">
              <p:embed followColorScheme="full"/>
            </p:oleObj>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58</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642114"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59</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648258"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5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5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6B02A6-AE56-40E1-80E1-AB397EA650A3}" type="slidenum">
              <a:rPr lang="en-US" sz="900"/>
              <a:pPr algn="r" eaLnBrk="0" hangingPunct="0">
                <a:lnSpc>
                  <a:spcPct val="85000"/>
                </a:lnSpc>
                <a:spcBef>
                  <a:spcPct val="20000"/>
                </a:spcBef>
              </a:pPr>
              <a:t>6</a:t>
            </a:fld>
            <a:endParaRPr lang="en-US" sz="900"/>
          </a:p>
        </p:txBody>
      </p:sp>
      <p:sp>
        <p:nvSpPr>
          <p:cNvPr id="2054" name="Rectangle 7"/>
          <p:cNvSpPr>
            <a:spLocks noGrp="1" noChangeArrowheads="1"/>
          </p:cNvSpPr>
          <p:nvPr>
            <p:ph type="title" idx="4294967295"/>
          </p:nvPr>
        </p:nvSpPr>
        <p:spPr>
          <a:xfrm>
            <a:off x="39688" y="122238"/>
            <a:ext cx="7921625" cy="860425"/>
          </a:xfrm>
        </p:spPr>
        <p:txBody>
          <a:bodyPr/>
          <a:lstStyle/>
          <a:p>
            <a:r>
              <a:rPr lang="en-US" sz="3200" dirty="0" smtClean="0"/>
              <a:t>Cumulative Value of Claims Paid by P/C Insurers to Policyholders, </a:t>
            </a:r>
            <a:r>
              <a:rPr lang="en-US" dirty="0" smtClean="0"/>
              <a:t>1925–2012E*</a:t>
            </a:r>
          </a:p>
        </p:txBody>
      </p:sp>
      <p:sp>
        <p:nvSpPr>
          <p:cNvPr id="2055" name="Text Box 5"/>
          <p:cNvSpPr txBox="1">
            <a:spLocks noChangeArrowheads="1"/>
          </p:cNvSpPr>
          <p:nvPr/>
        </p:nvSpPr>
        <p:spPr bwMode="auto">
          <a:xfrm>
            <a:off x="0" y="6203950"/>
            <a:ext cx="8724900" cy="65405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*1925 – 1934 stock companies only.  Includes workers compensation state funds </a:t>
            </a:r>
            <a:r>
              <a:rPr lang="en-US" sz="1100" dirty="0" smtClean="0"/>
              <a:t>beginning in 1998.</a:t>
            </a:r>
            <a:endParaRPr lang="en-US" sz="1100" dirty="0"/>
          </a:p>
          <a:p>
            <a:pPr eaLnBrk="0" hangingPunct="0">
              <a:lnSpc>
                <a:spcPct val="85000"/>
              </a:lnSpc>
              <a:spcBef>
                <a:spcPct val="25000"/>
              </a:spcBef>
              <a:buClr>
                <a:schemeClr val="accent2"/>
              </a:buClr>
              <a:buFont typeface="Wingdings" pitchFamily="2" charset="2"/>
              <a:buNone/>
            </a:pPr>
            <a:r>
              <a:rPr lang="en-US" sz="1100" dirty="0"/>
              <a:t>Note: Data are not adjusted for inflation.</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and calculations from A.M. Best data.</a:t>
            </a:r>
          </a:p>
        </p:txBody>
      </p:sp>
      <p:graphicFrame>
        <p:nvGraphicFramePr>
          <p:cNvPr id="2050" name="Object 8"/>
          <p:cNvGraphicFramePr>
            <a:graphicFrameLocks noChangeAspect="1"/>
          </p:cNvGraphicFramePr>
          <p:nvPr/>
        </p:nvGraphicFramePr>
        <p:xfrm>
          <a:off x="295275" y="1443038"/>
          <a:ext cx="8507413" cy="4838700"/>
        </p:xfrm>
        <a:graphic>
          <a:graphicData uri="http://schemas.openxmlformats.org/presentationml/2006/ole">
            <p:oleObj spid="_x0000_s23340034" name="Chart" r:id="rId4" imgW="8343872" imgH="4381562" progId="MSGraph.Chart.8">
              <p:embed followColorScheme="full"/>
            </p:oleObj>
          </a:graphicData>
        </a:graphic>
      </p:graphicFrame>
      <p:sp>
        <p:nvSpPr>
          <p:cNvPr id="8" name="AutoShape 7"/>
          <p:cNvSpPr>
            <a:spLocks noChangeArrowheads="1"/>
          </p:cNvSpPr>
          <p:nvPr/>
        </p:nvSpPr>
        <p:spPr bwMode="blackWhite">
          <a:xfrm>
            <a:off x="1384300" y="1169988"/>
            <a:ext cx="2300288" cy="229870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It took 60 years for the industry to pay its first $1 trillion in claims in the years since 1925.  Today, the industry pays $1 trillion in claims every 3 to 4 years.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907151" y="4793483"/>
            <a:ext cx="2419350" cy="417512"/>
          </a:xfrm>
          <a:prstGeom prst="wedgeRectCallout">
            <a:avLst>
              <a:gd name="adj1" fmla="val 120936"/>
              <a:gd name="adj2" fmla="val 1655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60 years (1925 – 1984)</a:t>
            </a:r>
          </a:p>
        </p:txBody>
      </p:sp>
      <p:sp>
        <p:nvSpPr>
          <p:cNvPr id="2058" name="Rectangle 31"/>
          <p:cNvSpPr>
            <a:spLocks noChangeArrowheads="1"/>
          </p:cNvSpPr>
          <p:nvPr/>
        </p:nvSpPr>
        <p:spPr bwMode="black">
          <a:xfrm>
            <a:off x="185738" y="12128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3" name="Oval 12"/>
          <p:cNvSpPr/>
          <p:nvPr/>
        </p:nvSpPr>
        <p:spPr>
          <a:xfrm>
            <a:off x="6118023" y="4925548"/>
            <a:ext cx="309563"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6637184" y="4483868"/>
            <a:ext cx="309563" cy="2968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7079123" y="4060927"/>
            <a:ext cx="309563" cy="2968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7509644" y="3640496"/>
            <a:ext cx="309562"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7787148" y="3217556"/>
            <a:ext cx="309563"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8040534" y="2814279"/>
            <a:ext cx="309563"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8337704" y="2389393"/>
            <a:ext cx="309562" cy="2968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AutoShape 6"/>
          <p:cNvSpPr>
            <a:spLocks noChangeArrowheads="1"/>
          </p:cNvSpPr>
          <p:nvPr/>
        </p:nvSpPr>
        <p:spPr bwMode="blackWhite">
          <a:xfrm>
            <a:off x="2952085" y="4265152"/>
            <a:ext cx="2420937" cy="382588"/>
          </a:xfrm>
          <a:prstGeom prst="wedgeRectCallout">
            <a:avLst>
              <a:gd name="adj1" fmla="val 100683"/>
              <a:gd name="adj2" fmla="val 2795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7 years (1991)</a:t>
            </a:r>
          </a:p>
        </p:txBody>
      </p:sp>
      <p:sp>
        <p:nvSpPr>
          <p:cNvPr id="21" name="AutoShape 6"/>
          <p:cNvSpPr>
            <a:spLocks noChangeArrowheads="1"/>
          </p:cNvSpPr>
          <p:nvPr/>
        </p:nvSpPr>
        <p:spPr bwMode="blackWhite">
          <a:xfrm>
            <a:off x="3377023" y="3790183"/>
            <a:ext cx="2419350" cy="381000"/>
          </a:xfrm>
          <a:prstGeom prst="wedgeRectCallout">
            <a:avLst>
              <a:gd name="adj1" fmla="val 100683"/>
              <a:gd name="adj2" fmla="val 2795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4 years (1995)</a:t>
            </a:r>
          </a:p>
        </p:txBody>
      </p:sp>
      <p:sp>
        <p:nvSpPr>
          <p:cNvPr id="22" name="AutoShape 6"/>
          <p:cNvSpPr>
            <a:spLocks noChangeArrowheads="1"/>
          </p:cNvSpPr>
          <p:nvPr/>
        </p:nvSpPr>
        <p:spPr bwMode="blackWhite">
          <a:xfrm>
            <a:off x="3896392" y="3308248"/>
            <a:ext cx="2420937" cy="381000"/>
          </a:xfrm>
          <a:prstGeom prst="wedgeRectCallout">
            <a:avLst>
              <a:gd name="adj1" fmla="val 100277"/>
              <a:gd name="adj2" fmla="val 5376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5 years (2000)</a:t>
            </a:r>
          </a:p>
        </p:txBody>
      </p:sp>
      <p:sp>
        <p:nvSpPr>
          <p:cNvPr id="23" name="AutoShape 6"/>
          <p:cNvSpPr>
            <a:spLocks noChangeArrowheads="1"/>
          </p:cNvSpPr>
          <p:nvPr/>
        </p:nvSpPr>
        <p:spPr bwMode="blackWhite">
          <a:xfrm>
            <a:off x="4213225" y="2822217"/>
            <a:ext cx="2420938" cy="382587"/>
          </a:xfrm>
          <a:prstGeom prst="wedgeRectCallout">
            <a:avLst>
              <a:gd name="adj1" fmla="val 94185"/>
              <a:gd name="adj2" fmla="val 6136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3 years (2003)</a:t>
            </a:r>
          </a:p>
        </p:txBody>
      </p:sp>
      <p:sp>
        <p:nvSpPr>
          <p:cNvPr id="24" name="AutoShape 6"/>
          <p:cNvSpPr>
            <a:spLocks noChangeArrowheads="1"/>
          </p:cNvSpPr>
          <p:nvPr/>
        </p:nvSpPr>
        <p:spPr bwMode="blackWhite">
          <a:xfrm>
            <a:off x="4500563" y="2357079"/>
            <a:ext cx="2420937" cy="381000"/>
          </a:xfrm>
          <a:prstGeom prst="wedgeRectCallout">
            <a:avLst>
              <a:gd name="adj1" fmla="val 95809"/>
              <a:gd name="adj2" fmla="val 7441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3 years (2006)</a:t>
            </a:r>
          </a:p>
        </p:txBody>
      </p:sp>
      <p:sp>
        <p:nvSpPr>
          <p:cNvPr id="25" name="AutoShape 6"/>
          <p:cNvSpPr>
            <a:spLocks noChangeArrowheads="1"/>
          </p:cNvSpPr>
          <p:nvPr/>
        </p:nvSpPr>
        <p:spPr bwMode="blackWhite">
          <a:xfrm>
            <a:off x="4760913" y="1851024"/>
            <a:ext cx="2377306" cy="449723"/>
          </a:xfrm>
          <a:prstGeom prst="wedgeRectCallout">
            <a:avLst>
              <a:gd name="adj1" fmla="val 100269"/>
              <a:gd name="adj2" fmla="val 7168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4 years (2010)</a:t>
            </a:r>
          </a:p>
        </p:txBody>
      </p:sp>
      <p:sp>
        <p:nvSpPr>
          <p:cNvPr id="26" name="TextBox 25"/>
          <p:cNvSpPr txBox="1"/>
          <p:nvPr/>
        </p:nvSpPr>
        <p:spPr>
          <a:xfrm rot="16200000">
            <a:off x="8413635" y="5725793"/>
            <a:ext cx="742511" cy="323165"/>
          </a:xfrm>
          <a:prstGeom prst="rect">
            <a:avLst/>
          </a:prstGeom>
          <a:noFill/>
        </p:spPr>
        <p:txBody>
          <a:bodyPr wrap="none" rtlCol="0">
            <a:spAutoFit/>
          </a:bodyPr>
          <a:lstStyle/>
          <a:p>
            <a:r>
              <a:rPr lang="en-US" sz="1500" dirty="0" smtClean="0"/>
              <a:t>2012E</a:t>
            </a:r>
            <a:endParaRPr lang="en-US" sz="1500" dirty="0"/>
          </a:p>
        </p:txBody>
      </p:sp>
      <p:sp>
        <p:nvSpPr>
          <p:cNvPr id="27" name="Oval 26"/>
          <p:cNvSpPr/>
          <p:nvPr/>
        </p:nvSpPr>
        <p:spPr>
          <a:xfrm>
            <a:off x="8554008" y="1966617"/>
            <a:ext cx="309562" cy="2968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AutoShape 6"/>
          <p:cNvSpPr>
            <a:spLocks noChangeArrowheads="1"/>
          </p:cNvSpPr>
          <p:nvPr/>
        </p:nvSpPr>
        <p:spPr bwMode="blackWhite">
          <a:xfrm>
            <a:off x="4913313" y="1256192"/>
            <a:ext cx="2377306" cy="449723"/>
          </a:xfrm>
          <a:prstGeom prst="wedgeRectCallout">
            <a:avLst>
              <a:gd name="adj1" fmla="val 102751"/>
              <a:gd name="adj2" fmla="val 10885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&lt;3 </a:t>
            </a:r>
            <a:r>
              <a:rPr lang="en-US" sz="1600" b="1" dirty="0">
                <a:solidFill>
                  <a:schemeClr val="bg1"/>
                </a:solidFill>
              </a:rPr>
              <a:t>years </a:t>
            </a:r>
            <a:r>
              <a:rPr lang="en-US" sz="1600" b="1" dirty="0" smtClean="0">
                <a:solidFill>
                  <a:schemeClr val="bg1"/>
                </a:solidFill>
              </a:rPr>
              <a:t>to hit $8 Tr.</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childTnLst>
                          </p:cTn>
                        </p:par>
                        <p:par>
                          <p:cTn id="20" fill="hold">
                            <p:stCondLst>
                              <p:cond delay="5700"/>
                            </p:stCondLst>
                            <p:childTnLst>
                              <p:par>
                                <p:cTn id="21" presetID="22" presetClass="entr" presetSubtype="2" fill="hold" grpId="0" nodeType="afterEffect">
                                  <p:stCondLst>
                                    <p:cond delay="100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500"/>
                                        <p:tgtEl>
                                          <p:spTgt spid="22"/>
                                        </p:tgtEl>
                                      </p:cBhvr>
                                    </p:animEffect>
                                  </p:childTnLst>
                                </p:cTn>
                              </p:par>
                            </p:childTnLst>
                          </p:cTn>
                        </p:par>
                        <p:par>
                          <p:cTn id="24" fill="hold">
                            <p:stCondLst>
                              <p:cond delay="7200"/>
                            </p:stCondLst>
                            <p:childTnLst>
                              <p:par>
                                <p:cTn id="25" presetID="22" presetClass="entr" presetSubtype="2" fill="hold" grpId="0" nodeType="afterEffect">
                                  <p:stCondLst>
                                    <p:cond delay="100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500"/>
                                        <p:tgtEl>
                                          <p:spTgt spid="23"/>
                                        </p:tgtEl>
                                      </p:cBhvr>
                                    </p:animEffect>
                                  </p:childTnLst>
                                </p:cTn>
                              </p:par>
                            </p:childTnLst>
                          </p:cTn>
                        </p:par>
                        <p:par>
                          <p:cTn id="28" fill="hold">
                            <p:stCondLst>
                              <p:cond delay="8700"/>
                            </p:stCondLst>
                            <p:childTnLst>
                              <p:par>
                                <p:cTn id="29" presetID="22" presetClass="entr" presetSubtype="2" fill="hold" grpId="0" nodeType="after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wipe(right)">
                                      <p:cBhvr>
                                        <p:cTn id="31" dur="500"/>
                                        <p:tgtEl>
                                          <p:spTgt spid="24"/>
                                        </p:tgtEl>
                                      </p:cBhvr>
                                    </p:animEffect>
                                  </p:childTnLst>
                                </p:cTn>
                              </p:par>
                            </p:childTnLst>
                          </p:cTn>
                        </p:par>
                        <p:par>
                          <p:cTn id="32" fill="hold">
                            <p:stCondLst>
                              <p:cond delay="10200"/>
                            </p:stCondLst>
                            <p:childTnLst>
                              <p:par>
                                <p:cTn id="33" presetID="22" presetClass="entr" presetSubtype="2" fill="hold" grpId="0" nodeType="afterEffect">
                                  <p:stCondLst>
                                    <p:cond delay="1000"/>
                                  </p:stCondLst>
                                  <p:childTnLst>
                                    <p:set>
                                      <p:cBhvr>
                                        <p:cTn id="34" dur="1" fill="hold">
                                          <p:stCondLst>
                                            <p:cond delay="0"/>
                                          </p:stCondLst>
                                        </p:cTn>
                                        <p:tgtEl>
                                          <p:spTgt spid="25"/>
                                        </p:tgtEl>
                                        <p:attrNameLst>
                                          <p:attrName>style.visibility</p:attrName>
                                        </p:attrNameLst>
                                      </p:cBhvr>
                                      <p:to>
                                        <p:strVal val="visible"/>
                                      </p:to>
                                    </p:set>
                                    <p:animEffect transition="in" filter="wipe(right)">
                                      <p:cBhvr>
                                        <p:cTn id="35" dur="500"/>
                                        <p:tgtEl>
                                          <p:spTgt spid="25"/>
                                        </p:tgtEl>
                                      </p:cBhvr>
                                    </p:animEffect>
                                  </p:childTnLst>
                                </p:cTn>
                              </p:par>
                            </p:childTnLst>
                          </p:cTn>
                        </p:par>
                        <p:par>
                          <p:cTn id="36" fill="hold">
                            <p:stCondLst>
                              <p:cond delay="11700"/>
                            </p:stCondLst>
                            <p:childTnLst>
                              <p:par>
                                <p:cTn id="37" presetID="22" presetClass="entr" presetSubtype="2" fill="hold" grpId="0" nodeType="afterEffect">
                                  <p:stCondLst>
                                    <p:cond delay="1000"/>
                                  </p:stCondLst>
                                  <p:childTnLst>
                                    <p:set>
                                      <p:cBhvr>
                                        <p:cTn id="38" dur="1" fill="hold">
                                          <p:stCondLst>
                                            <p:cond delay="0"/>
                                          </p:stCondLst>
                                        </p:cTn>
                                        <p:tgtEl>
                                          <p:spTgt spid="28"/>
                                        </p:tgtEl>
                                        <p:attrNameLst>
                                          <p:attrName>style.visibility</p:attrName>
                                        </p:attrNameLst>
                                      </p:cBhvr>
                                      <p:to>
                                        <p:strVal val="visible"/>
                                      </p:to>
                                    </p:set>
                                    <p:animEffect transition="in" filter="wipe(righ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0" grpId="0" animBg="1"/>
      <p:bldP spid="21" grpId="0" animBg="1"/>
      <p:bldP spid="22" grpId="0" animBg="1"/>
      <p:bldP spid="23" grpId="0" animBg="1"/>
      <p:bldP spid="24" grpId="0" animBg="1"/>
      <p:bldP spid="25" grpId="0" animBg="1"/>
      <p:bldP spid="28"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60</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61</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2646786" name="Chart" r:id="rId4" imgW="7096206" imgH="4876890" progId="MSGraph.Chart.8">
              <p:embed followColorScheme="full"/>
            </p:oleObj>
          </a:graphicData>
        </a:graphic>
      </p:graphicFrame>
      <p:sp>
        <p:nvSpPr>
          <p:cNvPr id="7072775" name="AutoShape 7"/>
          <p:cNvSpPr>
            <a:spLocks noChangeArrowheads="1"/>
          </p:cNvSpPr>
          <p:nvPr/>
        </p:nvSpPr>
        <p:spPr bwMode="blackWhite">
          <a:xfrm>
            <a:off x="7064477" y="2714625"/>
            <a:ext cx="1884261" cy="3140485"/>
          </a:xfrm>
          <a:prstGeom prst="wedgeRectCallout">
            <a:avLst>
              <a:gd name="adj1" fmla="val -60275"/>
              <a:gd name="adj2" fmla="val -9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7.3% </a:t>
            </a:r>
            <a:r>
              <a:rPr lang="en-US" sz="1400" b="1" dirty="0">
                <a:cs typeface="+mn-cs"/>
              </a:rPr>
              <a:t>in </a:t>
            </a:r>
            <a:r>
              <a:rPr lang="en-US" sz="1400" b="1" dirty="0" smtClean="0">
                <a:cs typeface="+mn-cs"/>
              </a:rPr>
              <a:t>Aug. 2013—its lowest level since Dec. 2008.</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13.7% </a:t>
            </a:r>
            <a:r>
              <a:rPr lang="en-US" sz="1400" b="1" dirty="0">
                <a:solidFill>
                  <a:schemeClr val="bg1"/>
                </a:solidFill>
                <a:cs typeface="+mn-cs"/>
              </a:rPr>
              <a:t>in </a:t>
            </a:r>
            <a:r>
              <a:rPr lang="en-US" sz="1400" b="1" dirty="0" smtClean="0">
                <a:solidFill>
                  <a:schemeClr val="bg1"/>
                </a:solidFill>
                <a:cs typeface="+mn-cs"/>
              </a:rPr>
              <a:t>August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August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61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2647810"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August 2013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7.41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24838" y="3943702"/>
            <a:ext cx="2013329" cy="841375"/>
          </a:xfrm>
          <a:prstGeom prst="wedgeRectCallout">
            <a:avLst>
              <a:gd name="adj1" fmla="val 57292"/>
              <a:gd name="adj2" fmla="val -219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152,000 </a:t>
            </a:r>
            <a:r>
              <a:rPr lang="en-US" sz="1400" b="1" dirty="0">
                <a:cs typeface="+mn-cs"/>
              </a:rPr>
              <a:t>private sector jobs were created in </a:t>
            </a:r>
            <a:r>
              <a:rPr lang="en-US" sz="1400" b="1" dirty="0" smtClean="0">
                <a:cs typeface="+mn-cs"/>
              </a:rPr>
              <a:t>July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62</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YTD: 1.485 Mill</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2648834"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2007—Aug.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August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638648"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Aug. 2013 totaled 1.313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63</a:t>
            </a:fld>
            <a:endParaRPr lang="en-US"/>
          </a:p>
        </p:txBody>
      </p:sp>
      <p:cxnSp>
        <p:nvCxnSpPr>
          <p:cNvPr id="13" name="Straight Connector 12"/>
          <p:cNvCxnSpPr/>
          <p:nvPr/>
        </p:nvCxnSpPr>
        <p:spPr>
          <a:xfrm flipV="1">
            <a:off x="984430" y="2585888"/>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2649858"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2010—August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August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Aug. 2013 totaled 7.41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64</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7.41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67504"/>
          <a:ext cx="8775700" cy="4087813"/>
        </p:xfrm>
        <a:graphic>
          <a:graphicData uri="http://schemas.openxmlformats.org/presentationml/2006/ole">
            <p:oleObj spid="_x0000_s22650882"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2010—August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August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June 2013 totaled 649,000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nearly 650,000 jobs since Jan. 2010 even as private employers created 7.41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66</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2010—August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22651906" name="Chart" r:id="rId4" imgW="8439161" imgH="432433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418,000 from Jan. 2010 through Aug. 2013, accounting for 64%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2.4% since the end of 2009 while Federal employment is down by 2.9%</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ACA70338-2F2F-4761-B3F7-AFB20ACA2D09}" type="slidenum">
              <a:rPr lang="en-US" smtClean="0"/>
              <a:pPr/>
              <a:t>67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August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3042050"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August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31A9652E-7F41-4B81-8050-2B41890FD541}" type="slidenum">
              <a:rPr lang="en-US" smtClean="0"/>
              <a:pPr/>
              <a:t>68</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3043074"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August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August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
        <p:nvSpPr>
          <p:cNvPr id="8" name="AutoShape 7"/>
          <p:cNvSpPr>
            <a:spLocks noChangeArrowheads="1"/>
          </p:cNvSpPr>
          <p:nvPr/>
        </p:nvSpPr>
        <p:spPr bwMode="blackWhite">
          <a:xfrm>
            <a:off x="3583859" y="4277036"/>
            <a:ext cx="3628109" cy="722672"/>
          </a:xfrm>
          <a:prstGeom prst="wedgeRectCallout">
            <a:avLst>
              <a:gd name="adj1" fmla="val 66491"/>
              <a:gd name="adj2" fmla="val 398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Nebraska has </a:t>
            </a:r>
            <a:r>
              <a:rPr lang="en-US" b="1" dirty="0" err="1" smtClean="0">
                <a:solidFill>
                  <a:srgbClr val="FFFFFF"/>
                </a:solidFill>
              </a:rPr>
              <a:t>th</a:t>
            </a:r>
            <a:r>
              <a:rPr lang="en-US" b="1" dirty="0" smtClean="0">
                <a:solidFill>
                  <a:srgbClr val="FFFFFF"/>
                </a:solidFill>
              </a:rPr>
              <a:t> e 3</a:t>
            </a:r>
            <a:r>
              <a:rPr lang="en-US" b="1" baseline="30000" dirty="0" smtClean="0">
                <a:solidFill>
                  <a:srgbClr val="FFFFFF"/>
                </a:solidFill>
              </a:rPr>
              <a:t>rd</a:t>
            </a:r>
            <a:r>
              <a:rPr lang="en-US" b="1" dirty="0" smtClean="0">
                <a:solidFill>
                  <a:srgbClr val="FFFFFF"/>
                </a:solidFill>
              </a:rPr>
              <a:t> lowest  unemployment rate in the US!</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69</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2010—August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22654978" name="Chart" r:id="rId5" imgW="8343872" imgH="4381562"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25.5%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07444" y="3655333"/>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So Far, So Good: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Profit </a:t>
            </a:r>
            <a:r>
              <a:rPr lang="en-US" sz="4000" b="1" dirty="0">
                <a:solidFill>
                  <a:srgbClr val="225A7A"/>
                </a:solidFill>
                <a:latin typeface="Arial" charset="0"/>
                <a:cs typeface="Arial" charset="0"/>
              </a:rPr>
              <a:t>Recovery </a:t>
            </a:r>
            <a:r>
              <a:rPr lang="en-US" sz="4000" b="1" dirty="0" smtClean="0">
                <a:solidFill>
                  <a:srgbClr val="225A7A"/>
                </a:solidFill>
              </a:rPr>
              <a:t>in 2013 After High CAT Losses in 2011-12</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70</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20675" y="1844675"/>
          <a:ext cx="8553450" cy="4440238"/>
        </p:xfrm>
        <a:graphic>
          <a:graphicData uri="http://schemas.openxmlformats.org/presentationml/2006/ole">
            <p:oleObj spid="_x0000_s23044098" name="Chart" r:id="rId4" imgW="8239135" imgH="4276828"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71</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72</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0599810"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73</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74</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75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75</a:t>
            </a:fld>
            <a:endParaRPr lang="en-US"/>
          </a:p>
        </p:txBody>
      </p:sp>
      <p:pic>
        <p:nvPicPr>
          <p:cNvPr id="14" name="Picture 13" descr="Hartwig Med Center no logo.JPG"/>
          <p:cNvPicPr>
            <a:picLocks noChangeAspect="1"/>
          </p:cNvPicPr>
          <p:nvPr/>
        </p:nvPicPr>
        <p:blipFill>
          <a:blip r:embed="rId5" cstate="email"/>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77</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78</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79</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9600"/>
              <a:gd name="adj2" fmla="val 224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1991–2013:H1 ($ Millions)</a:t>
            </a:r>
          </a:p>
        </p:txBody>
      </p:sp>
      <p:sp>
        <p:nvSpPr>
          <p:cNvPr id="8196" name="Text Box 5"/>
          <p:cNvSpPr txBox="1">
            <a:spLocks noChangeArrowheads="1"/>
          </p:cNvSpPr>
          <p:nvPr/>
        </p:nvSpPr>
        <p:spPr bwMode="auto">
          <a:xfrm>
            <a:off x="1051543" y="1138238"/>
            <a:ext cx="2414330"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2013:H1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8.5%E</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8.5% ROAS in 2013:H1,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10" name="AutoShape 9"/>
          <p:cNvSpPr>
            <a:spLocks noChangeArrowheads="1"/>
          </p:cNvSpPr>
          <p:nvPr/>
        </p:nvSpPr>
        <p:spPr bwMode="blackWhite">
          <a:xfrm>
            <a:off x="7384025" y="1407090"/>
            <a:ext cx="1612491" cy="942820"/>
          </a:xfrm>
          <a:prstGeom prst="wedgeRectCallout">
            <a:avLst>
              <a:gd name="adj1" fmla="val 29850"/>
              <a:gd name="adj2" fmla="val 13191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(+64%) from  2012:H1 $16.4B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80</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81</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82</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83</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84</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84</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86</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25003" imgH="4857725" progId="MSGraph.Chart.8">
              <p:embed followColorScheme="full"/>
            </p:oleObj>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271251"/>
            <a:ext cx="3266165" cy="1291615"/>
          </a:xfrm>
          <a:prstGeom prst="wedgeRectCallout">
            <a:avLst>
              <a:gd name="adj1" fmla="val -49063"/>
              <a:gd name="adj2" fmla="val -752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NY is now highest in the US for the first time.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87</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88</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89</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2013:H1*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2013:H1 8.5%(</a:t>
            </a:r>
            <a:r>
              <a:rPr lang="en-US" b="1" dirty="0" err="1" smtClean="0">
                <a:solidFill>
                  <a:srgbClr val="FFFFFF"/>
                </a:solidFill>
                <a:latin typeface="Arial" pitchFamily="34" charset="0"/>
                <a:cs typeface="Arial" pitchFamily="34" charset="0"/>
              </a:rPr>
              <a:t>est</a:t>
            </a:r>
            <a:r>
              <a:rPr lang="en-US" b="1" dirty="0" smtClean="0">
                <a:solidFill>
                  <a:srgbClr val="FFFFFF"/>
                </a:solidFill>
                <a:latin typeface="Arial" pitchFamily="34" charset="0"/>
                <a:cs typeface="Arial" pitchFamily="34" charset="0"/>
              </a:rPr>
              <a:t>)</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90</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 name="Picture 2" descr="C:\Users\n337392\Desktop\Welt2012Kategorien\ABCNeu.jpg"/>
          <p:cNvPicPr>
            <a:picLocks noChangeAspect="1" noChangeArrowheads="1"/>
          </p:cNvPicPr>
          <p:nvPr>
            <p:custDataLst>
              <p:tags r:id="rId2"/>
            </p:custDataLst>
          </p:nvPr>
        </p:nvPicPr>
        <p:blipFill>
          <a:blip r:embed="rId5" cstate="email"/>
          <a:srcRect l="-3901" t="-6405" r="-3219"/>
          <a:stretch>
            <a:fillRect/>
          </a:stretch>
        </p:blipFill>
        <p:spPr bwMode="auto">
          <a:xfrm>
            <a:off x="251520" y="1268760"/>
            <a:ext cx="8676456" cy="4168184"/>
          </a:xfrm>
          <a:prstGeom prst="rect">
            <a:avLst/>
          </a:prstGeom>
          <a:noFill/>
        </p:spPr>
      </p:pic>
      <p:sp>
        <p:nvSpPr>
          <p:cNvPr id="1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 name="Text Box 49"/>
          <p:cNvSpPr txBox="1">
            <a:spLocks noChangeArrowheads="1"/>
          </p:cNvSpPr>
          <p:nvPr/>
        </p:nvSpPr>
        <p:spPr bwMode="auto">
          <a:xfrm>
            <a:off x="287338" y="6615341"/>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smtClean="0"/>
              <a:t>Source: 2013 Münchener Rückversicherungs-</a:t>
            </a:r>
            <a:r>
              <a:rPr lang="en-US" sz="900" dirty="0" err="1" smtClean="0"/>
              <a:t>Gesellschaft</a:t>
            </a:r>
            <a:r>
              <a:rPr lang="en-US" sz="900" dirty="0" smtClean="0"/>
              <a:t>, Geo Risks Research, </a:t>
            </a:r>
            <a:r>
              <a:rPr lang="en-US" sz="900" dirty="0" err="1" smtClean="0"/>
              <a:t>NatCatSERVICE</a:t>
            </a:r>
            <a:r>
              <a:rPr lang="en-US" sz="900" dirty="0" smtClean="0"/>
              <a:t> – as at June 2013 </a:t>
            </a:r>
            <a:endParaRPr lang="en-US" sz="900" dirty="0"/>
          </a:p>
        </p:txBody>
      </p:sp>
      <p:sp>
        <p:nvSpPr>
          <p:cNvPr id="49" name="TextBox 4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91</a:t>
            </a:fld>
            <a:endParaRPr lang="en-US" sz="1000" dirty="0">
              <a:solidFill>
                <a:schemeClr val="accent4">
                  <a:lumMod val="75000"/>
                </a:schemeClr>
              </a:solidFill>
              <a:latin typeface="+mn-lt"/>
            </a:endParaRPr>
          </a:p>
        </p:txBody>
      </p:sp>
      <p:sp>
        <p:nvSpPr>
          <p:cNvPr id="50" name="Title 49"/>
          <p:cNvSpPr>
            <a:spLocks noGrp="1"/>
          </p:cNvSpPr>
          <p:nvPr>
            <p:ph type="title"/>
          </p:nvPr>
        </p:nvSpPr>
        <p:spPr>
          <a:xfrm>
            <a:off x="176520" y="220468"/>
            <a:ext cx="7448400" cy="630869"/>
          </a:xfrm>
        </p:spPr>
        <p:txBody>
          <a:bodyPr/>
          <a:lstStyle/>
          <a:p>
            <a:pPr rtl="0" eaLnBrk="1" latinLnBrk="0" hangingPunct="1"/>
            <a:r>
              <a:rPr lang="de-DE" sz="2800" kern="1200" dirty="0" smtClean="0">
                <a:latin typeface="Arial"/>
                <a:ea typeface="Arial Unicode MS"/>
                <a:cs typeface="Arial"/>
              </a:rPr>
              <a:t>Natural Catastrophes</a:t>
            </a:r>
            <a:r>
              <a:rPr lang="en-US" sz="3200" kern="1200" dirty="0" smtClean="0">
                <a:latin typeface="Arial"/>
                <a:ea typeface="Arial Unicode MS"/>
                <a:cs typeface="Arial"/>
              </a:rPr>
              <a:t> </a:t>
            </a:r>
            <a:r>
              <a:rPr lang="en-US" sz="2800" kern="1200" dirty="0" smtClean="0">
                <a:latin typeface="Arial"/>
                <a:ea typeface="Arial Unicode MS"/>
                <a:cs typeface="Arial"/>
              </a:rPr>
              <a:t>January – June 2013 </a:t>
            </a:r>
            <a:endParaRPr lang="de-DE" sz="2800" kern="1200" dirty="0" smtClean="0">
              <a:latin typeface="Arial"/>
              <a:ea typeface="Arial Unicode MS"/>
              <a:cs typeface="Arial"/>
            </a:endParaRPr>
          </a:p>
          <a:p>
            <a:pPr rtl="0" eaLnBrk="1" latinLnBrk="0" hangingPunct="1"/>
            <a:r>
              <a:rPr lang="en-US" sz="2400" kern="1200" dirty="0" smtClean="0">
                <a:latin typeface="Arial"/>
                <a:ea typeface="Arial Unicode MS"/>
                <a:cs typeface="Arial"/>
              </a:rPr>
              <a:t>World map with significant events</a:t>
            </a:r>
            <a:endParaRPr lang="en-US" sz="3600" dirty="0" smtClean="0"/>
          </a:p>
        </p:txBody>
      </p:sp>
      <p:sp>
        <p:nvSpPr>
          <p:cNvPr id="64" name="Textfeld 47"/>
          <p:cNvSpPr txBox="1"/>
          <p:nvPr/>
        </p:nvSpPr>
        <p:spPr>
          <a:xfrm>
            <a:off x="576000" y="3572668"/>
            <a:ext cx="1601721" cy="369332"/>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a:t>
            </a:r>
            <a:r>
              <a:rPr lang="de-DE" sz="900" dirty="0" smtClean="0"/>
              <a:t>20 March</a:t>
            </a:r>
            <a:endParaRPr lang="de-DE" sz="1000" dirty="0" smtClean="0">
              <a:solidFill>
                <a:srgbClr val="111111"/>
              </a:solidFill>
            </a:endParaRPr>
          </a:p>
        </p:txBody>
      </p:sp>
      <p:sp>
        <p:nvSpPr>
          <p:cNvPr id="65" name="Textfeld 48"/>
          <p:cNvSpPr txBox="1"/>
          <p:nvPr/>
        </p:nvSpPr>
        <p:spPr>
          <a:xfrm>
            <a:off x="4129615" y="1979806"/>
            <a:ext cx="618082"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Europe, </a:t>
            </a:r>
          </a:p>
          <a:p>
            <a:pPr>
              <a:defRPr/>
            </a:pPr>
            <a:r>
              <a:rPr lang="de-DE" sz="900" dirty="0" smtClean="0"/>
              <a:t>June</a:t>
            </a:r>
            <a:endParaRPr lang="en-US" sz="900" dirty="0" smtClean="0"/>
          </a:p>
        </p:txBody>
      </p:sp>
      <p:sp>
        <p:nvSpPr>
          <p:cNvPr id="66" name="Textfeld 51"/>
          <p:cNvSpPr txBox="1"/>
          <p:nvPr/>
        </p:nvSpPr>
        <p:spPr>
          <a:xfrm>
            <a:off x="544253" y="1661689"/>
            <a:ext cx="899028" cy="342639"/>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Canada, June</a:t>
            </a:r>
          </a:p>
        </p:txBody>
      </p:sp>
      <p:sp>
        <p:nvSpPr>
          <p:cNvPr id="67" name="Textfeld 52"/>
          <p:cNvSpPr txBox="1"/>
          <p:nvPr/>
        </p:nvSpPr>
        <p:spPr>
          <a:xfrm>
            <a:off x="5723110" y="3720615"/>
            <a:ext cx="560616"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India, </a:t>
            </a:r>
          </a:p>
          <a:p>
            <a:pPr>
              <a:defRPr/>
            </a:pPr>
            <a:r>
              <a:rPr lang="en-US" sz="900" dirty="0" smtClean="0"/>
              <a:t>June</a:t>
            </a:r>
          </a:p>
        </p:txBody>
      </p:sp>
      <p:sp>
        <p:nvSpPr>
          <p:cNvPr id="68" name="Textfeld 53"/>
          <p:cNvSpPr txBox="1"/>
          <p:nvPr/>
        </p:nvSpPr>
        <p:spPr>
          <a:xfrm>
            <a:off x="6595737" y="4851699"/>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Indonesia, </a:t>
            </a:r>
          </a:p>
          <a:p>
            <a:pPr>
              <a:defRPr/>
            </a:pPr>
            <a:r>
              <a:rPr lang="en-US" sz="900" dirty="0" smtClean="0"/>
              <a:t>15</a:t>
            </a:r>
            <a:r>
              <a:rPr lang="en-US" sz="900" dirty="0" smtClean="0">
                <a:solidFill>
                  <a:srgbClr val="000000"/>
                </a:solidFill>
              </a:rPr>
              <a:t>–</a:t>
            </a:r>
            <a:r>
              <a:rPr lang="en-US" sz="900" dirty="0" smtClean="0"/>
              <a:t>22 January </a:t>
            </a:r>
          </a:p>
        </p:txBody>
      </p:sp>
      <p:sp>
        <p:nvSpPr>
          <p:cNvPr id="69" name="Textfeld 55"/>
          <p:cNvSpPr txBox="1"/>
          <p:nvPr/>
        </p:nvSpPr>
        <p:spPr>
          <a:xfrm>
            <a:off x="7524328" y="4941168"/>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Australia, </a:t>
            </a:r>
          </a:p>
          <a:p>
            <a:pPr>
              <a:defRPr/>
            </a:pPr>
            <a:r>
              <a:rPr lang="en-US" sz="900" dirty="0" smtClean="0">
                <a:solidFill>
                  <a:srgbClr val="000000"/>
                </a:solidFill>
              </a:rPr>
              <a:t>21–31</a:t>
            </a:r>
            <a:r>
              <a:rPr lang="en-US" sz="900" dirty="0" smtClean="0"/>
              <a:t> January </a:t>
            </a:r>
          </a:p>
        </p:txBody>
      </p:sp>
      <p:sp>
        <p:nvSpPr>
          <p:cNvPr id="70" name="Textfeld 56"/>
          <p:cNvSpPr txBox="1"/>
          <p:nvPr/>
        </p:nvSpPr>
        <p:spPr>
          <a:xfrm>
            <a:off x="5917059" y="4343305"/>
            <a:ext cx="745785" cy="342639"/>
          </a:xfrm>
          <a:prstGeom prst="rect">
            <a:avLst/>
          </a:prstGeom>
          <a:noFill/>
          <a:ln w="9525">
            <a:noFill/>
            <a:miter lim="800000"/>
            <a:headEnd/>
            <a:tailEnd/>
          </a:ln>
        </p:spPr>
        <p:txBody>
          <a:bodyPr wrap="none">
            <a:spAutoFit/>
          </a:bodyPr>
          <a:lstStyle/>
          <a:p>
            <a:pPr>
              <a:defRPr/>
            </a:pPr>
            <a:r>
              <a:rPr lang="en-US" sz="900" b="1" dirty="0" smtClean="0"/>
              <a:t>Heat wave</a:t>
            </a:r>
          </a:p>
          <a:p>
            <a:pPr>
              <a:defRPr/>
            </a:pPr>
            <a:r>
              <a:rPr lang="en-US" sz="900" dirty="0" smtClean="0"/>
              <a:t>India, June</a:t>
            </a:r>
          </a:p>
        </p:txBody>
      </p:sp>
      <p:sp>
        <p:nvSpPr>
          <p:cNvPr id="71" name="Textfeld 57"/>
          <p:cNvSpPr txBox="1"/>
          <p:nvPr/>
        </p:nvSpPr>
        <p:spPr>
          <a:xfrm>
            <a:off x="7792064" y="3233719"/>
            <a:ext cx="841562" cy="485405"/>
          </a:xfrm>
          <a:prstGeom prst="rect">
            <a:avLst/>
          </a:prstGeom>
          <a:noFill/>
          <a:ln w="9525">
            <a:noFill/>
            <a:miter lim="800000"/>
            <a:headEnd/>
            <a:tailEnd/>
          </a:ln>
        </p:spPr>
        <p:txBody>
          <a:bodyPr wrap="none">
            <a:spAutoFit/>
          </a:bodyPr>
          <a:lstStyle/>
          <a:p>
            <a:pPr>
              <a:defRPr/>
            </a:pPr>
            <a:r>
              <a:rPr lang="en-US" sz="900" b="1" dirty="0" smtClean="0"/>
              <a:t>Earthquake </a:t>
            </a:r>
          </a:p>
          <a:p>
            <a:pPr>
              <a:defRPr/>
            </a:pPr>
            <a:r>
              <a:rPr lang="de-DE" sz="900" dirty="0" smtClean="0"/>
              <a:t>China,</a:t>
            </a:r>
            <a:endParaRPr lang="en-US" sz="900" dirty="0" smtClean="0"/>
          </a:p>
          <a:p>
            <a:pPr>
              <a:defRPr/>
            </a:pPr>
            <a:r>
              <a:rPr lang="de-DE" sz="900" dirty="0" smtClean="0">
                <a:solidFill>
                  <a:srgbClr val="111111"/>
                </a:solidFill>
              </a:rPr>
              <a:t>20 April</a:t>
            </a:r>
          </a:p>
        </p:txBody>
      </p:sp>
      <p:sp>
        <p:nvSpPr>
          <p:cNvPr id="72" name="Textfeld 58"/>
          <p:cNvSpPr txBox="1"/>
          <p:nvPr/>
        </p:nvSpPr>
        <p:spPr>
          <a:xfrm>
            <a:off x="1079340" y="4332615"/>
            <a:ext cx="1595009" cy="628171"/>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–19</a:t>
            </a:r>
            <a:r>
              <a:rPr lang="de-DE" sz="900" dirty="0" smtClean="0"/>
              <a:t> March</a:t>
            </a:r>
            <a:endParaRPr lang="en-US" sz="900" dirty="0" smtClean="0"/>
          </a:p>
          <a:p>
            <a:pPr>
              <a:defRPr/>
            </a:pPr>
            <a:endParaRPr lang="de-DE" sz="1000" dirty="0" smtClean="0">
              <a:solidFill>
                <a:srgbClr val="111111"/>
              </a:solidFill>
            </a:endParaRPr>
          </a:p>
          <a:p>
            <a:pPr>
              <a:defRPr/>
            </a:pPr>
            <a:endParaRPr lang="de-DE" sz="1000" dirty="0" smtClean="0">
              <a:solidFill>
                <a:srgbClr val="111111"/>
              </a:solidFill>
            </a:endParaRPr>
          </a:p>
        </p:txBody>
      </p:sp>
      <p:sp>
        <p:nvSpPr>
          <p:cNvPr id="73" name="Textfeld 59"/>
          <p:cNvSpPr txBox="1"/>
          <p:nvPr/>
        </p:nvSpPr>
        <p:spPr>
          <a:xfrm>
            <a:off x="2900477" y="2937104"/>
            <a:ext cx="1001190" cy="342639"/>
          </a:xfrm>
          <a:prstGeom prst="rect">
            <a:avLst/>
          </a:prstGeom>
          <a:noFill/>
          <a:ln w="9525">
            <a:noFill/>
            <a:miter lim="800000"/>
            <a:headEnd/>
            <a:tailEnd/>
          </a:ln>
        </p:spPr>
        <p:txBody>
          <a:bodyPr wrap="none">
            <a:spAutoFit/>
          </a:bodyPr>
          <a:lstStyle/>
          <a:p>
            <a:pPr>
              <a:defRPr/>
            </a:pPr>
            <a:r>
              <a:rPr lang="en-US" sz="900" b="1" dirty="0" smtClean="0"/>
              <a:t>Winter storm</a:t>
            </a:r>
          </a:p>
          <a:p>
            <a:pPr>
              <a:defRPr/>
            </a:pPr>
            <a:r>
              <a:rPr lang="en-US" sz="900" dirty="0" smtClean="0"/>
              <a:t>USA, 7</a:t>
            </a:r>
            <a:r>
              <a:rPr lang="en-US" sz="900" dirty="0" smtClean="0">
                <a:solidFill>
                  <a:srgbClr val="000000"/>
                </a:solidFill>
              </a:rPr>
              <a:t>–11 April</a:t>
            </a:r>
            <a:endParaRPr lang="en-US" sz="900" dirty="0" smtClean="0"/>
          </a:p>
        </p:txBody>
      </p:sp>
      <p:cxnSp>
        <p:nvCxnSpPr>
          <p:cNvPr id="74" name="Gerade Verbindung 60"/>
          <p:cNvCxnSpPr/>
          <p:nvPr/>
        </p:nvCxnSpPr>
        <p:spPr>
          <a:xfrm flipV="1">
            <a:off x="2379616" y="3360013"/>
            <a:ext cx="0" cy="1001944"/>
          </a:xfrm>
          <a:prstGeom prst="line">
            <a:avLst/>
          </a:prstGeom>
        </p:spPr>
        <p:style>
          <a:lnRef idx="1">
            <a:schemeClr val="dk1"/>
          </a:lnRef>
          <a:fillRef idx="0">
            <a:schemeClr val="dk1"/>
          </a:fillRef>
          <a:effectRef idx="0">
            <a:schemeClr val="dk1"/>
          </a:effectRef>
          <a:fontRef idx="minor">
            <a:schemeClr val="tx1"/>
          </a:fontRef>
        </p:style>
      </p:cxnSp>
      <p:cxnSp>
        <p:nvCxnSpPr>
          <p:cNvPr id="75" name="Gerade Verbindung 61"/>
          <p:cNvCxnSpPr/>
          <p:nvPr/>
        </p:nvCxnSpPr>
        <p:spPr>
          <a:xfrm flipV="1">
            <a:off x="2199399" y="3365931"/>
            <a:ext cx="0" cy="323962"/>
          </a:xfrm>
          <a:prstGeom prst="line">
            <a:avLst/>
          </a:prstGeom>
        </p:spPr>
        <p:style>
          <a:lnRef idx="1">
            <a:schemeClr val="dk1"/>
          </a:lnRef>
          <a:fillRef idx="0">
            <a:schemeClr val="dk1"/>
          </a:fillRef>
          <a:effectRef idx="0">
            <a:schemeClr val="dk1"/>
          </a:effectRef>
          <a:fontRef idx="minor">
            <a:schemeClr val="tx1"/>
          </a:fontRef>
        </p:style>
      </p:cxnSp>
      <p:cxnSp>
        <p:nvCxnSpPr>
          <p:cNvPr id="76" name="Gerade Verbindung 62"/>
          <p:cNvCxnSpPr/>
          <p:nvPr/>
        </p:nvCxnSpPr>
        <p:spPr>
          <a:xfrm flipV="1">
            <a:off x="6320242" y="3727129"/>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7" name="Gerade Verbindung 63"/>
          <p:cNvCxnSpPr/>
          <p:nvPr/>
        </p:nvCxnSpPr>
        <p:spPr>
          <a:xfrm flipV="1">
            <a:off x="6958800" y="4220851"/>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8" name="Gerade Verbindung 64"/>
          <p:cNvCxnSpPr/>
          <p:nvPr/>
        </p:nvCxnSpPr>
        <p:spPr>
          <a:xfrm flipV="1">
            <a:off x="8013756" y="4636171"/>
            <a:ext cx="0" cy="392400"/>
          </a:xfrm>
          <a:prstGeom prst="line">
            <a:avLst/>
          </a:prstGeom>
        </p:spPr>
        <p:style>
          <a:lnRef idx="1">
            <a:schemeClr val="dk1"/>
          </a:lnRef>
          <a:fillRef idx="0">
            <a:schemeClr val="dk1"/>
          </a:fillRef>
          <a:effectRef idx="0">
            <a:schemeClr val="dk1"/>
          </a:effectRef>
          <a:fontRef idx="minor">
            <a:schemeClr val="tx1"/>
          </a:fontRef>
        </p:style>
      </p:cxnSp>
      <p:cxnSp>
        <p:nvCxnSpPr>
          <p:cNvPr id="79" name="Gerade Verbindung 65"/>
          <p:cNvCxnSpPr/>
          <p:nvPr/>
        </p:nvCxnSpPr>
        <p:spPr>
          <a:xfrm flipV="1">
            <a:off x="1905361" y="1914832"/>
            <a:ext cx="0" cy="834954"/>
          </a:xfrm>
          <a:prstGeom prst="line">
            <a:avLst/>
          </a:prstGeom>
        </p:spPr>
        <p:style>
          <a:lnRef idx="1">
            <a:schemeClr val="dk1"/>
          </a:lnRef>
          <a:fillRef idx="0">
            <a:schemeClr val="dk1"/>
          </a:fillRef>
          <a:effectRef idx="0">
            <a:schemeClr val="dk1"/>
          </a:effectRef>
          <a:fontRef idx="minor">
            <a:schemeClr val="tx1"/>
          </a:fontRef>
        </p:style>
      </p:cxnSp>
      <p:cxnSp>
        <p:nvCxnSpPr>
          <p:cNvPr id="80" name="Gerade Verbindung 67"/>
          <p:cNvCxnSpPr/>
          <p:nvPr/>
        </p:nvCxnSpPr>
        <p:spPr>
          <a:xfrm>
            <a:off x="1369967" y="1917162"/>
            <a:ext cx="532800" cy="0"/>
          </a:xfrm>
          <a:prstGeom prst="line">
            <a:avLst/>
          </a:prstGeom>
        </p:spPr>
        <p:style>
          <a:lnRef idx="1">
            <a:schemeClr val="dk1"/>
          </a:lnRef>
          <a:fillRef idx="0">
            <a:schemeClr val="dk1"/>
          </a:fillRef>
          <a:effectRef idx="0">
            <a:schemeClr val="dk1"/>
          </a:effectRef>
          <a:fontRef idx="minor">
            <a:schemeClr val="tx1"/>
          </a:fontRef>
        </p:style>
      </p:cxnSp>
      <p:cxnSp>
        <p:nvCxnSpPr>
          <p:cNvPr id="81" name="Gerade Verbindung 68"/>
          <p:cNvCxnSpPr/>
          <p:nvPr/>
        </p:nvCxnSpPr>
        <p:spPr>
          <a:xfrm>
            <a:off x="2078159" y="3686685"/>
            <a:ext cx="117957"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 Verbindung 69"/>
          <p:cNvCxnSpPr/>
          <p:nvPr/>
        </p:nvCxnSpPr>
        <p:spPr>
          <a:xfrm>
            <a:off x="2522381" y="3050451"/>
            <a:ext cx="430190" cy="0"/>
          </a:xfrm>
          <a:prstGeom prst="line">
            <a:avLst/>
          </a:prstGeom>
        </p:spPr>
        <p:style>
          <a:lnRef idx="1">
            <a:schemeClr val="dk1"/>
          </a:lnRef>
          <a:fillRef idx="0">
            <a:schemeClr val="dk1"/>
          </a:fillRef>
          <a:effectRef idx="0">
            <a:schemeClr val="dk1"/>
          </a:effectRef>
          <a:fontRef idx="minor">
            <a:schemeClr val="tx1"/>
          </a:fontRef>
        </p:style>
      </p:cxnSp>
      <p:cxnSp>
        <p:nvCxnSpPr>
          <p:cNvPr id="83" name="Gerade Verbindung 70"/>
          <p:cNvCxnSpPr/>
          <p:nvPr/>
        </p:nvCxnSpPr>
        <p:spPr>
          <a:xfrm flipV="1">
            <a:off x="4712947" y="2228134"/>
            <a:ext cx="0" cy="500972"/>
          </a:xfrm>
          <a:prstGeom prst="line">
            <a:avLst/>
          </a:prstGeom>
        </p:spPr>
        <p:style>
          <a:lnRef idx="1">
            <a:schemeClr val="dk1"/>
          </a:lnRef>
          <a:fillRef idx="0">
            <a:schemeClr val="dk1"/>
          </a:fillRef>
          <a:effectRef idx="0">
            <a:schemeClr val="dk1"/>
          </a:effectRef>
          <a:fontRef idx="minor">
            <a:schemeClr val="tx1"/>
          </a:fontRef>
        </p:style>
      </p:cxnSp>
      <p:cxnSp>
        <p:nvCxnSpPr>
          <p:cNvPr id="84" name="Gerade Verbindung 71"/>
          <p:cNvCxnSpPr/>
          <p:nvPr/>
        </p:nvCxnSpPr>
        <p:spPr>
          <a:xfrm>
            <a:off x="4640400" y="2228347"/>
            <a:ext cx="71698" cy="0"/>
          </a:xfrm>
          <a:prstGeom prst="line">
            <a:avLst/>
          </a:prstGeom>
        </p:spPr>
        <p:style>
          <a:lnRef idx="1">
            <a:schemeClr val="dk1"/>
          </a:lnRef>
          <a:fillRef idx="0">
            <a:schemeClr val="dk1"/>
          </a:fillRef>
          <a:effectRef idx="0">
            <a:schemeClr val="dk1"/>
          </a:effectRef>
          <a:fontRef idx="minor">
            <a:schemeClr val="tx1"/>
          </a:fontRef>
        </p:style>
      </p:cxnSp>
      <p:cxnSp>
        <p:nvCxnSpPr>
          <p:cNvPr id="85" name="Gerade Verbindung 72"/>
          <p:cNvCxnSpPr/>
          <p:nvPr/>
        </p:nvCxnSpPr>
        <p:spPr>
          <a:xfrm>
            <a:off x="6951916" y="3333222"/>
            <a:ext cx="896229" cy="0"/>
          </a:xfrm>
          <a:prstGeom prst="line">
            <a:avLst/>
          </a:prstGeom>
        </p:spPr>
        <p:style>
          <a:lnRef idx="1">
            <a:schemeClr val="dk1"/>
          </a:lnRef>
          <a:fillRef idx="0">
            <a:schemeClr val="dk1"/>
          </a:fillRef>
          <a:effectRef idx="0">
            <a:schemeClr val="dk1"/>
          </a:effectRef>
          <a:fontRef idx="minor">
            <a:schemeClr val="tx1"/>
          </a:fontRef>
        </p:style>
      </p:cxnSp>
      <p:cxnSp>
        <p:nvCxnSpPr>
          <p:cNvPr id="86" name="Gerade Verbindung 73"/>
          <p:cNvCxnSpPr/>
          <p:nvPr/>
        </p:nvCxnSpPr>
        <p:spPr>
          <a:xfrm flipV="1">
            <a:off x="5979637" y="3345742"/>
            <a:ext cx="0" cy="434176"/>
          </a:xfrm>
          <a:prstGeom prst="line">
            <a:avLst/>
          </a:prstGeom>
        </p:spPr>
        <p:style>
          <a:lnRef idx="1">
            <a:schemeClr val="dk1"/>
          </a:lnRef>
          <a:fillRef idx="0">
            <a:schemeClr val="dk1"/>
          </a:fillRef>
          <a:effectRef idx="0">
            <a:schemeClr val="dk1"/>
          </a:effectRef>
          <a:fontRef idx="minor">
            <a:schemeClr val="tx1"/>
          </a:fontRef>
        </p:style>
      </p:cxnSp>
      <p:cxnSp>
        <p:nvCxnSpPr>
          <p:cNvPr id="87" name="Gerade Verbindung 74"/>
          <p:cNvCxnSpPr/>
          <p:nvPr/>
        </p:nvCxnSpPr>
        <p:spPr>
          <a:xfrm>
            <a:off x="5976518" y="3344157"/>
            <a:ext cx="215095" cy="0"/>
          </a:xfrm>
          <a:prstGeom prst="line">
            <a:avLst/>
          </a:prstGeom>
        </p:spPr>
        <p:style>
          <a:lnRef idx="1">
            <a:schemeClr val="dk1"/>
          </a:lnRef>
          <a:fillRef idx="0">
            <a:schemeClr val="dk1"/>
          </a:fillRef>
          <a:effectRef idx="0">
            <a:schemeClr val="dk1"/>
          </a:effectRef>
          <a:fontRef idx="minor">
            <a:schemeClr val="tx1"/>
          </a:fontRef>
        </p:style>
      </p:cxnSp>
      <p:sp>
        <p:nvSpPr>
          <p:cNvPr id="88" name="Textfeld 75"/>
          <p:cNvSpPr txBox="1"/>
          <p:nvPr/>
        </p:nvSpPr>
        <p:spPr>
          <a:xfrm>
            <a:off x="3375627" y="4957651"/>
            <a:ext cx="2385589" cy="338554"/>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600" b="1" dirty="0" err="1" smtClean="0"/>
              <a:t>Number</a:t>
            </a:r>
            <a:r>
              <a:rPr lang="de-DE" sz="1600" b="1" dirty="0" smtClean="0"/>
              <a:t> </a:t>
            </a:r>
            <a:r>
              <a:rPr lang="de-DE" sz="1600" b="1" dirty="0" err="1" smtClean="0"/>
              <a:t>of</a:t>
            </a:r>
            <a:r>
              <a:rPr lang="de-DE" sz="1600" b="1" dirty="0" smtClean="0"/>
              <a:t> </a:t>
            </a:r>
            <a:r>
              <a:rPr lang="de-DE" sz="1600" b="1" dirty="0" err="1" smtClean="0"/>
              <a:t>events</a:t>
            </a:r>
            <a:r>
              <a:rPr lang="de-DE" sz="1600" b="1" dirty="0" smtClean="0"/>
              <a:t>: 460</a:t>
            </a:r>
            <a:endParaRPr lang="de-DE" sz="1600" b="1" dirty="0"/>
          </a:p>
        </p:txBody>
      </p:sp>
      <p:sp>
        <p:nvSpPr>
          <p:cNvPr id="47"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t>Geophysical events</a:t>
            </a:r>
            <a:r>
              <a:rPr lang="en-US" sz="1100" dirty="0" smtClean="0"/>
              <a:t/>
            </a:r>
            <a:br>
              <a:rPr lang="en-US" sz="1100" dirty="0" smtClean="0"/>
            </a:br>
            <a:r>
              <a:rPr lang="en-US" sz="1100" dirty="0" smtClean="0"/>
              <a:t>(earthquake, tsunami, volcanic activity)</a:t>
            </a:r>
            <a:endParaRPr lang="en-US" sz="1100" dirty="0"/>
          </a:p>
        </p:txBody>
      </p:sp>
      <p:sp>
        <p:nvSpPr>
          <p:cNvPr id="48"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t>Meteorological events </a:t>
            </a:r>
            <a:br>
              <a:rPr lang="en-US" sz="1100" b="1" dirty="0" smtClean="0"/>
            </a:br>
            <a:r>
              <a:rPr lang="en-US" sz="1100" dirty="0" smtClean="0"/>
              <a:t>(storm) </a:t>
            </a:r>
            <a:endParaRPr lang="en-US" sz="1100" dirty="0"/>
          </a:p>
        </p:txBody>
      </p:sp>
      <p:sp>
        <p:nvSpPr>
          <p:cNvPr id="9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t>Hydrological events</a:t>
            </a:r>
            <a:br>
              <a:rPr lang="en-US" sz="1100" b="1" dirty="0" smtClean="0"/>
            </a:br>
            <a:r>
              <a:rPr lang="en-US" sz="1100" dirty="0" smtClean="0"/>
              <a:t>(flood, mass movement)</a:t>
            </a:r>
            <a:endParaRPr lang="en-US" sz="1100" dirty="0"/>
          </a:p>
        </p:txBody>
      </p:sp>
      <p:sp>
        <p:nvSpPr>
          <p:cNvPr id="91"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92"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3"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4" name="Oval 93"/>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5"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PPTShape_0"/>
          <p:cNvSpPr txBox="1">
            <a:spLocks noChangeArrowheads="1"/>
          </p:cNvSpPr>
          <p:nvPr/>
        </p:nvSpPr>
        <p:spPr bwMode="auto">
          <a:xfrm>
            <a:off x="736951" y="5635697"/>
            <a:ext cx="1587294" cy="261610"/>
          </a:xfrm>
          <a:prstGeom prst="rect">
            <a:avLst/>
          </a:prstGeom>
          <a:noFill/>
          <a:ln w="9525">
            <a:noFill/>
            <a:miter lim="800000"/>
            <a:headEnd/>
            <a:tailEnd/>
          </a:ln>
        </p:spPr>
        <p:txBody>
          <a:bodyPr wrap="none">
            <a:spAutoFit/>
          </a:bodyPr>
          <a:lstStyle/>
          <a:p>
            <a:pPr>
              <a:lnSpc>
                <a:spcPct val="100000"/>
              </a:lnSpc>
              <a:defRPr/>
            </a:pPr>
            <a:r>
              <a:rPr lang="en-US" sz="1100" b="1" dirty="0" smtClean="0"/>
              <a:t>Natural catastrophes</a:t>
            </a:r>
            <a:endParaRPr lang="en-US" sz="1100" b="1" dirty="0"/>
          </a:p>
        </p:txBody>
      </p:sp>
      <p:sp>
        <p:nvSpPr>
          <p:cNvPr id="97" name="Text Box 9"/>
          <p:cNvSpPr txBox="1">
            <a:spLocks noChangeArrowheads="1"/>
          </p:cNvSpPr>
          <p:nvPr/>
        </p:nvSpPr>
        <p:spPr bwMode="auto">
          <a:xfrm>
            <a:off x="6161263" y="6012310"/>
            <a:ext cx="2982737"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err="1" smtClean="0"/>
              <a:t>Climatological</a:t>
            </a:r>
            <a:r>
              <a:rPr lang="en-US" sz="1100" b="1" dirty="0" smtClean="0"/>
              <a:t> events</a:t>
            </a:r>
            <a:r>
              <a:rPr lang="en-US" sz="1100" dirty="0" smtClean="0"/>
              <a:t/>
            </a:r>
            <a:br>
              <a:rPr lang="en-US" sz="1100" dirty="0" smtClean="0"/>
            </a:br>
            <a:r>
              <a:rPr lang="en-US" sz="1100" dirty="0" smtClean="0">
                <a:latin typeface="Arial" pitchFamily="34" charset="0"/>
                <a:cs typeface="Arial" pitchFamily="34" charset="0"/>
              </a:rPr>
              <a:t>(extreme temperature, drought, wildfire)</a:t>
            </a:r>
            <a:endParaRPr lang="en-US" sz="1100" dirty="0">
              <a:latin typeface="Arial" pitchFamily="34" charset="0"/>
              <a:cs typeface="Arial" pitchFamily="34" charset="0"/>
            </a:endParaRPr>
          </a:p>
        </p:txBody>
      </p:sp>
      <p:sp>
        <p:nvSpPr>
          <p:cNvPr id="98" name="PPTShape_1"/>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lnSpc>
                <a:spcPct val="100000"/>
              </a:lnSpc>
              <a:defRPr/>
            </a:pPr>
            <a:r>
              <a:rPr lang="en-US" sz="1100" b="1" dirty="0" smtClean="0"/>
              <a:t>Selection of significant </a:t>
            </a:r>
          </a:p>
          <a:p>
            <a:pPr>
              <a:lnSpc>
                <a:spcPct val="100000"/>
              </a:lnSpc>
              <a:defRPr/>
            </a:pPr>
            <a:r>
              <a:rPr lang="en-US" sz="1100" b="1" dirty="0" smtClean="0"/>
              <a:t>loss events </a:t>
            </a:r>
            <a:endParaRPr lang="en-US" sz="1100" b="1" dirty="0"/>
          </a:p>
        </p:txBody>
      </p:sp>
      <p:sp>
        <p:nvSpPr>
          <p:cNvPr id="99"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Rechteck 11"/>
          <p:cNvSpPr/>
          <p:nvPr/>
        </p:nvSpPr>
        <p:spPr>
          <a:xfrm>
            <a:off x="269875" y="1362101"/>
            <a:ext cx="8568952" cy="423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5" name="Grafik 84" descr="Dez12_alle_klein_alle_signif.jpg"/>
          <p:cNvPicPr>
            <a:picLocks noChangeAspect="1"/>
          </p:cNvPicPr>
          <p:nvPr>
            <p:custDataLst>
              <p:tags r:id="rId2"/>
            </p:custDataLst>
          </p:nvPr>
        </p:nvPicPr>
        <p:blipFill>
          <a:blip r:embed="rId7" cstate="email"/>
          <a:srcRect/>
          <a:stretch>
            <a:fillRect/>
          </a:stretch>
        </p:blipFill>
        <p:spPr>
          <a:xfrm>
            <a:off x="480951" y="1370062"/>
            <a:ext cx="8182099" cy="4203865"/>
          </a:xfrm>
          <a:prstGeom prst="rect">
            <a:avLst/>
          </a:prstGeom>
        </p:spPr>
      </p:pic>
      <p:sp>
        <p:nvSpPr>
          <p:cNvPr id="6" name="Textfeld 86"/>
          <p:cNvSpPr txBox="1"/>
          <p:nvPr/>
        </p:nvSpPr>
        <p:spPr>
          <a:xfrm>
            <a:off x="1053535" y="4060532"/>
            <a:ext cx="1095172"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Mexico, 20 March</a:t>
            </a:r>
          </a:p>
        </p:txBody>
      </p:sp>
      <p:sp>
        <p:nvSpPr>
          <p:cNvPr id="7" name="Textfeld 87"/>
          <p:cNvSpPr txBox="1"/>
          <p:nvPr/>
        </p:nvSpPr>
        <p:spPr>
          <a:xfrm>
            <a:off x="4253257" y="3219708"/>
            <a:ext cx="973343" cy="50783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Italy, </a:t>
            </a:r>
          </a:p>
          <a:p>
            <a:pPr>
              <a:defRPr/>
            </a:pPr>
            <a:r>
              <a:rPr lang="en-US" sz="900" dirty="0" smtClean="0">
                <a:solidFill>
                  <a:prstClr val="black"/>
                </a:solidFill>
              </a:rPr>
              <a:t>29 May/3 June</a:t>
            </a:r>
            <a:endParaRPr lang="de-DE" sz="1000" dirty="0" smtClean="0">
              <a:solidFill>
                <a:srgbClr val="111111"/>
              </a:solidFill>
            </a:endParaRPr>
          </a:p>
        </p:txBody>
      </p:sp>
      <p:sp>
        <p:nvSpPr>
          <p:cNvPr id="8" name="Textfeld 89"/>
          <p:cNvSpPr txBox="1"/>
          <p:nvPr/>
        </p:nvSpPr>
        <p:spPr>
          <a:xfrm>
            <a:off x="5199717" y="3598114"/>
            <a:ext cx="1055097" cy="38472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Iran, </a:t>
            </a:r>
            <a:r>
              <a:rPr lang="de-DE" sz="1000" dirty="0" smtClean="0">
                <a:solidFill>
                  <a:srgbClr val="111111"/>
                </a:solidFill>
              </a:rPr>
              <a:t>11 August</a:t>
            </a:r>
          </a:p>
        </p:txBody>
      </p:sp>
      <p:sp>
        <p:nvSpPr>
          <p:cNvPr id="9" name="Textfeld 90"/>
          <p:cNvSpPr txBox="1"/>
          <p:nvPr/>
        </p:nvSpPr>
        <p:spPr>
          <a:xfrm>
            <a:off x="582950" y="3353622"/>
            <a:ext cx="1614545"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 tornadoes</a:t>
            </a:r>
          </a:p>
          <a:p>
            <a:pPr>
              <a:defRPr/>
            </a:pPr>
            <a:r>
              <a:rPr lang="en-US" sz="900" dirty="0" smtClean="0">
                <a:solidFill>
                  <a:prstClr val="black"/>
                </a:solidFill>
              </a:rPr>
              <a:t>USA, </a:t>
            </a:r>
            <a:r>
              <a:rPr lang="de-DE" sz="900" dirty="0" smtClean="0">
                <a:solidFill>
                  <a:prstClr val="black"/>
                </a:solidFill>
              </a:rPr>
              <a:t>2</a:t>
            </a:r>
            <a:r>
              <a:rPr lang="en-US" sz="900" dirty="0" smtClean="0">
                <a:solidFill>
                  <a:srgbClr val="000000"/>
                </a:solidFill>
              </a:rPr>
              <a:t>–</a:t>
            </a:r>
            <a:r>
              <a:rPr lang="de-DE" sz="900" dirty="0" smtClean="0">
                <a:solidFill>
                  <a:prstClr val="black"/>
                </a:solidFill>
              </a:rPr>
              <a:t>4 March</a:t>
            </a:r>
            <a:endParaRPr lang="en-US" sz="900" dirty="0" smtClean="0">
              <a:solidFill>
                <a:prstClr val="black"/>
              </a:solidFill>
            </a:endParaRPr>
          </a:p>
          <a:p>
            <a:pPr>
              <a:defRPr/>
            </a:pPr>
            <a:endParaRPr lang="de-DE" sz="1000" dirty="0" smtClean="0">
              <a:solidFill>
                <a:srgbClr val="111111"/>
              </a:solidFill>
            </a:endParaRPr>
          </a:p>
        </p:txBody>
      </p:sp>
      <p:sp>
        <p:nvSpPr>
          <p:cNvPr id="10" name="Textfeld 92"/>
          <p:cNvSpPr txBox="1"/>
          <p:nvPr/>
        </p:nvSpPr>
        <p:spPr>
          <a:xfrm>
            <a:off x="1427680" y="2100405"/>
            <a:ext cx="106952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Weather</a:t>
            </a:r>
          </a:p>
          <a:p>
            <a:pPr>
              <a:defRPr/>
            </a:pPr>
            <a:r>
              <a:rPr lang="en-US" sz="900" dirty="0" smtClean="0">
                <a:solidFill>
                  <a:prstClr val="black"/>
                </a:solidFill>
              </a:rPr>
              <a:t>USA, 28</a:t>
            </a:r>
            <a:r>
              <a:rPr lang="en-US" sz="900" dirty="0" smtClean="0">
                <a:solidFill>
                  <a:srgbClr val="000000"/>
                </a:solidFill>
              </a:rPr>
              <a:t>–</a:t>
            </a:r>
            <a:r>
              <a:rPr lang="en-US" sz="900" dirty="0" smtClean="0">
                <a:solidFill>
                  <a:prstClr val="black"/>
                </a:solidFill>
              </a:rPr>
              <a:t>29 April</a:t>
            </a:r>
          </a:p>
          <a:p>
            <a:pPr>
              <a:defRPr/>
            </a:pPr>
            <a:endParaRPr lang="de-DE" sz="1000" dirty="0" smtClean="0">
              <a:solidFill>
                <a:srgbClr val="111111"/>
              </a:solidFill>
            </a:endParaRPr>
          </a:p>
        </p:txBody>
      </p:sp>
      <p:sp>
        <p:nvSpPr>
          <p:cNvPr id="11" name="Textfeld 93"/>
          <p:cNvSpPr txBox="1"/>
          <p:nvPr/>
        </p:nvSpPr>
        <p:spPr>
          <a:xfrm>
            <a:off x="2687091" y="2300779"/>
            <a:ext cx="129394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a:t>
            </a:r>
          </a:p>
          <a:p>
            <a:pPr>
              <a:defRPr/>
            </a:pPr>
            <a:r>
              <a:rPr lang="en-US" sz="900" dirty="0" smtClean="0">
                <a:solidFill>
                  <a:prstClr val="black"/>
                </a:solidFill>
              </a:rPr>
              <a:t>USA, 28 June </a:t>
            </a:r>
            <a:r>
              <a:rPr lang="en-US" sz="900" dirty="0" smtClean="0">
                <a:solidFill>
                  <a:srgbClr val="000000"/>
                </a:solidFill>
              </a:rPr>
              <a:t>–</a:t>
            </a:r>
            <a:r>
              <a:rPr lang="en-US" sz="900" dirty="0" smtClean="0">
                <a:solidFill>
                  <a:prstClr val="black"/>
                </a:solidFill>
              </a:rPr>
              <a:t>2 July</a:t>
            </a:r>
          </a:p>
          <a:p>
            <a:pPr>
              <a:defRPr/>
            </a:pPr>
            <a:endParaRPr lang="de-DE" sz="1000" dirty="0" smtClean="0">
              <a:solidFill>
                <a:srgbClr val="111111"/>
              </a:solidFill>
            </a:endParaRPr>
          </a:p>
        </p:txBody>
      </p:sp>
      <p:sp>
        <p:nvSpPr>
          <p:cNvPr id="12" name="Rechteck 96"/>
          <p:cNvSpPr/>
          <p:nvPr/>
        </p:nvSpPr>
        <p:spPr>
          <a:xfrm>
            <a:off x="2931450" y="3338899"/>
            <a:ext cx="1097318" cy="507831"/>
          </a:xfrm>
          <a:prstGeom prst="rect">
            <a:avLst/>
          </a:prstGeom>
        </p:spPr>
        <p:txBody>
          <a:bodyPr wrap="square">
            <a:spAutoFit/>
          </a:bodyPr>
          <a:lstStyle/>
          <a:p>
            <a:pPr>
              <a:defRPr/>
            </a:pPr>
            <a:r>
              <a:rPr lang="en-US" sz="900" b="1" dirty="0" smtClean="0">
                <a:solidFill>
                  <a:prstClr val="black"/>
                </a:solidFill>
              </a:rPr>
              <a:t>Hurricane Isaac</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August</a:t>
            </a:r>
          </a:p>
        </p:txBody>
      </p:sp>
      <p:sp>
        <p:nvSpPr>
          <p:cNvPr id="13" name="Rechteck 97"/>
          <p:cNvSpPr/>
          <p:nvPr/>
        </p:nvSpPr>
        <p:spPr>
          <a:xfrm>
            <a:off x="2856441" y="2842073"/>
            <a:ext cx="1097318" cy="507831"/>
          </a:xfrm>
          <a:prstGeom prst="rect">
            <a:avLst/>
          </a:prstGeom>
        </p:spPr>
        <p:txBody>
          <a:bodyPr wrap="square">
            <a:spAutoFit/>
          </a:bodyPr>
          <a:lstStyle/>
          <a:p>
            <a:pPr>
              <a:defRPr/>
            </a:pPr>
            <a:r>
              <a:rPr lang="en-US" sz="900" b="1" dirty="0" smtClean="0">
                <a:solidFill>
                  <a:prstClr val="black"/>
                </a:solidFill>
              </a:rPr>
              <a:t>Hurricane Sandy</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October</a:t>
            </a:r>
          </a:p>
        </p:txBody>
      </p:sp>
      <p:sp>
        <p:nvSpPr>
          <p:cNvPr id="14" name="Textfeld 98"/>
          <p:cNvSpPr txBox="1"/>
          <p:nvPr/>
        </p:nvSpPr>
        <p:spPr>
          <a:xfrm>
            <a:off x="5785994" y="4627860"/>
            <a:ext cx="130676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Jan – Feb </a:t>
            </a:r>
          </a:p>
          <a:p>
            <a:pPr>
              <a:defRPr/>
            </a:pPr>
            <a:endParaRPr lang="de-DE" sz="1000" dirty="0" smtClean="0">
              <a:solidFill>
                <a:srgbClr val="111111"/>
              </a:solidFill>
            </a:endParaRPr>
          </a:p>
        </p:txBody>
      </p:sp>
      <p:sp>
        <p:nvSpPr>
          <p:cNvPr id="15" name="Textfeld 100"/>
          <p:cNvSpPr txBox="1"/>
          <p:nvPr/>
        </p:nvSpPr>
        <p:spPr>
          <a:xfrm>
            <a:off x="5625225" y="2267284"/>
            <a:ext cx="1031051"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Flash Floods</a:t>
            </a:r>
          </a:p>
          <a:p>
            <a:pPr>
              <a:defRPr/>
            </a:pPr>
            <a:r>
              <a:rPr lang="en-US" sz="900" dirty="0" smtClean="0">
                <a:solidFill>
                  <a:prstClr val="black"/>
                </a:solidFill>
              </a:rPr>
              <a:t>Russia, 6</a:t>
            </a:r>
            <a:r>
              <a:rPr lang="en-US" sz="900" dirty="0" smtClean="0">
                <a:solidFill>
                  <a:srgbClr val="000000"/>
                </a:solidFill>
              </a:rPr>
              <a:t>–</a:t>
            </a:r>
            <a:r>
              <a:rPr lang="en-US" sz="900" dirty="0" smtClean="0">
                <a:solidFill>
                  <a:prstClr val="black"/>
                </a:solidFill>
              </a:rPr>
              <a:t>8</a:t>
            </a:r>
            <a:r>
              <a:rPr lang="en-US" sz="900" dirty="0" smtClean="0">
                <a:solidFill>
                  <a:srgbClr val="000000"/>
                </a:solidFill>
              </a:rPr>
              <a:t> July</a:t>
            </a:r>
            <a:endParaRPr lang="en-US" sz="900" dirty="0" smtClean="0">
              <a:solidFill>
                <a:prstClr val="black"/>
              </a:solidFill>
            </a:endParaRPr>
          </a:p>
          <a:p>
            <a:pPr>
              <a:defRPr/>
            </a:pPr>
            <a:endParaRPr lang="de-DE" sz="1000" dirty="0" smtClean="0">
              <a:solidFill>
                <a:srgbClr val="111111"/>
              </a:solidFill>
            </a:endParaRPr>
          </a:p>
        </p:txBody>
      </p:sp>
      <p:sp>
        <p:nvSpPr>
          <p:cNvPr id="16" name="Textfeld 102"/>
          <p:cNvSpPr txBox="1"/>
          <p:nvPr/>
        </p:nvSpPr>
        <p:spPr>
          <a:xfrm>
            <a:off x="7569284" y="2244953"/>
            <a:ext cx="1389930" cy="5232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Floods</a:t>
            </a:r>
          </a:p>
          <a:p>
            <a:pPr>
              <a:defRPr/>
            </a:pPr>
            <a:r>
              <a:rPr lang="en-US" sz="900" dirty="0" smtClean="0">
                <a:solidFill>
                  <a:prstClr val="black"/>
                </a:solidFill>
              </a:rPr>
              <a:t>China, 21</a:t>
            </a:r>
            <a:r>
              <a:rPr lang="en-US" sz="900" dirty="0" smtClean="0">
                <a:solidFill>
                  <a:srgbClr val="000000"/>
                </a:solidFill>
              </a:rPr>
              <a:t>–</a:t>
            </a:r>
            <a:r>
              <a:rPr lang="en-US" sz="900" dirty="0" smtClean="0">
                <a:solidFill>
                  <a:prstClr val="black"/>
                </a:solidFill>
              </a:rPr>
              <a:t>24 July</a:t>
            </a:r>
          </a:p>
          <a:p>
            <a:pPr>
              <a:defRPr/>
            </a:pPr>
            <a:endParaRPr lang="de-DE" sz="1000" dirty="0" smtClean="0">
              <a:solidFill>
                <a:srgbClr val="111111"/>
              </a:solidFill>
            </a:endParaRPr>
          </a:p>
        </p:txBody>
      </p:sp>
      <p:sp>
        <p:nvSpPr>
          <p:cNvPr id="17" name="Textfeld 104"/>
          <p:cNvSpPr txBox="1"/>
          <p:nvPr/>
        </p:nvSpPr>
        <p:spPr>
          <a:xfrm>
            <a:off x="406653" y="2879715"/>
            <a:ext cx="954107"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Drought</a:t>
            </a:r>
          </a:p>
          <a:p>
            <a:pPr>
              <a:defRPr/>
            </a:pPr>
            <a:r>
              <a:rPr lang="en-US" sz="900" dirty="0" smtClean="0">
                <a:solidFill>
                  <a:prstClr val="black"/>
                </a:solidFill>
              </a:rPr>
              <a:t>USA, Summer</a:t>
            </a:r>
          </a:p>
          <a:p>
            <a:pPr>
              <a:defRPr/>
            </a:pPr>
            <a:endParaRPr lang="de-DE" sz="1000" dirty="0" smtClean="0">
              <a:solidFill>
                <a:srgbClr val="111111"/>
              </a:solidFill>
            </a:endParaRPr>
          </a:p>
        </p:txBody>
      </p:sp>
      <p:sp>
        <p:nvSpPr>
          <p:cNvPr id="18" name="Textfeld 105"/>
          <p:cNvSpPr txBox="1"/>
          <p:nvPr/>
        </p:nvSpPr>
        <p:spPr>
          <a:xfrm>
            <a:off x="4997274" y="1661583"/>
            <a:ext cx="156324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Cold Wave</a:t>
            </a:r>
          </a:p>
          <a:p>
            <a:pPr>
              <a:defRPr/>
            </a:pPr>
            <a:r>
              <a:rPr lang="en-US" sz="900" dirty="0" smtClean="0">
                <a:solidFill>
                  <a:prstClr val="black"/>
                </a:solidFill>
              </a:rPr>
              <a:t>Eastern Europe, Jan – Feb</a:t>
            </a:r>
          </a:p>
          <a:p>
            <a:pPr>
              <a:defRPr/>
            </a:pPr>
            <a:endParaRPr lang="de-DE" sz="1000" dirty="0" smtClean="0">
              <a:solidFill>
                <a:srgbClr val="111111"/>
              </a:solidFill>
            </a:endParaRPr>
          </a:p>
        </p:txBody>
      </p:sp>
      <p:sp>
        <p:nvSpPr>
          <p:cNvPr id="19" name="Textfeld 107"/>
          <p:cNvSpPr txBox="1"/>
          <p:nvPr/>
        </p:nvSpPr>
        <p:spPr>
          <a:xfrm>
            <a:off x="6410274" y="1960047"/>
            <a:ext cx="1370888" cy="523220"/>
          </a:xfrm>
          <a:prstGeom prst="rect">
            <a:avLst/>
          </a:prstGeom>
          <a:noFill/>
          <a:ln w="9525">
            <a:noFill/>
            <a:miter lim="800000"/>
            <a:headEnd/>
            <a:tailEnd/>
          </a:ln>
        </p:spPr>
        <p:txBody>
          <a:bodyPr wrap="none">
            <a:spAutoFit/>
          </a:bodyPr>
          <a:lstStyle/>
          <a:p>
            <a:pPr>
              <a:defRPr/>
            </a:pPr>
            <a:r>
              <a:rPr lang="de-DE" sz="900" b="1" dirty="0" err="1" smtClean="0">
                <a:solidFill>
                  <a:prstClr val="black"/>
                </a:solidFill>
              </a:rPr>
              <a:t>Cold</a:t>
            </a:r>
            <a:r>
              <a:rPr lang="de-DE" sz="900" b="1" dirty="0" smtClean="0">
                <a:solidFill>
                  <a:prstClr val="black"/>
                </a:solidFill>
              </a:rPr>
              <a:t> Wave</a:t>
            </a:r>
            <a:endParaRPr lang="en-US" sz="900" b="1" dirty="0" smtClean="0">
              <a:solidFill>
                <a:prstClr val="black"/>
              </a:solidFill>
            </a:endParaRPr>
          </a:p>
          <a:p>
            <a:pPr>
              <a:defRPr/>
            </a:pPr>
            <a:r>
              <a:rPr lang="en-US" sz="900" dirty="0" smtClean="0">
                <a:solidFill>
                  <a:prstClr val="black"/>
                </a:solidFill>
              </a:rPr>
              <a:t>Afghanistan, Jan – Mar</a:t>
            </a:r>
          </a:p>
          <a:p>
            <a:pPr>
              <a:defRPr/>
            </a:pPr>
            <a:endParaRPr lang="de-DE" sz="1000" dirty="0" smtClean="0">
              <a:solidFill>
                <a:srgbClr val="111111"/>
              </a:solidFill>
            </a:endParaRPr>
          </a:p>
        </p:txBody>
      </p:sp>
      <p:sp>
        <p:nvSpPr>
          <p:cNvPr id="20" name="Textfeld 109"/>
          <p:cNvSpPr txBox="1"/>
          <p:nvPr/>
        </p:nvSpPr>
        <p:spPr>
          <a:xfrm>
            <a:off x="3357615" y="1746789"/>
            <a:ext cx="1069524" cy="6617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United Kingdom, </a:t>
            </a:r>
          </a:p>
          <a:p>
            <a:pPr>
              <a:defRPr/>
            </a:pPr>
            <a:r>
              <a:rPr lang="en-US" sz="900" dirty="0" smtClean="0">
                <a:solidFill>
                  <a:prstClr val="black"/>
                </a:solidFill>
              </a:rPr>
              <a:t>21–27 November</a:t>
            </a:r>
          </a:p>
          <a:p>
            <a:pPr>
              <a:defRPr/>
            </a:pPr>
            <a:endParaRPr lang="de-DE" sz="1000" dirty="0" smtClean="0">
              <a:solidFill>
                <a:srgbClr val="111111"/>
              </a:solidFill>
            </a:endParaRPr>
          </a:p>
        </p:txBody>
      </p:sp>
      <p:sp>
        <p:nvSpPr>
          <p:cNvPr id="21" name="Textfeld 110"/>
          <p:cNvSpPr txBox="1"/>
          <p:nvPr/>
        </p:nvSpPr>
        <p:spPr>
          <a:xfrm>
            <a:off x="7772400" y="4110161"/>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Bopha</a:t>
            </a:r>
            <a:r>
              <a:rPr lang="en-US" sz="900" b="1" dirty="0" smtClean="0">
                <a:solidFill>
                  <a:prstClr val="black"/>
                </a:solidFill>
              </a:rPr>
              <a:t> </a:t>
            </a:r>
            <a:r>
              <a:rPr lang="en-US" sz="900" dirty="0" smtClean="0">
                <a:solidFill>
                  <a:prstClr val="black"/>
                </a:solidFill>
              </a:rPr>
              <a:t> Philippines,          4</a:t>
            </a:r>
            <a:r>
              <a:rPr lang="en-US" sz="900" dirty="0" smtClean="0">
                <a:solidFill>
                  <a:srgbClr val="000000"/>
                </a:solidFill>
              </a:rPr>
              <a:t>–</a:t>
            </a:r>
            <a:r>
              <a:rPr lang="en-US" sz="900" dirty="0" smtClean="0">
                <a:solidFill>
                  <a:prstClr val="black"/>
                </a:solidFill>
              </a:rPr>
              <a:t>5 December</a:t>
            </a:r>
          </a:p>
          <a:p>
            <a:pPr>
              <a:defRPr/>
            </a:pPr>
            <a:endParaRPr lang="de-DE" sz="1000" dirty="0" smtClean="0">
              <a:solidFill>
                <a:srgbClr val="111111"/>
              </a:solidFill>
            </a:endParaRPr>
          </a:p>
        </p:txBody>
      </p:sp>
      <p:grpSp>
        <p:nvGrpSpPr>
          <p:cNvPr id="2" name="Gruppieren 176"/>
          <p:cNvGrpSpPr/>
          <p:nvPr>
            <p:custDataLst>
              <p:tags r:id="rId3"/>
            </p:custDataLst>
          </p:nvPr>
        </p:nvGrpSpPr>
        <p:grpSpPr>
          <a:xfrm>
            <a:off x="263588" y="2663948"/>
            <a:ext cx="1809429" cy="463684"/>
            <a:chOff x="287338" y="2528900"/>
            <a:chExt cx="1809429" cy="463684"/>
          </a:xfrm>
        </p:grpSpPr>
        <p:sp>
          <p:nvSpPr>
            <p:cNvPr id="23" name="Textfeld 114"/>
            <p:cNvSpPr txBox="1"/>
            <p:nvPr/>
          </p:nvSpPr>
          <p:spPr>
            <a:xfrm>
              <a:off x="287338" y="2528900"/>
              <a:ext cx="184731" cy="246221"/>
            </a:xfrm>
            <a:prstGeom prst="rect">
              <a:avLst/>
            </a:prstGeom>
            <a:noFill/>
            <a:ln w="9525">
              <a:noFill/>
              <a:miter lim="800000"/>
              <a:headEnd/>
              <a:tailEnd/>
            </a:ln>
          </p:spPr>
          <p:txBody>
            <a:bodyPr wrap="none">
              <a:spAutoFit/>
            </a:bodyPr>
            <a:lstStyle/>
            <a:p>
              <a:pPr>
                <a:defRPr/>
              </a:pPr>
              <a:endParaRPr lang="de-DE" sz="1000" dirty="0" smtClean="0">
                <a:solidFill>
                  <a:srgbClr val="111111"/>
                </a:solidFill>
              </a:endParaRPr>
            </a:p>
          </p:txBody>
        </p:sp>
        <p:cxnSp>
          <p:nvCxnSpPr>
            <p:cNvPr id="24" name="Gerade Verbindung 115"/>
            <p:cNvCxnSpPr/>
            <p:nvPr/>
          </p:nvCxnSpPr>
          <p:spPr>
            <a:xfrm flipH="1" flipV="1">
              <a:off x="1318161" y="2992584"/>
              <a:ext cx="778606" cy="0"/>
            </a:xfrm>
            <a:prstGeom prst="line">
              <a:avLst/>
            </a:prstGeom>
          </p:spPr>
          <p:style>
            <a:lnRef idx="1">
              <a:schemeClr val="dk1"/>
            </a:lnRef>
            <a:fillRef idx="0">
              <a:schemeClr val="dk1"/>
            </a:fillRef>
            <a:effectRef idx="0">
              <a:schemeClr val="dk1"/>
            </a:effectRef>
            <a:fontRef idx="minor">
              <a:schemeClr val="tx1"/>
            </a:fontRef>
          </p:style>
        </p:cxnSp>
      </p:grpSp>
      <p:cxnSp>
        <p:nvCxnSpPr>
          <p:cNvPr id="25" name="Gerade Verbindung 116"/>
          <p:cNvCxnSpPr/>
          <p:nvPr/>
        </p:nvCxnSpPr>
        <p:spPr>
          <a:xfrm flipV="1">
            <a:off x="2313552" y="2471073"/>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117"/>
          <p:cNvCxnSpPr/>
          <p:nvPr/>
        </p:nvCxnSpPr>
        <p:spPr>
          <a:xfrm>
            <a:off x="2413660" y="3304305"/>
            <a:ext cx="0" cy="236234"/>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119"/>
          <p:cNvCxnSpPr/>
          <p:nvPr/>
        </p:nvCxnSpPr>
        <p:spPr>
          <a:xfrm flipH="1">
            <a:off x="1812645" y="3540539"/>
            <a:ext cx="601015"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121"/>
          <p:cNvCxnSpPr/>
          <p:nvPr/>
        </p:nvCxnSpPr>
        <p:spPr>
          <a:xfrm flipV="1">
            <a:off x="2479728" y="2506203"/>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29" name="Gerade Verbindung 122"/>
          <p:cNvCxnSpPr/>
          <p:nvPr/>
        </p:nvCxnSpPr>
        <p:spPr>
          <a:xfrm>
            <a:off x="2479728" y="2506203"/>
            <a:ext cx="244572"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 Verbindung 123"/>
          <p:cNvCxnSpPr/>
          <p:nvPr/>
        </p:nvCxnSpPr>
        <p:spPr>
          <a:xfrm flipH="1" flipV="1">
            <a:off x="4322618" y="2213232"/>
            <a:ext cx="0" cy="478908"/>
          </a:xfrm>
          <a:prstGeom prst="line">
            <a:avLst/>
          </a:prstGeom>
        </p:spPr>
        <p:style>
          <a:lnRef idx="1">
            <a:schemeClr val="dk1"/>
          </a:lnRef>
          <a:fillRef idx="0">
            <a:schemeClr val="dk1"/>
          </a:fillRef>
          <a:effectRef idx="0">
            <a:schemeClr val="dk1"/>
          </a:effectRef>
          <a:fontRef idx="minor">
            <a:schemeClr val="tx1"/>
          </a:fontRef>
        </p:style>
      </p:cxnSp>
      <p:cxnSp>
        <p:nvCxnSpPr>
          <p:cNvPr id="31" name="Gerade Verbindung 124"/>
          <p:cNvCxnSpPr/>
          <p:nvPr/>
        </p:nvCxnSpPr>
        <p:spPr>
          <a:xfrm flipV="1">
            <a:off x="4716279" y="1689572"/>
            <a:ext cx="0" cy="1062118"/>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125"/>
          <p:cNvCxnSpPr/>
          <p:nvPr/>
        </p:nvCxnSpPr>
        <p:spPr>
          <a:xfrm flipH="1" flipV="1">
            <a:off x="5201387" y="1999468"/>
            <a:ext cx="0" cy="756000"/>
          </a:xfrm>
          <a:prstGeom prst="line">
            <a:avLst/>
          </a:prstGeom>
        </p:spPr>
        <p:style>
          <a:lnRef idx="1">
            <a:schemeClr val="dk1"/>
          </a:lnRef>
          <a:fillRef idx="0">
            <a:schemeClr val="dk1"/>
          </a:fillRef>
          <a:effectRef idx="0">
            <a:schemeClr val="dk1"/>
          </a:effectRef>
          <a:fontRef idx="minor">
            <a:schemeClr val="tx1"/>
          </a:fontRef>
        </p:style>
      </p:cxnSp>
      <p:cxnSp>
        <p:nvCxnSpPr>
          <p:cNvPr id="33" name="Gerade Verbindung 126"/>
          <p:cNvCxnSpPr/>
          <p:nvPr/>
        </p:nvCxnSpPr>
        <p:spPr>
          <a:xfrm flipV="1">
            <a:off x="5315476" y="2472028"/>
            <a:ext cx="0" cy="396044"/>
          </a:xfrm>
          <a:prstGeom prst="line">
            <a:avLst/>
          </a:prstGeom>
        </p:spPr>
        <p:style>
          <a:lnRef idx="1">
            <a:schemeClr val="dk1"/>
          </a:lnRef>
          <a:fillRef idx="0">
            <a:schemeClr val="dk1"/>
          </a:fillRef>
          <a:effectRef idx="0">
            <a:schemeClr val="dk1"/>
          </a:effectRef>
          <a:fontRef idx="minor">
            <a:schemeClr val="tx1"/>
          </a:fontRef>
        </p:style>
      </p:cxnSp>
      <p:cxnSp>
        <p:nvCxnSpPr>
          <p:cNvPr id="34" name="Gerade Verbindung 129"/>
          <p:cNvCxnSpPr/>
          <p:nvPr/>
        </p:nvCxnSpPr>
        <p:spPr>
          <a:xfrm>
            <a:off x="5317808" y="2472028"/>
            <a:ext cx="342464"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 Verbindung 130"/>
          <p:cNvCxnSpPr/>
          <p:nvPr/>
        </p:nvCxnSpPr>
        <p:spPr>
          <a:xfrm>
            <a:off x="6126540" y="3220579"/>
            <a:ext cx="792088" cy="0"/>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131"/>
          <p:cNvCxnSpPr/>
          <p:nvPr/>
        </p:nvCxnSpPr>
        <p:spPr>
          <a:xfrm flipV="1">
            <a:off x="6918628" y="2320110"/>
            <a:ext cx="0" cy="892297"/>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133"/>
          <p:cNvCxnSpPr/>
          <p:nvPr/>
        </p:nvCxnSpPr>
        <p:spPr>
          <a:xfrm flipV="1">
            <a:off x="7151831" y="2403004"/>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38" name="Gerade Verbindung 134"/>
          <p:cNvCxnSpPr/>
          <p:nvPr/>
        </p:nvCxnSpPr>
        <p:spPr>
          <a:xfrm>
            <a:off x="7151831" y="2403287"/>
            <a:ext cx="462761" cy="0"/>
          </a:xfrm>
          <a:prstGeom prst="line">
            <a:avLst/>
          </a:prstGeom>
        </p:spPr>
        <p:style>
          <a:lnRef idx="1">
            <a:schemeClr val="dk1"/>
          </a:lnRef>
          <a:fillRef idx="0">
            <a:schemeClr val="dk1"/>
          </a:fillRef>
          <a:effectRef idx="0">
            <a:schemeClr val="dk1"/>
          </a:effectRef>
          <a:fontRef idx="minor">
            <a:schemeClr val="tx1"/>
          </a:fontRef>
        </p:style>
      </p:cxnSp>
      <p:cxnSp>
        <p:nvCxnSpPr>
          <p:cNvPr id="39" name="Gerade Verbindung 136"/>
          <p:cNvCxnSpPr/>
          <p:nvPr/>
        </p:nvCxnSpPr>
        <p:spPr>
          <a:xfrm>
            <a:off x="7358585" y="3958692"/>
            <a:ext cx="0" cy="327389"/>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137"/>
          <p:cNvCxnSpPr/>
          <p:nvPr/>
        </p:nvCxnSpPr>
        <p:spPr>
          <a:xfrm>
            <a:off x="7358585" y="4283171"/>
            <a:ext cx="356617"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 Verbindung 138"/>
          <p:cNvCxnSpPr/>
          <p:nvPr/>
        </p:nvCxnSpPr>
        <p:spPr>
          <a:xfrm flipH="1">
            <a:off x="6943060" y="4799183"/>
            <a:ext cx="980416" cy="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140"/>
          <p:cNvCxnSpPr/>
          <p:nvPr/>
        </p:nvCxnSpPr>
        <p:spPr>
          <a:xfrm>
            <a:off x="6047917" y="3448326"/>
            <a:ext cx="0" cy="740905"/>
          </a:xfrm>
          <a:prstGeom prst="line">
            <a:avLst/>
          </a:prstGeom>
        </p:spPr>
        <p:style>
          <a:lnRef idx="1">
            <a:schemeClr val="dk1"/>
          </a:lnRef>
          <a:fillRef idx="0">
            <a:schemeClr val="dk1"/>
          </a:fillRef>
          <a:effectRef idx="0">
            <a:schemeClr val="dk1"/>
          </a:effectRef>
          <a:fontRef idx="minor">
            <a:schemeClr val="tx1"/>
          </a:fontRef>
        </p:style>
      </p:cxnSp>
      <p:cxnSp>
        <p:nvCxnSpPr>
          <p:cNvPr id="43" name="Gerade Verbindung 141"/>
          <p:cNvCxnSpPr/>
          <p:nvPr/>
        </p:nvCxnSpPr>
        <p:spPr>
          <a:xfrm>
            <a:off x="5524900" y="3197856"/>
            <a:ext cx="0" cy="415828"/>
          </a:xfrm>
          <a:prstGeom prst="line">
            <a:avLst/>
          </a:prstGeom>
        </p:spPr>
        <p:style>
          <a:lnRef idx="1">
            <a:schemeClr val="dk1"/>
          </a:lnRef>
          <a:fillRef idx="0">
            <a:schemeClr val="dk1"/>
          </a:fillRef>
          <a:effectRef idx="0">
            <a:schemeClr val="dk1"/>
          </a:effectRef>
          <a:fontRef idx="minor">
            <a:schemeClr val="tx1"/>
          </a:fontRef>
        </p:style>
      </p:cxnSp>
      <p:cxnSp>
        <p:nvCxnSpPr>
          <p:cNvPr id="44" name="Gerade Verbindung 142"/>
          <p:cNvCxnSpPr/>
          <p:nvPr/>
        </p:nvCxnSpPr>
        <p:spPr>
          <a:xfrm>
            <a:off x="4689384" y="3014879"/>
            <a:ext cx="0" cy="190219"/>
          </a:xfrm>
          <a:prstGeom prst="line">
            <a:avLst/>
          </a:prstGeom>
        </p:spPr>
        <p:style>
          <a:lnRef idx="1">
            <a:schemeClr val="dk1"/>
          </a:lnRef>
          <a:fillRef idx="0">
            <a:schemeClr val="dk1"/>
          </a:fillRef>
          <a:effectRef idx="0">
            <a:schemeClr val="dk1"/>
          </a:effectRef>
          <a:fontRef idx="minor">
            <a:schemeClr val="tx1"/>
          </a:fontRef>
        </p:style>
      </p:cxnSp>
      <p:cxnSp>
        <p:nvCxnSpPr>
          <p:cNvPr id="45" name="Gerade Verbindung 144"/>
          <p:cNvCxnSpPr/>
          <p:nvPr/>
        </p:nvCxnSpPr>
        <p:spPr>
          <a:xfrm flipV="1">
            <a:off x="2612572" y="3498684"/>
            <a:ext cx="387218" cy="0"/>
          </a:xfrm>
          <a:prstGeom prst="line">
            <a:avLst/>
          </a:prstGeom>
        </p:spPr>
        <p:style>
          <a:lnRef idx="1">
            <a:schemeClr val="dk1"/>
          </a:lnRef>
          <a:fillRef idx="0">
            <a:schemeClr val="dk1"/>
          </a:fillRef>
          <a:effectRef idx="0">
            <a:schemeClr val="dk1"/>
          </a:effectRef>
          <a:fontRef idx="minor">
            <a:schemeClr val="tx1"/>
          </a:fontRef>
        </p:style>
      </p:cxnSp>
      <p:cxnSp>
        <p:nvCxnSpPr>
          <p:cNvPr id="46" name="Gerade Verbindung 145"/>
          <p:cNvCxnSpPr/>
          <p:nvPr/>
        </p:nvCxnSpPr>
        <p:spPr>
          <a:xfrm>
            <a:off x="2164820" y="3739038"/>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47" name="Gerade Verbindung 146"/>
          <p:cNvCxnSpPr/>
          <p:nvPr/>
        </p:nvCxnSpPr>
        <p:spPr>
          <a:xfrm flipH="1">
            <a:off x="1824520" y="4180709"/>
            <a:ext cx="340300" cy="0"/>
          </a:xfrm>
          <a:prstGeom prst="line">
            <a:avLst/>
          </a:prstGeom>
        </p:spPr>
        <p:style>
          <a:lnRef idx="1">
            <a:schemeClr val="dk1"/>
          </a:lnRef>
          <a:fillRef idx="0">
            <a:schemeClr val="dk1"/>
          </a:fillRef>
          <a:effectRef idx="0">
            <a:schemeClr val="dk1"/>
          </a:effectRef>
          <a:fontRef idx="minor">
            <a:schemeClr val="tx1"/>
          </a:fontRef>
        </p:style>
      </p:cxnSp>
      <p:cxnSp>
        <p:nvCxnSpPr>
          <p:cNvPr id="48" name="Gerade Verbindung 147"/>
          <p:cNvCxnSpPr/>
          <p:nvPr/>
        </p:nvCxnSpPr>
        <p:spPr>
          <a:xfrm>
            <a:off x="2757401" y="3069712"/>
            <a:ext cx="162000" cy="0"/>
          </a:xfrm>
          <a:prstGeom prst="line">
            <a:avLst/>
          </a:prstGeom>
        </p:spPr>
        <p:style>
          <a:lnRef idx="1">
            <a:schemeClr val="dk1"/>
          </a:lnRef>
          <a:fillRef idx="0">
            <a:schemeClr val="dk1"/>
          </a:fillRef>
          <a:effectRef idx="0">
            <a:schemeClr val="dk1"/>
          </a:effectRef>
          <a:fontRef idx="minor">
            <a:schemeClr val="tx1"/>
          </a:fontRef>
        </p:style>
      </p:cxnSp>
      <p:sp>
        <p:nvSpPr>
          <p:cNvPr id="49" name="Textfeld 148"/>
          <p:cNvSpPr txBox="1"/>
          <p:nvPr/>
        </p:nvSpPr>
        <p:spPr>
          <a:xfrm>
            <a:off x="7529687" y="5096470"/>
            <a:ext cx="1319592"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Feb  – Mar </a:t>
            </a:r>
          </a:p>
          <a:p>
            <a:pPr>
              <a:defRPr/>
            </a:pPr>
            <a:endParaRPr lang="de-DE" sz="1000" dirty="0" smtClean="0">
              <a:solidFill>
                <a:srgbClr val="111111"/>
              </a:solidFill>
            </a:endParaRPr>
          </a:p>
        </p:txBody>
      </p:sp>
      <p:cxnSp>
        <p:nvCxnSpPr>
          <p:cNvPr id="50" name="Gerade Verbindung 149"/>
          <p:cNvCxnSpPr/>
          <p:nvPr/>
        </p:nvCxnSpPr>
        <p:spPr>
          <a:xfrm>
            <a:off x="7920842" y="5003933"/>
            <a:ext cx="0" cy="216000"/>
          </a:xfrm>
          <a:prstGeom prst="line">
            <a:avLst/>
          </a:prstGeom>
        </p:spPr>
        <p:style>
          <a:lnRef idx="1">
            <a:schemeClr val="dk1"/>
          </a:lnRef>
          <a:fillRef idx="0">
            <a:schemeClr val="dk1"/>
          </a:fillRef>
          <a:effectRef idx="0">
            <a:schemeClr val="dk1"/>
          </a:effectRef>
          <a:fontRef idx="minor">
            <a:schemeClr val="tx1"/>
          </a:fontRef>
        </p:style>
      </p:cxnSp>
      <p:sp>
        <p:nvSpPr>
          <p:cNvPr id="51" name="Textfeld 150"/>
          <p:cNvSpPr txBox="1"/>
          <p:nvPr/>
        </p:nvSpPr>
        <p:spPr>
          <a:xfrm>
            <a:off x="7800933" y="3110686"/>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Haikui</a:t>
            </a:r>
            <a:r>
              <a:rPr lang="en-US" sz="900" b="1" dirty="0" smtClean="0">
                <a:solidFill>
                  <a:prstClr val="black"/>
                </a:solidFill>
              </a:rPr>
              <a:t> </a:t>
            </a:r>
            <a:r>
              <a:rPr lang="en-US" sz="900" dirty="0" smtClean="0">
                <a:solidFill>
                  <a:prstClr val="black"/>
                </a:solidFill>
              </a:rPr>
              <a:t>China,                  8</a:t>
            </a:r>
            <a:r>
              <a:rPr lang="en-US" sz="900" dirty="0" smtClean="0">
                <a:solidFill>
                  <a:srgbClr val="000000"/>
                </a:solidFill>
              </a:rPr>
              <a:t>–9</a:t>
            </a:r>
            <a:r>
              <a:rPr lang="en-US" sz="900" dirty="0" smtClean="0">
                <a:solidFill>
                  <a:prstClr val="black"/>
                </a:solidFill>
              </a:rPr>
              <a:t> August</a:t>
            </a:r>
          </a:p>
          <a:p>
            <a:pPr>
              <a:defRPr/>
            </a:pPr>
            <a:endParaRPr lang="de-DE" sz="1000" dirty="0" smtClean="0">
              <a:solidFill>
                <a:srgbClr val="111111"/>
              </a:solidFill>
            </a:endParaRPr>
          </a:p>
        </p:txBody>
      </p:sp>
      <p:cxnSp>
        <p:nvCxnSpPr>
          <p:cNvPr id="52" name="Gerade Verbindung 151"/>
          <p:cNvCxnSpPr/>
          <p:nvPr/>
        </p:nvCxnSpPr>
        <p:spPr>
          <a:xfrm>
            <a:off x="7292845" y="3327595"/>
            <a:ext cx="544868" cy="0"/>
          </a:xfrm>
          <a:prstGeom prst="line">
            <a:avLst/>
          </a:prstGeom>
        </p:spPr>
        <p:style>
          <a:lnRef idx="1">
            <a:schemeClr val="dk1"/>
          </a:lnRef>
          <a:fillRef idx="0">
            <a:schemeClr val="dk1"/>
          </a:fillRef>
          <a:effectRef idx="0">
            <a:schemeClr val="dk1"/>
          </a:effectRef>
          <a:fontRef idx="minor">
            <a:schemeClr val="tx1"/>
          </a:fontRef>
        </p:style>
      </p:cxnSp>
      <p:sp>
        <p:nvSpPr>
          <p:cNvPr id="53" name="Textfeld 153"/>
          <p:cNvSpPr txBox="1"/>
          <p:nvPr/>
        </p:nvSpPr>
        <p:spPr>
          <a:xfrm>
            <a:off x="3678503" y="4177651"/>
            <a:ext cx="110158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Nigeria, Jul – Oct </a:t>
            </a:r>
          </a:p>
          <a:p>
            <a:pPr>
              <a:defRPr/>
            </a:pPr>
            <a:endParaRPr lang="de-DE" sz="1000" dirty="0" smtClean="0">
              <a:solidFill>
                <a:srgbClr val="111111"/>
              </a:solidFill>
            </a:endParaRPr>
          </a:p>
        </p:txBody>
      </p:sp>
      <p:sp>
        <p:nvSpPr>
          <p:cNvPr id="54" name="Textfeld 154"/>
          <p:cNvSpPr txBox="1"/>
          <p:nvPr/>
        </p:nvSpPr>
        <p:spPr>
          <a:xfrm>
            <a:off x="4428252" y="4980163"/>
            <a:ext cx="1704313"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hailstorms</a:t>
            </a:r>
          </a:p>
          <a:p>
            <a:pPr>
              <a:defRPr/>
            </a:pPr>
            <a:r>
              <a:rPr lang="en-US" sz="900" dirty="0" smtClean="0">
                <a:solidFill>
                  <a:prstClr val="black"/>
                </a:solidFill>
              </a:rPr>
              <a:t>South Africa, 20 –21 October </a:t>
            </a:r>
          </a:p>
          <a:p>
            <a:pPr>
              <a:defRPr/>
            </a:pPr>
            <a:endParaRPr lang="de-DE" sz="1000" dirty="0" smtClean="0">
              <a:solidFill>
                <a:srgbClr val="111111"/>
              </a:solidFill>
            </a:endParaRPr>
          </a:p>
        </p:txBody>
      </p:sp>
      <p:cxnSp>
        <p:nvCxnSpPr>
          <p:cNvPr id="55" name="Gerade Verbindung 156"/>
          <p:cNvCxnSpPr/>
          <p:nvPr/>
        </p:nvCxnSpPr>
        <p:spPr>
          <a:xfrm flipH="1">
            <a:off x="4500748" y="3974565"/>
            <a:ext cx="0" cy="340599"/>
          </a:xfrm>
          <a:prstGeom prst="line">
            <a:avLst/>
          </a:prstGeom>
        </p:spPr>
        <p:style>
          <a:lnRef idx="1">
            <a:schemeClr val="dk1"/>
          </a:lnRef>
          <a:fillRef idx="0">
            <a:schemeClr val="dk1"/>
          </a:fillRef>
          <a:effectRef idx="0">
            <a:schemeClr val="dk1"/>
          </a:effectRef>
          <a:fontRef idx="minor">
            <a:schemeClr val="tx1"/>
          </a:fontRef>
        </p:style>
      </p:cxnSp>
      <p:cxnSp>
        <p:nvCxnSpPr>
          <p:cNvPr id="56" name="Gerade Verbindung 158"/>
          <p:cNvCxnSpPr/>
          <p:nvPr/>
        </p:nvCxnSpPr>
        <p:spPr>
          <a:xfrm flipH="1">
            <a:off x="5082639" y="4768215"/>
            <a:ext cx="0" cy="252000"/>
          </a:xfrm>
          <a:prstGeom prst="line">
            <a:avLst/>
          </a:prstGeom>
        </p:spPr>
        <p:style>
          <a:lnRef idx="1">
            <a:schemeClr val="dk1"/>
          </a:lnRef>
          <a:fillRef idx="0">
            <a:schemeClr val="dk1"/>
          </a:fillRef>
          <a:effectRef idx="0">
            <a:schemeClr val="dk1"/>
          </a:effectRef>
          <a:fontRef idx="minor">
            <a:schemeClr val="tx1"/>
          </a:fontRef>
        </p:style>
      </p:cxnSp>
      <p:sp>
        <p:nvSpPr>
          <p:cNvPr id="57" name="Textfeld 159"/>
          <p:cNvSpPr txBox="1"/>
          <p:nvPr/>
        </p:nvSpPr>
        <p:spPr>
          <a:xfrm>
            <a:off x="5540883" y="4060514"/>
            <a:ext cx="1608133"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Pakistan, 3</a:t>
            </a:r>
            <a:r>
              <a:rPr lang="en-US" sz="900" dirty="0" smtClean="0">
                <a:solidFill>
                  <a:srgbClr val="000000"/>
                </a:solidFill>
              </a:rPr>
              <a:t> –</a:t>
            </a:r>
            <a:r>
              <a:rPr lang="en-US" sz="900" dirty="0" smtClean="0">
                <a:solidFill>
                  <a:prstClr val="black"/>
                </a:solidFill>
              </a:rPr>
              <a:t>27 September</a:t>
            </a:r>
            <a:endParaRPr lang="de-DE" sz="1000" dirty="0" smtClean="0">
              <a:solidFill>
                <a:srgbClr val="111111"/>
              </a:solidFill>
            </a:endParaRPr>
          </a:p>
        </p:txBody>
      </p:sp>
      <p:sp>
        <p:nvSpPr>
          <p:cNvPr id="58" name="Textfeld 160"/>
          <p:cNvSpPr txBox="1"/>
          <p:nvPr/>
        </p:nvSpPr>
        <p:spPr>
          <a:xfrm>
            <a:off x="1571043" y="4419783"/>
            <a:ext cx="1281120"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Columbia, Mar – Jun</a:t>
            </a:r>
          </a:p>
        </p:txBody>
      </p:sp>
      <p:cxnSp>
        <p:nvCxnSpPr>
          <p:cNvPr id="59" name="Gerade Verbindung 162"/>
          <p:cNvCxnSpPr/>
          <p:nvPr/>
        </p:nvCxnSpPr>
        <p:spPr>
          <a:xfrm>
            <a:off x="2317220" y="3974563"/>
            <a:ext cx="678" cy="586807"/>
          </a:xfrm>
          <a:prstGeom prst="line">
            <a:avLst/>
          </a:prstGeom>
        </p:spPr>
        <p:style>
          <a:lnRef idx="1">
            <a:schemeClr val="dk1"/>
          </a:lnRef>
          <a:fillRef idx="0">
            <a:schemeClr val="dk1"/>
          </a:fillRef>
          <a:effectRef idx="0">
            <a:schemeClr val="dk1"/>
          </a:effectRef>
          <a:fontRef idx="minor">
            <a:schemeClr val="tx1"/>
          </a:fontRef>
        </p:style>
      </p:cxnSp>
      <p:cxnSp>
        <p:nvCxnSpPr>
          <p:cNvPr id="60" name="Gerade Verbindung 163"/>
          <p:cNvCxnSpPr/>
          <p:nvPr/>
        </p:nvCxnSpPr>
        <p:spPr>
          <a:xfrm flipH="1">
            <a:off x="2327564" y="3976859"/>
            <a:ext cx="239031" cy="0"/>
          </a:xfrm>
          <a:prstGeom prst="line">
            <a:avLst/>
          </a:prstGeom>
        </p:spPr>
        <p:style>
          <a:lnRef idx="1">
            <a:schemeClr val="dk1"/>
          </a:lnRef>
          <a:fillRef idx="0">
            <a:schemeClr val="dk1"/>
          </a:fillRef>
          <a:effectRef idx="0">
            <a:schemeClr val="dk1"/>
          </a:effectRef>
          <a:fontRef idx="minor">
            <a:schemeClr val="tx1"/>
          </a:fontRef>
        </p:style>
      </p:cxnSp>
      <p:cxnSp>
        <p:nvCxnSpPr>
          <p:cNvPr id="61" name="Gerade Verbindung 166"/>
          <p:cNvCxnSpPr/>
          <p:nvPr/>
        </p:nvCxnSpPr>
        <p:spPr>
          <a:xfrm flipH="1" flipV="1">
            <a:off x="2608457" y="3240993"/>
            <a:ext cx="0" cy="254773"/>
          </a:xfrm>
          <a:prstGeom prst="line">
            <a:avLst/>
          </a:prstGeom>
        </p:spPr>
        <p:style>
          <a:lnRef idx="1">
            <a:schemeClr val="dk1"/>
          </a:lnRef>
          <a:fillRef idx="0">
            <a:schemeClr val="dk1"/>
          </a:fillRef>
          <a:effectRef idx="0">
            <a:schemeClr val="dk1"/>
          </a:effectRef>
          <a:fontRef idx="minor">
            <a:schemeClr val="tx1"/>
          </a:fontRef>
        </p:style>
      </p:cxnSp>
      <p:sp>
        <p:nvSpPr>
          <p:cNvPr id="62" name="Textfeld 167"/>
          <p:cNvSpPr txBox="1"/>
          <p:nvPr/>
        </p:nvSpPr>
        <p:spPr>
          <a:xfrm>
            <a:off x="192667" y="2354700"/>
            <a:ext cx="1678665"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Hailstorms, severe weather</a:t>
            </a:r>
          </a:p>
          <a:p>
            <a:pPr>
              <a:defRPr/>
            </a:pPr>
            <a:r>
              <a:rPr lang="en-US" sz="900" dirty="0" smtClean="0">
                <a:solidFill>
                  <a:prstClr val="black"/>
                </a:solidFill>
              </a:rPr>
              <a:t>Canada, 12</a:t>
            </a:r>
            <a:r>
              <a:rPr lang="en-US" sz="900" dirty="0" smtClean="0">
                <a:solidFill>
                  <a:srgbClr val="000000"/>
                </a:solidFill>
              </a:rPr>
              <a:t>–14</a:t>
            </a:r>
            <a:r>
              <a:rPr lang="en-US" sz="900" dirty="0" smtClean="0">
                <a:solidFill>
                  <a:prstClr val="black"/>
                </a:solidFill>
              </a:rPr>
              <a:t> August</a:t>
            </a:r>
          </a:p>
        </p:txBody>
      </p:sp>
      <p:cxnSp>
        <p:nvCxnSpPr>
          <p:cNvPr id="63" name="Gerade Verbindung 169"/>
          <p:cNvCxnSpPr/>
          <p:nvPr/>
        </p:nvCxnSpPr>
        <p:spPr>
          <a:xfrm flipH="1">
            <a:off x="914400" y="2759496"/>
            <a:ext cx="756514" cy="0"/>
          </a:xfrm>
          <a:prstGeom prst="line">
            <a:avLst/>
          </a:prstGeom>
        </p:spPr>
        <p:style>
          <a:lnRef idx="1">
            <a:schemeClr val="dk1"/>
          </a:lnRef>
          <a:fillRef idx="0">
            <a:schemeClr val="dk1"/>
          </a:fillRef>
          <a:effectRef idx="0">
            <a:schemeClr val="dk1"/>
          </a:effectRef>
          <a:fontRef idx="minor">
            <a:schemeClr val="tx1"/>
          </a:fontRef>
        </p:style>
      </p:cxnSp>
      <p:cxnSp>
        <p:nvCxnSpPr>
          <p:cNvPr id="64" name="Gerade Verbindung 170"/>
          <p:cNvCxnSpPr/>
          <p:nvPr/>
        </p:nvCxnSpPr>
        <p:spPr>
          <a:xfrm flipV="1">
            <a:off x="5088418" y="2759495"/>
            <a:ext cx="108000"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 Verbindung 171"/>
          <p:cNvCxnSpPr/>
          <p:nvPr/>
        </p:nvCxnSpPr>
        <p:spPr>
          <a:xfrm flipH="1" flipV="1">
            <a:off x="908307" y="2657123"/>
            <a:ext cx="0" cy="104400"/>
          </a:xfrm>
          <a:prstGeom prst="line">
            <a:avLst/>
          </a:prstGeom>
        </p:spPr>
        <p:style>
          <a:lnRef idx="1">
            <a:schemeClr val="dk1"/>
          </a:lnRef>
          <a:fillRef idx="0">
            <a:schemeClr val="dk1"/>
          </a:fillRef>
          <a:effectRef idx="0">
            <a:schemeClr val="dk1"/>
          </a:effectRef>
          <a:fontRef idx="minor">
            <a:schemeClr val="tx1"/>
          </a:fontRef>
        </p:style>
      </p:cxnSp>
      <p:sp>
        <p:nvSpPr>
          <p:cNvPr id="66" name="Rechteck 254"/>
          <p:cNvSpPr/>
          <p:nvPr/>
        </p:nvSpPr>
        <p:spPr>
          <a:xfrm>
            <a:off x="276225" y="5648325"/>
            <a:ext cx="8562976" cy="81914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7" name="Textfeld 42"/>
          <p:cNvSpPr txBox="1"/>
          <p:nvPr/>
        </p:nvSpPr>
        <p:spPr>
          <a:xfrm>
            <a:off x="272130" y="4972529"/>
            <a:ext cx="1978427" cy="292388"/>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300" b="1" dirty="0" err="1" smtClean="0"/>
              <a:t>Number</a:t>
            </a:r>
            <a:r>
              <a:rPr lang="de-DE" sz="1300" b="1" dirty="0" smtClean="0"/>
              <a:t> </a:t>
            </a:r>
            <a:r>
              <a:rPr lang="de-DE" sz="1300" b="1" dirty="0" err="1" smtClean="0"/>
              <a:t>of</a:t>
            </a:r>
            <a:r>
              <a:rPr lang="de-DE" sz="1300" b="1" dirty="0" smtClean="0"/>
              <a:t> </a:t>
            </a:r>
            <a:r>
              <a:rPr lang="de-DE" sz="1300" b="1" dirty="0" err="1" smtClean="0"/>
              <a:t>events</a:t>
            </a:r>
            <a:r>
              <a:rPr lang="de-DE" sz="1300" b="1" dirty="0" smtClean="0"/>
              <a:t>: 905</a:t>
            </a:r>
            <a:endParaRPr lang="de-DE" sz="1300" b="1" dirty="0"/>
          </a:p>
        </p:txBody>
      </p:sp>
      <p:grpSp>
        <p:nvGrpSpPr>
          <p:cNvPr id="3" name="Gruppieren 253"/>
          <p:cNvGrpSpPr/>
          <p:nvPr>
            <p:custDataLst>
              <p:tags r:id="rId4"/>
            </p:custDataLst>
          </p:nvPr>
        </p:nvGrpSpPr>
        <p:grpSpPr>
          <a:xfrm>
            <a:off x="524550" y="5637128"/>
            <a:ext cx="8314650" cy="806716"/>
            <a:chOff x="524550" y="5637128"/>
            <a:chExt cx="8314650" cy="806716"/>
          </a:xfrm>
        </p:grpSpPr>
        <p:sp>
          <p:nvSpPr>
            <p:cNvPr id="70"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1"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2"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73" name="Oval 72"/>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74"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77"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78"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79"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8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81"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82" name="Textfeld 172"/>
          <p:cNvSpPr txBox="1"/>
          <p:nvPr/>
        </p:nvSpPr>
        <p:spPr>
          <a:xfrm>
            <a:off x="4391980" y="1349340"/>
            <a:ext cx="133882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Winter Storm Andrea</a:t>
            </a:r>
          </a:p>
          <a:p>
            <a:pPr>
              <a:defRPr/>
            </a:pPr>
            <a:r>
              <a:rPr lang="en-US" sz="900" dirty="0" smtClean="0">
                <a:solidFill>
                  <a:prstClr val="black"/>
                </a:solidFill>
              </a:rPr>
              <a:t>Europe, 5</a:t>
            </a:r>
            <a:r>
              <a:rPr lang="en-US" sz="900" dirty="0" smtClean="0">
                <a:solidFill>
                  <a:srgbClr val="000000"/>
                </a:solidFill>
              </a:rPr>
              <a:t>–6 </a:t>
            </a:r>
            <a:r>
              <a:rPr lang="en-US" sz="900" dirty="0" smtClean="0">
                <a:solidFill>
                  <a:prstClr val="black"/>
                </a:solidFill>
              </a:rPr>
              <a:t>January</a:t>
            </a:r>
          </a:p>
          <a:p>
            <a:pPr>
              <a:defRPr/>
            </a:pPr>
            <a:endParaRPr lang="de-DE" sz="1000" dirty="0" smtClean="0">
              <a:solidFill>
                <a:srgbClr val="111111"/>
              </a:solidFill>
            </a:endParaRPr>
          </a:p>
        </p:txBody>
      </p:sp>
      <p:sp>
        <p:nvSpPr>
          <p:cNvPr id="83" name="TextBox 8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92</a:t>
            </a:fld>
            <a:endParaRPr lang="en-US" sz="1000" dirty="0">
              <a:solidFill>
                <a:schemeClr val="accent4">
                  <a:lumMod val="75000"/>
                </a:schemeClr>
              </a:solidFill>
              <a:latin typeface="+mn-lt"/>
            </a:endParaRPr>
          </a:p>
        </p:txBody>
      </p:sp>
      <p:sp>
        <p:nvSpPr>
          <p:cNvPr id="8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2012</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
        <p:nvSpPr>
          <p:cNvPr id="84"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of January 2013  </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Summary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93</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209369" y="4445764"/>
            <a:ext cx="7020232"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Sandy Became One of the Most Expensive Events in Insurance History</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21642242"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Will Pay at Least $18.75 Billion to 1.52 Million Policyholders Across 15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94</a:t>
            </a:fld>
            <a:endParaRPr lang="en-US" smtClean="0"/>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$18.75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Thousands)</a:t>
            </a:r>
            <a:endParaRPr lang="en-US" sz="1600" b="1" dirty="0">
              <a:solidFill>
                <a:srgbClr val="225A7A"/>
              </a:solidFill>
            </a:endParaRPr>
          </a:p>
        </p:txBody>
      </p:sp>
      <p:sp>
        <p:nvSpPr>
          <p:cNvPr id="12" name="Rectangle 4"/>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7998" y="1346455"/>
          <a:ext cx="8736013" cy="4972050"/>
        </p:xfrm>
        <a:graphic>
          <a:graphicData uri="http://schemas.openxmlformats.org/presentationml/2006/ole">
            <p:oleObj spid="_x0000_s21643266"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Hurricane Sandy resulted in an estimated 1.52 million privately insured claims resulting in an estimated $18.75 to $25 billion in insured losses.   Hurricane Katrina produced 1.74 million claims and $48.7B in losses (in 2012 $)</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Claims </a:t>
            </a:r>
          </a:p>
          <a:p>
            <a:pPr algn="l" defTabSz="114300" eaLnBrk="0" hangingPunct="0">
              <a:lnSpc>
                <a:spcPct val="90000"/>
              </a:lnSpc>
              <a:defRPr/>
            </a:pPr>
            <a:r>
              <a:rPr lang="en-US" sz="3000" b="1" dirty="0" smtClean="0">
                <a:solidFill>
                  <a:srgbClr val="28688C"/>
                </a:solidFill>
                <a:latin typeface="Arial"/>
                <a:ea typeface="Arial Unicode MS"/>
                <a:cs typeface="Arial"/>
              </a:rPr>
              <a:t>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6808"/>
            <a:ext cx="8242300" cy="553998"/>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claim count estimate s as of 1/18/13.  Loss estimate </a:t>
            </a:r>
            <a:r>
              <a:rPr lang="en-US" sz="1000" dirty="0" smtClean="0">
                <a:solidFill>
                  <a:schemeClr val="accent4">
                    <a:lumMod val="75000"/>
                  </a:schemeClr>
                </a:solidFill>
              </a:rPr>
              <a:t>represents PCS total ($18.75B) and upper end of range estimates by risk modelers RMS, </a:t>
            </a:r>
            <a:r>
              <a:rPr lang="en-US" sz="1000" dirty="0" err="1" smtClean="0">
                <a:solidFill>
                  <a:schemeClr val="accent4">
                    <a:lumMod val="75000"/>
                  </a:schemeClr>
                </a:solidFill>
              </a:rPr>
              <a:t>Eqecat</a:t>
            </a:r>
            <a:r>
              <a:rPr lang="en-US" sz="1000" dirty="0" smtClean="0">
                <a:solidFill>
                  <a:schemeClr val="accent4">
                    <a:lumMod val="75000"/>
                  </a:schemeClr>
                </a:solidFill>
              </a:rPr>
              <a:t> and AIR.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AIR, </a:t>
            </a:r>
            <a:r>
              <a:rPr lang="en-US" sz="1000" dirty="0" err="1" smtClean="0">
                <a:solidFill>
                  <a:schemeClr val="accent4">
                    <a:lumMod val="75000"/>
                  </a:schemeClr>
                </a:solidFill>
                <a:cs typeface="+mn-cs"/>
              </a:rPr>
              <a:t>Eqecat</a:t>
            </a:r>
            <a:r>
              <a:rPr lang="en-US" sz="1000" dirty="0" smtClean="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95</a:t>
            </a:fld>
            <a:endParaRPr lang="en-US"/>
          </a:p>
        </p:txBody>
      </p:sp>
      <p:sp>
        <p:nvSpPr>
          <p:cNvPr id="10" name="AutoShape 7"/>
          <p:cNvSpPr>
            <a:spLocks noChangeArrowheads="1"/>
          </p:cNvSpPr>
          <p:nvPr/>
        </p:nvSpPr>
        <p:spPr bwMode="blackWhite">
          <a:xfrm>
            <a:off x="250965" y="4856088"/>
            <a:ext cx="3229896" cy="1177366"/>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Sandy is a high HO frequency, (relatively low)  severity event (avg. severity &lt;50% Katrina)</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Claims = 1.52 Million*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21644290"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Although Commercial Lines accounted for only 13% of total claims, they account for 48% of all claim dollars paid. In most hurricanes, Commercial Lines accounts for about 1/3 of insured losses.</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Insured Loss by</a:t>
            </a:r>
          </a:p>
          <a:p>
            <a:pPr algn="l" defTabSz="114300" eaLnBrk="0" hangingPunct="0">
              <a:lnSpc>
                <a:spcPct val="90000"/>
              </a:lnSpc>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insured loss estimates as of 1/18/13.</a:t>
            </a:r>
            <a:r>
              <a:rPr lang="en-US" sz="1000" dirty="0" smtClean="0">
                <a:solidFill>
                  <a:schemeClr val="accent4">
                    <a:lumMod val="75000"/>
                  </a:schemeClr>
                </a:solidFill>
              </a:rPr>
              <a:t> Catastrophe modeler estimates range up to $25 billion.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96</a:t>
            </a:fld>
            <a:endParaRPr lang="en-US"/>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 Value = $18.75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97</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98</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99" imgH="4848277" progId="MSGraph.Chart.8">
              <p:embed followColorScheme="full"/>
            </p:oleObj>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1d8ade98-44aa-4c00-9f29-c62ad545486f"/>
  <p:tag name="ARTICULATE_TITLE_TAG" val="Natural catastrophes January – June 2013"/>
  <p:tag name="ARTICULATE_SLIDE_NAV" val="28"/>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World Map"/>
  <p:tag name="ARTICULATE_SLIDE_GUID" val="8408931d-5b4d-4301-9808-a7e9e071fc6f"/>
  <p:tag name="ARTICULATE_SLIDE_NAV" val="40"/>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hD1L4vd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177368</TotalTime>
  <Words>20472</Words>
  <Application>Microsoft Office PowerPoint</Application>
  <PresentationFormat>On-screen Show (4:3)</PresentationFormat>
  <Paragraphs>2780</Paragraphs>
  <Slides>263</Slides>
  <Notes>231</Notes>
  <HiddenSlides>149</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263</vt:i4>
      </vt:variant>
    </vt:vector>
  </HeadingPairs>
  <TitlesOfParts>
    <vt:vector size="266" baseType="lpstr">
      <vt:lpstr>Default Design</vt:lpstr>
      <vt:lpstr>Chart</vt:lpstr>
      <vt:lpstr>Worksheet</vt:lpstr>
      <vt:lpstr>Overview &amp; Outlook for the      P/C Insurance Industry: Trends, Challenges and Opportunities in 2013 and Beyond</vt:lpstr>
      <vt:lpstr>Presentation Outline</vt:lpstr>
      <vt:lpstr>Slide 3</vt:lpstr>
      <vt:lpstr>Slide 4</vt:lpstr>
      <vt:lpstr>Dollar Value of Claims Paid by P/C Insurers to Policyholders, 1925–2012E*</vt:lpstr>
      <vt:lpstr>Cumulative Value of Claims Paid by P/C Insurers to Policyholders, 1925–2012E*</vt:lpstr>
      <vt:lpstr>Slide 7</vt:lpstr>
      <vt:lpstr>P/C Net Income After Taxes 1991–2013:H1 ($ Millions)</vt:lpstr>
      <vt:lpstr>Profitability Peaks &amp; Troughs in the P/C Insurance Industry, 1975 – 2013:H1*</vt:lpstr>
      <vt:lpstr>A 100 Combined Ratio Isn’t What It Once Was: Investment Impact on ROEs</vt:lpstr>
      <vt:lpstr>ROE: Property/Casualty Insurance vs. Fortune 500, 1987–2012*</vt:lpstr>
      <vt:lpstr>ROE: ROEs by Industry vs. Fortune 500, 1987–2012*</vt:lpstr>
      <vt:lpstr>RNW All Lines by State, 2002-2011 Average: Highest 25 States</vt:lpstr>
      <vt:lpstr>Slide 14</vt:lpstr>
      <vt:lpstr>The Strength of the Economy Will Influence P/C Insurer Growth Opportunities</vt:lpstr>
      <vt:lpstr>US Real GDP Growth*</vt:lpstr>
      <vt:lpstr>The Federal Government Budget Debacle: Shutdown, Debt Ceiling &amp; More</vt:lpstr>
      <vt:lpstr>Slide 18</vt:lpstr>
      <vt:lpstr>Real GDP by State Percent Change, 2012: Highest 25 States</vt:lpstr>
      <vt:lpstr>Slide 20</vt:lpstr>
      <vt:lpstr>Slide 21</vt:lpstr>
      <vt:lpstr>Defense and Non-Defense Federal Spending        as a Share of State GDP: Top 10 States*</vt:lpstr>
      <vt:lpstr>Slide 23</vt:lpstr>
      <vt:lpstr>Slide 24</vt:lpstr>
      <vt:lpstr>Auto/Light Truck Sales, 1999-2019F</vt:lpstr>
      <vt:lpstr>Personal Auto Insurance Direct Written Premiums vs. Recently-Registered Cars</vt:lpstr>
      <vt:lpstr>Average Age of Vehicles on the Road, 2006—2013</vt:lpstr>
      <vt:lpstr>Monthly Change* in Auto Insurance Prices, 1991–2013*</vt:lpstr>
      <vt:lpstr>Monthly Change* in Auto Insurance Prices, January 2005 - August 2013</vt:lpstr>
      <vt:lpstr>New Private Housing Starts, 1990-2019F</vt:lpstr>
      <vt:lpstr>Average Premium for Home Insurance Policies**</vt:lpstr>
      <vt:lpstr>Construction Employment, Jan. 2010—August 2013*</vt:lpstr>
      <vt:lpstr>Construction Employment,  Jan. 2003–August 2013 </vt:lpstr>
      <vt:lpstr>Interest Rate on Convention 30-Year Mortgages: Headed Back Up, 1990–2013*</vt:lpstr>
      <vt:lpstr>Slide 35</vt:lpstr>
      <vt:lpstr>Nonfarm Payroll (Wages and Salaries): Quarterly, 2005–2013:Q2</vt:lpstr>
      <vt:lpstr>Commercial &amp; Industrial Loans Outstanding at FDIC-Insured Banks, Quarterly, 2006-2013*</vt:lpstr>
      <vt:lpstr>Percent of Non-Current Commercial &amp; Industrial Loans Outstanding at FDIC-Insured Banks, Quarterly, 2006-2013:Q2*</vt:lpstr>
      <vt:lpstr>Value of Construction Put in Place,   July 2013 vs. July 2012*</vt:lpstr>
      <vt:lpstr>Value of Private Construction Put in Place, by Segment,  July 2013 vs. July 2012*</vt:lpstr>
      <vt:lpstr>Value of Public Construction Put in Place, by Segment,  July 2013 vs. July 2012*</vt:lpstr>
      <vt:lpstr>Slide 42</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2010—August 2013*</vt:lpstr>
      <vt:lpstr>Slide 47</vt:lpstr>
      <vt:lpstr>Business Bankruptcy Filings, 1980-2012</vt:lpstr>
      <vt:lpstr>Private Sector Business Starts,  1993:Q2 – 2012:Q4*</vt:lpstr>
      <vt:lpstr>Slide 50</vt:lpstr>
      <vt:lpstr>12 Industries for the Next 10 Years: Insurance Solutions Needed</vt:lpstr>
      <vt:lpstr>Slide 52</vt:lpstr>
      <vt:lpstr>Questionable Claims, Top 10 Loss States, All Lines: 2010–2012</vt:lpstr>
      <vt:lpstr>Total Number of Questionable Claims by State,  2012: Highest 25 States</vt:lpstr>
      <vt:lpstr>Slide 55</vt:lpstr>
      <vt:lpstr>Total Number of Questionable Claims by State,  per 100K Persons, 2012: Highest 25 States</vt:lpstr>
      <vt:lpstr>Total Number of Questionable Claims by State,  per 100K Persons, 2012: Lowest 25 States</vt:lpstr>
      <vt:lpstr>Slide 58</vt:lpstr>
      <vt:lpstr>Slide 59</vt:lpstr>
      <vt:lpstr>Slide 60</vt:lpstr>
      <vt:lpstr>Unemployment and Underemployment Rates: Stubbornly High, But Falling</vt:lpstr>
      <vt:lpstr>Slide 62</vt:lpstr>
      <vt:lpstr>Slide 63</vt:lpstr>
      <vt:lpstr>Slide 64</vt:lpstr>
      <vt:lpstr>Slide 65</vt:lpstr>
      <vt:lpstr>Net Change in Government Employment: Jan. 2010—August 2013*</vt:lpstr>
      <vt:lpstr>Unemployment Rates by State, August 2013: Highest 25 States*</vt:lpstr>
      <vt:lpstr>Slide 68</vt:lpstr>
      <vt:lpstr>Oil &amp; Gas Extraction Employment, Jan. 2010—August 2013*</vt:lpstr>
      <vt:lpstr>US Unemployment Rate Forecast</vt:lpstr>
      <vt:lpstr>US Unemployment Rate Forecasts</vt:lpstr>
      <vt:lpstr>Nonfarm Payroll (Wages and Salaries): Quarterly, 2005–2013:Q2</vt:lpstr>
      <vt:lpstr>Payroll vs. Workers Comp Net Written Premiums, 1990-2012E</vt:lpstr>
      <vt:lpstr>Slide 74</vt:lpstr>
      <vt:lpstr>U.S. Insured Catastrophe Losses</vt:lpstr>
      <vt:lpstr>Top 16 Most Costly Disasters in U.S. History</vt:lpstr>
      <vt:lpstr>Top 16 Most Costly World Insurance Losses, 1970-2012*</vt:lpstr>
      <vt:lpstr>Natural Disasters in the United States, 1980 – June 2013* Number of Events (Annual Totals 1980 – June 2013*) </vt:lpstr>
      <vt:lpstr>Losses Due to Natural Disasters in the US, 1980–2013 (Jan.-June Only)</vt:lpstr>
      <vt:lpstr>Natural Disasters Worldwide, 1980 – 2013* (Number of Events) </vt:lpstr>
      <vt:lpstr>Losses Due to Natural Disasters Worldwide, 1980–2013* (Overall &amp; Insured Losses)</vt:lpstr>
      <vt:lpstr>Natural Disaster Losses in the United States: 2012</vt:lpstr>
      <vt:lpstr>Natural Disaster Losses in the United States: First Half 2013</vt:lpstr>
      <vt:lpstr>Significant Natural Catastrophes, 2012 (Events with $1 billion economic loss and/or 50 fatalities)</vt:lpstr>
      <vt:lpstr>Top 12 Most Costly Hurricanes in U.S. History</vt:lpstr>
      <vt:lpstr>Total Value of Insured Coastal Exposure in 2012</vt:lpstr>
      <vt:lpstr>Convective Loss Events in the U.S.  Number of events 1980 – 2012 and First Half 2013 </vt:lpstr>
      <vt:lpstr>U.S. Thunderstorm Loss Trends, 1980 – June 30, 2013</vt:lpstr>
      <vt:lpstr>Convective Loss Events in the U.S.  Overall and insured losses 1980 – 2012 and First Half 2013 </vt:lpstr>
      <vt:lpstr>New Research Suggests Increase in Convective Activity Is Costly for Insurers</vt:lpstr>
      <vt:lpstr>Natural Catastrophes January – June 2013  World map with significant events</vt:lpstr>
      <vt:lpstr>Slide 92</vt:lpstr>
      <vt:lpstr>Hurricane Sandy Summary</vt:lpstr>
      <vt:lpstr>Hurricane Sandy: Claim Payments to Policyholders, by  State</vt:lpstr>
      <vt:lpstr>Slide 95</vt:lpstr>
      <vt:lpstr>Slide 96</vt:lpstr>
      <vt:lpstr>Total Value of Insured Coastal Exposure in 2007</vt:lpstr>
      <vt:lpstr>Total Potential Home Value Exposure to Storm Surge Risk in 2013*</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104</vt:lpstr>
      <vt:lpstr>Number of Federal Disaster Declarations, 1953-2013*</vt:lpstr>
      <vt:lpstr>Federal Disasters Declarations by State,  1953 – 2013: Highest 25 States*</vt:lpstr>
      <vt:lpstr>Federal Disasters Declarations by State,  1953 – 2013: Lowest 25 States*</vt:lpstr>
      <vt:lpstr>Slide 108</vt:lpstr>
      <vt:lpstr>Location of Tornado Reports: Through August 30, 2013</vt:lpstr>
      <vt:lpstr>U.S. Tornado Count, 2005-2013* </vt:lpstr>
      <vt:lpstr>Location of Large Hail Reports: Through August 30, 2013</vt:lpstr>
      <vt:lpstr>Location of High Wind Reports: Through August 30, 2013</vt:lpstr>
      <vt:lpstr>Severe Weather Reports: Through August 30, 2013</vt:lpstr>
      <vt:lpstr>Severe Weather Reports, 2012</vt:lpstr>
      <vt:lpstr>Terrorism Update</vt:lpstr>
      <vt:lpstr>Terrorism Risk Insurance Program</vt:lpstr>
      <vt:lpstr>Terrorism Risk Insurance Program</vt:lpstr>
      <vt:lpstr>Loss Distribution by Type of Insurance from Sept. 11 Terrorist Attack ($ 2011)</vt:lpstr>
      <vt:lpstr>TRIA Outlook </vt:lpstr>
      <vt:lpstr>Terrorism Insurance Take-up Rates, By Year, 2003-2012</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Slide 125</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133</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Slide 144</vt:lpstr>
      <vt:lpstr>All P/C Lines Distribution Channels, Direct vs. Independent Agents</vt:lpstr>
      <vt:lpstr>Commercial P/C Distribution Channels, Direct vs. Independent Agents</vt:lpstr>
      <vt:lpstr>Personal Lines Distribution Channels, Direct vs. Independent Agents</vt:lpstr>
      <vt:lpstr>Advertising Expenditures by P/C Insurance Industry, 1999-2012</vt:lpstr>
      <vt:lpstr>The BIG Question: Where Is the Market Heading?</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Slide 163</vt:lpstr>
      <vt:lpstr>Annual Inflation Rates, (CPI-U, %), 1990–2014F</vt:lpstr>
      <vt:lpstr>1. UNDERWRITING</vt:lpstr>
      <vt:lpstr>P/C Insurance Industry  Combined Ratio, 2001–2013:H1*</vt:lpstr>
      <vt:lpstr>Underwriting Gain (Loss) 1975–2013:Q1*</vt:lpstr>
      <vt:lpstr>Number of Years with Underwriting Profits by Decade, 1920s–2010s </vt:lpstr>
      <vt:lpstr>Combined Ratios by Predominant Business Segment, 2012 vs. 2011*</vt:lpstr>
      <vt:lpstr>P/C Reserve Development, 1992–2015E</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Slide 177</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194</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2013:Q2</vt:lpstr>
      <vt:lpstr>2. SURPLUS/CAPITAL/CAPACITY</vt:lpstr>
      <vt:lpstr>US Policyholder Surplus: 1975–2013*</vt:lpstr>
      <vt:lpstr>Policyholder Surplus,  2006:Q4–2013:Q1</vt:lpstr>
      <vt:lpstr>U.S. INSURANCE MERGERS AND ACQUISITIONS, 2002-2012 (1)</vt:lpstr>
      <vt:lpstr>Slide 209</vt:lpstr>
      <vt:lpstr>Global Reinsurer Capital, 2007-2013:H1*</vt:lpstr>
      <vt:lpstr>Long-Term Evolution of Shareholders’ Funds for        the Guy Carpenter Global Reinsurance Composite  </vt:lpstr>
      <vt:lpstr>Alternative Capacity as a Percentage of Global Property Catastrophe Reinsurance Limit</vt:lpstr>
      <vt:lpstr>Slide 213</vt:lpstr>
      <vt:lpstr>Alternative Capacity Development,  2001—2013:H1</vt:lpstr>
      <vt:lpstr>Non-Traditional Property Catastrophe Limits by Type, YE 2012 vs. YE 2015E</vt:lpstr>
      <vt:lpstr>Catastrophe Bonds: Issuance and Outstanding, 1997- 2013*</vt:lpstr>
      <vt:lpstr>CATASTROPHE BONDS, ANNUAL RISK CAPITAL ISSUED, 2002-2012</vt:lpstr>
      <vt:lpstr>CATASTROPHE BONDS, RISK CAPITAL OUTSTANDING, 2002-2012</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Reinsurer Share of Recent Significant Market Losses</vt:lpstr>
      <vt:lpstr>Regional Property Catastrophe Rate on Line Index, 1990—2013 (as of January 1)</vt:lpstr>
      <vt:lpstr>Alternative Capital: Important Definitions</vt:lpstr>
      <vt:lpstr>4.  RENEWED PRICING DISCIPLINE</vt:lpstr>
      <vt:lpstr>Distribution of Direct Premiums Written by Segment/Line, 2010</vt:lpstr>
      <vt:lpstr>Net Premium Growth: Annual Change,  1971—2013:Q1</vt:lpstr>
      <vt:lpstr>P/C Net Premiums Written: % Change, Quarter vs. Year-Prior Quarter</vt:lpstr>
      <vt:lpstr>Growth in Net Written Premium by Segment, 2012 vs. 2011*</vt:lpstr>
      <vt:lpstr>Average Commercial Rate Change, All Lines, (1Q:2004–2Q:2013)</vt:lpstr>
      <vt:lpstr>Change in Commercial Rate Renewals, by Account Size: 1999:Q4 to 2013:Q2</vt:lpstr>
      <vt:lpstr>Cumulative Qtrly. Commercial Rate Changes, by Account Size: 1999:Q4 to 2013:Q2</vt:lpstr>
      <vt:lpstr>Cumulative Qtrly. Commercial Rate Changes, by Line: 1999:Q4 to 2013:Q2</vt:lpstr>
      <vt:lpstr>Workers Comp. Quarterly Rate Changes, by Line: 2000:Q1 to 2013:Q2</vt:lpstr>
      <vt:lpstr>Change in Commercial Rate Renewals, by Line: 2013:Q2</vt:lpstr>
      <vt:lpstr>CLIPS: Change in Written Price Level: All Lines, 2010:Q2 – 2012:Q4</vt:lpstr>
      <vt:lpstr>Workers Comp Rate Changes, 2008:Q4 – 2013:Q2</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262</vt:lpstr>
      <vt:lpstr>Losses Due to Natural Disasters in the US, 1980–2012 (Overall &amp; Insured Losses)</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3533</cp:revision>
  <dcterms:modified xsi:type="dcterms:W3CDTF">2013-10-01T14:40:19Z</dcterms:modified>
</cp:coreProperties>
</file>