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120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141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79.xml" ContentType="application/vnd.openxmlformats-officedocument.presentationml.notesSlide+xml"/>
  <Override PartName="/ppt/slides/slide158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5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88.xml" ContentType="application/vnd.openxmlformats-officedocument.presentationml.slide+xml"/>
  <Override PartName="/ppt/notesSlides/notesSlide135.xml" ContentType="application/vnd.openxmlformats-officedocument.presentationml.notesSlide+xml"/>
  <Override PartName="/ppt/notesSlides/notesSlide182.xml" ContentType="application/vnd.openxmlformats-officedocument.presentationml.notes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14.xml" ContentType="application/vnd.openxmlformats-officedocument.presentationml.slide+xml"/>
  <Override PartName="/ppt/slides/slide161.xml" ContentType="application/vnd.openxmlformats-officedocument.presentationml.slide+xml"/>
  <Default Extension="png" ContentType="image/png"/>
  <Override PartName="/ppt/notesSlides/notesSlide79.xml" ContentType="application/vnd.openxmlformats-officedocument.presentationml.notes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tags/tag5.xml" ContentType="application/vnd.openxmlformats-officedocument.presentationml.tags+xml"/>
  <Override PartName="/ppt/notesSlides/notesSlide113.xml" ContentType="application/vnd.openxmlformats-officedocument.presentationml.notesSlide+xml"/>
  <Override PartName="/ppt/notesSlides/notesSlide160.xml" ContentType="application/vnd.openxmlformats-officedocument.presentationml.notesSlide+xml"/>
  <Override PartName="/ppt/slides/slide44.xml" ContentType="application/vnd.openxmlformats-officedocument.presentationml.slide+xml"/>
  <Override PartName="/ppt/slides/slide91.xml" ContentType="application/vnd.openxmlformats-officedocument.presentationml.slide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99.xml" ContentType="application/vnd.openxmlformats-officedocument.presentationml.slide+xml"/>
  <Override PartName="/ppt/slides/slide204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8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29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87.xml" ContentType="application/vnd.openxmlformats-officedocument.presentationml.notes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notesSlides/notesSlide118.xml" ContentType="application/vnd.openxmlformats-officedocument.presentationml.notesSlide+xml"/>
  <Override PartName="/ppt/notesSlides/notesSlide165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slides/slide191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54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90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s/slide209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tags/tag2.xml" ContentType="application/vnd.openxmlformats-officedocument.presentationml.tags+xml"/>
  <Override PartName="/ppt/notesSlides/notesSlide11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96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slides/slide201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59.xml" ContentType="application/vnd.openxmlformats-officedocument.presentationml.notes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84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126.xml" ContentType="application/vnd.openxmlformats-officedocument.presentationml.notesSlide+xml"/>
  <Override PartName="/ppt/notesSlides/notesSlide173.xml" ContentType="application/vnd.openxmlformats-officedocument.presentationml.notesSlide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62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40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s/slide206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ppt/notesSlides/notesSlide26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51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89.xml" ContentType="application/vnd.openxmlformats-officedocument.presentationml.notesSlide+xml"/>
  <Override PartName="/ppt/slides/slide157.xml" ContentType="application/vnd.openxmlformats-officedocument.presentationml.slide+xml"/>
  <Override PartName="/ppt/notesSlides/notesSlide40.xml" ContentType="application/vnd.openxmlformats-officedocument.presentationml.notesSlide+xml"/>
  <Override PartName="/ppt/notesSlides/notesSlide167.xml" ContentType="application/vnd.openxmlformats-officedocument.presentationml.notesSlide+xml"/>
  <Override PartName="/ppt/slides/slide98.xml" ContentType="application/vnd.openxmlformats-officedocument.presentationml.slide+xml"/>
  <Override PartName="/ppt/slides/slide146.xml" ContentType="application/vnd.openxmlformats-officedocument.presentationml.slide+xml"/>
  <Override PartName="/ppt/slides/slide19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56.xml" ContentType="application/vnd.openxmlformats-officedocument.presentationml.notesSlide+xml"/>
  <Override PartName="/ppt/slides/slide87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45.xml" ContentType="application/vnd.openxmlformats-officedocument.presentationml.notesSlide+xml"/>
  <Override PartName="/ppt/charts/chart2.xml" ContentType="application/vnd.openxmlformats-officedocument.drawingml.chart+xml"/>
  <Override PartName="/ppt/notesSlides/notesSlide192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81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tags/tag4.xml" ContentType="application/vnd.openxmlformats-officedocument.presentationml.tags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98.xml" ContentType="application/vnd.openxmlformats-officedocument.presentationml.slide+xml"/>
  <Override PartName="/ppt/slides/slide20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86.xml" ContentType="application/vnd.openxmlformats-officedocument.presentationml.notes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notesSlides/notesSlide128.xml" ContentType="application/vnd.openxmlformats-officedocument.presentationml.notesSlide+xml"/>
  <Override PartName="/ppt/notesSlides/notesSlide175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64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notesSlides/notesSlide97.xml" ContentType="application/vnd.openxmlformats-officedocument.presentationml.notesSlide+xml"/>
  <Override PartName="/ppt/notesSlides/notesSlide142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slides/slide208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31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53.xml" ContentType="application/vnd.openxmlformats-officedocument.presentationml.notesSlide+xml"/>
  <Override PartName="/ppt/tags/tag1.xml" ContentType="application/vnd.openxmlformats-officedocument.presentationml.tags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169.xml" ContentType="application/vnd.openxmlformats-officedocument.presentationml.notesSlide+xml"/>
  <Override PartName="/ppt/slides/slide148.xml" ContentType="application/vnd.openxmlformats-officedocument.presentationml.slide+xml"/>
  <Override PartName="/ppt/slides/slide195.xml" ContentType="application/vnd.openxmlformats-officedocument.presentationml.slide+xml"/>
  <Override PartName="/ppt/slides/slide200.xml" ContentType="application/vnd.openxmlformats-officedocument.presentationml.slide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158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notesSlides/notesSlide147.xml" ContentType="application/vnd.openxmlformats-officedocument.presentationml.notesSlide+xml"/>
  <Override PartName="/ppt/notesSlides/notesSlide194.xml" ContentType="application/vnd.openxmlformats-officedocument.presentationml.notes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83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61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theme/theme3.xml" ContentType="application/vnd.openxmlformats-officedocument.them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50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205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188.xml" ContentType="application/vnd.openxmlformats-officedocument.presentationml.notesSlide+xml"/>
  <Override PartName="/ppt/slides/slide167.xml" ContentType="application/vnd.openxmlformats-officedocument.presentationml.slide+xml"/>
  <Override PartName="/ppt/notesSlides/notesSlide50.xml" ContentType="application/vnd.openxmlformats-officedocument.presentationml.notesSlide+xml"/>
  <Override PartName="/ppt/notesSlides/notesSlide177.xml" ContentType="application/vnd.openxmlformats-officedocument.presentationml.notes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92.xml" ContentType="application/vnd.openxmlformats-officedocument.presentationml.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66.xml" ContentType="application/vnd.openxmlformats-officedocument.presentationml.notes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slides/slide181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44.xml" ContentType="application/vnd.openxmlformats-officedocument.presentationml.notesSlide+xml"/>
  <Override PartName="/ppt/charts/chart1.xml" ContentType="application/vnd.openxmlformats-officedocument.drawingml.chart+xml"/>
  <Override PartName="/ppt/notesSlides/notesSlide191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notesSlides/notesSlide88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80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53.xml" ContentType="application/vnd.openxmlformats-officedocument.presentationml.slide+xml"/>
  <Default Extension="jpeg" ContentType="image/jpeg"/>
  <Override PartName="/ppt/notesSlides/notesSlide55.xml" ContentType="application/vnd.openxmlformats-officedocument.presentationml.notesSlide+xml"/>
  <Override PartName="/ppt/tags/tag3.xml" ContentType="application/vnd.openxmlformats-officedocument.presentationml.tags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notesSlides/notesSlide44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s/slide197.xml" ContentType="application/vnd.openxmlformats-officedocument.presentationml.slide+xml"/>
  <Override PartName="/ppt/slides/slide202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slides/slide186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49.xml" ContentType="application/vnd.openxmlformats-officedocument.presentationml.notes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notesSlides/notesSlide12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85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106.xml" ContentType="application/vnd.openxmlformats-officedocument.presentationml.slide+xml"/>
  <Override PartName="/ppt/slides/slide153.xml" ContentType="application/vnd.openxmlformats-officedocument.presentationml.slide+xml"/>
  <Override PartName="/ppt/notesSlides/notesSlide116.xml" ContentType="application/vnd.openxmlformats-officedocument.presentationml.notesSlide+xml"/>
  <Override PartName="/ppt/notesSlides/notesSlide163.xml" ContentType="application/vnd.openxmlformats-officedocument.presentationml.notes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5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31.xml" ContentType="application/vnd.openxmlformats-officedocument.presentationml.slide+xml"/>
  <Override PartName="/ppt/notesSlides/notesSlide49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slides/slide207.xml" ContentType="application/vnd.openxmlformats-officedocument.presentationml.slide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Override PartName="/ppt/slides/slide14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notesSlides/notesSlide52.xml" ContentType="application/vnd.openxmlformats-officedocument.presentationml.notesSlide+xml"/>
  <Override PartName="/ppt/slides/slide147.xml" ContentType="application/vnd.openxmlformats-officedocument.presentationml.slide+xml"/>
  <Override PartName="/ppt/slides/slide194.xml" ContentType="application/vnd.openxmlformats-officedocument.presentationml.slide+xml"/>
  <Override PartName="/ppt/notesSlides/notesSlide30.xml" ContentType="application/vnd.openxmlformats-officedocument.presentationml.notesSlide+xml"/>
  <Override PartName="/ppt/notesSlides/notesSlide168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146.xml" ContentType="application/vnd.openxmlformats-officedocument.presentationml.notesSlide+xml"/>
  <Override PartName="/ppt/notesSlides/notesSlide193.xml" ContentType="application/vnd.openxmlformats-officedocument.presentationml.notesSlide+xml"/>
  <Override PartName="/ppt/slides/slide77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slides/slide5.xml" ContentType="application/vnd.openxmlformats-officedocument.presentationml.slide+xml"/>
  <Override PartName="/ppt/slides/slide103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68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71.xml" ContentType="application/vnd.openxmlformats-officedocument.presentationml.notesSlide+xml"/>
  <Override PartName="/ppt/slides/slide55.xml" ContentType="application/vnd.openxmlformats-officedocument.presentationml.slide+xml"/>
  <Override PartName="/ppt/notesSlides/notesSlide102.xml" ContentType="application/vnd.openxmlformats-officedocument.presentationml.notesSlide+xml"/>
  <Override PartName="/ppt/slides/slide33.xml" ContentType="application/vnd.openxmlformats-officedocument.presentationml.slide+xml"/>
  <Override PartName="/ppt/slides/slide80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11"/>
  </p:notesMasterIdLst>
  <p:handoutMasterIdLst>
    <p:handoutMasterId r:id="rId212"/>
  </p:handoutMasterIdLst>
  <p:sldIdLst>
    <p:sldId id="3270" r:id="rId2"/>
    <p:sldId id="3371" r:id="rId3"/>
    <p:sldId id="3433" r:id="rId4"/>
    <p:sldId id="3312" r:id="rId5"/>
    <p:sldId id="3375" r:id="rId6"/>
    <p:sldId id="3457" r:id="rId7"/>
    <p:sldId id="3458" r:id="rId8"/>
    <p:sldId id="3416" r:id="rId9"/>
    <p:sldId id="3459" r:id="rId10"/>
    <p:sldId id="3467" r:id="rId11"/>
    <p:sldId id="3381" r:id="rId12"/>
    <p:sldId id="3247" r:id="rId13"/>
    <p:sldId id="3203" r:id="rId14"/>
    <p:sldId id="3468" r:id="rId15"/>
    <p:sldId id="3462" r:id="rId16"/>
    <p:sldId id="3463" r:id="rId17"/>
    <p:sldId id="3464" r:id="rId18"/>
    <p:sldId id="3315" r:id="rId19"/>
    <p:sldId id="3316" r:id="rId20"/>
    <p:sldId id="3317" r:id="rId21"/>
    <p:sldId id="3318" r:id="rId22"/>
    <p:sldId id="3319" r:id="rId23"/>
    <p:sldId id="3320" r:id="rId24"/>
    <p:sldId id="3321" r:id="rId25"/>
    <p:sldId id="3322" r:id="rId26"/>
    <p:sldId id="3277" r:id="rId27"/>
    <p:sldId id="3127" r:id="rId28"/>
    <p:sldId id="3128" r:id="rId29"/>
    <p:sldId id="3278" r:id="rId30"/>
    <p:sldId id="2934" r:id="rId31"/>
    <p:sldId id="3269" r:id="rId32"/>
    <p:sldId id="3259" r:id="rId33"/>
    <p:sldId id="3260" r:id="rId34"/>
    <p:sldId id="3261" r:id="rId35"/>
    <p:sldId id="3262" r:id="rId36"/>
    <p:sldId id="3263" r:id="rId37"/>
    <p:sldId id="3264" r:id="rId38"/>
    <p:sldId id="3265" r:id="rId39"/>
    <p:sldId id="3266" r:id="rId40"/>
    <p:sldId id="3267" r:id="rId41"/>
    <p:sldId id="3268" r:id="rId42"/>
    <p:sldId id="2680" r:id="rId43"/>
    <p:sldId id="3337" r:id="rId44"/>
    <p:sldId id="3340" r:id="rId45"/>
    <p:sldId id="3341" r:id="rId46"/>
    <p:sldId id="3342" r:id="rId47"/>
    <p:sldId id="3343" r:id="rId48"/>
    <p:sldId id="3344" r:id="rId49"/>
    <p:sldId id="3426" r:id="rId50"/>
    <p:sldId id="3427" r:id="rId51"/>
    <p:sldId id="3465" r:id="rId52"/>
    <p:sldId id="3283" r:id="rId53"/>
    <p:sldId id="3435" r:id="rId54"/>
    <p:sldId id="2948" r:id="rId55"/>
    <p:sldId id="2949" r:id="rId56"/>
    <p:sldId id="3345" r:id="rId57"/>
    <p:sldId id="2574" r:id="rId58"/>
    <p:sldId id="3346" r:id="rId59"/>
    <p:sldId id="3347" r:id="rId60"/>
    <p:sldId id="3348" r:id="rId61"/>
    <p:sldId id="2844" r:id="rId62"/>
    <p:sldId id="3044" r:id="rId63"/>
    <p:sldId id="3418" r:id="rId64"/>
    <p:sldId id="3419" r:id="rId65"/>
    <p:sldId id="3417" r:id="rId66"/>
    <p:sldId id="3420" r:id="rId67"/>
    <p:sldId id="3421" r:id="rId68"/>
    <p:sldId id="3436" r:id="rId69"/>
    <p:sldId id="3437" r:id="rId70"/>
    <p:sldId id="3438" r:id="rId71"/>
    <p:sldId id="3439" r:id="rId72"/>
    <p:sldId id="3440" r:id="rId73"/>
    <p:sldId id="3441" r:id="rId74"/>
    <p:sldId id="3442" r:id="rId75"/>
    <p:sldId id="3443" r:id="rId76"/>
    <p:sldId id="3444" r:id="rId77"/>
    <p:sldId id="3445" r:id="rId78"/>
    <p:sldId id="3446" r:id="rId79"/>
    <p:sldId id="3447" r:id="rId80"/>
    <p:sldId id="3448" r:id="rId81"/>
    <p:sldId id="3449" r:id="rId82"/>
    <p:sldId id="3466" r:id="rId83"/>
    <p:sldId id="3450" r:id="rId84"/>
    <p:sldId id="3451" r:id="rId85"/>
    <p:sldId id="3452" r:id="rId86"/>
    <p:sldId id="3453" r:id="rId87"/>
    <p:sldId id="3454" r:id="rId88"/>
    <p:sldId id="3455" r:id="rId89"/>
    <p:sldId id="3302" r:id="rId90"/>
    <p:sldId id="3382" r:id="rId91"/>
    <p:sldId id="3383" r:id="rId92"/>
    <p:sldId id="3413" r:id="rId93"/>
    <p:sldId id="3384" r:id="rId94"/>
    <p:sldId id="3411" r:id="rId95"/>
    <p:sldId id="3385" r:id="rId96"/>
    <p:sldId id="3300" r:id="rId97"/>
    <p:sldId id="3301" r:id="rId98"/>
    <p:sldId id="3386" r:id="rId99"/>
    <p:sldId id="3456" r:id="rId100"/>
    <p:sldId id="3474" r:id="rId101"/>
    <p:sldId id="3475" r:id="rId102"/>
    <p:sldId id="3476" r:id="rId103"/>
    <p:sldId id="3477" r:id="rId104"/>
    <p:sldId id="3096" r:id="rId105"/>
    <p:sldId id="3428" r:id="rId106"/>
    <p:sldId id="3429" r:id="rId107"/>
    <p:sldId id="3430" r:id="rId108"/>
    <p:sldId id="3431" r:id="rId109"/>
    <p:sldId id="3387" r:id="rId110"/>
    <p:sldId id="3388" r:id="rId111"/>
    <p:sldId id="3389" r:id="rId112"/>
    <p:sldId id="3296" r:id="rId113"/>
    <p:sldId id="3352" r:id="rId114"/>
    <p:sldId id="3324" r:id="rId115"/>
    <p:sldId id="2599" r:id="rId116"/>
    <p:sldId id="2600" r:id="rId117"/>
    <p:sldId id="2965" r:id="rId118"/>
    <p:sldId id="3415" r:id="rId119"/>
    <p:sldId id="2849" r:id="rId120"/>
    <p:sldId id="3422" r:id="rId121"/>
    <p:sldId id="3423" r:id="rId122"/>
    <p:sldId id="3424" r:id="rId123"/>
    <p:sldId id="2502" r:id="rId124"/>
    <p:sldId id="3144" r:id="rId125"/>
    <p:sldId id="3145" r:id="rId126"/>
    <p:sldId id="3329" r:id="rId127"/>
    <p:sldId id="3245" r:id="rId128"/>
    <p:sldId id="2966" r:id="rId129"/>
    <p:sldId id="2967" r:id="rId130"/>
    <p:sldId id="2968" r:id="rId131"/>
    <p:sldId id="2970" r:id="rId132"/>
    <p:sldId id="3149" r:id="rId133"/>
    <p:sldId id="2971" r:id="rId134"/>
    <p:sldId id="2972" r:id="rId135"/>
    <p:sldId id="2510" r:id="rId136"/>
    <p:sldId id="3286" r:id="rId137"/>
    <p:sldId id="3287" r:id="rId138"/>
    <p:sldId id="1693" r:id="rId139"/>
    <p:sldId id="3364" r:id="rId140"/>
    <p:sldId id="2881" r:id="rId141"/>
    <p:sldId id="2882" r:id="rId142"/>
    <p:sldId id="3236" r:id="rId143"/>
    <p:sldId id="3237" r:id="rId144"/>
    <p:sldId id="3470" r:id="rId145"/>
    <p:sldId id="3471" r:id="rId146"/>
    <p:sldId id="3472" r:id="rId147"/>
    <p:sldId id="3390" r:id="rId148"/>
    <p:sldId id="1618" r:id="rId149"/>
    <p:sldId id="1687" r:id="rId150"/>
    <p:sldId id="3365" r:id="rId151"/>
    <p:sldId id="3366" r:id="rId152"/>
    <p:sldId id="3367" r:id="rId153"/>
    <p:sldId id="2977" r:id="rId154"/>
    <p:sldId id="1748" r:id="rId155"/>
    <p:sldId id="2291" r:id="rId156"/>
    <p:sldId id="3109" r:id="rId157"/>
    <p:sldId id="3105" r:id="rId158"/>
    <p:sldId id="3106" r:id="rId159"/>
    <p:sldId id="3107" r:id="rId160"/>
    <p:sldId id="3108" r:id="rId161"/>
    <p:sldId id="2331" r:id="rId162"/>
    <p:sldId id="3010" r:id="rId163"/>
    <p:sldId id="3011" r:id="rId164"/>
    <p:sldId id="3013" r:id="rId165"/>
    <p:sldId id="3014" r:id="rId166"/>
    <p:sldId id="2432" r:id="rId167"/>
    <p:sldId id="2658" r:id="rId168"/>
    <p:sldId id="2642" r:id="rId169"/>
    <p:sldId id="3015" r:id="rId170"/>
    <p:sldId id="2643" r:id="rId171"/>
    <p:sldId id="2336" r:id="rId172"/>
    <p:sldId id="2659" r:id="rId173"/>
    <p:sldId id="2660" r:id="rId174"/>
    <p:sldId id="2685" r:id="rId175"/>
    <p:sldId id="3146" r:id="rId176"/>
    <p:sldId id="3147" r:id="rId177"/>
    <p:sldId id="3242" r:id="rId178"/>
    <p:sldId id="2773" r:id="rId179"/>
    <p:sldId id="2670" r:id="rId180"/>
    <p:sldId id="3244" r:id="rId181"/>
    <p:sldId id="3284" r:id="rId182"/>
    <p:sldId id="3285" r:id="rId183"/>
    <p:sldId id="3432" r:id="rId184"/>
    <p:sldId id="2091" r:id="rId185"/>
    <p:sldId id="3350" r:id="rId186"/>
    <p:sldId id="3351" r:id="rId187"/>
    <p:sldId id="2174" r:id="rId188"/>
    <p:sldId id="2638" r:id="rId189"/>
    <p:sldId id="3425" r:id="rId190"/>
    <p:sldId id="2185" r:id="rId191"/>
    <p:sldId id="3016" r:id="rId192"/>
    <p:sldId id="3368" r:id="rId193"/>
    <p:sldId id="3369" r:id="rId194"/>
    <p:sldId id="3370" r:id="rId195"/>
    <p:sldId id="3330" r:id="rId196"/>
    <p:sldId id="3331" r:id="rId197"/>
    <p:sldId id="3332" r:id="rId198"/>
    <p:sldId id="3333" r:id="rId199"/>
    <p:sldId id="3334" r:id="rId200"/>
    <p:sldId id="3335" r:id="rId201"/>
    <p:sldId id="3336" r:id="rId202"/>
    <p:sldId id="3469" r:id="rId203"/>
    <p:sldId id="1445" r:id="rId204"/>
    <p:sldId id="1450" r:id="rId205"/>
    <p:sldId id="2652" r:id="rId206"/>
    <p:sldId id="2655" r:id="rId207"/>
    <p:sldId id="3228" r:id="rId208"/>
    <p:sldId id="2710" r:id="rId209"/>
    <p:sldId id="1136" r:id="rId210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7299"/>
    <a:srgbClr val="3691C4"/>
    <a:srgbClr val="3333CC"/>
    <a:srgbClr val="28688C"/>
    <a:srgbClr val="225A7A"/>
    <a:srgbClr val="E5F1F7"/>
    <a:srgbClr val="4B9FCD"/>
    <a:srgbClr val="D0DCE2"/>
    <a:srgbClr val="C9D6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5" autoAdjust="0"/>
    <p:restoredTop sz="89785" autoAdjust="0"/>
  </p:normalViewPr>
  <p:slideViewPr>
    <p:cSldViewPr snapToGrid="0">
      <p:cViewPr varScale="1">
        <p:scale>
          <a:sx n="90" d="100"/>
          <a:sy n="90" d="100"/>
        </p:scale>
        <p:origin x="-342" y="-108"/>
      </p:cViewPr>
      <p:guideLst>
        <p:guide orient="horz" pos="1072"/>
        <p:guide orient="horz" pos="3856"/>
        <p:guide orient="horz" pos="3608"/>
        <p:guide orient="horz" pos="1472"/>
        <p:guide orient="horz" pos="798"/>
        <p:guide pos="219"/>
        <p:guide pos="5497"/>
        <p:guide pos="4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898" y="-90"/>
      </p:cViewPr>
      <p:guideLst>
        <p:guide orient="horz" pos="2924"/>
        <p:guide pos="220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16" Type="http://schemas.openxmlformats.org/officeDocument/2006/relationships/tableStyles" Target="tableStyles.xml"/><Relationship Id="rId211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01" Type="http://schemas.openxmlformats.org/officeDocument/2006/relationships/slide" Target="slides/slide200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handoutMaster" Target="handoutMasters/handoutMaster1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viewProps" Target="viewProp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theme" Target="theme/theme1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Private Carriers ($ B)</c:v>
                </c:pt>
              </c:strCache>
            </c:strRef>
          </c:tx>
          <c:spPr>
            <a:solidFill>
              <a:srgbClr val="28688C"/>
            </a:solidFill>
          </c:spPr>
          <c:dPt>
            <c:idx val="19"/>
            <c:spPr>
              <a:solidFill>
                <a:srgbClr val="28688C"/>
              </a:solidFill>
              <a:ln>
                <a:solidFill>
                  <a:srgbClr val="3E7BB8"/>
                </a:solidFill>
              </a:ln>
            </c:spPr>
          </c:dPt>
          <c:dPt>
            <c:idx val="21"/>
            <c:spPr>
              <a:solidFill>
                <a:srgbClr val="00B0F0"/>
              </a:solidFill>
            </c:spPr>
          </c:dPt>
          <c:dLbls>
            <c:numFmt formatCode="#,##0.0" sourceLinked="0"/>
            <c:txPr>
              <a:bodyPr rot="0" vert="horz"/>
              <a:lstStyle/>
              <a:p>
                <a:pPr>
                  <a:defRPr sz="1094" b="1" i="0" baseline="0">
                    <a:solidFill>
                      <a:schemeClr val="bg1"/>
                    </a:solidFill>
                    <a:latin typeface="Arial" pitchFamily="34" charset="0"/>
                  </a:defRPr>
                </a:pPr>
                <a:endParaRPr lang="en-US"/>
              </a:p>
            </c:txPr>
            <c:showVal val="1"/>
          </c:dLbls>
          <c:cat>
            <c:strRef>
              <c:f>Sheet1!$A$2:$A$23</c:f>
              <c:strCach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2011p</c:v>
                </c:pt>
              </c:strCache>
            </c:strRef>
          </c:cat>
          <c:val>
            <c:numRef>
              <c:f>Sheet1!$B$2:$B$23</c:f>
              <c:numCache>
                <c:formatCode>0.000</c:formatCode>
                <c:ptCount val="22"/>
                <c:pt idx="0">
                  <c:v>30.996355121000168</c:v>
                </c:pt>
                <c:pt idx="1">
                  <c:v>31.316294560999999</c:v>
                </c:pt>
                <c:pt idx="2">
                  <c:v>29.753761604000001</c:v>
                </c:pt>
                <c:pt idx="3">
                  <c:v>30.505050416000035</c:v>
                </c:pt>
                <c:pt idx="4">
                  <c:v>29.077386128000168</c:v>
                </c:pt>
                <c:pt idx="5">
                  <c:v>26.321967000000175</c:v>
                </c:pt>
                <c:pt idx="6">
                  <c:v>25.202254229000001</c:v>
                </c:pt>
                <c:pt idx="7">
                  <c:v>24.183790124000001</c:v>
                </c:pt>
                <c:pt idx="8">
                  <c:v>23.294640042999802</c:v>
                </c:pt>
                <c:pt idx="9">
                  <c:v>22.304646870999722</c:v>
                </c:pt>
                <c:pt idx="10">
                  <c:v>24.956931406999999</c:v>
                </c:pt>
                <c:pt idx="11">
                  <c:v>26.133928442000212</c:v>
                </c:pt>
                <c:pt idx="12">
                  <c:v>29.249614615000002</c:v>
                </c:pt>
                <c:pt idx="13">
                  <c:v>31.117596655999996</c:v>
                </c:pt>
                <c:pt idx="14">
                  <c:v>34.662006891000011</c:v>
                </c:pt>
                <c:pt idx="15">
                  <c:v>37.784561175999997</c:v>
                </c:pt>
                <c:pt idx="16">
                  <c:v>38.611554640000001</c:v>
                </c:pt>
                <c:pt idx="17">
                  <c:v>37.587669666999894</c:v>
                </c:pt>
                <c:pt idx="18">
                  <c:v>33.755330208000395</c:v>
                </c:pt>
                <c:pt idx="19">
                  <c:v>30.3</c:v>
                </c:pt>
                <c:pt idx="20">
                  <c:v>29.9</c:v>
                </c:pt>
                <c:pt idx="21">
                  <c:v>32.200000000000003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State Funds ($ B)</c:v>
                </c:pt>
              </c:strCache>
            </c:strRef>
          </c:tx>
          <c:spPr>
            <a:solidFill>
              <a:srgbClr val="FE6700"/>
            </a:solidFill>
          </c:spPr>
          <c:dPt>
            <c:idx val="19"/>
            <c:spPr>
              <a:solidFill>
                <a:srgbClr val="FE6700"/>
              </a:solidFill>
              <a:ln>
                <a:solidFill>
                  <a:schemeClr val="accent2"/>
                </a:solidFill>
              </a:ln>
            </c:spPr>
          </c:dPt>
          <c:dPt>
            <c:idx val="21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cat>
            <c:strRef>
              <c:f>Sheet1!$A$2:$A$23</c:f>
              <c:strCach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2011p</c:v>
                </c:pt>
              </c:strCache>
            </c:strRef>
          </c:cat>
          <c:val>
            <c:numRef>
              <c:f>Sheet1!$C$2:$C$23</c:f>
              <c:numCache>
                <c:formatCode>General</c:formatCode>
                <c:ptCount val="22"/>
                <c:pt idx="6" formatCode="0.000">
                  <c:v>2.9784999999999977</c:v>
                </c:pt>
                <c:pt idx="7" formatCode="0.000">
                  <c:v>2.6816056490000002</c:v>
                </c:pt>
                <c:pt idx="8" formatCode="0.000">
                  <c:v>2.644896573</c:v>
                </c:pt>
                <c:pt idx="9" formatCode="0.000">
                  <c:v>2.7023846020000213</c:v>
                </c:pt>
                <c:pt idx="10" formatCode="0.000">
                  <c:v>3.6824865690000004</c:v>
                </c:pt>
                <c:pt idx="11" formatCode="0.000">
                  <c:v>6.0117218489999855</c:v>
                </c:pt>
                <c:pt idx="12" formatCode="0.000">
                  <c:v>8.4210921709999997</c:v>
                </c:pt>
                <c:pt idx="13" formatCode="0.000">
                  <c:v>11.156217815000026</c:v>
                </c:pt>
                <c:pt idx="14" formatCode="0.000">
                  <c:v>11.819045131000006</c:v>
                </c:pt>
                <c:pt idx="15" formatCode="0.000">
                  <c:v>10.065000000000024</c:v>
                </c:pt>
                <c:pt idx="16" formatCode="0.000">
                  <c:v>7.8433660380000001</c:v>
                </c:pt>
                <c:pt idx="17" formatCode="0.000">
                  <c:v>6.7283254809999997</c:v>
                </c:pt>
                <c:pt idx="18" formatCode="0.000">
                  <c:v>5.5453181000000002</c:v>
                </c:pt>
                <c:pt idx="19" formatCode="0.000">
                  <c:v>4.3</c:v>
                </c:pt>
                <c:pt idx="20" formatCode="0.000">
                  <c:v>3.9</c:v>
                </c:pt>
                <c:pt idx="21" formatCode="0.000">
                  <c:v>4.0999999999999996</c:v>
                </c:pt>
              </c:numCache>
            </c:numRef>
          </c:val>
        </c:ser>
        <c:gapWidth val="20"/>
        <c:overlap val="100"/>
        <c:axId val="162313344"/>
        <c:axId val="162314880"/>
      </c:barChart>
      <c:lineChart>
        <c:grouping val="standard"/>
        <c:ser>
          <c:idx val="3"/>
          <c:order val="2"/>
          <c:tx>
            <c:strRef>
              <c:f>Sheet1!$D$1</c:f>
              <c:strCache>
                <c:ptCount val="1"/>
                <c:pt idx="0">
                  <c:v>Label Placeholder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18"/>
              <c:numFmt formatCode="#,##0.0" sourceLinked="0"/>
              <c:spPr/>
              <c:txPr>
                <a:bodyPr/>
                <a:lstStyle/>
                <a:p>
                  <a:pPr>
                    <a:defRPr sz="1200" b="1" baseline="0"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</c:dLbl>
            <c:numFmt formatCode="#,##0.0" sourceLinked="0"/>
            <c:txPr>
              <a:bodyPr/>
              <a:lstStyle/>
              <a:p>
                <a:pPr>
                  <a:defRPr sz="12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Sheet1!$A$2:$A$23</c:f>
              <c:strCach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2011p</c:v>
                </c:pt>
              </c:strCache>
            </c:strRef>
          </c:cat>
          <c:val>
            <c:numRef>
              <c:f>Sheet1!$D$2:$D$23</c:f>
              <c:numCache>
                <c:formatCode>0.000</c:formatCode>
                <c:ptCount val="22"/>
                <c:pt idx="0">
                  <c:v>30.996355121000168</c:v>
                </c:pt>
                <c:pt idx="1">
                  <c:v>31.316294560999999</c:v>
                </c:pt>
                <c:pt idx="2">
                  <c:v>29.753761604000001</c:v>
                </c:pt>
                <c:pt idx="3">
                  <c:v>30.505050416000035</c:v>
                </c:pt>
                <c:pt idx="4">
                  <c:v>29.077386128000168</c:v>
                </c:pt>
                <c:pt idx="5">
                  <c:v>26.321967000000175</c:v>
                </c:pt>
                <c:pt idx="6">
                  <c:v>28.180754229000001</c:v>
                </c:pt>
                <c:pt idx="7">
                  <c:v>26.865395773000003</c:v>
                </c:pt>
                <c:pt idx="8">
                  <c:v>25.939536616000002</c:v>
                </c:pt>
                <c:pt idx="9">
                  <c:v>25.007031472999987</c:v>
                </c:pt>
                <c:pt idx="10">
                  <c:v>28.639417975999987</c:v>
                </c:pt>
                <c:pt idx="11">
                  <c:v>32.145650291000003</c:v>
                </c:pt>
                <c:pt idx="12">
                  <c:v>37.670706786000011</c:v>
                </c:pt>
                <c:pt idx="13">
                  <c:v>42.273814470999994</c:v>
                </c:pt>
                <c:pt idx="14">
                  <c:v>46.481052022</c:v>
                </c:pt>
                <c:pt idx="15">
                  <c:v>47.849561175999995</c:v>
                </c:pt>
                <c:pt idx="16">
                  <c:v>46.454920677999944</c:v>
                </c:pt>
                <c:pt idx="17">
                  <c:v>44.315995148000013</c:v>
                </c:pt>
                <c:pt idx="18">
                  <c:v>39.300648308</c:v>
                </c:pt>
                <c:pt idx="19">
                  <c:v>34.6</c:v>
                </c:pt>
                <c:pt idx="20">
                  <c:v>33.800000000000004</c:v>
                </c:pt>
                <c:pt idx="21">
                  <c:v>36.300000000000004</c:v>
                </c:pt>
              </c:numCache>
            </c:numRef>
          </c:val>
        </c:ser>
        <c:ser>
          <c:idx val="1"/>
          <c:order val="3"/>
          <c:tx>
            <c:strRef>
              <c:f>Sheet1!$E$1</c:f>
              <c:strCache>
                <c:ptCount val="1"/>
                <c:pt idx="0">
                  <c:v>AVG</c:v>
                </c:pt>
              </c:strCache>
            </c:strRef>
          </c:tx>
          <c:spPr>
            <a:ln w="28024">
              <a:noFill/>
            </a:ln>
          </c:spPr>
          <c:marker>
            <c:symbol val="none"/>
          </c:marker>
          <c:cat>
            <c:strRef>
              <c:f>Sheet1!$A$2:$A$23</c:f>
              <c:strCache>
                <c:ptCount val="2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2011p</c:v>
                </c:pt>
              </c:strCache>
            </c:strRef>
          </c:cat>
          <c:val>
            <c:numRef>
              <c:f>Sheet1!$E$2:$E$23</c:f>
              <c:numCache>
                <c:formatCode>0.000</c:formatCode>
                <c:ptCount val="22"/>
                <c:pt idx="0">
                  <c:v>29.621833333333289</c:v>
                </c:pt>
                <c:pt idx="1">
                  <c:v>29.621833333333289</c:v>
                </c:pt>
                <c:pt idx="2">
                  <c:v>29.621833333333289</c:v>
                </c:pt>
                <c:pt idx="3">
                  <c:v>29.621833333333289</c:v>
                </c:pt>
                <c:pt idx="4">
                  <c:v>29.621833333333289</c:v>
                </c:pt>
                <c:pt idx="5">
                  <c:v>29.621833333333289</c:v>
                </c:pt>
                <c:pt idx="6">
                  <c:v>29.621833333333289</c:v>
                </c:pt>
                <c:pt idx="7">
                  <c:v>29.621833333333289</c:v>
                </c:pt>
                <c:pt idx="8">
                  <c:v>29.621833333333289</c:v>
                </c:pt>
                <c:pt idx="9">
                  <c:v>29.621833333333289</c:v>
                </c:pt>
                <c:pt idx="10">
                  <c:v>29.621833333333289</c:v>
                </c:pt>
                <c:pt idx="11">
                  <c:v>29.621833333333289</c:v>
                </c:pt>
                <c:pt idx="12">
                  <c:v>29.621833333333289</c:v>
                </c:pt>
                <c:pt idx="13">
                  <c:v>29.621833333333289</c:v>
                </c:pt>
                <c:pt idx="14">
                  <c:v>29.621833333333289</c:v>
                </c:pt>
                <c:pt idx="15">
                  <c:v>29.621833333333289</c:v>
                </c:pt>
                <c:pt idx="16">
                  <c:v>29.621833333333289</c:v>
                </c:pt>
                <c:pt idx="17">
                  <c:v>29.621833333333289</c:v>
                </c:pt>
                <c:pt idx="18">
                  <c:v>29.621833333333289</c:v>
                </c:pt>
                <c:pt idx="19">
                  <c:v>29.622</c:v>
                </c:pt>
                <c:pt idx="20">
                  <c:v>29.622</c:v>
                </c:pt>
                <c:pt idx="21">
                  <c:v>29.622</c:v>
                </c:pt>
              </c:numCache>
            </c:numRef>
          </c:val>
        </c:ser>
        <c:marker val="1"/>
        <c:axId val="162313344"/>
        <c:axId val="162314880"/>
      </c:lineChart>
      <c:catAx>
        <c:axId val="162313344"/>
        <c:scaling>
          <c:orientation val="minMax"/>
        </c:scaling>
        <c:axPos val="b"/>
        <c:numFmt formatCode="General" sourceLinked="1"/>
        <c:majorTickMark val="none"/>
        <c:tickLblPos val="low"/>
        <c:spPr>
          <a:ln w="28024">
            <a:solidFill>
              <a:schemeClr val="bg1">
                <a:lumMod val="50000"/>
              </a:schemeClr>
            </a:solidFill>
          </a:ln>
        </c:spPr>
        <c:txPr>
          <a:bodyPr rot="0"/>
          <a:lstStyle/>
          <a:p>
            <a:pPr>
              <a:defRPr sz="1173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62314880"/>
        <c:crosses val="autoZero"/>
        <c:lblAlgn val="ctr"/>
        <c:lblOffset val="100"/>
        <c:tickLblSkip val="1"/>
      </c:catAx>
      <c:valAx>
        <c:axId val="162314880"/>
        <c:scaling>
          <c:orientation val="minMax"/>
          <c:max val="50"/>
          <c:min val="0"/>
        </c:scaling>
        <c:axPos val="l"/>
        <c:numFmt formatCode="0" sourceLinked="0"/>
        <c:majorTickMark val="none"/>
        <c:tickLblPos val="low"/>
        <c:spPr>
          <a:ln w="28024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573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62313344"/>
        <c:crosses val="autoZero"/>
        <c:crossBetween val="between"/>
        <c:majorUnit val="10"/>
      </c:valAx>
      <c:spPr>
        <a:noFill/>
        <a:ln w="25363">
          <a:noFill/>
        </a:ln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6.6474320890547584E-2"/>
          <c:y val="3.1575324607603747E-2"/>
          <c:w val="0.29913829315438251"/>
          <c:h val="0.13509122617950906"/>
        </c:manualLayout>
      </c:layout>
      <c:overlay val="1"/>
      <c:txPr>
        <a:bodyPr/>
        <a:lstStyle/>
        <a:p>
          <a:pPr>
            <a:defRPr sz="1373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76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0104111986001914E-2"/>
          <c:y val="8.0779569892474243E-2"/>
          <c:w val="0.92461811023622043"/>
          <c:h val="0.72275908051820592"/>
        </c:manualLayout>
      </c:layout>
      <c:barChart>
        <c:barDir val="col"/>
        <c:grouping val="clustered"/>
        <c:ser>
          <c:idx val="0"/>
          <c:order val="0"/>
          <c:tx>
            <c:strRef>
              <c:f>Chart!$B$1</c:f>
              <c:strCache>
                <c:ptCount val="1"/>
                <c:pt idx="0">
                  <c:v>Effective Dates 1/1/2012 and Prior</c:v>
                </c:pt>
              </c:strCache>
            </c:strRef>
          </c:tx>
          <c:spPr>
            <a:ln w="6350">
              <a:solidFill>
                <a:srgbClr val="0F5173"/>
              </a:solidFill>
            </a:ln>
          </c:spPr>
          <c:cat>
            <c:strRef>
              <c:f>Chart!$A$2:$A$39</c:f>
              <c:strCache>
                <c:ptCount val="38"/>
                <c:pt idx="0">
                  <c:v>AL</c:v>
                </c:pt>
                <c:pt idx="1">
                  <c:v>WV</c:v>
                </c:pt>
                <c:pt idx="2">
                  <c:v>KY</c:v>
                </c:pt>
                <c:pt idx="3">
                  <c:v>AR</c:v>
                </c:pt>
                <c:pt idx="4">
                  <c:v>ME</c:v>
                </c:pt>
                <c:pt idx="5">
                  <c:v>MO</c:v>
                </c:pt>
                <c:pt idx="6">
                  <c:v>OK</c:v>
                </c:pt>
                <c:pt idx="7">
                  <c:v>KS</c:v>
                </c:pt>
                <c:pt idx="8">
                  <c:v>SD</c:v>
                </c:pt>
                <c:pt idx="9">
                  <c:v>TX</c:v>
                </c:pt>
                <c:pt idx="10">
                  <c:v>MT</c:v>
                </c:pt>
                <c:pt idx="11">
                  <c:v>TN</c:v>
                </c:pt>
                <c:pt idx="12">
                  <c:v>NC*</c:v>
                </c:pt>
                <c:pt idx="13">
                  <c:v>NV</c:v>
                </c:pt>
                <c:pt idx="14">
                  <c:v>MD</c:v>
                </c:pt>
                <c:pt idx="15">
                  <c:v>UT</c:v>
                </c:pt>
                <c:pt idx="16">
                  <c:v>OR</c:v>
                </c:pt>
                <c:pt idx="17">
                  <c:v>IN*</c:v>
                </c:pt>
                <c:pt idx="18">
                  <c:v>AK</c:v>
                </c:pt>
                <c:pt idx="19">
                  <c:v>GA</c:v>
                </c:pt>
                <c:pt idx="20">
                  <c:v>ID</c:v>
                </c:pt>
                <c:pt idx="21">
                  <c:v>IL</c:v>
                </c:pt>
                <c:pt idx="22">
                  <c:v>HI</c:v>
                </c:pt>
                <c:pt idx="23">
                  <c:v>CO</c:v>
                </c:pt>
                <c:pt idx="24">
                  <c:v>VT</c:v>
                </c:pt>
                <c:pt idx="25">
                  <c:v>IA</c:v>
                </c:pt>
                <c:pt idx="26">
                  <c:v>CT</c:v>
                </c:pt>
                <c:pt idx="27">
                  <c:v>NE</c:v>
                </c:pt>
                <c:pt idx="28">
                  <c:v>AZ</c:v>
                </c:pt>
                <c:pt idx="29">
                  <c:v>LA</c:v>
                </c:pt>
                <c:pt idx="30">
                  <c:v>DC</c:v>
                </c:pt>
                <c:pt idx="31">
                  <c:v>RI</c:v>
                </c:pt>
                <c:pt idx="32">
                  <c:v>NH</c:v>
                </c:pt>
                <c:pt idx="33">
                  <c:v>SC</c:v>
                </c:pt>
                <c:pt idx="34">
                  <c:v>NM</c:v>
                </c:pt>
                <c:pt idx="35">
                  <c:v>FL</c:v>
                </c:pt>
                <c:pt idx="36">
                  <c:v>MS</c:v>
                </c:pt>
                <c:pt idx="37">
                  <c:v>VA</c:v>
                </c:pt>
              </c:strCache>
            </c:strRef>
          </c:cat>
          <c:val>
            <c:numRef>
              <c:f>Chart!$B$2:$B$39</c:f>
              <c:numCache>
                <c:formatCode>General</c:formatCode>
                <c:ptCount val="38"/>
                <c:pt idx="1">
                  <c:v>-8.1</c:v>
                </c:pt>
                <c:pt idx="2">
                  <c:v>-7.5</c:v>
                </c:pt>
                <c:pt idx="4">
                  <c:v>-3.8</c:v>
                </c:pt>
                <c:pt idx="5">
                  <c:v>-3</c:v>
                </c:pt>
                <c:pt idx="6">
                  <c:v>-1.7</c:v>
                </c:pt>
                <c:pt idx="7">
                  <c:v>-0.5</c:v>
                </c:pt>
                <c:pt idx="12">
                  <c:v>0.60000000000000064</c:v>
                </c:pt>
                <c:pt idx="14">
                  <c:v>1.4</c:v>
                </c:pt>
                <c:pt idx="15">
                  <c:v>1.5</c:v>
                </c:pt>
                <c:pt idx="16">
                  <c:v>1.9000000000000001</c:v>
                </c:pt>
                <c:pt idx="17">
                  <c:v>2.2999999999999998</c:v>
                </c:pt>
                <c:pt idx="18">
                  <c:v>2.7</c:v>
                </c:pt>
                <c:pt idx="20">
                  <c:v>2.9</c:v>
                </c:pt>
                <c:pt idx="21">
                  <c:v>3.5</c:v>
                </c:pt>
                <c:pt idx="22">
                  <c:v>3.6</c:v>
                </c:pt>
                <c:pt idx="23">
                  <c:v>3.7</c:v>
                </c:pt>
                <c:pt idx="25">
                  <c:v>4.4000000000000004</c:v>
                </c:pt>
                <c:pt idx="26">
                  <c:v>4.5</c:v>
                </c:pt>
                <c:pt idx="28">
                  <c:v>5.2</c:v>
                </c:pt>
                <c:pt idx="30">
                  <c:v>6.2</c:v>
                </c:pt>
                <c:pt idx="32">
                  <c:v>6.7</c:v>
                </c:pt>
                <c:pt idx="34">
                  <c:v>7.4</c:v>
                </c:pt>
                <c:pt idx="35">
                  <c:v>8.9</c:v>
                </c:pt>
              </c:numCache>
            </c:numRef>
          </c:val>
        </c:ser>
        <c:ser>
          <c:idx val="1"/>
          <c:order val="1"/>
          <c:tx>
            <c:strRef>
              <c:f>Chart!$C$1</c:f>
              <c:strCache>
                <c:ptCount val="1"/>
                <c:pt idx="0">
                  <c:v>Effective Dates Subsequent to 1/1/2012</c:v>
                </c:pt>
              </c:strCache>
            </c:strRef>
          </c:tx>
          <c:spPr>
            <a:ln w="6350">
              <a:solidFill>
                <a:schemeClr val="accent2"/>
              </a:solidFill>
            </a:ln>
          </c:spPr>
          <c:cat>
            <c:strRef>
              <c:f>Chart!$A$2:$A$39</c:f>
              <c:strCache>
                <c:ptCount val="38"/>
                <c:pt idx="0">
                  <c:v>AL</c:v>
                </c:pt>
                <c:pt idx="1">
                  <c:v>WV</c:v>
                </c:pt>
                <c:pt idx="2">
                  <c:v>KY</c:v>
                </c:pt>
                <c:pt idx="3">
                  <c:v>AR</c:v>
                </c:pt>
                <c:pt idx="4">
                  <c:v>ME</c:v>
                </c:pt>
                <c:pt idx="5">
                  <c:v>MO</c:v>
                </c:pt>
                <c:pt idx="6">
                  <c:v>OK</c:v>
                </c:pt>
                <c:pt idx="7">
                  <c:v>KS</c:v>
                </c:pt>
                <c:pt idx="8">
                  <c:v>SD</c:v>
                </c:pt>
                <c:pt idx="9">
                  <c:v>TX</c:v>
                </c:pt>
                <c:pt idx="10">
                  <c:v>MT</c:v>
                </c:pt>
                <c:pt idx="11">
                  <c:v>TN</c:v>
                </c:pt>
                <c:pt idx="12">
                  <c:v>NC*</c:v>
                </c:pt>
                <c:pt idx="13">
                  <c:v>NV</c:v>
                </c:pt>
                <c:pt idx="14">
                  <c:v>MD</c:v>
                </c:pt>
                <c:pt idx="15">
                  <c:v>UT</c:v>
                </c:pt>
                <c:pt idx="16">
                  <c:v>OR</c:v>
                </c:pt>
                <c:pt idx="17">
                  <c:v>IN*</c:v>
                </c:pt>
                <c:pt idx="18">
                  <c:v>AK</c:v>
                </c:pt>
                <c:pt idx="19">
                  <c:v>GA</c:v>
                </c:pt>
                <c:pt idx="20">
                  <c:v>ID</c:v>
                </c:pt>
                <c:pt idx="21">
                  <c:v>IL</c:v>
                </c:pt>
                <c:pt idx="22">
                  <c:v>HI</c:v>
                </c:pt>
                <c:pt idx="23">
                  <c:v>CO</c:v>
                </c:pt>
                <c:pt idx="24">
                  <c:v>VT</c:v>
                </c:pt>
                <c:pt idx="25">
                  <c:v>IA</c:v>
                </c:pt>
                <c:pt idx="26">
                  <c:v>CT</c:v>
                </c:pt>
                <c:pt idx="27">
                  <c:v>NE</c:v>
                </c:pt>
                <c:pt idx="28">
                  <c:v>AZ</c:v>
                </c:pt>
                <c:pt idx="29">
                  <c:v>LA</c:v>
                </c:pt>
                <c:pt idx="30">
                  <c:v>DC</c:v>
                </c:pt>
                <c:pt idx="31">
                  <c:v>RI</c:v>
                </c:pt>
                <c:pt idx="32">
                  <c:v>NH</c:v>
                </c:pt>
                <c:pt idx="33">
                  <c:v>SC</c:v>
                </c:pt>
                <c:pt idx="34">
                  <c:v>NM</c:v>
                </c:pt>
                <c:pt idx="35">
                  <c:v>FL</c:v>
                </c:pt>
                <c:pt idx="36">
                  <c:v>MS</c:v>
                </c:pt>
                <c:pt idx="37">
                  <c:v>VA</c:v>
                </c:pt>
              </c:strCache>
            </c:strRef>
          </c:cat>
          <c:val>
            <c:numRef>
              <c:f>Chart!$C$2:$C$39</c:f>
              <c:numCache>
                <c:formatCode>General</c:formatCode>
                <c:ptCount val="38"/>
                <c:pt idx="0">
                  <c:v>-9.3000000000000007</c:v>
                </c:pt>
                <c:pt idx="3">
                  <c:v>-4.0999999999999996</c:v>
                </c:pt>
                <c:pt idx="8">
                  <c:v>-0.30000000000000032</c:v>
                </c:pt>
                <c:pt idx="9">
                  <c:v>-0.30000000000000032</c:v>
                </c:pt>
                <c:pt idx="10">
                  <c:v>0</c:v>
                </c:pt>
                <c:pt idx="11">
                  <c:v>0.4</c:v>
                </c:pt>
                <c:pt idx="13">
                  <c:v>1</c:v>
                </c:pt>
                <c:pt idx="19">
                  <c:v>2.9</c:v>
                </c:pt>
                <c:pt idx="24">
                  <c:v>4.0999999999999996</c:v>
                </c:pt>
                <c:pt idx="27">
                  <c:v>4.9000000000000004</c:v>
                </c:pt>
                <c:pt idx="29">
                  <c:v>6</c:v>
                </c:pt>
                <c:pt idx="31">
                  <c:v>6.4</c:v>
                </c:pt>
                <c:pt idx="36">
                  <c:v>9.9</c:v>
                </c:pt>
                <c:pt idx="37">
                  <c:v>10.5</c:v>
                </c:pt>
              </c:numCache>
            </c:numRef>
          </c:val>
        </c:ser>
        <c:ser>
          <c:idx val="2"/>
          <c:order val="2"/>
          <c:tx>
            <c:strRef>
              <c:f>Chart!$D$1</c:f>
              <c:strCache>
                <c:ptCount val="1"/>
                <c:pt idx="0">
                  <c:v>Filed and Pending</c:v>
                </c:pt>
              </c:strCache>
            </c:strRef>
          </c:tx>
          <c:spPr>
            <a:ln w="6350">
              <a:solidFill>
                <a:schemeClr val="accent1"/>
              </a:solidFill>
            </a:ln>
          </c:spPr>
          <c:cat>
            <c:strRef>
              <c:f>Chart!$A$2:$A$39</c:f>
              <c:strCache>
                <c:ptCount val="38"/>
                <c:pt idx="0">
                  <c:v>AL</c:v>
                </c:pt>
                <c:pt idx="1">
                  <c:v>WV</c:v>
                </c:pt>
                <c:pt idx="2">
                  <c:v>KY</c:v>
                </c:pt>
                <c:pt idx="3">
                  <c:v>AR</c:v>
                </c:pt>
                <c:pt idx="4">
                  <c:v>ME</c:v>
                </c:pt>
                <c:pt idx="5">
                  <c:v>MO</c:v>
                </c:pt>
                <c:pt idx="6">
                  <c:v>OK</c:v>
                </c:pt>
                <c:pt idx="7">
                  <c:v>KS</c:v>
                </c:pt>
                <c:pt idx="8">
                  <c:v>SD</c:v>
                </c:pt>
                <c:pt idx="9">
                  <c:v>TX</c:v>
                </c:pt>
                <c:pt idx="10">
                  <c:v>MT</c:v>
                </c:pt>
                <c:pt idx="11">
                  <c:v>TN</c:v>
                </c:pt>
                <c:pt idx="12">
                  <c:v>NC*</c:v>
                </c:pt>
                <c:pt idx="13">
                  <c:v>NV</c:v>
                </c:pt>
                <c:pt idx="14">
                  <c:v>MD</c:v>
                </c:pt>
                <c:pt idx="15">
                  <c:v>UT</c:v>
                </c:pt>
                <c:pt idx="16">
                  <c:v>OR</c:v>
                </c:pt>
                <c:pt idx="17">
                  <c:v>IN*</c:v>
                </c:pt>
                <c:pt idx="18">
                  <c:v>AK</c:v>
                </c:pt>
                <c:pt idx="19">
                  <c:v>GA</c:v>
                </c:pt>
                <c:pt idx="20">
                  <c:v>ID</c:v>
                </c:pt>
                <c:pt idx="21">
                  <c:v>IL</c:v>
                </c:pt>
                <c:pt idx="22">
                  <c:v>HI</c:v>
                </c:pt>
                <c:pt idx="23">
                  <c:v>CO</c:v>
                </c:pt>
                <c:pt idx="24">
                  <c:v>VT</c:v>
                </c:pt>
                <c:pt idx="25">
                  <c:v>IA</c:v>
                </c:pt>
                <c:pt idx="26">
                  <c:v>CT</c:v>
                </c:pt>
                <c:pt idx="27">
                  <c:v>NE</c:v>
                </c:pt>
                <c:pt idx="28">
                  <c:v>AZ</c:v>
                </c:pt>
                <c:pt idx="29">
                  <c:v>LA</c:v>
                </c:pt>
                <c:pt idx="30">
                  <c:v>DC</c:v>
                </c:pt>
                <c:pt idx="31">
                  <c:v>RI</c:v>
                </c:pt>
                <c:pt idx="32">
                  <c:v>NH</c:v>
                </c:pt>
                <c:pt idx="33">
                  <c:v>SC</c:v>
                </c:pt>
                <c:pt idx="34">
                  <c:v>NM</c:v>
                </c:pt>
                <c:pt idx="35">
                  <c:v>FL</c:v>
                </c:pt>
                <c:pt idx="36">
                  <c:v>MS</c:v>
                </c:pt>
                <c:pt idx="37">
                  <c:v>VA</c:v>
                </c:pt>
              </c:strCache>
            </c:strRef>
          </c:cat>
          <c:val>
            <c:numRef>
              <c:f>Chart!$D$2:$D$39</c:f>
              <c:numCache>
                <c:formatCode>General</c:formatCode>
                <c:ptCount val="38"/>
                <c:pt idx="33">
                  <c:v>7.3</c:v>
                </c:pt>
              </c:numCache>
            </c:numRef>
          </c:val>
        </c:ser>
        <c:gapWidth val="30"/>
        <c:overlap val="100"/>
        <c:axId val="141026432"/>
        <c:axId val="141027968"/>
      </c:barChart>
      <c:lineChart>
        <c:grouping val="standard"/>
        <c:ser>
          <c:idx val="3"/>
          <c:order val="3"/>
          <c:tx>
            <c:strRef>
              <c:f>Chart!$E$1</c:f>
              <c:strCache>
                <c:ptCount val="1"/>
                <c:pt idx="0">
                  <c:v>Labels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numFmt formatCode="#,##0.0" sourceLinked="0"/>
            <c:txPr>
              <a:bodyPr rot="-5400000" vert="horz"/>
              <a:lstStyle/>
              <a:p>
                <a:pPr>
                  <a:defRPr sz="1200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b"/>
            <c:showVal val="1"/>
          </c:dLbls>
          <c:cat>
            <c:strRef>
              <c:f>Chart!$A$2:$A$39</c:f>
              <c:strCache>
                <c:ptCount val="38"/>
                <c:pt idx="0">
                  <c:v>AL</c:v>
                </c:pt>
                <c:pt idx="1">
                  <c:v>WV</c:v>
                </c:pt>
                <c:pt idx="2">
                  <c:v>KY</c:v>
                </c:pt>
                <c:pt idx="3">
                  <c:v>AR</c:v>
                </c:pt>
                <c:pt idx="4">
                  <c:v>ME</c:v>
                </c:pt>
                <c:pt idx="5">
                  <c:v>MO</c:v>
                </c:pt>
                <c:pt idx="6">
                  <c:v>OK</c:v>
                </c:pt>
                <c:pt idx="7">
                  <c:v>KS</c:v>
                </c:pt>
                <c:pt idx="8">
                  <c:v>SD</c:v>
                </c:pt>
                <c:pt idx="9">
                  <c:v>TX</c:v>
                </c:pt>
                <c:pt idx="10">
                  <c:v>MT</c:v>
                </c:pt>
                <c:pt idx="11">
                  <c:v>TN</c:v>
                </c:pt>
                <c:pt idx="12">
                  <c:v>NC*</c:v>
                </c:pt>
                <c:pt idx="13">
                  <c:v>NV</c:v>
                </c:pt>
                <c:pt idx="14">
                  <c:v>MD</c:v>
                </c:pt>
                <c:pt idx="15">
                  <c:v>UT</c:v>
                </c:pt>
                <c:pt idx="16">
                  <c:v>OR</c:v>
                </c:pt>
                <c:pt idx="17">
                  <c:v>IN*</c:v>
                </c:pt>
                <c:pt idx="18">
                  <c:v>AK</c:v>
                </c:pt>
                <c:pt idx="19">
                  <c:v>GA</c:v>
                </c:pt>
                <c:pt idx="20">
                  <c:v>ID</c:v>
                </c:pt>
                <c:pt idx="21">
                  <c:v>IL</c:v>
                </c:pt>
                <c:pt idx="22">
                  <c:v>HI</c:v>
                </c:pt>
                <c:pt idx="23">
                  <c:v>CO</c:v>
                </c:pt>
                <c:pt idx="24">
                  <c:v>VT</c:v>
                </c:pt>
                <c:pt idx="25">
                  <c:v>IA</c:v>
                </c:pt>
                <c:pt idx="26">
                  <c:v>CT</c:v>
                </c:pt>
                <c:pt idx="27">
                  <c:v>NE</c:v>
                </c:pt>
                <c:pt idx="28">
                  <c:v>AZ</c:v>
                </c:pt>
                <c:pt idx="29">
                  <c:v>LA</c:v>
                </c:pt>
                <c:pt idx="30">
                  <c:v>DC</c:v>
                </c:pt>
                <c:pt idx="31">
                  <c:v>RI</c:v>
                </c:pt>
                <c:pt idx="32">
                  <c:v>NH</c:v>
                </c:pt>
                <c:pt idx="33">
                  <c:v>SC</c:v>
                </c:pt>
                <c:pt idx="34">
                  <c:v>NM</c:v>
                </c:pt>
                <c:pt idx="35">
                  <c:v>FL</c:v>
                </c:pt>
                <c:pt idx="36">
                  <c:v>MS</c:v>
                </c:pt>
                <c:pt idx="37">
                  <c:v>VA</c:v>
                </c:pt>
              </c:strCache>
            </c:strRef>
          </c:cat>
          <c:val>
            <c:numRef>
              <c:f>Chart!$E$2:$E$39</c:f>
              <c:numCache>
                <c:formatCode>General</c:formatCode>
                <c:ptCount val="38"/>
                <c:pt idx="0">
                  <c:v>-9.3000000000000007</c:v>
                </c:pt>
                <c:pt idx="1">
                  <c:v>-8.1</c:v>
                </c:pt>
                <c:pt idx="2">
                  <c:v>-7.5</c:v>
                </c:pt>
                <c:pt idx="3">
                  <c:v>-4.0999999999999996</c:v>
                </c:pt>
                <c:pt idx="4">
                  <c:v>-3.8</c:v>
                </c:pt>
                <c:pt idx="5">
                  <c:v>-3</c:v>
                </c:pt>
                <c:pt idx="6">
                  <c:v>-1.7</c:v>
                </c:pt>
                <c:pt idx="7">
                  <c:v>-0.5</c:v>
                </c:pt>
                <c:pt idx="8">
                  <c:v>-0.30000000000000032</c:v>
                </c:pt>
                <c:pt idx="9">
                  <c:v>-0.30000000000000032</c:v>
                </c:pt>
              </c:numCache>
            </c:numRef>
          </c:val>
        </c:ser>
        <c:ser>
          <c:idx val="4"/>
          <c:order val="4"/>
          <c:tx>
            <c:strRef>
              <c:f>Chart!$F$1</c:f>
              <c:strCache>
                <c:ptCount val="1"/>
                <c:pt idx="0">
                  <c:v>Labels2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numFmt formatCode="#,##0.0" sourceLinked="0"/>
            <c:txPr>
              <a:bodyPr rot="-5400000" vert="horz"/>
              <a:lstStyle/>
              <a:p>
                <a:pPr>
                  <a:defRPr sz="1200" b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t"/>
            <c:showVal val="1"/>
          </c:dLbls>
          <c:cat>
            <c:strRef>
              <c:f>Chart!$A$2:$A$39</c:f>
              <c:strCache>
                <c:ptCount val="38"/>
                <c:pt idx="0">
                  <c:v>AL</c:v>
                </c:pt>
                <c:pt idx="1">
                  <c:v>WV</c:v>
                </c:pt>
                <c:pt idx="2">
                  <c:v>KY</c:v>
                </c:pt>
                <c:pt idx="3">
                  <c:v>AR</c:v>
                </c:pt>
                <c:pt idx="4">
                  <c:v>ME</c:v>
                </c:pt>
                <c:pt idx="5">
                  <c:v>MO</c:v>
                </c:pt>
                <c:pt idx="6">
                  <c:v>OK</c:v>
                </c:pt>
                <c:pt idx="7">
                  <c:v>KS</c:v>
                </c:pt>
                <c:pt idx="8">
                  <c:v>SD</c:v>
                </c:pt>
                <c:pt idx="9">
                  <c:v>TX</c:v>
                </c:pt>
                <c:pt idx="10">
                  <c:v>MT</c:v>
                </c:pt>
                <c:pt idx="11">
                  <c:v>TN</c:v>
                </c:pt>
                <c:pt idx="12">
                  <c:v>NC*</c:v>
                </c:pt>
                <c:pt idx="13">
                  <c:v>NV</c:v>
                </c:pt>
                <c:pt idx="14">
                  <c:v>MD</c:v>
                </c:pt>
                <c:pt idx="15">
                  <c:v>UT</c:v>
                </c:pt>
                <c:pt idx="16">
                  <c:v>OR</c:v>
                </c:pt>
                <c:pt idx="17">
                  <c:v>IN*</c:v>
                </c:pt>
                <c:pt idx="18">
                  <c:v>AK</c:v>
                </c:pt>
                <c:pt idx="19">
                  <c:v>GA</c:v>
                </c:pt>
                <c:pt idx="20">
                  <c:v>ID</c:v>
                </c:pt>
                <c:pt idx="21">
                  <c:v>IL</c:v>
                </c:pt>
                <c:pt idx="22">
                  <c:v>HI</c:v>
                </c:pt>
                <c:pt idx="23">
                  <c:v>CO</c:v>
                </c:pt>
                <c:pt idx="24">
                  <c:v>VT</c:v>
                </c:pt>
                <c:pt idx="25">
                  <c:v>IA</c:v>
                </c:pt>
                <c:pt idx="26">
                  <c:v>CT</c:v>
                </c:pt>
                <c:pt idx="27">
                  <c:v>NE</c:v>
                </c:pt>
                <c:pt idx="28">
                  <c:v>AZ</c:v>
                </c:pt>
                <c:pt idx="29">
                  <c:v>LA</c:v>
                </c:pt>
                <c:pt idx="30">
                  <c:v>DC</c:v>
                </c:pt>
                <c:pt idx="31">
                  <c:v>RI</c:v>
                </c:pt>
                <c:pt idx="32">
                  <c:v>NH</c:v>
                </c:pt>
                <c:pt idx="33">
                  <c:v>SC</c:v>
                </c:pt>
                <c:pt idx="34">
                  <c:v>NM</c:v>
                </c:pt>
                <c:pt idx="35">
                  <c:v>FL</c:v>
                </c:pt>
                <c:pt idx="36">
                  <c:v>MS</c:v>
                </c:pt>
                <c:pt idx="37">
                  <c:v>VA</c:v>
                </c:pt>
              </c:strCache>
            </c:strRef>
          </c:cat>
          <c:val>
            <c:numRef>
              <c:f>Chart!$F$2:$F$39</c:f>
              <c:numCache>
                <c:formatCode>General</c:formatCode>
                <c:ptCount val="38"/>
                <c:pt idx="10">
                  <c:v>0</c:v>
                </c:pt>
                <c:pt idx="11">
                  <c:v>0.4</c:v>
                </c:pt>
                <c:pt idx="12">
                  <c:v>0.60000000000000064</c:v>
                </c:pt>
                <c:pt idx="13">
                  <c:v>1</c:v>
                </c:pt>
                <c:pt idx="14">
                  <c:v>1.4</c:v>
                </c:pt>
                <c:pt idx="15">
                  <c:v>1.5</c:v>
                </c:pt>
                <c:pt idx="16">
                  <c:v>1.9000000000000001</c:v>
                </c:pt>
                <c:pt idx="17">
                  <c:v>2.2999999999999998</c:v>
                </c:pt>
                <c:pt idx="18">
                  <c:v>2.7</c:v>
                </c:pt>
                <c:pt idx="19">
                  <c:v>2.9</c:v>
                </c:pt>
                <c:pt idx="20">
                  <c:v>2.9</c:v>
                </c:pt>
                <c:pt idx="21">
                  <c:v>3.5</c:v>
                </c:pt>
                <c:pt idx="22">
                  <c:v>3.6</c:v>
                </c:pt>
                <c:pt idx="23">
                  <c:v>3.7</c:v>
                </c:pt>
                <c:pt idx="24">
                  <c:v>4.0999999999999996</c:v>
                </c:pt>
                <c:pt idx="25">
                  <c:v>4.4000000000000004</c:v>
                </c:pt>
                <c:pt idx="26">
                  <c:v>4.5</c:v>
                </c:pt>
                <c:pt idx="27">
                  <c:v>4.9000000000000004</c:v>
                </c:pt>
                <c:pt idx="28">
                  <c:v>5.2</c:v>
                </c:pt>
                <c:pt idx="29">
                  <c:v>6</c:v>
                </c:pt>
                <c:pt idx="30">
                  <c:v>6.2</c:v>
                </c:pt>
                <c:pt idx="31">
                  <c:v>6.4</c:v>
                </c:pt>
                <c:pt idx="32">
                  <c:v>6.7</c:v>
                </c:pt>
                <c:pt idx="33">
                  <c:v>7.3</c:v>
                </c:pt>
                <c:pt idx="34">
                  <c:v>7.4</c:v>
                </c:pt>
                <c:pt idx="35">
                  <c:v>8.9</c:v>
                </c:pt>
                <c:pt idx="36">
                  <c:v>9.9</c:v>
                </c:pt>
                <c:pt idx="37">
                  <c:v>10.5</c:v>
                </c:pt>
              </c:numCache>
            </c:numRef>
          </c:val>
        </c:ser>
        <c:marker val="1"/>
        <c:axId val="141026432"/>
        <c:axId val="141027968"/>
      </c:lineChart>
      <c:catAx>
        <c:axId val="141026432"/>
        <c:scaling>
          <c:orientation val="minMax"/>
        </c:scaling>
        <c:axPos val="b"/>
        <c:majorTickMark val="none"/>
        <c:tickLblPos val="low"/>
        <c:spPr>
          <a:ln w="28575"/>
        </c:spPr>
        <c:txPr>
          <a:bodyPr rot="0" vert="horz"/>
          <a:lstStyle/>
          <a:p>
            <a:pPr>
              <a:defRPr sz="1100" b="0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41027968"/>
        <c:crosses val="autoZero"/>
        <c:auto val="1"/>
        <c:lblAlgn val="ctr"/>
        <c:lblOffset val="100"/>
        <c:tickLblSkip val="1"/>
      </c:catAx>
      <c:valAx>
        <c:axId val="141027968"/>
        <c:scaling>
          <c:orientation val="minMax"/>
          <c:max val="25"/>
          <c:min val="-25"/>
        </c:scaling>
        <c:axPos val="l"/>
        <c:numFmt formatCode="General" sourceLinked="1"/>
        <c:majorTickMark val="none"/>
        <c:tickLblPos val="nextTo"/>
        <c:spPr>
          <a:ln w="28575"/>
        </c:spPr>
        <c:txPr>
          <a:bodyPr/>
          <a:lstStyle/>
          <a:p>
            <a:pPr>
              <a:defRPr sz="14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41026432"/>
        <c:crosses val="autoZero"/>
        <c:crossBetween val="between"/>
        <c:majorUnit val="5"/>
      </c:valAx>
    </c:plotArea>
    <c:legend>
      <c:legendPos val="b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1.5850721784776901E-2"/>
          <c:y val="0.90332634831934056"/>
          <c:w val="0.95471833381938365"/>
          <c:h val="8.3232720909886745E-2"/>
        </c:manualLayout>
      </c:layout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6.1105166341386817E-2"/>
          <c:y val="3.9444444444444449E-2"/>
          <c:w val="0.93040188886645558"/>
          <c:h val="0.81018963254595755"/>
        </c:manualLayout>
      </c:layout>
      <c:barChart>
        <c:barDir val="col"/>
        <c:grouping val="stacked"/>
        <c:ser>
          <c:idx val="0"/>
          <c:order val="0"/>
          <c:tx>
            <c:strRef>
              <c:f>Chart!$B$1</c:f>
              <c:strCache>
                <c:ptCount val="1"/>
                <c:pt idx="0">
                  <c:v>Rate/Loss Cost Departure</c:v>
                </c:pt>
              </c:strCache>
            </c:strRef>
          </c:tx>
          <c:spPr>
            <a:ln w="6350">
              <a:solidFill>
                <a:srgbClr val="0F5173"/>
              </a:solidFill>
            </a:ln>
          </c:spPr>
          <c:dPt>
            <c:idx val="20"/>
            <c:spPr>
              <a:solidFill>
                <a:schemeClr val="accent1">
                  <a:lumMod val="20000"/>
                  <a:lumOff val="80000"/>
                </a:schemeClr>
              </a:solidFill>
              <a:ln w="6350">
                <a:solidFill>
                  <a:srgbClr val="0F5173"/>
                </a:solidFill>
              </a:ln>
            </c:spPr>
          </c:dPt>
          <c:cat>
            <c:strRef>
              <c:f>Chart!$A$2:$A$22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2011p</c:v>
                </c:pt>
              </c:strCache>
            </c:strRef>
          </c:cat>
          <c:val>
            <c:numRef>
              <c:f>Chart!$B$2:$B$22</c:f>
              <c:numCache>
                <c:formatCode>0.0</c:formatCode>
                <c:ptCount val="21"/>
                <c:pt idx="0">
                  <c:v>-2.1775707317073567</c:v>
                </c:pt>
                <c:pt idx="1">
                  <c:v>-2.7683063829787256</c:v>
                </c:pt>
                <c:pt idx="2">
                  <c:v>-2.6728744186046534</c:v>
                </c:pt>
                <c:pt idx="3">
                  <c:v>-2.8619169811320782</c:v>
                </c:pt>
                <c:pt idx="4">
                  <c:v>-2.8512463768115968</c:v>
                </c:pt>
                <c:pt idx="5">
                  <c:v>-4.3826635514018824</c:v>
                </c:pt>
                <c:pt idx="6">
                  <c:v>-7.5144244897958945</c:v>
                </c:pt>
                <c:pt idx="7">
                  <c:v>-10.362668341708552</c:v>
                </c:pt>
                <c:pt idx="8">
                  <c:v>-9.7909823232323188</c:v>
                </c:pt>
                <c:pt idx="9">
                  <c:v>-8.9255615853658536</c:v>
                </c:pt>
                <c:pt idx="10">
                  <c:v>-6.5196383928571846</c:v>
                </c:pt>
                <c:pt idx="11">
                  <c:v>0.39867826086957203</c:v>
                </c:pt>
                <c:pt idx="12">
                  <c:v>1.4883870967741839</c:v>
                </c:pt>
                <c:pt idx="13">
                  <c:v>4.6413234374999925</c:v>
                </c:pt>
                <c:pt idx="14">
                  <c:v>4.4189999999999925</c:v>
                </c:pt>
                <c:pt idx="15">
                  <c:v>3.1412906666666691</c:v>
                </c:pt>
                <c:pt idx="16">
                  <c:v>2.552602298850577</c:v>
                </c:pt>
                <c:pt idx="17">
                  <c:v>1.3834831460674168</c:v>
                </c:pt>
                <c:pt idx="18">
                  <c:v>0.89273793103447263</c:v>
                </c:pt>
                <c:pt idx="19">
                  <c:v>0.69548539325841663</c:v>
                </c:pt>
                <c:pt idx="20">
                  <c:v>0.89273793103447263</c:v>
                </c:pt>
              </c:numCache>
            </c:numRef>
          </c:val>
        </c:ser>
        <c:ser>
          <c:idx val="1"/>
          <c:order val="1"/>
          <c:tx>
            <c:strRef>
              <c:f>Chart!$C$1</c:f>
              <c:strCache>
                <c:ptCount val="1"/>
                <c:pt idx="0">
                  <c:v>Schedule Rating</c:v>
                </c:pt>
              </c:strCache>
            </c:strRef>
          </c:tx>
          <c:spPr>
            <a:ln w="6350">
              <a:solidFill>
                <a:srgbClr val="0F5173"/>
              </a:solidFill>
            </a:ln>
          </c:spPr>
          <c:dPt>
            <c:idx val="20"/>
            <c:spPr>
              <a:solidFill>
                <a:schemeClr val="accent2">
                  <a:lumMod val="20000"/>
                  <a:lumOff val="80000"/>
                </a:schemeClr>
              </a:solidFill>
              <a:ln w="6350">
                <a:solidFill>
                  <a:srgbClr val="0F5173"/>
                </a:solidFill>
              </a:ln>
            </c:spPr>
          </c:dPt>
          <c:cat>
            <c:strRef>
              <c:f>Chart!$A$2:$A$22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2011p</c:v>
                </c:pt>
              </c:strCache>
            </c:strRef>
          </c:cat>
          <c:val>
            <c:numRef>
              <c:f>Chart!$C$2:$C$22</c:f>
              <c:numCache>
                <c:formatCode>0.0</c:formatCode>
                <c:ptCount val="21"/>
                <c:pt idx="0">
                  <c:v>-1.8806292682926748</c:v>
                </c:pt>
                <c:pt idx="1">
                  <c:v>-1.8784936170212778</c:v>
                </c:pt>
                <c:pt idx="2">
                  <c:v>-1.5839255813953499</c:v>
                </c:pt>
                <c:pt idx="3">
                  <c:v>-2.368483018867952</c:v>
                </c:pt>
                <c:pt idx="4">
                  <c:v>-3.9327536231883755</c:v>
                </c:pt>
                <c:pt idx="5">
                  <c:v>-6.0383364485981383</c:v>
                </c:pt>
                <c:pt idx="6">
                  <c:v>-6.6473755102040775</c:v>
                </c:pt>
                <c:pt idx="7">
                  <c:v>-8.5563316582914553</c:v>
                </c:pt>
                <c:pt idx="8">
                  <c:v>-9.0305176767676745</c:v>
                </c:pt>
                <c:pt idx="9">
                  <c:v>-6.8141384146341428</c:v>
                </c:pt>
                <c:pt idx="10">
                  <c:v>-4.3788616071428734</c:v>
                </c:pt>
                <c:pt idx="11">
                  <c:v>-1.9062782608695681</c:v>
                </c:pt>
                <c:pt idx="12">
                  <c:v>-1.6123870967741951</c:v>
                </c:pt>
                <c:pt idx="13">
                  <c:v>-1.7212234374999842</c:v>
                </c:pt>
                <c:pt idx="14">
                  <c:v>-3.0540000000000025</c:v>
                </c:pt>
                <c:pt idx="15">
                  <c:v>-4.3788906666666705</c:v>
                </c:pt>
                <c:pt idx="16">
                  <c:v>-6.2112022988505924</c:v>
                </c:pt>
                <c:pt idx="17">
                  <c:v>-7.5884831460674045</c:v>
                </c:pt>
                <c:pt idx="18">
                  <c:v>-7.8629379310344252</c:v>
                </c:pt>
                <c:pt idx="19">
                  <c:v>-8.2528853932584223</c:v>
                </c:pt>
                <c:pt idx="20">
                  <c:v>-7.8629379310344252</c:v>
                </c:pt>
              </c:numCache>
            </c:numRef>
          </c:val>
        </c:ser>
        <c:ser>
          <c:idx val="2"/>
          <c:order val="2"/>
          <c:tx>
            <c:strRef>
              <c:f>Chart!$D$1</c:f>
              <c:strCache>
                <c:ptCount val="1"/>
                <c:pt idx="0">
                  <c:v>Dividends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6350">
              <a:solidFill>
                <a:srgbClr val="0F5173"/>
              </a:solidFill>
            </a:ln>
          </c:spPr>
          <c:cat>
            <c:strRef>
              <c:f>Chart!$A$2:$A$22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2011p</c:v>
                </c:pt>
              </c:strCache>
            </c:strRef>
          </c:cat>
          <c:val>
            <c:numRef>
              <c:f>Chart!$D$2:$D$22</c:f>
              <c:numCache>
                <c:formatCode>0.0</c:formatCode>
                <c:ptCount val="21"/>
                <c:pt idx="0">
                  <c:v>-3</c:v>
                </c:pt>
                <c:pt idx="1">
                  <c:v>-2.8000000000000003</c:v>
                </c:pt>
                <c:pt idx="2">
                  <c:v>-2.8000000000000003</c:v>
                </c:pt>
                <c:pt idx="3">
                  <c:v>-3.3000000000000003</c:v>
                </c:pt>
                <c:pt idx="4">
                  <c:v>-3.6999999999999997</c:v>
                </c:pt>
                <c:pt idx="5">
                  <c:v>-4.2</c:v>
                </c:pt>
                <c:pt idx="6">
                  <c:v>-3.5000000000000004</c:v>
                </c:pt>
                <c:pt idx="7">
                  <c:v>-3.6999999999999997</c:v>
                </c:pt>
                <c:pt idx="8">
                  <c:v>-4.3999999999999995</c:v>
                </c:pt>
                <c:pt idx="9">
                  <c:v>-3.5000000000000004</c:v>
                </c:pt>
                <c:pt idx="10">
                  <c:v>-3.4000000000000004</c:v>
                </c:pt>
                <c:pt idx="11">
                  <c:v>-2.5</c:v>
                </c:pt>
                <c:pt idx="12">
                  <c:v>-1.6</c:v>
                </c:pt>
                <c:pt idx="13">
                  <c:v>-0.8</c:v>
                </c:pt>
                <c:pt idx="14">
                  <c:v>-0.70000000000000062</c:v>
                </c:pt>
                <c:pt idx="15">
                  <c:v>-1</c:v>
                </c:pt>
                <c:pt idx="16">
                  <c:v>-1</c:v>
                </c:pt>
                <c:pt idx="17">
                  <c:v>-1.2</c:v>
                </c:pt>
                <c:pt idx="18">
                  <c:v>-1.3</c:v>
                </c:pt>
                <c:pt idx="19">
                  <c:v>-1.0999999999999874</c:v>
                </c:pt>
                <c:pt idx="20">
                  <c:v>-1</c:v>
                </c:pt>
              </c:numCache>
            </c:numRef>
          </c:val>
        </c:ser>
        <c:gapWidth val="70"/>
        <c:overlap val="100"/>
        <c:axId val="141322112"/>
        <c:axId val="141323648"/>
      </c:barChart>
      <c:lineChart>
        <c:grouping val="standard"/>
        <c:ser>
          <c:idx val="3"/>
          <c:order val="3"/>
          <c:tx>
            <c:strRef>
              <c:f>Chart!$E$1</c:f>
              <c:strCache>
                <c:ptCount val="1"/>
                <c:pt idx="0">
                  <c:v> 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dLbl>
              <c:idx val="12"/>
              <c:layout>
                <c:manualLayout>
                  <c:x val="-2.4396244739397787E-2"/>
                  <c:y val="5.3682646286861223E-2"/>
                </c:manualLayout>
              </c:layout>
              <c:dLblPos val="r"/>
              <c:showVal val="1"/>
            </c:dLbl>
            <c:dLbl>
              <c:idx val="13"/>
              <c:layout>
                <c:manualLayout>
                  <c:x val="-2.1809672625496542E-2"/>
                  <c:y val="-8.0643430600586694E-2"/>
                </c:manualLayout>
              </c:layout>
              <c:dLblPos val="r"/>
              <c:showVal val="1"/>
            </c:dLbl>
            <c:dLbl>
              <c:idx val="14"/>
              <c:layout>
                <c:manualLayout>
                  <c:x val="-2.1809672625496542E-2"/>
                  <c:y val="-0.103180098811178"/>
                </c:manualLayout>
              </c:layout>
              <c:dLblPos val="r"/>
              <c:showVal val="1"/>
            </c:dLbl>
            <c:dLbl>
              <c:idx val="15"/>
              <c:layout>
                <c:manualLayout>
                  <c:x val="-2.5691162188410818E-2"/>
                  <c:y val="9.2898139570788948E-2"/>
                </c:manualLayout>
              </c:layout>
              <c:dLblPos val="r"/>
              <c:showVal val="1"/>
            </c:dLbl>
            <c:dLbl>
              <c:idx val="16"/>
              <c:layout>
                <c:manualLayout>
                  <c:x val="-2.4396244739397787E-2"/>
                  <c:y val="7.5741469816272972E-2"/>
                </c:manualLayout>
              </c:layout>
              <c:dLblPos val="r"/>
              <c:showVal val="1"/>
            </c:dLbl>
            <c:dLbl>
              <c:idx val="17"/>
              <c:layout>
                <c:manualLayout>
                  <c:x val="-2.4396244739397947E-2"/>
                  <c:y val="5.3682646286861223E-2"/>
                </c:manualLayout>
              </c:layout>
              <c:dLblPos val="r"/>
              <c:showVal val="1"/>
            </c:dLbl>
            <c:dLbl>
              <c:idx val="18"/>
              <c:layout>
                <c:manualLayout>
                  <c:x val="-2.4396244739397787E-2"/>
                  <c:y val="3.8976763933920022E-2"/>
                </c:manualLayout>
              </c:layout>
              <c:dLblPos val="r"/>
              <c:showVal val="1"/>
            </c:dLbl>
            <c:dLbl>
              <c:idx val="19"/>
              <c:layout>
                <c:manualLayout>
                  <c:x val="-2.4396244739397787E-2"/>
                  <c:y val="4.3878724718233814E-2"/>
                </c:manualLayout>
              </c:layout>
              <c:dLblPos val="r"/>
              <c:showVal val="1"/>
            </c:dLbl>
            <c:dLbl>
              <c:idx val="20"/>
              <c:tx>
                <c:rich>
                  <a:bodyPr/>
                  <a:lstStyle/>
                  <a:p>
                    <a:pPr>
                      <a:defRPr sz="1400" b="1" baseline="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/>
                      <a:t>-</a:t>
                    </a:r>
                    <a:r>
                      <a:rPr lang="en-US" dirty="0" smtClean="0"/>
                      <a:t>8.0</a:t>
                    </a:r>
                    <a:endParaRPr lang="en-US" dirty="0"/>
                  </a:p>
                </c:rich>
              </c:tx>
              <c:numFmt formatCode="#,##0" sourceLinked="0"/>
              <c:spPr/>
              <c:dLblPos val="b"/>
              <c:showVal val="1"/>
            </c:dLbl>
            <c:numFmt formatCode="#,##0.0" sourceLinked="0"/>
            <c:txPr>
              <a:bodyPr/>
              <a:lstStyle/>
              <a:p>
                <a:pPr>
                  <a:defRPr sz="1200" b="1" baseline="0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  <c:dLblPos val="b"/>
            <c:showVal val="1"/>
          </c:dLbls>
          <c:cat>
            <c:strRef>
              <c:f>Chart!$A$2:$A$22</c:f>
              <c:strCache>
                <c:ptCount val="2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2011p</c:v>
                </c:pt>
              </c:strCache>
            </c:strRef>
          </c:cat>
          <c:val>
            <c:numRef>
              <c:f>Chart!$E$2:$E$22</c:f>
              <c:numCache>
                <c:formatCode>0.0</c:formatCode>
                <c:ptCount val="21"/>
                <c:pt idx="0">
                  <c:v>-7.0582000000000003</c:v>
                </c:pt>
                <c:pt idx="1">
                  <c:v>-7.4468000000000094</c:v>
                </c:pt>
                <c:pt idx="2">
                  <c:v>-7.0568000000000044</c:v>
                </c:pt>
                <c:pt idx="3">
                  <c:v>-8.530400000000002</c:v>
                </c:pt>
                <c:pt idx="4">
                  <c:v>-10.484000000000002</c:v>
                </c:pt>
                <c:pt idx="5">
                  <c:v>-14.621000000000015</c:v>
                </c:pt>
                <c:pt idx="6">
                  <c:v>-17.661799999999989</c:v>
                </c:pt>
                <c:pt idx="7">
                  <c:v>-22.618999999999996</c:v>
                </c:pt>
                <c:pt idx="8">
                  <c:v>-23.221499999999889</c:v>
                </c:pt>
                <c:pt idx="9">
                  <c:v>-19.239699999999889</c:v>
                </c:pt>
                <c:pt idx="10">
                  <c:v>-14.298500000000001</c:v>
                </c:pt>
                <c:pt idx="11">
                  <c:v>-4.0075999999999965</c:v>
                </c:pt>
                <c:pt idx="12">
                  <c:v>-1.7240000000000131</c:v>
                </c:pt>
                <c:pt idx="13">
                  <c:v>2.1200999999999808</c:v>
                </c:pt>
                <c:pt idx="14">
                  <c:v>0.66500000000000015</c:v>
                </c:pt>
                <c:pt idx="15">
                  <c:v>-2.2376000000000054</c:v>
                </c:pt>
                <c:pt idx="16">
                  <c:v>-4.6586000000000007</c:v>
                </c:pt>
                <c:pt idx="17">
                  <c:v>-7.4049999999999905</c:v>
                </c:pt>
                <c:pt idx="18">
                  <c:v>-8.2702000000000009</c:v>
                </c:pt>
                <c:pt idx="19">
                  <c:v>-8.6574000000000026</c:v>
                </c:pt>
                <c:pt idx="20">
                  <c:v>-7.9702000000000508</c:v>
                </c:pt>
              </c:numCache>
            </c:numRef>
          </c:val>
        </c:ser>
        <c:marker val="1"/>
        <c:axId val="141363840"/>
        <c:axId val="141362304"/>
      </c:lineChart>
      <c:catAx>
        <c:axId val="141322112"/>
        <c:scaling>
          <c:orientation val="minMax"/>
        </c:scaling>
        <c:axPos val="b"/>
        <c:numFmt formatCode="General" sourceLinked="1"/>
        <c:majorTickMark val="none"/>
        <c:tickLblPos val="low"/>
        <c:spPr>
          <a:ln w="28575">
            <a:solidFill>
              <a:schemeClr val="bg1">
                <a:lumMod val="50000"/>
              </a:schemeClr>
            </a:solidFill>
          </a:ln>
        </c:spPr>
        <c:txPr>
          <a:bodyPr rot="0"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41323648"/>
        <c:crosses val="autoZero"/>
        <c:lblAlgn val="ctr"/>
        <c:lblOffset val="300"/>
        <c:tickLblSkip val="1"/>
      </c:catAx>
      <c:valAx>
        <c:axId val="141323648"/>
        <c:scaling>
          <c:orientation val="minMax"/>
          <c:max val="10"/>
          <c:min val="-25"/>
        </c:scaling>
        <c:axPos val="l"/>
        <c:numFmt formatCode="0" sourceLinked="0"/>
        <c:majorTickMark val="none"/>
        <c:tickLblPos val="low"/>
        <c:spPr>
          <a:ln w="28575"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41322112"/>
        <c:crosses val="autoZero"/>
        <c:crossBetween val="between"/>
        <c:majorUnit val="5"/>
      </c:valAx>
      <c:valAx>
        <c:axId val="141362304"/>
        <c:scaling>
          <c:orientation val="minMax"/>
          <c:max val="10"/>
          <c:min val="-25"/>
        </c:scaling>
        <c:axPos val="r"/>
        <c:numFmt formatCode="0.0" sourceLinked="1"/>
        <c:majorTickMark val="none"/>
        <c:tickLblPos val="none"/>
        <c:spPr>
          <a:ln>
            <a:noFill/>
          </a:ln>
        </c:spPr>
        <c:crossAx val="141363840"/>
        <c:crosses val="max"/>
        <c:crossBetween val="between"/>
        <c:majorUnit val="5"/>
      </c:valAx>
      <c:catAx>
        <c:axId val="141363840"/>
        <c:scaling>
          <c:orientation val="minMax"/>
        </c:scaling>
        <c:delete val="1"/>
        <c:axPos val="b"/>
        <c:numFmt formatCode="General" sourceLinked="1"/>
        <c:tickLblPos val="none"/>
        <c:crossAx val="141362304"/>
        <c:crosses val="autoZero"/>
        <c:lblAlgn val="ctr"/>
        <c:lblOffset val="100"/>
      </c:catAx>
    </c:plotArea>
    <c:legend>
      <c:legendPos val="b"/>
      <c:layout>
        <c:manualLayout>
          <c:xMode val="edge"/>
          <c:yMode val="edge"/>
          <c:x val="6.7691522534042314E-2"/>
          <c:y val="3.4813210848644652E-2"/>
          <c:w val="0.28352995939610132"/>
          <c:h val="0.17912117235345582"/>
        </c:manualLayout>
      </c:layout>
      <c:txPr>
        <a:bodyPr/>
        <a:lstStyle/>
        <a:p>
          <a:pPr>
            <a:defRPr sz="1400" b="1"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7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1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6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8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9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emf"/></Relationships>
</file>

<file path=ppt/drawings/_rels/vmlDrawing1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emf"/></Relationships>
</file>

<file path=ppt/drawings/_rels/vmlDrawing1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5.emf"/></Relationships>
</file>

<file path=ppt/drawings/_rels/vmlDrawing1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emf"/></Relationships>
</file>

<file path=ppt/drawings/_rels/vmlDrawing1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7.emf"/></Relationships>
</file>

<file path=ppt/drawings/_rels/vmlDrawing1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8.emf"/></Relationships>
</file>

<file path=ppt/drawings/_rels/vmlDrawing1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9.emf"/></Relationships>
</file>

<file path=ppt/drawings/_rels/vmlDrawing1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0.emf"/></Relationships>
</file>

<file path=ppt/drawings/_rels/vmlDrawing1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emf"/></Relationships>
</file>

<file path=ppt/drawings/_rels/vmlDrawing1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2.emf"/></Relationships>
</file>

<file path=ppt/drawings/_rels/vmlDrawing1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3.emf"/></Relationships>
</file>

<file path=ppt/drawings/_rels/vmlDrawing1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4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5.emf"/></Relationships>
</file>

<file path=ppt/drawings/_rels/vmlDrawing1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6.emf"/></Relationships>
</file>

<file path=ppt/drawings/_rels/vmlDrawing1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7.emf"/></Relationships>
</file>

<file path=ppt/drawings/_rels/vmlDrawing1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8.emf"/></Relationships>
</file>

<file path=ppt/drawings/_rels/vmlDrawing1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9.emf"/></Relationships>
</file>

<file path=ppt/drawings/_rels/vmlDrawing1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0.emf"/></Relationships>
</file>

<file path=ppt/drawings/_rels/vmlDrawing1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emf"/></Relationships>
</file>

<file path=ppt/drawings/_rels/vmlDrawing1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2.emf"/></Relationships>
</file>

<file path=ppt/drawings/_rels/vmlDrawing1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4.emf"/></Relationships>
</file>

<file path=ppt/drawings/_rels/vmlDrawing1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6.emf"/></Relationships>
</file>

<file path=ppt/drawings/_rels/vmlDrawing1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7.emf"/></Relationships>
</file>

<file path=ppt/drawings/_rels/vmlDrawing1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8.emf"/></Relationships>
</file>

<file path=ppt/drawings/_rels/vmlDrawing1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3.emf"/></Relationships>
</file>

<file path=ppt/drawings/_rels/vmlDrawing1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4.emf"/></Relationships>
</file>

<file path=ppt/drawings/_rels/vmlDrawing1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9.emf"/></Relationships>
</file>

<file path=ppt/drawings/_rels/vmlDrawing1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5.emf"/></Relationships>
</file>

<file path=ppt/drawings/_rels/vmlDrawing1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6.emf"/></Relationships>
</file>

<file path=ppt/drawings/_rels/vmlDrawing1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8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image" Target="../media/image89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6428D4E-CD86-468D-BEE4-4FD3A017EE70}" type="datetime1">
              <a:rPr lang="en-US"/>
              <a:pPr>
                <a:defRPr/>
              </a:pPr>
              <a:t>3/14/2013</a:t>
            </a:fld>
            <a:endParaRPr lang="en-US"/>
          </a:p>
        </p:txBody>
      </p:sp>
      <p:sp>
        <p:nvSpPr>
          <p:cNvPr id="22938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8563"/>
            <a:ext cx="30337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64" tIns="45632" rIns="91264" bIns="45632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6DD95BB-A669-4F44-8D4A-44D0FEE85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307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70025" y="581025"/>
            <a:ext cx="4056063" cy="3041650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Notes Placeholder 307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71500" y="3819525"/>
            <a:ext cx="5856288" cy="5148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46066" tIns="46066" rIns="46066" bIns="460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9" name="Slide Number Placeholder 3078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887" tIns="46499" rIns="45887" bIns="46499" numCol="1" anchor="b" anchorCtr="0" compatLnSpc="1">
            <a:prstTxWarp prst="textNoShape">
              <a:avLst/>
            </a:prstTxWarp>
            <a:spAutoFit/>
          </a:bodyPr>
          <a:lstStyle>
            <a:lvl1pPr algn="ctr" defTabSz="930275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926E3E4-F212-49E4-9AB9-DC573DC8C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28600" indent="-228600" algn="l" rtl="0" eaLnBrk="0" fontAlgn="base" hangingPunct="0">
      <a:lnSpc>
        <a:spcPct val="90000"/>
      </a:lnSpc>
      <a:spcBef>
        <a:spcPct val="100000"/>
      </a:spcBef>
      <a:spcAft>
        <a:spcPct val="0"/>
      </a:spcAft>
      <a:buClr>
        <a:srgbClr val="008080"/>
      </a:buClr>
      <a:buSzPct val="85000"/>
      <a:buFont typeface="Wingdings" pitchFamily="2" charset="2"/>
      <a:buChar char="n"/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517525" indent="-174625" algn="l" rtl="0" eaLnBrk="0" fontAlgn="base" hangingPunct="0">
      <a:lnSpc>
        <a:spcPct val="90000"/>
      </a:lnSpc>
      <a:spcBef>
        <a:spcPct val="50000"/>
      </a:spcBef>
      <a:spcAft>
        <a:spcPct val="0"/>
      </a:spcAft>
      <a:buClr>
        <a:srgbClr val="008080"/>
      </a:buClr>
      <a:buFont typeface="Wingdings" pitchFamily="2" charset="2"/>
      <a:buChar char="w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800100" indent="-168275" algn="l" rtl="0" eaLnBrk="0" fontAlgn="base" hangingPunct="0">
      <a:lnSpc>
        <a:spcPct val="90000"/>
      </a:lnSpc>
      <a:spcBef>
        <a:spcPct val="25000"/>
      </a:spcBef>
      <a:spcAft>
        <a:spcPct val="0"/>
      </a:spcAft>
      <a:buClr>
        <a:srgbClr val="008080"/>
      </a:buClr>
      <a:buFont typeface="Arial" charset="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089025" indent="-17462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Font typeface="Wingdings" pitchFamily="2" charset="2"/>
      <a:buChar char="§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371600" indent="-168275" algn="l" rtl="0" eaLnBrk="0" fontAlgn="base" hangingPunct="0">
      <a:lnSpc>
        <a:spcPct val="90000"/>
      </a:lnSpc>
      <a:spcBef>
        <a:spcPct val="15000"/>
      </a:spcBef>
      <a:spcAft>
        <a:spcPct val="0"/>
      </a:spcAft>
      <a:buClr>
        <a:srgbClr val="008080"/>
      </a:buClr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38143-1DA2-4BA3-AF43-18D3330F406F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922E83D1-EE4F-414B-BA5F-15D01CA178D1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0088"/>
            <a:ext cx="4635500" cy="3478212"/>
          </a:xfrm>
          <a:solidFill>
            <a:srgbClr val="FFFFFF"/>
          </a:solidFill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466"/>
            <a:ext cx="704849" cy="247650"/>
          </a:xfrm>
        </p:spPr>
        <p:txBody>
          <a:bodyPr/>
          <a:lstStyle/>
          <a:p>
            <a:pPr>
              <a:defRPr/>
            </a:pPr>
            <a:fld id="{205DA8A8-5777-4FA2-8084-FB24BA0FA9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89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697" name="Rectangle 3"/>
          <p:cNvSpPr txBox="1">
            <a:spLocks noGrp="1" noChangeArrowheads="1"/>
          </p:cNvSpPr>
          <p:nvPr/>
        </p:nvSpPr>
        <p:spPr bwMode="auto">
          <a:xfrm>
            <a:off x="3148651" y="9034803"/>
            <a:ext cx="703573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14" tIns="46527" rIns="45914" bIns="46527" anchor="b">
            <a:spAutoFit/>
          </a:bodyPr>
          <a:lstStyle/>
          <a:p>
            <a:pPr algn="ctr"/>
            <a:fld id="{ECB28993-AF64-42C9-8474-B3CB83825417}" type="slidenum">
              <a:rPr lang="en-US" sz="1000">
                <a:solidFill>
                  <a:srgbClr val="000000"/>
                </a:solidFill>
                <a:latin typeface="Times New Roman" pitchFamily="18" charset="0"/>
              </a:rPr>
              <a:pPr algn="ctr"/>
              <a:t>111</a:t>
            </a:fld>
            <a:endParaRPr lang="en-US" sz="1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D33E2A00-2CF7-4478-84A9-2FF29938CC9E}" type="slidenum">
              <a:rPr lang="en-US" sz="1000"/>
              <a:pPr algn="ctr" defTabSz="931863"/>
              <a:t>112</a:t>
            </a:fld>
            <a:endParaRPr lang="en-US" sz="10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2B7B4AF2-885E-4590-9F62-EC63C2F56F96}" type="slidenum">
              <a:rPr lang="en-US" sz="1000"/>
              <a:pPr algn="ctr" defTabSz="930275"/>
              <a:t>113</a:t>
            </a:fld>
            <a:endParaRPr lang="en-US" sz="10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5" y="9034465"/>
            <a:ext cx="704850" cy="247650"/>
          </a:xfrm>
        </p:spPr>
        <p:txBody>
          <a:bodyPr/>
          <a:lstStyle/>
          <a:p>
            <a:pPr>
              <a:defRPr/>
            </a:pPr>
            <a:fld id="{935D9A84-BDC2-4CC8-AAC8-58F3C8F9656A}" type="slidenum">
              <a:rPr lang="en-US" smtClean="0"/>
              <a:pPr>
                <a:defRPr/>
              </a:pPr>
              <a:t>114</a:t>
            </a:fld>
            <a:endParaRPr lang="en-US" smtClean="0"/>
          </a:p>
        </p:txBody>
      </p:sp>
      <p:sp>
        <p:nvSpPr>
          <p:cNvPr id="19046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464"/>
            <a:ext cx="704850" cy="247650"/>
          </a:xfrm>
        </p:spPr>
        <p:txBody>
          <a:bodyPr/>
          <a:lstStyle/>
          <a:p>
            <a:pPr>
              <a:defRPr/>
            </a:pPr>
            <a:fld id="{CD8EFDAD-DD28-475D-8809-5E3173A79418}" type="slidenum">
              <a:rPr lang="en-US" smtClean="0"/>
              <a:pPr>
                <a:defRPr/>
              </a:pPr>
              <a:t>115</a:t>
            </a:fld>
            <a:endParaRPr lang="en-US" smtClean="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464"/>
            <a:ext cx="704850" cy="247650"/>
          </a:xfrm>
        </p:spPr>
        <p:txBody>
          <a:bodyPr/>
          <a:lstStyle/>
          <a:p>
            <a:pPr>
              <a:defRPr/>
            </a:pPr>
            <a:fld id="{CD8EFDAD-DD28-475D-8809-5E3173A79418}" type="slidenum">
              <a:rPr lang="en-US" smtClean="0"/>
              <a:pPr>
                <a:defRPr/>
              </a:pPr>
              <a:t>116</a:t>
            </a:fld>
            <a:endParaRPr lang="en-US" smtClean="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ECA2118D-97E9-47A6-8843-4A77375CEA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992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pPr>
              <a:defRPr/>
            </a:pPr>
            <a:fld id="{DDEFB222-CE26-4681-BBEB-6CA6CED4556C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B205B-5CAC-4CDE-BC3B-EC6CDB61437F}" type="slidenum">
              <a:rPr lang="en-US" smtClean="0"/>
              <a:pPr>
                <a:defRPr/>
              </a:pPr>
              <a:t>119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320"/>
            <a:ext cx="704850" cy="247794"/>
          </a:xfrm>
        </p:spPr>
        <p:txBody>
          <a:bodyPr/>
          <a:lstStyle/>
          <a:p>
            <a:pPr>
              <a:defRPr/>
            </a:pPr>
            <a:fld id="{13477895-592F-4D1B-9D08-B8F915A07ED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70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3438" cy="3481387"/>
          </a:xfrm>
          <a:ln w="12700"/>
        </p:spPr>
      </p:sp>
      <p:sp>
        <p:nvSpPr>
          <p:cNvPr id="217092" name="Notes Placeholder 2"/>
          <p:cNvSpPr>
            <a:spLocks noGrp="1"/>
          </p:cNvSpPr>
          <p:nvPr>
            <p:ph type="body" idx="1"/>
          </p:nvPr>
        </p:nvSpPr>
        <p:spPr>
          <a:xfrm>
            <a:off x="700090" y="4410076"/>
            <a:ext cx="5597525" cy="4176712"/>
          </a:xfrm>
          <a:noFill/>
          <a:ln/>
        </p:spPr>
        <p:txBody>
          <a:bodyPr lIns="90712" tIns="45356" rIns="90712" bIns="4535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320"/>
            <a:ext cx="704850" cy="247794"/>
          </a:xfrm>
        </p:spPr>
        <p:txBody>
          <a:bodyPr/>
          <a:lstStyle/>
          <a:p>
            <a:pPr>
              <a:defRPr/>
            </a:pPr>
            <a:fld id="{CA22429F-497C-4787-B0C5-F4E8A801F65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811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3438" cy="3481387"/>
          </a:xfrm>
          <a:ln w="12700"/>
        </p:spPr>
      </p:sp>
      <p:sp>
        <p:nvSpPr>
          <p:cNvPr id="218116" name="Notes Placeholder 2"/>
          <p:cNvSpPr>
            <a:spLocks noGrp="1"/>
          </p:cNvSpPr>
          <p:nvPr>
            <p:ph type="body" idx="1"/>
          </p:nvPr>
        </p:nvSpPr>
        <p:spPr>
          <a:xfrm>
            <a:off x="700090" y="4410076"/>
            <a:ext cx="5597525" cy="4176712"/>
          </a:xfrm>
          <a:noFill/>
          <a:ln/>
        </p:spPr>
        <p:txBody>
          <a:bodyPr lIns="90712" tIns="45356" rIns="90712" bIns="45356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AED8072F-0E08-458F-BF88-90F48070855D}" type="slidenum">
              <a:rPr lang="en-US"/>
              <a:pPr>
                <a:defRPr/>
              </a:pPr>
              <a:t>123</a:t>
            </a:fld>
            <a:endParaRPr lang="en-US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DB7B77DB-102F-44F5-8C81-1CC1B3C391F9}" type="slidenum">
              <a:rPr lang="en-US" smtClean="0"/>
              <a:pPr>
                <a:defRPr/>
              </a:pPr>
              <a:t>124</a:t>
            </a:fld>
            <a:endParaRPr lang="en-US" smtClean="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E9565180-8486-4D0E-8C23-611864437D81}" type="slidenum">
              <a:rPr lang="en-US" sz="1000"/>
              <a:pPr algn="ctr" defTabSz="930275"/>
              <a:t>12</a:t>
            </a:fld>
            <a:endParaRPr lang="en-US" sz="10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0088"/>
            <a:ext cx="4638675" cy="3478212"/>
          </a:xfrm>
          <a:solidFill>
            <a:srgbClr val="FFFFFF"/>
          </a:solidFill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3"/>
          <p:cNvSpPr txBox="1">
            <a:spLocks noGrp="1" noChangeArrowheads="1"/>
          </p:cNvSpPr>
          <p:nvPr/>
        </p:nvSpPr>
        <p:spPr bwMode="auto">
          <a:xfrm>
            <a:off x="3149600" y="90344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94D6715D-20C5-4CAF-9327-F535070B0F0A}" type="slidenum">
              <a:rPr lang="en-US" sz="1000"/>
              <a:pPr algn="ctr" defTabSz="930275"/>
              <a:t>136</a:t>
            </a:fld>
            <a:endParaRPr lang="en-US" sz="100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4A8D9C90-43CF-45D8-9BCC-01180F519469}" type="slidenum">
              <a:rPr lang="en-US"/>
              <a:pPr>
                <a:defRPr/>
              </a:pPr>
              <a:t>137</a:t>
            </a:fld>
            <a:endParaRPr lang="en-US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68D18C-0784-4943-AE98-17D8DF7C11EF}" type="slidenum">
              <a:rPr lang="en-US" smtClean="0"/>
              <a:pPr>
                <a:defRPr/>
              </a:pPr>
              <a:t>138</a:t>
            </a:fld>
            <a:endParaRPr lang="en-US" smtClean="0"/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  <a:noFill/>
        </p:spPr>
        <p:txBody>
          <a:bodyPr/>
          <a:lstStyle/>
          <a:p>
            <a:fld id="{4B467A6F-CB38-460C-8EC3-8BFEECA8E64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3"/>
          <p:cNvSpPr txBox="1">
            <a:spLocks noGrp="1" noChangeArrowheads="1"/>
          </p:cNvSpPr>
          <p:nvPr/>
        </p:nvSpPr>
        <p:spPr bwMode="auto">
          <a:xfrm>
            <a:off x="3147346" y="9034803"/>
            <a:ext cx="706249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37408F01-780E-4886-93F5-C78D10FDAB23}" type="slidenum">
              <a:rPr lang="en-US" sz="1000"/>
              <a:pPr algn="ctr" defTabSz="930275"/>
              <a:t>141</a:t>
            </a:fld>
            <a:endParaRPr lang="en-US" sz="10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70025" y="581025"/>
            <a:ext cx="4056063" cy="304165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5" tIns="46135" rIns="46135" bIns="46135"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47C89156-2F8B-41D7-B79C-F708654623FD}" type="slidenum">
              <a:rPr lang="en-US" sz="1000"/>
              <a:pPr algn="ctr" defTabSz="931863"/>
              <a:t>142</a:t>
            </a:fld>
            <a:endParaRPr lang="en-US" sz="10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83B376-F23E-48FD-9F60-27B7930CFDF2}" type="slidenum">
              <a:rPr lang="en-US" smtClean="0"/>
              <a:pPr>
                <a:defRPr/>
              </a:pPr>
              <a:t>143</a:t>
            </a:fld>
            <a:endParaRPr lang="en-US" smtClean="0"/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CF14289-BFB6-4620-B50D-5080FC444261}" type="slidenum">
              <a:rPr lang="en-US" sz="1000"/>
              <a:pPr algn="ctr" defTabSz="930275"/>
              <a:t>144</a:t>
            </a:fld>
            <a:endParaRPr lang="en-US" sz="10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CF14289-BFB6-4620-B50D-5080FC444261}" type="slidenum">
              <a:rPr lang="en-US" sz="1000"/>
              <a:pPr algn="ctr" defTabSz="930275"/>
              <a:t>145</a:t>
            </a:fld>
            <a:endParaRPr lang="en-US" sz="10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fld id="{097542F4-A6BB-4CB6-9D13-328A87C7B8DC}" type="slidenum">
              <a:rPr lang="en-US" smtClean="0"/>
              <a:pPr/>
              <a:t>146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7FF981F9-8331-43C1-8622-D2EDB409ECCC}" type="slidenum">
              <a:rPr lang="en-US" smtClean="0"/>
              <a:pPr>
                <a:defRPr/>
              </a:pPr>
              <a:t>147</a:t>
            </a:fld>
            <a:endParaRPr 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3"/>
          <p:cNvSpPr txBox="1">
            <a:spLocks noGrp="1" noChangeArrowheads="1"/>
          </p:cNvSpPr>
          <p:nvPr/>
        </p:nvSpPr>
        <p:spPr bwMode="auto">
          <a:xfrm>
            <a:off x="3146425" y="9034463"/>
            <a:ext cx="708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14" tIns="46425" rIns="45814" bIns="46425" anchor="b">
            <a:spAutoFit/>
          </a:bodyPr>
          <a:lstStyle/>
          <a:p>
            <a:pPr algn="ctr" defTabSz="928688"/>
            <a:fld id="{E3DF93DA-A49A-4A19-BD82-46C4AC1D0ED9}" type="slidenum">
              <a:rPr lang="en-US" sz="1000"/>
              <a:pPr algn="ctr" defTabSz="928688"/>
              <a:t>148</a:t>
            </a:fld>
            <a:endParaRPr lang="en-US" sz="1000"/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smtClean="0"/>
              <a:t>This shows the drop in Combined Ratio for each line of business that would be needed to maintain a constant ROE, given a 1-percentage-point drop in investment yield</a:t>
            </a:r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63DA4F-B002-47BE-9AEC-705672FE9F1E}" type="slidenum">
              <a:rPr lang="en-US" smtClean="0"/>
              <a:pPr>
                <a:defRPr/>
              </a:pPr>
              <a:t>149</a:t>
            </a:fld>
            <a:endParaRPr lang="en-US" smtClean="0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B70BCC09-4ABA-4E3E-8ED2-5282800C71F0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 defTabSz="928626">
              <a:defRPr/>
            </a:pPr>
            <a:fld id="{5858BD08-603D-48F8-9A20-C039EB7A66EE}" type="slidenum">
              <a:rPr lang="en-US" smtClean="0">
                <a:solidFill>
                  <a:srgbClr val="000000"/>
                </a:solidFill>
              </a:rPr>
              <a:pPr defTabSz="928626">
                <a:defRPr/>
              </a:pPr>
              <a:t>150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46664-AE7A-4EF7-BFD7-083E2F3E0F65}" type="slidenum">
              <a:rPr lang="en-US" smtClean="0"/>
              <a:pPr>
                <a:defRPr/>
              </a:pPr>
              <a:t>152</a:t>
            </a:fld>
            <a:endParaRPr 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A0F53B-08EA-4073-80AE-4E886F043ACC}" type="slidenum">
              <a:rPr lang="en-US" smtClean="0"/>
              <a:pPr>
                <a:defRPr/>
              </a:pPr>
              <a:t>153</a:t>
            </a:fld>
            <a:endParaRPr lang="en-US" smtClean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CF14289-BFB6-4620-B50D-5080FC444261}" type="slidenum">
              <a:rPr lang="en-US" sz="1000"/>
              <a:pPr algn="ctr" defTabSz="930275"/>
              <a:t>154</a:t>
            </a:fld>
            <a:endParaRPr lang="en-US" sz="10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A4B87A-6B35-42ED-94E4-E42FBCA0FC60}" type="slidenum">
              <a:rPr lang="en-US" smtClean="0"/>
              <a:pPr>
                <a:defRPr/>
              </a:pPr>
              <a:t>155</a:t>
            </a:fld>
            <a:endParaRPr lang="en-US" smtClean="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6E58DB-D0D6-49D5-951D-181A46E522BB}" type="slidenum">
              <a:rPr lang="en-US" smtClean="0"/>
              <a:pPr>
                <a:defRPr/>
              </a:pPr>
              <a:t>157</a:t>
            </a:fld>
            <a:endParaRPr lang="en-US" smtClean="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D7F88F9-67A0-4DD5-9BC7-F7DE73C9931D}" type="slidenum">
              <a:rPr lang="en-US" smtClean="0"/>
              <a:pPr>
                <a:defRPr/>
              </a:pPr>
              <a:t>158</a:t>
            </a:fld>
            <a:endParaRPr lang="en-US" smtClean="0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431A3C4-953E-479E-AB9F-C945280D9038}" type="slidenum">
              <a:rPr lang="en-US" smtClean="0"/>
              <a:pPr>
                <a:defRPr/>
              </a:pPr>
              <a:t>159</a:t>
            </a:fld>
            <a:endParaRPr lang="en-US" smtClean="0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E9565180-8486-4D0E-8C23-611864437D81}" type="slidenum">
              <a:rPr lang="en-US" sz="1000"/>
              <a:pPr algn="ctr" defTabSz="930275"/>
              <a:t>15</a:t>
            </a:fld>
            <a:endParaRPr lang="en-US" sz="10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CF14289-BFB6-4620-B50D-5080FC444261}" type="slidenum">
              <a:rPr lang="en-US" sz="1000"/>
              <a:pPr algn="ctr" defTabSz="930275"/>
              <a:t>160</a:t>
            </a:fld>
            <a:endParaRPr lang="en-US" sz="10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99D03A5E-AD65-4374-B8B7-76AEFA446EE0}" type="slidenum">
              <a:rPr lang="en-US" sz="1000"/>
              <a:pPr algn="ctr" defTabSz="930275"/>
              <a:t>161</a:t>
            </a:fld>
            <a:endParaRPr lang="en-US" sz="1000"/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87"/>
            <a:fld id="{9A6E5439-9D2A-4CD2-8AB5-D96889696FBF}" type="slidenum">
              <a:rPr lang="en-US" smtClean="0"/>
              <a:pPr defTabSz="928787"/>
              <a:t>164</a:t>
            </a:fld>
            <a:endParaRPr lang="en-US" dirty="0" smtClean="0"/>
          </a:p>
        </p:txBody>
      </p:sp>
      <p:sp>
        <p:nvSpPr>
          <p:cNvPr id="81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8196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10392"/>
            <a:ext cx="5596892" cy="4175763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87"/>
            <a:fld id="{0E8A599E-323A-439F-9DB7-C51FF478F99C}" type="slidenum">
              <a:rPr lang="en-US" smtClean="0"/>
              <a:pPr defTabSz="928787"/>
              <a:t>165</a:t>
            </a:fld>
            <a:endParaRPr lang="en-US" dirty="0" smtClean="0"/>
          </a:p>
        </p:txBody>
      </p:sp>
      <p:sp>
        <p:nvSpPr>
          <p:cNvPr id="921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9220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10392"/>
            <a:ext cx="5596892" cy="4175763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47C89156-2F8B-41D7-B79C-F708654623FD}" type="slidenum">
              <a:rPr lang="en-US" sz="1000"/>
              <a:pPr algn="ctr" defTabSz="931863"/>
              <a:t>16</a:t>
            </a:fld>
            <a:endParaRPr lang="en-US" sz="10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9BC501-6218-4533-8075-4FEDF8B85956}" type="slidenum">
              <a:rPr lang="en-US" smtClean="0"/>
              <a:pPr/>
              <a:t>173</a:t>
            </a:fld>
            <a:endParaRPr lang="en-US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1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185" name="Rectangle 7"/>
          <p:cNvSpPr txBox="1">
            <a:spLocks noGrp="1" noChangeArrowheads="1"/>
          </p:cNvSpPr>
          <p:nvPr/>
        </p:nvSpPr>
        <p:spPr bwMode="auto">
          <a:xfrm>
            <a:off x="3955222" y="8827125"/>
            <a:ext cx="3042478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02" tIns="45600" rIns="91202" bIns="45600" anchor="b"/>
          <a:lstStyle/>
          <a:p>
            <a:pPr algn="r" defTabSz="909767"/>
            <a:fld id="{A0D70C00-AB20-4F73-A1A0-D35999B0DF09}" type="slidenum">
              <a:rPr lang="en-US"/>
              <a:pPr algn="r" defTabSz="909767"/>
              <a:t>176</a:t>
            </a:fld>
            <a:endParaRPr lang="en-US" dirty="0"/>
          </a:p>
        </p:txBody>
      </p:sp>
      <p:sp>
        <p:nvSpPr>
          <p:cNvPr id="214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2150"/>
            <a:ext cx="4718050" cy="3538538"/>
          </a:xfrm>
          <a:solidFill>
            <a:srgbClr val="FFFFFF"/>
          </a:solidFill>
          <a:ln/>
        </p:spPr>
      </p:sp>
      <p:sp>
        <p:nvSpPr>
          <p:cNvPr id="214118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5603" y="4413562"/>
            <a:ext cx="5932833" cy="4185275"/>
          </a:xfrm>
          <a:noFill/>
          <a:ln>
            <a:solidFill>
              <a:srgbClr val="000000"/>
            </a:solidFill>
          </a:ln>
        </p:spPr>
        <p:txBody>
          <a:bodyPr lIns="91202" tIns="45600" rIns="91202" bIns="45600"/>
          <a:lstStyle/>
          <a:p>
            <a:pPr eaLnBrk="1" hangingPunct="1"/>
            <a:r>
              <a:rPr lang="en-US" smtClean="0"/>
              <a:t>Exhibit 11 of Article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D33E2A00-2CF7-4478-84A9-2FF29938CC9E}" type="slidenum">
              <a:rPr lang="en-US" sz="1000"/>
              <a:pPr algn="ctr" defTabSz="931863"/>
              <a:t>178</a:t>
            </a:fld>
            <a:endParaRPr lang="en-US" sz="10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fld id="{E188F4B9-AFA1-4FA4-B0F5-782B95A74519}" type="slidenum">
              <a:rPr lang="en-US" smtClean="0">
                <a:cs typeface="Arial" charset="0"/>
              </a:rPr>
              <a:pPr/>
              <a:t>179</a:t>
            </a:fld>
            <a:endParaRPr lang="en-US" smtClean="0">
              <a:cs typeface="Arial" charset="0"/>
            </a:endParaRPr>
          </a:p>
        </p:txBody>
      </p:sp>
      <p:sp>
        <p:nvSpPr>
          <p:cNvPr id="7065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8564937-103A-4744-BFB7-016B6CBD0795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A3E939-F1D0-41DA-A43F-F133257CB54E}" type="slidenum">
              <a:rPr lang="en-US" smtClean="0"/>
              <a:pPr>
                <a:defRPr/>
              </a:pPr>
              <a:t>184</a:t>
            </a:fld>
            <a:endParaRPr lang="en-US" smtClean="0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3"/>
          <p:cNvSpPr txBox="1">
            <a:spLocks noGrp="1" noChangeArrowheads="1"/>
          </p:cNvSpPr>
          <p:nvPr/>
        </p:nvSpPr>
        <p:spPr bwMode="auto">
          <a:xfrm>
            <a:off x="3148013" y="9034464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4" tIns="46487" rIns="45874" bIns="46487" anchor="b">
            <a:spAutoFit/>
          </a:bodyPr>
          <a:lstStyle/>
          <a:p>
            <a:pPr algn="ctr" defTabSz="930117"/>
            <a:fld id="{10D51B6F-E5CE-42ED-829B-9910A1E4B827}" type="slidenum">
              <a:rPr lang="en-US" sz="1000">
                <a:solidFill>
                  <a:srgbClr val="000000"/>
                </a:solidFill>
              </a:rPr>
              <a:pPr algn="ctr" defTabSz="930117"/>
              <a:t>186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3C7605-3122-4090-8F86-E7A576852043}" type="slidenum">
              <a:rPr lang="en-US" smtClean="0"/>
              <a:pPr>
                <a:defRPr/>
              </a:pPr>
              <a:t>187</a:t>
            </a:fld>
            <a:endParaRPr lang="en-US" smtClean="0"/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2B7B4AF2-885E-4590-9F62-EC63C2F56F96}" type="slidenum">
              <a:rPr lang="en-US" sz="1000"/>
              <a:pPr algn="ctr" defTabSz="930275"/>
              <a:t>188</a:t>
            </a:fld>
            <a:endParaRPr lang="en-US" sz="10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4"/>
            <a:ext cx="704850" cy="247650"/>
          </a:xfrm>
          <a:noFill/>
        </p:spPr>
        <p:txBody>
          <a:bodyPr/>
          <a:lstStyle/>
          <a:p>
            <a:fld id="{79DFC9C8-330E-49F1-BC1C-7C93036D49B8}" type="slidenum">
              <a:rPr lang="en-US" smtClean="0">
                <a:cs typeface="Arial" charset="0"/>
              </a:rPr>
              <a:pPr/>
              <a:t>189</a:t>
            </a:fld>
            <a:endParaRPr lang="en-US" smtClean="0">
              <a:cs typeface="Arial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874BA-7C20-4EC0-9559-D2292A54BB51}" type="slidenum">
              <a:rPr lang="en-US" smtClean="0"/>
              <a:pPr>
                <a:defRPr/>
              </a:pPr>
              <a:t>190</a:t>
            </a:fld>
            <a:endParaRPr lang="en-US" smtClean="0"/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0CA858-4905-4589-807E-FFF168BC79F2}" type="slidenum">
              <a:rPr lang="en-US" smtClean="0"/>
              <a:pPr/>
              <a:t>191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4"/>
            <a:ext cx="704850" cy="247650"/>
          </a:xfrm>
        </p:spPr>
        <p:txBody>
          <a:bodyPr/>
          <a:lstStyle/>
          <a:p>
            <a:pPr defTabSz="928531">
              <a:defRPr/>
            </a:pPr>
            <a:fld id="{997B1A37-7284-48D3-AB21-085E11E2C639}" type="slidenum">
              <a:rPr lang="en-US" smtClean="0">
                <a:solidFill>
                  <a:srgbClr val="000000"/>
                </a:solidFill>
              </a:rPr>
              <a:pPr defTabSz="928531">
                <a:defRPr/>
              </a:pPr>
              <a:t>192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 txBox="1">
            <a:spLocks noGrp="1" noChangeArrowheads="1"/>
          </p:cNvSpPr>
          <p:nvPr/>
        </p:nvSpPr>
        <p:spPr bwMode="auto">
          <a:xfrm>
            <a:off x="3149603" y="9032877"/>
            <a:ext cx="70167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47" tIns="46560" rIns="45947" bIns="46560" anchor="b">
            <a:spAutoFit/>
          </a:bodyPr>
          <a:lstStyle/>
          <a:p>
            <a:pPr algn="ctr" defTabSz="931681"/>
            <a:fld id="{4399CF41-50F9-49BD-A259-C822E00D5B97}" type="slidenum">
              <a:rPr lang="en-US" sz="1000" smtClean="0">
                <a:solidFill>
                  <a:srgbClr val="000000"/>
                </a:solidFill>
              </a:rPr>
              <a:pPr algn="ctr" defTabSz="931681"/>
              <a:t>193</a:t>
            </a:fld>
            <a:endParaRPr lang="en-US" sz="1000" dirty="0" smtClean="0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18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46664-AE7A-4EF7-BFD7-083E2F3E0F65}" type="slidenum">
              <a:rPr lang="en-US" smtClean="0"/>
              <a:pPr>
                <a:defRPr/>
              </a:pPr>
              <a:t>194</a:t>
            </a:fld>
            <a:endParaRPr 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5D60F-0150-4F2D-B22F-824BDADA6C9E}" type="slidenum">
              <a:rPr lang="en-US" smtClean="0"/>
              <a:pPr/>
              <a:t>195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E60D02-A04A-4138-B31A-6A0C475C2275}" type="slidenum">
              <a:rPr lang="en-US" smtClean="0"/>
              <a:pPr>
                <a:defRPr/>
              </a:pPr>
              <a:t>196</a:t>
            </a:fld>
            <a:endParaRPr 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2C1BF9-4443-4806-9980-522A431C129C}" type="slidenum">
              <a:rPr lang="en-US" smtClean="0"/>
              <a:pPr>
                <a:defRPr/>
              </a:pPr>
              <a:t>197</a:t>
            </a:fld>
            <a:endParaRPr lang="en-US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2C1BF9-4443-4806-9980-522A431C129C}" type="slidenum">
              <a:rPr lang="en-US" smtClean="0"/>
              <a:pPr>
                <a:defRPr/>
              </a:pPr>
              <a:t>198</a:t>
            </a:fld>
            <a:endParaRPr lang="en-US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2C1BF9-4443-4806-9980-522A431C129C}" type="slidenum">
              <a:rPr lang="en-US" smtClean="0"/>
              <a:pPr>
                <a:defRPr/>
              </a:pPr>
              <a:t>199</a:t>
            </a:fld>
            <a:endParaRPr lang="en-US" smtClean="0"/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fld id="{FEC3857E-DCBC-4731-A75E-A1590B57B44A}" type="slidenum">
              <a:rPr lang="en-US" smtClean="0">
                <a:solidFill>
                  <a:srgbClr val="000000"/>
                </a:solidFill>
              </a:rPr>
              <a:pPr/>
              <a:t>200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28E22D-B324-4FA6-B14C-B990912558F9}" type="slidenum">
              <a:rPr lang="en-US" smtClean="0"/>
              <a:pPr>
                <a:defRPr/>
              </a:pPr>
              <a:t>203</a:t>
            </a:fld>
            <a:endParaRPr lang="en-US" smtClean="0"/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19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3EB345-5751-4A4D-AEB1-4B36327EB547}" type="slidenum">
              <a:rPr lang="en-US" smtClean="0"/>
              <a:pPr>
                <a:defRPr/>
              </a:pPr>
              <a:t>204</a:t>
            </a:fld>
            <a:endParaRPr lang="en-US" smtClean="0"/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2B7B4AF2-885E-4590-9F62-EC63C2F56F96}" type="slidenum">
              <a:rPr lang="en-US" sz="1000"/>
              <a:pPr algn="ctr" defTabSz="930275"/>
              <a:t>205</a:t>
            </a:fld>
            <a:endParaRPr lang="en-US" sz="10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2B7B4AF2-885E-4590-9F62-EC63C2F56F96}" type="slidenum">
              <a:rPr lang="en-US" sz="1000"/>
              <a:pPr algn="ctr" defTabSz="930275"/>
              <a:t>206</a:t>
            </a:fld>
            <a:endParaRPr lang="en-US" sz="10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26AC5C-5A9A-499C-AB4F-C9EEC46BE5D7}" type="slidenum">
              <a:rPr lang="en-US" smtClean="0"/>
              <a:pPr>
                <a:defRPr/>
              </a:pPr>
              <a:t>208</a:t>
            </a:fld>
            <a:endParaRPr lang="en-US" smtClean="0"/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3D68F1-0777-4B1E-A52C-51505E82C0DB}" type="slidenum">
              <a:rPr lang="en-US" smtClean="0"/>
              <a:pPr>
                <a:defRPr/>
              </a:pPr>
              <a:t>209</a:t>
            </a:fld>
            <a:endParaRPr lang="en-US" smtClean="0"/>
          </a:p>
        </p:txBody>
      </p:sp>
      <p:sp>
        <p:nvSpPr>
          <p:cNvPr id="292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7346" y="9034660"/>
            <a:ext cx="706249" cy="247455"/>
          </a:xfrm>
        </p:spPr>
        <p:txBody>
          <a:bodyPr/>
          <a:lstStyle/>
          <a:p>
            <a:pPr>
              <a:defRPr/>
            </a:pPr>
            <a:fld id="{2137B682-54AF-4077-B4D2-8D22EF8C932D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196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20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 txBox="1">
            <a:spLocks noGrp="1" noChangeArrowheads="1"/>
          </p:cNvSpPr>
          <p:nvPr/>
        </p:nvSpPr>
        <p:spPr bwMode="auto">
          <a:xfrm>
            <a:off x="3147346" y="9034803"/>
            <a:ext cx="706249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159FE8EA-C6CA-4B7C-A2A0-C1C179F36AEA}" type="slidenum">
              <a:rPr lang="en-US" sz="1000"/>
              <a:pPr algn="ctr" defTabSz="930275"/>
              <a:t>22</a:t>
            </a:fld>
            <a:endParaRPr lang="en-US" sz="10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23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  <p:sp>
        <p:nvSpPr>
          <p:cNvPr id="270340" name="Slide Number Placeholder 3"/>
          <p:cNvSpPr txBox="1">
            <a:spLocks noGrp="1"/>
          </p:cNvSpPr>
          <p:nvPr/>
        </p:nvSpPr>
        <p:spPr bwMode="auto">
          <a:xfrm>
            <a:off x="3149600" y="90344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15C28DB1-9D12-46D2-85EE-9083FA58BCE8}" type="slidenum">
              <a:rPr lang="en-US" sz="1000"/>
              <a:pPr algn="ctr" defTabSz="930275"/>
              <a:t>24</a:t>
            </a:fld>
            <a:endParaRPr lang="en-US" sz="10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E9565180-8486-4D0E-8C23-611864437D81}" type="slidenum">
              <a:rPr lang="en-US" sz="1000"/>
              <a:pPr algn="ctr" defTabSz="930275"/>
              <a:t>25</a:t>
            </a:fld>
            <a:endParaRPr lang="en-US" sz="10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9147EEA4-1C7C-4C10-AE99-ECAAB11F4287}" type="slidenum">
              <a:rPr lang="en-US" sz="1000"/>
              <a:pPr algn="ctr" defTabSz="930275"/>
              <a:t>27</a:t>
            </a:fld>
            <a:endParaRPr lang="en-US" sz="1000"/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28600" lvl="1" indent="-228600">
              <a:spcBef>
                <a:spcPct val="100000"/>
              </a:spcBef>
              <a:buSzPct val="85000"/>
              <a:buFont typeface="Wingdings" pitchFamily="2" charset="2"/>
              <a:buChar char="n"/>
              <a:defRPr/>
            </a:pPr>
            <a:r>
              <a:rPr lang="en-US" sz="2400" dirty="0" smtClean="0"/>
              <a:t>Number of business bankruptcies still growing</a:t>
            </a:r>
          </a:p>
          <a:p>
            <a:pPr lvl="1">
              <a:defRPr/>
            </a:pPr>
            <a:r>
              <a:rPr lang="en-US" sz="2400" dirty="0" smtClean="0"/>
              <a:t>Bankruptcy filings in 2010:Q1 were up 18% from 2009:Q1</a:t>
            </a:r>
          </a:p>
          <a:p>
            <a:pPr>
              <a:defRPr/>
            </a:pPr>
            <a:r>
              <a:rPr lang="en-US" sz="2600" dirty="0" smtClean="0"/>
              <a:t>Each bankruptcy costs commercial property, liability, WC, auto, life</a:t>
            </a:r>
            <a:r>
              <a:rPr lang="en-US" sz="2600" smtClean="0"/>
              <a:t>, health, pension</a:t>
            </a:r>
            <a:r>
              <a:rPr lang="en-US" sz="2600" dirty="0" smtClean="0"/>
              <a:t>, and other insurance exposures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30275"/>
            <a:fld id="{D20C7C8D-0074-4941-8AE0-563E09955F80}" type="slidenum">
              <a:rPr lang="en-US" sz="1000"/>
              <a:pPr algn="ctr" defTabSz="930275"/>
              <a:t>28</a:t>
            </a:fld>
            <a:endParaRPr lang="en-US" sz="1000"/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938F789B-0BA8-4A49-AFC3-8C639E029E1C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48A442-6509-4029-9674-B030FA2A056F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274435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6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pPr>
              <a:defRPr/>
            </a:pPr>
            <a:fld id="{3A6B90E8-B186-4EE7-9831-1401031F6C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6425" y="9034463"/>
            <a:ext cx="708025" cy="247650"/>
          </a:xfrm>
        </p:spPr>
        <p:txBody>
          <a:bodyPr/>
          <a:lstStyle/>
          <a:p>
            <a:pPr defTabSz="928688">
              <a:defRPr/>
            </a:pPr>
            <a:fld id="{30B1B221-73F5-4062-9EC5-65201ECCFD86}" type="slidenum">
              <a:rPr lang="en-US" smtClean="0"/>
              <a:pPr defTabSz="928688">
                <a:defRPr/>
              </a:pPr>
              <a:t>4</a:t>
            </a:fld>
            <a:endParaRPr lang="en-US" smtClean="0"/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C3FDAECC-01E3-46D0-B980-A45E82B7AFA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67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6724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6A210E9D-8931-4C98-8795-0266F6BA058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87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287748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21" tIns="45711" rIns="91421" bIns="4571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CDD7B8-0D49-4A9D-9892-A6D8561FBDE5}" type="slidenum">
              <a:rPr lang="en-US" smtClean="0"/>
              <a:pPr>
                <a:defRPr/>
              </a:pPr>
              <a:t>42</a:t>
            </a:fld>
            <a:endParaRPr lang="en-US" smtClean="0"/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A9D9E5E-FFD0-4C26-9FBA-DF28A7728F06}" type="slidenum">
              <a:rPr lang="en-US" sz="1000"/>
              <a:pPr algn="ctr" defTabSz="930275"/>
              <a:t>43</a:t>
            </a:fld>
            <a:endParaRPr lang="en-US" sz="100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B46664-AE7A-4EF7-BFD7-083E2F3E0F65}" type="slidenum">
              <a:rPr lang="en-US" smtClean="0"/>
              <a:pPr>
                <a:defRPr/>
              </a:pPr>
              <a:t>48</a:t>
            </a:fld>
            <a:endParaRPr lang="en-US" smtClean="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87"/>
            <a:fld id="{4F53A191-94D2-46FB-8B8F-870A0FB3F315}" type="slidenum">
              <a:rPr lang="en-US" smtClean="0">
                <a:latin typeface="Arial" pitchFamily="34" charset="0"/>
              </a:rPr>
              <a:pPr defTabSz="928787"/>
              <a:t>49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61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6148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10392"/>
            <a:ext cx="5596892" cy="4175763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87"/>
            <a:fld id="{980E7A53-F3BF-471B-9F80-BB6BE1F1998B}" type="slidenum">
              <a:rPr lang="en-US" smtClean="0">
                <a:latin typeface="Arial" pitchFamily="34" charset="0"/>
              </a:rPr>
              <a:pPr defTabSz="928787"/>
              <a:t>50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71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7172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10392"/>
            <a:ext cx="5596892" cy="4175763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E9565180-8486-4D0E-8C23-611864437D81}" type="slidenum">
              <a:rPr lang="en-US" sz="1000"/>
              <a:pPr algn="ctr" defTabSz="930275"/>
              <a:t>51</a:t>
            </a:fld>
            <a:endParaRPr lang="en-US" sz="10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E3C67A-46F9-4D53-AC71-52801308699E}" type="slidenum">
              <a:rPr lang="en-US" smtClean="0"/>
              <a:pPr>
                <a:defRPr/>
              </a:pPr>
              <a:t>52</a:t>
            </a:fld>
            <a:endParaRPr lang="en-US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35DF62-E68F-4DB6-8DD5-1F40EFEB7612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 txBox="1">
            <a:spLocks noGrp="1" noChangeArrowheads="1"/>
          </p:cNvSpPr>
          <p:nvPr/>
        </p:nvSpPr>
        <p:spPr bwMode="auto">
          <a:xfrm>
            <a:off x="3148965" y="9034803"/>
            <a:ext cx="703010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1" tIns="46564" rIns="45951" bIns="46564" anchor="b">
            <a:spAutoFit/>
          </a:bodyPr>
          <a:lstStyle/>
          <a:p>
            <a:pPr algn="ctr" defTabSz="931863"/>
            <a:fld id="{D33E2A00-2CF7-4478-84A9-2FF29938CC9E}" type="slidenum">
              <a:rPr lang="en-US" sz="1000"/>
              <a:pPr algn="ctr" defTabSz="931863"/>
              <a:t>54</a:t>
            </a:fld>
            <a:endParaRPr lang="en-US" sz="10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130" tIns="46130" rIns="46130" bIns="4613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fld id="{E188F4B9-AFA1-4FA4-B0F5-782B95A74519}" type="slidenum">
              <a:rPr lang="en-US" smtClean="0">
                <a:cs typeface="Arial" charset="0"/>
              </a:rPr>
              <a:pPr/>
              <a:t>55</a:t>
            </a:fld>
            <a:endParaRPr lang="en-US" smtClean="0">
              <a:cs typeface="Arial" charset="0"/>
            </a:endParaRPr>
          </a:p>
        </p:txBody>
      </p:sp>
      <p:sp>
        <p:nvSpPr>
          <p:cNvPr id="7065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3"/>
          <p:cNvSpPr txBox="1">
            <a:spLocks noGrp="1" noChangeArrowheads="1"/>
          </p:cNvSpPr>
          <p:nvPr/>
        </p:nvSpPr>
        <p:spPr bwMode="auto">
          <a:xfrm>
            <a:off x="3148013" y="9034463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77" tIns="46489" rIns="45877" bIns="46489" anchor="b">
            <a:spAutoFit/>
          </a:bodyPr>
          <a:lstStyle/>
          <a:p>
            <a:pPr algn="ctr" defTabSz="930275"/>
            <a:fld id="{E9565180-8486-4D0E-8C23-611864437D81}" type="slidenum">
              <a:rPr lang="en-US" sz="1000"/>
              <a:pPr algn="ctr" defTabSz="930275"/>
              <a:t>56</a:t>
            </a:fld>
            <a:endParaRPr lang="en-US" sz="100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46056" tIns="46056" rIns="46056" bIns="4605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pPr>
              <a:defRPr/>
            </a:pPr>
            <a:fld id="{3A6B90E8-B186-4EE7-9831-1401031F6C6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3"/>
          <p:cNvSpPr txBox="1">
            <a:spLocks noGrp="1" noChangeArrowheads="1"/>
          </p:cNvSpPr>
          <p:nvPr/>
        </p:nvSpPr>
        <p:spPr bwMode="auto">
          <a:xfrm>
            <a:off x="3146425" y="9034463"/>
            <a:ext cx="708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14" tIns="46425" rIns="45814" bIns="46425" anchor="b">
            <a:spAutoFit/>
          </a:bodyPr>
          <a:lstStyle/>
          <a:p>
            <a:pPr algn="ctr" defTabSz="928688"/>
            <a:fld id="{C8677072-D963-41B1-99FB-AA854F57271A}" type="slidenum">
              <a:rPr lang="en-US" sz="1000"/>
              <a:pPr algn="ctr" defTabSz="928688"/>
              <a:t>61</a:t>
            </a:fld>
            <a:endParaRPr lang="en-US" sz="100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400" dirty="0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AE48C8-4C0E-4121-B49D-8A4ED1444B03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6FE247-8FB8-4A8E-B819-95A3D9F88231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740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174084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30" tIns="45715" rIns="91430" bIns="45715"/>
          <a:lstStyle/>
          <a:p>
            <a:pPr marL="0" indent="0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F18620-DA03-40A9-A82C-8BB2C13EC424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7510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175108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30" tIns="45715" rIns="91430" bIns="45715"/>
          <a:lstStyle/>
          <a:p>
            <a:pPr marL="0" indent="0"/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3B6C5B65-9C03-44F4-8804-6FE0FAB3897F}" type="slidenum">
              <a:rPr lang="en-US" sz="1000"/>
              <a:pPr algn="ctr" defTabSz="930275"/>
              <a:t>65</a:t>
            </a:fld>
            <a:endParaRPr lang="en-US" sz="100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11D5ED-2BE5-4851-80EC-B60A341DEE97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761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176132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30" tIns="45715" rIns="91430" bIns="45715"/>
          <a:lstStyle/>
          <a:p>
            <a:pPr marL="0" indent="0"/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7CA15C-4A59-4AE4-BE8E-FF1D83C2F0B0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771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177156" name="Notes Placeholder 2"/>
          <p:cNvSpPr>
            <a:spLocks noGrp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 lIns="91430" tIns="45715" rIns="91430" bIns="45715"/>
          <a:lstStyle/>
          <a:p>
            <a:pPr marL="0" indent="0"/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E6FD24-7667-4929-9BBF-2554AFD9130F}" type="slidenum">
              <a:rPr lang="en-US" smtClean="0"/>
              <a:pPr>
                <a:defRPr/>
              </a:pPr>
              <a:t>68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6E2527F5-D68E-40F5-9C11-7C67CC642EC7}" type="slidenum">
              <a:rPr lang="en-US" sz="1000"/>
              <a:pPr algn="ctr" defTabSz="930275"/>
              <a:t>69</a:t>
            </a:fld>
            <a:endParaRPr lang="en-US" sz="10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FEB2F4F9-2265-4E70-8D2E-354B96CF5A83}" type="slidenum">
              <a:rPr lang="en-US" sz="1000"/>
              <a:pPr algn="ctr" defTabSz="930275"/>
              <a:t>70</a:t>
            </a:fld>
            <a:endParaRPr lang="en-US" sz="10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noFill/>
        </p:spPr>
        <p:txBody>
          <a:bodyPr/>
          <a:lstStyle/>
          <a:p>
            <a:pPr defTabSz="928787"/>
            <a:fld id="{4F53A191-94D2-46FB-8B8F-870A0FB3F315}" type="slidenum">
              <a:rPr lang="en-US" smtClean="0">
                <a:latin typeface="Arial" pitchFamily="34" charset="0"/>
              </a:rPr>
              <a:pPr defTabSz="928787"/>
              <a:t>7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61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 w="12700"/>
        </p:spPr>
      </p:sp>
      <p:sp>
        <p:nvSpPr>
          <p:cNvPr id="6148" name="Notes Placeholder 2"/>
          <p:cNvSpPr>
            <a:spLocks noGrp="1"/>
          </p:cNvSpPr>
          <p:nvPr>
            <p:ph type="body" idx="1"/>
          </p:nvPr>
        </p:nvSpPr>
        <p:spPr>
          <a:xfrm>
            <a:off x="700404" y="4410392"/>
            <a:ext cx="5596892" cy="4175763"/>
          </a:xfrm>
          <a:noFill/>
          <a:ln/>
        </p:spPr>
        <p:txBody>
          <a:bodyPr lIns="91420" tIns="45711" rIns="91420" bIns="45711"/>
          <a:lstStyle/>
          <a:p>
            <a:pPr marL="0" indent="0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A19032A0-0615-45C8-8445-EAB453B53F8C}" type="slidenum">
              <a:rPr lang="en-US" sz="1000"/>
              <a:pPr algn="ctr" defTabSz="930275"/>
              <a:t>71</a:t>
            </a:fld>
            <a:endParaRPr lang="en-US" sz="10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57019EC5-BB99-4847-9F43-3F4ACCFB5EB0}" type="slidenum">
              <a:rPr lang="en-US" sz="1000"/>
              <a:pPr algn="ctr" defTabSz="930275"/>
              <a:t>72</a:t>
            </a:fld>
            <a:endParaRPr lang="en-US" sz="10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84C9C3ED-C636-4705-92A9-473F6C1F4C7B}" type="slidenum">
              <a:rPr lang="en-US" sz="1000"/>
              <a:pPr algn="ctr" defTabSz="930275"/>
              <a:t>73</a:t>
            </a:fld>
            <a:endParaRPr lang="en-US" sz="10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E1C62D36-67C5-4934-8890-63EC5C6D9FA0}" type="slidenum">
              <a:rPr lang="en-US" sz="1000"/>
              <a:pPr algn="ctr" defTabSz="930275"/>
              <a:t>74</a:t>
            </a:fld>
            <a:endParaRPr lang="en-US" sz="10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268C4A70-F8C6-4608-9372-C63F480933D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463"/>
            <a:ext cx="704850" cy="247650"/>
          </a:xfrm>
        </p:spPr>
        <p:txBody>
          <a:bodyPr/>
          <a:lstStyle/>
          <a:p>
            <a:pPr>
              <a:defRPr/>
            </a:pPr>
            <a:fld id="{E86DE1B7-6AE7-4D8A-9897-DD03ED2FC44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3" y="9034319"/>
            <a:ext cx="704850" cy="247794"/>
          </a:xfrm>
          <a:ln/>
        </p:spPr>
        <p:txBody>
          <a:bodyPr/>
          <a:lstStyle/>
          <a:p>
            <a:fld id="{4F67CCEA-C927-48AE-8FB5-DEAC5868A7B2}" type="slidenum">
              <a:rPr lang="en-US">
                <a:solidFill>
                  <a:prstClr val="black"/>
                </a:solidFill>
              </a:rPr>
              <a:pPr/>
              <a:t>82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7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1C1D4660-73EC-46FF-A414-7BCC67904F71}" type="slidenum">
              <a:rPr lang="en-US" sz="1000"/>
              <a:pPr algn="ctr" defTabSz="930275"/>
              <a:t>84</a:t>
            </a:fld>
            <a:endParaRPr lang="en-US" sz="10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284DE8A9-49FA-43F5-889D-7360221F177F}" type="slidenum">
              <a:rPr lang="en-US" sz="1000"/>
              <a:pPr algn="ctr" defTabSz="930275"/>
              <a:t>85</a:t>
            </a:fld>
            <a:endParaRPr lang="en-US" sz="10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22036E90-B93A-4B5F-9439-ECCF63867418}" type="slidenum">
              <a:rPr lang="en-US" sz="1000"/>
              <a:pPr algn="ctr" defTabSz="930275"/>
              <a:t>86</a:t>
            </a:fld>
            <a:endParaRPr lang="en-US" sz="10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7DA3B2F4-EC8F-42A5-BE22-1DCFFA33FACD}" type="slidenum">
              <a:rPr lang="en-US" sz="1000"/>
              <a:pPr algn="ctr" defTabSz="930275"/>
              <a:t>87</a:t>
            </a:fld>
            <a:endParaRPr lang="en-US" sz="10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 txBox="1">
            <a:spLocks noGrp="1" noChangeArrowheads="1"/>
          </p:cNvSpPr>
          <p:nvPr/>
        </p:nvSpPr>
        <p:spPr bwMode="auto">
          <a:xfrm>
            <a:off x="3148013" y="9037638"/>
            <a:ext cx="704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7" tIns="46499" rIns="45887" bIns="46499" anchor="b">
            <a:spAutoFit/>
          </a:bodyPr>
          <a:lstStyle/>
          <a:p>
            <a:pPr algn="ctr" defTabSz="930275"/>
            <a:fld id="{62241DA3-2BED-4DB6-8213-D9EED2BB7F95}" type="slidenum">
              <a:rPr lang="en-US" sz="1000"/>
              <a:pPr algn="ctr" defTabSz="930275"/>
              <a:t>88</a:t>
            </a:fld>
            <a:endParaRPr lang="en-US" sz="10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3"/>
          <p:cNvSpPr txBox="1">
            <a:spLocks noGrp="1" noChangeArrowheads="1"/>
          </p:cNvSpPr>
          <p:nvPr/>
        </p:nvSpPr>
        <p:spPr bwMode="auto">
          <a:xfrm>
            <a:off x="3149600" y="90344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80B93877-0C9D-4CAD-84B4-15CDCD63F2DF}" type="slidenum">
              <a:rPr lang="en-US" sz="1000"/>
              <a:pPr algn="ctr" defTabSz="930275"/>
              <a:t>89</a:t>
            </a:fld>
            <a:endParaRPr lang="en-US" sz="100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3"/>
          <p:cNvSpPr txBox="1">
            <a:spLocks noGrp="1" noChangeArrowheads="1"/>
          </p:cNvSpPr>
          <p:nvPr/>
        </p:nvSpPr>
        <p:spPr bwMode="auto">
          <a:xfrm>
            <a:off x="3148650" y="9034803"/>
            <a:ext cx="703573" cy="24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882" tIns="46494" rIns="45882" bIns="46494" anchor="b">
            <a:spAutoFit/>
          </a:bodyPr>
          <a:lstStyle/>
          <a:p>
            <a:pPr algn="ctr" defTabSz="928787"/>
            <a:fld id="{0D384969-57EF-47F2-8E1F-3213D4760988}" type="slidenum">
              <a:rPr lang="en-US" sz="1000"/>
              <a:pPr algn="ctr" defTabSz="928787"/>
              <a:t>90</a:t>
            </a:fld>
            <a:endParaRPr lang="en-US" sz="1000" dirty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3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148014" y="9034466"/>
            <a:ext cx="704849" cy="247650"/>
          </a:xfrm>
        </p:spPr>
        <p:txBody>
          <a:bodyPr/>
          <a:lstStyle/>
          <a:p>
            <a:pPr>
              <a:defRPr/>
            </a:pPr>
            <a:fld id="{205DA8A8-5777-4FA2-8084-FB24BA0FA9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0889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90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3"/>
          <p:cNvSpPr txBox="1">
            <a:spLocks noGrp="1" noChangeArrowheads="1"/>
          </p:cNvSpPr>
          <p:nvPr/>
        </p:nvSpPr>
        <p:spPr bwMode="auto">
          <a:xfrm>
            <a:off x="3149600" y="9034463"/>
            <a:ext cx="7016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956" tIns="46569" rIns="45956" bIns="46569" anchor="b">
            <a:spAutoFit/>
          </a:bodyPr>
          <a:lstStyle/>
          <a:p>
            <a:pPr algn="ctr" defTabSz="930275"/>
            <a:fld id="{80B93877-0C9D-4CAD-84B4-15CDCD63F2DF}" type="slidenum">
              <a:rPr lang="en-US" sz="1000"/>
              <a:pPr algn="ctr" defTabSz="930275"/>
              <a:t>100</a:t>
            </a:fld>
            <a:endParaRPr lang="en-US" sz="100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0088"/>
            <a:ext cx="4635500" cy="3478212"/>
          </a:xfrm>
          <a:solidFill>
            <a:srgbClr val="FFFFFF"/>
          </a:solidFill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700088"/>
            <a:ext cx="4635500" cy="3478212"/>
          </a:xfrm>
          <a:solidFill>
            <a:srgbClr val="FFFFFF"/>
          </a:solidFill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410075"/>
            <a:ext cx="5189538" cy="417353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B205B-5CAC-4CDE-BC3B-EC6CDB61437F}" type="slidenum">
              <a:rPr lang="en-US" smtClean="0"/>
              <a:pPr>
                <a:defRPr/>
              </a:pPr>
              <a:t>104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data from </a:t>
            </a:r>
            <a:r>
              <a:rPr lang="en-US" dirty="0" err="1" smtClean="0"/>
              <a:t>NatCat</a:t>
            </a:r>
            <a:r>
              <a:rPr lang="en-US" dirty="0" smtClean="0"/>
              <a:t> Service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fld id="{076349CA-7964-46F8-9AF2-4ABE1A925F7D}" type="slidenum">
              <a:rPr lang="en-US" smtClean="0"/>
              <a:pPr/>
              <a:t>105</a:t>
            </a:fld>
            <a:endParaRPr lang="en-US" dirty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148013" y="9034319"/>
            <a:ext cx="704850" cy="247794"/>
          </a:xfrm>
        </p:spPr>
        <p:txBody>
          <a:bodyPr/>
          <a:lstStyle/>
          <a:p>
            <a:fld id="{076349CA-7964-46F8-9AF2-4ABE1A925F7D}" type="slidenum">
              <a:rPr lang="en-US" smtClean="0"/>
              <a:pPr/>
              <a:t>106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83"/>
          <p:cNvSpPr>
            <a:spLocks noChangeArrowheads="1"/>
          </p:cNvSpPr>
          <p:nvPr userDrawn="1"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" name="Picture 1188" descr="Title Page bar_112409_1p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8288"/>
            <a:ext cx="91440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80"/>
          <p:cNvSpPr>
            <a:spLocks noChangeArrowheads="1"/>
          </p:cNvSpPr>
          <p:nvPr userDrawn="1"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" name="Picture 118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8" name="Rectangle 108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979738"/>
            <a:ext cx="7772400" cy="649287"/>
          </a:xfrm>
          <a:ln algn="ctr"/>
        </p:spPr>
        <p:txBody>
          <a:bodyPr>
            <a:spAutoFit/>
          </a:bodyPr>
          <a:lstStyle>
            <a:lvl1pPr algn="ctr">
              <a:lnSpc>
                <a:spcPct val="85000"/>
              </a:lnSpc>
              <a:spcBef>
                <a:spcPct val="40000"/>
              </a:spcBef>
              <a:defRPr sz="4300" smtClean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81979" name="Rectangle 1083"/>
          <p:cNvSpPr>
            <a:spLocks noGrp="1" noChangeArrowheads="1"/>
          </p:cNvSpPr>
          <p:nvPr>
            <p:ph type="subTitle" idx="1"/>
          </p:nvPr>
        </p:nvSpPr>
        <p:spPr>
          <a:xfrm>
            <a:off x="668338" y="4867275"/>
            <a:ext cx="7807325" cy="430213"/>
          </a:xfrm>
        </p:spPr>
        <p:txBody>
          <a:bodyPr>
            <a:spAutoFit/>
          </a:bodyPr>
          <a:lstStyle>
            <a:lvl1pPr marL="0" indent="0" algn="ctr">
              <a:lnSpc>
                <a:spcPct val="85000"/>
              </a:lnSpc>
              <a:spcBef>
                <a:spcPct val="25000"/>
              </a:spcBef>
              <a:buFont typeface="Wingdings" pitchFamily="2" charset="2"/>
              <a:buNone/>
              <a:defRPr sz="2600" b="1" smtClean="0">
                <a:solidFill>
                  <a:srgbClr val="225A7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8" name="Rectangle 118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Rectangle 118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0" name="Rectangle 118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A298A7-07D0-41F4-A57B-095D4458D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C345D-58F2-4414-BF4A-B7296ABFC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 lIns="91440" rIns="91440" rtlCol="0"/>
          <a:lstStyle/>
          <a:p>
            <a:pPr lvl="0"/>
            <a:endParaRPr lang="en-US" noProof="0" smtClean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C86FA-B60D-423D-926C-A543DAD8D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90488"/>
            <a:ext cx="7400925" cy="860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95300" y="1647825"/>
            <a:ext cx="8153400" cy="4652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DCD5A-272D-460F-810D-8B44844B5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0" y="303902"/>
            <a:ext cx="6840000" cy="72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87337" y="1438937"/>
            <a:ext cx="8569325" cy="4842000"/>
          </a:xfrm>
        </p:spPr>
        <p:txBody>
          <a:bodyPr/>
          <a:lstStyle>
            <a:lvl1pPr marL="350100" indent="-342900">
              <a:buFont typeface="+mj-lt"/>
              <a:buAutoNum type="arabicPeriod"/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66103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27D5E62-C3E0-408F-919E-EFB6DB2A4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D8FF3-5AB6-4EC6-BDC2-E6058C96F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5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6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4BFB2-9712-42D6-90C8-408268A19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90DBB-527D-49DE-BE17-F2C090C1D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B4C8B-F8C1-4480-ADCB-1FB9116D9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5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D1549-189B-430A-BC2E-B6FA9183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3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4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9112-2361-4913-9798-B6AEBB59A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2EC06-222A-42D0-87E9-064A6BEAE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rIns="91440"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FF8B8-F0F3-400C-8102-4AEACDC8D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Rectangle 104"/>
          <p:cNvSpPr>
            <a:spLocks noChangeArrowheads="1"/>
          </p:cNvSpPr>
          <p:nvPr/>
        </p:nvSpPr>
        <p:spPr bwMode="white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5" name="Picture 109" descr="Text Page"/>
          <p:cNvPicPr>
            <a:picLocks noChangeAspect="1" noChangeArrowheads="1"/>
          </p:cNvPicPr>
          <p:nvPr/>
        </p:nvPicPr>
        <p:blipFill>
          <a:blip r:embed="rId16" cstate="print"/>
          <a:srcRect t="4605"/>
          <a:stretch>
            <a:fillRect/>
          </a:stretch>
        </p:blipFill>
        <p:spPr bwMode="auto">
          <a:xfrm>
            <a:off x="0" y="0"/>
            <a:ext cx="91440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6" name="Rectangle 4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47825"/>
            <a:ext cx="8153400" cy="4652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0117" name="Rectangle 44"/>
          <p:cNvSpPr>
            <a:spLocks noGrp="1" noChangeArrowheads="1"/>
          </p:cNvSpPr>
          <p:nvPr>
            <p:ph type="title"/>
          </p:nvPr>
        </p:nvSpPr>
        <p:spPr bwMode="black">
          <a:xfrm>
            <a:off x="298450" y="90488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</a:t>
            </a:r>
            <a:br>
              <a:rPr lang="en-US" smtClean="0"/>
            </a:br>
            <a:r>
              <a:rPr lang="en-US" smtClean="0"/>
              <a:t>Master title style</a:t>
            </a:r>
          </a:p>
        </p:txBody>
      </p:sp>
      <p:sp>
        <p:nvSpPr>
          <p:cNvPr id="1125" name="Rectangle 101"/>
          <p:cNvSpPr>
            <a:spLocks noChangeArrowheads="1"/>
          </p:cNvSpPr>
          <p:nvPr/>
        </p:nvSpPr>
        <p:spPr bwMode="auto">
          <a:xfrm>
            <a:off x="0" y="6807200"/>
            <a:ext cx="9144000" cy="50800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90119" name="Picture 10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61288" y="349250"/>
            <a:ext cx="122872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9" name="Rectangle 10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30" name="Rectangle 10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lnSpc>
                <a:spcPct val="85000"/>
              </a:lnSpc>
              <a:spcBef>
                <a:spcPct val="20000"/>
              </a:spcBef>
              <a:defRPr sz="90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eSlide – P6466 – The Financial Crisis and the Future of the P/C</a:t>
            </a:r>
          </a:p>
        </p:txBody>
      </p:sp>
      <p:sp>
        <p:nvSpPr>
          <p:cNvPr id="1134" name="Rectangle 1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lnSpc>
                <a:spcPct val="85000"/>
              </a:lnSpc>
              <a:spcBef>
                <a:spcPct val="20000"/>
              </a:spcBef>
              <a:defRPr sz="9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F8B5C7A-7BED-4BF9-AD02-83F44DE0B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7" r:id="rId1"/>
    <p:sldLayoutId id="2147485426" r:id="rId2"/>
    <p:sldLayoutId id="2147485427" r:id="rId3"/>
    <p:sldLayoutId id="2147485428" r:id="rId4"/>
    <p:sldLayoutId id="2147485429" r:id="rId5"/>
    <p:sldLayoutId id="2147485430" r:id="rId6"/>
    <p:sldLayoutId id="2147485431" r:id="rId7"/>
    <p:sldLayoutId id="2147485432" r:id="rId8"/>
    <p:sldLayoutId id="2147485433" r:id="rId9"/>
    <p:sldLayoutId id="2147485434" r:id="rId10"/>
    <p:sldLayoutId id="2147485435" r:id="rId11"/>
    <p:sldLayoutId id="2147485436" r:id="rId12"/>
    <p:sldLayoutId id="2147485438" r:id="rId13"/>
    <p:sldLayoutId id="2147485439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 charset="0"/>
          <a:ea typeface="+mj-ea"/>
          <a:cs typeface="+mj-cs"/>
        </a:defRPr>
      </a:lvl1pPr>
      <a:lvl2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2pPr>
      <a:lvl3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3pPr>
      <a:lvl4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4pPr>
      <a:lvl5pPr algn="l" defTabSz="1143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225A7A"/>
          </a:solidFill>
          <a:latin typeface="Arial"/>
        </a:defRPr>
      </a:lvl5pPr>
      <a:lvl6pPr marL="4572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6pPr>
      <a:lvl7pPr marL="9144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7pPr>
      <a:lvl8pPr marL="13716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8pPr>
      <a:lvl9pPr marL="1828800" algn="l" fontAlgn="base">
        <a:spcBef>
          <a:spcPct val="0"/>
        </a:spcBef>
        <a:spcAft>
          <a:spcPct val="0"/>
        </a:spcAft>
        <a:defRPr sz="3200">
          <a:solidFill>
            <a:schemeClr val="bg1">
              <a:alpha val="100000"/>
            </a:schemeClr>
          </a:solidFill>
          <a:latin typeface="Arial"/>
        </a:defRPr>
      </a:lvl9pPr>
    </p:titleStyle>
    <p:bodyStyle>
      <a:lvl1pPr marL="292100" indent="-292100" algn="l" rtl="0" eaLnBrk="0" fontAlgn="base" hangingPunct="0">
        <a:lnSpc>
          <a:spcPct val="90000"/>
        </a:lnSpc>
        <a:spcBef>
          <a:spcPct val="10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400">
          <a:solidFill>
            <a:schemeClr val="tx1"/>
          </a:solidFill>
          <a:latin typeface="Arial" charset="0"/>
          <a:ea typeface="+mn-ea"/>
          <a:cs typeface="+mn-cs"/>
        </a:defRPr>
      </a:lvl1pPr>
      <a:lvl2pPr marL="635000" indent="-22860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2"/>
        </a:buClr>
        <a:buFont typeface="Wingdings" pitchFamily="2" charset="2"/>
        <a:buChar char="w"/>
        <a:defRPr sz="2200">
          <a:solidFill>
            <a:schemeClr val="tx1"/>
          </a:solidFill>
          <a:latin typeface="Arial" charset="0"/>
        </a:defRPr>
      </a:lvl2pPr>
      <a:lvl3pPr marL="9779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Arial" charset="0"/>
        </a:defRPr>
      </a:lvl3pPr>
      <a:lvl4pPr marL="1320800" indent="-228600" algn="l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4pPr>
      <a:lvl5pPr marL="1663700" indent="-228600" algn="l" rtl="0" eaLnBrk="0" fontAlgn="base" hangingPunct="0">
        <a:lnSpc>
          <a:spcPct val="95000"/>
        </a:lnSpc>
        <a:spcBef>
          <a:spcPct val="15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Arial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>
          <a:solidFill>
            <a:schemeClr val="bg1">
              <a:alpha val="100000"/>
            </a:schemeClr>
          </a:solidFill>
          <a:latin typeface="+mn-lt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4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3.vml"/><Relationship Id="rId4" Type="http://schemas.openxmlformats.org/officeDocument/2006/relationships/oleObject" Target="../embeddings/oleObject84.bin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9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4.vml"/><Relationship Id="rId4" Type="http://schemas.openxmlformats.org/officeDocument/2006/relationships/oleObject" Target="../embeddings/oleObject85.bin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5.vml"/><Relationship Id="rId4" Type="http://schemas.openxmlformats.org/officeDocument/2006/relationships/oleObject" Target="../embeddings/oleObject86.bin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6.vml"/><Relationship Id="rId4" Type="http://schemas.openxmlformats.org/officeDocument/2006/relationships/oleObject" Target="../embeddings/oleObject87.bin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7.vml"/><Relationship Id="rId4" Type="http://schemas.openxmlformats.org/officeDocument/2006/relationships/oleObject" Target="../embeddings/oleObject88.bin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8.vml"/><Relationship Id="rId4" Type="http://schemas.openxmlformats.org/officeDocument/2006/relationships/oleObject" Target="../embeddings/oleObject89.bin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9.vml"/><Relationship Id="rId4" Type="http://schemas.openxmlformats.org/officeDocument/2006/relationships/oleObject" Target="../embeddings/oleObject90.bin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0.vml"/><Relationship Id="rId4" Type="http://schemas.openxmlformats.org/officeDocument/2006/relationships/oleObject" Target="../embeddings/oleObject91.bin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1.vml"/><Relationship Id="rId4" Type="http://schemas.openxmlformats.org/officeDocument/2006/relationships/oleObject" Target="../embeddings/oleObject92.bin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2.vml"/><Relationship Id="rId5" Type="http://schemas.openxmlformats.org/officeDocument/2006/relationships/hyperlink" Target="http://www.fema.gov/disasters" TargetMode="External"/><Relationship Id="rId4" Type="http://schemas.openxmlformats.org/officeDocument/2006/relationships/oleObject" Target="../embeddings/oleObject93.bin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3.vml"/><Relationship Id="rId5" Type="http://schemas.openxmlformats.org/officeDocument/2006/relationships/hyperlink" Target="http://www.fema.gov/news/disaster_totals_annual.fema" TargetMode="External"/><Relationship Id="rId4" Type="http://schemas.openxmlformats.org/officeDocument/2006/relationships/oleObject" Target="../embeddings/oleObject94.bin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4.vml"/><Relationship Id="rId5" Type="http://schemas.openxmlformats.org/officeDocument/2006/relationships/hyperlink" Target="http://www.fema.gov/news/disaster_totals_annual.fema" TargetMode="External"/><Relationship Id="rId4" Type="http://schemas.openxmlformats.org/officeDocument/2006/relationships/oleObject" Target="../embeddings/oleObject95.bin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5.vml"/><Relationship Id="rId5" Type="http://schemas.openxmlformats.org/officeDocument/2006/relationships/hyperlink" Target="http://www.spc.noaa.gov/climo/online/monthly/newm.html" TargetMode="External"/><Relationship Id="rId4" Type="http://schemas.openxmlformats.org/officeDocument/2006/relationships/oleObject" Target="../embeddings/oleObject96.bin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wcm/torngraph-big.png" TargetMode="Externa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spc.noaa.gov/wcm/" TargetMode="External"/><Relationship Id="rId4" Type="http://schemas.openxmlformats.org/officeDocument/2006/relationships/image" Target="../media/image111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wcm/" TargetMode="External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2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2_annual_summary.html" TargetMode="External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3.gif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1_annual_summary.html" TargetMode="External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4.gif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2_annual_summary.html" TargetMode="External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1_annual_summary.html" TargetMode="External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6.gif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2_annual_summary.html" TargetMode="External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7.gif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1_annual_summary.html" TargetMode="External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8.gif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2_annual_summary.html" TargetMode="External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9.gif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c.noaa.gov/climo/online/monthly/2011_annual_summary.html" TargetMode="External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0.gif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6.vml"/><Relationship Id="rId4" Type="http://schemas.openxmlformats.org/officeDocument/2006/relationships/hyperlink" Target="http://www.spc.noaa.gov/climo/online/monthly/2011_annual_summary.html" TargetMode="Externa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6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7.vml"/><Relationship Id="rId4" Type="http://schemas.openxmlformats.org/officeDocument/2006/relationships/oleObject" Target="../embeddings/oleObject9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8.vml"/><Relationship Id="rId4" Type="http://schemas.openxmlformats.org/officeDocument/2006/relationships/oleObject" Target="../embeddings/oleObject99.bin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9.vml"/><Relationship Id="rId4" Type="http://schemas.openxmlformats.org/officeDocument/2006/relationships/oleObject" Target="../embeddings/oleObject100.bin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0.vml"/><Relationship Id="rId5" Type="http://schemas.openxmlformats.org/officeDocument/2006/relationships/oleObject" Target="../embeddings/oleObject101.bin"/><Relationship Id="rId4" Type="http://schemas.openxmlformats.org/officeDocument/2006/relationships/hyperlink" Target="http://www.federalreserve.gov/releases/h15/data.htm" TargetMode="Externa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1.vml"/><Relationship Id="rId4" Type="http://schemas.openxmlformats.org/officeDocument/2006/relationships/oleObject" Target="../embeddings/oleObject102.bin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2.vml"/><Relationship Id="rId4" Type="http://schemas.openxmlformats.org/officeDocument/2006/relationships/oleObject" Target="../embeddings/oleObject103.bin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3.vml"/><Relationship Id="rId4" Type="http://schemas.openxmlformats.org/officeDocument/2006/relationships/oleObject" Target="../embeddings/oleObject104.bin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4.vml"/><Relationship Id="rId4" Type="http://schemas.openxmlformats.org/officeDocument/2006/relationships/oleObject" Target="../embeddings/oleObject105.bin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5.vml"/><Relationship Id="rId4" Type="http://schemas.openxmlformats.org/officeDocument/2006/relationships/oleObject" Target="../embeddings/oleObject106.bin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6.vml"/><Relationship Id="rId4" Type="http://schemas.openxmlformats.org/officeDocument/2006/relationships/oleObject" Target="../embeddings/oleObject107.bin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9.bin"/><Relationship Id="rId4" Type="http://schemas.openxmlformats.org/officeDocument/2006/relationships/hyperlink" Target="http://data.bls.gov/" TargetMode="Externa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7.vml"/><Relationship Id="rId4" Type="http://schemas.openxmlformats.org/officeDocument/2006/relationships/oleObject" Target="../embeddings/oleObject108.bin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8.vml"/><Relationship Id="rId4" Type="http://schemas.openxmlformats.org/officeDocument/2006/relationships/oleObject" Target="../embeddings/oleObject109.bin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9.vml"/><Relationship Id="rId4" Type="http://schemas.openxmlformats.org/officeDocument/2006/relationships/oleObject" Target="../embeddings/oleObject110.bin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0.vml"/><Relationship Id="rId4" Type="http://schemas.openxmlformats.org/officeDocument/2006/relationships/oleObject" Target="../embeddings/oleObject111.bin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1.vml"/><Relationship Id="rId4" Type="http://schemas.openxmlformats.org/officeDocument/2006/relationships/oleObject" Target="../embeddings/oleObject112.bin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2.vml"/><Relationship Id="rId4" Type="http://schemas.openxmlformats.org/officeDocument/2006/relationships/oleObject" Target="../embeddings/oleObject113.bin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3.vml"/><Relationship Id="rId4" Type="http://schemas.openxmlformats.org/officeDocument/2006/relationships/oleObject" Target="../embeddings/oleObject114.bin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4.vml"/><Relationship Id="rId4" Type="http://schemas.openxmlformats.org/officeDocument/2006/relationships/oleObject" Target="../embeddings/oleObject115.bin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5.vml"/><Relationship Id="rId4" Type="http://schemas.openxmlformats.org/officeDocument/2006/relationships/oleObject" Target="../embeddings/oleObject11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6.vml"/><Relationship Id="rId4" Type="http://schemas.openxmlformats.org/officeDocument/2006/relationships/oleObject" Target="../embeddings/oleObject117.bin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7.vml"/><Relationship Id="rId4" Type="http://schemas.openxmlformats.org/officeDocument/2006/relationships/oleObject" Target="../embeddings/oleObject118.bin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8.vml"/><Relationship Id="rId4" Type="http://schemas.openxmlformats.org/officeDocument/2006/relationships/oleObject" Target="../embeddings/oleObject119.bin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9.vml"/><Relationship Id="rId4" Type="http://schemas.openxmlformats.org/officeDocument/2006/relationships/oleObject" Target="../embeddings/oleObject120.bin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0.vml"/><Relationship Id="rId4" Type="http://schemas.openxmlformats.org/officeDocument/2006/relationships/oleObject" Target="../embeddings/oleObject121.bin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1.v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2.vml"/><Relationship Id="rId4" Type="http://schemas.openxmlformats.org/officeDocument/2006/relationships/oleObject" Target="../embeddings/oleObject123.bin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3.vml"/><Relationship Id="rId4" Type="http://schemas.openxmlformats.org/officeDocument/2006/relationships/oleObject" Target="../embeddings/oleObject124.bin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4.vml"/><Relationship Id="rId4" Type="http://schemas.openxmlformats.org/officeDocument/2006/relationships/oleObject" Target="../embeddings/oleObject12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hyperlink" Target="http://www2.fdic.gov/qbp/" TargetMode="External"/><Relationship Id="rId4" Type="http://schemas.openxmlformats.org/officeDocument/2006/relationships/oleObject" Target="../embeddings/oleObject11.bin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5.vml"/><Relationship Id="rId4" Type="http://schemas.openxmlformats.org/officeDocument/2006/relationships/oleObject" Target="../embeddings/oleObject126.bin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6.vml"/><Relationship Id="rId4" Type="http://schemas.openxmlformats.org/officeDocument/2006/relationships/oleObject" Target="../embeddings/oleObject127.bin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7.v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8.vml"/><Relationship Id="rId4" Type="http://schemas.openxmlformats.org/officeDocument/2006/relationships/oleObject" Target="../embeddings/oleObject129.bin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9.vml"/><Relationship Id="rId4" Type="http://schemas.openxmlformats.org/officeDocument/2006/relationships/oleObject" Target="../embeddings/Microsoft_Office_Excel_97-2003_Worksheet1.xls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0.vml"/><Relationship Id="rId4" Type="http://schemas.openxmlformats.org/officeDocument/2006/relationships/oleObject" Target="../embeddings/oleObject130.bin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1.vml"/><Relationship Id="rId5" Type="http://schemas.openxmlformats.org/officeDocument/2006/relationships/oleObject" Target="../embeddings/oleObject131.bin"/><Relationship Id="rId4" Type="http://schemas.openxmlformats.org/officeDocument/2006/relationships/hyperlink" Target="http://research.stlouisfed.org/fred2/series/WASCUR" TargetMode="Externa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2.vml"/><Relationship Id="rId5" Type="http://schemas.openxmlformats.org/officeDocument/2006/relationships/hyperlink" Target="http://research.stlouisfed.org/fred2/series/WASCUR" TargetMode="External"/><Relationship Id="rId4" Type="http://schemas.openxmlformats.org/officeDocument/2006/relationships/oleObject" Target="../embeddings/oleObject13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5" Type="http://schemas.openxmlformats.org/officeDocument/2006/relationships/hyperlink" Target="http://www.census.gov/construction/c30/c30index.html" TargetMode="External"/><Relationship Id="rId4" Type="http://schemas.openxmlformats.org/officeDocument/2006/relationships/oleObject" Target="../embeddings/oleObject12.bin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3.v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6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6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4.vml"/><Relationship Id="rId4" Type="http://schemas.openxmlformats.org/officeDocument/2006/relationships/oleObject" Target="../embeddings/oleObject133.bin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5.vml"/><Relationship Id="rId4" Type="http://schemas.openxmlformats.org/officeDocument/2006/relationships/oleObject" Target="../embeddings/oleObject134.bin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6.vml"/><Relationship Id="rId4" Type="http://schemas.openxmlformats.org/officeDocument/2006/relationships/oleObject" Target="../embeddings/oleObject135.bin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7.vml"/><Relationship Id="rId4" Type="http://schemas.openxmlformats.org/officeDocument/2006/relationships/oleObject" Target="../embeddings/oleObject136.bin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eg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hyperlink" Target="http://www.census.gov/construction/c30/c30index.html" TargetMode="External"/><Relationship Id="rId4" Type="http://schemas.openxmlformats.org/officeDocument/2006/relationships/oleObject" Target="../embeddings/oleObject13.bin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8.vml"/><Relationship Id="rId4" Type="http://schemas.openxmlformats.org/officeDocument/2006/relationships/oleObject" Target="../embeddings/oleObject137.bin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9.vml"/><Relationship Id="rId4" Type="http://schemas.openxmlformats.org/officeDocument/2006/relationships/oleObject" Target="../embeddings/oleObject138.bin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vmlDrawing" Target="../drawings/vmlDrawing140.vml"/><Relationship Id="rId5" Type="http://schemas.openxmlformats.org/officeDocument/2006/relationships/oleObject" Target="../embeddings/oleObject139.bin"/><Relationship Id="rId4" Type="http://schemas.openxmlformats.org/officeDocument/2006/relationships/notesSlide" Target="../notesSlides/notesSlide179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1.vml"/><Relationship Id="rId4" Type="http://schemas.openxmlformats.org/officeDocument/2006/relationships/oleObject" Target="../embeddings/oleObject140.bin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2.vml"/><Relationship Id="rId4" Type="http://schemas.openxmlformats.org/officeDocument/2006/relationships/oleObject" Target="../embeddings/oleObject141.bin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6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6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6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5" Type="http://schemas.openxmlformats.org/officeDocument/2006/relationships/hyperlink" Target="http://www.census.gov/construction/c30/c30index.html" TargetMode="External"/><Relationship Id="rId4" Type="http://schemas.openxmlformats.org/officeDocument/2006/relationships/oleObject" Target="../embeddings/oleObject14.bin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3.vml"/><Relationship Id="rId4" Type="http://schemas.openxmlformats.org/officeDocument/2006/relationships/oleObject" Target="../embeddings/oleObject142.bin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4.vml"/><Relationship Id="rId4" Type="http://schemas.openxmlformats.org/officeDocument/2006/relationships/oleObject" Target="../embeddings/oleObject143.bin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5.vml"/><Relationship Id="rId4" Type="http://schemas.openxmlformats.org/officeDocument/2006/relationships/oleObject" Target="../embeddings/oleObject144.bin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7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6.vml"/><Relationship Id="rId4" Type="http://schemas.openxmlformats.org/officeDocument/2006/relationships/oleObject" Target="../embeddings/oleObject145.bin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7.vml"/><Relationship Id="rId4" Type="http://schemas.openxmlformats.org/officeDocument/2006/relationships/oleObject" Target="../embeddings/oleObject146.bin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8.vml"/><Relationship Id="rId4" Type="http://schemas.openxmlformats.org/officeDocument/2006/relationships/oleObject" Target="../embeddings/oleObject147.bin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6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i.org/presentations" TargetMode="External"/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5" Type="http://schemas.openxmlformats.org/officeDocument/2006/relationships/hyperlink" Target="http://www.ism.ws/ismreport/mfgrob.cfm" TargetMode="External"/><Relationship Id="rId4" Type="http://schemas.openxmlformats.org/officeDocument/2006/relationships/oleObject" Target="../embeddings/oleObject1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hyperlink" Target="http://www.census.gov/manufacturing/m3/" TargetMode="External"/><Relationship Id="rId4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5" Type="http://schemas.openxmlformats.org/officeDocument/2006/relationships/hyperlink" Target="http://www.census.gov/manufacturing/m3/" TargetMode="External"/><Relationship Id="rId4" Type="http://schemas.openxmlformats.org/officeDocument/2006/relationships/oleObject" Target="../embeddings/oleObject1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hyperlink" Target="http://www.federalreserve.gov/releases/g17/Current/default.htm" TargetMode="External"/><Relationship Id="rId5" Type="http://schemas.openxmlformats.org/officeDocument/2006/relationships/oleObject" Target="../embeddings/oleObject18.bin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hyperlink" Target="http://data.bls.gov/" TargetMode="External"/><Relationship Id="rId4" Type="http://schemas.openxmlformats.org/officeDocument/2006/relationships/oleObject" Target="../embeddings/oleObject1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5" Type="http://schemas.openxmlformats.org/officeDocument/2006/relationships/hyperlink" Target="http://www.ism.ws/ismreport/nonmfgrob.cfm" TargetMode="External"/><Relationship Id="rId4" Type="http://schemas.openxmlformats.org/officeDocument/2006/relationships/oleObject" Target="../embeddings/oleObject2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hyperlink" Target="http://www.abiworld.org/AM/AMTemplate.cfm?Section=Home&amp;TEMPLATE=/CM/ContentDisplay.cfm&amp;CONTENTID=61633" TargetMode="External"/><Relationship Id="rId4" Type="http://schemas.openxmlformats.org/officeDocument/2006/relationships/oleObject" Target="../embeddings/oleObject2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hyperlink" Target="http://www.bls.gov/news.release/cewbd.t08.htm" TargetMode="External"/><Relationship Id="rId4" Type="http://schemas.openxmlformats.org/officeDocument/2006/relationships/oleObject" Target="../embeddings/oleObject2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visorperspectives.com/dshort/charts/indicators/Sentiment.html?NFIB-optimism-index.gi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oleObject" Target="../embeddings/oleObject2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2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2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2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2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oleObject" Target="../embeddings/oleObject28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29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4" Type="http://schemas.openxmlformats.org/officeDocument/2006/relationships/oleObject" Target="../embeddings/oleObject3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4" Type="http://schemas.openxmlformats.org/officeDocument/2006/relationships/oleObject" Target="../embeddings/oleObject3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oleObject" Target="../embeddings/oleObject32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33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4.vml"/><Relationship Id="rId5" Type="http://schemas.openxmlformats.org/officeDocument/2006/relationships/hyperlink" Target="http://www.bls.gov/ces/home.htm" TargetMode="External"/><Relationship Id="rId4" Type="http://schemas.openxmlformats.org/officeDocument/2006/relationships/oleObject" Target="../embeddings/oleObject34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5.vml"/><Relationship Id="rId5" Type="http://schemas.openxmlformats.org/officeDocument/2006/relationships/hyperlink" Target="http://www.bls.gov/ces/home.htm" TargetMode="External"/><Relationship Id="rId4" Type="http://schemas.openxmlformats.org/officeDocument/2006/relationships/oleObject" Target="../embeddings/oleObject35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6.vml"/><Relationship Id="rId5" Type="http://schemas.openxmlformats.org/officeDocument/2006/relationships/hyperlink" Target="http://www.bls.gov/ces/home.htm" TargetMode="External"/><Relationship Id="rId4" Type="http://schemas.openxmlformats.org/officeDocument/2006/relationships/oleObject" Target="../embeddings/oleObject36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7.vml"/><Relationship Id="rId5" Type="http://schemas.openxmlformats.org/officeDocument/2006/relationships/hyperlink" Target="http://www.bls.gov/data/" TargetMode="External"/><Relationship Id="rId4" Type="http://schemas.openxmlformats.org/officeDocument/2006/relationships/oleObject" Target="../embeddings/oleObject37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8.vml"/><Relationship Id="rId5" Type="http://schemas.openxmlformats.org/officeDocument/2006/relationships/hyperlink" Target="http://www.bls.gov/data/" TargetMode="External"/><Relationship Id="rId4" Type="http://schemas.openxmlformats.org/officeDocument/2006/relationships/oleObject" Target="../embeddings/oleObject38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3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i.org/press_releas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4" Type="http://schemas.openxmlformats.org/officeDocument/2006/relationships/oleObject" Target="../embeddings/oleObject40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49.jpeg"/><Relationship Id="rId5" Type="http://schemas.openxmlformats.org/officeDocument/2006/relationships/oleObject" Target="../embeddings/oleObject41.bin"/><Relationship Id="rId4" Type="http://schemas.openxmlformats.org/officeDocument/2006/relationships/hyperlink" Target="http://bls.gov/mls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2.vml"/><Relationship Id="rId4" Type="http://schemas.openxmlformats.org/officeDocument/2006/relationships/oleObject" Target="../embeddings/oleObject42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3.vml"/><Relationship Id="rId4" Type="http://schemas.openxmlformats.org/officeDocument/2006/relationships/oleObject" Target="../embeddings/oleObject43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5" Type="http://schemas.openxmlformats.org/officeDocument/2006/relationships/oleObject" Target="../embeddings/oleObject44.bin"/><Relationship Id="rId4" Type="http://schemas.openxmlformats.org/officeDocument/2006/relationships/hyperlink" Target="http://research.stlouisfed.org/fred2/series/WASCUR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5.vml"/><Relationship Id="rId5" Type="http://schemas.openxmlformats.org/officeDocument/2006/relationships/hyperlink" Target="http://research.stlouisfed.org/fred2/series/WASCUR" TargetMode="External"/><Relationship Id="rId4" Type="http://schemas.openxmlformats.org/officeDocument/2006/relationships/oleObject" Target="../embeddings/oleObject45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5" Type="http://schemas.openxmlformats.org/officeDocument/2006/relationships/oleObject" Target="../embeddings/oleObject46.bin"/><Relationship Id="rId4" Type="http://schemas.openxmlformats.org/officeDocument/2006/relationships/hyperlink" Target="http://www.bls.gov/mls/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4" Type="http://schemas.openxmlformats.org/officeDocument/2006/relationships/oleObject" Target="../embeddings/oleObject47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8.vml"/><Relationship Id="rId4" Type="http://schemas.openxmlformats.org/officeDocument/2006/relationships/oleObject" Target="../embeddings/oleObject4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9.v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0.vml"/><Relationship Id="rId4" Type="http://schemas.openxmlformats.org/officeDocument/2006/relationships/oleObject" Target="../embeddings/oleObject50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1.vml"/><Relationship Id="rId4" Type="http://schemas.openxmlformats.org/officeDocument/2006/relationships/oleObject" Target="../embeddings/oleObject51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2.vml"/><Relationship Id="rId4" Type="http://schemas.openxmlformats.org/officeDocument/2006/relationships/oleObject" Target="../embeddings/oleObject52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3.vml"/><Relationship Id="rId4" Type="http://schemas.openxmlformats.org/officeDocument/2006/relationships/oleObject" Target="../embeddings/oleObject53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4.vml"/><Relationship Id="rId4" Type="http://schemas.openxmlformats.org/officeDocument/2006/relationships/oleObject" Target="../embeddings/oleObject54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5.vml"/><Relationship Id="rId4" Type="http://schemas.openxmlformats.org/officeDocument/2006/relationships/oleObject" Target="../embeddings/oleObject55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4" Type="http://schemas.openxmlformats.org/officeDocument/2006/relationships/oleObject" Target="../embeddings/oleObject5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7.vml"/><Relationship Id="rId4" Type="http://schemas.openxmlformats.org/officeDocument/2006/relationships/oleObject" Target="../embeddings/oleObject57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8.vml"/><Relationship Id="rId4" Type="http://schemas.openxmlformats.org/officeDocument/2006/relationships/oleObject" Target="../embeddings/oleObject58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9.vml"/><Relationship Id="rId4" Type="http://schemas.openxmlformats.org/officeDocument/2006/relationships/oleObject" Target="../embeddings/oleObject59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0.vml"/><Relationship Id="rId4" Type="http://schemas.openxmlformats.org/officeDocument/2006/relationships/oleObject" Target="../embeddings/oleObject60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1.vml"/><Relationship Id="rId4" Type="http://schemas.openxmlformats.org/officeDocument/2006/relationships/oleObject" Target="../embeddings/oleObject61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2.vml"/><Relationship Id="rId4" Type="http://schemas.openxmlformats.org/officeDocument/2006/relationships/oleObject" Target="../embeddings/oleObject62.bin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3.vml"/><Relationship Id="rId4" Type="http://schemas.openxmlformats.org/officeDocument/2006/relationships/oleObject" Target="../embeddings/oleObject63.bin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4.vml"/><Relationship Id="rId4" Type="http://schemas.openxmlformats.org/officeDocument/2006/relationships/oleObject" Target="../embeddings/oleObject64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5.vml"/><Relationship Id="rId4" Type="http://schemas.openxmlformats.org/officeDocument/2006/relationships/oleObject" Target="../embeddings/oleObject6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iladelphiafed.org/index.cf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6.vml"/><Relationship Id="rId4" Type="http://schemas.openxmlformats.org/officeDocument/2006/relationships/oleObject" Target="../embeddings/oleObject66.bin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7.vml"/><Relationship Id="rId4" Type="http://schemas.openxmlformats.org/officeDocument/2006/relationships/oleObject" Target="../embeddings/oleObject67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8.vml"/><Relationship Id="rId4" Type="http://schemas.openxmlformats.org/officeDocument/2006/relationships/oleObject" Target="../embeddings/oleObject68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9.vml"/><Relationship Id="rId4" Type="http://schemas.openxmlformats.org/officeDocument/2006/relationships/oleObject" Target="../embeddings/oleObject69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0.vml"/><Relationship Id="rId4" Type="http://schemas.openxmlformats.org/officeDocument/2006/relationships/oleObject" Target="../embeddings/oleObject70.bin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1.vml"/><Relationship Id="rId4" Type="http://schemas.openxmlformats.org/officeDocument/2006/relationships/oleObject" Target="../embeddings/oleObject71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2.vml"/><Relationship Id="rId4" Type="http://schemas.openxmlformats.org/officeDocument/2006/relationships/oleObject" Target="../embeddings/oleObject72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3.vml"/><Relationship Id="rId4" Type="http://schemas.openxmlformats.org/officeDocument/2006/relationships/oleObject" Target="../embeddings/oleObject73.bin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4.vml"/><Relationship Id="rId4" Type="http://schemas.openxmlformats.org/officeDocument/2006/relationships/oleObject" Target="../embeddings/oleObject74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5.vml"/><Relationship Id="rId4" Type="http://schemas.openxmlformats.org/officeDocument/2006/relationships/oleObject" Target="../embeddings/oleObject75.bin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6.v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7.v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8.v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9.v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0.v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1.vml"/><Relationship Id="rId4" Type="http://schemas.openxmlformats.org/officeDocument/2006/relationships/oleObject" Target="../embeddings/oleObject82.bin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2.vml"/><Relationship Id="rId4" Type="http://schemas.openxmlformats.org/officeDocument/2006/relationships/oleObject" Target="../embeddings/oleObject8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67805"/>
            <a:ext cx="9104313" cy="2132892"/>
          </a:xfrm>
          <a:ln/>
        </p:spPr>
        <p:txBody>
          <a:bodyPr/>
          <a:lstStyle/>
          <a:p>
            <a:r>
              <a:rPr lang="en-US" sz="4400" dirty="0" smtClean="0"/>
              <a:t>Overview &amp; Outlook for the      P/C Insurance Industry:</a:t>
            </a:r>
            <a:br>
              <a:rPr lang="en-US" sz="4400" dirty="0" smtClean="0"/>
            </a:br>
            <a:r>
              <a:rPr lang="en-US" sz="3400" i="1" dirty="0" smtClean="0"/>
              <a:t> Focus on New York in the Aftermath of Hurricane Sandy</a:t>
            </a:r>
            <a:endParaRPr lang="en-US" sz="3400" i="1" dirty="0">
              <a:solidFill>
                <a:srgbClr val="C00000"/>
              </a:solidFill>
            </a:endParaRP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8488" y="4198904"/>
            <a:ext cx="8952271" cy="176971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Insurance Brokers Association of the State of New York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New York, NY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March 14, 2013</a:t>
            </a:r>
          </a:p>
          <a:p>
            <a:pPr>
              <a:lnSpc>
                <a:spcPct val="80000"/>
              </a:lnSpc>
            </a:pPr>
            <a:r>
              <a:rPr lang="en-US" sz="2800" i="1" dirty="0" smtClean="0">
                <a:solidFill>
                  <a:srgbClr val="C00000"/>
                </a:solidFill>
              </a:rPr>
              <a:t>Download at www.iii.org/presentations</a:t>
            </a:r>
            <a:endParaRPr lang="en-US" sz="2800" i="1" dirty="0">
              <a:solidFill>
                <a:srgbClr val="C00000"/>
              </a:solidFill>
            </a:endParaRPr>
          </a:p>
        </p:txBody>
      </p:sp>
      <p:sp>
        <p:nvSpPr>
          <p:cNvPr id="94212" name="Rectangle 3"/>
          <p:cNvSpPr txBox="1">
            <a:spLocks noChangeArrowheads="1"/>
          </p:cNvSpPr>
          <p:nvPr/>
        </p:nvSpPr>
        <p:spPr bwMode="gray">
          <a:xfrm>
            <a:off x="0" y="5886450"/>
            <a:ext cx="9144000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2"/>
                </a:solidFill>
              </a:rPr>
              <a:t>Robert P. Hartwig, Ph.D., CPCU, President &amp; Economist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2"/>
                </a:solidFill>
                <a:sym typeface="Symbol" pitchFamily="18" charset="2"/>
              </a:rPr>
              <a:t>Insurance Information Institute  110 William Street  New York, NY 10038</a:t>
            </a: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1"/>
              </a:buClr>
            </a:pPr>
            <a:r>
              <a:rPr lang="en-US" b="1" dirty="0">
                <a:solidFill>
                  <a:schemeClr val="bg1"/>
                </a:solidFill>
                <a:sym typeface="Symbol" pitchFamily="18" charset="2"/>
              </a:rPr>
              <a:t>Tel: 212.346.5520  Cell: 917.453.1885  bobh@iii.org  www.iii.org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D4AB7-0BC4-4316-806B-2997DBF9740D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graphicFrame>
        <p:nvGraphicFramePr>
          <p:cNvPr id="39938" name="Object 11"/>
          <p:cNvGraphicFramePr>
            <a:graphicFrameLocks noChangeAspect="1"/>
          </p:cNvGraphicFramePr>
          <p:nvPr/>
        </p:nvGraphicFramePr>
        <p:xfrm>
          <a:off x="363538" y="1285875"/>
          <a:ext cx="8188325" cy="4330700"/>
        </p:xfrm>
        <a:graphic>
          <a:graphicData uri="http://schemas.openxmlformats.org/presentationml/2006/ole">
            <p:oleObj spid="_x0000_s16030722" name="Chart" r:id="rId4" imgW="7829584" imgH="3848214" progId="MSGraph.Chart.8">
              <p:embed followColorScheme="full"/>
            </p:oleObj>
          </a:graphicData>
        </a:graphic>
      </p:graphicFrame>
      <p:sp>
        <p:nvSpPr>
          <p:cNvPr id="39942" name="Rectangle 2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(Millions of Units)</a:t>
            </a:r>
          </a:p>
        </p:txBody>
      </p:sp>
      <p:sp>
        <p:nvSpPr>
          <p:cNvPr id="399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Auto/Light Truck Sales, 1999-2019F</a:t>
            </a:r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auto">
          <a:xfrm>
            <a:off x="0" y="6580188"/>
            <a:ext cx="84042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U.S. Department of Commerce; Blue Chip Economic Indicators </a:t>
            </a:r>
            <a:r>
              <a:rPr lang="en-US" sz="1100" dirty="0" smtClean="0"/>
              <a:t>(3/13); </a:t>
            </a:r>
            <a:r>
              <a:rPr lang="en-US" sz="1100" dirty="0"/>
              <a:t>Insurance Information Institute.</a:t>
            </a:r>
          </a:p>
        </p:txBody>
      </p:sp>
      <p:sp>
        <p:nvSpPr>
          <p:cNvPr id="2079750" name="Rectangle 6"/>
          <p:cNvSpPr>
            <a:spLocks noChangeArrowheads="1"/>
          </p:cNvSpPr>
          <p:nvPr/>
        </p:nvSpPr>
        <p:spPr bwMode="blackWhite">
          <a:xfrm>
            <a:off x="511175" y="5514975"/>
            <a:ext cx="8175625" cy="8366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Car/Light Truck Sales Will Continue to Recover from the 2009 Low Point, Bolstering the Auto Insurer Growth and the Manufacturing Sector.</a:t>
            </a:r>
          </a:p>
        </p:txBody>
      </p:sp>
      <p:sp>
        <p:nvSpPr>
          <p:cNvPr id="2079751" name="AutoShape 7"/>
          <p:cNvSpPr>
            <a:spLocks noChangeArrowheads="1"/>
          </p:cNvSpPr>
          <p:nvPr/>
        </p:nvSpPr>
        <p:spPr bwMode="blackWhite">
          <a:xfrm>
            <a:off x="1000125" y="3249561"/>
            <a:ext cx="2949575" cy="1356135"/>
          </a:xfrm>
          <a:prstGeom prst="wedgeRectCallout">
            <a:avLst>
              <a:gd name="adj1" fmla="val 76360"/>
              <a:gd name="adj2" fmla="val 6526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New auto/light truck sales fell to the lowest level since the late 1960s. Forecast for </a:t>
            </a:r>
            <a:r>
              <a:rPr lang="en-US" sz="1400" b="1" dirty="0" smtClean="0">
                <a:solidFill>
                  <a:schemeClr val="bg1"/>
                </a:solidFill>
              </a:rPr>
              <a:t>2013-14 </a:t>
            </a:r>
            <a:r>
              <a:rPr lang="en-US" sz="1400" b="1" dirty="0">
                <a:solidFill>
                  <a:schemeClr val="bg1"/>
                </a:solidFill>
              </a:rPr>
              <a:t>is still far below 1999-2007 average of 17 million units, but a </a:t>
            </a:r>
            <a:r>
              <a:rPr lang="en-US" sz="1400" b="1" dirty="0" smtClean="0">
                <a:solidFill>
                  <a:schemeClr val="bg1"/>
                </a:solidFill>
              </a:rPr>
              <a:t>robust recovery </a:t>
            </a:r>
            <a:r>
              <a:rPr lang="en-US" sz="1400" b="1" dirty="0">
                <a:solidFill>
                  <a:schemeClr val="bg1"/>
                </a:solidFill>
              </a:rPr>
              <a:t>is </a:t>
            </a:r>
            <a:r>
              <a:rPr lang="en-US" sz="1400" b="1" dirty="0" smtClean="0">
                <a:solidFill>
                  <a:schemeClr val="bg1"/>
                </a:solidFill>
              </a:rPr>
              <a:t>well underway</a:t>
            </a:r>
            <a:r>
              <a:rPr lang="en-US" sz="1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079752" name="AutoShape 8"/>
          <p:cNvSpPr>
            <a:spLocks noChangeArrowheads="1"/>
          </p:cNvSpPr>
          <p:nvPr/>
        </p:nvSpPr>
        <p:spPr bwMode="blackWhite">
          <a:xfrm>
            <a:off x="3966730" y="1081548"/>
            <a:ext cx="2689710" cy="1140631"/>
          </a:xfrm>
          <a:prstGeom prst="wedgeRectCallout">
            <a:avLst>
              <a:gd name="adj1" fmla="val 30105"/>
              <a:gd name="adj2" fmla="val 7848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Job growth and improved credit market conditions will boost auto sales in </a:t>
            </a:r>
            <a:r>
              <a:rPr lang="en-US" sz="1600" b="1" dirty="0" smtClean="0">
                <a:solidFill>
                  <a:schemeClr val="bg1"/>
                </a:solidFill>
              </a:rPr>
              <a:t>2013 </a:t>
            </a:r>
            <a:r>
              <a:rPr lang="en-US" sz="1600" b="1" dirty="0">
                <a:solidFill>
                  <a:schemeClr val="bg1"/>
                </a:solidFill>
              </a:rPr>
              <a:t>and beyond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79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7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750" grpId="0" animBg="1"/>
      <p:bldP spid="2079751" grpId="0" animBg="1"/>
      <p:bldP spid="2079752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Hurricane Sandy: Flood Issues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529A20C-ADB3-4B6C-9ADA-C87A773B28D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100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75186" y="4445764"/>
            <a:ext cx="8185355" cy="10864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 dirty="0" smtClean="0">
                <a:solidFill>
                  <a:srgbClr val="225A7A"/>
                </a:solidFill>
              </a:rPr>
              <a:t>Most of the Uninsured Direct Losses Are Due to Flooding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  <p:bldP spid="6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-1" y="6543596"/>
            <a:ext cx="802312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Wharton Center for Risk Management and Decision Processes, </a:t>
            </a:r>
            <a:r>
              <a:rPr lang="en-US" sz="1000" i="1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Issue Brief,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Nov. 2012; Insurance Information Institute.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idx="4294967295"/>
          </p:nvPr>
        </p:nvSpPr>
        <p:spPr>
          <a:xfrm>
            <a:off x="287338" y="158750"/>
            <a:ext cx="7256462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Residential NFIP Flood Take-Up Rates in NJ (2010) &amp; Sandy Storm Surge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78C5944E-386F-40B1-B026-705BED1D17C7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>
                <a:defRPr/>
              </a:pPr>
              <a:t>101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3880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426" y="1029624"/>
            <a:ext cx="4599005" cy="553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5082989" y="2747445"/>
            <a:ext cx="3662805" cy="1588581"/>
          </a:xfrm>
          <a:prstGeom prst="wedgeRectCallout">
            <a:avLst>
              <a:gd name="adj1" fmla="val -71934"/>
              <a:gd name="adj2" fmla="val -2383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Flood coverage penetration rates were extremely low in many very vulnerable areas in NJ, with take-up rates far below 50% in many areas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-1" y="6543596"/>
            <a:ext cx="802312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Wharton Center for Risk Management and Decision Processes, </a:t>
            </a:r>
            <a:r>
              <a:rPr lang="en-US" sz="1000" i="1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Issue Brief,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Nov. 2012; Insurance Information Institute.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idx="4294967295"/>
          </p:nvPr>
        </p:nvSpPr>
        <p:spPr>
          <a:xfrm>
            <a:off x="287338" y="158750"/>
            <a:ext cx="7256462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Residential NFIP Flood Take-Up Rates in NY, CT (2010) &amp; Sandy Storm Surge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78C5944E-386F-40B1-B026-705BED1D17C7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>
                <a:defRPr/>
              </a:pPr>
              <a:t>102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3882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729" y="1178850"/>
            <a:ext cx="7447936" cy="529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7285703" y="3008671"/>
            <a:ext cx="1858297" cy="3067664"/>
          </a:xfrm>
          <a:prstGeom prst="wedgeRectCallout">
            <a:avLst>
              <a:gd name="adj1" fmla="val -86220"/>
              <a:gd name="adj2" fmla="val -3825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Flood coverage penetration rates were extremely low in many very vulnerable areas of  NY and CT, with take-up rates far below 50% in many areas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6" y="80042"/>
            <a:ext cx="7853643" cy="860425"/>
          </a:xfrm>
        </p:spPr>
        <p:txBody>
          <a:bodyPr/>
          <a:lstStyle/>
          <a:p>
            <a:r>
              <a:rPr lang="en-US" dirty="0" smtClean="0"/>
              <a:t>Hurricane Sandy: National Flood Insurance Program Payment, by State*</a:t>
            </a:r>
          </a:p>
        </p:txBody>
      </p:sp>
      <p:graphicFrame>
        <p:nvGraphicFramePr>
          <p:cNvPr id="95234" name="Object 2"/>
          <p:cNvGraphicFramePr>
            <a:graphicFrameLocks/>
          </p:cNvGraphicFramePr>
          <p:nvPr/>
        </p:nvGraphicFramePr>
        <p:xfrm>
          <a:off x="215153" y="1276910"/>
          <a:ext cx="8673353" cy="4330700"/>
        </p:xfrm>
        <a:graphic>
          <a:graphicData uri="http://schemas.openxmlformats.org/presentationml/2006/ole">
            <p:oleObj spid="_x0000_s16357378" name="Chart" r:id="rId4" imgW="8439161" imgH="4333784" progId="MSGraph.Chart.8">
              <p:embed followColorScheme="full"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blackWhite">
          <a:xfrm>
            <a:off x="454398" y="5585359"/>
            <a:ext cx="8232401" cy="685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The NFIP Will Ultimately Likely Pay Close to $7 Billion to 100,000 Policyholders Across 9 States and DC in the Wake of Hurricane Sandy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523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8AF790-FF04-42DB-8600-2355AD6BD9B9}" type="slidenum">
              <a:rPr lang="en-US" smtClean="0"/>
              <a:pPr/>
              <a:t>103</a:t>
            </a:fld>
            <a:endParaRPr lang="en-US" smtClean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3462367" y="1701272"/>
            <a:ext cx="2486149" cy="1398493"/>
          </a:xfrm>
          <a:prstGeom prst="wedgeRectCallout">
            <a:avLst>
              <a:gd name="adj1" fmla="val -115859"/>
              <a:gd name="adj2" fmla="val -1746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At $2.437B and $2.152B, respectively, NY and NJ sustained, by far, the largest NFIP flood losses from Hurricane Sandy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black">
          <a:xfrm>
            <a:off x="255493" y="1196600"/>
            <a:ext cx="822166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rgbClr val="225A7A"/>
                </a:solidFill>
              </a:rPr>
              <a:t>TOTAL = $4.797 BILLION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black">
          <a:xfrm>
            <a:off x="347663" y="1074084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($ Millions)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127000" y="6258768"/>
            <a:ext cx="9191625" cy="6547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*As of February 20, 2013.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NFIP; Insurance Information Institute . 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B4FC32C-87B1-44C7-8DC7-77CCE9CCF57C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104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962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4102" name="Rectangle 6"/>
          <p:cNvSpPr>
            <a:spLocks noChangeArrowheads="1"/>
          </p:cNvSpPr>
          <p:nvPr/>
        </p:nvSpPr>
        <p:spPr bwMode="blackWhite">
          <a:xfrm>
            <a:off x="609600" y="1971675"/>
            <a:ext cx="8239125" cy="20764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800" b="1" dirty="0" smtClean="0">
                <a:solidFill>
                  <a:srgbClr val="FFFFFF"/>
                </a:solidFill>
              </a:rPr>
              <a:t>U.S. Insured Catastrophe Loss Update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78224" y="4397375"/>
            <a:ext cx="801444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25A7A"/>
                </a:solidFill>
              </a:rPr>
              <a:t>2012 Catastrophe Losses Were Close to “Average” Until Sandy Hit</a:t>
            </a:r>
            <a:endParaRPr lang="en-US" sz="32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200" b="1" i="1" dirty="0" smtClean="0">
                <a:solidFill>
                  <a:srgbClr val="C00000"/>
                </a:solidFill>
              </a:rPr>
              <a:t>2011 Was the 5</a:t>
            </a:r>
            <a:r>
              <a:rPr lang="en-US" sz="3200" b="1" i="1" baseline="30000" dirty="0" smtClean="0">
                <a:solidFill>
                  <a:srgbClr val="C00000"/>
                </a:solidFill>
              </a:rPr>
              <a:t>th</a:t>
            </a:r>
            <a:r>
              <a:rPr lang="en-US" sz="3200" b="1" i="1" dirty="0" smtClean="0">
                <a:solidFill>
                  <a:srgbClr val="C00000"/>
                </a:solidFill>
              </a:rPr>
              <a:t> Most </a:t>
            </a:r>
            <a:r>
              <a:rPr lang="en-US" sz="3200" b="1" i="1" dirty="0">
                <a:solidFill>
                  <a:srgbClr val="C00000"/>
                </a:solidFill>
              </a:rPr>
              <a:t>Expensive </a:t>
            </a:r>
            <a:r>
              <a:rPr lang="en-US" sz="3200" b="1" i="1" dirty="0" smtClean="0">
                <a:solidFill>
                  <a:srgbClr val="C00000"/>
                </a:solidFill>
              </a:rPr>
              <a:t>     Year </a:t>
            </a:r>
            <a:r>
              <a:rPr lang="en-US" sz="3200" b="1" i="1" dirty="0">
                <a:solidFill>
                  <a:srgbClr val="C00000"/>
                </a:solidFill>
              </a:rPr>
              <a:t>on Record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2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4102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5"/>
          <p:cNvGraphicFramePr>
            <a:graphicFrameLocks/>
          </p:cNvGraphicFramePr>
          <p:nvPr/>
        </p:nvGraphicFramePr>
        <p:xfrm>
          <a:off x="299375" y="1196417"/>
          <a:ext cx="8544941" cy="509769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827329"/>
                <a:gridCol w="1236962"/>
                <a:gridCol w="1236962"/>
                <a:gridCol w="2120505"/>
                <a:gridCol w="2123183"/>
              </a:tblGrid>
              <a:tr h="678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rgbClr val="FFFFFF"/>
                          </a:solidFill>
                          <a:latin typeface="Arial" charset="0"/>
                        </a:rPr>
                        <a:t>As of January 1, 2013</a:t>
                      </a:r>
                      <a:endParaRPr lang="en-US" sz="1200" b="1" i="1" dirty="0" smtClean="0">
                        <a:solidFill>
                          <a:srgbClr val="FFFFFF"/>
                        </a:solidFill>
                        <a:latin typeface="Arial" charset="0"/>
                      </a:endParaRPr>
                    </a:p>
                  </a:txBody>
                  <a:tcPr anchor="b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Number of  Events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Fatalities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Estimated Overall Losses (US $m)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Estimated Insured Losses (US $m)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25A7A"/>
                    </a:solidFill>
                  </a:tcPr>
                </a:tc>
              </a:tr>
              <a:tr h="5882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Tropical Cyclone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52,240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26,360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07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Severe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27,688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14,914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6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Drought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16,000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75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Wildfire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1,112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04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Winter Storm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13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Flood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††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713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TOTALS</a:t>
                      </a:r>
                    </a:p>
                  </a:txBody>
                  <a:tcPr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$101,134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$57,907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66438" y="179506"/>
            <a:ext cx="6840000" cy="720000"/>
          </a:xfrm>
        </p:spPr>
        <p:txBody>
          <a:bodyPr/>
          <a:lstStyle/>
          <a:p>
            <a:r>
              <a:rPr lang="en-US" dirty="0" smtClean="0">
                <a:solidFill>
                  <a:srgbClr val="225A7A"/>
                </a:solidFill>
              </a:rPr>
              <a:t>Natural Disaster Losses in the United States: 2012</a:t>
            </a:r>
            <a:endParaRPr lang="en-US" dirty="0">
              <a:solidFill>
                <a:srgbClr val="225A7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4658" y="6540532"/>
            <a:ext cx="68580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105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-1" y="6433393"/>
            <a:ext cx="470473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Source: MR </a:t>
            </a:r>
            <a:r>
              <a:rPr lang="en-US" sz="1000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NatCat</a:t>
            </a:r>
            <a:r>
              <a:rPr lang="en-US" sz="1000" i="1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SERVICE</a:t>
            </a:r>
            <a:endParaRPr lang="en-US" sz="1000" i="1" dirty="0" smtClean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  <a:p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† 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- Includes Federal Crop Insurance Losses.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† †  - Excludes federal flood.</a:t>
            </a:r>
            <a:endParaRPr lang="en-US" sz="1000" dirty="0">
              <a:solidFill>
                <a:schemeClr val="accent4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7"/>
          <p:cNvSpPr>
            <a:spLocks noGrp="1"/>
          </p:cNvSpPr>
          <p:nvPr>
            <p:ph type="title" idx="4294967295"/>
          </p:nvPr>
        </p:nvSpPr>
        <p:spPr>
          <a:xfrm>
            <a:off x="246500" y="58992"/>
            <a:ext cx="7525899" cy="812800"/>
          </a:xfrm>
        </p:spPr>
        <p:txBody>
          <a:bodyPr/>
          <a:lstStyle/>
          <a:p>
            <a:pPr eaLnBrk="0" fontAlgn="base" hangingPunct="0"/>
            <a:r>
              <a:rPr lang="en-US" kern="1200" dirty="0" smtClean="0">
                <a:latin typeface="Arial"/>
                <a:ea typeface="+mn-ea"/>
                <a:cs typeface="Arial"/>
              </a:rPr>
              <a:t>Significant Natural Catastrophes, 2012</a:t>
            </a:r>
            <a:br>
              <a:rPr lang="en-US" kern="1200" dirty="0" smtClean="0">
                <a:latin typeface="Arial"/>
                <a:ea typeface="+mn-ea"/>
                <a:cs typeface="Arial"/>
              </a:rPr>
            </a:br>
            <a:r>
              <a:rPr lang="en-US" sz="1800" kern="1200" dirty="0" smtClean="0">
                <a:latin typeface="Arial"/>
                <a:ea typeface="+mn-ea"/>
                <a:cs typeface="Arial"/>
              </a:rPr>
              <a:t>(Events with</a:t>
            </a:r>
            <a:r>
              <a:rPr lang="en-US" kern="1200" dirty="0" smtClean="0">
                <a:latin typeface="Arial"/>
                <a:ea typeface="+mn-ea"/>
                <a:cs typeface="Arial"/>
              </a:rPr>
              <a:t> </a:t>
            </a:r>
            <a:r>
              <a:rPr lang="en-US" sz="1800" dirty="0" smtClean="0">
                <a:latin typeface="Arial" charset="0"/>
                <a:cs typeface="Arial" charset="0"/>
              </a:rPr>
              <a:t>$1 billion economic loss and/or 50 fatalities)</a:t>
            </a:r>
            <a:endParaRPr lang="en-US" dirty="0"/>
          </a:p>
        </p:txBody>
      </p:sp>
      <p:graphicFrame>
        <p:nvGraphicFramePr>
          <p:cNvPr id="6" name="Group 57"/>
          <p:cNvGraphicFramePr>
            <a:graphicFrameLocks noGrp="1"/>
          </p:cNvGraphicFramePr>
          <p:nvPr>
            <p:ph/>
          </p:nvPr>
        </p:nvGraphicFramePr>
        <p:xfrm>
          <a:off x="269875" y="1183252"/>
          <a:ext cx="8534401" cy="518464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016125"/>
                <a:gridCol w="2057400"/>
                <a:gridCol w="2326884"/>
                <a:gridCol w="2133992"/>
              </a:tblGrid>
              <a:tr h="563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Date </a:t>
                      </a:r>
                    </a:p>
                  </a:txBody>
                  <a:tcPr marT="91440" anchor="b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8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Event</a:t>
                      </a:r>
                    </a:p>
                  </a:txBody>
                  <a:tcPr marT="91440" anchor="b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8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Estimated Economic 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Losses  (US $m)</a:t>
                      </a:r>
                    </a:p>
                  </a:txBody>
                  <a:tcPr marT="91440" anchor="b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8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Estimated Insured Losses  (US $m)</a:t>
                      </a:r>
                    </a:p>
                  </a:txBody>
                  <a:tcPr marT="91440" anchor="b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8688C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 – Sept 2012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Central US Drought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16,000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March 2 - 3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 2 – 4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1,550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775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 13- 15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1,800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 28 – 29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4,500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2,500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May 25 – 30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3,400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1,700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 6 – 7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1,400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 11 – 13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1,900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950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 28 – July 2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Thunderstorms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 26 - 30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Hurricane Isaac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1,220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8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October 28 - 30</a:t>
                      </a:r>
                    </a:p>
                  </a:txBody>
                  <a:tcPr marT="9144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Hurricane Sandy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50,000</a:t>
                      </a: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25,000</a:t>
                      </a:r>
                      <a:r>
                        <a:rPr kumimoji="0" lang="en-US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††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anchor="ctr" horzOverflow="overflow">
                    <a:lnL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14658" y="6540532"/>
            <a:ext cx="68580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106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14658" y="6540532"/>
            <a:ext cx="685800" cy="274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09D5B349-258F-4228-B765-8A08036DA0B9}" type="slidenum">
              <a:rPr lang="en-US" sz="100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/>
              <a:t>106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448142"/>
            <a:ext cx="539791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Source: MR </a:t>
            </a:r>
            <a:r>
              <a:rPr lang="en-US" sz="1000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NatCat</a:t>
            </a:r>
            <a:r>
              <a:rPr lang="en-US" sz="1000" i="1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SERVICE</a:t>
            </a:r>
            <a:endParaRPr lang="en-US" sz="1000" i="1" dirty="0" smtClean="0">
              <a:solidFill>
                <a:schemeClr val="accent4">
                  <a:lumMod val="75000"/>
                </a:schemeClr>
              </a:solidFill>
              <a:latin typeface="Arial" charset="0"/>
            </a:endParaRPr>
          </a:p>
          <a:p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† 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- Includes Federal Crop Insurance Losses.;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† †  - Excludes  NFIP losses.</a:t>
            </a:r>
            <a:endParaRPr lang="en-US" sz="1000" dirty="0">
              <a:solidFill>
                <a:schemeClr val="accent4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13"/>
          <p:cNvSpPr txBox="1">
            <a:spLocks noChangeArrowheads="1"/>
          </p:cNvSpPr>
          <p:nvPr/>
        </p:nvSpPr>
        <p:spPr bwMode="auto">
          <a:xfrm rot="-5400000">
            <a:off x="-170656" y="3382169"/>
            <a:ext cx="96043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rgbClr val="2B7299"/>
                </a:solidFill>
              </a:rPr>
              <a:t>Number</a:t>
            </a:r>
          </a:p>
        </p:txBody>
      </p:sp>
      <p:sp>
        <p:nvSpPr>
          <p:cNvPr id="121859" name="Rectangle 5"/>
          <p:cNvSpPr>
            <a:spLocks noChangeArrowheads="1"/>
          </p:cNvSpPr>
          <p:nvPr/>
        </p:nvSpPr>
        <p:spPr bwMode="auto">
          <a:xfrm>
            <a:off x="1262063" y="5807075"/>
            <a:ext cx="165100" cy="1524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0" name="Rectangle 6"/>
          <p:cNvSpPr>
            <a:spLocks noChangeArrowheads="1"/>
          </p:cNvSpPr>
          <p:nvPr/>
        </p:nvSpPr>
        <p:spPr bwMode="auto">
          <a:xfrm>
            <a:off x="3665538" y="5800725"/>
            <a:ext cx="165100" cy="15240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1" name="Rectangle 7"/>
          <p:cNvSpPr>
            <a:spLocks noChangeArrowheads="1"/>
          </p:cNvSpPr>
          <p:nvPr/>
        </p:nvSpPr>
        <p:spPr bwMode="auto">
          <a:xfrm>
            <a:off x="3665538" y="6046788"/>
            <a:ext cx="165100" cy="152400"/>
          </a:xfrm>
          <a:prstGeom prst="rect">
            <a:avLst/>
          </a:prstGeom>
          <a:solidFill>
            <a:srgbClr val="2B72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2" name="Rectangle 8"/>
          <p:cNvSpPr>
            <a:spLocks noChangeArrowheads="1"/>
          </p:cNvSpPr>
          <p:nvPr/>
        </p:nvSpPr>
        <p:spPr bwMode="auto">
          <a:xfrm>
            <a:off x="6584950" y="5803900"/>
            <a:ext cx="1651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1863" name="Text Box 9"/>
          <p:cNvSpPr txBox="1">
            <a:spLocks noChangeArrowheads="1"/>
          </p:cNvSpPr>
          <p:nvPr/>
        </p:nvSpPr>
        <p:spPr bwMode="auto">
          <a:xfrm>
            <a:off x="1450975" y="5757863"/>
            <a:ext cx="1778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Geophysical </a:t>
            </a:r>
          </a:p>
          <a:p>
            <a:r>
              <a:rPr lang="de-DE" sz="1100">
                <a:solidFill>
                  <a:srgbClr val="28688C"/>
                </a:solidFill>
              </a:rPr>
              <a:t>(earthquake, tsunami, </a:t>
            </a:r>
          </a:p>
          <a:p>
            <a:r>
              <a:rPr lang="de-DE" sz="1100">
                <a:solidFill>
                  <a:srgbClr val="28688C"/>
                </a:solidFill>
              </a:rPr>
              <a:t>volcanic activity)</a:t>
            </a:r>
          </a:p>
        </p:txBody>
      </p:sp>
      <p:sp>
        <p:nvSpPr>
          <p:cNvPr id="121864" name="Text Box 10"/>
          <p:cNvSpPr txBox="1">
            <a:spLocks noChangeArrowheads="1"/>
          </p:cNvSpPr>
          <p:nvPr/>
        </p:nvSpPr>
        <p:spPr bwMode="auto">
          <a:xfrm>
            <a:off x="6764338" y="5741988"/>
            <a:ext cx="2124075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Climatological </a:t>
            </a:r>
          </a:p>
          <a:p>
            <a:r>
              <a:rPr lang="de-DE" sz="1100">
                <a:solidFill>
                  <a:srgbClr val="28688C"/>
                </a:solidFill>
              </a:rPr>
              <a:t>(temperature extremes, </a:t>
            </a:r>
          </a:p>
          <a:p>
            <a:r>
              <a:rPr lang="de-DE" sz="1100">
                <a:solidFill>
                  <a:srgbClr val="28688C"/>
                </a:solidFill>
              </a:rPr>
              <a:t>drought, wildfire)</a:t>
            </a:r>
          </a:p>
        </p:txBody>
      </p:sp>
      <p:sp>
        <p:nvSpPr>
          <p:cNvPr id="121865" name="Text Box 11"/>
          <p:cNvSpPr txBox="1">
            <a:spLocks noChangeArrowheads="1"/>
          </p:cNvSpPr>
          <p:nvPr/>
        </p:nvSpPr>
        <p:spPr bwMode="auto">
          <a:xfrm>
            <a:off x="3881438" y="5740400"/>
            <a:ext cx="19812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Meteorological (storm)</a:t>
            </a:r>
          </a:p>
        </p:txBody>
      </p:sp>
      <p:sp>
        <p:nvSpPr>
          <p:cNvPr id="121866" name="Text Box 12"/>
          <p:cNvSpPr txBox="1">
            <a:spLocks noChangeArrowheads="1"/>
          </p:cNvSpPr>
          <p:nvPr/>
        </p:nvSpPr>
        <p:spPr bwMode="auto">
          <a:xfrm>
            <a:off x="3884613" y="5989638"/>
            <a:ext cx="31654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100">
                <a:solidFill>
                  <a:srgbClr val="28688C"/>
                </a:solidFill>
              </a:rPr>
              <a:t>Hydrological </a:t>
            </a:r>
          </a:p>
          <a:p>
            <a:r>
              <a:rPr lang="de-DE" sz="1100">
                <a:solidFill>
                  <a:srgbClr val="28688C"/>
                </a:solidFill>
              </a:rPr>
              <a:t>(flood, mass movement)</a:t>
            </a:r>
          </a:p>
        </p:txBody>
      </p:sp>
      <p:sp>
        <p:nvSpPr>
          <p:cNvPr id="121867" name="Title 56"/>
          <p:cNvSpPr>
            <a:spLocks noGrp="1"/>
          </p:cNvSpPr>
          <p:nvPr>
            <p:ph type="title"/>
          </p:nvPr>
        </p:nvSpPr>
        <p:spPr>
          <a:xfrm>
            <a:off x="220663" y="356061"/>
            <a:ext cx="7343775" cy="719137"/>
          </a:xfrm>
        </p:spPr>
        <p:txBody>
          <a:bodyPr/>
          <a:lstStyle/>
          <a:p>
            <a:r>
              <a:rPr lang="en-US" dirty="0" smtClean="0">
                <a:solidFill>
                  <a:srgbClr val="28688C"/>
                </a:solidFill>
              </a:rPr>
              <a:t>Natural Disasters in the United States, 1980 – 2012</a:t>
            </a:r>
            <a:br>
              <a:rPr lang="en-US" dirty="0" smtClean="0">
                <a:solidFill>
                  <a:srgbClr val="28688C"/>
                </a:solidFill>
              </a:rPr>
            </a:br>
            <a:r>
              <a:rPr lang="en-US" sz="1800" dirty="0" smtClean="0">
                <a:solidFill>
                  <a:srgbClr val="28688C"/>
                </a:solidFill>
              </a:rPr>
              <a:t>Number of Events (Annual Totals 1980 – 2012)</a:t>
            </a:r>
            <a:br>
              <a:rPr lang="en-US" sz="1800" dirty="0" smtClean="0">
                <a:solidFill>
                  <a:srgbClr val="28688C"/>
                </a:solidFill>
              </a:rPr>
            </a:br>
            <a:endParaRPr lang="en-US" dirty="0" smtClean="0">
              <a:solidFill>
                <a:srgbClr val="28688C"/>
              </a:solidFill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6988" y="6391275"/>
            <a:ext cx="28956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MR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NatCat</a:t>
            </a:r>
            <a:r>
              <a:rPr lang="en-US" sz="1000" i="1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SERVICE</a:t>
            </a: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415338" y="6540500"/>
            <a:ext cx="685800" cy="2746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7E94D20-8B04-489F-865D-6565B0726539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107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1872" name="Textfeld 41"/>
          <p:cNvSpPr txBox="1">
            <a:spLocks noChangeArrowheads="1"/>
          </p:cNvSpPr>
          <p:nvPr/>
        </p:nvSpPr>
        <p:spPr bwMode="auto">
          <a:xfrm>
            <a:off x="8632825" y="4189413"/>
            <a:ext cx="457200" cy="2460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 dirty="0" smtClean="0">
                <a:solidFill>
                  <a:schemeClr val="bg1"/>
                </a:solidFill>
              </a:rPr>
              <a:t>41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20" name="Textfeld 40"/>
          <p:cNvSpPr txBox="1"/>
          <p:nvPr/>
        </p:nvSpPr>
        <p:spPr>
          <a:xfrm>
            <a:off x="8623300" y="4570413"/>
            <a:ext cx="457200" cy="24606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000" b="1" dirty="0" smtClean="0">
                <a:solidFill>
                  <a:schemeClr val="bg1"/>
                </a:solidFill>
              </a:rPr>
              <a:t>19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22" name="Textfeld 39"/>
          <p:cNvSpPr txBox="1"/>
          <p:nvPr/>
        </p:nvSpPr>
        <p:spPr>
          <a:xfrm>
            <a:off x="8610600" y="4887913"/>
            <a:ext cx="457200" cy="24606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1000" b="1" dirty="0" smtClean="0">
                <a:solidFill>
                  <a:schemeClr val="bg1"/>
                </a:solidFill>
              </a:rPr>
              <a:t>121</a:t>
            </a:r>
            <a:endParaRPr lang="de-DE" sz="1000" b="1" dirty="0">
              <a:solidFill>
                <a:schemeClr val="bg1"/>
              </a:solidFill>
            </a:endParaRPr>
          </a:p>
        </p:txBody>
      </p:sp>
      <p:sp>
        <p:nvSpPr>
          <p:cNvPr id="121875" name="Textfeld 24"/>
          <p:cNvSpPr txBox="1">
            <a:spLocks noChangeArrowheads="1"/>
          </p:cNvSpPr>
          <p:nvPr/>
        </p:nvSpPr>
        <p:spPr bwMode="auto">
          <a:xfrm>
            <a:off x="8610600" y="5189538"/>
            <a:ext cx="457200" cy="24606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1000" b="1" dirty="0" smtClean="0">
                <a:solidFill>
                  <a:schemeClr val="bg1"/>
                </a:solidFill>
              </a:rPr>
              <a:t>3</a:t>
            </a:r>
            <a:endParaRPr lang="de-DE" sz="1000" b="1" dirty="0">
              <a:solidFill>
                <a:schemeClr val="bg1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310148"/>
            <a:ext cx="8407871" cy="44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AutoShape 7"/>
          <p:cNvSpPr>
            <a:spLocks noChangeArrowheads="1"/>
          </p:cNvSpPr>
          <p:nvPr/>
        </p:nvSpPr>
        <p:spPr bwMode="blackWhite">
          <a:xfrm>
            <a:off x="3982064" y="1386348"/>
            <a:ext cx="3048415" cy="1206887"/>
          </a:xfrm>
          <a:prstGeom prst="wedgeRectCallout">
            <a:avLst>
              <a:gd name="adj1" fmla="val 80311"/>
              <a:gd name="adj2" fmla="val 11263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</a:t>
            </a: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184 </a:t>
            </a:r>
            <a:r>
              <a:rPr lang="en-US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natural disaster events </a:t>
            </a:r>
            <a:r>
              <a:rPr lang="en-US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the US in 2012</a:t>
            </a:r>
            <a:endParaRPr lang="en-US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9959" y="121015"/>
            <a:ext cx="7914808" cy="720725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Losses Due to Natural Disasters in the US, 1980–2012 </a:t>
            </a:r>
            <a:r>
              <a:rPr lang="de-DE" sz="2400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(Overall &amp; Insured Losses)</a:t>
            </a:r>
            <a:endParaRPr lang="en-US" kern="1200" dirty="0" smtClean="0">
              <a:solidFill>
                <a:srgbClr val="28688C"/>
              </a:solidFill>
              <a:latin typeface="Arial"/>
              <a:ea typeface="Arial Unicode MS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15338" y="6543675"/>
            <a:ext cx="685800" cy="274638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fld id="{F5633247-1482-4DC6-B438-F0612B2BF3C0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</a:rPr>
              <a:pPr algn="r">
                <a:defRPr/>
              </a:pPr>
              <a:t>108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2" name="Gruppieren 18"/>
          <p:cNvGrpSpPr>
            <a:grpSpLocks/>
          </p:cNvGrpSpPr>
          <p:nvPr/>
        </p:nvGrpSpPr>
        <p:grpSpPr bwMode="auto">
          <a:xfrm>
            <a:off x="1683621" y="6255768"/>
            <a:ext cx="5753100" cy="267331"/>
            <a:chOff x="2021059" y="5197108"/>
            <a:chExt cx="4172956" cy="268913"/>
          </a:xfrm>
        </p:grpSpPr>
        <p:sp>
          <p:nvSpPr>
            <p:cNvPr id="106507" name="Textfeld 25"/>
            <p:cNvSpPr txBox="1">
              <a:spLocks noChangeArrowheads="1"/>
            </p:cNvSpPr>
            <p:nvPr/>
          </p:nvSpPr>
          <p:spPr bwMode="auto">
            <a:xfrm>
              <a:off x="2120552" y="5218343"/>
              <a:ext cx="1502471" cy="247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dirty="0"/>
                <a:t>Overall losses (in </a:t>
              </a:r>
              <a:r>
                <a:rPr lang="de-DE" sz="1000" dirty="0" smtClean="0"/>
                <a:t>2012 </a:t>
              </a:r>
              <a:r>
                <a:rPr lang="de-DE" sz="1000" dirty="0"/>
                <a:t>values)  </a:t>
              </a:r>
            </a:p>
          </p:txBody>
        </p:sp>
        <p:sp>
          <p:nvSpPr>
            <p:cNvPr id="106508" name="Textfeld 26"/>
            <p:cNvSpPr txBox="1">
              <a:spLocks noChangeArrowheads="1"/>
            </p:cNvSpPr>
            <p:nvPr/>
          </p:nvSpPr>
          <p:spPr bwMode="auto">
            <a:xfrm>
              <a:off x="4728671" y="5197108"/>
              <a:ext cx="1465344" cy="2470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000" dirty="0"/>
                <a:t>Insured losses (in </a:t>
              </a:r>
              <a:r>
                <a:rPr lang="de-DE" sz="1000" dirty="0" smtClean="0"/>
                <a:t>2012 </a:t>
              </a:r>
              <a:r>
                <a:rPr lang="de-DE" sz="1000" dirty="0"/>
                <a:t>values)  </a:t>
              </a:r>
            </a:p>
          </p:txBody>
        </p:sp>
        <p:sp>
          <p:nvSpPr>
            <p:cNvPr id="106509" name="Rechteck 30"/>
            <p:cNvSpPr>
              <a:spLocks noChangeArrowheads="1"/>
            </p:cNvSpPr>
            <p:nvPr/>
          </p:nvSpPr>
          <p:spPr bwMode="auto">
            <a:xfrm>
              <a:off x="2021059" y="5265972"/>
              <a:ext cx="99493" cy="137618"/>
            </a:xfrm>
            <a:prstGeom prst="rect">
              <a:avLst/>
            </a:prstGeom>
            <a:solidFill>
              <a:srgbClr val="92D050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marL="266700" indent="-265113"/>
              <a:endParaRPr lang="de-DE"/>
            </a:p>
          </p:txBody>
        </p:sp>
        <p:sp>
          <p:nvSpPr>
            <p:cNvPr id="106510" name="Rechteck 31"/>
            <p:cNvSpPr>
              <a:spLocks noChangeArrowheads="1"/>
            </p:cNvSpPr>
            <p:nvPr/>
          </p:nvSpPr>
          <p:spPr bwMode="auto">
            <a:xfrm>
              <a:off x="4609400" y="5265958"/>
              <a:ext cx="99493" cy="137618"/>
            </a:xfrm>
            <a:prstGeom prst="rect">
              <a:avLst/>
            </a:prstGeom>
            <a:solidFill>
              <a:srgbClr val="002060"/>
            </a:solidFill>
            <a:ln w="9525" algn="ctr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marL="266700" indent="-265113"/>
              <a:endParaRPr lang="de-DE"/>
            </a:p>
          </p:txBody>
        </p:sp>
      </p:grp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9688" y="6383338"/>
            <a:ext cx="28956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</a:rPr>
              <a:t>Source: MR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</a:rPr>
              <a:t>NatCat</a:t>
            </a:r>
            <a:r>
              <a:rPr lang="en-US" sz="1000" i="1" dirty="0" err="1">
                <a:solidFill>
                  <a:schemeClr val="accent4">
                    <a:lumMod val="75000"/>
                  </a:schemeClr>
                </a:solidFill>
              </a:rPr>
              <a:t>SERVICE</a:t>
            </a:r>
            <a:endParaRPr lang="en-US" sz="1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black">
          <a:xfrm>
            <a:off x="347663" y="13652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(2012 </a:t>
            </a: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Dollars, $ Billions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black">
          <a:xfrm>
            <a:off x="500063" y="1112920"/>
            <a:ext cx="85344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(Overall and </a:t>
            </a:r>
            <a:r>
              <a:rPr lang="en-US" sz="2000" b="1" dirty="0" smtClean="0">
                <a:solidFill>
                  <a:srgbClr val="225A7A"/>
                </a:solidFill>
              </a:rPr>
              <a:t>Insured Losses)</a:t>
            </a:r>
            <a:endParaRPr lang="en-US" sz="20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9155" y="1826340"/>
            <a:ext cx="7855713" cy="441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AutoShape 7"/>
          <p:cNvSpPr>
            <a:spLocks noChangeArrowheads="1"/>
          </p:cNvSpPr>
          <p:nvPr/>
        </p:nvSpPr>
        <p:spPr bwMode="blackWhite">
          <a:xfrm>
            <a:off x="1209609" y="1768596"/>
            <a:ext cx="2596292" cy="2803160"/>
          </a:xfrm>
          <a:prstGeom prst="wedgeRectCallout">
            <a:avLst>
              <a:gd name="adj1" fmla="val 47846"/>
              <a:gd name="adj2" fmla="val 177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2012 was the 2</a:t>
            </a:r>
            <a:r>
              <a:rPr lang="en-US" b="1" baseline="30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nd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or 3</a:t>
            </a:r>
            <a:r>
              <a:rPr lang="en-US" b="1" baseline="30000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rd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most expensive year on record for insured catastrophe losses in the US.</a:t>
            </a:r>
          </a:p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Approximately 57% of the overall cost of catastrophes in the US was covered by insurance in 2012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blackWhite">
          <a:xfrm>
            <a:off x="6740012" y="1659556"/>
            <a:ext cx="2192242" cy="1290638"/>
          </a:xfrm>
          <a:prstGeom prst="wedgeRectCallout">
            <a:avLst>
              <a:gd name="adj1" fmla="val 13454"/>
              <a:gd name="adj2" fmla="val 13601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2012 Losses</a:t>
            </a:r>
            <a:endParaRPr lang="en-US" b="1" u="sng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Overall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: $101.1B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Insured: $57.9B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11150" y="209550"/>
            <a:ext cx="6840538" cy="720725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U.S. Thunderstorm Loss Trends, </a:t>
            </a:r>
            <a:r>
              <a:rPr lang="en-US" dirty="0" smtClean="0">
                <a:solidFill>
                  <a:srgbClr val="28688C"/>
                </a:solidFill>
              </a:rPr>
              <a:t>1980 – 2012</a:t>
            </a:r>
            <a:endParaRPr lang="en-US" sz="2400" dirty="0">
              <a:solidFill>
                <a:srgbClr val="28688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8D0801B0-B425-4BBD-988E-B9240017401C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>
                <a:defRPr/>
              </a:pPr>
              <a:t>109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26988" y="6396038"/>
            <a:ext cx="42672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endParaRPr lang="en-US" sz="1000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Property Claims Service, MR </a:t>
            </a:r>
            <a:r>
              <a:rPr lang="en-US" sz="1000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NatCat</a:t>
            </a:r>
            <a:r>
              <a:rPr lang="en-US" sz="1000" i="1" dirty="0" err="1">
                <a:solidFill>
                  <a:schemeClr val="accent4">
                    <a:lumMod val="75000"/>
                  </a:schemeClr>
                </a:solidFill>
                <a:cs typeface="+mn-cs"/>
              </a:rPr>
              <a:t>SERVICE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8992" y="1489587"/>
            <a:ext cx="8962290" cy="481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059708" y="2563156"/>
            <a:ext cx="2381437" cy="20313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Average thunderstorm losses are up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fold since the early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1980s.  The 5- year running average loss is up sharply.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3544524" y="1110813"/>
            <a:ext cx="3940175" cy="147796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Hurricanes get all the headlines, but thunderstorms are consistent producers of large scale loss.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2008-2012 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are the most expensive years on record.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blackWhite">
          <a:xfrm>
            <a:off x="4100052" y="2873672"/>
            <a:ext cx="3531191" cy="975657"/>
          </a:xfrm>
          <a:prstGeom prst="wedgeRectCallout">
            <a:avLst>
              <a:gd name="adj1" fmla="val 83019"/>
              <a:gd name="adj2" fmla="val 6231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Thunderstorm losses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2012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totaled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$14.9 billion, the 2</a:t>
            </a:r>
            <a:r>
              <a:rPr lang="en-US" b="1" baseline="30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highest on record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E045F7-9350-4665-BD66-24DDE1401A5C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graphicFrame>
        <p:nvGraphicFramePr>
          <p:cNvPr id="18434" name="Object 11"/>
          <p:cNvGraphicFramePr>
            <a:graphicFrameLocks noChangeAspect="1"/>
          </p:cNvGraphicFramePr>
          <p:nvPr/>
        </p:nvGraphicFramePr>
        <p:xfrm>
          <a:off x="373063" y="1020763"/>
          <a:ext cx="8188325" cy="4819650"/>
        </p:xfrm>
        <a:graphic>
          <a:graphicData uri="http://schemas.openxmlformats.org/presentationml/2006/ole">
            <p:oleObj spid="_x0000_s14956546" name="Chart" r:id="rId4" imgW="7829584" imgH="3848214" progId="MSGraph.Chart.8">
              <p:embed followColorScheme="full"/>
            </p:oleObj>
          </a:graphicData>
        </a:graphic>
      </p:graphicFrame>
      <p:sp>
        <p:nvSpPr>
          <p:cNvPr id="18437" name="Rectangle 2"/>
          <p:cNvSpPr>
            <a:spLocks noChangeArrowheads="1"/>
          </p:cNvSpPr>
          <p:nvPr/>
        </p:nvSpPr>
        <p:spPr bwMode="black">
          <a:xfrm>
            <a:off x="7731125" y="1346200"/>
            <a:ext cx="1138238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$ Billions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title"/>
          </p:nvPr>
        </p:nvSpPr>
        <p:spPr>
          <a:xfrm>
            <a:off x="236538" y="114074"/>
            <a:ext cx="7459662" cy="860425"/>
          </a:xfrm>
        </p:spPr>
        <p:txBody>
          <a:bodyPr/>
          <a:lstStyle/>
          <a:p>
            <a:r>
              <a:rPr lang="en-US" dirty="0" smtClean="0"/>
              <a:t>Personal Auto Insurance Direct Written Premiums vs. Recently-Registered Cars</a:t>
            </a:r>
          </a:p>
        </p:txBody>
      </p:sp>
      <p:sp>
        <p:nvSpPr>
          <p:cNvPr id="18439" name="Rectangle 5"/>
          <p:cNvSpPr>
            <a:spLocks noChangeArrowheads="1"/>
          </p:cNvSpPr>
          <p:nvPr/>
        </p:nvSpPr>
        <p:spPr bwMode="auto">
          <a:xfrm>
            <a:off x="0" y="6435725"/>
            <a:ext cx="84042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AIPSO Facts (various issues); SNL Financial; Conning Research &amp; Consulting, </a:t>
            </a:r>
            <a:r>
              <a:rPr lang="en-US" sz="1100" i="1"/>
              <a:t>Property-Casualty Forecast and Analysis</a:t>
            </a:r>
            <a:r>
              <a:rPr lang="en-US" sz="1100"/>
              <a:t>, First Quarter 2012; Insurance Information Institute.</a:t>
            </a:r>
          </a:p>
        </p:txBody>
      </p:sp>
      <p:sp>
        <p:nvSpPr>
          <p:cNvPr id="2079750" name="Rectangle 6"/>
          <p:cNvSpPr>
            <a:spLocks noChangeArrowheads="1"/>
          </p:cNvSpPr>
          <p:nvPr/>
        </p:nvSpPr>
        <p:spPr bwMode="blackWhite">
          <a:xfrm>
            <a:off x="481013" y="5600700"/>
            <a:ext cx="8175625" cy="751114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PP DWP, flat from 2004-2009, is rising again.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Conning forecasts growth at 3.5% in 2013 and 4.0% in 2014.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2573338" y="3559629"/>
            <a:ext cx="1682750" cy="1444171"/>
          </a:xfrm>
          <a:prstGeom prst="wedgeRectCallout">
            <a:avLst>
              <a:gd name="adj1" fmla="val 121259"/>
              <a:gd name="adj2" fmla="val 2550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Average age of registered cars rose as fewer new cars were bought (and insured</a:t>
            </a:r>
            <a:r>
              <a:rPr lang="en-US" sz="1400" b="1" dirty="0" smtClean="0">
                <a:solidFill>
                  <a:schemeClr val="bg1"/>
                </a:solidFill>
              </a:rPr>
              <a:t>)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1031875" y="2130880"/>
            <a:ext cx="1270454" cy="1600200"/>
          </a:xfrm>
          <a:prstGeom prst="wedgeRectCallout">
            <a:avLst>
              <a:gd name="adj1" fmla="val 134065"/>
              <a:gd name="adj2" fmla="val 9051"/>
            </a:avLst>
          </a:prstGeom>
          <a:solidFill>
            <a:srgbClr val="FF0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In 2004-07 no growth in PP DWP despite strong new car/truck </a:t>
            </a:r>
            <a:r>
              <a:rPr lang="en-US" sz="1400" b="1" dirty="0" smtClean="0">
                <a:solidFill>
                  <a:schemeClr val="bg1"/>
                </a:solidFill>
              </a:rPr>
              <a:t>sales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5438548" y="3208565"/>
            <a:ext cx="1449387" cy="922564"/>
          </a:xfrm>
          <a:prstGeom prst="wedgeRectCallout">
            <a:avLst>
              <a:gd name="adj1" fmla="val 87958"/>
              <a:gd name="adj2" fmla="val 3485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New car/truck sales grow to 14-15M/year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4497388" y="1494064"/>
            <a:ext cx="1481137" cy="1469571"/>
          </a:xfrm>
          <a:prstGeom prst="wedgeRectCallout">
            <a:avLst>
              <a:gd name="adj1" fmla="val 140708"/>
              <a:gd name="adj2" fmla="val -3588"/>
            </a:avLst>
          </a:prstGeom>
          <a:solidFill>
            <a:srgbClr val="FF0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4%/yr growth forecast for PP DWP from recovering new car/truck </a:t>
            </a:r>
            <a:r>
              <a:rPr lang="en-US" sz="1400" b="1" dirty="0" smtClean="0">
                <a:solidFill>
                  <a:schemeClr val="bg1"/>
                </a:solidFill>
              </a:rPr>
              <a:t>sales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9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7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750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0AE91-0BB9-4CEB-8C50-0B03C716B4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Top 16 Most Costly Disasters</a:t>
            </a:r>
            <a:br>
              <a:rPr lang="en-US" dirty="0" smtClean="0"/>
            </a:br>
            <a:r>
              <a:rPr lang="en-US" dirty="0" smtClean="0"/>
              <a:t>in U.S. History</a:t>
            </a:r>
          </a:p>
        </p:txBody>
      </p:sp>
      <p:sp>
        <p:nvSpPr>
          <p:cNvPr id="31751" name="Rectangle 3"/>
          <p:cNvSpPr>
            <a:spLocks noChangeArrowheads="1"/>
          </p:cNvSpPr>
          <p:nvPr/>
        </p:nvSpPr>
        <p:spPr bwMode="black">
          <a:xfrm>
            <a:off x="347663" y="13652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(Insured Losses, 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2012 </a:t>
            </a: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Dollars, $ Billions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1746" name="Object 5"/>
          <p:cNvGraphicFramePr>
            <a:graphicFrameLocks noChangeAspect="1"/>
          </p:cNvGraphicFramePr>
          <p:nvPr/>
        </p:nvGraphicFramePr>
        <p:xfrm>
          <a:off x="40341" y="2176463"/>
          <a:ext cx="8964613" cy="3348037"/>
        </p:xfrm>
        <a:graphic>
          <a:graphicData uri="http://schemas.openxmlformats.org/presentationml/2006/ole">
            <p:oleObj spid="_x0000_s14962690" name="Chart" r:id="rId4" imgW="8420033" imgH="3371882" progId="MSGraph.Chart.8">
              <p:embed followColorScheme="full"/>
            </p:oleObj>
          </a:graphicData>
        </a:graphic>
      </p:graphicFrame>
      <p:sp>
        <p:nvSpPr>
          <p:cNvPr id="2067463" name="AutoShape 7"/>
          <p:cNvSpPr>
            <a:spLocks noChangeArrowheads="1"/>
          </p:cNvSpPr>
          <p:nvPr/>
        </p:nvSpPr>
        <p:spPr bwMode="blackWhite">
          <a:xfrm>
            <a:off x="3893574" y="1680913"/>
            <a:ext cx="3501005" cy="1487488"/>
          </a:xfrm>
          <a:prstGeom prst="wedgeRectCallout">
            <a:avLst>
              <a:gd name="adj1" fmla="val 26797"/>
              <a:gd name="adj2" fmla="val 7143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FF"/>
                </a:solidFill>
              </a:rPr>
              <a:t>Hurricane Sandy could become the 4</a:t>
            </a:r>
            <a:r>
              <a:rPr lang="en-US" sz="24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400" b="1" dirty="0" smtClean="0">
                <a:solidFill>
                  <a:srgbClr val="FFFFFF"/>
                </a:solidFill>
              </a:rPr>
              <a:t> or 5</a:t>
            </a:r>
            <a:r>
              <a:rPr lang="en-US" sz="24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costliest 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event in US insurance history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479927" y="5367130"/>
            <a:ext cx="3738112" cy="879943"/>
          </a:xfrm>
          <a:prstGeom prst="wedgeRectCallout">
            <a:avLst>
              <a:gd name="adj1" fmla="val -38733"/>
              <a:gd name="adj2" fmla="val -8026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Hurricane Irene became the 12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000" b="1" dirty="0" smtClean="0">
                <a:solidFill>
                  <a:srgbClr val="FFFFFF"/>
                </a:solidFill>
              </a:rPr>
              <a:t> most expense hurricane in US history in 2011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blackWhite">
          <a:xfrm>
            <a:off x="870155" y="3278954"/>
            <a:ext cx="1589504" cy="711200"/>
          </a:xfrm>
          <a:prstGeom prst="wedgeRectCallout">
            <a:avLst>
              <a:gd name="adj1" fmla="val 79786"/>
              <a:gd name="adj2" fmla="val 7253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Includes Tuscaloosa, AL, tornado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AutoShape 17"/>
          <p:cNvSpPr>
            <a:spLocks noChangeArrowheads="1"/>
          </p:cNvSpPr>
          <p:nvPr/>
        </p:nvSpPr>
        <p:spPr bwMode="blackWhite">
          <a:xfrm>
            <a:off x="3145939" y="3254374"/>
            <a:ext cx="1265424" cy="711200"/>
          </a:xfrm>
          <a:prstGeom prst="wedgeRectCallout">
            <a:avLst>
              <a:gd name="adj1" fmla="val -23514"/>
              <a:gd name="adj2" fmla="val 787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Includes Joplin, MO, tornado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blackWhite">
          <a:xfrm>
            <a:off x="4454005" y="5327341"/>
            <a:ext cx="4409769" cy="91122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12 of the 16 Most Expensive Events in US History Have Occurred Over the Past Decade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104932" y="6248175"/>
            <a:ext cx="9144001" cy="65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*Estimate as of 12/09/12 based on estimates of catastrophe modeling firms and reported losses as of 1/12/13. Estimates range up to $25B.</a:t>
            </a: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PCS; Insurance Information Institute inflation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adjustments to 2012 dollars using the CPI.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4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3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21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12/01/09 - 9pm</a:t>
            </a:r>
          </a:p>
        </p:txBody>
      </p:sp>
      <p:sp>
        <p:nvSpPr>
          <p:cNvPr id="192922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rgbClr val="FFFFFF"/>
                </a:solidFill>
                <a:latin typeface="Times New Roman" pitchFamily="18" charset="0"/>
              </a:rPr>
              <a:t>eSlide – P6466 – The Financial Crisis and the Future of the P/C</a:t>
            </a:r>
          </a:p>
        </p:txBody>
      </p:sp>
      <p:sp>
        <p:nvSpPr>
          <p:cNvPr id="192922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BF83BB6-F6BE-4086-BDD1-22EA1B241088}" type="slidenum">
              <a:rPr lang="en-US" sz="900">
                <a:solidFill>
                  <a:srgbClr val="000000"/>
                </a:solidFill>
                <a:latin typeface="Times New Roman" pitchFamily="18" charset="0"/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111</a:t>
            </a:fld>
            <a:endParaRPr lang="en-US" sz="90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929218" name="Object 2"/>
          <p:cNvGraphicFramePr>
            <a:graphicFrameLocks noChangeAspect="1"/>
          </p:cNvGraphicFramePr>
          <p:nvPr/>
        </p:nvGraphicFramePr>
        <p:xfrm>
          <a:off x="215900" y="1368425"/>
          <a:ext cx="8686800" cy="3475038"/>
        </p:xfrm>
        <a:graphic>
          <a:graphicData uri="http://schemas.openxmlformats.org/presentationml/2006/ole">
            <p:oleObj spid="_x0000_s14963714" name="Chart" r:id="rId4" imgW="8543841" imgH="3552904" progId="MSGraph.Chart.8">
              <p:embed followColorScheme="full"/>
            </p:oleObj>
          </a:graphicData>
        </a:graphic>
      </p:graphicFrame>
      <p:sp>
        <p:nvSpPr>
          <p:cNvPr id="1929222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US Insured Catastrophe Losses</a:t>
            </a:r>
          </a:p>
        </p:txBody>
      </p:sp>
      <p:sp>
        <p:nvSpPr>
          <p:cNvPr id="1929223" name="Rectangle 4"/>
          <p:cNvSpPr>
            <a:spLocks noChangeArrowheads="1"/>
          </p:cNvSpPr>
          <p:nvPr/>
        </p:nvSpPr>
        <p:spPr bwMode="auto">
          <a:xfrm>
            <a:off x="0" y="5686425"/>
            <a:ext cx="8394700" cy="1171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*As of 1/2/13.  Includes $20B gross loss estimate for Hurricane Sandy.</a:t>
            </a:r>
            <a:endParaRPr lang="en-US" sz="1100" dirty="0">
              <a:solidFill>
                <a:srgbClr val="000000"/>
              </a:solidFill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Note: 2001 figure includes $20.3B for 9/11 losses reported through 12/31/01 ($25.9B 2011 dollars). Includes only business and personal property claims, business interruption and auto claims. Non-prop/BI losses = $12.2B ($15.6B in 2011 dollars.)  </a:t>
            </a: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Sources: Property Claims Service/ISO;  Insurance Information Institute.</a:t>
            </a:r>
          </a:p>
        </p:txBody>
      </p:sp>
      <p:sp>
        <p:nvSpPr>
          <p:cNvPr id="2120710" name="Rectangle 6"/>
          <p:cNvSpPr>
            <a:spLocks noChangeArrowheads="1"/>
          </p:cNvSpPr>
          <p:nvPr/>
        </p:nvSpPr>
        <p:spPr bwMode="blackWhite">
          <a:xfrm>
            <a:off x="206476" y="4857084"/>
            <a:ext cx="6778939" cy="1089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US CAT Losses in 2012 Will Likely Become the 2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nd</a:t>
            </a:r>
            <a:r>
              <a:rPr lang="en-US" sz="2000" b="1" dirty="0" smtClean="0">
                <a:solidFill>
                  <a:srgbClr val="FFFFFF"/>
                </a:solidFill>
              </a:rPr>
              <a:t> or 3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rd</a:t>
            </a:r>
            <a:r>
              <a:rPr lang="en-US" sz="2000" b="1" dirty="0" smtClean="0">
                <a:solidFill>
                  <a:srgbClr val="FFFFFF"/>
                </a:solidFill>
              </a:rPr>
              <a:t> Highest in US History on An Inflation-Adjusted Basis (</a:t>
            </a:r>
            <a:r>
              <a:rPr lang="en-US" sz="2000" b="1" dirty="0" err="1" smtClean="0">
                <a:solidFill>
                  <a:srgbClr val="FFFFFF"/>
                </a:solidFill>
              </a:rPr>
              <a:t>Pvt</a:t>
            </a:r>
            <a:r>
              <a:rPr lang="en-US" sz="2000" b="1" dirty="0" smtClean="0">
                <a:solidFill>
                  <a:srgbClr val="FFFFFF"/>
                </a:solidFill>
              </a:rPr>
              <a:t> Insured).  </a:t>
            </a:r>
            <a:r>
              <a:rPr lang="en-US" sz="2000" b="1" dirty="0">
                <a:solidFill>
                  <a:srgbClr val="FFFFFF"/>
                </a:solidFill>
              </a:rPr>
              <a:t>2011 </a:t>
            </a:r>
            <a:r>
              <a:rPr lang="en-US" sz="2000" b="1" dirty="0" smtClean="0">
                <a:solidFill>
                  <a:srgbClr val="FFFFFF"/>
                </a:solidFill>
              </a:rPr>
              <a:t>Losses Were </a:t>
            </a:r>
            <a:r>
              <a:rPr lang="en-US" sz="2000" b="1" dirty="0">
                <a:solidFill>
                  <a:srgbClr val="FFFFFF"/>
                </a:solidFill>
              </a:rPr>
              <a:t>the 5</a:t>
            </a:r>
            <a:r>
              <a:rPr lang="en-US" sz="2000" b="1" baseline="30000" dirty="0">
                <a:solidFill>
                  <a:srgbClr val="FFFFFF"/>
                </a:solidFill>
              </a:rPr>
              <a:t>th</a:t>
            </a: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</a:rPr>
              <a:t>Highest</a:t>
            </a:r>
            <a:endParaRPr lang="en-US" sz="2000" b="1" i="1" dirty="0">
              <a:solidFill>
                <a:srgbClr val="FFFFFF"/>
              </a:solidFill>
            </a:endParaRPr>
          </a:p>
        </p:txBody>
      </p:sp>
      <p:sp>
        <p:nvSpPr>
          <p:cNvPr id="2120711" name="AutoShape 7"/>
          <p:cNvSpPr>
            <a:spLocks noChangeArrowheads="1"/>
          </p:cNvSpPr>
          <p:nvPr/>
        </p:nvSpPr>
        <p:spPr bwMode="blackWhite">
          <a:xfrm>
            <a:off x="6548284" y="1399642"/>
            <a:ext cx="2094271" cy="965657"/>
          </a:xfrm>
          <a:prstGeom prst="wedgeRectCallout">
            <a:avLst>
              <a:gd name="adj1" fmla="val 47686"/>
              <a:gd name="adj2" fmla="val 679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2012  </a:t>
            </a: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CAT 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losses were down nearly 50% from 2011 until Sandy struck in late October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20712" name="AutoShape 8"/>
          <p:cNvSpPr>
            <a:spLocks noChangeArrowheads="1"/>
          </p:cNvSpPr>
          <p:nvPr/>
        </p:nvSpPr>
        <p:spPr bwMode="blackWhite">
          <a:xfrm>
            <a:off x="7189654" y="4918307"/>
            <a:ext cx="1717675" cy="1004887"/>
          </a:xfrm>
          <a:prstGeom prst="wedgeRectCallout">
            <a:avLst>
              <a:gd name="adj1" fmla="val 16476"/>
              <a:gd name="adj2" fmla="val -6718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Record Tornado Losses Caused 2011 CAT Losses to Surge</a:t>
            </a:r>
          </a:p>
        </p:txBody>
      </p:sp>
      <p:sp>
        <p:nvSpPr>
          <p:cNvPr id="1929227" name="Rectangle 9"/>
          <p:cNvSpPr>
            <a:spLocks noChangeArrowheads="1"/>
          </p:cNvSpPr>
          <p:nvPr/>
        </p:nvSpPr>
        <p:spPr bwMode="black">
          <a:xfrm>
            <a:off x="302692" y="11620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($ Billions, </a:t>
            </a:r>
            <a:r>
              <a:rPr lang="en-US" sz="1600" b="1" dirty="0" smtClean="0">
                <a:solidFill>
                  <a:srgbClr val="225A7A"/>
                </a:solidFill>
              </a:rPr>
              <a:t>2012 </a:t>
            </a:r>
            <a:r>
              <a:rPr lang="en-US" sz="1600" b="1" dirty="0">
                <a:solidFill>
                  <a:srgbClr val="225A7A"/>
                </a:solidFill>
              </a:rPr>
              <a:t>Dollars)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40343-96C3-4428-9289-DDDB4F32FA97}" type="slidenum">
              <a:rPr lang="en-US" smtClean="0"/>
              <a:pPr>
                <a:defRPr/>
              </a:pPr>
              <a:t>111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20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120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20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20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0710" grpId="0" animBg="1"/>
      <p:bldP spid="2120711" grpId="0" animBg="1"/>
      <p:bldP spid="2120712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331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331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CFF73BF-3C85-4B75-B632-436947623127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112</a:t>
            </a:fld>
            <a:endParaRPr lang="en-US" sz="900"/>
          </a:p>
        </p:txBody>
      </p:sp>
      <p:sp>
        <p:nvSpPr>
          <p:cNvPr id="1331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128588"/>
            <a:ext cx="6711950" cy="860425"/>
          </a:xfrm>
        </p:spPr>
        <p:txBody>
          <a:bodyPr/>
          <a:lstStyle/>
          <a:p>
            <a:r>
              <a:rPr lang="en-US" sz="2800" dirty="0" smtClean="0"/>
              <a:t>Flood Loss Paid by the National Flood Insurance Program, 1980-2012E</a:t>
            </a: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0" y="6389410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*Estimate as of 11/25/12.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Department of Homeland Security, Federal Emergency Management Agency, NFIP;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black">
          <a:xfrm>
            <a:off x="193675" y="1047750"/>
            <a:ext cx="2438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Billions (Original Values)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/>
        </p:nvGraphicFramePr>
        <p:xfrm>
          <a:off x="352424" y="1408005"/>
          <a:ext cx="8536081" cy="4838700"/>
        </p:xfrm>
        <a:graphic>
          <a:graphicData uri="http://schemas.openxmlformats.org/presentationml/2006/ole">
            <p:oleObj spid="_x0000_s13845506" name="Chart" r:id="rId4" imgW="8343872" imgH="4381562" progId="MSGraph.Chart.8">
              <p:embed followColorScheme="full"/>
            </p:oleObj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blackWhite">
          <a:xfrm>
            <a:off x="1120877" y="2043776"/>
            <a:ext cx="2403682" cy="1672818"/>
          </a:xfrm>
          <a:prstGeom prst="wedgeRectCallout">
            <a:avLst>
              <a:gd name="adj1" fmla="val 70520"/>
              <a:gd name="adj2" fmla="val -3172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Hurricanes Katrina and Rita accounted for the majority of 2005’s record $17.4B payout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blackWhite">
          <a:xfrm>
            <a:off x="4822722" y="3731341"/>
            <a:ext cx="1283111" cy="687229"/>
          </a:xfrm>
          <a:prstGeom prst="wedgeRectCallout">
            <a:avLst>
              <a:gd name="adj1" fmla="val 33395"/>
              <a:gd name="adj2" fmla="val 8410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Hurricane Ike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112</a:t>
            </a:fld>
            <a:endParaRPr lang="en-US"/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4793225" y="1401093"/>
            <a:ext cx="4100051" cy="1828800"/>
          </a:xfrm>
          <a:prstGeom prst="wedgeRectCallout">
            <a:avLst>
              <a:gd name="adj1" fmla="val 36729"/>
              <a:gd name="adj2" fmla="val 7927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Hurricane Sandy and other events could result in $7.5 billion in payouts from the NFIP in 2012, second only to 2005 and potentially exhausting the NFIP’s borrowing authority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8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018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018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6E6B276-B00D-4649-880D-E50F174CC9E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113</a:t>
            </a:fld>
            <a:endParaRPr lang="en-US" sz="900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8488" y="90488"/>
            <a:ext cx="7895303" cy="860425"/>
          </a:xfrm>
        </p:spPr>
        <p:txBody>
          <a:bodyPr/>
          <a:lstStyle/>
          <a:p>
            <a:r>
              <a:rPr lang="en-US" sz="2400" dirty="0" smtClean="0"/>
              <a:t>Federal Aid Requests for States With Greatest</a:t>
            </a:r>
            <a:br>
              <a:rPr lang="en-US" sz="2400" dirty="0" smtClean="0"/>
            </a:br>
            <a:r>
              <a:rPr lang="en-US" sz="2400" dirty="0" smtClean="0"/>
              <a:t>Sandy Impact  &amp; Federal Aid Proposals (as of 1/6/13)</a:t>
            </a:r>
          </a:p>
        </p:txBody>
      </p:sp>
      <p:sp>
        <p:nvSpPr>
          <p:cNvPr id="50183" name="Rectangle 4"/>
          <p:cNvSpPr>
            <a:spLocks noChangeArrowheads="1"/>
          </p:cNvSpPr>
          <p:nvPr/>
        </p:nvSpPr>
        <p:spPr bwMode="auto">
          <a:xfrm>
            <a:off x="-186199" y="6271722"/>
            <a:ext cx="6478121" cy="6547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*As of Jan. 2, 2013.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Source: </a:t>
            </a:r>
            <a:r>
              <a:rPr lang="en-US" sz="1100" i="1" dirty="0" smtClean="0"/>
              <a:t>New York </a:t>
            </a:r>
            <a:r>
              <a:rPr lang="en-US" sz="1100" dirty="0" smtClean="0"/>
              <a:t>Times, Dec. 6, 2012;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 research.</a:t>
            </a:r>
            <a:endParaRPr lang="en-US" sz="1100" dirty="0"/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black">
          <a:xfrm>
            <a:off x="52926" y="1514307"/>
            <a:ext cx="2030506" cy="2492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225A7A"/>
                </a:solidFill>
              </a:rPr>
              <a:t>Billions</a:t>
            </a:r>
            <a:endParaRPr lang="en-US" b="1" dirty="0">
              <a:solidFill>
                <a:srgbClr val="225A7A"/>
              </a:solidFill>
            </a:endParaRPr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147128" y="1814044"/>
          <a:ext cx="8537575" cy="4087902"/>
        </p:xfrm>
        <a:graphic>
          <a:graphicData uri="http://schemas.openxmlformats.org/presentationml/2006/ole">
            <p:oleObj spid="_x0000_s14559234" name="Chart" r:id="rId4" imgW="8772538" imgH="3305067" progId="MSGraph.Chart.8">
              <p:embed followColorScheme="full"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441151" y="5768612"/>
            <a:ext cx="8390965" cy="63976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States Requested Enormous Sums in Sandy Aid in the Middle of the “Fiscal Cliff” Debate, Causing Delays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917512" y="3927962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66"/>
                </a:solidFill>
              </a:rPr>
              <a:t>$33.0</a:t>
            </a:r>
            <a:endParaRPr lang="en-US" sz="2000" b="1" dirty="0">
              <a:solidFill>
                <a:srgbClr val="003366"/>
              </a:solidFill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3236613" y="3362894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/>
                </a:solidFill>
              </a:rPr>
              <a:t>$7.4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2200626" y="3948493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66"/>
                </a:solidFill>
              </a:rPr>
              <a:t>$29.5</a:t>
            </a:r>
            <a:endParaRPr lang="en-US" sz="2000" b="1" dirty="0">
              <a:solidFill>
                <a:srgbClr val="003366"/>
              </a:solidFill>
            </a:endParaRP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830829" y="2663073"/>
            <a:ext cx="1124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$42.0</a:t>
            </a:r>
            <a:endParaRPr lang="en-US" sz="2400" b="1" dirty="0">
              <a:solidFill>
                <a:srgbClr val="225A7A"/>
              </a:solidFill>
            </a:endParaRPr>
          </a:p>
        </p:txBody>
      </p:sp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943527" y="3055209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$9.0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4182821" y="348016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$6.0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2" name="TextBox 10"/>
          <p:cNvSpPr txBox="1">
            <a:spLocks noChangeArrowheads="1"/>
          </p:cNvSpPr>
          <p:nvPr/>
        </p:nvSpPr>
        <p:spPr bwMode="auto">
          <a:xfrm>
            <a:off x="2133627" y="2879525"/>
            <a:ext cx="108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$36.9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2192515" y="3225833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/>
                </a:solidFill>
              </a:rPr>
              <a:t>$7.9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113</a:t>
            </a:fld>
            <a:endParaRPr lang="en-US"/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blackWhite">
          <a:xfrm>
            <a:off x="914404" y="1253616"/>
            <a:ext cx="1622319" cy="1194616"/>
          </a:xfrm>
          <a:prstGeom prst="wedgeRectCallout">
            <a:avLst>
              <a:gd name="adj1" fmla="val -27553"/>
              <a:gd name="adj2" fmla="val 76662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$33B to repair subways, hospitals and other facilities; $9B to upgrade infrastructure against future storms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5" name="TextBox 10"/>
          <p:cNvSpPr txBox="1">
            <a:spLocks noChangeArrowheads="1"/>
          </p:cNvSpPr>
          <p:nvPr/>
        </p:nvSpPr>
        <p:spPr bwMode="auto">
          <a:xfrm>
            <a:off x="3342973" y="4029903"/>
            <a:ext cx="108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$3.2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46" name="TextBox 10"/>
          <p:cNvSpPr txBox="1">
            <a:spLocks noChangeArrowheads="1"/>
          </p:cNvSpPr>
          <p:nvPr/>
        </p:nvSpPr>
        <p:spPr bwMode="auto">
          <a:xfrm>
            <a:off x="4744065" y="1886483"/>
            <a:ext cx="108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$60.4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47" name="AutoShape 8"/>
          <p:cNvSpPr>
            <a:spLocks noChangeArrowheads="1"/>
          </p:cNvSpPr>
          <p:nvPr/>
        </p:nvSpPr>
        <p:spPr bwMode="blackWhite">
          <a:xfrm>
            <a:off x="2625214" y="1140542"/>
            <a:ext cx="1976285" cy="1248698"/>
          </a:xfrm>
          <a:prstGeom prst="wedgeRectCallout">
            <a:avLst>
              <a:gd name="adj1" fmla="val -59362"/>
              <a:gd name="adj2" fmla="val 91663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$39.5B to repair schools roads, bridges, businesses, homes and other facilities; $7.4B to for mitigation and prevention against future storms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8" name="AutoShape 8"/>
          <p:cNvSpPr>
            <a:spLocks noChangeArrowheads="1"/>
          </p:cNvSpPr>
          <p:nvPr/>
        </p:nvSpPr>
        <p:spPr bwMode="blackWhite">
          <a:xfrm>
            <a:off x="3195484" y="2561302"/>
            <a:ext cx="1553497" cy="1406013"/>
          </a:xfrm>
          <a:prstGeom prst="wedgeRectCallout">
            <a:avLst>
              <a:gd name="adj1" fmla="val -10184"/>
              <a:gd name="adj2" fmla="val 62105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$3.2B to bury power lines, upgrade transmission systems, build sewage treatment plants and other mitigation projects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6036977" y="1911067"/>
            <a:ext cx="108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$60.2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7418362" y="2395008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/>
                </a:solidFill>
              </a:rPr>
              <a:t>$9.7</a:t>
            </a:r>
            <a:endParaRPr lang="en-US" sz="2000" b="1" dirty="0">
              <a:solidFill>
                <a:schemeClr val="accent3"/>
              </a:solidFill>
            </a:endParaRPr>
          </a:p>
        </p:txBody>
      </p:sp>
      <p:sp>
        <p:nvSpPr>
          <p:cNvPr id="37" name="TextBox 10"/>
          <p:cNvSpPr txBox="1">
            <a:spLocks noChangeArrowheads="1"/>
          </p:cNvSpPr>
          <p:nvPr/>
        </p:nvSpPr>
        <p:spPr bwMode="auto">
          <a:xfrm>
            <a:off x="7455970" y="3923914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66"/>
                </a:solidFill>
              </a:rPr>
              <a:t>$51.0</a:t>
            </a:r>
            <a:endParaRPr lang="en-US" sz="2000" b="1" dirty="0">
              <a:solidFill>
                <a:srgbClr val="003366"/>
              </a:solidFill>
            </a:endParaRPr>
          </a:p>
        </p:txBody>
      </p:sp>
      <p:sp>
        <p:nvSpPr>
          <p:cNvPr id="38" name="AutoShape 8"/>
          <p:cNvSpPr>
            <a:spLocks noChangeArrowheads="1"/>
          </p:cNvSpPr>
          <p:nvPr/>
        </p:nvSpPr>
        <p:spPr bwMode="blackWhite">
          <a:xfrm>
            <a:off x="7034982" y="2910348"/>
            <a:ext cx="1155290" cy="558006"/>
          </a:xfrm>
          <a:prstGeom prst="wedgeRectCallout">
            <a:avLst>
              <a:gd name="adj1" fmla="val 15928"/>
              <a:gd name="adj2" fmla="val -84144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House passed on Jan. 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9" name="TextBox 10"/>
          <p:cNvSpPr txBox="1">
            <a:spLocks noChangeArrowheads="1"/>
          </p:cNvSpPr>
          <p:nvPr/>
        </p:nvSpPr>
        <p:spPr bwMode="auto">
          <a:xfrm>
            <a:off x="7349553" y="1925819"/>
            <a:ext cx="1082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25A7A"/>
                </a:solidFill>
              </a:rPr>
              <a:t>$60.0*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40" name="AutoShape 8"/>
          <p:cNvSpPr>
            <a:spLocks noChangeArrowheads="1"/>
          </p:cNvSpPr>
          <p:nvPr/>
        </p:nvSpPr>
        <p:spPr bwMode="blackWhite">
          <a:xfrm>
            <a:off x="7988710" y="4380271"/>
            <a:ext cx="1027471" cy="558006"/>
          </a:xfrm>
          <a:prstGeom prst="wedgeRectCallout">
            <a:avLst>
              <a:gd name="adj1" fmla="val -47051"/>
              <a:gd name="adj2" fmla="val -7357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House passed on Jan. 15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4" grpId="0" animBg="1"/>
      <p:bldP spid="47" grpId="0" animBg="1"/>
      <p:bldP spid="48" grpId="0" animBg="1"/>
      <p:bldP spid="38" grpId="0" animBg="1"/>
      <p:bldP spid="40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5DB72-8C09-4C0A-82C3-B6612C1471B3}" type="slidenum">
              <a:rPr lang="en-US" smtClean="0"/>
              <a:pPr>
                <a:defRPr/>
              </a:pPr>
              <a:t>114</a:t>
            </a:fld>
            <a:endParaRPr lang="en-US" smtClean="0"/>
          </a:p>
        </p:txBody>
      </p:sp>
      <p:sp>
        <p:nvSpPr>
          <p:cNvPr id="235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16 Most Costly World Insurance Losses, 1970-2012*</a:t>
            </a:r>
          </a:p>
        </p:txBody>
      </p:sp>
      <p:sp>
        <p:nvSpPr>
          <p:cNvPr id="23559" name="Rectangle 3"/>
          <p:cNvSpPr>
            <a:spLocks noChangeArrowheads="1"/>
          </p:cNvSpPr>
          <p:nvPr/>
        </p:nvSpPr>
        <p:spPr bwMode="black">
          <a:xfrm>
            <a:off x="131353" y="1158774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(Insured Losses, </a:t>
            </a:r>
            <a:r>
              <a:rPr lang="en-US" sz="1600" b="1" dirty="0" smtClean="0">
                <a:solidFill>
                  <a:srgbClr val="225A7A"/>
                </a:solidFill>
              </a:rPr>
              <a:t>2012 </a:t>
            </a:r>
            <a:r>
              <a:rPr lang="en-US" sz="1600" b="1" dirty="0">
                <a:solidFill>
                  <a:srgbClr val="225A7A"/>
                </a:solidFill>
              </a:rPr>
              <a:t>Dollars, $ Billions)</a:t>
            </a:r>
          </a:p>
        </p:txBody>
      </p:sp>
      <p:sp>
        <p:nvSpPr>
          <p:cNvPr id="23560" name="Rectangle 4"/>
          <p:cNvSpPr>
            <a:spLocks noChangeArrowheads="1"/>
          </p:cNvSpPr>
          <p:nvPr/>
        </p:nvSpPr>
        <p:spPr bwMode="auto">
          <a:xfrm>
            <a:off x="-208719" y="6059320"/>
            <a:ext cx="8689042" cy="79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</a:pPr>
            <a:r>
              <a:rPr lang="en-US" sz="1100" dirty="0" smtClean="0"/>
              <a:t>*Figures do not include federally insured flood losses.</a:t>
            </a:r>
            <a:endParaRPr lang="en-US" sz="1100" dirty="0"/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**Estimate based on PCS value of $18.75B as of 1/18/13 and assumption of upward development based on catastrophe modeler estimates ranging as high as $25B.</a:t>
            </a: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Swiss Re </a:t>
            </a:r>
            <a:r>
              <a:rPr lang="en-US" sz="1100" i="1" dirty="0"/>
              <a:t>sigma 1/2011</a:t>
            </a:r>
            <a:r>
              <a:rPr lang="en-US" sz="1100" dirty="0"/>
              <a:t>; </a:t>
            </a:r>
            <a:r>
              <a:rPr lang="en-US" sz="1100" dirty="0" smtClean="0"/>
              <a:t>Munich Re;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 research.</a:t>
            </a:r>
            <a:endParaRPr lang="en-US" sz="1100" dirty="0"/>
          </a:p>
        </p:txBody>
      </p:sp>
      <p:graphicFrame>
        <p:nvGraphicFramePr>
          <p:cNvPr id="23554" name="Object 5"/>
          <p:cNvGraphicFramePr>
            <a:graphicFrameLocks noChangeAspect="1"/>
          </p:cNvGraphicFramePr>
          <p:nvPr/>
        </p:nvGraphicFramePr>
        <p:xfrm>
          <a:off x="179387" y="2491253"/>
          <a:ext cx="8964613" cy="3348037"/>
        </p:xfrm>
        <a:graphic>
          <a:graphicData uri="http://schemas.openxmlformats.org/presentationml/2006/ole">
            <p:oleObj spid="_x0000_s14059522" name="Chart" r:id="rId4" imgW="8401100" imgH="3371740" progId="MSGraph.Chart.8">
              <p:embed followColorScheme="full"/>
            </p:oleObj>
          </a:graphicData>
        </a:graphic>
      </p:graphicFrame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5572125" y="1396506"/>
            <a:ext cx="2765425" cy="1411287"/>
          </a:xfrm>
          <a:prstGeom prst="wedgeRectCallout">
            <a:avLst>
              <a:gd name="adj1" fmla="val 39042"/>
              <a:gd name="adj2" fmla="val 604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5 </a:t>
            </a:r>
            <a:r>
              <a:rPr lang="en-US" b="1" dirty="0">
                <a:solidFill>
                  <a:schemeClr val="bg1"/>
                </a:solidFill>
              </a:rPr>
              <a:t>of the top </a:t>
            </a:r>
            <a:r>
              <a:rPr lang="en-US" b="1" dirty="0" smtClean="0">
                <a:solidFill>
                  <a:schemeClr val="bg1"/>
                </a:solidFill>
              </a:rPr>
              <a:t>14 </a:t>
            </a:r>
            <a:r>
              <a:rPr lang="en-US" b="1" dirty="0">
                <a:solidFill>
                  <a:schemeClr val="bg1"/>
                </a:solidFill>
              </a:rPr>
              <a:t>most expensive catastrophes in world history have occurred </a:t>
            </a:r>
            <a:r>
              <a:rPr lang="en-US" b="1" dirty="0" smtClean="0">
                <a:solidFill>
                  <a:schemeClr val="bg1"/>
                </a:solidFill>
              </a:rPr>
              <a:t>within </a:t>
            </a:r>
            <a:r>
              <a:rPr lang="en-US" b="1" dirty="0">
                <a:solidFill>
                  <a:schemeClr val="bg1"/>
                </a:solidFill>
              </a:rPr>
              <a:t>the past </a:t>
            </a:r>
            <a:r>
              <a:rPr lang="en-US" b="1" dirty="0" smtClean="0">
                <a:solidFill>
                  <a:schemeClr val="bg1"/>
                </a:solidFill>
              </a:rPr>
              <a:t>3 years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840658" y="3038167"/>
            <a:ext cx="4586748" cy="1151049"/>
          </a:xfrm>
          <a:prstGeom prst="wedgeRectCallout">
            <a:avLst>
              <a:gd name="adj1" fmla="val 58238"/>
              <a:gd name="adj2" fmla="val 3611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cs typeface="+mn-cs"/>
              </a:rPr>
              <a:t>Hurricane Sandy could </a:t>
            </a:r>
            <a:r>
              <a:rPr lang="en-US" sz="2400" b="1" dirty="0">
                <a:solidFill>
                  <a:schemeClr val="bg1"/>
                </a:solidFill>
                <a:cs typeface="+mn-cs"/>
              </a:rPr>
              <a:t>become the </a:t>
            </a:r>
            <a:r>
              <a:rPr lang="en-US" sz="2400" b="1" dirty="0" smtClean="0">
                <a:solidFill>
                  <a:schemeClr val="bg1"/>
                </a:solidFill>
                <a:cs typeface="+mn-cs"/>
              </a:rPr>
              <a:t>6</a:t>
            </a:r>
            <a:r>
              <a:rPr lang="en-US" sz="2400" b="1" baseline="30000" dirty="0" smtClean="0">
                <a:solidFill>
                  <a:schemeClr val="bg1"/>
                </a:solidFill>
                <a:cs typeface="+mn-cs"/>
              </a:rPr>
              <a:t>th</a:t>
            </a:r>
            <a:r>
              <a:rPr lang="en-US" sz="2400" b="1" dirty="0" smtClean="0">
                <a:solidFill>
                  <a:schemeClr val="bg1"/>
                </a:solidFill>
                <a:cs typeface="+mn-cs"/>
              </a:rPr>
              <a:t> </a:t>
            </a:r>
            <a:r>
              <a:rPr lang="en-US" sz="2400" b="1" dirty="0">
                <a:solidFill>
                  <a:schemeClr val="bg1"/>
                </a:solidFill>
                <a:cs typeface="+mn-cs"/>
              </a:rPr>
              <a:t>costliest event in global insurance history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blackWhite">
          <a:xfrm>
            <a:off x="899653" y="1548580"/>
            <a:ext cx="4222902" cy="1047137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i="1" dirty="0" smtClean="0">
                <a:solidFill>
                  <a:srgbClr val="FFFFFF"/>
                </a:solidFill>
              </a:rPr>
              <a:t>2012 insured CAT Losses totaled $60B;  Economic losses totaled $140B, according to Swiss Re</a:t>
            </a:r>
            <a:endParaRPr lang="en-US" b="1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7B5BD-624F-4B7E-8F48-4832CB39796A}" type="slidenum">
              <a:rPr lang="en-US" smtClean="0"/>
              <a:pPr>
                <a:defRPr/>
              </a:pPr>
              <a:t>115</a:t>
            </a:fld>
            <a:endParaRPr lang="en-US" smtClean="0"/>
          </a:p>
        </p:txBody>
      </p:sp>
      <p:sp>
        <p:nvSpPr>
          <p:cNvPr id="33798" name="Freeform 2"/>
          <p:cNvSpPr>
            <a:spLocks/>
          </p:cNvSpPr>
          <p:nvPr/>
        </p:nvSpPr>
        <p:spPr bwMode="gray">
          <a:xfrm>
            <a:off x="4424363" y="2084388"/>
            <a:ext cx="120650" cy="531812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Rectangle 3"/>
          <p:cNvSpPr>
            <a:spLocks noGrp="1" noChangeArrowheads="1"/>
          </p:cNvSpPr>
          <p:nvPr>
            <p:ph type="title"/>
          </p:nvPr>
        </p:nvSpPr>
        <p:spPr>
          <a:xfrm>
            <a:off x="44450" y="90488"/>
            <a:ext cx="7699375" cy="860425"/>
          </a:xfrm>
        </p:spPr>
        <p:txBody>
          <a:bodyPr/>
          <a:lstStyle/>
          <a:p>
            <a:r>
              <a:rPr lang="en-US" dirty="0" smtClean="0"/>
              <a:t>U.S. Insured Catastrophe Losses by Cause of Loss, 2011 ($ Millions)</a:t>
            </a:r>
            <a:endParaRPr lang="en-US" baseline="30000" dirty="0" smtClean="0"/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2159000" y="1584325"/>
          <a:ext cx="4486275" cy="3695700"/>
        </p:xfrm>
        <a:graphic>
          <a:graphicData uri="http://schemas.openxmlformats.org/presentationml/2006/ole">
            <p:oleObj spid="_x0000_s3885058" name="Chart" r:id="rId4" imgW="4486147" imgH="3695661" progId="MSGraph.Chart.8">
              <p:embed followColorScheme="full"/>
            </p:oleObj>
          </a:graphicData>
        </a:graphic>
      </p:graphicFrame>
      <p:sp>
        <p:nvSpPr>
          <p:cNvPr id="54280" name="Rectangle 5"/>
          <p:cNvSpPr>
            <a:spLocks noChangeArrowheads="1"/>
          </p:cNvSpPr>
          <p:nvPr/>
        </p:nvSpPr>
        <p:spPr bwMode="auto">
          <a:xfrm>
            <a:off x="0" y="6389410"/>
            <a:ext cx="8821738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							</a:t>
            </a:r>
            <a:r>
              <a:rPr lang="en-US" sz="1100" dirty="0" smtClean="0"/>
              <a:t>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Source: ISO’s Property Claim Services </a:t>
            </a:r>
            <a:r>
              <a:rPr lang="en-US" sz="1100" dirty="0" smtClean="0"/>
              <a:t>Unit, Munich Re; Insurance Information Institute.</a:t>
            </a:r>
            <a:endParaRPr lang="en-US" sz="1100" dirty="0"/>
          </a:p>
        </p:txBody>
      </p:sp>
      <p:sp>
        <p:nvSpPr>
          <p:cNvPr id="33801" name="Rectangle 7"/>
          <p:cNvSpPr>
            <a:spLocks noChangeArrowheads="1"/>
          </p:cNvSpPr>
          <p:nvPr/>
        </p:nvSpPr>
        <p:spPr bwMode="gray">
          <a:xfrm>
            <a:off x="5826411" y="1833896"/>
            <a:ext cx="2532062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Hurricanes &amp; Tropical Storms, </a:t>
            </a:r>
            <a:r>
              <a:rPr lang="en-US" sz="1400" dirty="0" smtClean="0"/>
              <a:t>$5,510</a:t>
            </a:r>
            <a:endParaRPr lang="en-US" sz="1400" dirty="0"/>
          </a:p>
        </p:txBody>
      </p:sp>
      <p:sp>
        <p:nvSpPr>
          <p:cNvPr id="33802" name="Rectangle 8"/>
          <p:cNvSpPr>
            <a:spLocks noChangeArrowheads="1"/>
          </p:cNvSpPr>
          <p:nvPr/>
        </p:nvSpPr>
        <p:spPr bwMode="gray">
          <a:xfrm>
            <a:off x="4645235" y="1243715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 smtClean="0"/>
              <a:t>Wildfires, $855</a:t>
            </a:r>
            <a:endParaRPr lang="en-US" sz="1400" dirty="0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gray">
          <a:xfrm>
            <a:off x="1352941" y="4790328"/>
            <a:ext cx="1831975" cy="366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 smtClean="0"/>
              <a:t>Thunderstorms (Incl. Tornadoes , $25,813</a:t>
            </a:r>
            <a:endParaRPr lang="en-US" sz="1400" dirty="0"/>
          </a:p>
        </p:txBody>
      </p:sp>
      <p:sp>
        <p:nvSpPr>
          <p:cNvPr id="33804" name="Rectangle 13"/>
          <p:cNvSpPr>
            <a:spLocks noChangeArrowheads="1"/>
          </p:cNvSpPr>
          <p:nvPr/>
        </p:nvSpPr>
        <p:spPr bwMode="gray">
          <a:xfrm>
            <a:off x="1156507" y="1923217"/>
            <a:ext cx="2095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Winter Storms, </a:t>
            </a:r>
            <a:r>
              <a:rPr lang="en-US" sz="1400" dirty="0" smtClean="0"/>
              <a:t>$2,017</a:t>
            </a:r>
            <a:endParaRPr lang="en-US" sz="1400" i="1" dirty="0"/>
          </a:p>
        </p:txBody>
      </p:sp>
      <p:sp>
        <p:nvSpPr>
          <p:cNvPr id="33806" name="Rectangle 15"/>
          <p:cNvSpPr>
            <a:spLocks noChangeArrowheads="1"/>
          </p:cNvSpPr>
          <p:nvPr/>
        </p:nvSpPr>
        <p:spPr bwMode="gray">
          <a:xfrm>
            <a:off x="639317" y="1655420"/>
            <a:ext cx="26146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Geological Events, </a:t>
            </a:r>
            <a:r>
              <a:rPr lang="en-US" sz="1400" dirty="0" smtClean="0"/>
              <a:t>$50, (0.1%)</a:t>
            </a:r>
            <a:endParaRPr lang="en-US" sz="1400" dirty="0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gray">
          <a:xfrm>
            <a:off x="1092775" y="1410530"/>
            <a:ext cx="22034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 smtClean="0"/>
              <a:t>Flood , $535, (1.5%)</a:t>
            </a:r>
            <a:endParaRPr lang="en-US" sz="1400" dirty="0"/>
          </a:p>
        </p:txBody>
      </p:sp>
      <p:sp>
        <p:nvSpPr>
          <p:cNvPr id="33808" name="Freeform 2"/>
          <p:cNvSpPr>
            <a:spLocks/>
          </p:cNvSpPr>
          <p:nvPr/>
        </p:nvSpPr>
        <p:spPr bwMode="gray">
          <a:xfrm>
            <a:off x="4459835" y="1543987"/>
            <a:ext cx="425450" cy="132596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Rectangle 8"/>
          <p:cNvSpPr>
            <a:spLocks noChangeArrowheads="1"/>
          </p:cNvSpPr>
          <p:nvPr/>
        </p:nvSpPr>
        <p:spPr bwMode="gray">
          <a:xfrm>
            <a:off x="5003800" y="1489778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 smtClean="0"/>
              <a:t>Other,  $1,000</a:t>
            </a:r>
            <a:endParaRPr lang="en-US" sz="1400" dirty="0"/>
          </a:p>
        </p:txBody>
      </p:sp>
      <p:sp>
        <p:nvSpPr>
          <p:cNvPr id="33810" name="Freeform 2"/>
          <p:cNvSpPr>
            <a:spLocks/>
          </p:cNvSpPr>
          <p:nvPr/>
        </p:nvSpPr>
        <p:spPr bwMode="gray">
          <a:xfrm rot="5400000">
            <a:off x="3506687" y="1295610"/>
            <a:ext cx="253399" cy="630237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Freeform 2"/>
          <p:cNvSpPr>
            <a:spLocks/>
          </p:cNvSpPr>
          <p:nvPr/>
        </p:nvSpPr>
        <p:spPr bwMode="gray">
          <a:xfrm>
            <a:off x="4146058" y="1334905"/>
            <a:ext cx="425450" cy="338138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Text Box 6"/>
          <p:cNvSpPr txBox="1">
            <a:spLocks noChangeArrowheads="1"/>
          </p:cNvSpPr>
          <p:nvPr/>
        </p:nvSpPr>
        <p:spPr bwMode="blackWhite">
          <a:xfrm>
            <a:off x="6000099" y="4661940"/>
            <a:ext cx="2784475" cy="1810973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FFFF"/>
                </a:solidFill>
              </a:rPr>
              <a:t>2011’s insured loss distribution was unusual with tornado and thunderstorm accounting for the vast majority of loss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blackWhite">
          <a:xfrm>
            <a:off x="258763" y="2818152"/>
            <a:ext cx="2244725" cy="1649074"/>
          </a:xfrm>
          <a:prstGeom prst="wedgeRectCallout">
            <a:avLst>
              <a:gd name="adj1" fmla="val 74460"/>
              <a:gd name="adj2" fmla="val 1035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Thunderstorm/ Tornado losses were 2.5 times above the 30-year average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2" name="Freeform 2"/>
          <p:cNvSpPr>
            <a:spLocks/>
          </p:cNvSpPr>
          <p:nvPr/>
        </p:nvSpPr>
        <p:spPr bwMode="gray">
          <a:xfrm rot="5400000">
            <a:off x="3462960" y="1491731"/>
            <a:ext cx="165961" cy="630237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D7B5BD-624F-4B7E-8F48-4832CB39796A}" type="slidenum">
              <a:rPr lang="en-US" smtClean="0"/>
              <a:pPr>
                <a:defRPr/>
              </a:pPr>
              <a:t>116</a:t>
            </a:fld>
            <a:endParaRPr lang="en-US" smtClean="0"/>
          </a:p>
        </p:txBody>
      </p:sp>
      <p:sp>
        <p:nvSpPr>
          <p:cNvPr id="33798" name="Freeform 2"/>
          <p:cNvSpPr>
            <a:spLocks/>
          </p:cNvSpPr>
          <p:nvPr/>
        </p:nvSpPr>
        <p:spPr bwMode="gray">
          <a:xfrm>
            <a:off x="4424363" y="2084388"/>
            <a:ext cx="120650" cy="531812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Rectangle 3"/>
          <p:cNvSpPr>
            <a:spLocks noGrp="1" noChangeArrowheads="1"/>
          </p:cNvSpPr>
          <p:nvPr>
            <p:ph type="title"/>
          </p:nvPr>
        </p:nvSpPr>
        <p:spPr>
          <a:xfrm>
            <a:off x="44450" y="90488"/>
            <a:ext cx="7699375" cy="860425"/>
          </a:xfrm>
        </p:spPr>
        <p:txBody>
          <a:bodyPr/>
          <a:lstStyle/>
          <a:p>
            <a:r>
              <a:rPr lang="en-US" dirty="0" smtClean="0"/>
              <a:t>Inflation Adjusted U.S. Catastrophe Losses by Cause of Loss, 1990–2011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2159000" y="1584325"/>
          <a:ext cx="4486275" cy="3695700"/>
        </p:xfrm>
        <a:graphic>
          <a:graphicData uri="http://schemas.openxmlformats.org/presentationml/2006/ole">
            <p:oleObj spid="_x0000_s3886082" name="Chart" r:id="rId4" imgW="4486147" imgH="3695661" progId="MSGraph.Chart.8">
              <p:embed followColorScheme="full"/>
            </p:oleObj>
          </a:graphicData>
        </a:graphic>
      </p:graphicFrame>
      <p:sp>
        <p:nvSpPr>
          <p:cNvPr id="54280" name="Rectangle 5"/>
          <p:cNvSpPr>
            <a:spLocks noChangeArrowheads="1"/>
          </p:cNvSpPr>
          <p:nvPr/>
        </p:nvSpPr>
        <p:spPr bwMode="auto">
          <a:xfrm>
            <a:off x="0" y="5457825"/>
            <a:ext cx="8821738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							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Catastrophes are defined as events causing direct insured losses to property of $25 million or more in 2009 dollars.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Excludes snow.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Does not include NFIP flood losses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Includes </a:t>
            </a:r>
            <a:r>
              <a:rPr lang="en-US" sz="1100" dirty="0" err="1"/>
              <a:t>wildland</a:t>
            </a:r>
            <a:r>
              <a:rPr lang="en-US" sz="1100" dirty="0"/>
              <a:t> fires</a:t>
            </a:r>
          </a:p>
          <a:p>
            <a:pPr marL="228600" indent="-228600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AutoNum type="arabicPeriod"/>
              <a:defRPr/>
            </a:pPr>
            <a:r>
              <a:rPr lang="en-US" sz="1100" dirty="0"/>
              <a:t>Includes civil disorders, water damage, utility disruptions and non-property losses such as those covered by workers compensation.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100" dirty="0"/>
              <a:t>Source: ISO’s Property Claim Services Unit.  </a:t>
            </a:r>
          </a:p>
        </p:txBody>
      </p:sp>
      <p:sp>
        <p:nvSpPr>
          <p:cNvPr id="33801" name="Rectangle 7"/>
          <p:cNvSpPr>
            <a:spLocks noChangeArrowheads="1"/>
          </p:cNvSpPr>
          <p:nvPr/>
        </p:nvSpPr>
        <p:spPr bwMode="gray">
          <a:xfrm>
            <a:off x="6396038" y="3287713"/>
            <a:ext cx="2532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Hurricanes &amp; Tropical Storms, $</a:t>
            </a:r>
            <a:r>
              <a:rPr lang="en-US" sz="1400" dirty="0" smtClean="0"/>
              <a:t>161.3</a:t>
            </a:r>
            <a:endParaRPr lang="en-US" sz="1400" dirty="0"/>
          </a:p>
        </p:txBody>
      </p:sp>
      <p:sp>
        <p:nvSpPr>
          <p:cNvPr id="33802" name="Rectangle 8"/>
          <p:cNvSpPr>
            <a:spLocks noChangeArrowheads="1"/>
          </p:cNvSpPr>
          <p:nvPr/>
        </p:nvSpPr>
        <p:spPr bwMode="gray">
          <a:xfrm>
            <a:off x="4810125" y="1228725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Fires (4), </a:t>
            </a:r>
            <a:r>
              <a:rPr lang="en-US" sz="1400" dirty="0" smtClean="0"/>
              <a:t>$6.0</a:t>
            </a:r>
            <a:endParaRPr lang="en-US" sz="1400" dirty="0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gray">
          <a:xfrm>
            <a:off x="1547813" y="4851400"/>
            <a:ext cx="1831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Tornadoes (2), $</a:t>
            </a:r>
            <a:r>
              <a:rPr lang="en-US" sz="1400" dirty="0" smtClean="0"/>
              <a:t>130.2</a:t>
            </a:r>
            <a:endParaRPr lang="en-US" sz="1400" dirty="0"/>
          </a:p>
        </p:txBody>
      </p:sp>
      <p:sp>
        <p:nvSpPr>
          <p:cNvPr id="33804" name="Rectangle 13"/>
          <p:cNvSpPr>
            <a:spLocks noChangeArrowheads="1"/>
          </p:cNvSpPr>
          <p:nvPr/>
        </p:nvSpPr>
        <p:spPr bwMode="gray">
          <a:xfrm>
            <a:off x="766763" y="3092450"/>
            <a:ext cx="2095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/>
              <a:t>Winter Storms, </a:t>
            </a:r>
            <a:r>
              <a:rPr lang="en-US" sz="1400" dirty="0" smtClean="0"/>
              <a:t>$28.2</a:t>
            </a:r>
            <a:endParaRPr lang="en-US" sz="1400" i="1" dirty="0"/>
          </a:p>
        </p:txBody>
      </p:sp>
      <p:sp>
        <p:nvSpPr>
          <p:cNvPr id="33805" name="Rectangle 14"/>
          <p:cNvSpPr>
            <a:spLocks noChangeArrowheads="1"/>
          </p:cNvSpPr>
          <p:nvPr/>
        </p:nvSpPr>
        <p:spPr bwMode="gray">
          <a:xfrm>
            <a:off x="1801813" y="2207930"/>
            <a:ext cx="1344612" cy="18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Terrorism, $</a:t>
            </a:r>
            <a:r>
              <a:rPr lang="en-US" sz="1400" dirty="0" smtClean="0"/>
              <a:t>24.4</a:t>
            </a:r>
            <a:endParaRPr lang="en-US" sz="1400" dirty="0"/>
          </a:p>
        </p:txBody>
      </p:sp>
      <p:sp>
        <p:nvSpPr>
          <p:cNvPr id="33806" name="Rectangle 15"/>
          <p:cNvSpPr>
            <a:spLocks noChangeArrowheads="1"/>
          </p:cNvSpPr>
          <p:nvPr/>
        </p:nvSpPr>
        <p:spPr bwMode="gray">
          <a:xfrm>
            <a:off x="1089025" y="1730375"/>
            <a:ext cx="261461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Geological Events, $</a:t>
            </a:r>
            <a:r>
              <a:rPr lang="en-US" sz="1400" dirty="0" smtClean="0"/>
              <a:t>18.2</a:t>
            </a:r>
            <a:endParaRPr lang="en-US" sz="1400" dirty="0"/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gray">
          <a:xfrm>
            <a:off x="1317625" y="1155700"/>
            <a:ext cx="22034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 dirty="0"/>
              <a:t>Wind/Hail/Flood (3), $</a:t>
            </a:r>
            <a:r>
              <a:rPr lang="en-US" sz="1400" dirty="0" smtClean="0"/>
              <a:t>14.8</a:t>
            </a:r>
            <a:endParaRPr lang="en-US" sz="1400" dirty="0"/>
          </a:p>
        </p:txBody>
      </p:sp>
      <p:sp>
        <p:nvSpPr>
          <p:cNvPr id="33808" name="Freeform 2"/>
          <p:cNvSpPr>
            <a:spLocks/>
          </p:cNvSpPr>
          <p:nvPr/>
        </p:nvSpPr>
        <p:spPr bwMode="gray">
          <a:xfrm>
            <a:off x="4549775" y="1519238"/>
            <a:ext cx="425450" cy="187325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Rectangle 8"/>
          <p:cNvSpPr>
            <a:spLocks noChangeArrowheads="1"/>
          </p:cNvSpPr>
          <p:nvPr/>
        </p:nvSpPr>
        <p:spPr bwMode="gray">
          <a:xfrm>
            <a:off x="5003800" y="1474788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 dirty="0"/>
              <a:t>Other (5), </a:t>
            </a:r>
            <a:r>
              <a:rPr lang="en-US" sz="1400" dirty="0" smtClean="0"/>
              <a:t>$1.4</a:t>
            </a:r>
            <a:endParaRPr lang="en-US" sz="1400" dirty="0"/>
          </a:p>
        </p:txBody>
      </p:sp>
      <p:sp>
        <p:nvSpPr>
          <p:cNvPr id="33810" name="Freeform 2"/>
          <p:cNvSpPr>
            <a:spLocks/>
          </p:cNvSpPr>
          <p:nvPr/>
        </p:nvSpPr>
        <p:spPr bwMode="gray">
          <a:xfrm rot="5400000">
            <a:off x="3577432" y="1156494"/>
            <a:ext cx="501650" cy="630237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1" name="Freeform 2"/>
          <p:cNvSpPr>
            <a:spLocks/>
          </p:cNvSpPr>
          <p:nvPr/>
        </p:nvSpPr>
        <p:spPr bwMode="gray">
          <a:xfrm>
            <a:off x="4325938" y="1304925"/>
            <a:ext cx="425450" cy="338138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2" name="Text Box 6"/>
          <p:cNvSpPr txBox="1">
            <a:spLocks noChangeArrowheads="1"/>
          </p:cNvSpPr>
          <p:nvPr/>
        </p:nvSpPr>
        <p:spPr bwMode="blackWhite">
          <a:xfrm>
            <a:off x="6284913" y="4003675"/>
            <a:ext cx="2784475" cy="1404938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000" b="1">
                <a:solidFill>
                  <a:srgbClr val="FFFFFF"/>
                </a:solidFill>
              </a:rPr>
              <a:t>Wind losses are by far cause the most catastrophe losses, even if hurricanes/TS are excluded.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blackWhite">
          <a:xfrm>
            <a:off x="258763" y="3479800"/>
            <a:ext cx="2244725" cy="987425"/>
          </a:xfrm>
          <a:prstGeom prst="wedgeRectCallout">
            <a:avLst>
              <a:gd name="adj1" fmla="val 87148"/>
              <a:gd name="adj2" fmla="val 2308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Tornado share of CAT losses is rising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blackWhite">
          <a:xfrm>
            <a:off x="6415550" y="1356852"/>
            <a:ext cx="2684206" cy="1637941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FFFF"/>
                </a:solidFill>
              </a:rPr>
              <a:t>Insured cat losses from 1992-2011 totaled $384.3B, an average of $19.2B per year or $1.6B per month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740" y="103236"/>
            <a:ext cx="7772400" cy="719138"/>
          </a:xfrm>
        </p:spPr>
        <p:txBody>
          <a:bodyPr/>
          <a:lstStyle/>
          <a:p>
            <a:pPr>
              <a:defRPr/>
            </a:pPr>
            <a:r>
              <a:rPr lang="en-US" sz="2800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Homeowners Insurance Catastrophe-Related Claim Frequency and Severity, 1997—2012*</a:t>
            </a:r>
            <a:endParaRPr lang="en-US" sz="2800" dirty="0">
              <a:solidFill>
                <a:srgbClr val="28688C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237312"/>
            <a:ext cx="82423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 smtClean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*All policy forms combined, countrywide.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: 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Insurance Research Council, </a:t>
            </a:r>
            <a:r>
              <a:rPr lang="en-US" sz="1000" i="1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Trends in Homeowners Insurance Claims,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Sept. 2012 from ISO Fast Track data.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37E7113-6883-4537-B319-49205FF911DA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117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pic>
        <p:nvPicPr>
          <p:cNvPr id="12734467" name="Picture 3"/>
          <p:cNvPicPr>
            <a:picLocks noChangeAspect="1" noChangeArrowheads="1"/>
          </p:cNvPicPr>
          <p:nvPr/>
        </p:nvPicPr>
        <p:blipFill>
          <a:blip r:embed="rId3" cstate="print"/>
          <a:srcRect t="15882"/>
          <a:stretch>
            <a:fillRect/>
          </a:stretch>
        </p:blipFill>
        <p:spPr bwMode="auto">
          <a:xfrm>
            <a:off x="208326" y="1705403"/>
            <a:ext cx="8743950" cy="435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3731339" y="1224118"/>
            <a:ext cx="2433486" cy="1220173"/>
          </a:xfrm>
          <a:prstGeom prst="wedgeRectCallout">
            <a:avLst>
              <a:gd name="adj1" fmla="val 109401"/>
              <a:gd name="adj2" fmla="val 5922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Avg. catastrophe claim cost rose approximately 200% from 1997-2011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blackWhite">
          <a:xfrm>
            <a:off x="4424516" y="3392129"/>
            <a:ext cx="2202426" cy="885878"/>
          </a:xfrm>
          <a:prstGeom prst="wedgeRectCallout">
            <a:avLst>
              <a:gd name="adj1" fmla="val 101366"/>
              <a:gd name="adj2" fmla="val 3425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Cat claim frequency in 2011 was at historic highs and more than double the rate in 1997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99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  <p:bldP spid="13" grpId="0" animBg="1" autoUpdateAnimBg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035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F3661-802E-4715-888C-25186D51C531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Combined Ratio Points Associated with Catastrophe Losses: 1960 – 2012*</a:t>
            </a:r>
          </a:p>
        </p:txBody>
      </p:sp>
      <p:sp>
        <p:nvSpPr>
          <p:cNvPr id="32775" name="Rectangle 3"/>
          <p:cNvSpPr>
            <a:spLocks noChangeArrowheads="1"/>
          </p:cNvSpPr>
          <p:nvPr/>
        </p:nvSpPr>
        <p:spPr bwMode="auto">
          <a:xfrm>
            <a:off x="0" y="6289975"/>
            <a:ext cx="8888413" cy="61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Notes</a:t>
            </a:r>
            <a:r>
              <a:rPr lang="en-US" sz="1100" dirty="0">
                <a:solidFill>
                  <a:srgbClr val="000000"/>
                </a:solidFill>
              </a:rPr>
              <a:t>: Private carrier losses only.  Excludes loss adjustment expenses and reinsurance reinstatement premiums. Figures are adjusted for losses ultimately paid by foreign insurers and reinsurers.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Source: </a:t>
            </a:r>
            <a:r>
              <a:rPr lang="en-US" sz="1100" dirty="0" smtClean="0">
                <a:solidFill>
                  <a:srgbClr val="000000"/>
                </a:solidFill>
              </a:rPr>
              <a:t>ISO (1960-2011); A.M. Best (2012E) </a:t>
            </a:r>
            <a:r>
              <a:rPr lang="en-US" sz="1100" dirty="0">
                <a:solidFill>
                  <a:srgbClr val="000000"/>
                </a:solidFill>
              </a:rPr>
              <a:t>Insurance Information Institute.				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71463" y="1301750"/>
          <a:ext cx="8670925" cy="4243388"/>
        </p:xfrm>
        <a:graphic>
          <a:graphicData uri="http://schemas.openxmlformats.org/presentationml/2006/ole">
            <p:oleObj spid="_x0000_s15199234" name="Chart" r:id="rId4" imgW="8572512" imgH="3743439" progId="MSGraph.Chart.8">
              <p:embed followColorScheme="full"/>
            </p:oleObj>
          </a:graphicData>
        </a:graphic>
      </p:graphicFrame>
      <p:sp>
        <p:nvSpPr>
          <p:cNvPr id="10" name="Rectangle 6"/>
          <p:cNvSpPr>
            <a:spLocks noChangeArrowheads="1"/>
          </p:cNvSpPr>
          <p:nvPr/>
        </p:nvSpPr>
        <p:spPr bwMode="blackWhite">
          <a:xfrm>
            <a:off x="700088" y="5392644"/>
            <a:ext cx="7834312" cy="6429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The Catastrophe Loss Component of Private Insurer Losses Has Increased Sharply in Recent Decades</a:t>
            </a:r>
            <a:endParaRPr lang="en-US" b="1" i="1">
              <a:solidFill>
                <a:srgbClr val="FFFFFF"/>
              </a:solidFill>
            </a:endParaRP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2789238" y="1063625"/>
            <a:ext cx="2130425" cy="2668588"/>
          </a:xfrm>
          <a:prstGeom prst="wedgeRectCallout">
            <a:avLst>
              <a:gd name="adj1" fmla="val 42806"/>
              <a:gd name="adj2" fmla="val -4505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Avg. CAT  Loss Component of the</a:t>
            </a:r>
            <a:r>
              <a:rPr lang="en-US" sz="1600" b="1" u="sng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Combined Ratio  </a:t>
            </a:r>
            <a:r>
              <a:rPr lang="en-US" sz="1600" b="1" u="sng" dirty="0">
                <a:solidFill>
                  <a:schemeClr val="bg1"/>
                </a:solidFill>
              </a:rPr>
              <a:t> by Decade</a:t>
            </a:r>
          </a:p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1960s: 1.04       1970s: 0.85     1980s: 1.31     1990s: 3.39     2000s: 3.52     2010s: </a:t>
            </a:r>
            <a:r>
              <a:rPr lang="en-US" sz="1600" b="1" dirty="0" smtClean="0">
                <a:solidFill>
                  <a:schemeClr val="bg1"/>
                </a:solidFill>
              </a:rPr>
              <a:t>7.20*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2778" name="Rectangle 6"/>
          <p:cNvSpPr>
            <a:spLocks noChangeArrowheads="1"/>
          </p:cNvSpPr>
          <p:nvPr/>
        </p:nvSpPr>
        <p:spPr bwMode="black">
          <a:xfrm>
            <a:off x="201613" y="1131888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Combined Ratio Points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5515898" y="1091381"/>
            <a:ext cx="2875936" cy="766916"/>
          </a:xfrm>
          <a:prstGeom prst="wedgeRectCallout">
            <a:avLst>
              <a:gd name="adj1" fmla="val 57755"/>
              <a:gd name="adj2" fmla="val 4080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Catastrophe losses as a share of all losses reached a record high in 2012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59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FB4FC32C-87B1-44C7-8DC7-77CCE9CCF57C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119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962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4102" name="Rectangle 6"/>
          <p:cNvSpPr>
            <a:spLocks noChangeArrowheads="1"/>
          </p:cNvSpPr>
          <p:nvPr/>
        </p:nvSpPr>
        <p:spPr bwMode="blackWhite">
          <a:xfrm>
            <a:off x="609600" y="1971674"/>
            <a:ext cx="8239125" cy="223161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800" b="1" dirty="0" smtClean="0">
                <a:solidFill>
                  <a:srgbClr val="FFFFFF"/>
                </a:solidFill>
              </a:rPr>
              <a:t>Federal Disaster Declarations Patterns: 1953-2012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119</a:t>
            </a:fld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16198" y="4259302"/>
            <a:ext cx="8008373" cy="2086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225A7A"/>
                </a:solidFill>
              </a:rPr>
              <a:t>Despite 11 Sandy Declarations, Fewer Disasters Were Declared in 2012 than the Record Number of Declarations in 2010 and 2011</a:t>
            </a:r>
            <a:endParaRPr lang="en-US" sz="3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2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41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304D1B2-FCFB-47FF-9729-B56EB152D92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12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61925"/>
            <a:ext cx="7400925" cy="860425"/>
          </a:xfrm>
        </p:spPr>
        <p:txBody>
          <a:bodyPr/>
          <a:lstStyle/>
          <a:p>
            <a:r>
              <a:rPr lang="en-US" sz="3200" dirty="0" smtClean="0"/>
              <a:t>Monthly Change* in Auto Insurance Prices, </a:t>
            </a:r>
            <a:r>
              <a:rPr lang="en-US" dirty="0" smtClean="0"/>
              <a:t>1991–2012*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0" y="6207125"/>
            <a:ext cx="8724900" cy="650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*Percentage change from same month in prior year; through </a:t>
            </a:r>
            <a:r>
              <a:rPr lang="en-US" sz="1100" dirty="0" smtClean="0"/>
              <a:t>Dec. 2012; </a:t>
            </a:r>
            <a:r>
              <a:rPr lang="en-US" sz="1100" dirty="0"/>
              <a:t>seasonally 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Note: Recessions indicated by gray shaded columns.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US Bureau of Labor Statistics;  National Bureau of Economic Research (recession dates); Insurance Information Institutes.</a:t>
            </a:r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377825" y="1371805"/>
          <a:ext cx="8343900" cy="4838700"/>
        </p:xfrm>
        <a:graphic>
          <a:graphicData uri="http://schemas.openxmlformats.org/presentationml/2006/ole">
            <p:oleObj spid="_x0000_s13120514" name="Chart" r:id="rId4" imgW="8343967" imgH="4381555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870968" y="1101164"/>
            <a:ext cx="2851150" cy="1670050"/>
          </a:xfrm>
          <a:prstGeom prst="wedgeRectCallout">
            <a:avLst>
              <a:gd name="adj1" fmla="val -15662"/>
              <a:gd name="adj2" fmla="val 5068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>
                <a:solidFill>
                  <a:schemeClr val="bg1"/>
                </a:solidFill>
              </a:rPr>
              <a:t>Cyclical peaks in PP Auto tend to occur approximately every 10 years (early 1990s, early 2000s and likely the early 2010s)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1574354" y="4280256"/>
            <a:ext cx="1743075" cy="1143000"/>
          </a:xfrm>
          <a:prstGeom prst="wedgeRectCallout">
            <a:avLst>
              <a:gd name="adj1" fmla="val 125526"/>
              <a:gd name="adj2" fmla="val -8020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“Hard” markets tend to occur during recessionary periods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5983941" y="1854681"/>
            <a:ext cx="1859897" cy="954088"/>
          </a:xfrm>
          <a:prstGeom prst="wedgeRectCallout">
            <a:avLst>
              <a:gd name="adj1" fmla="val 53393"/>
              <a:gd name="adj2" fmla="val 8423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Pricing peak occurred in 2010 at 5.1%, falling to 2.8% by Mar. 2012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7325032" y="4468760"/>
            <a:ext cx="1754336" cy="1008021"/>
          </a:xfrm>
          <a:prstGeom prst="wedgeRectCallout">
            <a:avLst>
              <a:gd name="adj1" fmla="val 25269"/>
              <a:gd name="adj2" fmla="val -10358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The Dec. 2012 reading of 4.7% is up from 3.6% a year earlier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Number of Federal Disaster Declarations, 1953-2013*</a:t>
            </a:r>
          </a:p>
        </p:txBody>
      </p:sp>
      <p:graphicFrame>
        <p:nvGraphicFramePr>
          <p:cNvPr id="34818" name="Object 3"/>
          <p:cNvGraphicFramePr>
            <a:graphicFrameLocks/>
          </p:cNvGraphicFramePr>
          <p:nvPr>
            <p:ph idx="4294967295"/>
          </p:nvPr>
        </p:nvGraphicFramePr>
        <p:xfrm>
          <a:off x="265113" y="1285875"/>
          <a:ext cx="8566150" cy="4068763"/>
        </p:xfrm>
        <a:graphic>
          <a:graphicData uri="http://schemas.openxmlformats.org/presentationml/2006/ole">
            <p:oleObj spid="_x0000_s15384578" name="Chart" r:id="rId4" imgW="8581960" imgH="4076807" progId="MSGraph.Chart.8">
              <p:embed followColorScheme="full"/>
            </p:oleObj>
          </a:graphicData>
        </a:graphic>
      </p:graphicFrame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6113295"/>
            <a:ext cx="8214852" cy="79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*Through </a:t>
            </a:r>
            <a:r>
              <a:rPr lang="en-US" sz="1100" dirty="0" smtClean="0">
                <a:solidFill>
                  <a:srgbClr val="000000"/>
                </a:solidFill>
              </a:rPr>
              <a:t>Jan. 31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2013.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hangingPunct="0">
              <a:lnSpc>
                <a:spcPct val="85000"/>
              </a:lnSpc>
              <a:spcBef>
                <a:spcPct val="25000"/>
              </a:spcBef>
              <a:buClr>
                <a:srgbClr val="FF6801"/>
              </a:buClr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Source: Federal Emergency Management </a:t>
            </a:r>
            <a:r>
              <a:rPr lang="en-US" sz="1100" dirty="0" smtClean="0">
                <a:solidFill>
                  <a:srgbClr val="000000"/>
                </a:solidFill>
              </a:rPr>
              <a:t>Administration; </a:t>
            </a:r>
            <a:r>
              <a:rPr lang="en-US" sz="1100" dirty="0" smtClean="0">
                <a:solidFill>
                  <a:srgbClr val="000000"/>
                </a:solidFill>
                <a:hlinkClick r:id="rId5"/>
              </a:rPr>
              <a:t>http://www.fema.gov/disasters</a:t>
            </a:r>
            <a:r>
              <a:rPr lang="en-US" sz="1100" dirty="0" smtClean="0">
                <a:solidFill>
                  <a:srgbClr val="000000"/>
                </a:solidFill>
              </a:rPr>
              <a:t>; 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Insurance Information Institute.</a:t>
            </a: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blackWhite">
          <a:xfrm>
            <a:off x="353960" y="5592812"/>
            <a:ext cx="8604352" cy="6096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The Number of Federal Disaster Declarations Is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Rising and Set New Records in 2010 </a:t>
            </a:r>
            <a:r>
              <a:rPr lang="en-US" b="1" i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and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2011.  Hurricane Sandy Produced </a:t>
            </a:r>
            <a:r>
              <a:rPr lang="en-US" b="1" dirty="0" smtClean="0">
                <a:solidFill>
                  <a:srgbClr val="FFFFFF"/>
                </a:solidFill>
              </a:rPr>
              <a:t>13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Declarations in 2012/13.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blackWhite">
          <a:xfrm>
            <a:off x="3013075" y="1250576"/>
            <a:ext cx="3360738" cy="1452283"/>
          </a:xfrm>
          <a:prstGeom prst="wedgeRectCallout">
            <a:avLst>
              <a:gd name="adj1" fmla="val 105782"/>
              <a:gd name="adj2" fmla="val 1422"/>
            </a:avLst>
          </a:prstGeom>
          <a:gradFill rotWithShape="1">
            <a:gsLst>
              <a:gs pos="0">
                <a:schemeClr val="tx2">
                  <a:alpha val="42000"/>
                </a:schemeClr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The number of federal disaster declarations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set a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new record in 2011,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with 99, shattering 2010’s record 81 declarations.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725488" y="3978840"/>
            <a:ext cx="8081962" cy="41275"/>
          </a:xfrm>
          <a:prstGeom prst="line">
            <a:avLst/>
          </a:prstGeom>
          <a:ln w="25400">
            <a:solidFill>
              <a:srgbClr val="C0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806450" y="1209675"/>
            <a:ext cx="2165350" cy="1924050"/>
          </a:xfrm>
          <a:prstGeom prst="wedgeRectCallout">
            <a:avLst>
              <a:gd name="adj1" fmla="val -27185"/>
              <a:gd name="adj2" fmla="val 9288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There have been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2,084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federal disaster declarations since 1953.  The average number of declarations per year is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35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from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1953-2011,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though that few haven’t been recorded since 1995.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5707626" y="4208931"/>
            <a:ext cx="2403987" cy="739588"/>
          </a:xfrm>
          <a:prstGeom prst="wedgeRectCallout">
            <a:avLst>
              <a:gd name="adj1" fmla="val 67865"/>
              <a:gd name="adj2" fmla="val -1796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47 </a:t>
            </a: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federal disasters were declared in 2012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6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1" grpId="0" animBg="1"/>
      <p:bldP spid="7" grpId="0" animBg="1"/>
      <p:bldP spid="11" grpId="0" animBg="1"/>
      <p:bldP spid="10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ED0B32-072D-409A-B530-B21CB09A71E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-123825"/>
            <a:ext cx="8686801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Federal Disasters Declarations by State, </a:t>
            </a:r>
            <a:br>
              <a:rPr lang="en-US" dirty="0" smtClean="0"/>
            </a:br>
            <a:r>
              <a:rPr lang="en-US" dirty="0" smtClean="0"/>
              <a:t>1953 – 2013: Highest 25 States*</a:t>
            </a:r>
          </a:p>
        </p:txBody>
      </p:sp>
      <p:graphicFrame>
        <p:nvGraphicFramePr>
          <p:cNvPr id="35842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9525" y="1820658"/>
          <a:ext cx="9134475" cy="4749800"/>
        </p:xfrm>
        <a:graphic>
          <a:graphicData uri="http://schemas.openxmlformats.org/presentationml/2006/ole">
            <p:oleObj spid="_x0000_s15385602" name="Chart" r:id="rId4" imgW="8810600" imgH="4581583" progId="MSGraph.Chart.8">
              <p:embed followColorScheme="full"/>
            </p:oleObj>
          </a:graphicData>
        </a:graphic>
      </p:graphicFrame>
      <p:sp>
        <p:nvSpPr>
          <p:cNvPr id="6" name="AutoShape 7"/>
          <p:cNvSpPr>
            <a:spLocks noChangeArrowheads="1"/>
          </p:cNvSpPr>
          <p:nvPr/>
        </p:nvSpPr>
        <p:spPr bwMode="blackWhite">
          <a:xfrm>
            <a:off x="3348318" y="1116666"/>
            <a:ext cx="2232211" cy="1922369"/>
          </a:xfrm>
          <a:prstGeom prst="wedgeRectCallout">
            <a:avLst>
              <a:gd name="adj1" fmla="val -131821"/>
              <a:gd name="adj2" fmla="val 1591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Over the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past 60 years, Texas has had the highest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number of Federal Disaster Declarations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00106" y="6400556"/>
            <a:ext cx="9017000" cy="41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*Through </a:t>
            </a:r>
            <a:r>
              <a:rPr lang="en-US" sz="1100" dirty="0" smtClean="0">
                <a:solidFill>
                  <a:srgbClr val="000000"/>
                </a:solidFill>
              </a:rPr>
              <a:t>Jan. 31, 2012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 Includes Puerto Rico and the District of Columbia.</a:t>
            </a:r>
          </a:p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FEMA: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  <a:hlinkClick r:id="rId5"/>
              </a:rPr>
              <a:t>http://www.fema.gov/news/disaster_totals_annual.fema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; Insurance Information Institute.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		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3898924" y="4454013"/>
            <a:ext cx="2885333" cy="1179871"/>
          </a:xfrm>
          <a:prstGeom prst="wedgeRectCallout">
            <a:avLst>
              <a:gd name="adj1" fmla="val -103272"/>
              <a:gd name="adj2" fmla="val -3222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</a:rPr>
              <a:t>NY has the 4</a:t>
            </a:r>
            <a:r>
              <a:rPr lang="en-US" b="1" baseline="30000" dirty="0" smtClean="0">
                <a:solidFill>
                  <a:srgbClr val="FFFFFF"/>
                </a:solidFill>
              </a:rPr>
              <a:t>th</a:t>
            </a:r>
            <a:r>
              <a:rPr lang="en-US" b="1" dirty="0" smtClean="0">
                <a:solidFill>
                  <a:srgbClr val="FFFFFF"/>
                </a:solidFill>
              </a:rPr>
              <a:t> highest number of disaster declarations since 1953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B28C07-2B9F-4138-A2C4-BE11C1A53A4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Federal Disasters Declarations by State, </a:t>
            </a:r>
            <a:br>
              <a:rPr lang="en-US" dirty="0" smtClean="0"/>
            </a:br>
            <a:r>
              <a:rPr lang="en-US" dirty="0" smtClean="0"/>
              <a:t>1953 – 2012: Lowest 25 States*</a:t>
            </a:r>
          </a:p>
        </p:txBody>
      </p:sp>
      <p:graphicFrame>
        <p:nvGraphicFramePr>
          <p:cNvPr id="3686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4763" y="1776413"/>
          <a:ext cx="9134475" cy="4749800"/>
        </p:xfrm>
        <a:graphic>
          <a:graphicData uri="http://schemas.openxmlformats.org/presentationml/2006/ole">
            <p:oleObj spid="_x0000_s15386626" name="Chart" r:id="rId4" imgW="8810600" imgH="4581583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5462543" y="1527019"/>
            <a:ext cx="2784475" cy="1626534"/>
          </a:xfrm>
          <a:prstGeom prst="wedgeRectCallout">
            <a:avLst>
              <a:gd name="adj1" fmla="val 60027"/>
              <a:gd name="adj2" fmla="val 15878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Over the past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60 years, Wyoming  and Rhode Island had the fewest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number of Federal Disaster Declarations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0106" y="6400556"/>
            <a:ext cx="9017000" cy="41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*Through </a:t>
            </a:r>
            <a:r>
              <a:rPr lang="en-US" sz="1100" dirty="0" smtClean="0">
                <a:solidFill>
                  <a:srgbClr val="000000"/>
                </a:solidFill>
              </a:rPr>
              <a:t>Jan. 31, 2013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 Includes Puerto Rico and the District of Columbia.</a:t>
            </a:r>
          </a:p>
          <a:p>
            <a:pPr algn="l"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FEMA: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  <a:hlinkClick r:id="rId5"/>
              </a:rPr>
              <a:t>http://www.fema.gov/news/disaster_totals_annual.fema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; Insurance Information Institute.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9571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F1E8D28-9818-4895-9ECE-BCCD5C2326B4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123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095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0"/>
          <p:cNvSpPr>
            <a:spLocks noChangeArrowheads="1"/>
          </p:cNvSpPr>
          <p:nvPr/>
        </p:nvSpPr>
        <p:spPr bwMode="blackWhite">
          <a:xfrm>
            <a:off x="377825" y="2724150"/>
            <a:ext cx="8424863" cy="11334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2012 </a:t>
            </a:r>
            <a:r>
              <a:rPr lang="en-US" sz="2800" b="1" dirty="0">
                <a:solidFill>
                  <a:schemeClr val="bg1"/>
                </a:solidFill>
              </a:rPr>
              <a:t>TORNADO </a:t>
            </a:r>
            <a:r>
              <a:rPr lang="en-US" sz="2800" b="1" dirty="0" smtClean="0">
                <a:solidFill>
                  <a:schemeClr val="bg1"/>
                </a:solidFill>
              </a:rPr>
              <a:t>&amp; </a:t>
            </a:r>
          </a:p>
          <a:p>
            <a:pPr algn="ctr">
              <a:lnSpc>
                <a:spcPct val="85000"/>
              </a:lnSpc>
              <a:spcBef>
                <a:spcPct val="25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SEVERE STORM SUMMARY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09574" name="TextBox 5"/>
          <p:cNvSpPr txBox="1">
            <a:spLocks noChangeArrowheads="1"/>
          </p:cNvSpPr>
          <p:nvPr/>
        </p:nvSpPr>
        <p:spPr bwMode="auto">
          <a:xfrm>
            <a:off x="947738" y="4498975"/>
            <a:ext cx="73310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225A7A"/>
                </a:solidFill>
              </a:rPr>
              <a:t>2012 Got Off to a Worrisome Start, But Is No Repeat of 2011</a:t>
            </a:r>
            <a:endParaRPr lang="en-US" sz="32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123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07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2A05C-9A77-4F5D-9684-400F175DCC52}" type="slidenum">
              <a:rPr lang="en-US" smtClean="0"/>
              <a:pPr>
                <a:defRPr/>
              </a:pPr>
              <a:t>124</a:t>
            </a:fld>
            <a:endParaRPr lang="en-US" smtClean="0"/>
          </a:p>
        </p:txBody>
      </p:sp>
      <p:graphicFrame>
        <p:nvGraphicFramePr>
          <p:cNvPr id="28674" name="Object 3"/>
          <p:cNvGraphicFramePr>
            <a:graphicFrameLocks/>
          </p:cNvGraphicFramePr>
          <p:nvPr>
            <p:ph type="chart" idx="4294967295"/>
          </p:nvPr>
        </p:nvGraphicFramePr>
        <p:xfrm>
          <a:off x="390525" y="1388335"/>
          <a:ext cx="8753475" cy="4322762"/>
        </p:xfrm>
        <a:graphic>
          <a:graphicData uri="http://schemas.openxmlformats.org/presentationml/2006/ole">
            <p:oleObj spid="_x0000_s11330562" name="Chart" r:id="rId4" imgW="8581960" imgH="4533804" progId="MSGraph.Chart.8">
              <p:embed followColorScheme="full"/>
            </p:oleObj>
          </a:graphicData>
        </a:graphic>
      </p:graphicFrame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-94129" y="6303910"/>
            <a:ext cx="9017000" cy="6078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0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00" dirty="0" smtClean="0"/>
              <a:t>*Through Dec. 31, 2012.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00" dirty="0" smtClean="0"/>
              <a:t>Source</a:t>
            </a:r>
            <a:r>
              <a:rPr lang="en-US" sz="1000" dirty="0"/>
              <a:t>: U.S. Department of Commerce, Storm Prediction Center, National Weather </a:t>
            </a:r>
            <a:r>
              <a:rPr lang="en-US" sz="1000" dirty="0" smtClean="0"/>
              <a:t>Service at </a:t>
            </a:r>
            <a:r>
              <a:rPr lang="en-US" sz="1000" dirty="0" smtClean="0">
                <a:hlinkClick r:id="rId5"/>
              </a:rPr>
              <a:t>http://www.spc.noaa.gov/climo/online/monthly/newm.html</a:t>
            </a:r>
            <a:r>
              <a:rPr lang="en-US" sz="1000" dirty="0" smtClean="0"/>
              <a:t> </a:t>
            </a:r>
            <a:endParaRPr lang="en-US" sz="1100" dirty="0"/>
          </a:p>
        </p:txBody>
      </p:sp>
      <p:sp>
        <p:nvSpPr>
          <p:cNvPr id="286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Tornadoes and Related Deaths, 1990 – 2012*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4074459" y="1062878"/>
            <a:ext cx="3239994" cy="577850"/>
          </a:xfrm>
          <a:prstGeom prst="wedgeRectCallout">
            <a:avLst>
              <a:gd name="adj1" fmla="val 49542"/>
              <a:gd name="adj2" fmla="val 695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Tornadoes </a:t>
            </a: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claimed 553 lives in 2011, the most since 1925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3952568" y="3616325"/>
            <a:ext cx="2583121" cy="914400"/>
          </a:xfrm>
          <a:prstGeom prst="wedgeRectCallout">
            <a:avLst>
              <a:gd name="adj1" fmla="val 102612"/>
              <a:gd name="adj2" fmla="val 5089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936 </a:t>
            </a:r>
            <a:r>
              <a:rPr lang="en-US" b="1" dirty="0">
                <a:solidFill>
                  <a:schemeClr val="bg1"/>
                </a:solidFill>
              </a:rPr>
              <a:t>tornadoes </a:t>
            </a:r>
            <a:r>
              <a:rPr lang="en-US" b="1" dirty="0" smtClean="0">
                <a:solidFill>
                  <a:schemeClr val="bg1"/>
                </a:solidFill>
              </a:rPr>
              <a:t>were  recorded in 2012, causing, 68 deaths*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White">
          <a:xfrm>
            <a:off x="309717" y="5633883"/>
            <a:ext cx="8568812" cy="811161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2012 Tornado Losses Got Off to an Ominous Beginning, but Slowed.  Yet Despite Fewer Tornadoes, Overall  Insured Losses from Thunderstorms Totaled $14.9B, the 2</a:t>
            </a:r>
            <a:r>
              <a:rPr lang="en-US" b="1" baseline="30000" dirty="0" smtClean="0">
                <a:solidFill>
                  <a:srgbClr val="FFFFFF"/>
                </a:solidFill>
              </a:rPr>
              <a:t>nd</a:t>
            </a:r>
            <a:r>
              <a:rPr lang="en-US" b="1" dirty="0" smtClean="0">
                <a:solidFill>
                  <a:srgbClr val="FFFFFF"/>
                </a:solidFill>
              </a:rPr>
              <a:t> Highest  on Record.</a:t>
            </a:r>
            <a:endParaRPr lang="en-US" b="1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90923" y="196850"/>
            <a:ext cx="683895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U.S. Tornado </a:t>
            </a:r>
            <a:r>
              <a:rPr lang="en-US" dirty="0" smtClean="0">
                <a:solidFill>
                  <a:srgbClr val="28688C"/>
                </a:solidFill>
              </a:rPr>
              <a:t>Count, 2005-2012* 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131676E-5B39-464A-99D9-D8B8DE9BDE38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>
                <a:defRPr/>
              </a:pPr>
              <a:t>125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4447618" name="Picture 2" descr="U.S. Annual Tornado Trend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634" y="1091382"/>
            <a:ext cx="8824139" cy="5493362"/>
          </a:xfrm>
          <a:prstGeom prst="rect">
            <a:avLst/>
          </a:prstGeom>
          <a:noFill/>
        </p:spPr>
      </p:pic>
      <p:sp>
        <p:nvSpPr>
          <p:cNvPr id="15" name="AutoShape 7"/>
          <p:cNvSpPr>
            <a:spLocks noChangeArrowheads="1"/>
          </p:cNvSpPr>
          <p:nvPr/>
        </p:nvSpPr>
        <p:spPr bwMode="blackWhite">
          <a:xfrm>
            <a:off x="2754362" y="1651818"/>
            <a:ext cx="3199063" cy="1025900"/>
          </a:xfrm>
          <a:prstGeom prst="wedgeRectCallout">
            <a:avLst>
              <a:gd name="adj1" fmla="val 94762"/>
              <a:gd name="adj2" fmla="val 4021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were 1,897 tornadoes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the US in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2011 far above average, but well below 2008’s record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blackWhite">
          <a:xfrm>
            <a:off x="4499536" y="4839777"/>
            <a:ext cx="1693862" cy="985837"/>
          </a:xfrm>
          <a:prstGeom prst="wedgeRectCallout">
            <a:avLst>
              <a:gd name="adj1" fmla="val 115713"/>
              <a:gd name="adj2" fmla="val -12309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2012 count was far below 2011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Up-Down Arrow 17"/>
          <p:cNvSpPr/>
          <p:nvPr/>
        </p:nvSpPr>
        <p:spPr>
          <a:xfrm>
            <a:off x="8200087" y="2595717"/>
            <a:ext cx="221242" cy="1253607"/>
          </a:xfrm>
          <a:prstGeom prst="up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117475" y="6340633"/>
            <a:ext cx="66479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*Through Dec. 31, 2012.</a:t>
            </a:r>
          </a:p>
          <a:p>
            <a:r>
              <a:rPr lang="en-US" sz="1200" dirty="0" smtClean="0"/>
              <a:t>Source</a:t>
            </a:r>
            <a:r>
              <a:rPr lang="en-US" sz="1200" dirty="0"/>
              <a:t>: </a:t>
            </a:r>
            <a:r>
              <a:rPr lang="en-US" sz="1200" dirty="0">
                <a:hlinkClick r:id="rId5"/>
              </a:rPr>
              <a:t>http://www.spc.noaa.gov/wcm/</a:t>
            </a:r>
            <a:r>
              <a:rPr lang="en-US" sz="1200" dirty="0"/>
              <a:t>			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8992" y="147689"/>
            <a:ext cx="7678993" cy="719138"/>
          </a:xfrm>
        </p:spPr>
        <p:txBody>
          <a:bodyPr/>
          <a:lstStyle/>
          <a:p>
            <a:pPr>
              <a:defRPr/>
            </a:pPr>
            <a:r>
              <a:rPr lang="en-US" sz="2600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U.S. Tornado </a:t>
            </a:r>
            <a:r>
              <a:rPr lang="en-US" sz="2600" dirty="0" smtClean="0">
                <a:solidFill>
                  <a:srgbClr val="28688C"/>
                </a:solidFill>
              </a:rPr>
              <a:t>Count, Departure from Inflation-Adjusted Running Total, 2011 vs. 2012* </a:t>
            </a:r>
            <a:endParaRPr lang="en-US" sz="2600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D131676E-5B39-464A-99D9-D8B8DE9BDE38}" type="slidenum">
              <a:rPr lang="en-US" sz="100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pPr algn="r">
                <a:defRPr/>
              </a:pPr>
              <a:t>126</a:t>
            </a:fld>
            <a:endParaRPr lang="en-US" sz="1000" dirty="0">
              <a:solidFill>
                <a:schemeClr val="accent4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17475" y="6340633"/>
            <a:ext cx="66479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/>
              <a:t>*Through Nov. 30, 2012.</a:t>
            </a:r>
          </a:p>
          <a:p>
            <a:r>
              <a:rPr lang="en-US" sz="1200" dirty="0" smtClean="0"/>
              <a:t>Source</a:t>
            </a:r>
            <a:r>
              <a:rPr lang="en-US" sz="1200" dirty="0"/>
              <a:t>: </a:t>
            </a:r>
            <a:r>
              <a:rPr lang="en-US" sz="1200" dirty="0">
                <a:hlinkClick r:id="rId3"/>
              </a:rPr>
              <a:t>http://www.spc.noaa.gov/wcm/</a:t>
            </a:r>
            <a:r>
              <a:rPr lang="en-US" sz="1200" dirty="0"/>
              <a:t>					</a:t>
            </a:r>
          </a:p>
        </p:txBody>
      </p:sp>
      <p:pic>
        <p:nvPicPr>
          <p:cNvPr id="14065666" name="Picture 2" descr="http://www.spc.noaa.gov/wcm/2012/2011-2012-tornado-annual-depatur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722" y="1235075"/>
            <a:ext cx="8436078" cy="5153025"/>
          </a:xfrm>
          <a:prstGeom prst="rect">
            <a:avLst/>
          </a:prstGeom>
          <a:noFill/>
        </p:spPr>
      </p:pic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7178825" y="1121245"/>
            <a:ext cx="1822607" cy="985837"/>
          </a:xfrm>
          <a:prstGeom prst="wedgeRectCallout">
            <a:avLst>
              <a:gd name="adj1" fmla="val -27786"/>
              <a:gd name="adj2" fmla="val 6889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2011 count was far above average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blackWhite">
          <a:xfrm>
            <a:off x="3136490" y="4690353"/>
            <a:ext cx="1789470" cy="985837"/>
          </a:xfrm>
          <a:prstGeom prst="wedgeRectCallout">
            <a:avLst>
              <a:gd name="adj1" fmla="val 99337"/>
              <a:gd name="adj2" fmla="val -3233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2012 count is running far below average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599" y="196850"/>
            <a:ext cx="7194755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Location of Tornadoes in the US, 2012*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387996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*Through 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</a:rPr>
              <a:t>Dec. 31,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2012.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: NOAA Storm Prediction Center; 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http://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www.spc.noaa.gov/climo/online/monthly/2012_annual_summary.html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#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37E7113-6883-4537-B319-49205FF911DA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127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pic>
        <p:nvPicPr>
          <p:cNvPr id="14443522" name="Picture 2" descr="http://www.spc.noaa.gov/climo/online/monthly/2012_annual_map_tor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071" y="1091995"/>
            <a:ext cx="7764310" cy="5280127"/>
          </a:xfrm>
          <a:prstGeom prst="rect">
            <a:avLst/>
          </a:prstGeom>
          <a:noFill/>
        </p:spPr>
      </p:pic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6973814" y="3790325"/>
            <a:ext cx="2111194" cy="1220173"/>
          </a:xfrm>
          <a:prstGeom prst="wedgeRectCallout">
            <a:avLst>
              <a:gd name="adj1" fmla="val -68625"/>
              <a:gd name="adj2" fmla="val -4713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1,119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tornadoes killed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68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people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through Dec. 31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96850"/>
            <a:ext cx="711658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Location of Tornadoes in the US, 2011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543675"/>
            <a:ext cx="824230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Source: NOAA Storm Prediction Center; 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http://www.spc.noaa.gov/climo/online/monthly/2011_annual_summary.html#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637E7113-6883-4537-B319-49205FF911DA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128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pic>
        <p:nvPicPr>
          <p:cNvPr id="4097026" name="Picture 2" descr="http://www.spc.noaa.gov/climo/online/monthly/2011_annual_map_tor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022" y="1456595"/>
            <a:ext cx="6957919" cy="4987535"/>
          </a:xfrm>
          <a:prstGeom prst="rect">
            <a:avLst/>
          </a:prstGeom>
          <a:noFill/>
        </p:spPr>
      </p:pic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872381" y="2578100"/>
            <a:ext cx="2244725" cy="2624138"/>
          </a:xfrm>
          <a:prstGeom prst="wedgeRectCallout">
            <a:avLst>
              <a:gd name="adj1" fmla="val -76893"/>
              <a:gd name="adj2" fmla="val 641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1,894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tornadoes killed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553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people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2011,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including at least 340 on April 26 mostly in the Tuscaloosa area, and 130 in Joplin on May 22</a:t>
            </a:r>
          </a:p>
        </p:txBody>
      </p:sp>
      <p:sp>
        <p:nvSpPr>
          <p:cNvPr id="15" name="Oval 14"/>
          <p:cNvSpPr>
            <a:spLocks/>
          </p:cNvSpPr>
          <p:nvPr/>
        </p:nvSpPr>
        <p:spPr bwMode="auto">
          <a:xfrm rot="-728934">
            <a:off x="4481700" y="3977994"/>
            <a:ext cx="793750" cy="517525"/>
          </a:xfrm>
          <a:prstGeom prst="ellipse">
            <a:avLst/>
          </a:prstGeom>
          <a:noFill/>
          <a:ln w="38100" algn="ctr">
            <a:solidFill>
              <a:srgbClr val="FF6801"/>
            </a:solidFill>
            <a:round/>
            <a:headEnd/>
            <a:tailEnd/>
          </a:ln>
        </p:spPr>
        <p:txBody>
          <a:bodyPr rot="10800000" wrap="none" lIns="92075" tIns="46038" rIns="92075" bIns="46038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7" name="Oval 16"/>
          <p:cNvSpPr>
            <a:spLocks/>
          </p:cNvSpPr>
          <p:nvPr/>
        </p:nvSpPr>
        <p:spPr bwMode="auto">
          <a:xfrm rot="-728934">
            <a:off x="3749581" y="3664981"/>
            <a:ext cx="492125" cy="415925"/>
          </a:xfrm>
          <a:prstGeom prst="ellipse">
            <a:avLst/>
          </a:prstGeom>
          <a:noFill/>
          <a:ln w="38100" algn="ctr">
            <a:solidFill>
              <a:srgbClr val="FF6801"/>
            </a:solidFill>
            <a:round/>
            <a:headEnd/>
            <a:tailEnd/>
          </a:ln>
        </p:spPr>
        <p:txBody>
          <a:bodyPr rot="10800000" wrap="none" lIns="92075" tIns="46038" rIns="92075" bIns="46038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99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99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5" grpId="0" animBg="1" autoUpdateAnimBg="0"/>
      <p:bldP spid="17" grpId="0" animBg="1" autoUpdateAnimBg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1450" y="196850"/>
            <a:ext cx="683895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Location of Large Hail Reports in the US, 2012*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91F98A9-85BA-4C98-B267-9527D1BB9C7C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129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6387996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*Through 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</a:rPr>
              <a:t>Dec. 31,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2012.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: NOAA Storm Prediction Center; 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http://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www.spc.noaa.gov/climo/online/monthly/2012_annual_summary.html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#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pic>
        <p:nvPicPr>
          <p:cNvPr id="14439426" name="Picture 2" descr="http://www.spc.noaa.gov/climo/online/monthly/2012_annual_map_hai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568" y="1160126"/>
            <a:ext cx="7248116" cy="5195552"/>
          </a:xfrm>
          <a:prstGeom prst="rect">
            <a:avLst/>
          </a:prstGeom>
          <a:noFill/>
        </p:spPr>
      </p:pic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804538" y="2673453"/>
            <a:ext cx="2244725" cy="2295525"/>
          </a:xfrm>
          <a:prstGeom prst="wedgeRectCallout">
            <a:avLst>
              <a:gd name="adj1" fmla="val -67377"/>
              <a:gd name="adj2" fmla="val 712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7,033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“Large Hail” reports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through Dec. 31, 2012,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causing extensive damage to homes, businesses and vehicles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0244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245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944D95-B26D-49DD-9858-EE03E93ABDF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Monthly Change* in Auto Insurance Prices, January 2005 - December 2012</a:t>
            </a:r>
          </a:p>
        </p:txBody>
      </p:sp>
      <p:sp>
        <p:nvSpPr>
          <p:cNvPr id="10247" name="Rectangle 3"/>
          <p:cNvSpPr>
            <a:spLocks noChangeArrowheads="1"/>
          </p:cNvSpPr>
          <p:nvPr/>
        </p:nvSpPr>
        <p:spPr bwMode="black">
          <a:xfrm>
            <a:off x="227013" y="1068388"/>
            <a:ext cx="8221662" cy="665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 Change</a:t>
            </a:r>
            <a:br>
              <a:rPr lang="en-US" sz="1600" b="1">
                <a:solidFill>
                  <a:srgbClr val="225A7A"/>
                </a:solidFill>
              </a:rPr>
            </a:br>
            <a:r>
              <a:rPr lang="en-US" sz="1600" b="1">
                <a:solidFill>
                  <a:srgbClr val="225A7A"/>
                </a:solidFill>
              </a:rPr>
              <a:t>from same month,</a:t>
            </a:r>
            <a:br>
              <a:rPr lang="en-US" sz="1600" b="1">
                <a:solidFill>
                  <a:srgbClr val="225A7A"/>
                </a:solidFill>
              </a:rPr>
            </a:br>
            <a:r>
              <a:rPr lang="en-US" sz="1600" b="1">
                <a:solidFill>
                  <a:srgbClr val="225A7A"/>
                </a:solidFill>
              </a:rPr>
              <a:t>prior year)</a:t>
            </a:r>
          </a:p>
        </p:txBody>
      </p:sp>
      <p:sp>
        <p:nvSpPr>
          <p:cNvPr id="10248" name="Rectangle 4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*	Percentage change from same month in prior year, seasonally adjusted.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Sources: US Bureau of Labor Statistics; Insurance Information Institute</a:t>
            </a:r>
          </a:p>
        </p:txBody>
      </p:sp>
      <p:graphicFrame>
        <p:nvGraphicFramePr>
          <p:cNvPr id="10242" name="Object 2"/>
          <p:cNvGraphicFramePr>
            <a:graphicFrameLocks/>
          </p:cNvGraphicFramePr>
          <p:nvPr/>
        </p:nvGraphicFramePr>
        <p:xfrm>
          <a:off x="147638" y="1612900"/>
          <a:ext cx="8902700" cy="4646613"/>
        </p:xfrm>
        <a:graphic>
          <a:graphicData uri="http://schemas.openxmlformats.org/presentationml/2006/ole">
            <p:oleObj spid="_x0000_s12259330" name="Chart" r:id="rId4" imgW="8382000" imgH="4648225" progId="MSGraph.Chart.8">
              <p:embed followColorScheme="full"/>
            </p:oleObj>
          </a:graphicData>
        </a:graphic>
      </p:graphicFrame>
      <p:sp>
        <p:nvSpPr>
          <p:cNvPr id="13" name="AutoShape 6"/>
          <p:cNvSpPr>
            <a:spLocks noChangeArrowheads="1"/>
          </p:cNvSpPr>
          <p:nvPr/>
        </p:nvSpPr>
        <p:spPr bwMode="blackWhite">
          <a:xfrm>
            <a:off x="2328118" y="1120122"/>
            <a:ext cx="3575142" cy="802807"/>
          </a:xfrm>
          <a:prstGeom prst="wedgeRectCallout">
            <a:avLst>
              <a:gd name="adj1" fmla="val 69298"/>
              <a:gd name="adj2" fmla="val 4282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Auto Insurance Price Increases </a:t>
            </a:r>
            <a:r>
              <a:rPr lang="en-US" sz="1400" b="1" dirty="0" smtClean="0">
                <a:solidFill>
                  <a:schemeClr val="bg1"/>
                </a:solidFill>
              </a:rPr>
              <a:t>Averaged 5.1% </a:t>
            </a:r>
            <a:r>
              <a:rPr lang="en-US" sz="1400" b="1" dirty="0">
                <a:solidFill>
                  <a:schemeClr val="bg1"/>
                </a:solidFill>
              </a:rPr>
              <a:t>in 2010 over 2009, After Averaging </a:t>
            </a:r>
            <a:r>
              <a:rPr lang="en-US" sz="1400" b="1" dirty="0" smtClean="0">
                <a:solidFill>
                  <a:schemeClr val="bg1"/>
                </a:solidFill>
              </a:rPr>
              <a:t>4.5</a:t>
            </a:r>
            <a:r>
              <a:rPr lang="en-US" sz="1400" b="1" dirty="0">
                <a:solidFill>
                  <a:schemeClr val="bg1"/>
                </a:solidFill>
              </a:rPr>
              <a:t>% in 2009 over 2008</a:t>
            </a:r>
            <a:r>
              <a:rPr lang="en-US" sz="1400" b="1" dirty="0" smtClean="0">
                <a:solidFill>
                  <a:schemeClr val="bg1"/>
                </a:solidFill>
              </a:rPr>
              <a:t>.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 rot="5400000">
            <a:off x="1927198" y="3067565"/>
            <a:ext cx="1889125" cy="3177519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" name="AutoShape 6"/>
          <p:cNvSpPr>
            <a:spLocks noChangeArrowheads="1"/>
          </p:cNvSpPr>
          <p:nvPr/>
        </p:nvSpPr>
        <p:spPr bwMode="blackWhite">
          <a:xfrm>
            <a:off x="4824317" y="3088195"/>
            <a:ext cx="2528047" cy="1882870"/>
          </a:xfrm>
          <a:prstGeom prst="wedgeRectCallout">
            <a:avLst>
              <a:gd name="adj1" fmla="val -63752"/>
              <a:gd name="adj2" fmla="val 2873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Underwriting performance remained strong even when prices were flat or falling due to improvements in underlying frequency and severity trends</a:t>
            </a: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blackWhite">
          <a:xfrm>
            <a:off x="987986" y="1990259"/>
            <a:ext cx="3625850" cy="1143000"/>
          </a:xfrm>
          <a:prstGeom prst="wedgeRectCallout">
            <a:avLst>
              <a:gd name="adj1" fmla="val -10049"/>
              <a:gd name="adj2" fmla="val 10160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PPA Auto, like most p/c lines, exhibits strong cyclicality in pricing.  Prices rose from 2000 to late 2005, were flat/falling in 2006 and 2007 before beginning to rise gain in 2008. 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blackWhite">
          <a:xfrm>
            <a:off x="6569395" y="990456"/>
            <a:ext cx="2285999" cy="891988"/>
          </a:xfrm>
          <a:prstGeom prst="wedgeRectCallout">
            <a:avLst>
              <a:gd name="adj1" fmla="val 47293"/>
              <a:gd name="adj2" fmla="val 10518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Pricing weakened materially in 2011 and early 2012 but has strengthened since then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4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1450" y="196850"/>
            <a:ext cx="683895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Location of Large Hail Reports in the US, 2011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543675"/>
            <a:ext cx="824230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Source: NOAA Storm Prediction Center; 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http://www.spc.noaa.gov/climo/online/monthly/2011_annual_summary.html#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191F98A9-85BA-4C98-B267-9527D1BB9C7C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130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pic>
        <p:nvPicPr>
          <p:cNvPr id="4094978" name="Picture 2" descr="http://www.spc.noaa.gov/climo/online/monthly/2011_annual_map_hai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022" y="1250577"/>
            <a:ext cx="7207808" cy="5166659"/>
          </a:xfrm>
          <a:prstGeom prst="rect">
            <a:avLst/>
          </a:prstGeom>
          <a:noFill/>
        </p:spPr>
      </p:pic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838950" y="2771775"/>
            <a:ext cx="2244725" cy="2295525"/>
          </a:xfrm>
          <a:prstGeom prst="wedgeRectCallout">
            <a:avLst>
              <a:gd name="adj1" fmla="val -67377"/>
              <a:gd name="adj2" fmla="val 712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9,417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“Large Hail” reports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2011,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causing extensive damage to homes, businesses and vehicles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96850"/>
            <a:ext cx="7124047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Location of Wind Damage Reports in the US, 2012*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57A5A7B-93BF-4380-958F-B7EA60392F37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131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0" y="6387996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*Through 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</a:rPr>
              <a:t>Dec. 31,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2012.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: NOAA Storm Prediction Center; 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http://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www.spc.noaa.gov/climo/online/monthly/2012_annual_summary.html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#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pic>
        <p:nvPicPr>
          <p:cNvPr id="14435330" name="Picture 2" descr="http://www.spc.noaa.gov/climo/online/monthly/2012_annual_map_win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340" y="1209369"/>
            <a:ext cx="7139494" cy="5117690"/>
          </a:xfrm>
          <a:prstGeom prst="rect">
            <a:avLst/>
          </a:prstGeom>
          <a:noFill/>
        </p:spPr>
      </p:pic>
      <p:sp>
        <p:nvSpPr>
          <p:cNvPr id="13" name="AutoShape 7"/>
          <p:cNvSpPr>
            <a:spLocks noChangeArrowheads="1"/>
          </p:cNvSpPr>
          <p:nvPr/>
        </p:nvSpPr>
        <p:spPr bwMode="blackWhite">
          <a:xfrm>
            <a:off x="3859061" y="1094351"/>
            <a:ext cx="2470150" cy="763946"/>
          </a:xfrm>
          <a:prstGeom prst="wedgeRectCallout">
            <a:avLst>
              <a:gd name="adj1" fmla="val 39921"/>
              <a:gd name="adj2" fmla="val 17311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Extreme density due to late June </a:t>
            </a:r>
            <a:r>
              <a:rPr lang="en-US" b="1" dirty="0" err="1" smtClean="0">
                <a:solidFill>
                  <a:schemeClr val="bg1"/>
                </a:solidFill>
              </a:rPr>
              <a:t>derecho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7123372" y="1504337"/>
            <a:ext cx="1961636" cy="1563328"/>
          </a:xfrm>
          <a:prstGeom prst="wedgeRectCallout">
            <a:avLst>
              <a:gd name="adj1" fmla="val -76063"/>
              <a:gd name="adj2" fmla="val 4399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Hurricane Sandy resulted in a large volume of wind damage reports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blackWhite">
          <a:xfrm>
            <a:off x="6853698" y="3274142"/>
            <a:ext cx="2244725" cy="1946787"/>
          </a:xfrm>
          <a:prstGeom prst="wedgeRectCallout">
            <a:avLst>
              <a:gd name="adj1" fmla="val -67377"/>
              <a:gd name="adj2" fmla="val 712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14,351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“Wind Damage” reports through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Dec. 31,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causing extensive damage to homes and, businesses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 autoUpdateAnimBg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96850"/>
            <a:ext cx="7124047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Location of Wind Damage Reports in the US, 2011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6543675"/>
            <a:ext cx="824230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Source: NOAA Storm Prediction Center; 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http://www.spc.noaa.gov/climo/online/monthly/2011_annual_summary.html#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557A5A7B-93BF-4380-958F-B7EA60392F37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132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pic>
        <p:nvPicPr>
          <p:cNvPr id="4092930" name="Picture 2" descr="http://www.spc.noaa.gov/climo/online/monthly/2011_annual_map_win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469" y="1438835"/>
            <a:ext cx="7020216" cy="5032190"/>
          </a:xfrm>
          <a:prstGeom prst="rect">
            <a:avLst/>
          </a:prstGeom>
          <a:noFill/>
        </p:spPr>
      </p:pic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838950" y="2771775"/>
            <a:ext cx="2244725" cy="2295525"/>
          </a:xfrm>
          <a:prstGeom prst="wedgeRectCallout">
            <a:avLst>
              <a:gd name="adj1" fmla="val -67377"/>
              <a:gd name="adj2" fmla="val 712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were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18,685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“Wind Damage” reports through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Dec. 27,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causing extensive damage to homes and, businesses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96850"/>
            <a:ext cx="683895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Severe Weather Reports, 2012*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FF6ED8F-E4C3-4F9C-B52C-5D5148FFE8B9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133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6387996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*Through 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</a:rPr>
              <a:t>Dec. 31,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2012.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: NOAA Storm Prediction Center; 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http://</a:t>
            </a:r>
            <a:r>
              <a:rPr lang="en-US" sz="1000" dirty="0" smtClean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www.spc.noaa.gov/climo/online/monthly/2012_annual_summary.html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#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pic>
        <p:nvPicPr>
          <p:cNvPr id="14431234" name="Picture 2" descr="http://www.spc.noaa.gov/climo/online/monthly/2012_annual_map_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813" y="1100052"/>
            <a:ext cx="7312570" cy="5241753"/>
          </a:xfrm>
          <a:prstGeom prst="rect">
            <a:avLst/>
          </a:prstGeom>
          <a:noFill/>
        </p:spPr>
      </p:pic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7108721" y="2502311"/>
            <a:ext cx="1909047" cy="2959511"/>
          </a:xfrm>
          <a:prstGeom prst="wedgeRectCallout">
            <a:avLst>
              <a:gd name="adj1" fmla="val -70204"/>
              <a:gd name="adj2" fmla="val -2898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were 22,503 severe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weather reports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through Dec. 31; including 1,119 tornadoes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7,033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“Large Hail” reports and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14,351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high wind events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196850"/>
            <a:ext cx="6838950" cy="719138"/>
          </a:xfrm>
        </p:spPr>
        <p:txBody>
          <a:bodyPr/>
          <a:lstStyle/>
          <a:p>
            <a:pPr>
              <a:defRPr/>
            </a:pPr>
            <a:r>
              <a:rPr lang="en-US" kern="1200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Severe Weather Reports, 2011</a:t>
            </a:r>
            <a:endParaRPr lang="en-US" dirty="0">
              <a:solidFill>
                <a:srgbClr val="28688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5338" y="6551613"/>
            <a:ext cx="685800" cy="274637"/>
          </a:xfrm>
          <a:prstGeom prst="rect">
            <a:avLst/>
          </a:prstGeom>
          <a:noFill/>
        </p:spPr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4FF6ED8F-E4C3-4F9C-B52C-5D5148FFE8B9}" type="slidenum">
              <a:rPr lang="en-US" sz="1000">
                <a:solidFill>
                  <a:srgbClr val="000000">
                    <a:lumMod val="75000"/>
                  </a:srgbClr>
                </a:solidFill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134</a:t>
            </a:fld>
            <a:endParaRPr lang="en-US" sz="1000" dirty="0">
              <a:solidFill>
                <a:srgbClr val="000000">
                  <a:lumMod val="75000"/>
                </a:srgbClr>
              </a:solidFill>
              <a:cs typeface="Arial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6543675"/>
            <a:ext cx="824230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Source: NOAA Storm Prediction Center; 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  <a:hlinkClick r:id="rId3"/>
              </a:rPr>
              <a:t>http://www.spc.noaa.gov/climo/online/monthly/2011_annual_summary.html#</a:t>
            </a:r>
            <a:r>
              <a:rPr lang="en-US" sz="1000" dirty="0">
                <a:solidFill>
                  <a:srgbClr val="000000">
                    <a:lumMod val="75000"/>
                  </a:srgbClr>
                </a:solidFill>
                <a:latin typeface="Arial" charset="0"/>
                <a:cs typeface="Arial" charset="0"/>
              </a:rPr>
              <a:t> </a:t>
            </a:r>
            <a:endParaRPr lang="en-US" sz="1000" i="1" dirty="0">
              <a:solidFill>
                <a:srgbClr val="000000">
                  <a:lumMod val="75000"/>
                </a:srgbClr>
              </a:solidFill>
              <a:latin typeface="Arial" charset="0"/>
              <a:cs typeface="Arial" charset="0"/>
            </a:endParaRPr>
          </a:p>
        </p:txBody>
      </p:sp>
      <p:pic>
        <p:nvPicPr>
          <p:cNvPr id="4126722" name="Picture 2" descr="http://www.spc.noaa.gov/climo/online/monthly/2011_annual_map_all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363" y="1506071"/>
            <a:ext cx="6795099" cy="4870823"/>
          </a:xfrm>
          <a:prstGeom prst="rect">
            <a:avLst/>
          </a:prstGeom>
          <a:noFill/>
        </p:spPr>
      </p:pic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7100328" y="2407771"/>
            <a:ext cx="1976437" cy="3173413"/>
          </a:xfrm>
          <a:prstGeom prst="wedgeRectCallout">
            <a:avLst>
              <a:gd name="adj1" fmla="val -75685"/>
              <a:gd name="adj2" fmla="val -3027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There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were 29,996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severe weather reports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 2011;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including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1,894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tornadoes;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9,417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“Large Hail” reports and </a:t>
            </a: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18,685 </a:t>
            </a:r>
            <a:r>
              <a:rPr lang="en-US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high wind events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69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385576" y="1223963"/>
          <a:ext cx="8736013" cy="5099050"/>
        </p:xfrm>
        <a:graphic>
          <a:graphicData uri="http://schemas.openxmlformats.org/presentationml/2006/ole">
            <p:oleObj spid="_x0000_s2812930" name="Chart" r:id="rId3" imgW="8610574" imgH="4905503" progId="MSGraph.Chart.8">
              <p:embed followColorScheme="full"/>
            </p:oleObj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297561" y="4572000"/>
            <a:ext cx="2644827" cy="1882775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FFFFFF"/>
                </a:solidFill>
              </a:rPr>
              <a:t>Wind damage from thunderstorms and tornadoes account for the majority of insured catastrophe losses in most years, including 2012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dirty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Number of Severe Weather Reports in US, by </a:t>
            </a: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Type, 2012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543675"/>
            <a:ext cx="824230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Source: NOAA Storm Prediction Center; 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  <a:hlinkClick r:id="rId4"/>
              </a:rPr>
              <a:t>http://www.spc.noaa.gov/climo/online/monthly/2011_annual_summary.html#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 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135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The BIG Question:</a:t>
            </a:r>
            <a:br>
              <a:rPr lang="en-US" sz="4200" dirty="0" smtClean="0">
                <a:solidFill>
                  <a:schemeClr val="bg1"/>
                </a:solidFill>
              </a:rPr>
            </a:br>
            <a:r>
              <a:rPr lang="en-US" sz="4200" dirty="0" smtClean="0">
                <a:solidFill>
                  <a:schemeClr val="bg1"/>
                </a:solidFill>
              </a:rPr>
              <a:t>Where Is the Market Heading?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657B434-7756-45A0-BD1A-D97CC23C5CEF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136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269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10584" y="3885334"/>
            <a:ext cx="8458199" cy="10864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 dirty="0" smtClean="0">
                <a:solidFill>
                  <a:srgbClr val="225A7A"/>
                </a:solidFill>
              </a:rPr>
              <a:t>Catastrophes and Other Factors Are Pressuring Insurance Markets</a:t>
            </a:r>
            <a:endParaRPr lang="en-US" sz="38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136</a:t>
            </a:fld>
            <a:endParaRPr 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06477" y="5011108"/>
            <a:ext cx="8672051" cy="15835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 i="1" dirty="0" smtClean="0">
                <a:solidFill>
                  <a:srgbClr val="FF0000"/>
                </a:solidFill>
              </a:rPr>
              <a:t>New Factor: Record Low Interest Rates Are Contributing to Underwriting and Pricing Pressures</a:t>
            </a:r>
            <a:endParaRPr lang="en-US" sz="3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  <p:bldP spid="6" grpId="0"/>
      <p:bldP spid="9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49CF5-6D3F-4EBC-9038-1AEA52E98B53}" type="slidenum">
              <a:rPr lang="en-US"/>
              <a:pPr>
                <a:defRPr/>
              </a:pPr>
              <a:t>137</a:t>
            </a:fld>
            <a:endParaRPr lang="en-US"/>
          </a:p>
        </p:txBody>
      </p:sp>
      <p:sp>
        <p:nvSpPr>
          <p:cNvPr id="12800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726" y="90488"/>
            <a:ext cx="7883525" cy="860425"/>
          </a:xfrm>
        </p:spPr>
        <p:txBody>
          <a:bodyPr/>
          <a:lstStyle/>
          <a:p>
            <a:r>
              <a:rPr lang="en-US" sz="2900" dirty="0" smtClean="0"/>
              <a:t>Historical Criteria for a “Market Turn”:</a:t>
            </a:r>
            <a:br>
              <a:rPr lang="en-US" sz="2900" dirty="0" smtClean="0"/>
            </a:br>
            <a:r>
              <a:rPr lang="en-US" sz="2900" i="1" dirty="0" smtClean="0"/>
              <a:t>Low Interest Rates Add New Pressure</a:t>
            </a:r>
          </a:p>
        </p:txBody>
      </p:sp>
      <p:graphicFrame>
        <p:nvGraphicFramePr>
          <p:cNvPr id="1950913" name="Group 193"/>
          <p:cNvGraphicFramePr>
            <a:graphicFrameLocks noGrp="1"/>
          </p:cNvGraphicFramePr>
          <p:nvPr/>
        </p:nvGraphicFramePr>
        <p:xfrm>
          <a:off x="390525" y="973138"/>
          <a:ext cx="8754035" cy="5684148"/>
        </p:xfrm>
        <a:graphic>
          <a:graphicData uri="http://schemas.openxmlformats.org/drawingml/2006/table">
            <a:tbl>
              <a:tblPr/>
              <a:tblGrid>
                <a:gridCol w="1700626"/>
                <a:gridCol w="1553562"/>
                <a:gridCol w="5499847"/>
              </a:tblGrid>
              <a:tr h="651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Criteria</a:t>
                      </a:r>
                    </a:p>
                  </a:txBody>
                  <a:tcPr marL="92075" marR="92075" marT="46038" marB="46038" horzOverflow="overflow">
                    <a:lnL cap="flat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Status</a:t>
                      </a:r>
                    </a:p>
                  </a:txBody>
                  <a:tcPr marL="92075" marR="92075" marT="46038" marB="46038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Comments</a:t>
                      </a:r>
                    </a:p>
                  </a:txBody>
                  <a:tcPr marL="92075" marR="92075" marT="46038" marB="46038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14037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Sustained Period of Large Underwriting Losses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Large CAT Losses in 2011/12 Pushed Up </a:t>
                      </a:r>
                      <a:r>
                        <a:rPr lang="en-US" sz="1800" b="0" i="1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Combineds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CAT Losses contributing to higher underwriting losses</a:t>
                      </a:r>
                    </a:p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Apart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from CAT losses, overall p/c u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nderwriting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losses remain modest</a:t>
                      </a:r>
                    </a:p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Combined ratios (ex-CATs) still in low 100s (vs. 110+ at onset of last hard market); CR= 101.1 in H1:2012 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(ex-M&amp;FG)</a:t>
                      </a:r>
                      <a:endParaRPr lang="en-US" sz="1600" b="0" i="0" u="none" strike="noStrike" baseline="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Prior-year reserve releases continue to reduce u/w losses, boost ROEs, though more modestly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037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Material Decline in Surplus/ Capacity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Small Decline Due to 2011 Cats; Could drop in 2012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Fell 1.6% in 2011 due to CATs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Surplus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reached record as of 9/30/12 record $583.5B</a:t>
                      </a:r>
                    </a:p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Likely drop as of 12/31/12 due to Sandy impact</a:t>
                      </a:r>
                    </a:p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Modest growth in demand for insurance should begin to absorb some capacity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7077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Tight Reinsurance Market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Somewhat</a:t>
                      </a:r>
                      <a:r>
                        <a:rPr lang="en-US" sz="1800" b="0" i="1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in Place</a:t>
                      </a:r>
                      <a:endParaRPr lang="en-US" sz="18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Ample capacity</a:t>
                      </a:r>
                    </a:p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Market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is generally flat except up for cat-impacted accounts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Lower prices in Europe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2724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Renewed  Underwriting &amp; Pricing Discipline</a:t>
                      </a:r>
                    </a:p>
                  </a:txBody>
                  <a:tcPr marL="92075" marR="92075" marT="46038" marB="46038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Firming Broad,</a:t>
                      </a:r>
                      <a:r>
                        <a:rPr lang="en-US" sz="1600" b="0" i="1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="0" i="1" u="none" strike="noStrike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Sustained,</a:t>
                      </a:r>
                      <a:r>
                        <a:rPr lang="en-US" sz="1600" b="0" i="1" u="none" strike="noStrike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esp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1600" b="0" i="1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in</a:t>
                      </a:r>
                      <a:r>
                        <a:rPr lang="en-US" sz="1600" b="0" i="1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Property,</a:t>
                      </a:r>
                      <a:r>
                        <a:rPr lang="en-US" sz="1600" b="0" i="1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WC</a:t>
                      </a:r>
                      <a:endParaRPr lang="en-US" sz="1600" b="0" i="1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Commercial lines pricing</a:t>
                      </a: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is consistently and uniformly across all major lines, esp. Property &amp; WC; </a:t>
                      </a:r>
                    </a:p>
                    <a:p>
                      <a:pPr algn="l" fontAlgn="b">
                        <a:buClr>
                          <a:srgbClr val="C00000"/>
                        </a:buClr>
                        <a:buFont typeface="Arial" pitchFamily="34" charset="0"/>
                        <a:buChar char="•"/>
                      </a:pPr>
                      <a:r>
                        <a:rPr lang="en-US" sz="1600" b="0" i="0" u="none" strike="noStrike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Markets remain competitive in most segments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28032" name="Rectangle 4"/>
          <p:cNvSpPr>
            <a:spLocks noChangeArrowheads="1"/>
          </p:cNvSpPr>
          <p:nvPr/>
        </p:nvSpPr>
        <p:spPr bwMode="auto">
          <a:xfrm>
            <a:off x="0" y="6463428"/>
            <a:ext cx="756920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 </a:t>
            </a: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 Barclays Capital; Insurance Information Institute.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51529" y="2231967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dirty="0" smtClean="0">
                <a:solidFill>
                  <a:schemeClr val="bg1"/>
                </a:solidFill>
              </a:rPr>
              <a:t>INVESTMENTS: </a:t>
            </a:r>
            <a:br>
              <a:rPr lang="en-US" sz="3800" dirty="0" smtClean="0">
                <a:solidFill>
                  <a:schemeClr val="bg1"/>
                </a:solidFill>
              </a:rPr>
            </a:br>
            <a:r>
              <a:rPr lang="en-US" sz="3800" dirty="0" smtClean="0">
                <a:solidFill>
                  <a:schemeClr val="bg1"/>
                </a:solidFill>
              </a:rPr>
              <a:t>THE NEW REALITY</a:t>
            </a: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9FAF68DA-B98E-484D-9896-A23C0EED5EBE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138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39213" y="4005661"/>
            <a:ext cx="8450825" cy="2462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225A7A"/>
                </a:solidFill>
              </a:rPr>
              <a:t>Investment Performance is a Key Driver of </a:t>
            </a:r>
            <a:r>
              <a:rPr lang="en-US" sz="4000" b="1" dirty="0" smtClean="0">
                <a:solidFill>
                  <a:srgbClr val="225A7A"/>
                </a:solidFill>
              </a:rPr>
              <a:t>Profitability</a:t>
            </a:r>
          </a:p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 </a:t>
            </a:r>
            <a:r>
              <a:rPr lang="en-US" sz="4000" b="1" i="1" dirty="0" smtClean="0">
                <a:solidFill>
                  <a:srgbClr val="225A7A"/>
                </a:solidFill>
              </a:rPr>
              <a:t>Depressed Yields Will Necessarily Influence Underwriting &amp; Pricing</a:t>
            </a:r>
            <a:endParaRPr lang="en-US" sz="4000" b="1" i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138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Property/Casualty Insurance Industry Investment Income: 2000–2012E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58370" name="Object 3"/>
          <p:cNvGraphicFramePr>
            <a:graphicFrameLocks/>
          </p:cNvGraphicFramePr>
          <p:nvPr/>
        </p:nvGraphicFramePr>
        <p:xfrm>
          <a:off x="225893" y="1518584"/>
          <a:ext cx="8451850" cy="3663950"/>
        </p:xfrm>
        <a:graphic>
          <a:graphicData uri="http://schemas.openxmlformats.org/presentationml/2006/ole">
            <p:oleObj spid="_x0000_s14585858" name="Chart" r:id="rId4" imgW="8429714" imgH="36384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84094" y="5202985"/>
            <a:ext cx="8283295" cy="104933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Investment Income Fell in 2012 Due to Persistently Low Interest Rates, Putting Additional Pressure on (Re) Insurance Pricing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-1" y="6302140"/>
            <a:ext cx="8915401" cy="5955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baseline="30000" dirty="0"/>
              <a:t>1</a:t>
            </a:r>
            <a:r>
              <a:rPr lang="en-US" sz="1100" dirty="0"/>
              <a:t> Investment gains consist primarily of </a:t>
            </a:r>
            <a:r>
              <a:rPr lang="en-US" sz="1100" dirty="0" smtClean="0"/>
              <a:t>interest and </a:t>
            </a:r>
            <a:r>
              <a:rPr lang="en-US" sz="1100" dirty="0"/>
              <a:t>stock </a:t>
            </a:r>
            <a:r>
              <a:rPr lang="en-US" sz="1100" dirty="0" smtClean="0"/>
              <a:t>dividends.</a:t>
            </a: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tabLst>
                <a:tab pos="112713" algn="r"/>
              </a:tabLst>
            </a:pPr>
            <a:r>
              <a:rPr lang="en-US" sz="1100" dirty="0" smtClean="0"/>
              <a:t>*2012F is based on annualized 9M:2012 actual figure of $35.131B.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tabLst>
                <a:tab pos="112713" algn="r"/>
              </a:tabLst>
            </a:pPr>
            <a:r>
              <a:rPr lang="en-US" sz="1100" dirty="0" smtClean="0"/>
              <a:t>Sources</a:t>
            </a:r>
            <a:r>
              <a:rPr lang="en-US" sz="1100" dirty="0"/>
              <a:t>: </a:t>
            </a:r>
            <a:r>
              <a:rPr lang="en-US" sz="1100" dirty="0" smtClean="0"/>
              <a:t>ISO;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4267202" y="3490452"/>
            <a:ext cx="3271540" cy="1022554"/>
          </a:xfrm>
          <a:prstGeom prst="wedgeRectCallout">
            <a:avLst>
              <a:gd name="adj1" fmla="val 70573"/>
              <a:gd name="adj2" fmla="val -3432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Investment earnings in 2012 were running 14% below their 2007 pre-crisis peak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331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F663C9-B40D-4605-84E2-C28F5021D9BD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38918" name="Rectangle 2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(Millions of Units)</a:t>
            </a:r>
          </a:p>
        </p:txBody>
      </p:sp>
      <p:sp>
        <p:nvSpPr>
          <p:cNvPr id="389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Private Housing Starts, 1990-2019F</a:t>
            </a:r>
          </a:p>
        </p:txBody>
      </p:sp>
      <p:graphicFrame>
        <p:nvGraphicFramePr>
          <p:cNvPr id="38914" name="Object 4"/>
          <p:cNvGraphicFramePr>
            <a:graphicFrameLocks noChangeAspect="1"/>
          </p:cNvGraphicFramePr>
          <p:nvPr/>
        </p:nvGraphicFramePr>
        <p:xfrm>
          <a:off x="216566" y="1122824"/>
          <a:ext cx="8656637" cy="4314825"/>
        </p:xfrm>
        <a:graphic>
          <a:graphicData uri="http://schemas.openxmlformats.org/presentationml/2006/ole">
            <p:oleObj spid="_x0000_s16031746" name="Chart" r:id="rId4" imgW="7839024" imgH="4095701" progId="MSGraph.Chart.8">
              <p:embed followColorScheme="full"/>
            </p:oleObj>
          </a:graphicData>
        </a:graphic>
      </p:graphicFrame>
      <p:sp>
        <p:nvSpPr>
          <p:cNvPr id="38920" name="Rectangle 5"/>
          <p:cNvSpPr>
            <a:spLocks noChangeArrowheads="1"/>
          </p:cNvSpPr>
          <p:nvPr/>
        </p:nvSpPr>
        <p:spPr bwMode="auto">
          <a:xfrm>
            <a:off x="0" y="6580188"/>
            <a:ext cx="855186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U.S. Department of Commerce; Blue Chip Economic Indicators </a:t>
            </a:r>
            <a:r>
              <a:rPr lang="en-US" sz="1100" dirty="0" smtClean="0"/>
              <a:t>(3/13);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915910" name="Rectangle 6"/>
          <p:cNvSpPr>
            <a:spLocks noChangeArrowheads="1"/>
          </p:cNvSpPr>
          <p:nvPr/>
        </p:nvSpPr>
        <p:spPr bwMode="blackWhite">
          <a:xfrm>
            <a:off x="457200" y="5513388"/>
            <a:ext cx="8448675" cy="8651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Homeowners </a:t>
            </a:r>
            <a:r>
              <a:rPr lang="en-US" b="1" dirty="0">
                <a:solidFill>
                  <a:srgbClr val="FFFFFF"/>
                </a:solidFill>
              </a:rPr>
              <a:t>Insurers </a:t>
            </a:r>
            <a:r>
              <a:rPr lang="en-US" b="1" dirty="0" smtClean="0">
                <a:solidFill>
                  <a:srgbClr val="FFFFFF"/>
                </a:solidFill>
              </a:rPr>
              <a:t>Are Starting to See Meaningful Exposure Growth for the First Time Since 2005.   </a:t>
            </a:r>
            <a:r>
              <a:rPr lang="en-US" b="1" dirty="0">
                <a:solidFill>
                  <a:srgbClr val="FFFFFF"/>
                </a:solidFill>
              </a:rPr>
              <a:t>Commercial Insurers with Construction Risk Exposure, </a:t>
            </a:r>
            <a:r>
              <a:rPr lang="en-US" b="1" dirty="0" smtClean="0">
                <a:solidFill>
                  <a:srgbClr val="FFFFFF"/>
                </a:solidFill>
              </a:rPr>
              <a:t>Surety, Workers Comp Also Benefit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915917" name="AutoShape 13"/>
          <p:cNvSpPr>
            <a:spLocks noChangeArrowheads="1"/>
          </p:cNvSpPr>
          <p:nvPr/>
        </p:nvSpPr>
        <p:spPr bwMode="blackWhite">
          <a:xfrm>
            <a:off x="2408903" y="3116826"/>
            <a:ext cx="2344994" cy="1799303"/>
          </a:xfrm>
          <a:prstGeom prst="wedgeRectCallout">
            <a:avLst>
              <a:gd name="adj1" fmla="val 104782"/>
              <a:gd name="adj2" fmla="val 452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New home starts plunged 72% from 2005-2009; A net annual decline of 1.49 million units, lowest since records began in 1959</a:t>
            </a:r>
          </a:p>
        </p:txBody>
      </p:sp>
      <p:sp>
        <p:nvSpPr>
          <p:cNvPr id="1915918" name="AutoShape 14"/>
          <p:cNvSpPr>
            <a:spLocks noChangeArrowheads="1"/>
          </p:cNvSpPr>
          <p:nvPr/>
        </p:nvSpPr>
        <p:spPr bwMode="blackWhite">
          <a:xfrm>
            <a:off x="5525729" y="1111045"/>
            <a:ext cx="3195483" cy="1101213"/>
          </a:xfrm>
          <a:prstGeom prst="wedgeRectCallout">
            <a:avLst>
              <a:gd name="adj1" fmla="val -2826"/>
              <a:gd name="adj2" fmla="val 14278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Job growth, low inventories of existing homes,  low mortgage rates and demographics are stimulating new home construction for the first time in years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15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15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15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910" grpId="0" animBg="1"/>
      <p:bldP spid="1915917" grpId="0" animBg="1"/>
      <p:bldP spid="1915918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Property/Casualty Insurance Industry Investment Gain: 1994–2012F</a:t>
            </a:r>
            <a:r>
              <a:rPr lang="en-US" baseline="30000" dirty="0" smtClean="0"/>
              <a:t>1</a:t>
            </a:r>
          </a:p>
        </p:txBody>
      </p:sp>
      <p:graphicFrame>
        <p:nvGraphicFramePr>
          <p:cNvPr id="58370" name="Object 3"/>
          <p:cNvGraphicFramePr>
            <a:graphicFrameLocks/>
          </p:cNvGraphicFramePr>
          <p:nvPr/>
        </p:nvGraphicFramePr>
        <p:xfrm>
          <a:off x="360363" y="1558925"/>
          <a:ext cx="8451850" cy="3663950"/>
        </p:xfrm>
        <a:graphic>
          <a:graphicData uri="http://schemas.openxmlformats.org/presentationml/2006/ole">
            <p:oleObj spid="_x0000_s7348226" name="Chart" r:id="rId4" imgW="8429714" imgH="36384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484094" y="5202985"/>
            <a:ext cx="8283295" cy="104933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Investment Gains Are Slipping in 2012 as Low Interest Rates Reduce Investment Income and Lower Realized Investment Gains; </a:t>
            </a:r>
            <a:r>
              <a:rPr lang="en-US" b="1" dirty="0">
                <a:solidFill>
                  <a:srgbClr val="FFFFFF"/>
                </a:solidFill>
              </a:rPr>
              <a:t>The Financial Crisis Caused Investment Gains to Fall by 50% in 2008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-103236" y="6302140"/>
            <a:ext cx="9144000" cy="5955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baseline="30000" dirty="0"/>
              <a:t>1</a:t>
            </a:r>
            <a:r>
              <a:rPr lang="en-US" sz="1100" dirty="0"/>
              <a:t> Investment gains consist primarily of interest, stock dividends and realized capital gains and losses.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 2005 figure includes special one-time dividend of $</a:t>
            </a:r>
            <a:r>
              <a:rPr lang="en-US" sz="1100" dirty="0" smtClean="0"/>
              <a:t>3.2B; 2012F figure is III estimate based on annualized actual 9M:2012 result of $38.089B.</a:t>
            </a: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ISO; Insurance Information Institute.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3647768" y="3716594"/>
            <a:ext cx="3021973" cy="976429"/>
          </a:xfrm>
          <a:prstGeom prst="wedgeRectCallout">
            <a:avLst>
              <a:gd name="adj1" fmla="val 103776"/>
              <a:gd name="adj2" fmla="val -1869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Investment 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gains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in 2012 are running approximately 20% below their pre-crisis peak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2772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277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7A114D5-877E-4294-A425-BF743B05D88E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141</a:t>
            </a:fld>
            <a:endParaRPr lang="en-US" sz="900"/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P/C Insurer Net Realized </a:t>
            </a:r>
            <a:br>
              <a:rPr lang="en-US" dirty="0" smtClean="0"/>
            </a:br>
            <a:r>
              <a:rPr lang="en-US" dirty="0" smtClean="0"/>
              <a:t>Capital Gains/Losses, 1990-2012:Q3</a:t>
            </a:r>
          </a:p>
        </p:txBody>
      </p:sp>
      <p:sp>
        <p:nvSpPr>
          <p:cNvPr id="32775" name="Rectangle 4"/>
          <p:cNvSpPr>
            <a:spLocks noChangeArrowheads="1"/>
          </p:cNvSpPr>
          <p:nvPr/>
        </p:nvSpPr>
        <p:spPr bwMode="auto">
          <a:xfrm>
            <a:off x="0" y="6570663"/>
            <a:ext cx="8596313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Sources: A.M. Best, ISO, Insurance Information Institute.                                   </a:t>
            </a:r>
          </a:p>
        </p:txBody>
      </p:sp>
      <p:graphicFrame>
        <p:nvGraphicFramePr>
          <p:cNvPr id="32770" name="Object 3"/>
          <p:cNvGraphicFramePr>
            <a:graphicFrameLocks/>
          </p:cNvGraphicFramePr>
          <p:nvPr/>
        </p:nvGraphicFramePr>
        <p:xfrm>
          <a:off x="304800" y="1152525"/>
          <a:ext cx="8582025" cy="4572000"/>
        </p:xfrm>
        <a:graphic>
          <a:graphicData uri="http://schemas.openxmlformats.org/presentationml/2006/ole">
            <p:oleObj spid="_x0000_s7349250" name="Chart" r:id="rId4" imgW="8581960" imgH="4162376" progId="MSGraph.Chart.8">
              <p:embed followColorScheme="full"/>
            </p:oleObj>
          </a:graphicData>
        </a:graphic>
      </p:graphicFrame>
      <p:sp>
        <p:nvSpPr>
          <p:cNvPr id="2065413" name="Rectangle 5"/>
          <p:cNvSpPr>
            <a:spLocks noChangeArrowheads="1"/>
          </p:cNvSpPr>
          <p:nvPr/>
        </p:nvSpPr>
        <p:spPr bwMode="blackWhite">
          <a:xfrm>
            <a:off x="212725" y="5593976"/>
            <a:ext cx="8664575" cy="86518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Insurers Posted Net Realized Capital Gains in 2010, 2011 and 2012 Following Two Years of Realized Losses During the Financial Crisis.  Realized </a:t>
            </a:r>
            <a:r>
              <a:rPr lang="en-US" b="1" dirty="0">
                <a:solidFill>
                  <a:srgbClr val="FFFFFF"/>
                </a:solidFill>
              </a:rPr>
              <a:t>Capital Losses Were the Primary Cause </a:t>
            </a:r>
            <a:r>
              <a:rPr lang="en-US" b="1" dirty="0" smtClean="0">
                <a:solidFill>
                  <a:srgbClr val="FFFFFF"/>
                </a:solidFill>
              </a:rPr>
              <a:t>of </a:t>
            </a:r>
            <a:r>
              <a:rPr lang="en-US" b="1" dirty="0">
                <a:solidFill>
                  <a:srgbClr val="FFFFFF"/>
                </a:solidFill>
              </a:rPr>
              <a:t>2008/2009’s Large Drop in Profits and ROE</a:t>
            </a:r>
          </a:p>
        </p:txBody>
      </p:sp>
      <p:sp>
        <p:nvSpPr>
          <p:cNvPr id="32777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32778" name="Rectangle 8"/>
          <p:cNvSpPr>
            <a:spLocks noChangeArrowheads="1"/>
          </p:cNvSpPr>
          <p:nvPr/>
        </p:nvSpPr>
        <p:spPr bwMode="auto">
          <a:xfrm>
            <a:off x="8359146" y="1941256"/>
            <a:ext cx="406774" cy="214312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blackWhite">
          <a:xfrm>
            <a:off x="5471653" y="1054672"/>
            <a:ext cx="3086462" cy="734799"/>
          </a:xfrm>
          <a:prstGeom prst="wedgeRectCallout">
            <a:avLst>
              <a:gd name="adj1" fmla="val 41251"/>
              <a:gd name="adj2" fmla="val 7557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Realized capital gains through 2012:9M are down 46% from $5.53B in 2011:9M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5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5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413" grpId="0" animBg="1"/>
      <p:bldP spid="12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174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174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2D49CA0-B047-4B42-9E08-5BCAF29776A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142</a:t>
            </a:fld>
            <a:endParaRPr lang="en-US" sz="900"/>
          </a:p>
        </p:txBody>
      </p:sp>
      <p:sp>
        <p:nvSpPr>
          <p:cNvPr id="3175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47638"/>
            <a:ext cx="7102475" cy="860425"/>
          </a:xfrm>
        </p:spPr>
        <p:txBody>
          <a:bodyPr/>
          <a:lstStyle/>
          <a:p>
            <a:r>
              <a:rPr lang="en-US" dirty="0" smtClean="0"/>
              <a:t>U.S. 10-Year Treasury Note Yields:</a:t>
            </a:r>
            <a:br>
              <a:rPr lang="en-US" dirty="0" smtClean="0"/>
            </a:br>
            <a:r>
              <a:rPr lang="en-US" dirty="0" smtClean="0"/>
              <a:t>A Long Downward Trend, 1990–2013*</a:t>
            </a:r>
          </a:p>
        </p:txBody>
      </p:sp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0" y="6285566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*Monthly, </a:t>
            </a:r>
            <a:r>
              <a:rPr lang="en-US" sz="1100" dirty="0" smtClean="0"/>
              <a:t>through Feb. 2013.              </a:t>
            </a:r>
            <a:r>
              <a:rPr lang="en-US" sz="1100" dirty="0"/>
              <a:t>Note: Recessions indicated by gray shaded columns.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Federal Reserve Bank at </a:t>
            </a:r>
            <a:r>
              <a:rPr lang="en-US" sz="1100" dirty="0" smtClean="0">
                <a:hlinkClick r:id="rId4"/>
              </a:rPr>
              <a:t>http://www.federalreserve.gov/releases/h15/data.htm</a:t>
            </a:r>
            <a:r>
              <a:rPr lang="en-US" sz="1100" dirty="0" smtClean="0"/>
              <a:t>.  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National Bureau of Economic Research (recession dates); Insurance Information Institutes.</a:t>
            </a:r>
          </a:p>
        </p:txBody>
      </p:sp>
      <p:graphicFrame>
        <p:nvGraphicFramePr>
          <p:cNvPr id="31746" name="Object 8"/>
          <p:cNvGraphicFramePr>
            <a:graphicFrameLocks noChangeAspect="1"/>
          </p:cNvGraphicFramePr>
          <p:nvPr/>
        </p:nvGraphicFramePr>
        <p:xfrm>
          <a:off x="463550" y="977900"/>
          <a:ext cx="8404225" cy="4838700"/>
        </p:xfrm>
        <a:graphic>
          <a:graphicData uri="http://schemas.openxmlformats.org/presentationml/2006/ole">
            <p:oleObj spid="_x0000_s12865538" name="Chart" r:id="rId5" imgW="8343872" imgH="4381562" progId="MSGraph.Chart.8">
              <p:embed followColorScheme="full"/>
            </p:oleObj>
          </a:graphicData>
        </a:graphic>
      </p:graphicFrame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1181100" y="4191000"/>
            <a:ext cx="2876550" cy="809625"/>
          </a:xfrm>
          <a:prstGeom prst="wedgeRectCallout">
            <a:avLst>
              <a:gd name="adj1" fmla="val 79894"/>
              <a:gd name="adj2" fmla="val -14340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Yields on 10-Year U.S. Treasury Notes have been essentially  below 5% </a:t>
            </a:r>
            <a:r>
              <a:rPr lang="en-US" sz="1400" b="1" dirty="0" smtClean="0">
                <a:solidFill>
                  <a:schemeClr val="bg1"/>
                </a:solidFill>
              </a:rPr>
              <a:t>for a full decade</a:t>
            </a:r>
            <a:r>
              <a:rPr lang="en-US" sz="1400" b="1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 rot="-5400000">
            <a:off x="7330869" y="3537152"/>
            <a:ext cx="1704975" cy="176212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31754" name="Rectangle 4"/>
          <p:cNvSpPr>
            <a:spLocks noChangeArrowheads="1"/>
          </p:cNvSpPr>
          <p:nvPr/>
        </p:nvSpPr>
        <p:spPr bwMode="blackWhite">
          <a:xfrm>
            <a:off x="447675" y="5667375"/>
            <a:ext cx="8382000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Since roughly 80% of P/C bond/cash investments are in 10-year or shorter durations, most P/C insurer portfolios will have low-yielding bonds for years to come. </a:t>
            </a: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6619875" y="1533833"/>
            <a:ext cx="2238375" cy="1095068"/>
          </a:xfrm>
          <a:prstGeom prst="wedgeRectCallout">
            <a:avLst>
              <a:gd name="adj1" fmla="val 45074"/>
              <a:gd name="adj2" fmla="val 24173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Yields on 10-Year U.S. Treasury Notes </a:t>
            </a:r>
            <a:r>
              <a:rPr lang="en-US" sz="1400" b="1" dirty="0" smtClean="0">
                <a:solidFill>
                  <a:schemeClr val="bg1"/>
                </a:solidFill>
              </a:rPr>
              <a:t>recently rose 55bp from its all time record lows to 1.98% in Feb. 2013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142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277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CC7C34-1D1D-46EB-AE51-2805A64C4A02}" type="slidenum">
              <a:rPr lang="en-US" smtClean="0"/>
              <a:pPr>
                <a:defRPr/>
              </a:pPr>
              <a:t>143</a:t>
            </a:fld>
            <a:endParaRPr lang="en-US" smtClean="0"/>
          </a:p>
        </p:txBody>
      </p:sp>
      <p:sp>
        <p:nvSpPr>
          <p:cNvPr id="593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90488"/>
            <a:ext cx="7500938" cy="860425"/>
          </a:xfrm>
        </p:spPr>
        <p:txBody>
          <a:bodyPr/>
          <a:lstStyle/>
          <a:p>
            <a:r>
              <a:rPr lang="en-US" dirty="0" smtClean="0"/>
              <a:t>Treasury Yield Curves:  </a:t>
            </a:r>
            <a:br>
              <a:rPr lang="en-US" dirty="0" smtClean="0"/>
            </a:br>
            <a:r>
              <a:rPr lang="en-US" dirty="0" smtClean="0"/>
              <a:t>Pre-Crisis (July 2007) vs. Jan. 2013 </a:t>
            </a:r>
          </a:p>
        </p:txBody>
      </p:sp>
      <p:graphicFrame>
        <p:nvGraphicFramePr>
          <p:cNvPr id="59394" name="Object 3"/>
          <p:cNvGraphicFramePr>
            <a:graphicFrameLocks noChangeAspect="1"/>
          </p:cNvGraphicFramePr>
          <p:nvPr/>
        </p:nvGraphicFramePr>
        <p:xfrm>
          <a:off x="444500" y="1290638"/>
          <a:ext cx="8335963" cy="4262437"/>
        </p:xfrm>
        <a:graphic>
          <a:graphicData uri="http://schemas.openxmlformats.org/presentationml/2006/ole">
            <p:oleObj spid="_x0000_s12866562" name="Chart" r:id="rId4" imgW="8439161" imgH="4314888" progId="MSGraph.Chart.8">
              <p:embed followColorScheme="full"/>
            </p:oleObj>
          </a:graphicData>
        </a:graphic>
      </p:graphicFrame>
      <p:sp>
        <p:nvSpPr>
          <p:cNvPr id="2100228" name="AutoShape 4"/>
          <p:cNvSpPr>
            <a:spLocks noChangeArrowheads="1"/>
          </p:cNvSpPr>
          <p:nvPr/>
        </p:nvSpPr>
        <p:spPr bwMode="blackWhite">
          <a:xfrm>
            <a:off x="1089025" y="2428874"/>
            <a:ext cx="3509963" cy="1995641"/>
          </a:xfrm>
          <a:prstGeom prst="wedgeRectCallout">
            <a:avLst>
              <a:gd name="adj1" fmla="val 82386"/>
              <a:gd name="adj2" fmla="val 3788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cs typeface="+mn-cs"/>
              </a:rPr>
              <a:t>Treasury yield curve remains near its most depressed level in at least 45 years. Investment income is falling as a result.  Fed is unlikely to hike rates until well into </a:t>
            </a:r>
            <a:r>
              <a:rPr lang="en-US" b="1" dirty="0" smtClean="0">
                <a:solidFill>
                  <a:schemeClr val="bg1"/>
                </a:solidFill>
                <a:cs typeface="+mn-cs"/>
              </a:rPr>
              <a:t>2014 at the earliest.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2100229" name="Rectangle 5"/>
          <p:cNvSpPr>
            <a:spLocks noChangeArrowheads="1"/>
          </p:cNvSpPr>
          <p:nvPr/>
        </p:nvSpPr>
        <p:spPr bwMode="blackWhite">
          <a:xfrm>
            <a:off x="628650" y="5515897"/>
            <a:ext cx="8070850" cy="94389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The </a:t>
            </a:r>
            <a:r>
              <a:rPr lang="en-US" b="1" dirty="0" smtClean="0">
                <a:solidFill>
                  <a:srgbClr val="FFFFFF"/>
                </a:solidFill>
              </a:rPr>
              <a:t>Fed Is Actively Signaling that it Is Determined to Keep Rates Low Until Unemployment Drops Below 6.5% or Until Inflation Expectations Exceed 2.5%;  Low Rates Add to Pricing Pressure for Insurers.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6389410"/>
            <a:ext cx="7569200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Federal Reserve Board of Governors; </a:t>
            </a:r>
            <a:r>
              <a:rPr lang="en-US" sz="1100" dirty="0"/>
              <a:t>Insurance Information Institute.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0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00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00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0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0228" grpId="0" animBg="1"/>
      <p:bldP spid="2100229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994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994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169B2D6-33BA-4F31-AE94-E9D48137D90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144</a:t>
            </a:fld>
            <a:endParaRPr lang="en-US" sz="900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4129" y="90488"/>
            <a:ext cx="7866529" cy="860425"/>
          </a:xfrm>
        </p:spPr>
        <p:txBody>
          <a:bodyPr/>
          <a:lstStyle/>
          <a:p>
            <a:r>
              <a:rPr lang="en-US" dirty="0" smtClean="0"/>
              <a:t>Average Maturity of Bonds Held by US  P/C Insurers, 2006—2011*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258548" y="2190923"/>
          <a:ext cx="8445500" cy="3497262"/>
        </p:xfrm>
        <a:graphic>
          <a:graphicData uri="http://schemas.openxmlformats.org/presentationml/2006/ole">
            <p:oleObj spid="_x0000_s16276482" name="Chart" r:id="rId4" imgW="8543899" imgH="3533700" progId="MSGraph.Chart.8">
              <p:embed followColorScheme="full"/>
            </p:oleObj>
          </a:graphicData>
        </a:graphic>
      </p:graphicFrame>
      <p:sp>
        <p:nvSpPr>
          <p:cNvPr id="39943" name="Rectangle 4"/>
          <p:cNvSpPr>
            <a:spLocks noChangeArrowheads="1"/>
          </p:cNvSpPr>
          <p:nvPr/>
        </p:nvSpPr>
        <p:spPr bwMode="auto">
          <a:xfrm>
            <a:off x="0" y="6446560"/>
            <a:ext cx="7616825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*Year-end figures. Latest available.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Insurance Information Institute </a:t>
            </a:r>
            <a:r>
              <a:rPr lang="en-US" sz="1100" dirty="0" smtClean="0"/>
              <a:t>calculations based on A.M. Best data.</a:t>
            </a:r>
            <a:endParaRPr lang="en-US" sz="1100" dirty="0"/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black">
          <a:xfrm>
            <a:off x="347663" y="130716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Average Maturity (Years)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2116614" name="Rectangle 6"/>
          <p:cNvSpPr>
            <a:spLocks noChangeArrowheads="1"/>
          </p:cNvSpPr>
          <p:nvPr/>
        </p:nvSpPr>
        <p:spPr bwMode="blackWhite">
          <a:xfrm>
            <a:off x="1358153" y="5486400"/>
            <a:ext cx="6817659" cy="82064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Falling Average Maturity (and Duration) of the P/C Industry’s Bond Portfolio is Contributing to a Drop in Investment Income Along With Lower Yields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blackWhite">
          <a:xfrm>
            <a:off x="5230760" y="1352805"/>
            <a:ext cx="2703871" cy="820270"/>
          </a:xfrm>
          <a:prstGeom prst="wedgeRectCallout">
            <a:avLst>
              <a:gd name="adj1" fmla="val 50194"/>
              <a:gd name="adj2" fmla="val 10203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The average bond maturity is down by a full year between 2007 and 2011</a:t>
            </a:r>
            <a:endParaRPr lang="en-US" sz="1400" b="1" i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144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614" grpId="0" animBg="1"/>
      <p:bldP spid="11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994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994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169B2D6-33BA-4F31-AE94-E9D48137D90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145</a:t>
            </a:fld>
            <a:endParaRPr lang="en-US" sz="900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4129" y="90488"/>
            <a:ext cx="7866529" cy="860425"/>
          </a:xfrm>
        </p:spPr>
        <p:txBody>
          <a:bodyPr/>
          <a:lstStyle/>
          <a:p>
            <a:r>
              <a:rPr lang="en-US" dirty="0" smtClean="0"/>
              <a:t>Average Maturity of Bonds Held by US  P/C Insurers, 2006—2011*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258548" y="2190923"/>
          <a:ext cx="8445500" cy="3497262"/>
        </p:xfrm>
        <a:graphic>
          <a:graphicData uri="http://schemas.openxmlformats.org/presentationml/2006/ole">
            <p:oleObj spid="_x0000_s16277506" name="Chart" r:id="rId4" imgW="8543899" imgH="3533700" progId="MSGraph.Chart.8">
              <p:embed followColorScheme="full"/>
            </p:oleObj>
          </a:graphicData>
        </a:graphic>
      </p:graphicFrame>
      <p:sp>
        <p:nvSpPr>
          <p:cNvPr id="39943" name="Rectangle 4"/>
          <p:cNvSpPr>
            <a:spLocks noChangeArrowheads="1"/>
          </p:cNvSpPr>
          <p:nvPr/>
        </p:nvSpPr>
        <p:spPr bwMode="auto">
          <a:xfrm>
            <a:off x="0" y="6446560"/>
            <a:ext cx="7616825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*Year-end figures. Latest available.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Insurance Information Institute </a:t>
            </a:r>
            <a:r>
              <a:rPr lang="en-US" sz="1100" dirty="0" smtClean="0"/>
              <a:t>calculations based on A.M. Best data.</a:t>
            </a:r>
            <a:endParaRPr lang="en-US" sz="1100" dirty="0"/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black">
          <a:xfrm>
            <a:off x="347663" y="130716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Average Maturity (Years)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2116614" name="Rectangle 6"/>
          <p:cNvSpPr>
            <a:spLocks noChangeArrowheads="1"/>
          </p:cNvSpPr>
          <p:nvPr/>
        </p:nvSpPr>
        <p:spPr bwMode="blackWhite">
          <a:xfrm>
            <a:off x="1358153" y="5486400"/>
            <a:ext cx="6817659" cy="82064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Falling Average Maturity (and Duration) of the P/C Industry’s Bond Portfolio is Contributing </a:t>
            </a:r>
            <a:r>
              <a:rPr lang="en-US" b="1" smtClean="0">
                <a:solidFill>
                  <a:srgbClr val="FFFFFF"/>
                </a:solidFill>
              </a:rPr>
              <a:t>to the </a:t>
            </a:r>
            <a:r>
              <a:rPr lang="en-US" b="1" dirty="0" smtClean="0">
                <a:solidFill>
                  <a:srgbClr val="FFFFFF"/>
                </a:solidFill>
              </a:rPr>
              <a:t>Drop in Investment Income Along With Lower Yields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blackWhite">
          <a:xfrm>
            <a:off x="5240592" y="1972238"/>
            <a:ext cx="2703871" cy="820270"/>
          </a:xfrm>
          <a:prstGeom prst="wedgeRectCallout">
            <a:avLst>
              <a:gd name="adj1" fmla="val 49830"/>
              <a:gd name="adj2" fmla="val 11282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The average bond maturity is down by a full year between 2007 and 2011</a:t>
            </a:r>
            <a:endParaRPr lang="en-US" sz="1400" b="1" i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145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614" grpId="0" animBg="1"/>
      <p:bldP spid="11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028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2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02EA37-164F-4528-B37D-2DD978311193}" type="slidenum">
              <a:rPr lang="en-US" smtClean="0"/>
              <a:pPr/>
              <a:t>146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157163"/>
            <a:ext cx="7064375" cy="860425"/>
          </a:xfrm>
        </p:spPr>
        <p:txBody>
          <a:bodyPr/>
          <a:lstStyle/>
          <a:p>
            <a:r>
              <a:rPr lang="en-US" smtClean="0"/>
              <a:t>Distribution of Bond Maturities,</a:t>
            </a:r>
            <a:br>
              <a:rPr lang="en-US" smtClean="0"/>
            </a:br>
            <a:r>
              <a:rPr lang="en-US" smtClean="0"/>
              <a:t>P/C Insurance Industry, 2006-2011</a:t>
            </a:r>
            <a:endParaRPr lang="en-US" sz="2000" smtClean="0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60338" y="1039813"/>
          <a:ext cx="8713787" cy="4478337"/>
        </p:xfrm>
        <a:graphic>
          <a:graphicData uri="http://schemas.openxmlformats.org/presentationml/2006/ole">
            <p:oleObj spid="_x0000_s16278530" name="Chart" r:id="rId4" imgW="8686697" imgH="4467131" progId="MSGraph.Chart.8">
              <p:embed followColorScheme="full"/>
            </p:oleObj>
          </a:graphicData>
        </a:graphic>
      </p:graphicFrame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6389688"/>
            <a:ext cx="81216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A.M. Best; Insurance Information Institute. </a:t>
            </a:r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blackWhite">
          <a:xfrm>
            <a:off x="222250" y="5248275"/>
            <a:ext cx="8740775" cy="11049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</a:pPr>
            <a:r>
              <a:rPr lang="en-US" b="1">
                <a:solidFill>
                  <a:schemeClr val="bg1"/>
                </a:solidFill>
              </a:rPr>
              <a:t>The main shift over these 6 years has been from bonds with 5-10 years of maturity to bonds with 1-5 years of maturity. The industry also slightly trimmed it holdings of bonds in the 10-20-year maturity category</a:t>
            </a:r>
            <a:br>
              <a:rPr lang="en-US" b="1">
                <a:solidFill>
                  <a:schemeClr val="bg1"/>
                </a:solidFill>
              </a:rPr>
            </a:br>
            <a:r>
              <a:rPr lang="en-US" b="1">
                <a:solidFill>
                  <a:schemeClr val="bg1"/>
                </a:solidFill>
              </a:rPr>
              <a:t>and bonds in the longest-maturity category.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gridLegend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oleChartEl type="series" lvl="5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50" grpId="0" bld="series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7270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AD1AA6-5342-47E3-91E6-60DBEF277DA8}" type="slidenum">
              <a:rPr lang="en-US" smtClean="0"/>
              <a:pPr>
                <a:defRPr/>
              </a:pPr>
              <a:t>147</a:t>
            </a:fld>
            <a:endParaRPr lang="en-US" smtClean="0"/>
          </a:p>
        </p:txBody>
      </p:sp>
      <p:sp>
        <p:nvSpPr>
          <p:cNvPr id="358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75" y="0"/>
            <a:ext cx="7550150" cy="989013"/>
          </a:xfrm>
        </p:spPr>
        <p:txBody>
          <a:bodyPr/>
          <a:lstStyle/>
          <a:p>
            <a:r>
              <a:rPr lang="en-US" dirty="0" smtClean="0"/>
              <a:t>Annual Inflation Rates, (CPI-U, %),</a:t>
            </a:r>
            <a:br>
              <a:rPr lang="en-US" dirty="0" smtClean="0"/>
            </a:br>
            <a:r>
              <a:rPr lang="en-US" dirty="0" smtClean="0"/>
              <a:t>1990–2014F</a:t>
            </a:r>
          </a:p>
        </p:txBody>
      </p:sp>
      <p:graphicFrame>
        <p:nvGraphicFramePr>
          <p:cNvPr id="35842" name="Object 3"/>
          <p:cNvGraphicFramePr>
            <a:graphicFrameLocks noChangeAspect="1"/>
          </p:cNvGraphicFramePr>
          <p:nvPr/>
        </p:nvGraphicFramePr>
        <p:xfrm>
          <a:off x="161925" y="1639888"/>
          <a:ext cx="8659813" cy="4008437"/>
        </p:xfrm>
        <a:graphic>
          <a:graphicData uri="http://schemas.openxmlformats.org/presentationml/2006/ole">
            <p:oleObj spid="_x0000_s14964738" name="Chart" r:id="rId4" imgW="8286645" imgH="3819560" progId="MSGraph.Chart.8">
              <p:embed followColorScheme="full"/>
            </p:oleObj>
          </a:graphicData>
        </a:graphic>
      </p:graphicFrame>
      <p:sp>
        <p:nvSpPr>
          <p:cNvPr id="35847" name="Rectangle 4"/>
          <p:cNvSpPr>
            <a:spLocks noChangeArrowheads="1"/>
          </p:cNvSpPr>
          <p:nvPr/>
        </p:nvSpPr>
        <p:spPr bwMode="auto">
          <a:xfrm>
            <a:off x="0" y="6392863"/>
            <a:ext cx="75692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US Bureau of Labor Statistics; Blue Chip Economic Indicators, </a:t>
            </a:r>
            <a:r>
              <a:rPr lang="en-US" sz="1100" dirty="0" smtClean="0"/>
              <a:t>1/13 </a:t>
            </a:r>
            <a:r>
              <a:rPr lang="en-US" sz="1100" dirty="0"/>
              <a:t>(forecasts). </a:t>
            </a:r>
          </a:p>
        </p:txBody>
      </p:sp>
      <p:sp>
        <p:nvSpPr>
          <p:cNvPr id="1965061" name="Rectangle 5"/>
          <p:cNvSpPr>
            <a:spLocks noChangeArrowheads="1"/>
          </p:cNvSpPr>
          <p:nvPr/>
        </p:nvSpPr>
        <p:spPr bwMode="blackWhite">
          <a:xfrm>
            <a:off x="304800" y="5495925"/>
            <a:ext cx="8524875" cy="97313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The slack in the U.S. economy suggests that </a:t>
            </a:r>
            <a:r>
              <a:rPr lang="en-US" b="1" dirty="0" smtClean="0">
                <a:solidFill>
                  <a:srgbClr val="FFFFFF"/>
                </a:solidFill>
              </a:rPr>
              <a:t>inflationary pressures should remain subdued for an extended period of times.  Energy, health care and </a:t>
            </a:r>
            <a:r>
              <a:rPr lang="en-US" b="1" smtClean="0">
                <a:solidFill>
                  <a:srgbClr val="FFFFFF"/>
                </a:solidFill>
              </a:rPr>
              <a:t>commodity prices, </a:t>
            </a:r>
            <a:r>
              <a:rPr lang="en-US" b="1" dirty="0">
                <a:solidFill>
                  <a:srgbClr val="FFFFFF"/>
                </a:solidFill>
              </a:rPr>
              <a:t>plus U.S. debt burden, remain longer-run concerns</a:t>
            </a:r>
          </a:p>
        </p:txBody>
      </p:sp>
      <p:sp>
        <p:nvSpPr>
          <p:cNvPr id="35849" name="Rectangle 6"/>
          <p:cNvSpPr>
            <a:spLocks noChangeArrowheads="1"/>
          </p:cNvSpPr>
          <p:nvPr/>
        </p:nvSpPr>
        <p:spPr bwMode="black">
          <a:xfrm>
            <a:off x="233363" y="1162050"/>
            <a:ext cx="1090612" cy="685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Annual Inflation Rates (%)</a:t>
            </a:r>
          </a:p>
        </p:txBody>
      </p:sp>
      <p:sp>
        <p:nvSpPr>
          <p:cNvPr id="1965063" name="AutoShape 7"/>
          <p:cNvSpPr>
            <a:spLocks noChangeArrowheads="1"/>
          </p:cNvSpPr>
          <p:nvPr/>
        </p:nvSpPr>
        <p:spPr bwMode="blackWhite">
          <a:xfrm>
            <a:off x="2908300" y="1150938"/>
            <a:ext cx="4048125" cy="1309687"/>
          </a:xfrm>
          <a:prstGeom prst="wedgeRectCallout">
            <a:avLst>
              <a:gd name="adj1" fmla="val 26268"/>
              <a:gd name="adj2" fmla="val 717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Inflation peaked at 5.6% in August 2008 on high energy and commodity crisis. The recession and the collapse of the commodity bubble reduced inflationary pressures in 2009/10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7005638" y="1155700"/>
            <a:ext cx="1949450" cy="1600200"/>
          </a:xfrm>
          <a:prstGeom prst="wedgeRectCallout">
            <a:avLst>
              <a:gd name="adj1" fmla="val -15584"/>
              <a:gd name="adj2" fmla="val 6880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Higher energy, commodity and food prices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pushed </a:t>
            </a:r>
            <a:r>
              <a:rPr lang="en-US" sz="1400" b="1" dirty="0">
                <a:solidFill>
                  <a:schemeClr val="bg1"/>
                </a:solidFill>
                <a:cs typeface="+mn-cs"/>
              </a:rPr>
              <a:t>up inflation in 2011, but not longer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term inflationary </a:t>
            </a:r>
            <a:r>
              <a:rPr lang="en-US" sz="1400" b="1" dirty="0">
                <a:solidFill>
                  <a:schemeClr val="bg1"/>
                </a:solidFill>
                <a:cs typeface="+mn-cs"/>
              </a:rPr>
              <a:t>expectations.</a:t>
            </a:r>
            <a:endParaRPr lang="en-US" sz="1400" b="1" dirty="0"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6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6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5061" grpId="0" animBg="1"/>
      <p:bldP spid="1965063" grpId="0" animBg="1"/>
      <p:bldP spid="11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6042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6042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54C3BA2-5309-47FB-8C6B-909E44510230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148</a:t>
            </a:fld>
            <a:endParaRPr lang="en-US" sz="900"/>
          </a:p>
        </p:txBody>
      </p:sp>
      <p:graphicFrame>
        <p:nvGraphicFramePr>
          <p:cNvPr id="60418" name="Object 3"/>
          <p:cNvGraphicFramePr>
            <a:graphicFrameLocks/>
          </p:cNvGraphicFramePr>
          <p:nvPr/>
        </p:nvGraphicFramePr>
        <p:xfrm>
          <a:off x="304800" y="1447800"/>
          <a:ext cx="8623300" cy="3771900"/>
        </p:xfrm>
        <a:graphic>
          <a:graphicData uri="http://schemas.openxmlformats.org/presentationml/2006/ole">
            <p:oleObj spid="_x0000_s60418" name="Chart" r:id="rId4" imgW="8620022" imgH="3771782" progId="MSGraph.Chart.8">
              <p:embed followColorScheme="full"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1050925" y="5410200"/>
            <a:ext cx="6962775" cy="6397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Lower Investment Earnings Place a Greater Burden on Underwriting and Pricing Discipline</a:t>
            </a:r>
          </a:p>
        </p:txBody>
      </p:sp>
      <p:sp>
        <p:nvSpPr>
          <p:cNvPr id="60423" name="Rectangle 4"/>
          <p:cNvSpPr>
            <a:spLocks noChangeArrowheads="1"/>
          </p:cNvSpPr>
          <p:nvPr/>
        </p:nvSpPr>
        <p:spPr bwMode="auto">
          <a:xfrm>
            <a:off x="0" y="6203950"/>
            <a:ext cx="75692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*Based on 2008 Invested Assets and Earned Premiums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**US domestic reinsurance only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A.M. Best; Insurance Information Institute.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1750" y="-46038"/>
            <a:ext cx="7400925" cy="860426"/>
          </a:xfrm>
          <a:prstGeom prst="rect">
            <a:avLst/>
          </a:prstGeom>
        </p:spPr>
        <p:txBody>
          <a:bodyPr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2400" b="1" kern="0">
                <a:solidFill>
                  <a:srgbClr val="225A7A"/>
                </a:solidFill>
                <a:ea typeface="+mj-ea"/>
                <a:cs typeface="+mj-cs"/>
              </a:rPr>
              <a:t>Reduction in Combined Ratio Necessary to Offset 1% Decline in Investment Yield to Maintain Constant ROE, by Line*</a:t>
            </a:r>
            <a:endParaRPr lang="en-US" sz="24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148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335213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smtClean="0">
                <a:solidFill>
                  <a:schemeClr val="bg1"/>
                </a:solidFill>
              </a:rPr>
              <a:t>1. UNDERWRITING</a:t>
            </a: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768AB0DD-6747-40A0-AC06-7D6A13F73FFF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149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0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46113" y="4322763"/>
            <a:ext cx="7832725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Underwriting Losses in 2011 and 2012 Are Elevated by High Catastrophe Losses</a:t>
            </a:r>
            <a:endParaRPr lang="en-US" sz="40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149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304D1B2-FCFB-47FF-9729-B56EB152D92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15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02933"/>
            <a:ext cx="7400925" cy="860425"/>
          </a:xfrm>
        </p:spPr>
        <p:txBody>
          <a:bodyPr/>
          <a:lstStyle/>
          <a:p>
            <a:r>
              <a:rPr lang="en-US" sz="3200" dirty="0" smtClean="0"/>
              <a:t>Construction Employment,</a:t>
            </a:r>
            <a:br>
              <a:rPr lang="en-US" sz="3200" dirty="0" smtClean="0"/>
            </a:br>
            <a:r>
              <a:rPr lang="en-US" sz="3200" dirty="0" smtClean="0"/>
              <a:t>Jan. 2010—February 2013</a:t>
            </a:r>
            <a:r>
              <a:rPr lang="en-US" dirty="0" smtClean="0"/>
              <a:t>*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-58992" y="6463150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*Seasonally </a:t>
            </a:r>
            <a:r>
              <a:rPr lang="en-US" sz="1100" dirty="0"/>
              <a:t>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US Bureau of Labor </a:t>
            </a:r>
            <a:r>
              <a:rPr lang="en-US" sz="1100" dirty="0" smtClean="0"/>
              <a:t>Statistics at </a:t>
            </a:r>
            <a:r>
              <a:rPr lang="en-US" sz="1100" dirty="0" smtClean="0">
                <a:hlinkClick r:id="rId4"/>
              </a:rPr>
              <a:t>http://data.bls.gov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245808" y="1327560"/>
          <a:ext cx="8500499" cy="4838700"/>
        </p:xfrm>
        <a:graphic>
          <a:graphicData uri="http://schemas.openxmlformats.org/presentationml/2006/ole">
            <p:oleObj spid="_x0000_s15775746" name="Chart" r:id="rId5" imgW="8343967" imgH="4381555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932038" y="1396182"/>
            <a:ext cx="3947649" cy="1288026"/>
          </a:xfrm>
          <a:prstGeom prst="wedgeRectCallout">
            <a:avLst>
              <a:gd name="adj1" fmla="val 110886"/>
              <a:gd name="adj2" fmla="val -1225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Construction  employment growth accelerated in the second half of 2012.  Stronger growth in this key sector is possible in 2013.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black">
          <a:xfrm>
            <a:off x="280219" y="120262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119977" y="3880567"/>
            <a:ext cx="2006383" cy="1316504"/>
          </a:xfrm>
          <a:prstGeom prst="wedgeRectCallout">
            <a:avLst>
              <a:gd name="adj1" fmla="val 49752"/>
              <a:gd name="adj2" fmla="val 222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Construction for the new $4B Tappan Zee Bridge will create thousands of jobs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22532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2253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5F50F-E340-4757-8594-9CD26E9B588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8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5386" y="90488"/>
            <a:ext cx="7400925" cy="860425"/>
          </a:xfrm>
        </p:spPr>
        <p:txBody>
          <a:bodyPr/>
          <a:lstStyle/>
          <a:p>
            <a:r>
              <a:rPr lang="en-US" dirty="0" smtClean="0"/>
              <a:t>P/C Insurance Industry </a:t>
            </a:r>
            <a:br>
              <a:rPr lang="en-US" dirty="0" smtClean="0"/>
            </a:br>
            <a:r>
              <a:rPr lang="en-US" dirty="0" smtClean="0"/>
              <a:t>Combined Ratio, 2001–2012:Q3*</a:t>
            </a:r>
          </a:p>
        </p:txBody>
      </p:sp>
      <p:sp>
        <p:nvSpPr>
          <p:cNvPr id="37895" name="Rectangle 3"/>
          <p:cNvSpPr>
            <a:spLocks noChangeArrowheads="1"/>
          </p:cNvSpPr>
          <p:nvPr/>
        </p:nvSpPr>
        <p:spPr bwMode="auto">
          <a:xfrm>
            <a:off x="-50240" y="6439514"/>
            <a:ext cx="8915400" cy="4385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* Excludes Mortgage &amp; Financial Guaranty insurers 2008--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2012. </a:t>
            </a: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Including M&amp;FG, 2008=105.1, 2009=100.7, 2010=102.4, 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2011=108.2; 2012:Q3=100.0.                              </a:t>
            </a: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0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A.M. Best, ISO</a:t>
            </a:r>
            <a:r>
              <a:rPr lang="en-US" sz="1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  <a:endParaRPr lang="en-US" sz="1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7890" name="Object 4"/>
          <p:cNvGraphicFramePr>
            <a:graphicFrameLocks noChangeAspect="1"/>
          </p:cNvGraphicFramePr>
          <p:nvPr/>
        </p:nvGraphicFramePr>
        <p:xfrm>
          <a:off x="174625" y="2743200"/>
          <a:ext cx="8577263" cy="3614738"/>
        </p:xfrm>
        <a:graphic>
          <a:graphicData uri="http://schemas.openxmlformats.org/presentationml/2006/ole">
            <p:oleObj spid="_x0000_s14586882" name="Chart" r:id="rId4" imgW="8534451" imgH="3628987" progId="MSGraph.Chart.8">
              <p:embed followColorScheme="full"/>
            </p:oleObj>
          </a:graphicData>
        </a:graphic>
      </p:graphicFrame>
      <p:sp>
        <p:nvSpPr>
          <p:cNvPr id="4451334" name="AutoShape 6"/>
          <p:cNvSpPr>
            <a:spLocks noChangeArrowheads="1"/>
          </p:cNvSpPr>
          <p:nvPr/>
        </p:nvSpPr>
        <p:spPr bwMode="blackWhite">
          <a:xfrm>
            <a:off x="3811692" y="3208861"/>
            <a:ext cx="1406525" cy="895350"/>
          </a:xfrm>
          <a:prstGeom prst="wedgeRectCallout">
            <a:avLst>
              <a:gd name="adj1" fmla="val -4599"/>
              <a:gd name="adj2" fmla="val 199853"/>
            </a:avLst>
          </a:prstGeom>
          <a:gradFill rotWithShape="1">
            <a:gsLst>
              <a:gs pos="0">
                <a:schemeClr val="hlink"/>
              </a:gs>
              <a:gs pos="100000">
                <a:srgbClr val="226544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Best Combined Ratio Since 1949 (87.6)</a:t>
            </a:r>
          </a:p>
        </p:txBody>
      </p:sp>
      <p:sp>
        <p:nvSpPr>
          <p:cNvPr id="4451335" name="AutoShape 7"/>
          <p:cNvSpPr>
            <a:spLocks noChangeArrowheads="1"/>
          </p:cNvSpPr>
          <p:nvPr/>
        </p:nvSpPr>
        <p:spPr bwMode="blackWhite">
          <a:xfrm>
            <a:off x="182563" y="1357313"/>
            <a:ext cx="2124075" cy="1231900"/>
          </a:xfrm>
          <a:prstGeom prst="wedgeRectCallout">
            <a:avLst>
              <a:gd name="adj1" fmla="val -11509"/>
              <a:gd name="adj2" fmla="val 9419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As Recently as 2001, Insurers Paid Out Nearly $1.16 for Every $1 in Earned Premiums</a:t>
            </a:r>
          </a:p>
        </p:txBody>
      </p:sp>
      <p:sp>
        <p:nvSpPr>
          <p:cNvPr id="4451336" name="AutoShape 8"/>
          <p:cNvSpPr>
            <a:spLocks noChangeArrowheads="1"/>
          </p:cNvSpPr>
          <p:nvPr/>
        </p:nvSpPr>
        <p:spPr bwMode="blackWhite">
          <a:xfrm>
            <a:off x="5043575" y="1435606"/>
            <a:ext cx="1198563" cy="1228725"/>
          </a:xfrm>
          <a:prstGeom prst="wedgeRectCallout">
            <a:avLst>
              <a:gd name="adj1" fmla="val -34368"/>
              <a:gd name="adj2" fmla="val 267044"/>
            </a:avLst>
          </a:prstGeom>
          <a:gradFill rotWithShape="1">
            <a:gsLst>
              <a:gs pos="0">
                <a:schemeClr val="tx2"/>
              </a:gs>
              <a:gs pos="100000">
                <a:srgbClr val="9E8000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Relatively Low CAT Losses, Reserve Releases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blackWhite">
          <a:xfrm>
            <a:off x="2403475" y="1370013"/>
            <a:ext cx="1709738" cy="895350"/>
          </a:xfrm>
          <a:prstGeom prst="wedgeRectCallout">
            <a:avLst>
              <a:gd name="adj1" fmla="val 25223"/>
              <a:gd name="adj2" fmla="val 317941"/>
            </a:avLst>
          </a:prstGeom>
          <a:gradFill rotWithShape="1">
            <a:gsLst>
              <a:gs pos="0">
                <a:schemeClr val="folHlink"/>
              </a:gs>
              <a:gs pos="100000">
                <a:srgbClr val="6D0016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Heavy Use of Reinsurance Lowered Net Losses</a:t>
            </a:r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blackWhite">
          <a:xfrm>
            <a:off x="6214423" y="1595642"/>
            <a:ext cx="1116013" cy="1206500"/>
          </a:xfrm>
          <a:prstGeom prst="wedgeRectCallout">
            <a:avLst>
              <a:gd name="adj1" fmla="val -22370"/>
              <a:gd name="adj2" fmla="val 238120"/>
            </a:avLst>
          </a:prstGeom>
          <a:solidFill>
            <a:srgbClr val="FF00FF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Relatively Low CAT Losses, Reserve Releases</a:t>
            </a:r>
          </a:p>
        </p:txBody>
      </p:sp>
      <p:sp>
        <p:nvSpPr>
          <p:cNvPr id="14" name="AutoShape 9"/>
          <p:cNvSpPr>
            <a:spLocks noChangeArrowheads="1"/>
          </p:cNvSpPr>
          <p:nvPr/>
        </p:nvSpPr>
        <p:spPr bwMode="blackWhite">
          <a:xfrm>
            <a:off x="6787365" y="2916788"/>
            <a:ext cx="1038225" cy="1119188"/>
          </a:xfrm>
          <a:prstGeom prst="wedgeRectCallout">
            <a:avLst>
              <a:gd name="adj1" fmla="val -24274"/>
              <a:gd name="adj2" fmla="val 106624"/>
            </a:avLst>
          </a:prstGeom>
          <a:solidFill>
            <a:srgbClr val="0070C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Avg. CAT Losses, More Reserve Releases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blackWhite">
          <a:xfrm>
            <a:off x="7388798" y="1152605"/>
            <a:ext cx="1101725" cy="1654175"/>
          </a:xfrm>
          <a:prstGeom prst="wedgeRectCallout">
            <a:avLst>
              <a:gd name="adj1" fmla="val 993"/>
              <a:gd name="adj2" fmla="val 127710"/>
            </a:avLst>
          </a:prstGeom>
          <a:solidFill>
            <a:schemeClr val="bg1">
              <a:lumMod val="50000"/>
            </a:schemeClr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Higher CAT Losses, Shrinking Reserve Releases, Toll of Soft Market</a:t>
            </a:r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blackWhite">
          <a:xfrm>
            <a:off x="5425692" y="3607585"/>
            <a:ext cx="1316038" cy="571500"/>
          </a:xfrm>
          <a:prstGeom prst="wedgeRectCallout">
            <a:avLst>
              <a:gd name="adj1" fmla="val -21832"/>
              <a:gd name="adj2" fmla="val 118708"/>
            </a:avLst>
          </a:prstGeom>
          <a:gradFill rotWithShape="1">
            <a:gsLst>
              <a:gs pos="0">
                <a:schemeClr val="bg2"/>
              </a:gs>
              <a:gs pos="100000">
                <a:srgbClr val="4A869E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Cyclical Deterioration</a:t>
            </a: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blackWhite">
          <a:xfrm>
            <a:off x="8158611" y="3274142"/>
            <a:ext cx="915740" cy="1031253"/>
          </a:xfrm>
          <a:prstGeom prst="wedgeRectCallout">
            <a:avLst>
              <a:gd name="adj1" fmla="val -19855"/>
              <a:gd name="adj2" fmla="val 88588"/>
            </a:avLst>
          </a:prstGeom>
          <a:solidFill>
            <a:srgbClr val="225A7A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Lower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CAT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Losses Before Sandy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5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5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5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1334" grpId="0" animBg="1"/>
      <p:bldP spid="4451335" grpId="0" animBg="1"/>
      <p:bldP spid="4451336" grpId="0" animBg="1"/>
      <p:bldP spid="13" grpId="0" animBg="1"/>
      <p:bldP spid="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620" y="90488"/>
            <a:ext cx="7400925" cy="860425"/>
          </a:xfrm>
        </p:spPr>
        <p:txBody>
          <a:bodyPr/>
          <a:lstStyle/>
          <a:p>
            <a:r>
              <a:rPr lang="en-US" dirty="0" smtClean="0"/>
              <a:t>Underwriting Gain (Loss)</a:t>
            </a:r>
            <a:br>
              <a:rPr lang="en-US" dirty="0" smtClean="0"/>
            </a:br>
            <a:r>
              <a:rPr lang="en-US" dirty="0" smtClean="0"/>
              <a:t>1975–2012:Q3*</a:t>
            </a: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0" y="6389410"/>
            <a:ext cx="75692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 Includes mortgage and financial guaranty insurers in all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years.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A.M. Best, ISO; Insurance Information Institute.</a:t>
            </a:r>
          </a:p>
        </p:txBody>
      </p:sp>
      <p:sp>
        <p:nvSpPr>
          <p:cNvPr id="254980" name="Rectangle 4"/>
          <p:cNvSpPr>
            <a:spLocks noChangeArrowheads="1"/>
          </p:cNvSpPr>
          <p:nvPr/>
        </p:nvSpPr>
        <p:spPr bwMode="blackWhite">
          <a:xfrm>
            <a:off x="342900" y="5518150"/>
            <a:ext cx="8458200" cy="6715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Large Underwriting Losses Are </a:t>
            </a:r>
            <a:r>
              <a:rPr lang="en-US" b="1" i="1">
                <a:solidFill>
                  <a:srgbClr val="FFFFFF"/>
                </a:solidFill>
                <a:latin typeface="Arial" charset="0"/>
                <a:cs typeface="Arial" charset="0"/>
              </a:rPr>
              <a:t>NOT</a:t>
            </a: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 Sustainable </a:t>
            </a:r>
            <a:b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in Current Investment Environment</a:t>
            </a:r>
          </a:p>
        </p:txBody>
      </p:sp>
      <p:graphicFrame>
        <p:nvGraphicFramePr>
          <p:cNvPr id="38914" name="Object 5"/>
          <p:cNvGraphicFramePr>
            <a:graphicFrameLocks noChangeAspect="1"/>
          </p:cNvGraphicFramePr>
          <p:nvPr/>
        </p:nvGraphicFramePr>
        <p:xfrm>
          <a:off x="352425" y="1300163"/>
          <a:ext cx="8478838" cy="4167187"/>
        </p:xfrm>
        <a:graphic>
          <a:graphicData uri="http://schemas.openxmlformats.org/presentationml/2006/ole">
            <p:oleObj spid="_x0000_s14587906" name="Chart" r:id="rId4" imgW="8581960" imgH="4219602" progId="MSGraph.Chart.8">
              <p:embed followColorScheme="full"/>
            </p:oleObj>
          </a:graphicData>
        </a:graphic>
      </p:graphicFrame>
      <p:sp>
        <p:nvSpPr>
          <p:cNvPr id="254983" name="AutoShape 7"/>
          <p:cNvSpPr>
            <a:spLocks noChangeArrowheads="1"/>
          </p:cNvSpPr>
          <p:nvPr/>
        </p:nvSpPr>
        <p:spPr bwMode="blackWhite">
          <a:xfrm>
            <a:off x="1962150" y="1397000"/>
            <a:ext cx="1836738" cy="1016000"/>
          </a:xfrm>
          <a:prstGeom prst="wedgeRectCallout">
            <a:avLst>
              <a:gd name="adj1" fmla="val 242999"/>
              <a:gd name="adj2" fmla="val 6831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Cumulative underwriting deficit from 1975 through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2011 </a:t>
            </a: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is $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479B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($ Billions)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7639665" y="1327355"/>
            <a:ext cx="1356493" cy="1071717"/>
          </a:xfrm>
          <a:prstGeom prst="wedgeRectCallout">
            <a:avLst>
              <a:gd name="adj1" fmla="val 13743"/>
              <a:gd name="adj2" fmla="val 10436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Underwriting losses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through 2012:Q3 </a:t>
            </a:r>
            <a:r>
              <a:rPr lang="en-US" sz="1400" b="1" dirty="0" smtClean="0">
                <a:solidFill>
                  <a:srgbClr val="FFFFFF"/>
                </a:solidFill>
                <a:cs typeface="Arial" charset="0"/>
              </a:rPr>
              <a:t>totaled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$6.7B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656439" y="3903405"/>
            <a:ext cx="1493224" cy="1120878"/>
          </a:xfrm>
          <a:prstGeom prst="wedgeRectCallout">
            <a:avLst>
              <a:gd name="adj1" fmla="val 57824"/>
              <a:gd name="adj2" fmla="val -3909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High cat losses in 2011 led to the highest underwriting loss since 2002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4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0" grpId="0" animBg="1"/>
      <p:bldP spid="254983" grpId="0" animBg="1"/>
      <p:bldP spid="9" grpId="0" animBg="1"/>
      <p:bldP spid="10" grpId="0" animBg="1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5530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53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1827A-84F6-4A43-8588-541F0AF3455F}" type="slidenum">
              <a:rPr lang="en-US" smtClean="0"/>
              <a:pPr>
                <a:defRPr/>
              </a:pPr>
              <a:t>152</a:t>
            </a:fld>
            <a:endParaRPr lang="en-US" smtClean="0"/>
          </a:p>
        </p:txBody>
      </p:sp>
      <p:sp>
        <p:nvSpPr>
          <p:cNvPr id="512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970" y="90488"/>
            <a:ext cx="7577189" cy="860425"/>
          </a:xfrm>
        </p:spPr>
        <p:txBody>
          <a:bodyPr/>
          <a:lstStyle/>
          <a:p>
            <a:r>
              <a:rPr lang="en-US" sz="2800" dirty="0" smtClean="0"/>
              <a:t>Combined Ratios by Predominant Business Segment, 2012:9 Mos. vs. 2011:9 Mos.*</a:t>
            </a:r>
          </a:p>
        </p:txBody>
      </p:sp>
      <p:sp>
        <p:nvSpPr>
          <p:cNvPr id="51207" name="Rectangle 4"/>
          <p:cNvSpPr>
            <a:spLocks noChangeArrowheads="1"/>
          </p:cNvSpPr>
          <p:nvPr/>
        </p:nvSpPr>
        <p:spPr bwMode="auto">
          <a:xfrm>
            <a:off x="-235968" y="6046497"/>
            <a:ext cx="9191625" cy="840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*Excludes mortgage and financial guaranty insurers.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ISO/PCI; </a:t>
            </a:r>
            <a:r>
              <a:rPr lang="en-US" sz="1100" dirty="0"/>
              <a:t>Insurance Information Institute</a:t>
            </a:r>
          </a:p>
        </p:txBody>
      </p:sp>
      <p:graphicFrame>
        <p:nvGraphicFramePr>
          <p:cNvPr id="51202" name="Object 2"/>
          <p:cNvGraphicFramePr>
            <a:graphicFrameLocks/>
          </p:cNvGraphicFramePr>
          <p:nvPr/>
        </p:nvGraphicFramePr>
        <p:xfrm>
          <a:off x="331788" y="2144151"/>
          <a:ext cx="8493125" cy="4343400"/>
        </p:xfrm>
        <a:graphic>
          <a:graphicData uri="http://schemas.openxmlformats.org/presentationml/2006/ole">
            <p:oleObj spid="_x0000_s14588930" name="Chart" r:id="rId4" imgW="8439161" imgH="4324336" progId="MSGraph.Chart.8">
              <p:embed followColorScheme="full"/>
            </p:oleObj>
          </a:graphicData>
        </a:graphic>
      </p:graphicFrame>
      <p:sp>
        <p:nvSpPr>
          <p:cNvPr id="51209" name="Rectangle 7"/>
          <p:cNvSpPr>
            <a:spLocks noChangeArrowheads="1"/>
          </p:cNvSpPr>
          <p:nvPr/>
        </p:nvSpPr>
        <p:spPr bwMode="black">
          <a:xfrm>
            <a:off x="347663" y="1777811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3628103" y="1135047"/>
            <a:ext cx="2802194" cy="1799882"/>
          </a:xfrm>
          <a:prstGeom prst="wedgeRectCallout">
            <a:avLst>
              <a:gd name="adj1" fmla="val -16772"/>
              <a:gd name="adj2" fmla="val 4931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The combined ratios for both personal and commercial lines improved substantially through 2012:Q3, prior to Hurricane Sandy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2662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AF996-08F5-4A6D-8486-5760B8BCF5DE}" type="slidenum">
              <a:rPr lang="en-US" smtClean="0"/>
              <a:pPr>
                <a:defRPr/>
              </a:pPr>
              <a:t>153</a:t>
            </a:fld>
            <a:endParaRPr lang="en-US" smtClean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88913" y="1281113"/>
          <a:ext cx="8597900" cy="3924300"/>
        </p:xfrm>
        <a:graphic>
          <a:graphicData uri="http://schemas.openxmlformats.org/presentationml/2006/ole">
            <p:oleObj spid="_x0000_s7906306" name="Chart" r:id="rId4" imgW="8601024" imgH="3933862" progId="MSGraph.Chart.8">
              <p:embed followColorScheme="full"/>
            </p:oleObj>
          </a:graphicData>
        </a:graphic>
      </p:graphicFrame>
      <p:sp>
        <p:nvSpPr>
          <p:cNvPr id="4096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P/C Reserve Development, 1992–2013F</a:t>
            </a:r>
          </a:p>
        </p:txBody>
      </p:sp>
      <p:sp>
        <p:nvSpPr>
          <p:cNvPr id="2110469" name="Rectangle 5"/>
          <p:cNvSpPr>
            <a:spLocks noChangeArrowheads="1"/>
          </p:cNvSpPr>
          <p:nvPr/>
        </p:nvSpPr>
        <p:spPr bwMode="blackWhite">
          <a:xfrm>
            <a:off x="1741020" y="5147422"/>
            <a:ext cx="5802780" cy="89030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Reserve Releases </a:t>
            </a:r>
            <a:r>
              <a:rPr lang="en-US" b="1" dirty="0" smtClean="0">
                <a:solidFill>
                  <a:srgbClr val="FFFFFF"/>
                </a:solidFill>
              </a:rPr>
              <a:t>Remained </a:t>
            </a:r>
            <a:r>
              <a:rPr lang="en-US" b="1" dirty="0">
                <a:solidFill>
                  <a:srgbClr val="FFFFFF"/>
                </a:solidFill>
              </a:rPr>
              <a:t>Strong in 2010 But </a:t>
            </a:r>
            <a:r>
              <a:rPr lang="en-US" b="1" dirty="0" smtClean="0">
                <a:solidFill>
                  <a:srgbClr val="FFFFFF"/>
                </a:solidFill>
              </a:rPr>
              <a:t>Tapered </a:t>
            </a:r>
            <a:r>
              <a:rPr lang="en-US" b="1" dirty="0">
                <a:solidFill>
                  <a:srgbClr val="FFFFFF"/>
                </a:solidFill>
              </a:rPr>
              <a:t>Off in </a:t>
            </a:r>
            <a:r>
              <a:rPr lang="en-US" b="1" dirty="0" smtClean="0">
                <a:solidFill>
                  <a:srgbClr val="FFFFFF"/>
                </a:solidFill>
              </a:rPr>
              <a:t>2011.  Releases Are Expected to Further Diminish in 2012 and 2103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0968" name="Rectangle 7"/>
          <p:cNvSpPr>
            <a:spLocks noChangeArrowheads="1"/>
          </p:cNvSpPr>
          <p:nvPr/>
        </p:nvSpPr>
        <p:spPr bwMode="auto">
          <a:xfrm>
            <a:off x="0" y="6107113"/>
            <a:ext cx="8636000" cy="75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Note: 2005 reserve development excludes a $6 billion loss portfolio transfer between American Re and Munich Re. Including this transaction, total prior year adverse development in 2005 was $7 billion. The data from 2000 and subsequent years excludes development from financial guaranty and mortgage insurance. 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Barclays Capital; A.M. Best.   </a:t>
            </a: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blackWhite">
          <a:xfrm>
            <a:off x="5727700" y="1089025"/>
            <a:ext cx="2206625" cy="1519238"/>
          </a:xfrm>
          <a:prstGeom prst="wedgeRectCallout">
            <a:avLst>
              <a:gd name="adj1" fmla="val 11078"/>
              <a:gd name="adj2" fmla="val -303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Prior year reserve releases totaled $8.8 billion in the first half of 2010, up from $7.1 billion in the first half of 2009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0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0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0469" grpId="0" animBg="1"/>
      <p:bldP spid="9" grpId="0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994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994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169B2D6-33BA-4F31-AE94-E9D48137D90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154</a:t>
            </a:fld>
            <a:endParaRPr lang="en-US" sz="900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/>
              <a:t>Number of Years with Underwriting Profits by Decade, 1920s–2010s 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301625" y="1416050"/>
          <a:ext cx="8389938" cy="3475038"/>
        </p:xfrm>
        <a:graphic>
          <a:graphicData uri="http://schemas.openxmlformats.org/presentationml/2006/ole">
            <p:oleObj spid="_x0000_s39938" name="Chart" r:id="rId4" imgW="8543899" imgH="3533700" progId="MSGraph.Chart.8">
              <p:embed followColorScheme="full"/>
            </p:oleObj>
          </a:graphicData>
        </a:graphic>
      </p:graphicFrame>
      <p:sp>
        <p:nvSpPr>
          <p:cNvPr id="39943" name="Rectangle 4"/>
          <p:cNvSpPr>
            <a:spLocks noChangeArrowheads="1"/>
          </p:cNvSpPr>
          <p:nvPr/>
        </p:nvSpPr>
        <p:spPr bwMode="auto">
          <a:xfrm>
            <a:off x="0" y="6101046"/>
            <a:ext cx="8767482" cy="840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2009 combined ratio </a:t>
            </a:r>
            <a:r>
              <a:rPr lang="en-US" sz="1100" dirty="0" smtClean="0"/>
              <a:t>excl. mort. </a:t>
            </a:r>
            <a:r>
              <a:rPr lang="en-US" sz="1100" dirty="0"/>
              <a:t>and </a:t>
            </a:r>
            <a:r>
              <a:rPr lang="en-US" sz="1100" dirty="0" err="1" smtClean="0"/>
              <a:t>finl</a:t>
            </a:r>
            <a:r>
              <a:rPr lang="en-US" sz="1100" dirty="0" smtClean="0"/>
              <a:t>. guaranty </a:t>
            </a:r>
            <a:r>
              <a:rPr lang="en-US" sz="1100" dirty="0"/>
              <a:t>insurers was 99.3, which would bring the 2000s total to 4 years with an </a:t>
            </a:r>
            <a:r>
              <a:rPr lang="en-US" sz="1100" dirty="0" smtClean="0"/>
              <a:t>u/w </a:t>
            </a:r>
            <a:r>
              <a:rPr lang="en-US" sz="1100" dirty="0"/>
              <a:t>profit.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**Data for the 2010s includes 2010 and 2011.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Note: Data for 1920–1934 based on stock companies only.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Insurance Information Institute research from A.M. Best Data.</a:t>
            </a:r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Number of Years with Underwriting Profits</a:t>
            </a:r>
          </a:p>
        </p:txBody>
      </p:sp>
      <p:sp>
        <p:nvSpPr>
          <p:cNvPr id="2116614" name="Rectangle 6"/>
          <p:cNvSpPr>
            <a:spLocks noChangeArrowheads="1"/>
          </p:cNvSpPr>
          <p:nvPr/>
        </p:nvSpPr>
        <p:spPr bwMode="blackWhite">
          <a:xfrm>
            <a:off x="342900" y="4886325"/>
            <a:ext cx="8458200" cy="11652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Underwriting Profits Were Common Before the 1980s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(40 of the 60 Years Before 1980 Had Combined Ratios Below 100) –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But Then They Vanished.  Not a Single Underwriting Profit Was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Recorded in the 25 Years from 1979 Through 2003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154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614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25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000" smtClean="0">
                <a:solidFill>
                  <a:schemeClr val="bg1"/>
                </a:solidFill>
              </a:rPr>
              <a:t>Financial Strength &amp; Underwriting</a:t>
            </a: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5559A6B3-2962-496D-B940-099DE038E5CD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155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1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4262" name="Rectangle 6"/>
          <p:cNvSpPr>
            <a:spLocks noChangeArrowheads="1"/>
          </p:cNvSpPr>
          <p:nvPr/>
        </p:nvSpPr>
        <p:spPr bwMode="auto">
          <a:xfrm>
            <a:off x="363538" y="4324350"/>
            <a:ext cx="8416925" cy="1671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>
                <a:solidFill>
                  <a:srgbClr val="225A7A"/>
                </a:solidFill>
              </a:rPr>
              <a:t>Cyclical Pattern is P-C Impairment History is Directly Tied to Underwriting, Reserving &amp; Pricing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155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4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44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4258" grpId="0" animBg="1"/>
      <p:bldP spid="2144262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251152" y="90488"/>
            <a:ext cx="7400925" cy="860425"/>
          </a:xfrm>
        </p:spPr>
        <p:txBody>
          <a:bodyPr/>
          <a:lstStyle/>
          <a:p>
            <a:r>
              <a:rPr lang="en-US" dirty="0" smtClean="0"/>
              <a:t>P/C Insurer Impairments, 1969–2011</a:t>
            </a:r>
          </a:p>
        </p:txBody>
      </p:sp>
      <p:graphicFrame>
        <p:nvGraphicFramePr>
          <p:cNvPr id="41986" name="Object 3"/>
          <p:cNvGraphicFramePr>
            <a:graphicFrameLocks/>
          </p:cNvGraphicFramePr>
          <p:nvPr>
            <p:ph idx="4294967295"/>
          </p:nvPr>
        </p:nvGraphicFramePr>
        <p:xfrm>
          <a:off x="344488" y="1544543"/>
          <a:ext cx="8566150" cy="4087813"/>
        </p:xfrm>
        <a:graphic>
          <a:graphicData uri="http://schemas.openxmlformats.org/presentationml/2006/ole">
            <p:oleObj spid="_x0000_s11190274" name="Chart" r:id="rId4" imgW="8581960" imgH="4095702" progId="MSGraph.Chart.8">
              <p:embed followColorScheme="full"/>
            </p:oleObj>
          </a:graphicData>
        </a:graphic>
      </p:graphicFrame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-1" y="6299500"/>
            <a:ext cx="8162365" cy="61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Source: A.M. Best Special Report “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1969-2011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Impairment Review,”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June 2012;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Insurance Information Institute.</a:t>
            </a:r>
          </a:p>
        </p:txBody>
      </p:sp>
      <p:sp>
        <p:nvSpPr>
          <p:cNvPr id="321541" name="Rectangle 5"/>
          <p:cNvSpPr>
            <a:spLocks noChangeArrowheads="1"/>
          </p:cNvSpPr>
          <p:nvPr/>
        </p:nvSpPr>
        <p:spPr bwMode="blackWhite">
          <a:xfrm>
            <a:off x="363538" y="5772150"/>
            <a:ext cx="8437562" cy="6096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The Number of Impairments Varies Significantly Over the P/C Insurance Cycle, With Peaks Occurring Well into Hard Markets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blackWhite">
          <a:xfrm>
            <a:off x="901886" y="1102658"/>
            <a:ext cx="2890185" cy="2097741"/>
          </a:xfrm>
          <a:prstGeom prst="wedgeRectCallout">
            <a:avLst>
              <a:gd name="adj1" fmla="val 15724"/>
              <a:gd name="adj2" fmla="val 17839"/>
            </a:avLst>
          </a:prstGeom>
          <a:gradFill rotWithShape="1">
            <a:gsLst>
              <a:gs pos="0">
                <a:schemeClr val="tx2">
                  <a:alpha val="42000"/>
                </a:schemeClr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3 small insurers in Missouri did encounter problems in 2011 following the May tornado in Joplin.  They were absorbed by a larger insurer and all claims were paid.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156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1" grpId="0" animBg="1"/>
      <p:bldP spid="7" grpId="0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8917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4E70F-F896-4192-9E64-A60DCD6173D5}" type="slidenum">
              <a:rPr lang="en-US" smtClean="0"/>
              <a:pPr>
                <a:defRPr/>
              </a:pPr>
              <a:t>157</a:t>
            </a:fld>
            <a:endParaRPr lang="en-US" smtClean="0"/>
          </a:p>
        </p:txBody>
      </p:sp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P/C Insurer Impairment Frequency vs. Combined Ratio, 1969-2011</a:t>
            </a:r>
          </a:p>
        </p:txBody>
      </p:sp>
      <p:graphicFrame>
        <p:nvGraphicFramePr>
          <p:cNvPr id="1997827" name="Object 2"/>
          <p:cNvGraphicFramePr>
            <a:graphicFrameLocks/>
          </p:cNvGraphicFramePr>
          <p:nvPr>
            <p:ph idx="4294967295"/>
          </p:nvPr>
        </p:nvGraphicFramePr>
        <p:xfrm>
          <a:off x="190500" y="1162050"/>
          <a:ext cx="8826500" cy="4341813"/>
        </p:xfrm>
        <a:graphic>
          <a:graphicData uri="http://schemas.openxmlformats.org/presentationml/2006/ole">
            <p:oleObj spid="_x0000_s11186178" name="Chart" r:id="rId4" imgW="8829766" imgH="4343501" progId="MSGraph.Chart.8">
              <p:embed followColorScheme="full"/>
            </p:oleObj>
          </a:graphicData>
        </a:graphic>
      </p:graphicFrame>
      <p:sp>
        <p:nvSpPr>
          <p:cNvPr id="6793222" name="Line 6"/>
          <p:cNvSpPr>
            <a:spLocks noChangeShapeType="1"/>
          </p:cNvSpPr>
          <p:nvPr/>
        </p:nvSpPr>
        <p:spPr bwMode="ltGray">
          <a:xfrm flipH="1">
            <a:off x="1103313" y="3513978"/>
            <a:ext cx="698976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43016" name="Rectangle 6"/>
          <p:cNvSpPr>
            <a:spLocks noChangeArrowheads="1"/>
          </p:cNvSpPr>
          <p:nvPr/>
        </p:nvSpPr>
        <p:spPr bwMode="auto">
          <a:xfrm>
            <a:off x="-161925" y="6632575"/>
            <a:ext cx="82486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A.M. Best; Insurance Information Institute</a:t>
            </a:r>
          </a:p>
        </p:txBody>
      </p:sp>
      <p:sp>
        <p:nvSpPr>
          <p:cNvPr id="1997832" name="AutoShape 8"/>
          <p:cNvSpPr>
            <a:spLocks noChangeArrowheads="1"/>
          </p:cNvSpPr>
          <p:nvPr/>
        </p:nvSpPr>
        <p:spPr bwMode="blackWhite">
          <a:xfrm>
            <a:off x="2670175" y="4389438"/>
            <a:ext cx="4727575" cy="563562"/>
          </a:xfrm>
          <a:prstGeom prst="wedgeRectCallout">
            <a:avLst>
              <a:gd name="adj1" fmla="val 59518"/>
              <a:gd name="adj2" fmla="val -5112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2011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impairment rate was </a:t>
            </a: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0.91%, up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from </a:t>
            </a: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0.67%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in </a:t>
            </a: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2010; the rate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is </a:t>
            </a:r>
            <a:r>
              <a:rPr lang="en-US" sz="1200" b="1" dirty="0" smtClean="0">
                <a:solidFill>
                  <a:schemeClr val="bg1"/>
                </a:solidFill>
                <a:cs typeface="+mn-cs"/>
              </a:rPr>
              <a:t>slightly higher than the 0.82% </a:t>
            </a:r>
            <a:r>
              <a:rPr lang="en-US" sz="1200" b="1" dirty="0">
                <a:solidFill>
                  <a:schemeClr val="bg1"/>
                </a:solidFill>
                <a:cs typeface="+mn-cs"/>
              </a:rPr>
              <a:t>average since 1969</a:t>
            </a:r>
          </a:p>
        </p:txBody>
      </p:sp>
      <p:sp>
        <p:nvSpPr>
          <p:cNvPr id="1997833" name="Rectangle 9"/>
          <p:cNvSpPr>
            <a:spLocks noChangeArrowheads="1"/>
          </p:cNvSpPr>
          <p:nvPr/>
        </p:nvSpPr>
        <p:spPr bwMode="blackWhite">
          <a:xfrm>
            <a:off x="354013" y="5405718"/>
            <a:ext cx="8437562" cy="11430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Impairment Rates Are Highly Correlated With Underwriting Performance and Reached Record Lows in </a:t>
            </a:r>
            <a:r>
              <a:rPr lang="en-US" b="1" dirty="0" smtClean="0">
                <a:solidFill>
                  <a:srgbClr val="FFFFFF"/>
                </a:solidFill>
              </a:rPr>
              <a:t>2007; Recent Increase Was Associated Primarily With Mortgage and Financial Guaranty Insurers and Not Representative of the Industry Overall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27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97827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27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97827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79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99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97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97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97827" grpId="0" bld="series"/>
      <p:bldP spid="6793222" grpId="0" animBg="1"/>
      <p:bldP spid="1997832" grpId="0" animBg="1"/>
      <p:bldP spid="1997833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CD1B67-4464-4390-A588-0882E88C4C86}" type="slidenum">
              <a:rPr lang="en-US" smtClean="0"/>
              <a:pPr>
                <a:defRPr/>
              </a:pPr>
              <a:t>158</a:t>
            </a:fld>
            <a:endParaRPr lang="en-US" smtClean="0"/>
          </a:p>
        </p:txBody>
      </p:sp>
      <p:sp>
        <p:nvSpPr>
          <p:cNvPr id="44038" name="Freeform 2"/>
          <p:cNvSpPr>
            <a:spLocks/>
          </p:cNvSpPr>
          <p:nvPr/>
        </p:nvSpPr>
        <p:spPr bwMode="gray">
          <a:xfrm>
            <a:off x="4343400" y="2343150"/>
            <a:ext cx="161925" cy="285750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Reasons for US P/C Insurer Impairments, 1969–2010</a:t>
            </a:r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2171700" y="2486025"/>
          <a:ext cx="4486275" cy="3695700"/>
        </p:xfrm>
        <a:graphic>
          <a:graphicData uri="http://schemas.openxmlformats.org/presentationml/2006/ole">
            <p:oleObj spid="_x0000_s11187202" name="Chart" r:id="rId4" imgW="4486147" imgH="3695661" progId="MSGraph.Chart.8">
              <p:embed followColorScheme="full"/>
            </p:oleObj>
          </a:graphicData>
        </a:graphic>
      </p:graphicFrame>
      <p:sp>
        <p:nvSpPr>
          <p:cNvPr id="44040" name="Rectangle 5"/>
          <p:cNvSpPr>
            <a:spLocks noChangeArrowheads="1"/>
          </p:cNvSpPr>
          <p:nvPr/>
        </p:nvSpPr>
        <p:spPr bwMode="auto">
          <a:xfrm>
            <a:off x="0" y="6392863"/>
            <a:ext cx="8107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							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A.M. Best: </a:t>
            </a:r>
            <a:r>
              <a:rPr lang="en-US" sz="1100" i="1"/>
              <a:t>1969-2010 Impairment Review</a:t>
            </a:r>
            <a:r>
              <a:rPr lang="en-US" sz="1100"/>
              <a:t>, Special Report, April 2011.  </a:t>
            </a:r>
          </a:p>
        </p:txBody>
      </p:sp>
      <p:sp>
        <p:nvSpPr>
          <p:cNvPr id="2006022" name="Rectangle 6"/>
          <p:cNvSpPr>
            <a:spLocks noChangeArrowheads="1"/>
          </p:cNvSpPr>
          <p:nvPr/>
        </p:nvSpPr>
        <p:spPr bwMode="blackWhite">
          <a:xfrm>
            <a:off x="354013" y="1206500"/>
            <a:ext cx="8437562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Historically, Deficient Loss Reserves and Inadequate Pricing Are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By Far the Leading Cause of P-C Insurer Impairments. </a:t>
            </a:r>
            <a:br>
              <a:rPr lang="en-US" b="1">
                <a:solidFill>
                  <a:srgbClr val="FFFFFF"/>
                </a:solidFill>
              </a:rPr>
            </a:br>
            <a:r>
              <a:rPr lang="en-US" b="1">
                <a:solidFill>
                  <a:srgbClr val="FFFFFF"/>
                </a:solidFill>
              </a:rPr>
              <a:t>Investment and Catastrophe Losses Play a Much Smaller Role</a:t>
            </a:r>
          </a:p>
        </p:txBody>
      </p:sp>
      <p:sp>
        <p:nvSpPr>
          <p:cNvPr id="44042" name="Rectangle 7"/>
          <p:cNvSpPr>
            <a:spLocks noChangeArrowheads="1"/>
          </p:cNvSpPr>
          <p:nvPr/>
        </p:nvSpPr>
        <p:spPr bwMode="gray">
          <a:xfrm>
            <a:off x="6543675" y="3678238"/>
            <a:ext cx="19843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Deficient Loss Reserves/</a:t>
            </a:r>
            <a:br>
              <a:rPr lang="en-US" sz="1400"/>
            </a:br>
            <a:r>
              <a:rPr lang="en-US" sz="1400"/>
              <a:t>Inadequate Pricing</a:t>
            </a:r>
          </a:p>
        </p:txBody>
      </p:sp>
      <p:sp>
        <p:nvSpPr>
          <p:cNvPr id="44043" name="Rectangle 8"/>
          <p:cNvSpPr>
            <a:spLocks noChangeArrowheads="1"/>
          </p:cNvSpPr>
          <p:nvPr/>
        </p:nvSpPr>
        <p:spPr bwMode="gray">
          <a:xfrm>
            <a:off x="4581525" y="2265363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Reinsurance Failure</a:t>
            </a:r>
          </a:p>
        </p:txBody>
      </p:sp>
      <p:sp>
        <p:nvSpPr>
          <p:cNvPr id="44044" name="Rectangle 9"/>
          <p:cNvSpPr>
            <a:spLocks noChangeArrowheads="1"/>
          </p:cNvSpPr>
          <p:nvPr/>
        </p:nvSpPr>
        <p:spPr bwMode="gray">
          <a:xfrm>
            <a:off x="5172075" y="6084888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Rapid Growth</a:t>
            </a:r>
          </a:p>
        </p:txBody>
      </p:sp>
      <p:sp>
        <p:nvSpPr>
          <p:cNvPr id="44045" name="Rectangle 10"/>
          <p:cNvSpPr>
            <a:spLocks noChangeArrowheads="1"/>
          </p:cNvSpPr>
          <p:nvPr/>
        </p:nvSpPr>
        <p:spPr bwMode="gray">
          <a:xfrm>
            <a:off x="2238375" y="5980113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Alleged Fraud</a:t>
            </a:r>
          </a:p>
        </p:txBody>
      </p:sp>
      <p:sp>
        <p:nvSpPr>
          <p:cNvPr id="44046" name="Rectangle 11"/>
          <p:cNvSpPr>
            <a:spLocks noChangeArrowheads="1"/>
          </p:cNvSpPr>
          <p:nvPr/>
        </p:nvSpPr>
        <p:spPr bwMode="gray">
          <a:xfrm>
            <a:off x="1238250" y="5418138"/>
            <a:ext cx="18319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Catastrophe Losses</a:t>
            </a:r>
          </a:p>
        </p:txBody>
      </p:sp>
      <p:sp>
        <p:nvSpPr>
          <p:cNvPr id="44047" name="Rectangle 12"/>
          <p:cNvSpPr>
            <a:spLocks noChangeArrowheads="1"/>
          </p:cNvSpPr>
          <p:nvPr/>
        </p:nvSpPr>
        <p:spPr bwMode="gray">
          <a:xfrm>
            <a:off x="1123950" y="4598988"/>
            <a:ext cx="1593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Affiliate Impairment</a:t>
            </a:r>
          </a:p>
        </p:txBody>
      </p:sp>
      <p:sp>
        <p:nvSpPr>
          <p:cNvPr id="44048" name="Rectangle 13"/>
          <p:cNvSpPr>
            <a:spLocks noChangeArrowheads="1"/>
          </p:cNvSpPr>
          <p:nvPr/>
        </p:nvSpPr>
        <p:spPr bwMode="gray">
          <a:xfrm>
            <a:off x="390525" y="3524250"/>
            <a:ext cx="20955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/>
              <a:t>Investment Problems </a:t>
            </a:r>
            <a:r>
              <a:rPr lang="en-US" sz="1200" i="1"/>
              <a:t>(Overstatement of Assets)</a:t>
            </a:r>
            <a:endParaRPr lang="en-US" sz="1400" i="1"/>
          </a:p>
        </p:txBody>
      </p:sp>
      <p:sp>
        <p:nvSpPr>
          <p:cNvPr id="44049" name="Rectangle 14"/>
          <p:cNvSpPr>
            <a:spLocks noChangeArrowheads="1"/>
          </p:cNvSpPr>
          <p:nvPr/>
        </p:nvSpPr>
        <p:spPr bwMode="gray">
          <a:xfrm>
            <a:off x="2428875" y="2908300"/>
            <a:ext cx="7842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Misc.</a:t>
            </a:r>
          </a:p>
        </p:txBody>
      </p:sp>
      <p:sp>
        <p:nvSpPr>
          <p:cNvPr id="44050" name="Rectangle 15"/>
          <p:cNvSpPr>
            <a:spLocks noChangeArrowheads="1"/>
          </p:cNvSpPr>
          <p:nvPr/>
        </p:nvSpPr>
        <p:spPr bwMode="gray">
          <a:xfrm>
            <a:off x="1685925" y="2465388"/>
            <a:ext cx="20986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Sig. Change in Business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6022" grpId="0" animBg="1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399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3E801-D6EF-44F0-98DF-DDAA14B6F4FA}" type="slidenum">
              <a:rPr lang="en-US" smtClean="0"/>
              <a:pPr>
                <a:defRPr/>
              </a:pPr>
              <a:t>159</a:t>
            </a:fld>
            <a:endParaRPr lang="en-US" smtClean="0"/>
          </a:p>
        </p:txBody>
      </p:sp>
      <p:sp>
        <p:nvSpPr>
          <p:cNvPr id="45062" name="Freeform 2"/>
          <p:cNvSpPr>
            <a:spLocks/>
          </p:cNvSpPr>
          <p:nvPr/>
        </p:nvSpPr>
        <p:spPr bwMode="gray">
          <a:xfrm>
            <a:off x="4424363" y="2330450"/>
            <a:ext cx="161925" cy="285750"/>
          </a:xfrm>
          <a:custGeom>
            <a:avLst/>
            <a:gdLst>
              <a:gd name="T0" fmla="*/ 0 w 102"/>
              <a:gd name="T1" fmla="*/ 2147483647 h 180"/>
              <a:gd name="T2" fmla="*/ 0 w 102"/>
              <a:gd name="T3" fmla="*/ 0 h 180"/>
              <a:gd name="T4" fmla="*/ 2147483647 w 102"/>
              <a:gd name="T5" fmla="*/ 0 h 180"/>
              <a:gd name="T6" fmla="*/ 0 60000 65536"/>
              <a:gd name="T7" fmla="*/ 0 60000 65536"/>
              <a:gd name="T8" fmla="*/ 0 60000 65536"/>
              <a:gd name="T9" fmla="*/ 0 w 102"/>
              <a:gd name="T10" fmla="*/ 0 h 180"/>
              <a:gd name="T11" fmla="*/ 102 w 102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80">
                <a:moveTo>
                  <a:pt x="0" y="180"/>
                </a:moveTo>
                <a:lnTo>
                  <a:pt x="0" y="0"/>
                </a:lnTo>
                <a:lnTo>
                  <a:pt x="102" y="0"/>
                </a:lnTo>
              </a:path>
            </a:pathLst>
          </a:custGeom>
          <a:noFill/>
          <a:ln w="12700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 10 Lines of Business for US P/C Impaired Insurers, 2000–2010</a:t>
            </a:r>
          </a:p>
        </p:txBody>
      </p:sp>
      <p:graphicFrame>
        <p:nvGraphicFramePr>
          <p:cNvPr id="6151176" name="Object 8"/>
          <p:cNvGraphicFramePr>
            <a:graphicFrameLocks noGrp="1"/>
          </p:cNvGraphicFramePr>
          <p:nvPr>
            <p:ph idx="4294967295"/>
          </p:nvPr>
        </p:nvGraphicFramePr>
        <p:xfrm>
          <a:off x="2171700" y="2486025"/>
          <a:ext cx="4486275" cy="3695700"/>
        </p:xfrm>
        <a:graphic>
          <a:graphicData uri="http://schemas.openxmlformats.org/presentationml/2006/ole">
            <p:oleObj spid="_x0000_s11188226" name="Chart" r:id="rId4" imgW="4486147" imgH="3695661" progId="MSGraph.Chart.8">
              <p:embed followColorScheme="full"/>
            </p:oleObj>
          </a:graphicData>
        </a:graphic>
      </p:graphicFrame>
      <p:sp>
        <p:nvSpPr>
          <p:cNvPr id="45064" name="Rectangle 5"/>
          <p:cNvSpPr>
            <a:spLocks noChangeArrowheads="1"/>
          </p:cNvSpPr>
          <p:nvPr/>
        </p:nvSpPr>
        <p:spPr bwMode="auto">
          <a:xfrm>
            <a:off x="0" y="6392863"/>
            <a:ext cx="81073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							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A.M. Best: </a:t>
            </a:r>
            <a:r>
              <a:rPr lang="en-US" sz="1100" i="1"/>
              <a:t>1969-2010 Impairment Review</a:t>
            </a:r>
            <a:r>
              <a:rPr lang="en-US" sz="1100"/>
              <a:t>, Special Report, April 2011.  </a:t>
            </a:r>
          </a:p>
        </p:txBody>
      </p:sp>
      <p:sp>
        <p:nvSpPr>
          <p:cNvPr id="2006022" name="Rectangle 6"/>
          <p:cNvSpPr>
            <a:spLocks noChangeArrowheads="1"/>
          </p:cNvSpPr>
          <p:nvPr/>
        </p:nvSpPr>
        <p:spPr bwMode="blackWhite">
          <a:xfrm>
            <a:off x="354013" y="1206500"/>
            <a:ext cx="8437562" cy="6762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Workers Comp and Pvt. Passenger Auto Account for Nearly Half of the Premium Volume of Impaired Insurers Over the Past Decade</a:t>
            </a:r>
          </a:p>
        </p:txBody>
      </p:sp>
      <p:sp>
        <p:nvSpPr>
          <p:cNvPr id="45066" name="Rectangle 7"/>
          <p:cNvSpPr>
            <a:spLocks noChangeArrowheads="1"/>
          </p:cNvSpPr>
          <p:nvPr/>
        </p:nvSpPr>
        <p:spPr bwMode="gray">
          <a:xfrm>
            <a:off x="6221413" y="3136900"/>
            <a:ext cx="1984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Workers Comp</a:t>
            </a:r>
          </a:p>
        </p:txBody>
      </p:sp>
      <p:sp>
        <p:nvSpPr>
          <p:cNvPr id="45067" name="Rectangle 8"/>
          <p:cNvSpPr>
            <a:spLocks noChangeArrowheads="1"/>
          </p:cNvSpPr>
          <p:nvPr/>
        </p:nvSpPr>
        <p:spPr bwMode="gray">
          <a:xfrm>
            <a:off x="4635500" y="2263775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Financial Guaranty</a:t>
            </a:r>
          </a:p>
        </p:txBody>
      </p:sp>
      <p:sp>
        <p:nvSpPr>
          <p:cNvPr id="45068" name="Rectangle 9"/>
          <p:cNvSpPr>
            <a:spLocks noChangeArrowheads="1"/>
          </p:cNvSpPr>
          <p:nvPr/>
        </p:nvSpPr>
        <p:spPr bwMode="gray">
          <a:xfrm>
            <a:off x="6408738" y="5075238"/>
            <a:ext cx="179387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lnSpc>
                <a:spcPct val="85000"/>
              </a:lnSpc>
            </a:pPr>
            <a:r>
              <a:rPr lang="en-US" sz="1400"/>
              <a:t>Pvt. Passenger Auto</a:t>
            </a:r>
          </a:p>
        </p:txBody>
      </p:sp>
      <p:sp>
        <p:nvSpPr>
          <p:cNvPr id="45069" name="Rectangle 10"/>
          <p:cNvSpPr>
            <a:spLocks noChangeArrowheads="1"/>
          </p:cNvSpPr>
          <p:nvPr/>
        </p:nvSpPr>
        <p:spPr bwMode="gray">
          <a:xfrm>
            <a:off x="2506663" y="6153150"/>
            <a:ext cx="15938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Homeowners</a:t>
            </a:r>
          </a:p>
        </p:txBody>
      </p:sp>
      <p:sp>
        <p:nvSpPr>
          <p:cNvPr id="45070" name="Rectangle 11"/>
          <p:cNvSpPr>
            <a:spLocks noChangeArrowheads="1"/>
          </p:cNvSpPr>
          <p:nvPr/>
        </p:nvSpPr>
        <p:spPr bwMode="gray">
          <a:xfrm>
            <a:off x="1265238" y="5564188"/>
            <a:ext cx="18319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Commercial Multiperil</a:t>
            </a:r>
          </a:p>
        </p:txBody>
      </p:sp>
      <p:sp>
        <p:nvSpPr>
          <p:cNvPr id="45071" name="Rectangle 12"/>
          <p:cNvSpPr>
            <a:spLocks noChangeArrowheads="1"/>
          </p:cNvSpPr>
          <p:nvPr/>
        </p:nvSpPr>
        <p:spPr bwMode="gray">
          <a:xfrm>
            <a:off x="685800" y="4597400"/>
            <a:ext cx="20320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Commercial Auto Liability</a:t>
            </a:r>
          </a:p>
        </p:txBody>
      </p:sp>
      <p:sp>
        <p:nvSpPr>
          <p:cNvPr id="45072" name="Rectangle 13"/>
          <p:cNvSpPr>
            <a:spLocks noChangeArrowheads="1"/>
          </p:cNvSpPr>
          <p:nvPr/>
        </p:nvSpPr>
        <p:spPr bwMode="gray">
          <a:xfrm>
            <a:off x="390525" y="3603625"/>
            <a:ext cx="2095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/>
              <a:t>Other Liability</a:t>
            </a:r>
            <a:endParaRPr lang="en-US" sz="1400" i="1"/>
          </a:p>
        </p:txBody>
      </p:sp>
      <p:sp>
        <p:nvSpPr>
          <p:cNvPr id="45073" name="Rectangle 14"/>
          <p:cNvSpPr>
            <a:spLocks noChangeArrowheads="1"/>
          </p:cNvSpPr>
          <p:nvPr/>
        </p:nvSpPr>
        <p:spPr bwMode="gray">
          <a:xfrm>
            <a:off x="2227263" y="2960688"/>
            <a:ext cx="784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Med Mal</a:t>
            </a:r>
          </a:p>
        </p:txBody>
      </p:sp>
      <p:sp>
        <p:nvSpPr>
          <p:cNvPr id="45074" name="Rectangle 15"/>
          <p:cNvSpPr>
            <a:spLocks noChangeArrowheads="1"/>
          </p:cNvSpPr>
          <p:nvPr/>
        </p:nvSpPr>
        <p:spPr bwMode="gray">
          <a:xfrm>
            <a:off x="2662238" y="2617788"/>
            <a:ext cx="9334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Surety</a:t>
            </a:r>
          </a:p>
        </p:txBody>
      </p:sp>
      <p:sp>
        <p:nvSpPr>
          <p:cNvPr id="45075" name="Rectangle 15"/>
          <p:cNvSpPr>
            <a:spLocks noChangeArrowheads="1"/>
          </p:cNvSpPr>
          <p:nvPr/>
        </p:nvSpPr>
        <p:spPr bwMode="gray">
          <a:xfrm>
            <a:off x="3190875" y="2392363"/>
            <a:ext cx="9350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r">
              <a:lnSpc>
                <a:spcPct val="85000"/>
              </a:lnSpc>
            </a:pPr>
            <a:r>
              <a:rPr lang="en-US" sz="1400"/>
              <a:t>Title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60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174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174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2D49CA0-B047-4B42-9E08-5BCAF29776A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16</a:t>
            </a:fld>
            <a:endParaRPr lang="en-US" sz="900"/>
          </a:p>
        </p:txBody>
      </p:sp>
      <p:sp>
        <p:nvSpPr>
          <p:cNvPr id="3175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65150" y="147638"/>
            <a:ext cx="7102475" cy="860425"/>
          </a:xfrm>
        </p:spPr>
        <p:txBody>
          <a:bodyPr/>
          <a:lstStyle/>
          <a:p>
            <a:r>
              <a:rPr lang="en-US" dirty="0" smtClean="0"/>
              <a:t>Construction Employment, </a:t>
            </a:r>
            <a:br>
              <a:rPr lang="en-US" dirty="0" smtClean="0"/>
            </a:br>
            <a:r>
              <a:rPr lang="en-US" dirty="0" smtClean="0"/>
              <a:t>Jan. 2003–Feb. 2013 </a:t>
            </a:r>
          </a:p>
        </p:txBody>
      </p:sp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0" y="6429751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Note</a:t>
            </a:r>
            <a:r>
              <a:rPr lang="en-US" sz="1100" dirty="0"/>
              <a:t>: </a:t>
            </a:r>
            <a:r>
              <a:rPr lang="en-US" sz="1100" dirty="0" smtClean="0"/>
              <a:t>Recession </a:t>
            </a:r>
            <a:r>
              <a:rPr lang="en-US" sz="1100" dirty="0"/>
              <a:t>indicated by gray shaded </a:t>
            </a:r>
            <a:r>
              <a:rPr lang="en-US" sz="1100" dirty="0" smtClean="0"/>
              <a:t>column.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</a:t>
            </a:r>
            <a:r>
              <a:rPr lang="en-US" sz="1100" dirty="0" smtClean="0"/>
              <a:t>U.S. Bureau of Labor Statistics;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graphicFrame>
        <p:nvGraphicFramePr>
          <p:cNvPr id="31746" name="Object 8"/>
          <p:cNvGraphicFramePr>
            <a:graphicFrameLocks noChangeAspect="1"/>
          </p:cNvGraphicFramePr>
          <p:nvPr/>
        </p:nvGraphicFramePr>
        <p:xfrm>
          <a:off x="463550" y="1248694"/>
          <a:ext cx="8404225" cy="4666226"/>
        </p:xfrm>
        <a:graphic>
          <a:graphicData uri="http://schemas.openxmlformats.org/presentationml/2006/ole">
            <p:oleObj spid="_x0000_s15776770" name="Chart" r:id="rId4" imgW="8343967" imgH="4381555" progId="MSGraph.Chart.8">
              <p:embed followColorScheme="full"/>
            </p:oleObj>
          </a:graphicData>
        </a:graphic>
      </p:graphicFrame>
      <p:sp>
        <p:nvSpPr>
          <p:cNvPr id="9" name="AutoShape 38"/>
          <p:cNvSpPr>
            <a:spLocks noChangeArrowheads="1"/>
          </p:cNvSpPr>
          <p:nvPr/>
        </p:nvSpPr>
        <p:spPr bwMode="blackWhite">
          <a:xfrm>
            <a:off x="1219200" y="4191000"/>
            <a:ext cx="2838450" cy="809625"/>
          </a:xfrm>
          <a:prstGeom prst="wedgeRectCallout">
            <a:avLst>
              <a:gd name="adj1" fmla="val 79894"/>
              <a:gd name="adj2" fmla="val -14340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The “Great Recession” and housing bust destroyed 2.3 million constructions jobs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 rot="-5400000">
            <a:off x="7686984" y="4059490"/>
            <a:ext cx="688870" cy="730661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31754" name="Rectangle 4"/>
          <p:cNvSpPr>
            <a:spLocks noChangeArrowheads="1"/>
          </p:cNvSpPr>
          <p:nvPr/>
        </p:nvSpPr>
        <p:spPr bwMode="blackWhite">
          <a:xfrm>
            <a:off x="447675" y="5805023"/>
            <a:ext cx="8382000" cy="5715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The Construction Sector Could Be a Growth Leader in 2013 and 2014 as the Housing Market and Private Investment Recover. Commercial Insurers Will Benefit.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AutoShape 38"/>
          <p:cNvSpPr>
            <a:spLocks noChangeArrowheads="1"/>
          </p:cNvSpPr>
          <p:nvPr/>
        </p:nvSpPr>
        <p:spPr bwMode="blackWhite">
          <a:xfrm>
            <a:off x="5725141" y="2487561"/>
            <a:ext cx="1570394" cy="1626011"/>
          </a:xfrm>
          <a:prstGeom prst="wedgeRectCallout">
            <a:avLst>
              <a:gd name="adj1" fmla="val 11251"/>
              <a:gd name="adj2" fmla="val 8805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Construction employment troughed at 5.435 million in Jan. 2011, after a loss of 2.291 million jobs, a 29.7% plunge from the April 2006 peak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4" name="AutoShape 38"/>
          <p:cNvSpPr>
            <a:spLocks noChangeArrowheads="1"/>
          </p:cNvSpPr>
          <p:nvPr/>
        </p:nvSpPr>
        <p:spPr bwMode="blackWhite">
          <a:xfrm>
            <a:off x="1344868" y="1332272"/>
            <a:ext cx="1427828" cy="1027469"/>
          </a:xfrm>
          <a:prstGeom prst="wedgeRectCallout">
            <a:avLst>
              <a:gd name="adj1" fmla="val 89145"/>
              <a:gd name="adj2" fmla="val -501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Construction employment peaked at 7.726 million in April 2006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98418" y="1018766"/>
            <a:ext cx="12554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(Thousands)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16" name="AutoShape 38"/>
          <p:cNvSpPr>
            <a:spLocks noChangeArrowheads="1"/>
          </p:cNvSpPr>
          <p:nvPr/>
        </p:nvSpPr>
        <p:spPr bwMode="blackWhite">
          <a:xfrm>
            <a:off x="7138219" y="1145459"/>
            <a:ext cx="1769806" cy="1243780"/>
          </a:xfrm>
          <a:prstGeom prst="wedgeRectCallout">
            <a:avLst>
              <a:gd name="adj1" fmla="val 3357"/>
              <a:gd name="adj2" fmla="val 20473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bg1"/>
                </a:solidFill>
              </a:rPr>
              <a:t>Construction employment as of Feb. 2013 totaled 5.784 million, an increase of 349,000 jobs or 6.4% from the Jan. 2011 trough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6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3994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3994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169B2D6-33BA-4F31-AE94-E9D48137D90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160</a:t>
            </a:fld>
            <a:endParaRPr lang="en-US" sz="900"/>
          </a:p>
        </p:txBody>
      </p:sp>
      <p:sp>
        <p:nvSpPr>
          <p:cNvPr id="399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4129" y="90488"/>
            <a:ext cx="7866529" cy="860425"/>
          </a:xfrm>
        </p:spPr>
        <p:txBody>
          <a:bodyPr/>
          <a:lstStyle/>
          <a:p>
            <a:r>
              <a:rPr lang="en-US" dirty="0" smtClean="0"/>
              <a:t>Number of Recessions Endured by P/C Insurers, by Number of Years in Operation</a:t>
            </a:r>
          </a:p>
        </p:txBody>
      </p:sp>
      <p:graphicFrame>
        <p:nvGraphicFramePr>
          <p:cNvPr id="39938" name="Object 3"/>
          <p:cNvGraphicFramePr>
            <a:graphicFrameLocks noChangeAspect="1"/>
          </p:cNvGraphicFramePr>
          <p:nvPr/>
        </p:nvGraphicFramePr>
        <p:xfrm>
          <a:off x="268381" y="1787804"/>
          <a:ext cx="8445500" cy="3497262"/>
        </p:xfrm>
        <a:graphic>
          <a:graphicData uri="http://schemas.openxmlformats.org/presentationml/2006/ole">
            <p:oleObj spid="_x0000_s11189250" name="Chart" r:id="rId4" imgW="8543899" imgH="3533700" progId="MSGraph.Chart.8">
              <p:embed followColorScheme="full"/>
            </p:oleObj>
          </a:graphicData>
        </a:graphic>
      </p:graphicFrame>
      <p:sp>
        <p:nvSpPr>
          <p:cNvPr id="39943" name="Rectangle 4"/>
          <p:cNvSpPr>
            <a:spLocks noChangeArrowheads="1"/>
          </p:cNvSpPr>
          <p:nvPr/>
        </p:nvSpPr>
        <p:spPr bwMode="auto">
          <a:xfrm>
            <a:off x="0" y="6632765"/>
            <a:ext cx="7616825" cy="2823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Insurance Information Institute research from </a:t>
            </a:r>
            <a:r>
              <a:rPr lang="en-US" sz="1100" dirty="0" smtClean="0"/>
              <a:t>National Bureau of Economic Research data.</a:t>
            </a:r>
            <a:endParaRPr lang="en-US" sz="1100" dirty="0"/>
          </a:p>
        </p:txBody>
      </p:sp>
      <p:sp>
        <p:nvSpPr>
          <p:cNvPr id="39944" name="Rectangle 5"/>
          <p:cNvSpPr>
            <a:spLocks noChangeArrowheads="1"/>
          </p:cNvSpPr>
          <p:nvPr/>
        </p:nvSpPr>
        <p:spPr bwMode="black">
          <a:xfrm>
            <a:off x="347663" y="130716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Number of </a:t>
            </a:r>
            <a:r>
              <a:rPr lang="en-US" sz="1600" b="1" dirty="0" smtClean="0">
                <a:solidFill>
                  <a:srgbClr val="225A7A"/>
                </a:solidFill>
              </a:rPr>
              <a:t>Recessions Since 1860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2116614" name="Rectangle 6"/>
          <p:cNvSpPr>
            <a:spLocks noChangeArrowheads="1"/>
          </p:cNvSpPr>
          <p:nvPr/>
        </p:nvSpPr>
        <p:spPr bwMode="blackWhite">
          <a:xfrm>
            <a:off x="1358153" y="5486400"/>
            <a:ext cx="6817659" cy="82064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Many US Insurers Are Close to a Century Old or Older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black">
          <a:xfrm>
            <a:off x="3135687" y="5015752"/>
            <a:ext cx="3144090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Number of </a:t>
            </a:r>
            <a:r>
              <a:rPr lang="en-US" sz="1600" b="1" dirty="0" smtClean="0">
                <a:solidFill>
                  <a:srgbClr val="225A7A"/>
                </a:solidFill>
              </a:rPr>
              <a:t>Years in Operation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blackWhite">
          <a:xfrm>
            <a:off x="1372159" y="1667437"/>
            <a:ext cx="4114240" cy="820270"/>
          </a:xfrm>
          <a:prstGeom prst="wedgeRectCallout">
            <a:avLst>
              <a:gd name="adj1" fmla="val 54558"/>
              <a:gd name="adj2" fmla="val 732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Insurers are true survivors—not just of natural catastrophes but also economic ones</a:t>
            </a:r>
            <a:endParaRPr lang="en-US" sz="1400" b="1" i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160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6614" grpId="0" animBg="1"/>
      <p:bldP spid="11" grpId="0" animBg="1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7109066-2C1F-4559-A4C4-555C33A2673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161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18661" name="Rectangle 5"/>
          <p:cNvSpPr>
            <a:spLocks noChangeArrowheads="1"/>
          </p:cNvSpPr>
          <p:nvPr/>
        </p:nvSpPr>
        <p:spPr bwMode="blackWhite">
          <a:xfrm>
            <a:off x="685800" y="2936875"/>
            <a:ext cx="7772400" cy="20669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100000"/>
              </a:spcBef>
            </a:pPr>
            <a:r>
              <a:rPr lang="en-US" sz="4000" b="1" dirty="0">
                <a:solidFill>
                  <a:srgbClr val="FFFFFF"/>
                </a:solidFill>
              </a:rPr>
              <a:t>Performance by </a:t>
            </a:r>
            <a:r>
              <a:rPr lang="en-US" sz="4000" b="1" dirty="0" smtClean="0">
                <a:solidFill>
                  <a:srgbClr val="FFFFFF"/>
                </a:solidFill>
              </a:rPr>
              <a:t>Segment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161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8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8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1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8661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</a:rPr>
              <a:t>Private Passenger Auto Combined Ratio: 1993–2014F</a:t>
            </a:r>
            <a:endParaRPr lang="en-US" baseline="30000" dirty="0" smtClean="0">
              <a:latin typeface="Arial" pitchFamily="34" charset="0"/>
            </a:endParaRPr>
          </a:p>
        </p:txBody>
      </p:sp>
      <p:graphicFrame>
        <p:nvGraphicFramePr>
          <p:cNvPr id="26626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p:oleObj spid="_x0000_s9014274" name="Chart" r:id="rId4" imgW="8429714" imgH="36384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914400" y="5257800"/>
            <a:ext cx="7634288" cy="812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Private Passenger Auto Accounts for 34% of Industry Premiums and Remains the Profit Juggernaut of the P/C Insurance Industry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162</a:t>
            </a:fld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 (</a:t>
            </a:r>
            <a:r>
              <a:rPr lang="en-US" sz="1100" dirty="0" smtClean="0"/>
              <a:t>1990-2013F);Conning (2014F); Insurance Information Institute.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Homeowners Insurance Combined Ratio: 1990–2014F</a:t>
            </a:r>
            <a:endParaRPr lang="en-US" baseline="30000" dirty="0" smtClean="0"/>
          </a:p>
        </p:txBody>
      </p:sp>
      <p:graphicFrame>
        <p:nvGraphicFramePr>
          <p:cNvPr id="54274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p:oleObj spid="_x0000_s9015298" name="Chart" r:id="rId4" imgW="8429714" imgH="36384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1196975" y="5338763"/>
            <a:ext cx="6951663" cy="103254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Homeowners </a:t>
            </a:r>
            <a:r>
              <a:rPr lang="en-US" b="1" dirty="0" smtClean="0">
                <a:solidFill>
                  <a:srgbClr val="FFFFFF"/>
                </a:solidFill>
              </a:rPr>
              <a:t>Performance Deteriorated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2011/12 </a:t>
            </a:r>
            <a:r>
              <a:rPr lang="en-US" b="1" dirty="0">
                <a:solidFill>
                  <a:srgbClr val="FFFFFF"/>
                </a:solidFill>
              </a:rPr>
              <a:t>Due to Large </a:t>
            </a:r>
            <a:r>
              <a:rPr lang="en-US" b="1" dirty="0" smtClean="0">
                <a:solidFill>
                  <a:srgbClr val="FFFFFF"/>
                </a:solidFill>
              </a:rPr>
              <a:t>Cat </a:t>
            </a:r>
            <a:r>
              <a:rPr lang="en-US" b="1" dirty="0">
                <a:solidFill>
                  <a:srgbClr val="FFFFFF"/>
                </a:solidFill>
              </a:rPr>
              <a:t>Losses.  Extreme Regional Variation Can Be Expected Due to Local Catastrophe Loss Activity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 (</a:t>
            </a:r>
            <a:r>
              <a:rPr lang="en-US" sz="1100" dirty="0" smtClean="0"/>
              <a:t>1990-2013F);Conning (2014F); Insurance Information Institute.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163</a:t>
            </a:fld>
            <a:endParaRPr lang="en-US"/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blackWhite">
          <a:xfrm>
            <a:off x="4970208" y="2462981"/>
            <a:ext cx="1165122" cy="636784"/>
          </a:xfrm>
          <a:prstGeom prst="wedgeRectCallout">
            <a:avLst>
              <a:gd name="adj1" fmla="val 77951"/>
              <a:gd name="adj2" fmla="val 4865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Hurricane Ike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blackWhite">
          <a:xfrm>
            <a:off x="7890387" y="1582994"/>
            <a:ext cx="1253613" cy="813764"/>
          </a:xfrm>
          <a:prstGeom prst="wedgeRectCallout">
            <a:avLst>
              <a:gd name="adj1" fmla="val -46353"/>
              <a:gd name="adj2" fmla="val 11502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Hurricane Sandy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blackWhite">
          <a:xfrm>
            <a:off x="6140246" y="1612491"/>
            <a:ext cx="1366683" cy="813764"/>
          </a:xfrm>
          <a:prstGeom prst="wedgeRectCallout">
            <a:avLst>
              <a:gd name="adj1" fmla="val 49834"/>
              <a:gd name="adj2" fmla="val 10414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Record tornado activity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  <p:bldP spid="8" grpId="0" animBg="1"/>
      <p:bldP spid="9" grpId="0" animBg="1"/>
      <p:bldP spid="10" grpId="0" animBg="1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B89FB5-AD98-44FE-AF19-71096C30F6D3}" type="slidenum">
              <a:rPr lang="en-US" smtClean="0"/>
              <a:pPr/>
              <a:t>164</a:t>
            </a:fld>
            <a:endParaRPr lang="en-US" smtClean="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sz="2600" dirty="0" smtClean="0"/>
              <a:t>Homeowners Multi-Peril Loss &amp; LAE Ratio, 2011:</a:t>
            </a:r>
            <a:br>
              <a:rPr lang="en-US" sz="2600" dirty="0" smtClean="0"/>
            </a:br>
            <a:r>
              <a:rPr lang="en-US" sz="2600" dirty="0" smtClean="0"/>
              <a:t>Highest 25 States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703848"/>
          <a:ext cx="9144000" cy="4754563"/>
        </p:xfrm>
        <a:graphic>
          <a:graphicData uri="http://schemas.openxmlformats.org/presentationml/2006/ole">
            <p:oleObj spid="_x0000_s9017346" name="Chart" r:id="rId4" imgW="8810600" imgH="4581583" progId="MSGraph.Chart.8">
              <p:embed followColorScheme="full"/>
            </p:oleObj>
          </a:graphicData>
        </a:graphic>
      </p:graphicFrame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0" y="6586538"/>
            <a:ext cx="9017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Sources:  SNL Financial; Insurance Information Institute.		</a:t>
            </a: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blackWhite">
          <a:xfrm>
            <a:off x="2814484" y="1242624"/>
            <a:ext cx="2986548" cy="1129553"/>
          </a:xfrm>
          <a:prstGeom prst="wedgeRectCallout">
            <a:avLst>
              <a:gd name="adj1" fmla="val -83492"/>
              <a:gd name="adj2" fmla="val 1339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TN and AL had the worst underwriting performance of all states in 2011 due to high tornado and storm losses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5B5FC5-61BE-43F8-A59A-192BACFBE669}" type="slidenum">
              <a:rPr lang="en-US" smtClean="0"/>
              <a:pPr/>
              <a:t>165</a:t>
            </a:fld>
            <a:endParaRPr lang="en-US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sz="2600" dirty="0" smtClean="0"/>
              <a:t>Homeowners Multi-Peril Loss &amp; LAE Ratio, 2011:</a:t>
            </a:r>
            <a:br>
              <a:rPr lang="en-US" sz="2600" dirty="0" smtClean="0"/>
            </a:br>
            <a:r>
              <a:rPr lang="en-US" sz="2600" dirty="0" smtClean="0"/>
              <a:t>Lowest 25 States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362075"/>
          <a:ext cx="9144000" cy="5410200"/>
        </p:xfrm>
        <a:graphic>
          <a:graphicData uri="http://schemas.openxmlformats.org/presentationml/2006/ole">
            <p:oleObj spid="_x0000_s9018370" name="Chart" r:id="rId4" imgW="8820048" imgH="4572135" progId="MSGraph.Chart.8">
              <p:embed followColorScheme="full"/>
            </p:oleObj>
          </a:graphicData>
        </a:graphic>
      </p:graphicFrame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0" y="6586538"/>
            <a:ext cx="9017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Sources:  SNL Financial; Insurance Information Institute.		</a:t>
            </a:r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blackWhite">
          <a:xfrm>
            <a:off x="4739149" y="1173798"/>
            <a:ext cx="3746090" cy="1129553"/>
          </a:xfrm>
          <a:prstGeom prst="wedgeRectCallout">
            <a:avLst>
              <a:gd name="adj1" fmla="val 46963"/>
              <a:gd name="adj2" fmla="val 15701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HI and FL had the best performance in 2011 due to the absence of hurricanes/tropical storms impacts in either state last year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08962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193675" y="1619250"/>
          <a:ext cx="8791575" cy="4892675"/>
        </p:xfrm>
        <a:graphic>
          <a:graphicData uri="http://schemas.openxmlformats.org/presentationml/2006/ole">
            <p:oleObj spid="_x0000_s2070530" name="Chart" r:id="rId3" imgW="8353320" imgH="4648256" progId="MSGraph.Chart.8">
              <p:embed followColorScheme="full"/>
            </p:oleObj>
          </a:graphicData>
        </a:graphic>
      </p:graphicFrame>
      <p:sp>
        <p:nvSpPr>
          <p:cNvPr id="7208963" name="Text Box 3"/>
          <p:cNvSpPr txBox="1">
            <a:spLocks noChangeArrowheads="1"/>
          </p:cNvSpPr>
          <p:nvPr/>
        </p:nvSpPr>
        <p:spPr bwMode="auto">
          <a:xfrm>
            <a:off x="71438" y="6275295"/>
            <a:ext cx="8913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buClrTx/>
              <a:buFontTx/>
              <a:buNone/>
            </a:pPr>
            <a:r>
              <a:rPr lang="en-US" sz="1400" dirty="0" smtClean="0"/>
              <a:t>*2007-2013F figures exclude mortgage and financial guaranty segments.</a:t>
            </a:r>
          </a:p>
          <a:p>
            <a:pPr eaLnBrk="1" hangingPunct="1">
              <a:buClrTx/>
              <a:buFontTx/>
              <a:buNone/>
            </a:pPr>
            <a:r>
              <a:rPr lang="en-US" sz="1400" dirty="0" smtClean="0"/>
              <a:t>Source</a:t>
            </a:r>
            <a:r>
              <a:rPr lang="en-US" sz="1400" dirty="0"/>
              <a:t>: </a:t>
            </a:r>
            <a:r>
              <a:rPr lang="en-US" sz="1400" dirty="0" smtClean="0"/>
              <a:t>A.M</a:t>
            </a:r>
            <a:r>
              <a:rPr lang="en-US" sz="1400" dirty="0"/>
              <a:t>. </a:t>
            </a:r>
            <a:r>
              <a:rPr lang="en-US" sz="1400" dirty="0" smtClean="0"/>
              <a:t>Best; </a:t>
            </a:r>
            <a:r>
              <a:rPr lang="en-US" sz="1400" dirty="0"/>
              <a:t>Insurance Information Institute</a:t>
            </a:r>
          </a:p>
        </p:txBody>
      </p:sp>
      <p:sp>
        <p:nvSpPr>
          <p:cNvPr id="7208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</a:t>
            </a:r>
            <a:r>
              <a:rPr lang="en-US" dirty="0"/>
              <a:t>Lines Combined </a:t>
            </a:r>
            <a:r>
              <a:rPr lang="en-US" dirty="0" smtClean="0"/>
              <a:t>Ratio, 1990-2013F*</a:t>
            </a:r>
            <a:endParaRPr lang="en-US" dirty="0"/>
          </a:p>
        </p:txBody>
      </p:sp>
      <p:sp>
        <p:nvSpPr>
          <p:cNvPr id="5" name="AutoShape 13"/>
          <p:cNvSpPr>
            <a:spLocks noChangeArrowheads="1"/>
          </p:cNvSpPr>
          <p:nvPr/>
        </p:nvSpPr>
        <p:spPr bwMode="blackWhite">
          <a:xfrm>
            <a:off x="5715001" y="1091381"/>
            <a:ext cx="2635623" cy="1624925"/>
          </a:xfrm>
          <a:prstGeom prst="wedgeRectCallout">
            <a:avLst>
              <a:gd name="adj1" fmla="val 33647"/>
              <a:gd name="adj2" fmla="val 9378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Commercial lines underwriting performance in 2012 was the  worst since 2002 due to heavy impact from Sandy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166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Auto Combined Ratio: 1993–2014F</a:t>
            </a:r>
            <a:endParaRPr lang="en-US" baseline="30000" dirty="0" smtClean="0"/>
          </a:p>
        </p:txBody>
      </p:sp>
      <p:graphicFrame>
        <p:nvGraphicFramePr>
          <p:cNvPr id="53250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p:oleObj spid="_x0000_s4458498" name="Chart" r:id="rId4" imgW="8419996" imgH="3657600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899652" y="5390535"/>
            <a:ext cx="7634288" cy="812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Commercial Auto is Expected to </a:t>
            </a:r>
            <a:r>
              <a:rPr lang="en-US" sz="2000" b="1" dirty="0" smtClean="0">
                <a:solidFill>
                  <a:srgbClr val="FFFFFF"/>
                </a:solidFill>
              </a:rPr>
              <a:t>Improve as Rate Gains Outpace Any Adverse Frequency and Severity Trends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167</a:t>
            </a:fld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 (</a:t>
            </a:r>
            <a:r>
              <a:rPr lang="en-US" sz="1100" dirty="0" smtClean="0"/>
              <a:t>1990-2013F);Conning (2014F); Insurance Information Institute.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Multi-Peril Combined Ratio: 1995–2013F</a:t>
            </a:r>
            <a:endParaRPr lang="en-US" baseline="30000" dirty="0" smtClean="0"/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293688" y="1331259"/>
          <a:ext cx="8451850" cy="3920191"/>
        </p:xfrm>
        <a:graphic>
          <a:graphicData uri="http://schemas.openxmlformats.org/presentationml/2006/ole">
            <p:oleObj spid="_x0000_s4444162" name="Chart" r:id="rId4" imgW="8419996" imgH="3657600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1495425" y="5257799"/>
            <a:ext cx="6419850" cy="107576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Commercial Multi-Peril Underwriting Performance is </a:t>
            </a:r>
            <a:r>
              <a:rPr lang="en-US" sz="2000" b="1" dirty="0" smtClean="0">
                <a:solidFill>
                  <a:srgbClr val="FFFFFF"/>
                </a:solidFill>
              </a:rPr>
              <a:t>Expected </a:t>
            </a:r>
            <a:r>
              <a:rPr lang="en-US" sz="2000" b="1" dirty="0">
                <a:solidFill>
                  <a:srgbClr val="FFFFFF"/>
                </a:solidFill>
              </a:rPr>
              <a:t>to </a:t>
            </a:r>
            <a:r>
              <a:rPr lang="en-US" sz="2000" b="1" dirty="0" smtClean="0">
                <a:solidFill>
                  <a:srgbClr val="FFFFFF"/>
                </a:solidFill>
              </a:rPr>
              <a:t>Improve in 2013 Assuming Normal Catastrophe Loss Activity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6262688"/>
            <a:ext cx="7569200" cy="595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*2012-2013 figures are A.M. Best estimate/forecast for the </a:t>
            </a:r>
            <a:r>
              <a:rPr lang="en-US" sz="1100" dirty="0"/>
              <a:t>combined liability and non-liability components.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Best; Insurance Information Institute.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168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Liability Combined Ratio: </a:t>
            </a:r>
            <a:br>
              <a:rPr lang="en-US" dirty="0" smtClean="0"/>
            </a:br>
            <a:r>
              <a:rPr lang="en-US" dirty="0" smtClean="0"/>
              <a:t>2005–2014F</a:t>
            </a:r>
            <a:endParaRPr lang="en-US" baseline="30000" dirty="0" smtClean="0"/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293688" y="1331259"/>
          <a:ext cx="8451850" cy="3920191"/>
        </p:xfrm>
        <a:graphic>
          <a:graphicData uri="http://schemas.openxmlformats.org/presentationml/2006/ole">
            <p:oleObj spid="_x0000_s9019394" name="Chart" r:id="rId4" imgW="8419996" imgH="3657600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1495425" y="5257799"/>
            <a:ext cx="6419850" cy="107576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>
                <a:solidFill>
                  <a:srgbClr val="FFFFFF"/>
                </a:solidFill>
              </a:rPr>
              <a:t>Commercial </a:t>
            </a:r>
            <a:r>
              <a:rPr lang="en-US" sz="2000" b="1" dirty="0" smtClean="0">
                <a:solidFill>
                  <a:srgbClr val="FFFFFF"/>
                </a:solidFill>
              </a:rPr>
              <a:t>General Liability Underwriting Performance Has Been Volatile in Recent Years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0" y="6414802"/>
            <a:ext cx="7569200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Source: Conning Research and Consulting.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169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2052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2053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CA406-9D62-4B91-B0E8-FD3FE97E4534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xfrm>
            <a:off x="58992" y="99092"/>
            <a:ext cx="7919884" cy="860425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</a:rPr>
              <a:t>Commercial &amp; Industrial Loans Outstanding</a:t>
            </a:r>
            <a:br>
              <a:rPr lang="en-US" sz="2800" dirty="0" smtClean="0">
                <a:latin typeface="Arial" pitchFamily="34" charset="0"/>
              </a:rPr>
            </a:br>
            <a:r>
              <a:rPr lang="en-US" sz="2800" dirty="0" smtClean="0">
                <a:latin typeface="Arial" pitchFamily="34" charset="0"/>
              </a:rPr>
              <a:t>at FDIC-Insured Banks, </a:t>
            </a:r>
            <a:r>
              <a:rPr lang="en-US" sz="2400" dirty="0" smtClean="0">
                <a:latin typeface="Arial" pitchFamily="34" charset="0"/>
              </a:rPr>
              <a:t>Quarterly, 2006-2012:Q3*</a:t>
            </a:r>
          </a:p>
        </p:txBody>
      </p:sp>
      <p:graphicFrame>
        <p:nvGraphicFramePr>
          <p:cNvPr id="1026" name="Object 3"/>
          <p:cNvGraphicFramePr>
            <a:graphicFrameLocks/>
          </p:cNvGraphicFramePr>
          <p:nvPr/>
        </p:nvGraphicFramePr>
        <p:xfrm>
          <a:off x="165100" y="1309688"/>
          <a:ext cx="8667750" cy="4248150"/>
        </p:xfrm>
        <a:graphic>
          <a:graphicData uri="http://schemas.openxmlformats.org/presentationml/2006/ole">
            <p:oleObj spid="_x0000_s15777794" name="Chart" r:id="rId4" imgW="8801152" imgH="3990968" progId="MSGraph.Chart.8">
              <p:embed followColorScheme="full"/>
            </p:oleObj>
          </a:graphicData>
        </a:graphic>
      </p:graphicFrame>
      <p:sp>
        <p:nvSpPr>
          <p:cNvPr id="2036740" name="Rectangle 4"/>
          <p:cNvSpPr>
            <a:spLocks noChangeArrowheads="1"/>
          </p:cNvSpPr>
          <p:nvPr/>
        </p:nvSpPr>
        <p:spPr bwMode="blackWhite">
          <a:xfrm>
            <a:off x="363538" y="5591175"/>
            <a:ext cx="8442325" cy="809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Outstanding </a:t>
            </a:r>
            <a:r>
              <a:rPr lang="en-US" b="1" dirty="0" smtClean="0">
                <a:solidFill>
                  <a:schemeClr val="bg1"/>
                </a:solidFill>
              </a:rPr>
              <a:t>Commercial Loan Volume Has Been Growing </a:t>
            </a:r>
            <a:r>
              <a:rPr lang="en-US" b="1" dirty="0">
                <a:solidFill>
                  <a:schemeClr val="bg1"/>
                </a:solidFill>
              </a:rPr>
              <a:t>for </a:t>
            </a:r>
            <a:r>
              <a:rPr lang="en-US" b="1" dirty="0" smtClean="0">
                <a:solidFill>
                  <a:schemeClr val="bg1"/>
                </a:solidFill>
              </a:rPr>
              <a:t>Over Two Years and Is Now Nearly Back </a:t>
            </a:r>
            <a:r>
              <a:rPr lang="en-US" b="1" dirty="0">
                <a:solidFill>
                  <a:schemeClr val="bg1"/>
                </a:solidFill>
              </a:rPr>
              <a:t>to </a:t>
            </a:r>
            <a:r>
              <a:rPr lang="en-US" b="1" dirty="0" smtClean="0">
                <a:solidFill>
                  <a:schemeClr val="bg1"/>
                </a:solidFill>
              </a:rPr>
              <a:t>Early Recession Levels.  Bodes Very Well for the Creation of Current and Future Commercial Insurance Exposures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0" y="6289192"/>
            <a:ext cx="7569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*Latest data as of </a:t>
            </a:r>
            <a:r>
              <a:rPr lang="en-US" sz="1100" dirty="0" smtClean="0"/>
              <a:t>2/24/2013</a:t>
            </a:r>
            <a:r>
              <a:rPr lang="en-US" sz="1100" dirty="0"/>
              <a:t>.	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Source:  FDIC at </a:t>
            </a:r>
            <a:r>
              <a:rPr lang="en-US" sz="1100" dirty="0">
                <a:hlinkClick r:id="rId5"/>
              </a:rPr>
              <a:t>http://www2.fdic.gov/qbp/</a:t>
            </a:r>
            <a:r>
              <a:rPr lang="en-US" sz="1100" dirty="0"/>
              <a:t> (Loan Performance spreadsheet); Insurance Information Institute.</a:t>
            </a:r>
          </a:p>
        </p:txBody>
      </p:sp>
      <p:sp>
        <p:nvSpPr>
          <p:cNvPr id="1033" name="TextBox 9"/>
          <p:cNvSpPr txBox="1">
            <a:spLocks noChangeArrowheads="1"/>
          </p:cNvSpPr>
          <p:nvPr/>
        </p:nvSpPr>
        <p:spPr bwMode="auto">
          <a:xfrm>
            <a:off x="204788" y="1109663"/>
            <a:ext cx="10731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$Trillions</a:t>
            </a: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blackWhite">
          <a:xfrm>
            <a:off x="2050025" y="3695650"/>
            <a:ext cx="2684207" cy="914398"/>
          </a:xfrm>
          <a:prstGeom prst="wedgeRectCallout">
            <a:avLst>
              <a:gd name="adj1" fmla="val 49036"/>
              <a:gd name="adj2" fmla="val -10980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Commercial lending plunged by 21.2% ($330B) during the financial crisis and ensuing period of tight credit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blackWhite">
          <a:xfrm>
            <a:off x="4975122" y="1385070"/>
            <a:ext cx="2684207" cy="914398"/>
          </a:xfrm>
          <a:prstGeom prst="wedgeRectCallout">
            <a:avLst>
              <a:gd name="adj1" fmla="val 75959"/>
              <a:gd name="adj2" fmla="val -496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Commercial lending activity is nearly back to pre-crisis levels (+24.9% or $290B)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6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6740" grpId="0" animBg="1"/>
      <p:bldP spid="10" grpId="0" animBg="1"/>
      <p:bldP spid="11" grpId="0" animBg="1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Inland Marine Combined Ratio:       1999–2014F</a:t>
            </a:r>
            <a:endParaRPr lang="en-US" baseline="30000" dirty="0" smtClean="0"/>
          </a:p>
        </p:txBody>
      </p:sp>
      <p:graphicFrame>
        <p:nvGraphicFramePr>
          <p:cNvPr id="52226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p:oleObj spid="_x0000_s4445186" name="Chart" r:id="rId4" imgW="8429714" imgH="3638435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927847" y="5392271"/>
            <a:ext cx="7634288" cy="812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>
                <a:solidFill>
                  <a:srgbClr val="FFFFFF"/>
                </a:solidFill>
              </a:rPr>
              <a:t>Inland Marine is Expected to Remain Among the Most Profitable of All Lines</a:t>
            </a: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</a:t>
            </a:r>
            <a:r>
              <a:rPr lang="en-US" sz="1100" dirty="0" smtClean="0"/>
              <a:t>Best (1999-2011);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 (2012F); Conning (2013F-2014F)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170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&amp; Products Liability Combined Ratio: 1991–2013F</a:t>
            </a:r>
            <a:endParaRPr lang="en-US" baseline="30000" dirty="0" smtClean="0"/>
          </a:p>
        </p:txBody>
      </p:sp>
      <p:graphicFrame>
        <p:nvGraphicFramePr>
          <p:cNvPr id="53250" name="Object 3"/>
          <p:cNvGraphicFramePr>
            <a:graphicFrameLocks/>
          </p:cNvGraphicFramePr>
          <p:nvPr/>
        </p:nvGraphicFramePr>
        <p:xfrm>
          <a:off x="293688" y="1587500"/>
          <a:ext cx="8451850" cy="3663950"/>
        </p:xfrm>
        <a:graphic>
          <a:graphicData uri="http://schemas.openxmlformats.org/presentationml/2006/ole">
            <p:oleObj spid="_x0000_s646146" name="Chart" r:id="rId4" imgW="8419996" imgH="3657600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1385046" y="5299262"/>
            <a:ext cx="6808134" cy="11414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Liability Lines Have Performed Better in the Post-Tort Reform Era (~2005), but There Has Been Some Deterioration in Recent Years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6415088"/>
            <a:ext cx="756920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Best 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171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92930" name="Object 2"/>
          <p:cNvGraphicFramePr>
            <a:graphicFrameLocks noChangeAspect="1"/>
          </p:cNvGraphicFramePr>
          <p:nvPr/>
        </p:nvGraphicFramePr>
        <p:xfrm>
          <a:off x="211137" y="1406525"/>
          <a:ext cx="8932863" cy="5451475"/>
        </p:xfrm>
        <a:graphic>
          <a:graphicData uri="http://schemas.openxmlformats.org/presentationml/2006/ole">
            <p:oleObj spid="_x0000_s4459522" name="Chart" r:id="rId3" imgW="8191626" imgH="5391113" progId="MSGraph.Chart.8">
              <p:embed followColorScheme="full"/>
            </p:oleObj>
          </a:graphicData>
        </a:graphic>
      </p:graphicFrame>
      <p:sp>
        <p:nvSpPr>
          <p:cNvPr id="7292931" name="Rectangle 3"/>
          <p:cNvSpPr>
            <a:spLocks noGrp="1" noChangeArrowheads="1"/>
          </p:cNvSpPr>
          <p:nvPr>
            <p:ph type="title"/>
          </p:nvPr>
        </p:nvSpPr>
        <p:spPr>
          <a:xfrm>
            <a:off x="239712" y="87967"/>
            <a:ext cx="7425111" cy="838200"/>
          </a:xfrm>
        </p:spPr>
        <p:txBody>
          <a:bodyPr/>
          <a:lstStyle/>
          <a:p>
            <a:r>
              <a:rPr lang="en-US" dirty="0" smtClean="0"/>
              <a:t>Medical Malpractice Combined Ratio vs. All Lines Combined Ratio, 1991-2013F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76200" y="6553200"/>
            <a:ext cx="51054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200"/>
              <a:t>Source: AM Best, Insurance Information Institute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003300" y="1371600"/>
            <a:ext cx="3380441" cy="1200150"/>
          </a:xfrm>
          <a:prstGeom prst="wedgeRectCallout">
            <a:avLst>
              <a:gd name="adj1" fmla="val -21794"/>
              <a:gd name="adj2" fmla="val 168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>
                <a:solidFill>
                  <a:schemeClr val="bg1"/>
                </a:solidFill>
              </a:rPr>
              <a:t>Med Mal Insurers in </a:t>
            </a:r>
            <a:r>
              <a:rPr lang="en-US" b="1" dirty="0" smtClean="0">
                <a:solidFill>
                  <a:schemeClr val="bg1"/>
                </a:solidFill>
              </a:rPr>
              <a:t>2012 </a:t>
            </a:r>
            <a:r>
              <a:rPr lang="en-US" b="1" dirty="0">
                <a:solidFill>
                  <a:schemeClr val="bg1"/>
                </a:solidFill>
              </a:rPr>
              <a:t>paid </a:t>
            </a:r>
            <a:r>
              <a:rPr lang="en-US" b="1" dirty="0" smtClean="0">
                <a:solidFill>
                  <a:schemeClr val="bg1"/>
                </a:solidFill>
              </a:rPr>
              <a:t>out </a:t>
            </a:r>
            <a:r>
              <a:rPr lang="en-US" b="1" dirty="0">
                <a:solidFill>
                  <a:schemeClr val="bg1"/>
                </a:solidFill>
              </a:rPr>
              <a:t>$</a:t>
            </a:r>
            <a:r>
              <a:rPr lang="en-US" b="1" dirty="0" smtClean="0">
                <a:solidFill>
                  <a:schemeClr val="bg1"/>
                </a:solidFill>
              </a:rPr>
              <a:t>0.91 </a:t>
            </a:r>
            <a:r>
              <a:rPr lang="en-US" b="1" dirty="0">
                <a:solidFill>
                  <a:schemeClr val="bg1"/>
                </a:solidFill>
              </a:rPr>
              <a:t>in loss and expense for every $1 they earned in premiums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AutoShape 29"/>
          <p:cNvSpPr>
            <a:spLocks noChangeArrowheads="1"/>
          </p:cNvSpPr>
          <p:nvPr/>
        </p:nvSpPr>
        <p:spPr bwMode="blackWhite">
          <a:xfrm>
            <a:off x="2444497" y="4757219"/>
            <a:ext cx="2144712" cy="1009650"/>
          </a:xfrm>
          <a:prstGeom prst="wedgeRectCallout">
            <a:avLst>
              <a:gd name="adj1" fmla="val 49255"/>
              <a:gd name="adj2" fmla="val -8398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latin typeface="Arial" pitchFamily="34" charset="0"/>
              </a:rPr>
              <a:t>In 2001, med mal insurers paid out $1.55 for every dollar earned</a:t>
            </a:r>
          </a:p>
        </p:txBody>
      </p:sp>
      <p:sp>
        <p:nvSpPr>
          <p:cNvPr id="11" name="AutoShape 29"/>
          <p:cNvSpPr>
            <a:spLocks noChangeArrowheads="1"/>
          </p:cNvSpPr>
          <p:nvPr/>
        </p:nvSpPr>
        <p:spPr bwMode="blackWhite">
          <a:xfrm>
            <a:off x="6471435" y="1463219"/>
            <a:ext cx="2400300" cy="1230964"/>
          </a:xfrm>
          <a:prstGeom prst="wedgeRectCallout">
            <a:avLst>
              <a:gd name="adj1" fmla="val 39665"/>
              <a:gd name="adj2" fmla="val 19449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latin typeface="Arial" pitchFamily="34" charset="0"/>
              </a:rPr>
              <a:t>The dramatic improvement </a:t>
            </a:r>
            <a:r>
              <a:rPr lang="en-US" sz="1600" b="1" dirty="0" smtClean="0">
                <a:latin typeface="Arial" pitchFamily="34" charset="0"/>
              </a:rPr>
              <a:t>over the past decade </a:t>
            </a:r>
            <a:r>
              <a:rPr lang="en-US" sz="1600" b="1" dirty="0">
                <a:latin typeface="Arial" pitchFamily="34" charset="0"/>
              </a:rPr>
              <a:t>has restored med </a:t>
            </a:r>
            <a:r>
              <a:rPr lang="en-US" sz="1600" b="1" dirty="0" err="1">
                <a:latin typeface="Arial" pitchFamily="34" charset="0"/>
              </a:rPr>
              <a:t>mal’s</a:t>
            </a:r>
            <a:r>
              <a:rPr lang="en-US" sz="1600" b="1" dirty="0">
                <a:latin typeface="Arial" pitchFamily="34" charset="0"/>
              </a:rPr>
              <a:t> viability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172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9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93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9293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292930" grpId="0" bld="series" animBg="0"/>
      <p:bldP spid="7292931" grpId="0" autoUpdateAnimBg="0"/>
      <p:bldP spid="8" grpId="0" animBg="1"/>
      <p:bldP spid="9" grpId="0" animBg="1"/>
      <p:bldP spid="11" grpId="0" animBg="1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306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smtClean="0">
                <a:solidFill>
                  <a:schemeClr val="bg1"/>
                </a:solidFill>
              </a:rPr>
              <a:t>Workers Compensation   Operating Environment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60523EE7-C669-4F06-8A4D-A73393AECA03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173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157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6310" name="Rectangle 6"/>
          <p:cNvSpPr>
            <a:spLocks noChangeArrowheads="1"/>
          </p:cNvSpPr>
          <p:nvPr/>
        </p:nvSpPr>
        <p:spPr bwMode="auto">
          <a:xfrm>
            <a:off x="363538" y="4324350"/>
            <a:ext cx="8416925" cy="142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200" b="1">
                <a:solidFill>
                  <a:srgbClr val="225A7A"/>
                </a:solidFill>
              </a:rPr>
              <a:t>The Weak Economy and Soft Market Have Made the Workers Comp Operating Increasingly Challenging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173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4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4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6306" grpId="0" animBg="1"/>
      <p:bldP spid="2146310" grpId="0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Workers Compensation Combined Ratio: 1994–2014F</a:t>
            </a:r>
            <a:endParaRPr lang="en-US" baseline="30000" dirty="0" smtClean="0"/>
          </a:p>
        </p:txBody>
      </p:sp>
      <p:graphicFrame>
        <p:nvGraphicFramePr>
          <p:cNvPr id="53250" name="Object 3"/>
          <p:cNvGraphicFramePr>
            <a:graphicFrameLocks/>
          </p:cNvGraphicFramePr>
          <p:nvPr/>
        </p:nvGraphicFramePr>
        <p:xfrm>
          <a:off x="337933" y="1371600"/>
          <a:ext cx="8451850" cy="3879850"/>
        </p:xfrm>
        <a:graphic>
          <a:graphicData uri="http://schemas.openxmlformats.org/presentationml/2006/ole">
            <p:oleObj spid="_x0000_s5267458" name="Chart" r:id="rId4" imgW="8419996" imgH="3657600" progId="MSGraph.Chart.8">
              <p:embed followColorScheme="full"/>
            </p:oleObj>
          </a:graphicData>
        </a:graphic>
      </p:graphicFrame>
      <p:sp>
        <p:nvSpPr>
          <p:cNvPr id="242692" name="Rectangle 4"/>
          <p:cNvSpPr>
            <a:spLocks noChangeArrowheads="1"/>
          </p:cNvSpPr>
          <p:nvPr/>
        </p:nvSpPr>
        <p:spPr bwMode="blackWhite">
          <a:xfrm>
            <a:off x="309716" y="5353050"/>
            <a:ext cx="8465573" cy="11414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400" b="1" dirty="0" smtClean="0">
                <a:solidFill>
                  <a:srgbClr val="FFFFFF"/>
                </a:solidFill>
              </a:rPr>
              <a:t>Workers Comp Results Should Begin to Improve in 2013. </a:t>
            </a:r>
            <a:r>
              <a:rPr lang="en-US" sz="2400" b="1" dirty="0">
                <a:solidFill>
                  <a:srgbClr val="FFFFFF"/>
                </a:solidFill>
              </a:rPr>
              <a:t>Underwriting Results </a:t>
            </a:r>
            <a:r>
              <a:rPr lang="en-US" sz="2400" b="1" dirty="0" smtClean="0">
                <a:solidFill>
                  <a:srgbClr val="FFFFFF"/>
                </a:solidFill>
              </a:rPr>
              <a:t> Deteriorated </a:t>
            </a:r>
            <a:r>
              <a:rPr lang="en-US" sz="2400" b="1" dirty="0">
                <a:solidFill>
                  <a:srgbClr val="FFFFFF"/>
                </a:solidFill>
              </a:rPr>
              <a:t>Markedly </a:t>
            </a:r>
            <a:r>
              <a:rPr lang="en-US" sz="2400" b="1" dirty="0" smtClean="0">
                <a:solidFill>
                  <a:srgbClr val="FFFFFF"/>
                </a:solidFill>
              </a:rPr>
              <a:t>from 2007-2012 and Were the </a:t>
            </a:r>
            <a:r>
              <a:rPr lang="en-US" sz="2400" b="1" dirty="0">
                <a:solidFill>
                  <a:srgbClr val="FFFFFF"/>
                </a:solidFill>
              </a:rPr>
              <a:t>Worst </a:t>
            </a:r>
            <a:r>
              <a:rPr lang="en-US" sz="2400" b="1" dirty="0" smtClean="0">
                <a:solidFill>
                  <a:srgbClr val="FFFFFF"/>
                </a:solidFill>
              </a:rPr>
              <a:t>They Had </a:t>
            </a:r>
            <a:r>
              <a:rPr lang="en-US" sz="2400" b="1" dirty="0">
                <a:solidFill>
                  <a:srgbClr val="FFFFFF"/>
                </a:solidFill>
              </a:rPr>
              <a:t>Been in a </a:t>
            </a:r>
            <a:r>
              <a:rPr lang="en-US" sz="2400" b="1" dirty="0" smtClean="0">
                <a:solidFill>
                  <a:srgbClr val="FFFFFF"/>
                </a:solidFill>
              </a:rPr>
              <a:t>Decade. 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-58993" y="6414802"/>
            <a:ext cx="8603227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A.M. </a:t>
            </a:r>
            <a:r>
              <a:rPr lang="en-US" sz="1100" dirty="0" smtClean="0"/>
              <a:t>Best (1994-2013F);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 (2014F).</a:t>
            </a:r>
            <a:endParaRPr lang="en-US" sz="11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174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2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2" grpId="0" animBg="1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089" name="Title 3"/>
          <p:cNvSpPr>
            <a:spLocks noGrp="1"/>
          </p:cNvSpPr>
          <p:nvPr>
            <p:ph type="title"/>
          </p:nvPr>
        </p:nvSpPr>
        <p:spPr>
          <a:xfrm>
            <a:off x="74613" y="73025"/>
            <a:ext cx="9144000" cy="806450"/>
          </a:xfrm>
        </p:spPr>
        <p:txBody>
          <a:bodyPr/>
          <a:lstStyle/>
          <a:p>
            <a:pPr>
              <a:tabLst>
                <a:tab pos="6673850" algn="l"/>
              </a:tabLst>
            </a:pPr>
            <a:r>
              <a:rPr lang="en-US" smtClean="0"/>
              <a:t>Workers Compensation Medical Severity</a:t>
            </a:r>
            <a:br>
              <a:rPr lang="en-US" smtClean="0"/>
            </a:br>
            <a:r>
              <a:rPr lang="en-US" smtClean="0"/>
              <a:t>Moderate Increase in 2011</a:t>
            </a:r>
            <a:endParaRPr lang="en-US" sz="1600" smtClean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81500" y="6607175"/>
            <a:ext cx="457200" cy="119063"/>
          </a:xfrm>
        </p:spPr>
        <p:txBody>
          <a:bodyPr/>
          <a:lstStyle/>
          <a:p>
            <a:pPr algn="l">
              <a:defRPr/>
            </a:pPr>
            <a:fld id="{4252D41D-0AC1-48AB-9F77-182A8D0EF7F4}" type="slidenum">
              <a:rPr lang="en-US" smtClean="0">
                <a:solidFill>
                  <a:schemeClr val="bg1"/>
                </a:solidFill>
              </a:rPr>
              <a:pPr algn="l">
                <a:defRPr/>
              </a:pPr>
              <a:t>175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37091" name="Text Box 4"/>
          <p:cNvSpPr txBox="1">
            <a:spLocks noChangeArrowheads="1"/>
          </p:cNvSpPr>
          <p:nvPr/>
        </p:nvSpPr>
        <p:spPr bwMode="auto">
          <a:xfrm>
            <a:off x="3808413" y="5819775"/>
            <a:ext cx="15367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7" tIns="45698" rIns="91397" bIns="45698"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25000"/>
              </a:spcBef>
            </a:pPr>
            <a:r>
              <a:rPr lang="en-US" sz="1600" b="1"/>
              <a:t>Accident Year</a:t>
            </a:r>
          </a:p>
        </p:txBody>
      </p:sp>
      <p:sp>
        <p:nvSpPr>
          <p:cNvPr id="2137092" name="Text Box 4"/>
          <p:cNvSpPr txBox="1">
            <a:spLocks noChangeArrowheads="1"/>
          </p:cNvSpPr>
          <p:nvPr/>
        </p:nvSpPr>
        <p:spPr bwMode="auto">
          <a:xfrm>
            <a:off x="787400" y="2162175"/>
            <a:ext cx="4070350" cy="73818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eaLnBrk="0" hangingPunct="0">
              <a:tabLst>
                <a:tab pos="2459038" algn="l"/>
              </a:tabLst>
            </a:pPr>
            <a:r>
              <a:rPr lang="en-US" sz="1400"/>
              <a:t>Annual Change 1991–1993:	</a:t>
            </a:r>
            <a:r>
              <a:rPr lang="en-US" sz="1400" b="1"/>
              <a:t>+1.9%</a:t>
            </a:r>
          </a:p>
          <a:p>
            <a:pPr eaLnBrk="0" hangingPunct="0">
              <a:tabLst>
                <a:tab pos="2459038" algn="l"/>
              </a:tabLst>
            </a:pPr>
            <a:r>
              <a:rPr lang="en-US" sz="1400"/>
              <a:t>Annual Change 1994–2001:	</a:t>
            </a:r>
            <a:r>
              <a:rPr lang="en-US" sz="1400" b="1"/>
              <a:t>+8.9%</a:t>
            </a:r>
          </a:p>
          <a:p>
            <a:pPr eaLnBrk="0" hangingPunct="0">
              <a:tabLst>
                <a:tab pos="2459038" algn="l"/>
              </a:tabLst>
            </a:pPr>
            <a:r>
              <a:rPr lang="en-US" sz="1400"/>
              <a:t>Annual Change 2002–2010:	</a:t>
            </a:r>
            <a:r>
              <a:rPr lang="en-US" sz="1400" b="1"/>
              <a:t>+6.0%</a:t>
            </a:r>
          </a:p>
        </p:txBody>
      </p:sp>
      <p:sp>
        <p:nvSpPr>
          <p:cNvPr id="2137093" name="Text Box 5"/>
          <p:cNvSpPr txBox="1">
            <a:spLocks noChangeArrowheads="1"/>
          </p:cNvSpPr>
          <p:nvPr/>
        </p:nvSpPr>
        <p:spPr bwMode="auto">
          <a:xfrm>
            <a:off x="2366963" y="1146175"/>
            <a:ext cx="4841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Average Medical Cost per Lost-Time Claim</a:t>
            </a:r>
          </a:p>
        </p:txBody>
      </p:sp>
      <p:sp>
        <p:nvSpPr>
          <p:cNvPr id="2137094" name="Text Box 5"/>
          <p:cNvSpPr txBox="1">
            <a:spLocks noChangeArrowheads="1"/>
          </p:cNvSpPr>
          <p:nvPr/>
        </p:nvSpPr>
        <p:spPr bwMode="auto">
          <a:xfrm>
            <a:off x="190500" y="1235075"/>
            <a:ext cx="1785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1"/>
                </a:solidFill>
              </a:rPr>
              <a:t>Medical</a:t>
            </a:r>
          </a:p>
          <a:p>
            <a:pPr algn="ctr"/>
            <a:r>
              <a:rPr lang="en-US" sz="1400" b="1">
                <a:solidFill>
                  <a:schemeClr val="accent1"/>
                </a:solidFill>
              </a:rPr>
              <a:t>Claim Cost ($000s)</a:t>
            </a:r>
          </a:p>
        </p:txBody>
      </p:sp>
      <p:graphicFrame>
        <p:nvGraphicFramePr>
          <p:cNvPr id="2137095" name="Content Placeholder 4"/>
          <p:cNvGraphicFramePr>
            <a:graphicFrameLocks/>
          </p:cNvGraphicFramePr>
          <p:nvPr/>
        </p:nvGraphicFramePr>
        <p:xfrm>
          <a:off x="-50800" y="1619250"/>
          <a:ext cx="9005888" cy="4719638"/>
        </p:xfrm>
        <a:graphic>
          <a:graphicData uri="http://schemas.openxmlformats.org/presentationml/2006/ole">
            <p:oleObj spid="_x0000_s11377666" r:id="rId4" imgW="9004572" imgH="4718713" progId="Excel.Sheet.8">
              <p:embed/>
            </p:oleObj>
          </a:graphicData>
        </a:graphic>
      </p:graphicFrame>
      <p:sp>
        <p:nvSpPr>
          <p:cNvPr id="2137096" name="Text Box 6"/>
          <p:cNvSpPr txBox="1">
            <a:spLocks noChangeArrowheads="1"/>
          </p:cNvSpPr>
          <p:nvPr/>
        </p:nvSpPr>
        <p:spPr bwMode="auto">
          <a:xfrm>
            <a:off x="90488" y="6219825"/>
            <a:ext cx="6172200" cy="5492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2011p: Preliminary based on data valued as of 12/31/2011</a:t>
            </a:r>
          </a:p>
          <a:p>
            <a:r>
              <a:rPr lang="en-US" sz="1000"/>
              <a:t>1991-2010: Based on data through 12/31/2010, developed to ultimate</a:t>
            </a:r>
          </a:p>
          <a:p>
            <a:r>
              <a:rPr lang="en-US" sz="1000"/>
              <a:t>Based on the states where NCCI provides ratemaking services; Excludes high deductible policies</a:t>
            </a:r>
          </a:p>
        </p:txBody>
      </p:sp>
      <p:sp>
        <p:nvSpPr>
          <p:cNvPr id="2137097" name="Text Box 8"/>
          <p:cNvSpPr txBox="1">
            <a:spLocks noChangeArrowheads="1"/>
          </p:cNvSpPr>
          <p:nvPr/>
        </p:nvSpPr>
        <p:spPr bwMode="auto">
          <a:xfrm>
            <a:off x="508000" y="3332163"/>
            <a:ext cx="3624263" cy="701675"/>
          </a:xfrm>
          <a:prstGeom prst="rect">
            <a:avLst/>
          </a:prstGeom>
          <a:solidFill>
            <a:schemeClr val="bg1"/>
          </a:solidFill>
          <a:ln w="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3333FF"/>
                </a:solidFill>
              </a:rPr>
              <a:t>Cumulative Change = 245%</a:t>
            </a:r>
          </a:p>
          <a:p>
            <a:pPr algn="ctr"/>
            <a:r>
              <a:rPr lang="en-US" sz="2000" b="1">
                <a:solidFill>
                  <a:srgbClr val="3333FF"/>
                </a:solidFill>
              </a:rPr>
              <a:t>(1991-2011p)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6626" name="Object 2"/>
          <p:cNvGraphicFramePr>
            <a:graphicFrameLocks noChangeAspect="1"/>
          </p:cNvGraphicFramePr>
          <p:nvPr/>
        </p:nvGraphicFramePr>
        <p:xfrm>
          <a:off x="179388" y="1946275"/>
          <a:ext cx="8832850" cy="4151313"/>
        </p:xfrm>
        <a:graphic>
          <a:graphicData uri="http://schemas.openxmlformats.org/presentationml/2006/ole">
            <p:oleObj spid="_x0000_s11378690" name="Chart" r:id="rId4" imgW="8439161" imgH="4076807" progId="MSGraph.Chart.8">
              <p:embed followColorScheme="full"/>
            </p:oleObj>
          </a:graphicData>
        </a:graphic>
      </p:graphicFrame>
      <p:sp>
        <p:nvSpPr>
          <p:cNvPr id="1946627" name="Text Box 3"/>
          <p:cNvSpPr txBox="1">
            <a:spLocks noChangeArrowheads="1"/>
          </p:cNvSpPr>
          <p:nvPr/>
        </p:nvSpPr>
        <p:spPr bwMode="auto">
          <a:xfrm>
            <a:off x="-7938" y="1292225"/>
            <a:ext cx="183515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accent1"/>
                </a:solidFill>
              </a:rPr>
              <a:t>Indemnity</a:t>
            </a:r>
          </a:p>
          <a:p>
            <a:pPr algn="ctr"/>
            <a:r>
              <a:rPr lang="en-US" sz="1400" b="1">
                <a:solidFill>
                  <a:schemeClr val="accent1"/>
                </a:solidFill>
              </a:rPr>
              <a:t>Claim Cost ($ 000s)</a:t>
            </a:r>
          </a:p>
        </p:txBody>
      </p:sp>
      <p:sp>
        <p:nvSpPr>
          <p:cNvPr id="1946628" name="Text Box 4"/>
          <p:cNvSpPr txBox="1">
            <a:spLocks noChangeArrowheads="1"/>
          </p:cNvSpPr>
          <p:nvPr/>
        </p:nvSpPr>
        <p:spPr bwMode="auto">
          <a:xfrm>
            <a:off x="860425" y="2820988"/>
            <a:ext cx="3106738" cy="73818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2628900" algn="dec"/>
              </a:tabLst>
            </a:pPr>
            <a:r>
              <a:rPr lang="en-US" sz="1400"/>
              <a:t>Annual Change 1991–1993:	</a:t>
            </a:r>
            <a:r>
              <a:rPr lang="en-US" sz="1400" b="1"/>
              <a:t>-1.7%</a:t>
            </a:r>
          </a:p>
          <a:p>
            <a:pPr>
              <a:tabLst>
                <a:tab pos="2628900" algn="dec"/>
              </a:tabLst>
            </a:pPr>
            <a:r>
              <a:rPr lang="en-US" sz="1400"/>
              <a:t>Annual Change 1994–2001:	</a:t>
            </a:r>
            <a:r>
              <a:rPr lang="en-US" sz="1400" b="1"/>
              <a:t>+7.3%</a:t>
            </a:r>
          </a:p>
          <a:p>
            <a:pPr>
              <a:tabLst>
                <a:tab pos="2628900" algn="dec"/>
              </a:tabLst>
            </a:pPr>
            <a:r>
              <a:rPr lang="en-US" sz="1400"/>
              <a:t>Annual Change 2002–2010:	</a:t>
            </a:r>
            <a:r>
              <a:rPr lang="en-US" sz="1400" b="1"/>
              <a:t>+3.4%</a:t>
            </a:r>
          </a:p>
        </p:txBody>
      </p:sp>
      <p:sp>
        <p:nvSpPr>
          <p:cNvPr id="1946629" name="Text Box 5"/>
          <p:cNvSpPr txBox="1">
            <a:spLocks noChangeArrowheads="1"/>
          </p:cNvSpPr>
          <p:nvPr/>
        </p:nvSpPr>
        <p:spPr bwMode="auto">
          <a:xfrm>
            <a:off x="0" y="6156325"/>
            <a:ext cx="5883275" cy="7016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2010p: Preliminary based on data valued as of 12/31/2011</a:t>
            </a:r>
          </a:p>
          <a:p>
            <a:r>
              <a:rPr lang="en-US" sz="1000"/>
              <a:t>1991–2010: Based on data through 12/31/2010, developed to ultimate</a:t>
            </a:r>
          </a:p>
          <a:p>
            <a:r>
              <a:rPr lang="en-US" sz="1000"/>
              <a:t>Based on the states where NCCI provides ratemaking services</a:t>
            </a:r>
          </a:p>
          <a:p>
            <a:r>
              <a:rPr lang="en-US" sz="1000"/>
              <a:t>Excludes high deductible policies</a:t>
            </a:r>
          </a:p>
        </p:txBody>
      </p:sp>
      <p:sp>
        <p:nvSpPr>
          <p:cNvPr id="1946630" name="Text Box 7"/>
          <p:cNvSpPr txBox="1">
            <a:spLocks noChangeArrowheads="1"/>
          </p:cNvSpPr>
          <p:nvPr/>
        </p:nvSpPr>
        <p:spPr bwMode="auto">
          <a:xfrm>
            <a:off x="3808413" y="5972175"/>
            <a:ext cx="1538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  <a:spcBef>
                <a:spcPct val="25000"/>
              </a:spcBef>
            </a:pPr>
            <a:r>
              <a:rPr lang="en-US" sz="1600" b="1"/>
              <a:t>Accident Year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98450" y="90488"/>
            <a:ext cx="7400925" cy="860425"/>
          </a:xfrm>
          <a:prstGeom prst="rect">
            <a:avLst/>
          </a:prstGeom>
        </p:spPr>
        <p:txBody>
          <a:bodyPr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Workers Comp Indemnity Claim Costs: Modest Increase in 2011</a:t>
            </a:r>
            <a:endParaRPr lang="en-US" sz="3000" b="1" kern="0" baseline="3000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2714625" y="1568450"/>
            <a:ext cx="3386138" cy="1069975"/>
          </a:xfrm>
          <a:prstGeom prst="wedgeRectCallout">
            <a:avLst>
              <a:gd name="adj1" fmla="val 118441"/>
              <a:gd name="adj2" fmla="val 1259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chemeClr val="bg1"/>
                </a:solidFill>
              </a:rPr>
              <a:t>Average indemnity costs per claim resumed its upward climb in 2011</a:t>
            </a:r>
          </a:p>
        </p:txBody>
      </p:sp>
      <p:sp>
        <p:nvSpPr>
          <p:cNvPr id="1946633" name="Text Box 5"/>
          <p:cNvSpPr txBox="1">
            <a:spLocks noChangeArrowheads="1"/>
          </p:cNvSpPr>
          <p:nvPr/>
        </p:nvSpPr>
        <p:spPr bwMode="auto">
          <a:xfrm>
            <a:off x="2151063" y="1050925"/>
            <a:ext cx="5284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Average Indemnity Cost per Lost-Time Claim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>
          <a:xfrm>
            <a:off x="457200" y="379413"/>
            <a:ext cx="8229600" cy="687387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Workers Compensation Premium: 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First Increase in Years</a:t>
            </a:r>
            <a:br>
              <a:rPr lang="en-US" dirty="0" smtClean="0">
                <a:cs typeface="Arial" charset="0"/>
              </a:rPr>
            </a:br>
            <a:r>
              <a:rPr lang="en-US" sz="800" dirty="0" smtClean="0">
                <a:cs typeface="Arial" charset="0"/>
              </a:rPr>
              <a:t/>
            </a:r>
            <a:br>
              <a:rPr lang="en-US" sz="800" dirty="0" smtClean="0">
                <a:cs typeface="Arial" charset="0"/>
              </a:rPr>
            </a:br>
            <a:r>
              <a:rPr lang="en-US" sz="1600" dirty="0" smtClean="0">
                <a:solidFill>
                  <a:schemeClr val="tx1"/>
                </a:solidFill>
                <a:cs typeface="Arial" charset="0"/>
              </a:rPr>
              <a:t>Net Written Premium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1557338"/>
          <a:ext cx="8955088" cy="4310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725" y="6961188"/>
            <a:ext cx="1352550" cy="117475"/>
          </a:xfrm>
        </p:spPr>
        <p:txBody>
          <a:bodyPr/>
          <a:lstStyle/>
          <a:p>
            <a:pPr algn="l" defTabSz="913183">
              <a:spcBef>
                <a:spcPct val="0"/>
              </a:spcBef>
              <a:defRPr/>
            </a:pPr>
            <a:fld id="{46F27BA8-D9E3-4927-B5D7-FC488693ABDC}" type="slidenum">
              <a:rPr lang="en-US">
                <a:solidFill>
                  <a:srgbClr val="FFFFFF"/>
                </a:solidFill>
                <a:latin typeface="+mn-lt"/>
              </a:rPr>
              <a:pPr algn="l" defTabSz="913183">
                <a:spcBef>
                  <a:spcPct val="0"/>
                </a:spcBef>
                <a:defRPr/>
              </a:pPr>
              <a:t>177</a:t>
            </a:fld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16741" name="Text Box 8"/>
          <p:cNvSpPr txBox="1">
            <a:spLocks noChangeArrowheads="1"/>
          </p:cNvSpPr>
          <p:nvPr/>
        </p:nvSpPr>
        <p:spPr bwMode="auto">
          <a:xfrm>
            <a:off x="0" y="1344613"/>
            <a:ext cx="1485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eaLnBrk="0" hangingPunct="0">
              <a:spcBef>
                <a:spcPts val="438"/>
              </a:spcBef>
            </a:pPr>
            <a:r>
              <a:rPr lang="en-US" sz="1400" b="1"/>
              <a:t>$ Billions</a:t>
            </a:r>
          </a:p>
        </p:txBody>
      </p:sp>
      <p:sp>
        <p:nvSpPr>
          <p:cNvPr id="116742" name="Text Box 4"/>
          <p:cNvSpPr txBox="1">
            <a:spLocks noChangeArrowheads="1"/>
          </p:cNvSpPr>
          <p:nvPr/>
        </p:nvSpPr>
        <p:spPr bwMode="auto">
          <a:xfrm>
            <a:off x="3808413" y="5819775"/>
            <a:ext cx="15478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7" tIns="45698" rIns="91397" bIns="45698"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25000"/>
              </a:spcBef>
            </a:pPr>
            <a:r>
              <a:rPr lang="en-US" sz="1600" b="1">
                <a:solidFill>
                  <a:schemeClr val="bg1"/>
                </a:solidFill>
              </a:rPr>
              <a:t>Calendar Year</a:t>
            </a:r>
          </a:p>
        </p:txBody>
      </p:sp>
      <p:sp>
        <p:nvSpPr>
          <p:cNvPr id="116743" name="Text Box 5"/>
          <p:cNvSpPr txBox="1">
            <a:spLocks noChangeArrowheads="1"/>
          </p:cNvSpPr>
          <p:nvPr/>
        </p:nvSpPr>
        <p:spPr bwMode="auto">
          <a:xfrm>
            <a:off x="274638" y="5808663"/>
            <a:ext cx="8212137" cy="877887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eaLnBrk="0" hangingPunct="0">
              <a:tabLst>
                <a:tab pos="512763" algn="l"/>
              </a:tabLst>
            </a:pPr>
            <a:r>
              <a:rPr lang="en-US" sz="1000" dirty="0"/>
              <a:t>p Preliminary</a:t>
            </a:r>
          </a:p>
          <a:p>
            <a:pPr eaLnBrk="0" hangingPunct="0">
              <a:tabLst>
                <a:tab pos="512763" algn="l"/>
              </a:tabLst>
            </a:pPr>
            <a:endParaRPr lang="en-US" sz="1000" dirty="0"/>
          </a:p>
          <a:p>
            <a:pPr eaLnBrk="0" hangingPunct="0">
              <a:tabLst>
                <a:tab pos="512763" algn="l"/>
              </a:tabLst>
            </a:pPr>
            <a:r>
              <a:rPr lang="en-US" sz="1000" dirty="0"/>
              <a:t>Source:	</a:t>
            </a:r>
            <a:r>
              <a:rPr lang="en-US" sz="1000" dirty="0" smtClean="0"/>
              <a:t>1990–2010 </a:t>
            </a:r>
            <a:r>
              <a:rPr lang="en-US" sz="1000" dirty="0"/>
              <a:t>Private Carriers, </a:t>
            </a:r>
            <a:r>
              <a:rPr lang="en-US" sz="1000" i="1" dirty="0"/>
              <a:t>Best's Aggregates &amp; Averages</a:t>
            </a:r>
            <a:r>
              <a:rPr lang="en-US" sz="1000" dirty="0"/>
              <a:t>; </a:t>
            </a:r>
            <a:r>
              <a:rPr lang="en-US" sz="1000" dirty="0" smtClean="0"/>
              <a:t>2011p</a:t>
            </a:r>
            <a:r>
              <a:rPr lang="en-US" sz="1000" dirty="0"/>
              <a:t>, NCCI</a:t>
            </a:r>
          </a:p>
          <a:p>
            <a:pPr eaLnBrk="0" hangingPunct="0">
              <a:tabLst>
                <a:tab pos="512763" algn="l"/>
              </a:tabLst>
            </a:pPr>
            <a:r>
              <a:rPr lang="en-US" sz="1000" dirty="0"/>
              <a:t>	</a:t>
            </a:r>
            <a:r>
              <a:rPr lang="en-US" sz="1000" dirty="0" smtClean="0"/>
              <a:t>1996–2011p </a:t>
            </a:r>
            <a:r>
              <a:rPr lang="en-US" sz="1000" dirty="0"/>
              <a:t>State Funds: AZ, CA, CO, HI, ID, KY, LA, MD, MO, MT, NM, OK, OR, RI, TX, UT Annual Statements</a:t>
            </a:r>
          </a:p>
          <a:p>
            <a:pPr eaLnBrk="0" hangingPunct="0">
              <a:tabLst>
                <a:tab pos="512763" algn="l"/>
              </a:tabLst>
            </a:pPr>
            <a:r>
              <a:rPr lang="en-US" sz="1000" dirty="0"/>
              <a:t>State Funds available for 1996 and subsequent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331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331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CFF73BF-3C85-4B75-B632-436947623127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178</a:t>
            </a:fld>
            <a:endParaRPr lang="en-US" sz="900"/>
          </a:p>
        </p:txBody>
      </p:sp>
      <p:sp>
        <p:nvSpPr>
          <p:cNvPr id="1331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128588"/>
            <a:ext cx="6711950" cy="860425"/>
          </a:xfrm>
        </p:spPr>
        <p:txBody>
          <a:bodyPr/>
          <a:lstStyle/>
          <a:p>
            <a:r>
              <a:rPr lang="en-US" sz="2800" dirty="0" smtClean="0"/>
              <a:t>Nonfarm Payroll (Wages and Salaries):</a:t>
            </a:r>
            <a:br>
              <a:rPr lang="en-US" sz="2800" dirty="0" smtClean="0"/>
            </a:br>
            <a:r>
              <a:rPr lang="en-US" sz="2800" dirty="0" smtClean="0"/>
              <a:t>Quarterly, 2005–2011:Q4</a:t>
            </a: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0" y="6245225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Note: Recession indicated by gray shaded column. Data are seasonally adjusted annual </a:t>
            </a:r>
            <a:r>
              <a:rPr lang="en-US" sz="1100" dirty="0" smtClean="0"/>
              <a:t>rates.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</a:t>
            </a:r>
            <a:r>
              <a:rPr lang="en-US" sz="1100" dirty="0" smtClean="0">
                <a:hlinkClick r:id="rId4"/>
              </a:rPr>
              <a:t>http</a:t>
            </a:r>
            <a:r>
              <a:rPr lang="en-US" sz="1100" dirty="0">
                <a:hlinkClick r:id="rId4"/>
              </a:rPr>
              <a:t>://research.stlouisfed.org/fred2/series/WASCUR</a:t>
            </a:r>
            <a:r>
              <a:rPr lang="en-US" sz="1100" dirty="0" smtClean="0"/>
              <a:t>; </a:t>
            </a:r>
            <a:r>
              <a:rPr lang="en-US" sz="1100" dirty="0"/>
              <a:t>National Bureau of Economic Research (recession dates); 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black">
          <a:xfrm>
            <a:off x="193675" y="1047750"/>
            <a:ext cx="2438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Billions</a:t>
            </a:r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/>
        </p:nvGraphicFramePr>
        <p:xfrm>
          <a:off x="352424" y="1157288"/>
          <a:ext cx="8536081" cy="4838700"/>
        </p:xfrm>
        <a:graphic>
          <a:graphicData uri="http://schemas.openxmlformats.org/presentationml/2006/ole">
            <p:oleObj spid="_x0000_s6288386" name="Chart" r:id="rId5" imgW="8343872" imgH="4381562" progId="MSGraph.Chart.8">
              <p:embed followColorScheme="full"/>
            </p:oleObj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blackWhite">
          <a:xfrm>
            <a:off x="1990725" y="1158875"/>
            <a:ext cx="1828800" cy="611188"/>
          </a:xfrm>
          <a:prstGeom prst="wedgeRectCallout">
            <a:avLst>
              <a:gd name="adj1" fmla="val 80657"/>
              <a:gd name="adj2" fmla="val 4424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Peak was 2008:Q1 at $6.60 </a:t>
            </a:r>
            <a:r>
              <a:rPr lang="en-US" sz="1400" b="1" dirty="0" smtClean="0">
                <a:solidFill>
                  <a:schemeClr val="bg1"/>
                </a:solidFill>
              </a:rPr>
              <a:t>trillion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blackWhite">
          <a:xfrm>
            <a:off x="5982821" y="1135716"/>
            <a:ext cx="1714500" cy="733425"/>
          </a:xfrm>
          <a:prstGeom prst="wedgeRectCallout">
            <a:avLst>
              <a:gd name="adj1" fmla="val 103639"/>
              <a:gd name="adj2" fmla="val 1252"/>
            </a:avLst>
          </a:prstGeom>
          <a:solidFill>
            <a:srgbClr val="FFC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Latest (</a:t>
            </a:r>
            <a:r>
              <a:rPr lang="en-US" sz="1400" b="1" dirty="0" smtClean="0">
                <a:solidFill>
                  <a:schemeClr val="bg1"/>
                </a:solidFill>
              </a:rPr>
              <a:t>2011:Q4) </a:t>
            </a:r>
            <a:r>
              <a:rPr lang="en-US" sz="1400" b="1" dirty="0">
                <a:solidFill>
                  <a:schemeClr val="bg1"/>
                </a:solidFill>
              </a:rPr>
              <a:t>was $</a:t>
            </a:r>
            <a:r>
              <a:rPr lang="en-US" sz="1400" b="1" dirty="0" smtClean="0">
                <a:solidFill>
                  <a:schemeClr val="bg1"/>
                </a:solidFill>
              </a:rPr>
              <a:t>6.71 trillion</a:t>
            </a:r>
            <a:r>
              <a:rPr lang="en-US" sz="1400" b="1" dirty="0">
                <a:solidFill>
                  <a:schemeClr val="bg1"/>
                </a:solidFill>
              </a:rPr>
              <a:t>, a new peak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blackWhite">
          <a:xfrm>
            <a:off x="2971800" y="3933826"/>
            <a:ext cx="2419350" cy="876300"/>
          </a:xfrm>
          <a:prstGeom prst="wedgeRectCallout">
            <a:avLst>
              <a:gd name="adj1" fmla="val 82023"/>
              <a:gd name="adj2" fmla="val -15557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Recent trough (2009:Q3) was $6.25 trillion, down </a:t>
            </a:r>
            <a:r>
              <a:rPr lang="en-US" sz="1400" b="1" dirty="0" smtClean="0">
                <a:solidFill>
                  <a:schemeClr val="bg1"/>
                </a:solidFill>
              </a:rPr>
              <a:t>5.3% </a:t>
            </a:r>
            <a:r>
              <a:rPr lang="en-US" sz="1400" b="1" dirty="0">
                <a:solidFill>
                  <a:schemeClr val="bg1"/>
                </a:solidFill>
              </a:rPr>
              <a:t>from prior </a:t>
            </a:r>
            <a:r>
              <a:rPr lang="en-US" sz="1400" b="1" dirty="0" smtClean="0">
                <a:solidFill>
                  <a:schemeClr val="bg1"/>
                </a:solidFill>
              </a:rPr>
              <a:t>peak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blackWhite">
          <a:xfrm>
            <a:off x="6705040" y="3906277"/>
            <a:ext cx="1990725" cy="884237"/>
          </a:xfrm>
          <a:prstGeom prst="wedgeRectCallout">
            <a:avLst>
              <a:gd name="adj1" fmla="val -47954"/>
              <a:gd name="adj2" fmla="val 2903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u="sng" dirty="0">
                <a:solidFill>
                  <a:schemeClr val="bg1"/>
                </a:solidFill>
              </a:rPr>
              <a:t>Growth rates in 2011</a:t>
            </a:r>
            <a:br>
              <a:rPr lang="en-US" sz="1400" b="1" u="sng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Q2 over Q1: 0.6%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Q3 over Q2: 0.4</a:t>
            </a:r>
            <a:r>
              <a:rPr lang="en-US" sz="1400" b="1" dirty="0" smtClean="0">
                <a:solidFill>
                  <a:schemeClr val="bg1"/>
                </a:solidFill>
              </a:rPr>
              <a:t>%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</a:rPr>
              <a:t>  </a:t>
            </a:r>
            <a:r>
              <a:rPr lang="en-US" sz="1400" b="1" i="1" dirty="0" smtClean="0">
                <a:solidFill>
                  <a:srgbClr val="FF0000"/>
                </a:solidFill>
              </a:rPr>
              <a:t>Q4 over Q3: 1.0%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blackWhite">
          <a:xfrm>
            <a:off x="6926357" y="2849097"/>
            <a:ext cx="1827679" cy="876300"/>
          </a:xfrm>
          <a:prstGeom prst="wedgeRectCallout">
            <a:avLst>
              <a:gd name="adj1" fmla="val -11237"/>
              <a:gd name="adj2" fmla="val 6693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Pace of payroll growth is accelerating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178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3" grpId="0" animBg="1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1817" name="Object 9"/>
          <p:cNvGraphicFramePr>
            <a:graphicFrameLocks noChangeAspect="1"/>
          </p:cNvGraphicFramePr>
          <p:nvPr/>
        </p:nvGraphicFramePr>
        <p:xfrm>
          <a:off x="444500" y="1247775"/>
          <a:ext cx="8401050" cy="4191000"/>
        </p:xfrm>
        <a:graphic>
          <a:graphicData uri="http://schemas.openxmlformats.org/presentationml/2006/ole">
            <p:oleObj spid="_x0000_s4468738" name="Chart" r:id="rId4" imgW="8401100" imgH="3581479" progId="MSGraph.Chart.8">
              <p:embed followColorScheme="full"/>
            </p:oleObj>
          </a:graphicData>
        </a:graphic>
      </p:graphicFrame>
      <p:sp>
        <p:nvSpPr>
          <p:cNvPr id="1229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2DEC48-124F-471B-8295-5E8460B7D313}" type="slidenum">
              <a:rPr lang="en-US" smtClean="0">
                <a:cs typeface="Arial" charset="0"/>
              </a:rPr>
              <a:pPr/>
              <a:t>179</a:t>
            </a:fld>
            <a:endParaRPr lang="en-US" smtClean="0">
              <a:cs typeface="Arial" charset="0"/>
            </a:endParaRPr>
          </a:p>
        </p:txBody>
      </p:sp>
      <p:sp>
        <p:nvSpPr>
          <p:cNvPr id="14342" name="Rectangle 15"/>
          <p:cNvSpPr>
            <a:spLocks noChangeArrowheads="1"/>
          </p:cNvSpPr>
          <p:nvPr/>
        </p:nvSpPr>
        <p:spPr bwMode="black">
          <a:xfrm>
            <a:off x="233363" y="1047750"/>
            <a:ext cx="87963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Payroll Base*                                                                                                                   WC NWP</a:t>
            </a:r>
          </a:p>
        </p:txBody>
      </p:sp>
      <p:sp>
        <p:nvSpPr>
          <p:cNvPr id="14343" name="Rectangle 14"/>
          <p:cNvSpPr>
            <a:spLocks noGrp="1" noChangeArrowheads="1"/>
          </p:cNvSpPr>
          <p:nvPr>
            <p:ph type="title"/>
          </p:nvPr>
        </p:nvSpPr>
        <p:spPr>
          <a:xfrm>
            <a:off x="147638" y="107950"/>
            <a:ext cx="7483475" cy="923925"/>
          </a:xfrm>
        </p:spPr>
        <p:txBody>
          <a:bodyPr/>
          <a:lstStyle/>
          <a:p>
            <a:r>
              <a:rPr lang="en-US" smtClean="0"/>
              <a:t>Payroll vs. Workers Comp Net Written Premiums, 1990-2011</a:t>
            </a:r>
          </a:p>
        </p:txBody>
      </p:sp>
      <p:sp>
        <p:nvSpPr>
          <p:cNvPr id="14344" name="Rectangle 3"/>
          <p:cNvSpPr>
            <a:spLocks noChangeArrowheads="1"/>
          </p:cNvSpPr>
          <p:nvPr/>
        </p:nvSpPr>
        <p:spPr bwMode="auto">
          <a:xfrm>
            <a:off x="0" y="6389688"/>
            <a:ext cx="8772525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*Private employment;  Shaded areas indicate recessions. Payroll and WC premiums for 2011 is I.I.I. estimate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NBER (recessions); Federal Reserve Bank of St. Louis at </a:t>
            </a:r>
            <a:r>
              <a:rPr lang="en-US" sz="1100">
                <a:hlinkClick r:id="rId5"/>
              </a:rPr>
              <a:t>http://research.stlouisfed.org/fred2/series/WASCUR</a:t>
            </a:r>
            <a:r>
              <a:rPr lang="en-US" sz="1100"/>
              <a:t> ; NCCI; I.I.I.</a:t>
            </a:r>
          </a:p>
        </p:txBody>
      </p:sp>
      <p:sp>
        <p:nvSpPr>
          <p:cNvPr id="1911821" name="Rectangle 13"/>
          <p:cNvSpPr>
            <a:spLocks noChangeArrowheads="1"/>
          </p:cNvSpPr>
          <p:nvPr/>
        </p:nvSpPr>
        <p:spPr bwMode="blackWhite">
          <a:xfrm>
            <a:off x="303213" y="5621338"/>
            <a:ext cx="8405812" cy="55721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Resumption of payroll growth and rate increases suggests WC NWP will grow again in 2012</a:t>
            </a:r>
          </a:p>
        </p:txBody>
      </p:sp>
      <p:sp>
        <p:nvSpPr>
          <p:cNvPr id="14346" name="Text Box 7"/>
          <p:cNvSpPr txBox="1">
            <a:spLocks noChangeArrowheads="1"/>
          </p:cNvSpPr>
          <p:nvPr/>
        </p:nvSpPr>
        <p:spPr bwMode="auto">
          <a:xfrm>
            <a:off x="1298575" y="1952625"/>
            <a:ext cx="641350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7/90-3/91</a:t>
            </a: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4848225" y="1952625"/>
            <a:ext cx="725488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3/01-11/01</a:t>
            </a:r>
          </a:p>
        </p:txBody>
      </p:sp>
      <p:sp>
        <p:nvSpPr>
          <p:cNvPr id="14348" name="Rectangle 16"/>
          <p:cNvSpPr>
            <a:spLocks noChangeArrowheads="1"/>
          </p:cNvSpPr>
          <p:nvPr/>
        </p:nvSpPr>
        <p:spPr bwMode="auto">
          <a:xfrm>
            <a:off x="1389063" y="2084388"/>
            <a:ext cx="255587" cy="2703512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17"/>
          <p:cNvSpPr>
            <a:spLocks noChangeArrowheads="1"/>
          </p:cNvSpPr>
          <p:nvPr/>
        </p:nvSpPr>
        <p:spPr bwMode="auto">
          <a:xfrm>
            <a:off x="5018088" y="2093913"/>
            <a:ext cx="150812" cy="2703512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Rectangle 18"/>
          <p:cNvSpPr>
            <a:spLocks noChangeArrowheads="1"/>
          </p:cNvSpPr>
          <p:nvPr/>
        </p:nvSpPr>
        <p:spPr bwMode="auto">
          <a:xfrm>
            <a:off x="7261225" y="2132013"/>
            <a:ext cx="503238" cy="2703512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Text Box 10"/>
          <p:cNvSpPr txBox="1">
            <a:spLocks noChangeArrowheads="1"/>
          </p:cNvSpPr>
          <p:nvPr/>
        </p:nvSpPr>
        <p:spPr bwMode="auto">
          <a:xfrm>
            <a:off x="7118350" y="1758950"/>
            <a:ext cx="733425" cy="185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12/07-6/09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black">
          <a:xfrm>
            <a:off x="185738" y="1247775"/>
            <a:ext cx="87963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$Billions                                                                                                                            $Billions</a:t>
            </a: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blackWhite">
          <a:xfrm>
            <a:off x="2232025" y="2281238"/>
            <a:ext cx="1895475" cy="946150"/>
          </a:xfrm>
          <a:prstGeom prst="wedgeRectCallout">
            <a:avLst>
              <a:gd name="adj1" fmla="val 181699"/>
              <a:gd name="adj2" fmla="val -66255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WC premium volume dropped two years before the recession began</a:t>
            </a:r>
          </a:p>
        </p:txBody>
      </p:sp>
      <p:sp>
        <p:nvSpPr>
          <p:cNvPr id="18" name="AutoShape 38"/>
          <p:cNvSpPr>
            <a:spLocks noChangeArrowheads="1"/>
          </p:cNvSpPr>
          <p:nvPr/>
        </p:nvSpPr>
        <p:spPr bwMode="blackWhite">
          <a:xfrm>
            <a:off x="5354638" y="3341688"/>
            <a:ext cx="1882775" cy="1366837"/>
          </a:xfrm>
          <a:prstGeom prst="wedgeRectCallout">
            <a:avLst>
              <a:gd name="adj1" fmla="val 73921"/>
              <a:gd name="adj2" fmla="val -1611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WC net premiums written were down $14B or 29.3% to $33.8B in 2010 after peaking at $47.8B in 2005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11817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11817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11817" grpId="0" bld="series" animBg="0"/>
      <p:bldP spid="1911821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Construction Put in Place,   December 2012 vs. December 2011*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39688" y="1638300"/>
          <a:ext cx="8867775" cy="3771900"/>
        </p:xfrm>
        <a:graphic>
          <a:graphicData uri="http://schemas.openxmlformats.org/presentationml/2006/ole">
            <p:oleObj spid="_x0000_s14050306" name="Chart" r:id="rId4" imgW="8534451" imgH="3771782" progId="MSGraph.Chart.8">
              <p:embed followColorScheme="full"/>
            </p:oleObj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461963" y="5464175"/>
            <a:ext cx="822007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Overall Construction Activity is Up, But Growth Is Entirely in the Private Sector as State/Local Government Budget Woes Continue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1081570" y="3636656"/>
            <a:ext cx="2411972" cy="914398"/>
          </a:xfrm>
          <a:prstGeom prst="wedgeRectCallout">
            <a:avLst>
              <a:gd name="adj1" fmla="val 60459"/>
              <a:gd name="adj2" fmla="val -9044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Private sector construction activity is up in both the residential and nonresidential segments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*seasonally </a:t>
            </a:r>
            <a:r>
              <a:rPr lang="en-US" sz="1100" dirty="0" smtClean="0"/>
              <a:t>adjusted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</a:t>
            </a:r>
            <a:r>
              <a:rPr lang="en-US" sz="1100" dirty="0" smtClean="0"/>
              <a:t>Bureau, </a:t>
            </a:r>
            <a:r>
              <a:rPr lang="en-US" sz="1100" dirty="0" smtClean="0">
                <a:hlinkClick r:id="rId5"/>
              </a:rPr>
              <a:t>http://www.census.gov/construction/c30/c30index.html</a:t>
            </a:r>
            <a:r>
              <a:rPr lang="en-US" sz="1100" dirty="0" smtClean="0"/>
              <a:t> ; Insurance Information Institute.  </a:t>
            </a:r>
            <a:endParaRPr lang="en-US" sz="1100" dirty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black">
          <a:xfrm>
            <a:off x="1090709" y="1433905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Private: +15.0%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black">
          <a:xfrm>
            <a:off x="4726048" y="1434987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Public: -5.6%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blackWhite">
          <a:xfrm>
            <a:off x="4004593" y="3629579"/>
            <a:ext cx="2030261" cy="914398"/>
          </a:xfrm>
          <a:prstGeom prst="wedgeRectCallout">
            <a:avLst>
              <a:gd name="adj1" fmla="val 61061"/>
              <a:gd name="adj2" fmla="val -4099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Public sector construction activity remains depressed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926153" grpId="0" animBg="1"/>
      <p:bldP spid="12" grpId="0" animBg="1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457200" y="161925"/>
            <a:ext cx="8229600" cy="687388"/>
          </a:xfrm>
        </p:spPr>
        <p:txBody>
          <a:bodyPr/>
          <a:lstStyle/>
          <a:p>
            <a:r>
              <a:rPr lang="en-US" smtClean="0">
                <a:cs typeface="Arial" charset="0"/>
              </a:rPr>
              <a:t>Average Approved Bureau</a:t>
            </a:r>
            <a:br>
              <a:rPr lang="en-US" smtClean="0">
                <a:cs typeface="Arial" charset="0"/>
              </a:rPr>
            </a:br>
            <a:r>
              <a:rPr lang="en-US" smtClean="0">
                <a:cs typeface="Arial" charset="0"/>
              </a:rPr>
              <a:t>Rates/Loss Costs</a:t>
            </a:r>
            <a:endParaRPr lang="en-US" sz="1600" smtClean="0">
              <a:solidFill>
                <a:schemeClr val="tx1"/>
              </a:solidFill>
              <a:cs typeface="Arial" charset="0"/>
            </a:endParaRPr>
          </a:p>
        </p:txBody>
      </p:sp>
      <p:graphicFrame>
        <p:nvGraphicFramePr>
          <p:cNvPr id="40962" name="Content Placeholder 4"/>
          <p:cNvGraphicFramePr>
            <a:graphicFrameLocks noGrp="1"/>
          </p:cNvGraphicFramePr>
          <p:nvPr>
            <p:ph idx="1"/>
          </p:nvPr>
        </p:nvGraphicFramePr>
        <p:xfrm>
          <a:off x="46038" y="1587500"/>
          <a:ext cx="8807450" cy="4691063"/>
        </p:xfrm>
        <a:graphic>
          <a:graphicData uri="http://schemas.openxmlformats.org/presentationml/2006/ole">
            <p:oleObj spid="_x0000_s12872706" name="Worksheet" r:id="rId3" imgW="8763135" imgH="4667138" progId="Excel.Sheet.8">
              <p:embed/>
            </p:oleObj>
          </a:graphicData>
        </a:graphic>
      </p:graphicFrame>
      <p:sp>
        <p:nvSpPr>
          <p:cNvPr id="4096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725" y="6961188"/>
            <a:ext cx="1352550" cy="117475"/>
          </a:xfrm>
          <a:noFill/>
        </p:spPr>
        <p:txBody>
          <a:bodyPr/>
          <a:lstStyle/>
          <a:p>
            <a:pPr algn="l" defTabSz="912813">
              <a:spcBef>
                <a:spcPct val="0"/>
              </a:spcBef>
            </a:pPr>
            <a:fld id="{4C828E3B-5979-48FB-80D5-3012EEFB3162}" type="slidenum">
              <a:rPr lang="en-US" smtClean="0">
                <a:solidFill>
                  <a:schemeClr val="bg1"/>
                </a:solidFill>
                <a:cs typeface="Arial" charset="0"/>
              </a:rPr>
              <a:pPr algn="l" defTabSz="912813">
                <a:spcBef>
                  <a:spcPct val="0"/>
                </a:spcBef>
              </a:pPr>
              <a:t>180</a:t>
            </a:fld>
            <a:endParaRPr lang="en-US" smtClean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0965" name="Text Box 8"/>
          <p:cNvSpPr txBox="1">
            <a:spLocks noChangeArrowheads="1"/>
          </p:cNvSpPr>
          <p:nvPr/>
        </p:nvSpPr>
        <p:spPr bwMode="auto">
          <a:xfrm>
            <a:off x="0" y="1327150"/>
            <a:ext cx="1485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/>
              <a:t>Percent</a:t>
            </a:r>
          </a:p>
        </p:txBody>
      </p:sp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3887073" y="5632958"/>
            <a:ext cx="15478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97" tIns="45698" rIns="91397" bIns="45698"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25000"/>
              </a:spcBef>
            </a:pPr>
            <a:r>
              <a:rPr lang="en-US" sz="1600" b="1" dirty="0"/>
              <a:t>Calendar Year</a:t>
            </a:r>
          </a:p>
        </p:txBody>
      </p:sp>
      <p:sp>
        <p:nvSpPr>
          <p:cNvPr id="40968" name="Text Box 17"/>
          <p:cNvSpPr txBox="1">
            <a:spLocks noChangeArrowheads="1"/>
          </p:cNvSpPr>
          <p:nvPr/>
        </p:nvSpPr>
        <p:spPr bwMode="auto">
          <a:xfrm>
            <a:off x="234950" y="4595813"/>
            <a:ext cx="2192338" cy="7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400" b="1"/>
              <a:t>Cumulative</a:t>
            </a:r>
          </a:p>
          <a:p>
            <a:pPr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1400" b="1"/>
              <a:t>1990–1993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/>
              <a:t>+36.3%</a:t>
            </a:r>
          </a:p>
        </p:txBody>
      </p:sp>
      <p:sp>
        <p:nvSpPr>
          <p:cNvPr id="40969" name="AutoShape 20"/>
          <p:cNvSpPr>
            <a:spLocks/>
          </p:cNvSpPr>
          <p:nvPr/>
        </p:nvSpPr>
        <p:spPr bwMode="auto">
          <a:xfrm rot="16200000" flipV="1">
            <a:off x="1142436" y="3716235"/>
            <a:ext cx="338137" cy="1309892"/>
          </a:xfrm>
          <a:prstGeom prst="leftBrace">
            <a:avLst>
              <a:gd name="adj1" fmla="val 3999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397" tIns="45698" rIns="91397" bIns="4569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70" name="Text Box 22"/>
          <p:cNvSpPr txBox="1">
            <a:spLocks noChangeArrowheads="1"/>
          </p:cNvSpPr>
          <p:nvPr/>
        </p:nvSpPr>
        <p:spPr bwMode="auto">
          <a:xfrm>
            <a:off x="3427728" y="1855788"/>
            <a:ext cx="286861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Cumulative 2000–2003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+17.1%</a:t>
            </a:r>
          </a:p>
        </p:txBody>
      </p:sp>
      <p:sp>
        <p:nvSpPr>
          <p:cNvPr id="40971" name="AutoShape 23"/>
          <p:cNvSpPr>
            <a:spLocks/>
          </p:cNvSpPr>
          <p:nvPr/>
        </p:nvSpPr>
        <p:spPr bwMode="auto">
          <a:xfrm rot="5400000">
            <a:off x="4659703" y="1891506"/>
            <a:ext cx="363538" cy="1393825"/>
          </a:xfrm>
          <a:prstGeom prst="leftBrace">
            <a:avLst>
              <a:gd name="adj1" fmla="val 4036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397" tIns="45698" rIns="91397" bIns="4569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72" name="AutoShape 24"/>
          <p:cNvSpPr>
            <a:spLocks/>
          </p:cNvSpPr>
          <p:nvPr/>
        </p:nvSpPr>
        <p:spPr bwMode="auto">
          <a:xfrm rot="5400000">
            <a:off x="6828205" y="2295525"/>
            <a:ext cx="273050" cy="2755900"/>
          </a:xfrm>
          <a:prstGeom prst="leftBrace">
            <a:avLst>
              <a:gd name="adj1" fmla="val 5256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397" tIns="45698" rIns="91397" bIns="4569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73" name="Text Box 25"/>
          <p:cNvSpPr txBox="1">
            <a:spLocks noChangeArrowheads="1"/>
          </p:cNvSpPr>
          <p:nvPr/>
        </p:nvSpPr>
        <p:spPr bwMode="auto">
          <a:xfrm>
            <a:off x="5823677" y="2935288"/>
            <a:ext cx="21875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Cumulative 2004–2011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-</a:t>
            </a:r>
            <a:r>
              <a:rPr lang="en-US" sz="1400" b="1" dirty="0" smtClean="0"/>
              <a:t>25.6%</a:t>
            </a:r>
            <a:endParaRPr lang="en-US" sz="1400" b="1" dirty="0"/>
          </a:p>
        </p:txBody>
      </p:sp>
      <p:sp>
        <p:nvSpPr>
          <p:cNvPr id="40974" name="AutoShape 24"/>
          <p:cNvSpPr>
            <a:spLocks/>
          </p:cNvSpPr>
          <p:nvPr/>
        </p:nvSpPr>
        <p:spPr bwMode="auto">
          <a:xfrm rot="5400000">
            <a:off x="2932780" y="2691890"/>
            <a:ext cx="273050" cy="1963169"/>
          </a:xfrm>
          <a:prstGeom prst="leftBrace">
            <a:avLst>
              <a:gd name="adj1" fmla="val 5271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91397" tIns="45698" rIns="91397" bIns="45698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975" name="Text Box 25"/>
          <p:cNvSpPr txBox="1">
            <a:spLocks noChangeArrowheads="1"/>
          </p:cNvSpPr>
          <p:nvPr/>
        </p:nvSpPr>
        <p:spPr bwMode="auto">
          <a:xfrm>
            <a:off x="2021405" y="2908300"/>
            <a:ext cx="2157412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Cumulative 1994–1999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400" b="1" dirty="0"/>
              <a:t>-27.8%</a:t>
            </a:r>
          </a:p>
        </p:txBody>
      </p:sp>
      <p:sp>
        <p:nvSpPr>
          <p:cNvPr id="40976" name="Text Box 10"/>
          <p:cNvSpPr txBox="1">
            <a:spLocks noChangeArrowheads="1"/>
          </p:cNvSpPr>
          <p:nvPr/>
        </p:nvSpPr>
        <p:spPr bwMode="auto">
          <a:xfrm>
            <a:off x="84138" y="6213987"/>
            <a:ext cx="8678862" cy="55399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/>
              <a:t>*States approved through </a:t>
            </a:r>
            <a:r>
              <a:rPr lang="en-US" sz="1000" dirty="0" smtClean="0"/>
              <a:t>7/31/12.</a:t>
            </a:r>
            <a:endParaRPr lang="en-US" sz="1000" dirty="0"/>
          </a:p>
          <a:p>
            <a:r>
              <a:rPr lang="en-US" sz="1000" dirty="0"/>
              <a:t>Note: Countrywide approved changes in advisory rates, loss costs and assigned risk rates as filed by applicable rating organization.</a:t>
            </a:r>
          </a:p>
          <a:p>
            <a:r>
              <a:rPr lang="en-US" sz="1000" dirty="0"/>
              <a:t>Source: NCCI.</a:t>
            </a:r>
          </a:p>
        </p:txBody>
      </p:sp>
      <p:sp>
        <p:nvSpPr>
          <p:cNvPr id="40977" name="Text Box 8"/>
          <p:cNvSpPr txBox="1">
            <a:spLocks noChangeArrowheads="1"/>
          </p:cNvSpPr>
          <p:nvPr/>
        </p:nvSpPr>
        <p:spPr bwMode="auto">
          <a:xfrm>
            <a:off x="1654175" y="1196975"/>
            <a:ext cx="6226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7" tIns="45698" rIns="91397" bIns="4569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/>
              <a:t>History of Average WC Bureau Rate/Loss Cost Level Changes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blackWhite">
          <a:xfrm>
            <a:off x="5899663" y="1720645"/>
            <a:ext cx="2408596" cy="1032386"/>
          </a:xfrm>
          <a:prstGeom prst="wedgeRectCallout">
            <a:avLst>
              <a:gd name="adj1" fmla="val 60180"/>
              <a:gd name="adj2" fmla="val 4843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Approve rates/loss costs are seeing their first significant increase since 2003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0" y="257632"/>
            <a:ext cx="7400925" cy="860425"/>
          </a:xfrm>
        </p:spPr>
        <p:txBody>
          <a:bodyPr/>
          <a:lstStyle/>
          <a:p>
            <a:r>
              <a:rPr lang="en-US" dirty="0" smtClean="0"/>
              <a:t>Current NCCI Voluntary Market</a:t>
            </a:r>
            <a:br>
              <a:rPr lang="en-US" dirty="0" smtClean="0"/>
            </a:br>
            <a:r>
              <a:rPr lang="en-US" dirty="0" smtClean="0"/>
              <a:t>Filed Rate/Loss Cost Changes</a:t>
            </a:r>
            <a:br>
              <a:rPr lang="en-US" dirty="0" smtClean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(Excludes 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</a:rPr>
              <a:t>Law-Only </a:t>
            </a:r>
            <a:r>
              <a:rPr lang="en-US" sz="1600" dirty="0" smtClean="0">
                <a:solidFill>
                  <a:schemeClr val="tx1"/>
                </a:solidFill>
                <a:latin typeface="Arial" pitchFamily="34" charset="0"/>
              </a:rPr>
              <a:t>Filings)</a:t>
            </a:r>
            <a:endParaRPr 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0020" y="6440737"/>
            <a:ext cx="457200" cy="274320"/>
          </a:xfrm>
          <a:prstGeom prst="rect">
            <a:avLst/>
          </a:prstGeom>
        </p:spPr>
        <p:txBody>
          <a:bodyPr/>
          <a:lstStyle/>
          <a:p>
            <a:fld id="{92DC2852-4524-4D94-B636-4315D37E8450}" type="slidenum">
              <a:rPr lang="en-US" smtClean="0"/>
              <a:pPr/>
              <a:t>181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811221803"/>
              </p:ext>
            </p:extLst>
          </p:nvPr>
        </p:nvGraphicFramePr>
        <p:xfrm>
          <a:off x="0" y="1408471"/>
          <a:ext cx="9144000" cy="4724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8656" y="1369143"/>
            <a:ext cx="1485900" cy="30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7" tIns="45698" rIns="91397" bIns="4569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 dirty="0">
                <a:solidFill>
                  <a:srgbClr val="225A7A"/>
                </a:solidFill>
                <a:latin typeface="Arial" charset="0"/>
              </a:rPr>
              <a:t>Ratio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5326" y="6005775"/>
            <a:ext cx="8213725" cy="86173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91397" tIns="45698" rIns="91397" bIns="45698">
            <a:spAutoFit/>
          </a:bodyPr>
          <a:lstStyle/>
          <a:p>
            <a:pPr>
              <a:tabLst>
                <a:tab pos="515695" algn="l"/>
              </a:tabLst>
            </a:pPr>
            <a:endParaRPr lang="en-US" sz="1000" dirty="0">
              <a:latin typeface="Arial" charset="0"/>
              <a:cs typeface="Arial" charset="0"/>
            </a:endParaRPr>
          </a:p>
          <a:p>
            <a:pPr>
              <a:tabLst>
                <a:tab pos="515695" algn="l"/>
              </a:tabLst>
            </a:pPr>
            <a:endParaRPr lang="en-US" sz="1000" dirty="0">
              <a:latin typeface="Arial" charset="0"/>
            </a:endParaRPr>
          </a:p>
          <a:p>
            <a:pPr>
              <a:buFont typeface="Arial" pitchFamily="34" charset="0"/>
              <a:buChar char="•"/>
              <a:tabLst>
                <a:tab pos="515695" algn="l"/>
              </a:tabLst>
            </a:pPr>
            <a:r>
              <a:rPr lang="en-US" sz="1000" dirty="0" smtClean="0">
                <a:latin typeface="Arial" charset="0"/>
              </a:rPr>
              <a:t>IN </a:t>
            </a:r>
            <a:r>
              <a:rPr lang="en-US" sz="1000" dirty="0">
                <a:latin typeface="Arial" charset="0"/>
              </a:rPr>
              <a:t>and NC filed in cooperation with state rating </a:t>
            </a:r>
            <a:r>
              <a:rPr lang="en-US" sz="1000" dirty="0" smtClean="0">
                <a:latin typeface="Arial" charset="0"/>
              </a:rPr>
              <a:t>bureau</a:t>
            </a:r>
          </a:p>
          <a:p>
            <a:pPr>
              <a:tabLst>
                <a:tab pos="515695" algn="l"/>
              </a:tabLst>
            </a:pPr>
            <a:r>
              <a:rPr lang="en-US" sz="1000" dirty="0" smtClean="0"/>
              <a:t>Source: NCCI</a:t>
            </a:r>
            <a:r>
              <a:rPr lang="en-US" sz="1000" dirty="0">
                <a:latin typeface="Arial" charset="0"/>
              </a:rPr>
              <a:t>	</a:t>
            </a:r>
          </a:p>
          <a:p>
            <a:pPr>
              <a:tabLst>
                <a:tab pos="515695" algn="l"/>
              </a:tabLst>
            </a:pPr>
            <a:endParaRPr lang="en-US" sz="1000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5809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98" y="247800"/>
            <a:ext cx="7400925" cy="860425"/>
          </a:xfrm>
        </p:spPr>
        <p:txBody>
          <a:bodyPr/>
          <a:lstStyle/>
          <a:p>
            <a:r>
              <a:rPr lang="en-US" dirty="0" smtClean="0"/>
              <a:t>Impact of Discounting on Workers Compensation Premium</a:t>
            </a:r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/>
            </a:r>
            <a:br>
              <a:rPr lang="en-US" sz="800" dirty="0"/>
            </a:br>
            <a:r>
              <a:rPr lang="en-US" sz="1600" dirty="0">
                <a:solidFill>
                  <a:schemeClr val="tx1"/>
                </a:solidFill>
                <a:latin typeface="Arial" pitchFamily="34" charset="0"/>
              </a:rPr>
              <a:t>NCCI States—Private Carriers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90691" y="6421072"/>
            <a:ext cx="457200" cy="274320"/>
          </a:xfrm>
          <a:prstGeom prst="rect">
            <a:avLst/>
          </a:prstGeom>
        </p:spPr>
        <p:txBody>
          <a:bodyPr/>
          <a:lstStyle/>
          <a:p>
            <a:fld id="{92DC2852-4524-4D94-B636-4315D37E8450}" type="slidenum">
              <a:rPr lang="en-US" smtClean="0"/>
              <a:pPr/>
              <a:t>182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3306125831"/>
              </p:ext>
            </p:extLst>
          </p:nvPr>
        </p:nvGraphicFramePr>
        <p:xfrm>
          <a:off x="0" y="1494409"/>
          <a:ext cx="8915977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08414" y="5819778"/>
            <a:ext cx="1275583" cy="27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397" tIns="45698" rIns="91397" bIns="45698">
            <a:spAutoFit/>
          </a:bodyPr>
          <a:lstStyle/>
          <a:p>
            <a:pPr eaLnBrk="0" hangingPunct="0">
              <a:lnSpc>
                <a:spcPct val="75000"/>
              </a:lnSpc>
              <a:spcBef>
                <a:spcPct val="25000"/>
              </a:spcBef>
            </a:pPr>
            <a:r>
              <a:rPr lang="en-US" sz="1600" b="1" dirty="0">
                <a:latin typeface="Arial" charset="0"/>
              </a:rPr>
              <a:t>Policy Year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4152" y="5746237"/>
            <a:ext cx="8213725" cy="1015618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lIns="91397" tIns="45698" rIns="91397" bIns="45698">
            <a:spAutoFit/>
          </a:bodyPr>
          <a:lstStyle/>
          <a:p>
            <a:pPr>
              <a:tabLst>
                <a:tab pos="515695" algn="l"/>
              </a:tabLst>
            </a:pPr>
            <a:r>
              <a:rPr lang="en-US" sz="1000" dirty="0">
                <a:latin typeface="Arial" charset="0"/>
              </a:rPr>
              <a:t>p Preliminary</a:t>
            </a:r>
            <a:br>
              <a:rPr lang="en-US" sz="1000" dirty="0">
                <a:latin typeface="Arial" charset="0"/>
              </a:rPr>
            </a:br>
            <a:endParaRPr lang="en-US" sz="1000" dirty="0">
              <a:latin typeface="Arial" charset="0"/>
            </a:endParaRPr>
          </a:p>
          <a:p>
            <a:pPr>
              <a:tabLst>
                <a:tab pos="515695" algn="l"/>
              </a:tabLst>
            </a:pPr>
            <a:r>
              <a:rPr lang="en-US" sz="1000" dirty="0">
                <a:latin typeface="Arial" charset="0"/>
              </a:rPr>
              <a:t>Dividend ratios are based on calendar year statistics</a:t>
            </a:r>
          </a:p>
          <a:p>
            <a:pPr>
              <a:tabLst>
                <a:tab pos="515695" algn="l"/>
              </a:tabLst>
            </a:pPr>
            <a:r>
              <a:rPr lang="en-US" sz="1000" dirty="0">
                <a:latin typeface="Arial" charset="0"/>
              </a:rPr>
              <a:t>NCCI benchmark level does not include an underwriting contingency provision</a:t>
            </a:r>
          </a:p>
          <a:p>
            <a:pPr>
              <a:tabLst>
                <a:tab pos="515695" algn="l"/>
              </a:tabLst>
            </a:pPr>
            <a:r>
              <a:rPr lang="en-US" sz="1000" dirty="0">
                <a:latin typeface="Arial" charset="0"/>
              </a:rPr>
              <a:t>Based on data through 12/31/2011 for the states where NCCI provides ratemaking services</a:t>
            </a:r>
          </a:p>
          <a:p>
            <a:pPr>
              <a:tabLst>
                <a:tab pos="515695" algn="l"/>
              </a:tabLst>
            </a:pPr>
            <a:r>
              <a:rPr lang="en-US" sz="1000" dirty="0" smtClean="0">
                <a:latin typeface="Arial" charset="0"/>
              </a:rPr>
              <a:t>Source: NCCI.</a:t>
            </a:r>
            <a:endParaRPr lang="en-US" sz="1000" dirty="0">
              <a:latin typeface="Arial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0" y="1240281"/>
            <a:ext cx="14859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97" tIns="45698" rIns="91397" bIns="45698">
            <a:spAutoFit/>
          </a:bodyPr>
          <a:lstStyle/>
          <a:p>
            <a:pPr>
              <a:spcBef>
                <a:spcPts val="440"/>
              </a:spcBef>
            </a:pPr>
            <a:r>
              <a:rPr lang="en-US" sz="1400" b="1" dirty="0">
                <a:solidFill>
                  <a:srgbClr val="225A7A"/>
                </a:solidFill>
                <a:latin typeface="Arial" charset="0"/>
              </a:rPr>
              <a:t>Percent</a:t>
            </a:r>
          </a:p>
        </p:txBody>
      </p:sp>
    </p:spTree>
    <p:extLst>
      <p:ext uri="{BB962C8B-B14F-4D97-AF65-F5344CB8AC3E}">
        <p14:creationId xmlns="" xmlns:p14="http://schemas.microsoft.com/office/powerpoint/2010/main" val="3780564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4160" y="120856"/>
            <a:ext cx="7826375" cy="860425"/>
          </a:xfrm>
        </p:spPr>
        <p:txBody>
          <a:bodyPr/>
          <a:lstStyle/>
          <a:p>
            <a:r>
              <a:rPr lang="en-US" dirty="0" smtClean="0"/>
              <a:t>Workers Comp Rate Changes,</a:t>
            </a:r>
            <a:br>
              <a:rPr lang="en-US" dirty="0" smtClean="0"/>
            </a:br>
            <a:r>
              <a:rPr lang="en-US" dirty="0" smtClean="0"/>
              <a:t>2008:Q4 – 2012:Q4</a:t>
            </a:r>
          </a:p>
        </p:txBody>
      </p:sp>
      <p:sp>
        <p:nvSpPr>
          <p:cNvPr id="102404" name="Rectangle 3"/>
          <p:cNvSpPr>
            <a:spLocks noChangeArrowheads="1"/>
          </p:cNvSpPr>
          <p:nvPr/>
        </p:nvSpPr>
        <p:spPr bwMode="auto">
          <a:xfrm>
            <a:off x="-165100" y="6626225"/>
            <a:ext cx="84201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Council of Insurance Agents and Brokers; Information Institute.</a:t>
            </a:r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206477" y="2052638"/>
          <a:ext cx="8624786" cy="4167187"/>
        </p:xfrm>
        <a:graphic>
          <a:graphicData uri="http://schemas.openxmlformats.org/presentationml/2006/ole">
            <p:oleObj spid="_x0000_s15550466" name="Chart" r:id="rId4" imgW="8581960" imgH="4219602" progId="MSGraph.Chart.8">
              <p:embed followColorScheme="full"/>
            </p:oleObj>
          </a:graphicData>
        </a:graphic>
      </p:graphicFrame>
      <p:sp>
        <p:nvSpPr>
          <p:cNvPr id="225286" name="AutoShape 6"/>
          <p:cNvSpPr>
            <a:spLocks noChangeArrowheads="1"/>
          </p:cNvSpPr>
          <p:nvPr/>
        </p:nvSpPr>
        <p:spPr bwMode="blackWhite">
          <a:xfrm>
            <a:off x="4245423" y="1114940"/>
            <a:ext cx="2820987" cy="1402121"/>
          </a:xfrm>
          <a:prstGeom prst="wedgeRectCallout">
            <a:avLst>
              <a:gd name="adj1" fmla="val 89075"/>
              <a:gd name="adj2" fmla="val 357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WC </a:t>
            </a:r>
            <a:r>
              <a:rPr lang="en-US" sz="1600" b="1" dirty="0">
                <a:solidFill>
                  <a:schemeClr val="bg1"/>
                </a:solidFill>
              </a:rPr>
              <a:t>rate </a:t>
            </a:r>
            <a:r>
              <a:rPr lang="en-US" sz="1600" b="1" dirty="0" smtClean="0">
                <a:solidFill>
                  <a:schemeClr val="bg1"/>
                </a:solidFill>
              </a:rPr>
              <a:t>changes have been positive for 7 consecutive quarters, longer than any other commercial line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2406" name="Rectangle 8"/>
          <p:cNvSpPr>
            <a:spLocks noChangeArrowheads="1"/>
          </p:cNvSpPr>
          <p:nvPr/>
        </p:nvSpPr>
        <p:spPr bwMode="black">
          <a:xfrm>
            <a:off x="200025" y="1560513"/>
            <a:ext cx="1087438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 Change)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162231" y="6434415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 animBg="1"/>
    </p:bld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594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0600"/>
            <a:ext cx="7981950" cy="1485900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smtClean="0">
                <a:solidFill>
                  <a:schemeClr val="bg1"/>
                </a:solidFill>
              </a:rPr>
              <a:t>2. SURPLUS/CAPITAL/CAPACITY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B2701F8-62E7-47D2-B0A1-8E4DCCE89FD3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184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8598" name="Rectangle 6"/>
          <p:cNvSpPr>
            <a:spLocks noChangeArrowheads="1"/>
          </p:cNvSpPr>
          <p:nvPr/>
        </p:nvSpPr>
        <p:spPr bwMode="auto">
          <a:xfrm>
            <a:off x="496888" y="4216400"/>
            <a:ext cx="8001000" cy="10895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225A7A"/>
                </a:solidFill>
              </a:rPr>
              <a:t>How Will Large Catastrophe Losses Impact Capacity?</a:t>
            </a:r>
            <a:endParaRPr lang="en-US" sz="36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184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8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8594" grpId="0" animBg="1"/>
      <p:bldP spid="2158598" grpId="0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80546" name="Object 2"/>
          <p:cNvGraphicFramePr>
            <a:graphicFrameLocks noChangeAspect="1"/>
          </p:cNvGraphicFramePr>
          <p:nvPr/>
        </p:nvGraphicFramePr>
        <p:xfrm>
          <a:off x="138113" y="1498600"/>
          <a:ext cx="8655050" cy="4200525"/>
        </p:xfrm>
        <a:graphic>
          <a:graphicData uri="http://schemas.openxmlformats.org/presentationml/2006/ole">
            <p:oleObj spid="_x0000_s14557186" name="Chart" r:id="rId4" imgW="8610574" imgH="4181541" progId="MSGraph.Chart.8">
              <p:embed followColorScheme="full"/>
            </p:oleObj>
          </a:graphicData>
        </a:graphic>
      </p:graphicFrame>
      <p:sp>
        <p:nvSpPr>
          <p:cNvPr id="4608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US Policyholder Surplus:</a:t>
            </a:r>
            <a:br>
              <a:rPr lang="en-US" dirty="0" smtClean="0"/>
            </a:br>
            <a:r>
              <a:rPr lang="en-US" dirty="0" smtClean="0"/>
              <a:t>1975–2012*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-12700" y="6396038"/>
            <a:ext cx="6651625" cy="465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As of </a:t>
            </a:r>
            <a:r>
              <a:rPr lang="en-US" sz="1100" dirty="0" smtClean="0"/>
              <a:t>9/30/12.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A.M. Best, ISO, Insurance Information Institute.</a:t>
            </a:r>
          </a:p>
        </p:txBody>
      </p:sp>
      <p:sp>
        <p:nvSpPr>
          <p:cNvPr id="230405" name="Text Box 6"/>
          <p:cNvSpPr txBox="1">
            <a:spLocks noChangeArrowheads="1"/>
          </p:cNvSpPr>
          <p:nvPr/>
        </p:nvSpPr>
        <p:spPr bwMode="blackWhite">
          <a:xfrm>
            <a:off x="5722373" y="3775586"/>
            <a:ext cx="3151905" cy="124982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“Surplus” is a measure of underwriting capacity.  It is analogous to “Owners Equity” or “Net Worth” in non-insurance organizations</a:t>
            </a:r>
          </a:p>
        </p:txBody>
      </p:sp>
      <p:sp>
        <p:nvSpPr>
          <p:cNvPr id="46086" name="AutoShape 7"/>
          <p:cNvSpPr>
            <a:spLocks noChangeArrowheads="1"/>
          </p:cNvSpPr>
          <p:nvPr/>
        </p:nvSpPr>
        <p:spPr bwMode="auto">
          <a:xfrm>
            <a:off x="7315200" y="2506663"/>
            <a:ext cx="184150" cy="396875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230408" name="Rectangle 8"/>
          <p:cNvSpPr>
            <a:spLocks noChangeArrowheads="1"/>
          </p:cNvSpPr>
          <p:nvPr/>
        </p:nvSpPr>
        <p:spPr bwMode="blackWhite">
          <a:xfrm>
            <a:off x="192088" y="5626100"/>
            <a:ext cx="8756650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The Premium-to-Surplus Ratio Stood at $</a:t>
            </a:r>
            <a:r>
              <a:rPr lang="en-US" b="1" dirty="0" smtClean="0">
                <a:solidFill>
                  <a:srgbClr val="FFFFFF"/>
                </a:solidFill>
              </a:rPr>
              <a:t>0.80:$</a:t>
            </a:r>
            <a:r>
              <a:rPr lang="en-US" b="1" dirty="0">
                <a:solidFill>
                  <a:srgbClr val="FFFFFF"/>
                </a:solidFill>
              </a:rPr>
              <a:t>1 as of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 smtClean="0">
                <a:solidFill>
                  <a:srgbClr val="FFFFFF"/>
                </a:solidFill>
              </a:rPr>
              <a:t>9/30/12, </a:t>
            </a:r>
            <a:r>
              <a:rPr lang="en-US" b="1" dirty="0">
                <a:solidFill>
                  <a:srgbClr val="FFFFFF"/>
                </a:solidFill>
              </a:rPr>
              <a:t>A Near Record Low (at Least in Recent History</a:t>
            </a:r>
            <a:r>
              <a:rPr lang="en-US" b="1" dirty="0" smtClean="0">
                <a:solidFill>
                  <a:srgbClr val="FFFFFF"/>
                </a:solidFill>
              </a:rPr>
              <a:t>)*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1514475" y="1473200"/>
            <a:ext cx="5165725" cy="1435100"/>
          </a:xfrm>
          <a:prstGeom prst="wedgeRectCallout">
            <a:avLst>
              <a:gd name="adj1" fmla="val 85327"/>
              <a:gd name="adj2" fmla="val -848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Surplus as of </a:t>
            </a:r>
            <a:r>
              <a:rPr lang="en-US" sz="1600" b="1" dirty="0" smtClean="0">
                <a:solidFill>
                  <a:schemeClr val="bg1"/>
                </a:solidFill>
              </a:rPr>
              <a:t>9/30/12 </a:t>
            </a:r>
            <a:r>
              <a:rPr lang="en-US" sz="1600" b="1" dirty="0">
                <a:solidFill>
                  <a:schemeClr val="bg1"/>
                </a:solidFill>
              </a:rPr>
              <a:t>was </a:t>
            </a:r>
            <a:r>
              <a:rPr lang="en-US" sz="1600" b="1" dirty="0" smtClean="0">
                <a:solidFill>
                  <a:schemeClr val="bg1"/>
                </a:solidFill>
              </a:rPr>
              <a:t>a record $583.5, up 6.0% from $550.3 of 12/31/11, but still up 33.5% ($146.4B) from the crisis trough of </a:t>
            </a:r>
            <a:r>
              <a:rPr lang="en-US" sz="1600" b="1" dirty="0">
                <a:solidFill>
                  <a:schemeClr val="bg1"/>
                </a:solidFill>
              </a:rPr>
              <a:t>$437.1B </a:t>
            </a:r>
            <a:r>
              <a:rPr lang="en-US" sz="1600" b="1" dirty="0" smtClean="0">
                <a:solidFill>
                  <a:schemeClr val="bg1"/>
                </a:solidFill>
              </a:rPr>
              <a:t>at </a:t>
            </a:r>
            <a:r>
              <a:rPr lang="en-US" sz="1600" b="1" dirty="0">
                <a:solidFill>
                  <a:schemeClr val="bg1"/>
                </a:solidFill>
              </a:rPr>
              <a:t>3/31/09. </a:t>
            </a:r>
            <a:r>
              <a:rPr lang="en-US" sz="1600" b="1" dirty="0" smtClean="0">
                <a:solidFill>
                  <a:schemeClr val="bg1"/>
                </a:solidFill>
              </a:rPr>
              <a:t>Pre-crisis </a:t>
            </a:r>
            <a:r>
              <a:rPr lang="en-US" sz="1600" b="1" dirty="0">
                <a:solidFill>
                  <a:schemeClr val="bg1"/>
                </a:solidFill>
              </a:rPr>
              <a:t>peak was $521.8 as of 9/30/07. Surplus as of </a:t>
            </a:r>
            <a:r>
              <a:rPr lang="en-US" sz="1600" b="1" dirty="0" smtClean="0">
                <a:solidFill>
                  <a:schemeClr val="bg1"/>
                </a:solidFill>
              </a:rPr>
              <a:t>9/30/12 </a:t>
            </a:r>
            <a:r>
              <a:rPr lang="en-US" sz="1600" b="1" dirty="0">
                <a:solidFill>
                  <a:schemeClr val="bg1"/>
                </a:solidFill>
              </a:rPr>
              <a:t>was </a:t>
            </a:r>
            <a:r>
              <a:rPr lang="en-US" sz="1600" b="1" dirty="0" smtClean="0">
                <a:solidFill>
                  <a:schemeClr val="bg1"/>
                </a:solidFill>
              </a:rPr>
              <a:t>11.8% </a:t>
            </a:r>
            <a:r>
              <a:rPr lang="en-US" sz="1600" b="1" dirty="0">
                <a:solidFill>
                  <a:schemeClr val="bg1"/>
                </a:solidFill>
              </a:rPr>
              <a:t>above 2007 </a:t>
            </a:r>
            <a:r>
              <a:rPr lang="en-US" sz="1600" b="1" dirty="0" smtClean="0">
                <a:solidFill>
                  <a:schemeClr val="bg1"/>
                </a:solidFill>
              </a:rPr>
              <a:t>peak.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6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80546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380546" grpId="0" bld="series"/>
      <p:bldP spid="230405" grpId="0" animBg="1"/>
      <p:bldP spid="230408" grpId="0" animBg="1"/>
      <p:bldP spid="7200776" grpId="0" animBg="1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12/01/09 - 9pm</a:t>
            </a:r>
          </a:p>
        </p:txBody>
      </p:sp>
      <p:sp>
        <p:nvSpPr>
          <p:cNvPr id="4710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t>eSlide – P6466 – The Financial Crisis and the Future of the P/C</a:t>
            </a:r>
          </a:p>
        </p:txBody>
      </p:sp>
      <p:sp>
        <p:nvSpPr>
          <p:cNvPr id="4710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561E0CFD-BE9A-4019-957A-DD05277E56E1}" type="slidenum">
              <a:rPr lang="en-US" sz="90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186</a:t>
            </a:fld>
            <a:endParaRPr lang="en-US" sz="9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1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620" y="90488"/>
            <a:ext cx="7400925" cy="860425"/>
          </a:xfrm>
        </p:spPr>
        <p:txBody>
          <a:bodyPr/>
          <a:lstStyle/>
          <a:p>
            <a:r>
              <a:rPr lang="en-US" dirty="0" smtClean="0"/>
              <a:t>Policyholder Surplus, </a:t>
            </a:r>
            <a:br>
              <a:rPr lang="en-US" dirty="0" smtClean="0"/>
            </a:br>
            <a:r>
              <a:rPr lang="en-US" dirty="0" smtClean="0"/>
              <a:t>2006:Q4–2012:Q3</a:t>
            </a:r>
          </a:p>
        </p:txBody>
      </p:sp>
      <p:sp>
        <p:nvSpPr>
          <p:cNvPr id="47111" name="Rectangle 4"/>
          <p:cNvSpPr>
            <a:spLocks noChangeArrowheads="1"/>
          </p:cNvSpPr>
          <p:nvPr/>
        </p:nvSpPr>
        <p:spPr bwMode="auto">
          <a:xfrm>
            <a:off x="-171450" y="6584950"/>
            <a:ext cx="20574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>
                <a:solidFill>
                  <a:srgbClr val="000000"/>
                </a:solidFill>
                <a:latin typeface="Arial" charset="0"/>
                <a:cs typeface="Arial" charset="0"/>
              </a:rPr>
              <a:t>Sources: ISO, A.M .Best.</a:t>
            </a:r>
          </a:p>
        </p:txBody>
      </p:sp>
      <p:sp>
        <p:nvSpPr>
          <p:cNvPr id="47112" name="Rectangle 4"/>
          <p:cNvSpPr>
            <a:spLocks noChangeArrowheads="1"/>
          </p:cNvSpPr>
          <p:nvPr/>
        </p:nvSpPr>
        <p:spPr bwMode="black">
          <a:xfrm>
            <a:off x="40341" y="1292225"/>
            <a:ext cx="8221663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($ Billions)</a:t>
            </a:r>
          </a:p>
        </p:txBody>
      </p:sp>
      <p:graphicFrame>
        <p:nvGraphicFramePr>
          <p:cNvPr id="47106" name="Object 3"/>
          <p:cNvGraphicFramePr>
            <a:graphicFrameLocks/>
          </p:cNvGraphicFramePr>
          <p:nvPr/>
        </p:nvGraphicFramePr>
        <p:xfrm>
          <a:off x="120650" y="1667529"/>
          <a:ext cx="8915400" cy="3362325"/>
        </p:xfrm>
        <a:graphic>
          <a:graphicData uri="http://schemas.openxmlformats.org/presentationml/2006/ole">
            <p:oleObj spid="_x0000_s14558210" name="Chart" r:id="rId4" imgW="8772538" imgH="3305067" progId="MSGraph.Chart.8">
              <p:embed followColorScheme="full"/>
            </p:oleObj>
          </a:graphicData>
        </a:graphic>
      </p:graphicFrame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2018321" y="1219613"/>
            <a:ext cx="2563812" cy="568325"/>
          </a:xfrm>
          <a:prstGeom prst="wedgeRectCallout">
            <a:avLst>
              <a:gd name="adj1" fmla="val -51726"/>
              <a:gd name="adj2" fmla="val 20188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2007:Q3</a:t>
            </a:r>
            <a: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  <a:t/>
            </a:r>
            <a:br>
              <a:rPr lang="en-US" sz="1600" b="1" dirty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Pre-Crisis Peak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47122" name="Text Box 5"/>
          <p:cNvSpPr txBox="1">
            <a:spLocks noChangeArrowheads="1"/>
          </p:cNvSpPr>
          <p:nvPr/>
        </p:nvSpPr>
        <p:spPr bwMode="auto">
          <a:xfrm>
            <a:off x="5799089" y="5440557"/>
            <a:ext cx="2660648" cy="844043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i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</a:pPr>
            <a:endParaRPr lang="en-US" sz="1600" b="1" i="1" dirty="0">
              <a:solidFill>
                <a:srgbClr val="339966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blackWhite">
          <a:xfrm>
            <a:off x="5782236" y="3469340"/>
            <a:ext cx="2568389" cy="1075765"/>
          </a:xfrm>
          <a:prstGeom prst="wedgeRectCallout">
            <a:avLst>
              <a:gd name="adj1" fmla="val 64708"/>
              <a:gd name="adj2" fmla="val -104673"/>
            </a:avLst>
          </a:prstGeom>
          <a:solidFill>
            <a:srgbClr val="FFCC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cs typeface="Arial" charset="0"/>
              </a:rPr>
              <a:t>Surplus 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as of 9/30/12 was </a:t>
            </a:r>
            <a:r>
              <a:rPr lang="en-US" sz="1400" b="1" dirty="0" smtClean="0">
                <a:solidFill>
                  <a:srgbClr val="000000"/>
                </a:solidFill>
              </a:rPr>
              <a:t>up</a:t>
            </a:r>
            <a:r>
              <a:rPr lang="en-US" sz="14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$12.8B or 2.2% from the previous record high of $570.7B set as of 3/31/12.</a:t>
            </a:r>
            <a:endParaRPr lang="en-US" sz="14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116" name="Text Box 18"/>
          <p:cNvSpPr txBox="1">
            <a:spLocks noChangeArrowheads="1"/>
          </p:cNvSpPr>
          <p:nvPr/>
        </p:nvSpPr>
        <p:spPr bwMode="auto">
          <a:xfrm>
            <a:off x="171245" y="5369642"/>
            <a:ext cx="311272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</a:rPr>
              <a:t>*Includes $22.5B of paid-in capital from a holding company parent for one insurer’s investment in a non-insurance business in early 2010.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859021" y="3687097"/>
            <a:ext cx="2208644" cy="973394"/>
          </a:xfrm>
          <a:prstGeom prst="wedgeRectCallout">
            <a:avLst>
              <a:gd name="adj1" fmla="val 49752"/>
              <a:gd name="adj2" fmla="val 222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300" b="1" dirty="0">
                <a:solidFill>
                  <a:srgbClr val="FFFFFF"/>
                </a:solidFill>
                <a:latin typeface="Arial" charset="0"/>
                <a:cs typeface="Arial" charset="0"/>
              </a:rPr>
              <a:t>The Industry now has $1 of surplus for every $</a:t>
            </a:r>
            <a:r>
              <a:rPr lang="en-US" sz="13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0.80 </a:t>
            </a:r>
            <a:r>
              <a:rPr lang="en-US" sz="1300" b="1" dirty="0">
                <a:solidFill>
                  <a:srgbClr val="FFFFFF"/>
                </a:solidFill>
                <a:latin typeface="Arial" charset="0"/>
                <a:cs typeface="Arial" charset="0"/>
              </a:rPr>
              <a:t>of </a:t>
            </a:r>
            <a:r>
              <a:rPr lang="en-US" sz="13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NPW, close to the </a:t>
            </a:r>
            <a:r>
              <a:rPr lang="en-US" sz="1300" b="1" dirty="0">
                <a:solidFill>
                  <a:srgbClr val="FFFFFF"/>
                </a:solidFill>
                <a:latin typeface="Arial" charset="0"/>
                <a:cs typeface="Arial" charset="0"/>
              </a:rPr>
              <a:t>strongest claims-paying status in its history.</a:t>
            </a: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blackWhite">
          <a:xfrm>
            <a:off x="5759502" y="1077046"/>
            <a:ext cx="2563812" cy="568325"/>
          </a:xfrm>
          <a:prstGeom prst="wedgeRectCallout">
            <a:avLst>
              <a:gd name="adj1" fmla="val 13087"/>
              <a:gd name="adj2" fmla="val 14998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Drop due to near-record 2011 CAT losses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blackWhite">
          <a:xfrm>
            <a:off x="3382297" y="5270087"/>
            <a:ext cx="5449819" cy="1256271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The P/C Insurance Industry Both Entered and Emerged from the 2012 Hurricane Season Very Strong Financially.  There is No Insurance Industry “Fiscal Cliff”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0776" grpId="0" animBg="1"/>
      <p:bldP spid="16" grpId="0" animBg="1"/>
      <p:bldP spid="18" grpId="0" animBg="1"/>
      <p:bldP spid="19" grpId="0" animBg="1"/>
      <p:bldP spid="15" grpId="0" animBg="1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23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2F20732-A4D4-4BEA-B6BE-959695E8D56F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187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312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200" b="1">
                <a:solidFill>
                  <a:schemeClr val="bg1"/>
                </a:solidFill>
              </a:rPr>
              <a:t>3.  REINSURANCE MARKET CONDITIONS</a:t>
            </a: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1109663" y="3757613"/>
            <a:ext cx="6623050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Record </a:t>
            </a:r>
            <a:r>
              <a:rPr lang="en-US" sz="4000" b="1" dirty="0">
                <a:solidFill>
                  <a:srgbClr val="225A7A"/>
                </a:solidFill>
              </a:rPr>
              <a:t>Global Catastrophes </a:t>
            </a:r>
            <a:r>
              <a:rPr lang="en-US" sz="4000" b="1" dirty="0" smtClean="0">
                <a:solidFill>
                  <a:srgbClr val="225A7A"/>
                </a:solidFill>
              </a:rPr>
              <a:t>Activity is Pressuring Pricing</a:t>
            </a:r>
            <a:endParaRPr lang="en-US" sz="40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187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018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018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6E6B276-B00D-4649-880D-E50F174CC9E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188</a:t>
            </a:fld>
            <a:endParaRPr lang="en-US" sz="900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Reinsurer Share of Recent Significant Market Losses</a:t>
            </a:r>
          </a:p>
        </p:txBody>
      </p:sp>
      <p:sp>
        <p:nvSpPr>
          <p:cNvPr id="50183" name="Rectangle 4"/>
          <p:cNvSpPr>
            <a:spLocks noChangeArrowheads="1"/>
          </p:cNvSpPr>
          <p:nvPr/>
        </p:nvSpPr>
        <p:spPr bwMode="auto">
          <a:xfrm>
            <a:off x="-171451" y="6255050"/>
            <a:ext cx="6478121" cy="61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Source: Insurance </a:t>
            </a:r>
            <a:r>
              <a:rPr lang="en-US" sz="1100" dirty="0"/>
              <a:t>Information </a:t>
            </a:r>
            <a:r>
              <a:rPr lang="en-US" sz="1100" dirty="0" smtClean="0"/>
              <a:t>Institute from reinsurance share percentages provided in RAA, ABIR and CEA press release, Jan. 13, 2011.</a:t>
            </a:r>
            <a:endParaRPr lang="en-US" sz="1100" dirty="0"/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black">
          <a:xfrm>
            <a:off x="215154" y="1116106"/>
            <a:ext cx="2030506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Billions of 2011 Dollars</a:t>
            </a:r>
            <a:endParaRPr 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196289" y="1627094"/>
          <a:ext cx="8537575" cy="3832412"/>
        </p:xfrm>
        <a:graphic>
          <a:graphicData uri="http://schemas.openxmlformats.org/presentationml/2006/ole">
            <p:oleObj spid="_x0000_s4243458" name="Chart" r:id="rId4" imgW="8772538" imgH="3305067" progId="MSGraph.Chart.8">
              <p:embed followColorScheme="full"/>
            </p:oleObj>
          </a:graphicData>
        </a:graphic>
      </p:graphicFrame>
      <p:sp>
        <p:nvSpPr>
          <p:cNvPr id="16" name="AutoShape 8"/>
          <p:cNvSpPr>
            <a:spLocks noChangeArrowheads="1"/>
          </p:cNvSpPr>
          <p:nvPr/>
        </p:nvSpPr>
        <p:spPr bwMode="blackWhite">
          <a:xfrm>
            <a:off x="2272553" y="1116105"/>
            <a:ext cx="1909482" cy="779930"/>
          </a:xfrm>
          <a:prstGeom prst="wedgeRectCallout">
            <a:avLst>
              <a:gd name="adj1" fmla="val -62203"/>
              <a:gd name="adj2" fmla="val 90896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40% Reinsurance share of total insured loss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470647" y="5576888"/>
            <a:ext cx="8390965" cy="63976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2000" b="1" dirty="0" smtClean="0">
                <a:solidFill>
                  <a:srgbClr val="FFFFFF"/>
                </a:solidFill>
              </a:rPr>
              <a:t>Reinsurers Paid a High Proportion of Insured Losses Arising from Major Catastrophic Events Around the World in Recent Years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5823338" y="3964257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C000"/>
                </a:solidFill>
              </a:rPr>
              <a:t>$0.4</a:t>
            </a:r>
            <a:endParaRPr lang="en-US" sz="1400" b="1" dirty="0">
              <a:solidFill>
                <a:srgbClr val="FFC000"/>
              </a:solidFill>
            </a:endParaRPr>
          </a:p>
        </p:txBody>
      </p:sp>
      <p:sp>
        <p:nvSpPr>
          <p:cNvPr id="21" name="TextBox 10"/>
          <p:cNvSpPr txBox="1">
            <a:spLocks noChangeArrowheads="1"/>
          </p:cNvSpPr>
          <p:nvPr/>
        </p:nvSpPr>
        <p:spPr bwMode="auto">
          <a:xfrm>
            <a:off x="4223146" y="3776001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66"/>
                </a:solidFill>
              </a:rPr>
              <a:t>$4.0</a:t>
            </a:r>
            <a:endParaRPr lang="en-US" sz="1400" b="1" dirty="0">
              <a:solidFill>
                <a:srgbClr val="003366"/>
              </a:solidFill>
            </a:endParaRPr>
          </a:p>
        </p:txBody>
      </p:sp>
      <p:sp>
        <p:nvSpPr>
          <p:cNvPr id="25" name="TextBox 10"/>
          <p:cNvSpPr txBox="1">
            <a:spLocks noChangeArrowheads="1"/>
          </p:cNvSpPr>
          <p:nvPr/>
        </p:nvSpPr>
        <p:spPr bwMode="auto">
          <a:xfrm>
            <a:off x="1094475" y="3323285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66"/>
                </a:solidFill>
              </a:rPr>
              <a:t>$22.5</a:t>
            </a:r>
            <a:endParaRPr lang="en-US" sz="1400" b="1" dirty="0">
              <a:solidFill>
                <a:srgbClr val="003366"/>
              </a:solidFill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2631926" y="342189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$9.5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1058617" y="226545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$15.0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2618469" y="3771519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66"/>
                </a:solidFill>
              </a:rPr>
              <a:t>$3.5</a:t>
            </a:r>
            <a:endParaRPr lang="en-US" sz="1400" b="1" dirty="0">
              <a:solidFill>
                <a:srgbClr val="003366"/>
              </a:solidFill>
            </a:endParaRP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1076547" y="1611038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$37.5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0" name="TextBox 10"/>
          <p:cNvSpPr txBox="1">
            <a:spLocks noChangeArrowheads="1"/>
          </p:cNvSpPr>
          <p:nvPr/>
        </p:nvSpPr>
        <p:spPr bwMode="auto">
          <a:xfrm>
            <a:off x="2654329" y="2892986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$13.0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4182821" y="348016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$6.0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2" name="TextBox 10"/>
          <p:cNvSpPr txBox="1">
            <a:spLocks noChangeArrowheads="1"/>
          </p:cNvSpPr>
          <p:nvPr/>
        </p:nvSpPr>
        <p:spPr bwMode="auto">
          <a:xfrm>
            <a:off x="4205223" y="3031939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$10.0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5800951" y="3619121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$7.9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4" name="TextBox 10"/>
          <p:cNvSpPr txBox="1">
            <a:spLocks noChangeArrowheads="1"/>
          </p:cNvSpPr>
          <p:nvPr/>
        </p:nvSpPr>
        <p:spPr bwMode="auto">
          <a:xfrm>
            <a:off x="5756118" y="3197786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$8.3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7367495" y="3646010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$2.2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7" name="TextBox 10"/>
          <p:cNvSpPr txBox="1">
            <a:spLocks noChangeArrowheads="1"/>
          </p:cNvSpPr>
          <p:nvPr/>
        </p:nvSpPr>
        <p:spPr bwMode="auto">
          <a:xfrm>
            <a:off x="7367494" y="3793931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3366"/>
                </a:solidFill>
              </a:rPr>
              <a:t>$2.8</a:t>
            </a:r>
            <a:endParaRPr lang="en-US" sz="1400" b="1" dirty="0">
              <a:solidFill>
                <a:srgbClr val="003366"/>
              </a:solidFill>
            </a:endParaRPr>
          </a:p>
        </p:txBody>
      </p:sp>
      <p:sp>
        <p:nvSpPr>
          <p:cNvPr id="38" name="TextBox 10"/>
          <p:cNvSpPr txBox="1">
            <a:spLocks noChangeArrowheads="1"/>
          </p:cNvSpPr>
          <p:nvPr/>
        </p:nvSpPr>
        <p:spPr bwMode="auto">
          <a:xfrm>
            <a:off x="7280112" y="3363632"/>
            <a:ext cx="889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25A7A"/>
                </a:solidFill>
              </a:rPr>
              <a:t>$5.0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blackWhite">
          <a:xfrm>
            <a:off x="3500717" y="2433917"/>
            <a:ext cx="802342" cy="461683"/>
          </a:xfrm>
          <a:prstGeom prst="wedgeRectCallout">
            <a:avLst>
              <a:gd name="adj1" fmla="val -56292"/>
              <a:gd name="adj2" fmla="val 14041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73%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0" name="AutoShape 8"/>
          <p:cNvSpPr>
            <a:spLocks noChangeArrowheads="1"/>
          </p:cNvSpPr>
          <p:nvPr/>
        </p:nvSpPr>
        <p:spPr bwMode="blackWhite">
          <a:xfrm>
            <a:off x="4997817" y="2586317"/>
            <a:ext cx="802342" cy="461683"/>
          </a:xfrm>
          <a:prstGeom prst="wedgeRectCallout">
            <a:avLst>
              <a:gd name="adj1" fmla="val -56292"/>
              <a:gd name="adj2" fmla="val 14041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60%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1" name="AutoShape 8"/>
          <p:cNvSpPr>
            <a:spLocks noChangeArrowheads="1"/>
          </p:cNvSpPr>
          <p:nvPr/>
        </p:nvSpPr>
        <p:spPr bwMode="blackWhite">
          <a:xfrm>
            <a:off x="6508364" y="2738717"/>
            <a:ext cx="802342" cy="461683"/>
          </a:xfrm>
          <a:prstGeom prst="wedgeRectCallout">
            <a:avLst>
              <a:gd name="adj1" fmla="val -56292"/>
              <a:gd name="adj2" fmla="val 14041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95%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2" name="AutoShape 8"/>
          <p:cNvSpPr>
            <a:spLocks noChangeArrowheads="1"/>
          </p:cNvSpPr>
          <p:nvPr/>
        </p:nvSpPr>
        <p:spPr bwMode="blackWhite">
          <a:xfrm>
            <a:off x="8139934" y="2891117"/>
            <a:ext cx="802342" cy="461683"/>
          </a:xfrm>
          <a:prstGeom prst="wedgeRectCallout">
            <a:avLst>
              <a:gd name="adj1" fmla="val -56292"/>
              <a:gd name="adj2" fmla="val 14041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44%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188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3891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CD726C-816C-46F6-8026-1BFE50752EB9}" type="slidenum">
              <a:rPr lang="en-US" smtClean="0">
                <a:cs typeface="Arial" charset="0"/>
              </a:rPr>
              <a:pPr/>
              <a:t>189</a:t>
            </a:fld>
            <a:endParaRPr lang="en-US" smtClean="0">
              <a:cs typeface="Arial" charset="0"/>
            </a:endParaRPr>
          </a:p>
        </p:txBody>
      </p:sp>
      <p:sp>
        <p:nvSpPr>
          <p:cNvPr id="389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" y="90488"/>
            <a:ext cx="7924800" cy="860425"/>
          </a:xfrm>
        </p:spPr>
        <p:txBody>
          <a:bodyPr/>
          <a:lstStyle/>
          <a:p>
            <a:r>
              <a:rPr lang="en-US" sz="2800" dirty="0" smtClean="0"/>
              <a:t>Regional Property Catastrophe Rate on Line Index, 1990—2013 (as of January 1)</a:t>
            </a:r>
          </a:p>
        </p:txBody>
      </p:sp>
      <p:sp>
        <p:nvSpPr>
          <p:cNvPr id="38919" name="Rectangle 4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38920" name="Rectangle 5"/>
          <p:cNvSpPr>
            <a:spLocks noChangeArrowheads="1"/>
          </p:cNvSpPr>
          <p:nvPr/>
        </p:nvSpPr>
        <p:spPr bwMode="auto">
          <a:xfrm>
            <a:off x="0" y="6389688"/>
            <a:ext cx="75692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</a:t>
            </a:r>
            <a:r>
              <a:rPr lang="en-US" sz="1100" dirty="0" smtClean="0"/>
              <a:t>Guy Carpenter;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 </a:t>
            </a:r>
            <a:endParaRPr lang="en-US" sz="1100" dirty="0"/>
          </a:p>
        </p:txBody>
      </p:sp>
      <p:pic>
        <p:nvPicPr>
          <p:cNvPr id="15627270" name="Picture 6" descr="http://www.gccapitalideas.com/wp-content/uploads/2013/01/2013-jan-regional-rol-2013gcci.jpg"/>
          <p:cNvPicPr>
            <a:picLocks noChangeAspect="1" noChangeArrowheads="1"/>
          </p:cNvPicPr>
          <p:nvPr/>
        </p:nvPicPr>
        <p:blipFill>
          <a:blip r:embed="rId3" cstate="print"/>
          <a:srcRect t="6973" b="4649"/>
          <a:stretch>
            <a:fillRect/>
          </a:stretch>
        </p:blipFill>
        <p:spPr bwMode="auto">
          <a:xfrm>
            <a:off x="225730" y="1386348"/>
            <a:ext cx="8631671" cy="5024116"/>
          </a:xfrm>
          <a:prstGeom prst="rect">
            <a:avLst/>
          </a:prstGeom>
          <a:noFill/>
        </p:spPr>
      </p:pic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6710512" y="1135623"/>
            <a:ext cx="2129914" cy="1327356"/>
          </a:xfrm>
          <a:prstGeom prst="wedgeRectCallout">
            <a:avLst>
              <a:gd name="adj1" fmla="val 37940"/>
              <a:gd name="adj2" fmla="val 6692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cs typeface="Arial" pitchFamily="34" charset="0"/>
              </a:rPr>
              <a:t>Property-Cat reinsurance pricing was up in the US as of 1/1/13 but was down in Europe/UK</a:t>
            </a:r>
            <a:endParaRPr 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Value of Private Construction Put in Place, by Segment,  Dec. 2012 vs. Dec. 2011*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0" y="1830023"/>
          <a:ext cx="8867775" cy="3771900"/>
        </p:xfrm>
        <a:graphic>
          <a:graphicData uri="http://schemas.openxmlformats.org/presentationml/2006/ole">
            <p:oleObj spid="_x0000_s14051330" name="Chart" r:id="rId4" imgW="8534451" imgH="3771782" progId="MSGraph.Chart.8">
              <p:embed followColorScheme="full"/>
            </p:oleObj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461963" y="5572327"/>
            <a:ext cx="822007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Private Construction Activity is Up in Most  Segments, Including the Key Residential Construction Sector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157024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1376516" y="1052052"/>
            <a:ext cx="5555226" cy="997974"/>
          </a:xfrm>
          <a:prstGeom prst="wedgeRectCallout">
            <a:avLst>
              <a:gd name="adj1" fmla="val 1127"/>
              <a:gd name="adj2" fmla="val 9000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Led by the Residential Construction, Lodging, Office, Transportation and Power industries, Private sector construction activity is up across many segments after plunging during the “Great Recession”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*seasonally </a:t>
            </a:r>
            <a:r>
              <a:rPr lang="en-US" sz="1100" dirty="0" smtClean="0"/>
              <a:t>adjusted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</a:t>
            </a:r>
            <a:r>
              <a:rPr lang="en-US" sz="1100" dirty="0" smtClean="0"/>
              <a:t>Bureau, </a:t>
            </a:r>
            <a:r>
              <a:rPr lang="en-US" sz="1100" dirty="0" smtClean="0">
                <a:hlinkClick r:id="rId5"/>
              </a:rPr>
              <a:t>http://www.census.gov/construction/c30/c30index.html</a:t>
            </a:r>
            <a:r>
              <a:rPr lang="en-US" sz="1100" dirty="0" smtClean="0"/>
              <a:t> ; Insurance Information Institute.  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926153" grpId="0" animBg="1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498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335213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3800" smtClean="0">
                <a:solidFill>
                  <a:schemeClr val="bg1"/>
                </a:solidFill>
              </a:rPr>
              <a:t>4.  RENEWED PRICING DISCIPLINE</a:t>
            </a: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0DF5528-D873-4B97-B06C-DF790C142467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190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39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17513" y="4322763"/>
            <a:ext cx="8061325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Evidence </a:t>
            </a:r>
            <a:r>
              <a:rPr lang="en-US" sz="4000" b="1" dirty="0">
                <a:solidFill>
                  <a:srgbClr val="225A7A"/>
                </a:solidFill>
              </a:rPr>
              <a:t>of a Broad and Sustained Shift in </a:t>
            </a:r>
            <a:r>
              <a:rPr lang="en-US" sz="4000" b="1" dirty="0" smtClean="0">
                <a:solidFill>
                  <a:srgbClr val="225A7A"/>
                </a:solidFill>
              </a:rPr>
              <a:t>Pricing</a:t>
            </a:r>
            <a:endParaRPr lang="en-US" sz="4000" b="1" dirty="0">
              <a:solidFill>
                <a:srgbClr val="225A7A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190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498" grpId="0" animBg="1"/>
      <p:bldP spid="6" grpId="0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028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2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FDFB25-8CBA-40AE-965F-72913933AEBD}" type="slidenum">
              <a:rPr lang="en-US" smtClean="0"/>
              <a:pPr/>
              <a:t>191</a:t>
            </a:fld>
            <a:endParaRPr lang="en-US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Direct Premiums Written by Segment/Line, 2010</a:t>
            </a:r>
          </a:p>
        </p:txBody>
      </p:sp>
      <p:sp>
        <p:nvSpPr>
          <p:cNvPr id="1031" name="Rectangle 3"/>
          <p:cNvSpPr>
            <a:spLocks noChangeArrowheads="1"/>
          </p:cNvSpPr>
          <p:nvPr/>
        </p:nvSpPr>
        <p:spPr bwMode="auto">
          <a:xfrm>
            <a:off x="0" y="6389688"/>
            <a:ext cx="7569200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Sources: A.M. Best; Insurance Information Institute research.</a:t>
            </a:r>
          </a:p>
        </p:txBody>
      </p:sp>
      <p:sp>
        <p:nvSpPr>
          <p:cNvPr id="2102276" name="Rectangle 4"/>
          <p:cNvSpPr>
            <a:spLocks noChangeArrowheads="1"/>
          </p:cNvSpPr>
          <p:nvPr/>
        </p:nvSpPr>
        <p:spPr bwMode="blackWhite">
          <a:xfrm>
            <a:off x="449263" y="1587500"/>
            <a:ext cx="3641725" cy="4597400"/>
          </a:xfrm>
          <a:prstGeom prst="rect">
            <a:avLst/>
          </a:prstGeom>
          <a:solidFill>
            <a:srgbClr val="ECF6F8"/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 tIns="640080" bIns="91440"/>
          <a:lstStyle/>
          <a:p>
            <a:pPr marL="227013" indent="-227013" eaLnBrk="0" hangingPunct="0">
              <a:lnSpc>
                <a:spcPct val="90000"/>
              </a:lnSpc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dirty="0"/>
              <a:t>Personal/Commercial lines split has been about 50/50 for many years; Personal </a:t>
            </a:r>
            <a:r>
              <a:rPr lang="en-US" dirty="0" smtClean="0"/>
              <a:t>Lines </a:t>
            </a:r>
            <a:r>
              <a:rPr lang="en-US" dirty="0"/>
              <a:t>overtook Commercial Lines in 2010</a:t>
            </a:r>
          </a:p>
          <a:p>
            <a:pPr marL="227013" indent="-227013" eaLnBrk="0" hangingPunct="0">
              <a:lnSpc>
                <a:spcPct val="90000"/>
              </a:lnSpc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dirty="0"/>
              <a:t>Pvt. Passenger Auto is by far the largest line of insurance and is currently the most important source of industry profits</a:t>
            </a:r>
          </a:p>
          <a:p>
            <a:pPr marL="227013" indent="-227013" eaLnBrk="0" hangingPunct="0">
              <a:lnSpc>
                <a:spcPct val="90000"/>
              </a:lnSpc>
              <a:spcBef>
                <a:spcPct val="75000"/>
              </a:spcBef>
              <a:buClr>
                <a:schemeClr val="accent2"/>
              </a:buClr>
              <a:buFont typeface="Wingdings" pitchFamily="2" charset="2"/>
              <a:buChar char="n"/>
            </a:pPr>
            <a:r>
              <a:rPr lang="en-US" dirty="0"/>
              <a:t>Billions of additional dollars in homeowners insurance premiums are written by state-run residual market plans</a:t>
            </a:r>
          </a:p>
        </p:txBody>
      </p:sp>
      <p:sp>
        <p:nvSpPr>
          <p:cNvPr id="2102277" name="Rectangle 5"/>
          <p:cNvSpPr>
            <a:spLocks noChangeArrowheads="1"/>
          </p:cNvSpPr>
          <p:nvPr/>
        </p:nvSpPr>
        <p:spPr bwMode="blackWhite">
          <a:xfrm>
            <a:off x="449263" y="1587500"/>
            <a:ext cx="3641725" cy="4953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</a:rPr>
              <a:t>Distribution Facts</a:t>
            </a:r>
          </a:p>
        </p:txBody>
      </p:sp>
      <p:graphicFrame>
        <p:nvGraphicFramePr>
          <p:cNvPr id="1026" name="Object 6"/>
          <p:cNvGraphicFramePr>
            <a:graphicFrameLocks/>
          </p:cNvGraphicFramePr>
          <p:nvPr/>
        </p:nvGraphicFramePr>
        <p:xfrm>
          <a:off x="5241925" y="2185988"/>
          <a:ext cx="3308350" cy="3265487"/>
        </p:xfrm>
        <a:graphic>
          <a:graphicData uri="http://schemas.openxmlformats.org/presentationml/2006/ole">
            <p:oleObj spid="_x0000_s9020418" name="Chart" r:id="rId4" imgW="3285990" imgH="3248111" progId="MSGraph.Chart.8">
              <p:embed followColorScheme="full"/>
            </p:oleObj>
          </a:graphicData>
        </a:graphic>
      </p:graphicFrame>
      <p:sp>
        <p:nvSpPr>
          <p:cNvPr id="1034" name="Text Box 7"/>
          <p:cNvSpPr txBox="1">
            <a:spLocks noChangeArrowheads="1"/>
          </p:cNvSpPr>
          <p:nvPr/>
        </p:nvSpPr>
        <p:spPr bwMode="auto">
          <a:xfrm>
            <a:off x="6118225" y="2770188"/>
            <a:ext cx="19097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Commercial Lines</a:t>
            </a:r>
          </a:p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$</a:t>
            </a:r>
            <a:r>
              <a:rPr lang="en-US" sz="1400" b="1" dirty="0" smtClean="0">
                <a:solidFill>
                  <a:schemeClr val="bg1"/>
                </a:solidFill>
              </a:rPr>
              <a:t>226.8B/49%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black">
          <a:xfrm>
            <a:off x="5362575" y="1701800"/>
            <a:ext cx="3187700" cy="247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tIns="0" rIns="4572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b="1" dirty="0" smtClean="0">
                <a:solidFill>
                  <a:srgbClr val="225A7A"/>
                </a:solidFill>
              </a:rPr>
              <a:t>2010</a:t>
            </a:r>
            <a:endParaRPr lang="en-US" b="1" dirty="0">
              <a:solidFill>
                <a:srgbClr val="225A7A"/>
              </a:solidFill>
            </a:endParaRPr>
          </a:p>
        </p:txBody>
      </p:sp>
      <p:sp>
        <p:nvSpPr>
          <p:cNvPr id="1036" name="Text Box 7"/>
          <p:cNvSpPr txBox="1">
            <a:spLocks noChangeArrowheads="1"/>
          </p:cNvSpPr>
          <p:nvPr/>
        </p:nvSpPr>
        <p:spPr bwMode="auto">
          <a:xfrm>
            <a:off x="5975350" y="4308475"/>
            <a:ext cx="19097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Pvt. Pass Auto</a:t>
            </a:r>
          </a:p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$</a:t>
            </a:r>
            <a:r>
              <a:rPr lang="en-US" sz="1400" b="1" dirty="0" smtClean="0">
                <a:solidFill>
                  <a:schemeClr val="bg1"/>
                </a:solidFill>
              </a:rPr>
              <a:t>165.0B/36%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37" name="Text Box 7"/>
          <p:cNvSpPr txBox="1">
            <a:spLocks noChangeArrowheads="1"/>
          </p:cNvSpPr>
          <p:nvPr/>
        </p:nvSpPr>
        <p:spPr bwMode="auto">
          <a:xfrm>
            <a:off x="5105400" y="3492500"/>
            <a:ext cx="190976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Homeowners</a:t>
            </a:r>
          </a:p>
          <a:p>
            <a:pPr algn="ctr" eaLnBrk="0" hangingPunct="0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$</a:t>
            </a:r>
            <a:r>
              <a:rPr lang="en-US" sz="1400" b="1" dirty="0" smtClean="0">
                <a:solidFill>
                  <a:schemeClr val="bg1"/>
                </a:solidFill>
              </a:rPr>
              <a:t>68.2B/15%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0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2276" grpId="0" animBg="1"/>
      <p:bldP spid="2102277" grpId="0" animBg="1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434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2D960B-4B6D-4DE5-A81E-59F2507CF76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685925" y="1836738"/>
            <a:ext cx="708025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279" name="Rectangle 15"/>
          <p:cNvSpPr>
            <a:spLocks noChangeArrowheads="1"/>
          </p:cNvSpPr>
          <p:nvPr/>
        </p:nvSpPr>
        <p:spPr bwMode="auto">
          <a:xfrm>
            <a:off x="3365500" y="1836738"/>
            <a:ext cx="709613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280" name="Rectangle 16"/>
          <p:cNvSpPr>
            <a:spLocks noChangeArrowheads="1"/>
          </p:cNvSpPr>
          <p:nvPr/>
        </p:nvSpPr>
        <p:spPr bwMode="auto">
          <a:xfrm>
            <a:off x="6462713" y="1836738"/>
            <a:ext cx="744537" cy="3754437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54274" name="Object 2"/>
          <p:cNvGraphicFramePr>
            <a:graphicFrameLocks/>
          </p:cNvGraphicFramePr>
          <p:nvPr/>
        </p:nvGraphicFramePr>
        <p:xfrm>
          <a:off x="316250" y="1735138"/>
          <a:ext cx="8683625" cy="4532312"/>
        </p:xfrm>
        <a:graphic>
          <a:graphicData uri="http://schemas.openxmlformats.org/presentationml/2006/ole">
            <p:oleObj spid="_x0000_s14590978" name="Chart" r:id="rId4" imgW="8601126" imgH="4533804" progId="MSGraph.Chart.8">
              <p:embed followColorScheme="full"/>
            </p:oleObj>
          </a:graphicData>
        </a:graphic>
      </p:graphicFrame>
      <p:sp>
        <p:nvSpPr>
          <p:cNvPr id="54281" name="Rectangle 3"/>
          <p:cNvSpPr>
            <a:spLocks noGrp="1" noChangeArrowheads="1"/>
          </p:cNvSpPr>
          <p:nvPr>
            <p:ph type="title"/>
          </p:nvPr>
        </p:nvSpPr>
        <p:spPr>
          <a:xfrm>
            <a:off x="235386" y="90488"/>
            <a:ext cx="7400925" cy="860425"/>
          </a:xfrm>
        </p:spPr>
        <p:txBody>
          <a:bodyPr/>
          <a:lstStyle/>
          <a:p>
            <a:r>
              <a:rPr lang="en-US" dirty="0" smtClean="0"/>
              <a:t>Net Premium Growth: Annual Change, </a:t>
            </a:r>
            <a:br>
              <a:rPr lang="en-US" dirty="0" smtClean="0"/>
            </a:br>
            <a:r>
              <a:rPr lang="en-US" dirty="0" smtClean="0"/>
              <a:t>1971—2012:Q3</a:t>
            </a:r>
          </a:p>
        </p:txBody>
      </p:sp>
      <p:sp>
        <p:nvSpPr>
          <p:cNvPr id="54282" name="Rectangle 5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(Percent)</a:t>
            </a:r>
          </a:p>
        </p:txBody>
      </p:sp>
      <p:sp>
        <p:nvSpPr>
          <p:cNvPr id="54283" name="Text Box 10"/>
          <p:cNvSpPr txBox="1">
            <a:spLocks noChangeArrowheads="1"/>
          </p:cNvSpPr>
          <p:nvPr/>
        </p:nvSpPr>
        <p:spPr bwMode="auto">
          <a:xfrm>
            <a:off x="1449388" y="1493838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1975-78</a:t>
            </a:r>
          </a:p>
        </p:txBody>
      </p:sp>
      <p:sp>
        <p:nvSpPr>
          <p:cNvPr id="54284" name="Text Box 11"/>
          <p:cNvSpPr txBox="1">
            <a:spLocks noChangeArrowheads="1"/>
          </p:cNvSpPr>
          <p:nvPr/>
        </p:nvSpPr>
        <p:spPr bwMode="auto">
          <a:xfrm>
            <a:off x="3170238" y="1493838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1984-87</a:t>
            </a:r>
          </a:p>
        </p:txBody>
      </p:sp>
      <p:sp>
        <p:nvSpPr>
          <p:cNvPr id="54285" name="Text Box 12"/>
          <p:cNvSpPr txBox="1">
            <a:spLocks noChangeArrowheads="1"/>
          </p:cNvSpPr>
          <p:nvPr/>
        </p:nvSpPr>
        <p:spPr bwMode="auto">
          <a:xfrm>
            <a:off x="6308725" y="1493838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latin typeface="Arial" charset="0"/>
                <a:cs typeface="Arial" charset="0"/>
              </a:rPr>
              <a:t>2000-03</a:t>
            </a:r>
          </a:p>
        </p:txBody>
      </p:sp>
      <p:sp>
        <p:nvSpPr>
          <p:cNvPr id="54286" name="Rectangle 13"/>
          <p:cNvSpPr>
            <a:spLocks noChangeArrowheads="1"/>
          </p:cNvSpPr>
          <p:nvPr/>
        </p:nvSpPr>
        <p:spPr bwMode="auto">
          <a:xfrm>
            <a:off x="0" y="6262688"/>
            <a:ext cx="7569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Shaded areas denote “hard market” periods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 A.M. Best (historical and forecast), ISO, Insurance Information Institute.</a:t>
            </a:r>
          </a:p>
        </p:txBody>
      </p:sp>
      <p:sp>
        <p:nvSpPr>
          <p:cNvPr id="2034702" name="AutoShape 14"/>
          <p:cNvSpPr>
            <a:spLocks noChangeArrowheads="1"/>
          </p:cNvSpPr>
          <p:nvPr/>
        </p:nvSpPr>
        <p:spPr bwMode="blackWhite">
          <a:xfrm>
            <a:off x="5451475" y="1925638"/>
            <a:ext cx="2711450" cy="1046162"/>
          </a:xfrm>
          <a:prstGeom prst="wedgeRectCallout">
            <a:avLst>
              <a:gd name="adj1" fmla="val 45208"/>
              <a:gd name="adj2" fmla="val 25625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Net Written Premiums Fell 0.7% in 2007 (First Decline Since 1943) by 2.0% in 2008, and 4.2% in 2009, the First 3-Year Decline Since 1930-33.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8001000" y="3039129"/>
            <a:ext cx="1062225" cy="1103312"/>
          </a:xfrm>
          <a:prstGeom prst="wedgeRectCallout">
            <a:avLst>
              <a:gd name="adj1" fmla="val 20102"/>
              <a:gd name="adj2" fmla="val 9831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charset="0"/>
              </a:rPr>
              <a:t>2012:Q3 </a:t>
            </a:r>
            <a:r>
              <a:rPr lang="en-US" sz="1400" b="1" dirty="0">
                <a:solidFill>
                  <a:srgbClr val="FFFFFF"/>
                </a:solidFill>
                <a:latin typeface="Arial" pitchFamily="34" charset="0"/>
                <a:cs typeface="Arial" charset="0"/>
              </a:rPr>
              <a:t>growth was 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charset="0"/>
              </a:rPr>
              <a:t>+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</a:rPr>
              <a:t>4.2</a:t>
            </a: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charset="0"/>
              </a:rPr>
              <a:t>%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3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4702" grpId="0" animBg="1"/>
      <p:bldP spid="18" grpId="0" animBg="1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12/01/09 - 9pm</a:t>
            </a:r>
          </a:p>
        </p:txBody>
      </p:sp>
      <p:sp>
        <p:nvSpPr>
          <p:cNvPr id="819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900" smtClean="0">
                <a:solidFill>
                  <a:srgbClr val="FFFFFF"/>
                </a:solidFill>
                <a:latin typeface="Arial" charset="0"/>
                <a:cs typeface="Arial" charset="0"/>
              </a:rPr>
              <a:t>eSlide – P6466 – The Financial Crisis and the Future of the P/C</a:t>
            </a:r>
          </a:p>
        </p:txBody>
      </p:sp>
      <p:sp>
        <p:nvSpPr>
          <p:cNvPr id="819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5CA7A687-7399-4D14-BB9C-CB97F4ED43B6}" type="slidenum">
              <a:rPr lang="en-US" sz="900" smtClean="0">
                <a:solidFill>
                  <a:srgbClr val="000000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193</a:t>
            </a:fld>
            <a:endParaRPr lang="en-US" sz="9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8639" y="0"/>
            <a:ext cx="7559675" cy="1003300"/>
          </a:xfrm>
        </p:spPr>
        <p:txBody>
          <a:bodyPr/>
          <a:lstStyle/>
          <a:p>
            <a:r>
              <a:rPr lang="en-US" smtClean="0"/>
              <a:t>P/C Net Premiums Written: % Change, Quarter vs. Year-Prior Quarter</a:t>
            </a:r>
          </a:p>
        </p:txBody>
      </p:sp>
      <p:sp>
        <p:nvSpPr>
          <p:cNvPr id="8199" name="Rectangle 4"/>
          <p:cNvSpPr>
            <a:spLocks noChangeArrowheads="1"/>
          </p:cNvSpPr>
          <p:nvPr/>
        </p:nvSpPr>
        <p:spPr bwMode="auto">
          <a:xfrm>
            <a:off x="0" y="6575425"/>
            <a:ext cx="7569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Sources: ISO, Insurance Information Institute. </a:t>
            </a:r>
          </a:p>
        </p:txBody>
      </p:sp>
      <p:sp>
        <p:nvSpPr>
          <p:cNvPr id="1938437" name="Rectangle 5"/>
          <p:cNvSpPr>
            <a:spLocks noChangeArrowheads="1"/>
          </p:cNvSpPr>
          <p:nvPr/>
        </p:nvSpPr>
        <p:spPr bwMode="blackWhite">
          <a:xfrm>
            <a:off x="444500" y="5670550"/>
            <a:ext cx="8207375" cy="8048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</a:rPr>
              <a:t>Sustained Growth in 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Written Premiums</a:t>
            </a:r>
            <a:b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(vs. the same quarter, prior year) Will Continue into 2013</a:t>
            </a:r>
          </a:p>
        </p:txBody>
      </p:sp>
      <p:graphicFrame>
        <p:nvGraphicFramePr>
          <p:cNvPr id="8194" name="Object 7"/>
          <p:cNvGraphicFramePr>
            <a:graphicFrameLocks noChangeAspect="1"/>
          </p:cNvGraphicFramePr>
          <p:nvPr/>
        </p:nvGraphicFramePr>
        <p:xfrm>
          <a:off x="317500" y="1285875"/>
          <a:ext cx="8499475" cy="4286250"/>
        </p:xfrm>
        <a:graphic>
          <a:graphicData uri="http://schemas.openxmlformats.org/presentationml/2006/ole">
            <p:oleObj spid="_x0000_s14592002" name="Chart" r:id="rId5" imgW="8296363" imgH="3762334" progId="MSGraph.Chart.8">
              <p:embed followColorScheme="full"/>
            </p:oleObj>
          </a:graphicData>
        </a:graphic>
      </p:graphicFrame>
      <p:sp>
        <p:nvSpPr>
          <p:cNvPr id="9" name="AutoShape 14"/>
          <p:cNvSpPr>
            <a:spLocks noChangeArrowheads="1"/>
          </p:cNvSpPr>
          <p:nvPr/>
        </p:nvSpPr>
        <p:spPr bwMode="blackWhite">
          <a:xfrm>
            <a:off x="5823257" y="1281881"/>
            <a:ext cx="2495550" cy="1181100"/>
          </a:xfrm>
          <a:prstGeom prst="wedgeRectCallout">
            <a:avLst>
              <a:gd name="adj1" fmla="val 58151"/>
              <a:gd name="adj2" fmla="val 7990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FFFFFF"/>
                </a:solidFill>
              </a:rPr>
              <a:t>Premium growth in Q3 2012 was up 5.1% over Q3 2011, the strongest growth since Q4 2006</a:t>
            </a:r>
            <a:endParaRPr lang="en-US" sz="1600" b="1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5530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53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1827A-84F6-4A43-8588-541F0AF3455F}" type="slidenum">
              <a:rPr lang="en-US" smtClean="0"/>
              <a:pPr>
                <a:defRPr/>
              </a:pPr>
              <a:t>194</a:t>
            </a:fld>
            <a:endParaRPr lang="en-US" smtClean="0"/>
          </a:p>
        </p:txBody>
      </p:sp>
      <p:sp>
        <p:nvSpPr>
          <p:cNvPr id="512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in Net Written Premium by Segment, 2012:9 Mos. vs. 2011:9 Mos.*</a:t>
            </a:r>
          </a:p>
        </p:txBody>
      </p:sp>
      <p:sp>
        <p:nvSpPr>
          <p:cNvPr id="51207" name="Rectangle 4"/>
          <p:cNvSpPr>
            <a:spLocks noChangeArrowheads="1"/>
          </p:cNvSpPr>
          <p:nvPr/>
        </p:nvSpPr>
        <p:spPr bwMode="auto">
          <a:xfrm>
            <a:off x="-47625" y="6046497"/>
            <a:ext cx="3715057" cy="840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*Excludes mortgage and financial guaranty insurers.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</a:t>
            </a:r>
            <a:r>
              <a:rPr lang="en-US" sz="1100" dirty="0" smtClean="0"/>
              <a:t>ISO/PCI; </a:t>
            </a:r>
            <a:r>
              <a:rPr lang="en-US" sz="1100" dirty="0"/>
              <a:t>Insurance Information Institute</a:t>
            </a:r>
          </a:p>
        </p:txBody>
      </p:sp>
      <p:graphicFrame>
        <p:nvGraphicFramePr>
          <p:cNvPr id="51202" name="Object 2"/>
          <p:cNvGraphicFramePr>
            <a:graphicFrameLocks/>
          </p:cNvGraphicFramePr>
          <p:nvPr/>
        </p:nvGraphicFramePr>
        <p:xfrm>
          <a:off x="253130" y="1800022"/>
          <a:ext cx="8493125" cy="4343400"/>
        </p:xfrm>
        <a:graphic>
          <a:graphicData uri="http://schemas.openxmlformats.org/presentationml/2006/ole">
            <p:oleObj spid="_x0000_s14593026" name="Chart" r:id="rId4" imgW="8448609" imgH="4324336" progId="MSGraph.Chart.8">
              <p:embed followColorScheme="full"/>
            </p:oleObj>
          </a:graphicData>
        </a:graphic>
      </p:graphicFrame>
      <p:sp>
        <p:nvSpPr>
          <p:cNvPr id="51209" name="Rectangle 7"/>
          <p:cNvSpPr>
            <a:spLocks noChangeArrowheads="1"/>
          </p:cNvSpPr>
          <p:nvPr/>
        </p:nvSpPr>
        <p:spPr bwMode="black">
          <a:xfrm>
            <a:off x="327998" y="1345192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(Percent)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10035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77B74B-B63E-47FB-8E88-176EB5898A12}" type="slidenum">
              <a:rPr lang="en-US" smtClean="0"/>
              <a:pPr/>
              <a:t>195</a:t>
            </a:fld>
            <a:endParaRPr lang="en-US" smtClean="0"/>
          </a:p>
        </p:txBody>
      </p:sp>
      <p:sp>
        <p:nvSpPr>
          <p:cNvPr id="10035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Commercial Rate Change,</a:t>
            </a:r>
            <a:br>
              <a:rPr lang="en-US" dirty="0" smtClean="0"/>
            </a:br>
            <a:r>
              <a:rPr lang="en-US" dirty="0" smtClean="0"/>
              <a:t>All Lines, (1Q:2004–4Q:2012)</a:t>
            </a:r>
          </a:p>
        </p:txBody>
      </p:sp>
      <p:graphicFrame>
        <p:nvGraphicFramePr>
          <p:cNvPr id="7200771" name="Object 2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xmlns="" val="2967979953"/>
              </p:ext>
            </p:extLst>
          </p:nvPr>
        </p:nvGraphicFramePr>
        <p:xfrm>
          <a:off x="44244" y="1633077"/>
          <a:ext cx="8699500" cy="4843463"/>
        </p:xfrm>
        <a:graphic>
          <a:graphicData uri="http://schemas.openxmlformats.org/presentationml/2006/ole">
            <p:oleObj spid="_x0000_s14331906" name="Chart" r:id="rId4" imgW="8572512" imgH="4772156" progId="MSGraph.Chart.8">
              <p:embed followColorScheme="full"/>
            </p:oleObj>
          </a:graphicData>
        </a:graphic>
      </p:graphicFrame>
      <p:sp>
        <p:nvSpPr>
          <p:cNvPr id="100359" name="Rectangle 4"/>
          <p:cNvSpPr>
            <a:spLocks noChangeArrowheads="1"/>
          </p:cNvSpPr>
          <p:nvPr/>
        </p:nvSpPr>
        <p:spPr bwMode="auto">
          <a:xfrm>
            <a:off x="-1" y="6414802"/>
            <a:ext cx="8790040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</a:p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Source</a:t>
            </a:r>
            <a:r>
              <a:rPr lang="en-US" sz="1100" dirty="0"/>
              <a:t>:  Council of Insurance Agents &amp; </a:t>
            </a:r>
            <a:r>
              <a:rPr lang="en-US" sz="1100" dirty="0" smtClean="0"/>
              <a:t>Brokers; Insurance </a:t>
            </a:r>
            <a:r>
              <a:rPr lang="en-US" sz="1100" dirty="0"/>
              <a:t>Information Institute</a:t>
            </a:r>
          </a:p>
        </p:txBody>
      </p:sp>
      <p:sp>
        <p:nvSpPr>
          <p:cNvPr id="7200774" name="AutoShape 6"/>
          <p:cNvSpPr>
            <a:spLocks noChangeArrowheads="1"/>
          </p:cNvSpPr>
          <p:nvPr/>
        </p:nvSpPr>
        <p:spPr bwMode="blackWhite">
          <a:xfrm>
            <a:off x="1397254" y="5182508"/>
            <a:ext cx="1879600" cy="419100"/>
          </a:xfrm>
          <a:prstGeom prst="wedgeRectCallout">
            <a:avLst>
              <a:gd name="adj1" fmla="val 22377"/>
              <a:gd name="adj2" fmla="val -3277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>
                <a:solidFill>
                  <a:schemeClr val="bg1"/>
                </a:solidFill>
              </a:rPr>
              <a:t>KRW Effect</a:t>
            </a:r>
          </a:p>
        </p:txBody>
      </p:sp>
      <p:sp>
        <p:nvSpPr>
          <p:cNvPr id="7200776" name="AutoShape 8"/>
          <p:cNvSpPr>
            <a:spLocks noChangeArrowheads="1"/>
          </p:cNvSpPr>
          <p:nvPr/>
        </p:nvSpPr>
        <p:spPr bwMode="blackWhite">
          <a:xfrm>
            <a:off x="3229897" y="1210796"/>
            <a:ext cx="3018437" cy="927100"/>
          </a:xfrm>
          <a:prstGeom prst="wedgeRectCallout">
            <a:avLst>
              <a:gd name="adj1" fmla="val 136048"/>
              <a:gd name="adj2" fmla="val 3067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Pricing </a:t>
            </a:r>
            <a:r>
              <a:rPr lang="en-US" sz="1400" b="1" dirty="0" smtClean="0">
                <a:solidFill>
                  <a:schemeClr val="bg1"/>
                </a:solidFill>
              </a:rPr>
              <a:t>as of Q4:2012 was positive for the 6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consecutive quarter. Gains are likely to continue through 2013.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0362" name="Rectangle 8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blackWhite">
          <a:xfrm>
            <a:off x="6895926" y="4361653"/>
            <a:ext cx="1951038" cy="1075297"/>
          </a:xfrm>
          <a:prstGeom prst="wedgeRectCallout">
            <a:avLst>
              <a:gd name="adj1" fmla="val -27271"/>
              <a:gd name="adj2" fmla="val -15392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Q2 2011 </a:t>
            </a:r>
            <a:r>
              <a:rPr lang="en-US" sz="1400" b="1" dirty="0" smtClean="0">
                <a:solidFill>
                  <a:schemeClr val="bg1"/>
                </a:solidFill>
              </a:rPr>
              <a:t>marked the last of 30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</a:rPr>
              <a:t> consecutive quarter of price declines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00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20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0774" grpId="0" animBg="1"/>
      <p:bldP spid="7200776" grpId="0" animBg="1"/>
      <p:bldP spid="11" grpId="0" animBg="1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2698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649AD8-09C2-4F16-8B74-7E90E36D8904}" type="slidenum">
              <a:rPr lang="en-US" smtClean="0"/>
              <a:pPr>
                <a:defRPr/>
              </a:pPr>
              <a:t>196</a:t>
            </a:fld>
            <a:endParaRPr lang="en-US" smtClean="0"/>
          </a:p>
        </p:txBody>
      </p:sp>
      <p:sp>
        <p:nvSpPr>
          <p:cNvPr id="140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in Commercial Rate Renewals, by Account Size: 1999:Q4 to 2012:Q4</a:t>
            </a:r>
          </a:p>
        </p:txBody>
      </p:sp>
      <p:sp>
        <p:nvSpPr>
          <p:cNvPr id="140294" name="Rectangle 4"/>
          <p:cNvSpPr>
            <a:spLocks noChangeArrowheads="1"/>
          </p:cNvSpPr>
          <p:nvPr/>
        </p:nvSpPr>
        <p:spPr bwMode="auto">
          <a:xfrm>
            <a:off x="-188913" y="6475390"/>
            <a:ext cx="756920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Council of Insurance Agents and Brokers; </a:t>
            </a:r>
            <a:r>
              <a:rPr lang="en-US" sz="1100" dirty="0" smtClean="0"/>
              <a:t>Barclay’s Capital; Insurance </a:t>
            </a:r>
            <a:r>
              <a:rPr lang="en-US" sz="1100" dirty="0"/>
              <a:t>Information Institute.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324459" y="6493407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  <p:pic>
        <p:nvPicPr>
          <p:cNvPr id="155422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724" y="1256837"/>
            <a:ext cx="8598308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6"/>
          <p:cNvSpPr>
            <a:spLocks noChangeArrowheads="1"/>
          </p:cNvSpPr>
          <p:nvPr/>
        </p:nvSpPr>
        <p:spPr bwMode="black">
          <a:xfrm>
            <a:off x="259175" y="1013904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Percentage Change (%)</a:t>
            </a: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blackWhite">
          <a:xfrm>
            <a:off x="1591403" y="5099869"/>
            <a:ext cx="1924050" cy="666750"/>
          </a:xfrm>
          <a:prstGeom prst="wedgeRectCallout">
            <a:avLst>
              <a:gd name="adj1" fmla="val 153465"/>
              <a:gd name="adj2" fmla="val 1594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Trough = 2007:Q3 -13.6%</a:t>
            </a: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blackWhite">
          <a:xfrm>
            <a:off x="4613866" y="3363334"/>
            <a:ext cx="1395269" cy="658813"/>
          </a:xfrm>
          <a:prstGeom prst="wedgeRectCallout">
            <a:avLst>
              <a:gd name="adj1" fmla="val -44068"/>
              <a:gd name="adj2" fmla="val 9883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KRW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: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No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Lasting Impact</a:t>
            </a: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blackWhite">
          <a:xfrm>
            <a:off x="2906556" y="2053832"/>
            <a:ext cx="1771650" cy="1104900"/>
          </a:xfrm>
          <a:prstGeom prst="wedgeRectCallout">
            <a:avLst>
              <a:gd name="adj1" fmla="val -15517"/>
              <a:gd name="adj2" fmla="val 14789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Pricing Turned Negative in Early 2004 and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Remained that way for 7 ½ years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blackWhite">
          <a:xfrm>
            <a:off x="2810352" y="1288652"/>
            <a:ext cx="1819275" cy="666750"/>
          </a:xfrm>
          <a:prstGeom prst="wedgeRectCallout">
            <a:avLst>
              <a:gd name="adj1" fmla="val -86711"/>
              <a:gd name="adj2" fmla="val 25893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+mn-cs"/>
              </a:rPr>
              <a:t>Peak = 2001:Q4 +28.5%</a:t>
            </a: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blackWhite">
          <a:xfrm>
            <a:off x="6101953" y="1165123"/>
            <a:ext cx="2658599" cy="1571261"/>
          </a:xfrm>
          <a:prstGeom prst="wedgeRectCallout">
            <a:avLst>
              <a:gd name="adj1" fmla="val 34604"/>
              <a:gd name="adj2" fmla="val 9001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Pricing turned positive in Q3:2011, the first increase in nearly 8 years; Q4:2012 renewals were up 5.0%, the largest increase since late 2003; Some insurers posted stronger numbers.</a:t>
            </a:r>
            <a:endParaRPr lang="en-US" sz="14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4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  <p:bldP spid="23" grpId="0" animBg="1"/>
      <p:bldP spid="25" grpId="0" animBg="1"/>
    </p:bld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746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B82FD-8397-46A1-A287-CA069647B4B7}" type="slidenum">
              <a:rPr lang="en-US" smtClean="0"/>
              <a:pPr>
                <a:defRPr/>
              </a:pPr>
              <a:t>197</a:t>
            </a:fld>
            <a:endParaRPr lang="en-US" smtClean="0"/>
          </a:p>
        </p:txBody>
      </p:sp>
      <p:sp>
        <p:nvSpPr>
          <p:cNvPr id="141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90488"/>
            <a:ext cx="7769225" cy="860425"/>
          </a:xfrm>
        </p:spPr>
        <p:txBody>
          <a:bodyPr/>
          <a:lstStyle/>
          <a:p>
            <a:r>
              <a:rPr lang="en-US" sz="2800" dirty="0" smtClean="0"/>
              <a:t>Cumulative </a:t>
            </a:r>
            <a:r>
              <a:rPr lang="en-US" sz="2800" dirty="0" err="1" smtClean="0"/>
              <a:t>Qtrly</a:t>
            </a:r>
            <a:r>
              <a:rPr lang="en-US" sz="2800" dirty="0" smtClean="0"/>
              <a:t>. Commercial Rate Changes, by Account Size: 1999:Q4 to 2012:Q4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-247905" y="6646657"/>
            <a:ext cx="7569201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Council of Insurance Agents and Brokers; </a:t>
            </a:r>
            <a:r>
              <a:rPr lang="en-US" sz="1100" dirty="0" smtClean="0"/>
              <a:t>Barclay’s Capital; Insurance </a:t>
            </a:r>
            <a:r>
              <a:rPr lang="en-US" sz="1100" dirty="0"/>
              <a:t>Information Institute.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">
          <a:xfrm>
            <a:off x="192462" y="1053552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1999:Q4 = 100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-250719" y="6478659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  <p:pic>
        <p:nvPicPr>
          <p:cNvPr id="155402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95" y="1285873"/>
            <a:ext cx="8952271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 flipV="1">
            <a:off x="398616" y="4734242"/>
            <a:ext cx="8553660" cy="13733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utoShape 6"/>
          <p:cNvSpPr>
            <a:spLocks noChangeArrowheads="1"/>
          </p:cNvSpPr>
          <p:nvPr/>
        </p:nvSpPr>
        <p:spPr bwMode="blackWhite">
          <a:xfrm>
            <a:off x="5889522" y="1292943"/>
            <a:ext cx="2890684" cy="1509990"/>
          </a:xfrm>
          <a:prstGeom prst="wedgeRectCallout">
            <a:avLst>
              <a:gd name="adj1" fmla="val 39564"/>
              <a:gd name="adj2" fmla="val 16188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Despite 6 consecutive quarters of gains (Q4:2012 =  5.0%), pricing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</a:rPr>
              <a:t>today is where is was in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mid-2001 </a:t>
            </a:r>
            <a:r>
              <a:rPr lang="en-US" sz="1400" b="1" dirty="0">
                <a:solidFill>
                  <a:schemeClr val="bg1"/>
                </a:solidFill>
                <a:latin typeface="Arial" pitchFamily="34" charset="0"/>
              </a:rPr>
              <a:t>(pre-9/11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), suggesting additional rate need going forward, esp. in light of record low interest rates</a:t>
            </a:r>
            <a:endParaRPr 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746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B82FD-8397-46A1-A287-CA069647B4B7}" type="slidenum">
              <a:rPr lang="en-US" smtClean="0"/>
              <a:pPr>
                <a:defRPr/>
              </a:pPr>
              <a:t>198</a:t>
            </a:fld>
            <a:endParaRPr lang="en-US" smtClean="0"/>
          </a:p>
        </p:txBody>
      </p:sp>
      <p:sp>
        <p:nvSpPr>
          <p:cNvPr id="141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90488"/>
            <a:ext cx="7769225" cy="860425"/>
          </a:xfrm>
        </p:spPr>
        <p:txBody>
          <a:bodyPr/>
          <a:lstStyle/>
          <a:p>
            <a:r>
              <a:rPr lang="en-US" sz="2800" dirty="0" smtClean="0"/>
              <a:t>Cumulative </a:t>
            </a:r>
            <a:r>
              <a:rPr lang="en-US" sz="2800" dirty="0" err="1" smtClean="0"/>
              <a:t>Qtrly</a:t>
            </a:r>
            <a:r>
              <a:rPr lang="en-US" sz="2800" dirty="0" smtClean="0"/>
              <a:t>. Commercial Rate Changes, by Line: 1999:Q4 to 2012:Q4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black">
          <a:xfrm>
            <a:off x="192462" y="1083048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1999:Q4 = 100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-188913" y="6602413"/>
            <a:ext cx="7569201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Council of Insurance Agents and Brokers; </a:t>
            </a:r>
            <a:r>
              <a:rPr lang="en-US" sz="1100" dirty="0" smtClean="0"/>
              <a:t>Barclay’s Capital; Insurance </a:t>
            </a:r>
            <a:r>
              <a:rPr lang="en-US" sz="1100" dirty="0"/>
              <a:t>Information Institute.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191727" y="6434415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  <p:pic>
        <p:nvPicPr>
          <p:cNvPr id="155381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477" y="1356852"/>
            <a:ext cx="8760541" cy="5045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flipV="1">
            <a:off x="649334" y="4021397"/>
            <a:ext cx="8140704" cy="18652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utoShape 6"/>
          <p:cNvSpPr>
            <a:spLocks noChangeArrowheads="1"/>
          </p:cNvSpPr>
          <p:nvPr/>
        </p:nvSpPr>
        <p:spPr bwMode="blackWhite">
          <a:xfrm>
            <a:off x="3067665" y="4665410"/>
            <a:ext cx="3028335" cy="688258"/>
          </a:xfrm>
          <a:prstGeom prst="wedgeRectCallout">
            <a:avLst>
              <a:gd name="adj1" fmla="val 123895"/>
              <a:gd name="adj2" fmla="val -13489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</a:rPr>
              <a:t>WC rate levels are rising and are now back to where they were in late 2008 and shortly after 9/11</a:t>
            </a:r>
            <a:endParaRPr lang="en-US" sz="14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746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DB82FD-8397-46A1-A287-CA069647B4B7}" type="slidenum">
              <a:rPr lang="en-US" smtClean="0"/>
              <a:pPr>
                <a:defRPr/>
              </a:pPr>
              <a:t>199</a:t>
            </a:fld>
            <a:endParaRPr lang="en-US" smtClean="0"/>
          </a:p>
        </p:txBody>
      </p:sp>
      <p:sp>
        <p:nvSpPr>
          <p:cNvPr id="1413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" y="90488"/>
            <a:ext cx="7769225" cy="860425"/>
          </a:xfrm>
        </p:spPr>
        <p:txBody>
          <a:bodyPr/>
          <a:lstStyle/>
          <a:p>
            <a:r>
              <a:rPr lang="en-US" sz="2800" dirty="0" smtClean="0"/>
              <a:t>Workers Comp. Quarterly Rate Changes, by Line: 2000:Q1 to 2012:Q4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black">
          <a:xfrm>
            <a:off x="192462" y="1083048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1999:Q4 = 100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-188913" y="6602413"/>
            <a:ext cx="7569201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Council of Insurance Agents and Brokers; </a:t>
            </a:r>
            <a:r>
              <a:rPr lang="en-US" sz="1100" dirty="0" smtClean="0"/>
              <a:t>Barclay’s Capital; Insurance </a:t>
            </a:r>
            <a:r>
              <a:rPr lang="en-US" sz="1100" dirty="0"/>
              <a:t>Information Institute.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206475" y="6449163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  <p:pic>
        <p:nvPicPr>
          <p:cNvPr id="155361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10" y="1377478"/>
            <a:ext cx="8710920" cy="49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3972232" y="2050026"/>
            <a:ext cx="2212255" cy="840658"/>
          </a:xfrm>
          <a:prstGeom prst="wedgeRectCallout">
            <a:avLst>
              <a:gd name="adj1" fmla="val 107299"/>
              <a:gd name="adj2" fmla="val 5868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</a:rPr>
              <a:t>Most accounts are now renewing upwards</a:t>
            </a:r>
            <a:endParaRPr lang="en-US" sz="16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07523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107524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9342C-53D6-4D94-B2D4-59FCBEC09C85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196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726" y="90488"/>
            <a:ext cx="7754169" cy="860425"/>
          </a:xfrm>
        </p:spPr>
        <p:txBody>
          <a:bodyPr/>
          <a:lstStyle/>
          <a:p>
            <a:r>
              <a:rPr lang="en-US" dirty="0" smtClean="0"/>
              <a:t>Presentation Outline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3079" y="1026810"/>
            <a:ext cx="8686800" cy="4652962"/>
          </a:xfrm>
        </p:spPr>
        <p:txBody>
          <a:bodyPr/>
          <a:lstStyle/>
          <a:p>
            <a:pPr>
              <a:lnSpc>
                <a:spcPts val="2300"/>
              </a:lnSpc>
              <a:spcBef>
                <a:spcPct val="50000"/>
              </a:spcBef>
            </a:pPr>
            <a:r>
              <a:rPr lang="en-US" b="1" dirty="0" smtClean="0"/>
              <a:t>Economic Outlook</a:t>
            </a:r>
          </a:p>
          <a:p>
            <a:pPr lvl="1">
              <a:lnSpc>
                <a:spcPts val="2300"/>
              </a:lnSpc>
            </a:pPr>
            <a:r>
              <a:rPr lang="en-US" sz="2000" b="1" dirty="0" smtClean="0"/>
              <a:t>Exposure and premium growth depend critically on growth trajectory for the economy</a:t>
            </a:r>
            <a:endParaRPr lang="en-US" sz="2000" b="1" i="1" dirty="0" smtClean="0"/>
          </a:p>
          <a:p>
            <a:pPr>
              <a:lnSpc>
                <a:spcPts val="2300"/>
              </a:lnSpc>
              <a:spcBef>
                <a:spcPct val="50000"/>
              </a:spcBef>
            </a:pPr>
            <a:r>
              <a:rPr lang="en-US" b="1" dirty="0" smtClean="0"/>
              <a:t>Catastrophe Loss Overview</a:t>
            </a:r>
          </a:p>
          <a:p>
            <a:pPr lvl="1">
              <a:lnSpc>
                <a:spcPts val="2300"/>
              </a:lnSpc>
            </a:pPr>
            <a:r>
              <a:rPr lang="en-US" sz="2000" b="1" dirty="0" smtClean="0"/>
              <a:t>Hurricane Sandy guarantees that 2012 will become the 2</a:t>
            </a:r>
            <a:r>
              <a:rPr lang="en-US" sz="2000" b="1" baseline="30000" dirty="0" smtClean="0"/>
              <a:t>nd</a:t>
            </a:r>
            <a:r>
              <a:rPr lang="en-US" sz="2000" b="1" dirty="0" smtClean="0"/>
              <a:t> or 3</a:t>
            </a:r>
            <a:r>
              <a:rPr lang="en-US" sz="2000" b="1" baseline="30000" dirty="0" smtClean="0"/>
              <a:t>rd</a:t>
            </a:r>
            <a:r>
              <a:rPr lang="en-US" sz="2000" b="1" dirty="0" smtClean="0"/>
              <a:t> costliest year in US history in terms of insured losses</a:t>
            </a:r>
          </a:p>
          <a:p>
            <a:pPr lvl="1">
              <a:lnSpc>
                <a:spcPts val="2300"/>
              </a:lnSpc>
            </a:pPr>
            <a:r>
              <a:rPr lang="en-US" sz="2000" b="1" dirty="0" smtClean="0"/>
              <a:t>Drilldown on NY Impacts</a:t>
            </a:r>
          </a:p>
          <a:p>
            <a:pPr>
              <a:lnSpc>
                <a:spcPts val="2300"/>
              </a:lnSpc>
              <a:spcBef>
                <a:spcPct val="50000"/>
              </a:spcBef>
            </a:pPr>
            <a:r>
              <a:rPr lang="en-US" b="1" dirty="0" smtClean="0"/>
              <a:t>P/C Industry Performance: US &amp; NY Overview &amp; Outlook</a:t>
            </a:r>
          </a:p>
          <a:p>
            <a:pPr lvl="1">
              <a:lnSpc>
                <a:spcPts val="2300"/>
              </a:lnSpc>
            </a:pPr>
            <a:r>
              <a:rPr lang="en-US" sz="2000" b="1" dirty="0" smtClean="0"/>
              <a:t>Underwriting</a:t>
            </a:r>
          </a:p>
          <a:p>
            <a:pPr lvl="1">
              <a:lnSpc>
                <a:spcPts val="2300"/>
              </a:lnSpc>
            </a:pPr>
            <a:r>
              <a:rPr lang="en-US" sz="2000" b="1" dirty="0" smtClean="0"/>
              <a:t>Pricing</a:t>
            </a:r>
          </a:p>
          <a:p>
            <a:pPr lvl="1">
              <a:lnSpc>
                <a:spcPts val="2300"/>
              </a:lnSpc>
            </a:pPr>
            <a:r>
              <a:rPr lang="en-US" sz="2000" b="1" dirty="0" smtClean="0"/>
              <a:t>Growth</a:t>
            </a:r>
          </a:p>
          <a:p>
            <a:pPr lvl="1">
              <a:lnSpc>
                <a:spcPts val="2300"/>
              </a:lnSpc>
            </a:pPr>
            <a:r>
              <a:rPr lang="en-US" sz="2000" b="1" dirty="0" smtClean="0"/>
              <a:t>Capacity</a:t>
            </a:r>
          </a:p>
          <a:p>
            <a:pPr lvl="1">
              <a:lnSpc>
                <a:spcPts val="2300"/>
              </a:lnSpc>
            </a:pPr>
            <a:r>
              <a:rPr lang="en-US" sz="2000" b="1" dirty="0" smtClean="0"/>
              <a:t>Investments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2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Value of Public Construction Put in Place, by Segment,  Dec. 2012 vs. Dec. 2011*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39688" y="1638300"/>
          <a:ext cx="8867775" cy="3771900"/>
        </p:xfrm>
        <a:graphic>
          <a:graphicData uri="http://schemas.openxmlformats.org/presentationml/2006/ole">
            <p:oleObj spid="_x0000_s14052354" name="Chart" r:id="rId4" imgW="8534451" imgH="3771782" progId="MSGraph.Chart.8">
              <p:embed followColorScheme="full"/>
            </p:oleObj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461963" y="5464175"/>
            <a:ext cx="822007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Public Construction Activity is Down in Many  Segments as State and Local Budgets Remain Under Stress; Improvement Possible in 2013.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*seasonally </a:t>
            </a:r>
            <a:r>
              <a:rPr lang="en-US" sz="1100" dirty="0" smtClean="0"/>
              <a:t>adjusted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</a:t>
            </a:r>
            <a:r>
              <a:rPr lang="en-US" sz="1100" dirty="0" smtClean="0"/>
              <a:t>Bureau, </a:t>
            </a:r>
            <a:r>
              <a:rPr lang="en-US" sz="1100" dirty="0" smtClean="0">
                <a:hlinkClick r:id="rId5"/>
              </a:rPr>
              <a:t>http://www.census.gov/construction/c30/c30index.html</a:t>
            </a:r>
            <a:r>
              <a:rPr lang="en-US" sz="1100" dirty="0" smtClean="0"/>
              <a:t> ; Insurance Information Institute.  </a:t>
            </a:r>
            <a:endParaRPr lang="en-US" sz="1100" dirty="0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blackWhite">
          <a:xfrm>
            <a:off x="1288024" y="1291664"/>
            <a:ext cx="3401962" cy="914398"/>
          </a:xfrm>
          <a:prstGeom prst="wedgeRectCallout">
            <a:avLst>
              <a:gd name="adj1" fmla="val 78286"/>
              <a:gd name="adj2" fmla="val 6170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Public sector construction activity is down substantially in many segments, but is actually now up in some key segments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4513007" y="3667431"/>
            <a:ext cx="2531805" cy="634179"/>
          </a:xfrm>
          <a:prstGeom prst="wedgeRectCallout">
            <a:avLst>
              <a:gd name="adj1" fmla="val 11336"/>
              <a:gd name="adj2" fmla="val -13832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</a:rPr>
              <a:t>Transportation and Power projects lead public sector construction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1" grpId="0" animBg="1"/>
      <p:bldP spid="10" grpId="0" animBg="1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138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7CD4B1-62DD-4C9F-B92F-E15EAAAF53A1}" type="slidenum">
              <a:rPr lang="en-US" smtClean="0">
                <a:solidFill>
                  <a:srgbClr val="000000"/>
                </a:solidFill>
              </a:rPr>
              <a:pPr/>
              <a:t>200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13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386" y="90488"/>
            <a:ext cx="7400925" cy="860425"/>
          </a:xfrm>
        </p:spPr>
        <p:txBody>
          <a:bodyPr/>
          <a:lstStyle/>
          <a:p>
            <a:r>
              <a:rPr lang="en-US" dirty="0" smtClean="0"/>
              <a:t>Change in Commercial Rate Renewals, by Line: 2012:Q4</a:t>
            </a:r>
          </a:p>
        </p:txBody>
      </p:sp>
      <p:sp>
        <p:nvSpPr>
          <p:cNvPr id="101383" name="Rectangle 4"/>
          <p:cNvSpPr>
            <a:spLocks noChangeArrowheads="1"/>
          </p:cNvSpPr>
          <p:nvPr/>
        </p:nvSpPr>
        <p:spPr bwMode="auto">
          <a:xfrm>
            <a:off x="0" y="6634417"/>
            <a:ext cx="7569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Source: Council of Insurance Agents and Brokers; Insurance Information Institute.</a:t>
            </a:r>
          </a:p>
        </p:txBody>
      </p:sp>
      <p:sp>
        <p:nvSpPr>
          <p:cNvPr id="1938437" name="Rectangle 5"/>
          <p:cNvSpPr>
            <a:spLocks noChangeArrowheads="1"/>
          </p:cNvSpPr>
          <p:nvPr/>
        </p:nvSpPr>
        <p:spPr bwMode="blackWhite">
          <a:xfrm>
            <a:off x="103242" y="5338919"/>
            <a:ext cx="8922774" cy="109137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Major Commercial Lines Renewed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Uniformly Upward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in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Q4:2012 for the Sixth Consecutive Quarter; Property Lines &amp; </a:t>
            </a:r>
            <a:r>
              <a:rPr lang="en-US" b="1" dirty="0">
                <a:solidFill>
                  <a:srgbClr val="FFFFFF"/>
                </a:solidFill>
                <a:latin typeface="Arial" charset="0"/>
                <a:cs typeface="Arial" charset="0"/>
              </a:rPr>
              <a:t>Workers </a:t>
            </a: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Comp Leading the Way; Cat Losses and Low Interest Rates Provide Momentum Going Forward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1385" name="Rectangle 6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Percentage Change (%)</a:t>
            </a:r>
          </a:p>
        </p:txBody>
      </p:sp>
      <p:graphicFrame>
        <p:nvGraphicFramePr>
          <p:cNvPr id="101378" name="Object 7"/>
          <p:cNvGraphicFramePr>
            <a:graphicFrameLocks noChangeAspect="1"/>
          </p:cNvGraphicFramePr>
          <p:nvPr/>
        </p:nvGraphicFramePr>
        <p:xfrm>
          <a:off x="407988" y="1585816"/>
          <a:ext cx="8296275" cy="3752850"/>
        </p:xfrm>
        <a:graphic>
          <a:graphicData uri="http://schemas.openxmlformats.org/presentationml/2006/ole">
            <p:oleObj spid="_x0000_s14332930" name="Chart" r:id="rId4" imgW="8305811" imgH="3762334" progId="MSGraph.Chart.8">
              <p:embed followColorScheme="full"/>
            </p:oleObj>
          </a:graphicData>
        </a:graphic>
      </p:graphicFrame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3908322" y="1122307"/>
            <a:ext cx="2624779" cy="1276910"/>
          </a:xfrm>
          <a:prstGeom prst="wedgeRectCallout">
            <a:avLst>
              <a:gd name="adj1" fmla="val 104202"/>
              <a:gd name="adj2" fmla="val 1403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Workers Comp rate increases are large than any other line, followed by Property lines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-3" y="6493407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8437" grpId="0" animBg="1"/>
      <p:bldP spid="10" grpId="0" animBg="1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4160" y="120856"/>
            <a:ext cx="7826375" cy="860425"/>
          </a:xfrm>
        </p:spPr>
        <p:txBody>
          <a:bodyPr/>
          <a:lstStyle/>
          <a:p>
            <a:r>
              <a:rPr lang="en-US" dirty="0" smtClean="0"/>
              <a:t>CLIPS: Change in Written Price Level:</a:t>
            </a:r>
            <a:br>
              <a:rPr lang="en-US" dirty="0" smtClean="0"/>
            </a:br>
            <a:r>
              <a:rPr lang="en-US" dirty="0" smtClean="0"/>
              <a:t>All Lines, 2010:Q2 – 2012:Q4</a:t>
            </a:r>
          </a:p>
        </p:txBody>
      </p:sp>
      <p:sp>
        <p:nvSpPr>
          <p:cNvPr id="102404" name="Rectangle 3"/>
          <p:cNvSpPr>
            <a:spLocks noChangeArrowheads="1"/>
          </p:cNvSpPr>
          <p:nvPr/>
        </p:nvSpPr>
        <p:spPr bwMode="auto">
          <a:xfrm>
            <a:off x="-165100" y="6626225"/>
            <a:ext cx="84201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Towers Watson; </a:t>
            </a:r>
            <a:r>
              <a:rPr lang="en-US" sz="1100" dirty="0"/>
              <a:t>Information Institute.</a:t>
            </a:r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206477" y="2052638"/>
          <a:ext cx="8624786" cy="4167187"/>
        </p:xfrm>
        <a:graphic>
          <a:graphicData uri="http://schemas.openxmlformats.org/presentationml/2006/ole">
            <p:oleObj spid="_x0000_s14333954" name="Chart" r:id="rId4" imgW="8581960" imgH="4219602" progId="MSGraph.Chart.8">
              <p:embed followColorScheme="full"/>
            </p:oleObj>
          </a:graphicData>
        </a:graphic>
      </p:graphicFrame>
      <p:sp>
        <p:nvSpPr>
          <p:cNvPr id="225286" name="AutoShape 6"/>
          <p:cNvSpPr>
            <a:spLocks noChangeArrowheads="1"/>
          </p:cNvSpPr>
          <p:nvPr/>
        </p:nvSpPr>
        <p:spPr bwMode="blackWhite">
          <a:xfrm>
            <a:off x="3743978" y="1395159"/>
            <a:ext cx="2820987" cy="1402121"/>
          </a:xfrm>
          <a:prstGeom prst="wedgeRectCallout">
            <a:avLst>
              <a:gd name="adj1" fmla="val 89075"/>
              <a:gd name="adj2" fmla="val 357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Rate changes have been positive for 8 consecutive quarters, longer than any other commercial line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2406" name="Rectangle 8"/>
          <p:cNvSpPr>
            <a:spLocks noChangeArrowheads="1"/>
          </p:cNvSpPr>
          <p:nvPr/>
        </p:nvSpPr>
        <p:spPr bwMode="black">
          <a:xfrm>
            <a:off x="200025" y="1560513"/>
            <a:ext cx="1087438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 Change)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6164078"/>
            <a:ext cx="8790040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Towers Watson data cited here are based on a survey. Rate changes earned by individual insurers can and do vary, potentially substantially.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 animBg="1"/>
    </p:bld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4160" y="120856"/>
            <a:ext cx="7826375" cy="860425"/>
          </a:xfrm>
        </p:spPr>
        <p:txBody>
          <a:bodyPr/>
          <a:lstStyle/>
          <a:p>
            <a:r>
              <a:rPr lang="en-US" dirty="0" smtClean="0"/>
              <a:t>Workers Comp Rate Changes,</a:t>
            </a:r>
            <a:br>
              <a:rPr lang="en-US" dirty="0" smtClean="0"/>
            </a:br>
            <a:r>
              <a:rPr lang="en-US" dirty="0" smtClean="0"/>
              <a:t>2008:Q4 – 2012:Q4</a:t>
            </a:r>
          </a:p>
        </p:txBody>
      </p:sp>
      <p:sp>
        <p:nvSpPr>
          <p:cNvPr id="102404" name="Rectangle 3"/>
          <p:cNvSpPr>
            <a:spLocks noChangeArrowheads="1"/>
          </p:cNvSpPr>
          <p:nvPr/>
        </p:nvSpPr>
        <p:spPr bwMode="auto">
          <a:xfrm>
            <a:off x="-165100" y="6626225"/>
            <a:ext cx="84201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Council of Insurance Agents and Brokers; Information Institute.</a:t>
            </a:r>
          </a:p>
        </p:txBody>
      </p:sp>
      <p:graphicFrame>
        <p:nvGraphicFramePr>
          <p:cNvPr id="102402" name="Object 2"/>
          <p:cNvGraphicFramePr>
            <a:graphicFrameLocks noChangeAspect="1"/>
          </p:cNvGraphicFramePr>
          <p:nvPr/>
        </p:nvGraphicFramePr>
        <p:xfrm>
          <a:off x="206477" y="2052638"/>
          <a:ext cx="8624786" cy="4167187"/>
        </p:xfrm>
        <a:graphic>
          <a:graphicData uri="http://schemas.openxmlformats.org/presentationml/2006/ole">
            <p:oleObj spid="_x0000_s16275458" name="Chart" r:id="rId4" imgW="8581960" imgH="4219602" progId="MSGraph.Chart.8">
              <p:embed followColorScheme="full"/>
            </p:oleObj>
          </a:graphicData>
        </a:graphic>
      </p:graphicFrame>
      <p:sp>
        <p:nvSpPr>
          <p:cNvPr id="225286" name="AutoShape 6"/>
          <p:cNvSpPr>
            <a:spLocks noChangeArrowheads="1"/>
          </p:cNvSpPr>
          <p:nvPr/>
        </p:nvSpPr>
        <p:spPr bwMode="blackWhite">
          <a:xfrm>
            <a:off x="4245423" y="1114940"/>
            <a:ext cx="2820987" cy="1402121"/>
          </a:xfrm>
          <a:prstGeom prst="wedgeRectCallout">
            <a:avLst>
              <a:gd name="adj1" fmla="val 89075"/>
              <a:gd name="adj2" fmla="val 3570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WC </a:t>
            </a:r>
            <a:r>
              <a:rPr lang="en-US" sz="1600" b="1" dirty="0">
                <a:solidFill>
                  <a:schemeClr val="bg1"/>
                </a:solidFill>
              </a:rPr>
              <a:t>rate </a:t>
            </a:r>
            <a:r>
              <a:rPr lang="en-US" sz="1600" b="1" dirty="0" smtClean="0">
                <a:solidFill>
                  <a:schemeClr val="bg1"/>
                </a:solidFill>
              </a:rPr>
              <a:t>changes have been positive for 7 consecutive quarters, longer than any other commercial line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2406" name="Rectangle 8"/>
          <p:cNvSpPr>
            <a:spLocks noChangeArrowheads="1"/>
          </p:cNvSpPr>
          <p:nvPr/>
        </p:nvSpPr>
        <p:spPr bwMode="black">
          <a:xfrm>
            <a:off x="200025" y="1560513"/>
            <a:ext cx="1087438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 Change)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162231" y="6434415"/>
            <a:ext cx="8790040" cy="2908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63500" indent="-6350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 smtClean="0"/>
              <a:t>Note: CIAB data cited here are based on a survey. Rate changes earned by individual insurers can and do vary, potentially substantially.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5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 animBg="1"/>
    </p:bld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210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000" smtClean="0">
                <a:solidFill>
                  <a:schemeClr val="bg1"/>
                </a:solidFill>
              </a:rPr>
              <a:t>Shifting Legal Liability &amp; </a:t>
            </a:r>
            <a:br>
              <a:rPr lang="en-US" sz="4000" smtClean="0">
                <a:solidFill>
                  <a:schemeClr val="bg1"/>
                </a:solidFill>
              </a:rPr>
            </a:br>
            <a:r>
              <a:rPr lang="en-US" sz="4000" smtClean="0">
                <a:solidFill>
                  <a:schemeClr val="bg1"/>
                </a:solidFill>
              </a:rPr>
              <a:t>Tort Environment</a:t>
            </a: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710E649-C827-46C1-98F4-B0DC0381DD96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203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2214" name="Rectangle 6"/>
          <p:cNvSpPr>
            <a:spLocks noChangeArrowheads="1"/>
          </p:cNvSpPr>
          <p:nvPr/>
        </p:nvSpPr>
        <p:spPr bwMode="auto">
          <a:xfrm>
            <a:off x="363538" y="4324350"/>
            <a:ext cx="8416925" cy="1076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>
                <a:solidFill>
                  <a:srgbClr val="225A7A"/>
                </a:solidFill>
              </a:rPr>
              <a:t>Is the Tort Pendulum</a:t>
            </a:r>
            <a:br>
              <a:rPr lang="en-US" sz="3800" b="1">
                <a:solidFill>
                  <a:srgbClr val="225A7A"/>
                </a:solidFill>
              </a:rPr>
            </a:br>
            <a:r>
              <a:rPr lang="en-US" sz="3800" b="1">
                <a:solidFill>
                  <a:srgbClr val="225A7A"/>
                </a:solidFill>
              </a:rPr>
              <a:t>Swinging Against Insurers?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203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4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4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2210" grpId="0" animBg="1"/>
      <p:bldP spid="2142214" grpId="0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6042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B3AF9-3C12-49F0-BEBE-033FFF75D5DB}" type="slidenum">
              <a:rPr lang="en-US" smtClean="0"/>
              <a:pPr>
                <a:defRPr/>
              </a:pPr>
              <a:t>204</a:t>
            </a:fld>
            <a:endParaRPr lang="en-US" smtClean="0"/>
          </a:p>
        </p:txBody>
      </p:sp>
      <p:sp>
        <p:nvSpPr>
          <p:cNvPr id="614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470" y="90488"/>
            <a:ext cx="7699375" cy="860425"/>
          </a:xfrm>
        </p:spPr>
        <p:txBody>
          <a:bodyPr/>
          <a:lstStyle/>
          <a:p>
            <a:r>
              <a:rPr lang="en-US" sz="2400" dirty="0" smtClean="0"/>
              <a:t>Over the Last Three Decades, Total Tort Costs as a % of GDP Appear Somewhat Cyclical, 1980-2013E</a:t>
            </a:r>
          </a:p>
        </p:txBody>
      </p:sp>
      <p:graphicFrame>
        <p:nvGraphicFramePr>
          <p:cNvPr id="61442" name="Object 3"/>
          <p:cNvGraphicFramePr>
            <a:graphicFrameLocks/>
          </p:cNvGraphicFramePr>
          <p:nvPr>
            <p:ph type="chart" idx="4294967295"/>
          </p:nvPr>
        </p:nvGraphicFramePr>
        <p:xfrm>
          <a:off x="166688" y="1627188"/>
          <a:ext cx="8731250" cy="4532312"/>
        </p:xfrm>
        <a:graphic>
          <a:graphicData uri="http://schemas.openxmlformats.org/presentationml/2006/ole">
            <p:oleObj spid="_x0000_s61442" name="Chart" r:id="rId4" imgW="8715311" imgH="4524357" progId="MSGraph.Chart.8">
              <p:embed followColorScheme="full"/>
            </p:oleObj>
          </a:graphicData>
        </a:graphic>
      </p:graphicFrame>
      <p:sp>
        <p:nvSpPr>
          <p:cNvPr id="61447" name="Rectangle 4"/>
          <p:cNvSpPr>
            <a:spLocks noChangeArrowheads="1"/>
          </p:cNvSpPr>
          <p:nvPr/>
        </p:nvSpPr>
        <p:spPr bwMode="black">
          <a:xfrm>
            <a:off x="347663" y="1266825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($ Billions)</a:t>
            </a:r>
          </a:p>
        </p:txBody>
      </p:sp>
      <p:sp>
        <p:nvSpPr>
          <p:cNvPr id="61448" name="Rectangle 5"/>
          <p:cNvSpPr>
            <a:spLocks noChangeArrowheads="1"/>
          </p:cNvSpPr>
          <p:nvPr/>
        </p:nvSpPr>
        <p:spPr bwMode="auto">
          <a:xfrm>
            <a:off x="0" y="6575425"/>
            <a:ext cx="7569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Towers Watson, </a:t>
            </a:r>
            <a:r>
              <a:rPr lang="en-US" sz="1100" i="1" dirty="0" smtClean="0"/>
              <a:t>2011 </a:t>
            </a:r>
            <a:r>
              <a:rPr lang="en-US" sz="1100" i="1" dirty="0"/>
              <a:t>Update on US Tort Cost Trends</a:t>
            </a:r>
            <a:r>
              <a:rPr lang="en-US" sz="1100" dirty="0"/>
              <a:t>, Appendix 1A</a:t>
            </a:r>
          </a:p>
        </p:txBody>
      </p:sp>
      <p:sp>
        <p:nvSpPr>
          <p:cNvPr id="1989639" name="AutoShape 7"/>
          <p:cNvSpPr>
            <a:spLocks noChangeArrowheads="1"/>
          </p:cNvSpPr>
          <p:nvPr/>
        </p:nvSpPr>
        <p:spPr bwMode="blackWhite">
          <a:xfrm>
            <a:off x="2402262" y="4775667"/>
            <a:ext cx="3864067" cy="935037"/>
          </a:xfrm>
          <a:prstGeom prst="wedgeRectCallout">
            <a:avLst>
              <a:gd name="adj1" fmla="val 71004"/>
              <a:gd name="adj2" fmla="val -3410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Tort 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costs  in dollar terms have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r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emained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h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igh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but 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relatively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s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table since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the mid-2000s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., but are down   substantially as a share of GDP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6213363" y="2904565"/>
            <a:ext cx="1559037" cy="753035"/>
          </a:xfrm>
          <a:prstGeom prst="wedgeRectCallout">
            <a:avLst>
              <a:gd name="adj1" fmla="val 2754"/>
              <a:gd name="adj2" fmla="val 15171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Deepwater Horizon Spike in 2010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7894246" y="4927226"/>
            <a:ext cx="1061495" cy="720538"/>
          </a:xfrm>
          <a:prstGeom prst="wedgeRectCallout">
            <a:avLst>
              <a:gd name="adj1" fmla="val -69415"/>
              <a:gd name="adj2" fmla="val -3815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1.68% of GDP in 2013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blackWhite">
          <a:xfrm>
            <a:off x="3980329" y="2094378"/>
            <a:ext cx="1456765" cy="958103"/>
          </a:xfrm>
          <a:prstGeom prst="wedgeRectCallout">
            <a:avLst>
              <a:gd name="adj1" fmla="val 68667"/>
              <a:gd name="adj2" fmla="val 3968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+mn-cs"/>
              </a:rPr>
              <a:t>2.21% of GDP in 2003 = pre-tort reform peak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8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9639" grpId="0" animBg="1"/>
      <p:bldP spid="11" grpId="0" animBg="1"/>
      <p:bldP spid="12" grpId="0" animBg="1"/>
      <p:bldP spid="13" grpId="0" animBg="1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018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018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6E6B276-B00D-4649-880D-E50F174CC9E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205</a:t>
            </a:fld>
            <a:endParaRPr lang="en-US" sz="900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Commercial Lines Tort Costs: Insured vs. Self-(Un)Insured Shares, 1973-2010</a:t>
            </a:r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black">
          <a:xfrm>
            <a:off x="174813" y="1506071"/>
            <a:ext cx="2030506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Billions of Dollars</a:t>
            </a:r>
            <a:endParaRPr 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263525" y="1922929"/>
          <a:ext cx="8537575" cy="3832412"/>
        </p:xfrm>
        <a:graphic>
          <a:graphicData uri="http://schemas.openxmlformats.org/presentationml/2006/ole">
            <p:oleObj spid="_x0000_s4454402" name="Chart" r:id="rId4" imgW="8772538" imgH="3305067" progId="MSGraph.Chart.8">
              <p:embed followColorScheme="full"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833718" y="5724804"/>
            <a:ext cx="7812741" cy="8239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Tort Costs and the Share Retained by Risks Both Grew Rapidly from the mid-1970s to mid-2000s, When Tort Costs Began to Fall But Self-Insurance Shares Continued to Rise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6" name="TextBox 10"/>
          <p:cNvSpPr txBox="1">
            <a:spLocks noChangeArrowheads="1"/>
          </p:cNvSpPr>
          <p:nvPr/>
        </p:nvSpPr>
        <p:spPr bwMode="auto">
          <a:xfrm>
            <a:off x="2631926" y="342189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$9.5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1058617" y="226545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$15.0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4182821" y="3480168"/>
            <a:ext cx="88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/>
                </a:solidFill>
              </a:rPr>
              <a:t>$6.0</a:t>
            </a:r>
            <a:endParaRPr lang="en-US" sz="1400" b="1" dirty="0">
              <a:solidFill>
                <a:schemeClr val="accent3"/>
              </a:solidFill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blackWhite">
          <a:xfrm>
            <a:off x="1362633" y="2743200"/>
            <a:ext cx="1474696" cy="1873625"/>
          </a:xfrm>
          <a:prstGeom prst="wedgeRectCallout">
            <a:avLst>
              <a:gd name="adj1" fmla="val -59804"/>
              <a:gd name="adj2" fmla="val 75915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1973: Commercial Tort Costs Totaled $6.49B, 94% was insured, 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AutoShape 8"/>
          <p:cNvSpPr>
            <a:spLocks noChangeArrowheads="1"/>
          </p:cNvSpPr>
          <p:nvPr/>
        </p:nvSpPr>
        <p:spPr bwMode="blackWhite">
          <a:xfrm>
            <a:off x="2926968" y="2756648"/>
            <a:ext cx="1658479" cy="1089211"/>
          </a:xfrm>
          <a:prstGeom prst="wedgeRectCallout">
            <a:avLst>
              <a:gd name="adj1" fmla="val -13186"/>
              <a:gd name="adj2" fmla="val 90730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1985: $46.6B 74.5% insured, 25.5%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3" name="AutoShape 8"/>
          <p:cNvSpPr>
            <a:spLocks noChangeArrowheads="1"/>
          </p:cNvSpPr>
          <p:nvPr/>
        </p:nvSpPr>
        <p:spPr bwMode="blackWhite">
          <a:xfrm>
            <a:off x="4719902" y="2129122"/>
            <a:ext cx="1658479" cy="1089211"/>
          </a:xfrm>
          <a:prstGeom prst="wedgeRectCallout">
            <a:avLst>
              <a:gd name="adj1" fmla="val -5078"/>
              <a:gd name="adj2" fmla="val 88261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1995: $83.6B 69.5% insured, 30.5%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blackWhite">
          <a:xfrm>
            <a:off x="6459048" y="1098187"/>
            <a:ext cx="1658479" cy="1089211"/>
          </a:xfrm>
          <a:prstGeom prst="wedgeRectCallout">
            <a:avLst>
              <a:gd name="adj1" fmla="val 11139"/>
              <a:gd name="adj2" fmla="val 69742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2005: $143.5B 66.4% insured, 33.6%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blackWhite">
          <a:xfrm>
            <a:off x="6719024" y="4101363"/>
            <a:ext cx="1658479" cy="1089211"/>
          </a:xfrm>
          <a:prstGeom prst="wedgeRectCallout">
            <a:avLst>
              <a:gd name="adj1" fmla="val 54112"/>
              <a:gd name="adj2" fmla="val -132727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2009: $126.5B 64.4% insured, 35.6%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0" y="6615766"/>
            <a:ext cx="7569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Towers Watson, </a:t>
            </a:r>
            <a:r>
              <a:rPr lang="en-US" sz="1100" i="1" dirty="0" smtClean="0"/>
              <a:t>2011 </a:t>
            </a:r>
            <a:r>
              <a:rPr lang="en-US" sz="1100" i="1" dirty="0"/>
              <a:t>Update on US Tort Cost Trends</a:t>
            </a:r>
            <a:r>
              <a:rPr lang="en-US" sz="1100" dirty="0"/>
              <a:t>, </a:t>
            </a:r>
            <a:r>
              <a:rPr lang="en-US" sz="1100" dirty="0" smtClean="0"/>
              <a:t>III Calculations based on data from Appendix  4.</a:t>
            </a:r>
            <a:endParaRPr lang="en-US" sz="1100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205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9" grpId="0" animBg="1"/>
      <p:bldP spid="36" grpId="0" animBg="1"/>
      <p:bldP spid="43" grpId="0" animBg="1"/>
      <p:bldP spid="44" grpId="0" animBg="1"/>
      <p:bldP spid="45" grpId="0" animBg="1"/>
    </p:bld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0180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018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A6E6B276-B00D-4649-880D-E50F174CC9E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206</a:t>
            </a:fld>
            <a:endParaRPr lang="en-US" sz="900"/>
          </a:p>
        </p:txBody>
      </p:sp>
      <p:sp>
        <p:nvSpPr>
          <p:cNvPr id="501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Commercial Lines Tort Costs: Insured vs. Self-(Un)Insured Shares, 1973-2010</a:t>
            </a:r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black">
          <a:xfrm>
            <a:off x="174813" y="1506071"/>
            <a:ext cx="2030506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Percent</a:t>
            </a:r>
            <a:endParaRPr lang="en-US" sz="1600" b="1" dirty="0">
              <a:solidFill>
                <a:srgbClr val="225A7A"/>
              </a:solidFill>
            </a:endParaRPr>
          </a:p>
        </p:txBody>
      </p:sp>
      <p:graphicFrame>
        <p:nvGraphicFramePr>
          <p:cNvPr id="50178" name="Object 3"/>
          <p:cNvGraphicFramePr>
            <a:graphicFrameLocks/>
          </p:cNvGraphicFramePr>
          <p:nvPr/>
        </p:nvGraphicFramePr>
        <p:xfrm>
          <a:off x="263525" y="1922929"/>
          <a:ext cx="8537575" cy="3832412"/>
        </p:xfrm>
        <a:graphic>
          <a:graphicData uri="http://schemas.openxmlformats.org/presentationml/2006/ole">
            <p:oleObj spid="_x0000_s4457474" name="Chart" r:id="rId4" imgW="8772538" imgH="3305067" progId="MSGraph.Chart.8">
              <p:embed followColorScheme="full"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blackWhite">
          <a:xfrm>
            <a:off x="833718" y="5724804"/>
            <a:ext cx="7812741" cy="82391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The Share of Tort Costs Retained by Risks Has Been Steadily Increasing for Nearly 40 Years.  This Trend Contributes Has Left Insurers With Less Control Over Pricing.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9" name="AutoShape 8"/>
          <p:cNvSpPr>
            <a:spLocks noChangeArrowheads="1"/>
          </p:cNvSpPr>
          <p:nvPr/>
        </p:nvSpPr>
        <p:spPr bwMode="blackWhite">
          <a:xfrm>
            <a:off x="1510552" y="3133164"/>
            <a:ext cx="1461248" cy="1062319"/>
          </a:xfrm>
          <a:prstGeom prst="wedgeRectCallout">
            <a:avLst>
              <a:gd name="adj1" fmla="val -60734"/>
              <a:gd name="adj2" fmla="val -121469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1973: 94% was insured, 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6" name="AutoShape 8"/>
          <p:cNvSpPr>
            <a:spLocks noChangeArrowheads="1"/>
          </p:cNvSpPr>
          <p:nvPr/>
        </p:nvSpPr>
        <p:spPr bwMode="blackWhite">
          <a:xfrm>
            <a:off x="3088334" y="3133165"/>
            <a:ext cx="1389538" cy="1089211"/>
          </a:xfrm>
          <a:prstGeom prst="wedgeRectCallout">
            <a:avLst>
              <a:gd name="adj1" fmla="val -23727"/>
              <a:gd name="adj2" fmla="val -67295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1985:74.5% insured, 25.5%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3" name="AutoShape 8"/>
          <p:cNvSpPr>
            <a:spLocks noChangeArrowheads="1"/>
          </p:cNvSpPr>
          <p:nvPr/>
        </p:nvSpPr>
        <p:spPr bwMode="blackWhite">
          <a:xfrm>
            <a:off x="4585431" y="3514169"/>
            <a:ext cx="1479193" cy="1089211"/>
          </a:xfrm>
          <a:prstGeom prst="wedgeRectCallout">
            <a:avLst>
              <a:gd name="adj1" fmla="val 14774"/>
              <a:gd name="adj2" fmla="val -84579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1995: 69.5% insured, 30.5%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4" name="AutoShape 8"/>
          <p:cNvSpPr>
            <a:spLocks noChangeArrowheads="1"/>
          </p:cNvSpPr>
          <p:nvPr/>
        </p:nvSpPr>
        <p:spPr bwMode="blackWhite">
          <a:xfrm>
            <a:off x="6230447" y="3451422"/>
            <a:ext cx="1367141" cy="1187813"/>
          </a:xfrm>
          <a:prstGeom prst="wedgeRectCallout">
            <a:avLst>
              <a:gd name="adj1" fmla="val 39392"/>
              <a:gd name="adj2" fmla="val -72234"/>
            </a:avLst>
          </a:prstGeom>
          <a:solidFill>
            <a:schemeClr val="accent1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2005: 66.4% insured, 33.6% self-(un)insured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blackWhite">
          <a:xfrm>
            <a:off x="5096435" y="1438836"/>
            <a:ext cx="3119717" cy="1317811"/>
          </a:xfrm>
          <a:prstGeom prst="wedgeRectCallout">
            <a:avLst>
              <a:gd name="adj1" fmla="val 57644"/>
              <a:gd name="adj2" fmla="val 103995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2010: $138.1B 56.6% insured, 44.4% self-(un)insured (distorted by Deepwater Horizon event with most losses retained by BP)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0" y="6615766"/>
            <a:ext cx="7569200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Towers Watson, </a:t>
            </a:r>
            <a:r>
              <a:rPr lang="en-US" sz="1100" i="1" dirty="0" smtClean="0"/>
              <a:t>2011 </a:t>
            </a:r>
            <a:r>
              <a:rPr lang="en-US" sz="1100" i="1" dirty="0"/>
              <a:t>Update on US Tort Cost Trends</a:t>
            </a:r>
            <a:r>
              <a:rPr lang="en-US" sz="1100" dirty="0"/>
              <a:t>, </a:t>
            </a:r>
            <a:r>
              <a:rPr lang="en-US" sz="1100" dirty="0" smtClean="0"/>
              <a:t>III Calculations based on data from Appendix  4.</a:t>
            </a:r>
            <a:endParaRPr lang="en-US" sz="1100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206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9" grpId="0" animBg="1"/>
      <p:bldP spid="36" grpId="0" animBg="1"/>
      <p:bldP spid="43" grpId="0" animBg="1"/>
      <p:bldP spid="44" grpId="0" animBg="1"/>
      <p:bldP spid="45" grpId="0" animBg="1"/>
    </p:bld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0"/>
            <a:ext cx="7086600" cy="1143000"/>
          </a:xfrm>
        </p:spPr>
        <p:txBody>
          <a:bodyPr/>
          <a:lstStyle/>
          <a:p>
            <a:r>
              <a:rPr lang="en-US" dirty="0" smtClean="0"/>
              <a:t>Business Leaders Ranking of Liability Systems in 2012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46188"/>
            <a:ext cx="3810000" cy="4572000"/>
          </a:xfrm>
        </p:spPr>
        <p:txBody>
          <a:bodyPr/>
          <a:lstStyle/>
          <a:p>
            <a:pPr marL="533400" indent="-533400"/>
            <a:r>
              <a:rPr lang="en-US" sz="2400" b="1" u="sng" dirty="0" smtClean="0"/>
              <a:t>Best States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Delaware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Nebraska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Wyoming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Minnesota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Kansas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Idaho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Virginia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North Dakota</a:t>
            </a:r>
          </a:p>
          <a:p>
            <a:pPr marL="533400" indent="-533400">
              <a:buFontTx/>
              <a:buAutoNum type="arabicPeriod"/>
            </a:pPr>
            <a:r>
              <a:rPr lang="en-US" sz="1600" dirty="0" smtClean="0"/>
              <a:t>Utah</a:t>
            </a:r>
          </a:p>
          <a:p>
            <a:pPr marL="533400" indent="-533400">
              <a:buFontTx/>
              <a:buAutoNum type="arabicPeriod"/>
            </a:pPr>
            <a:r>
              <a:rPr lang="en-US" sz="2000" b="1" i="1" dirty="0" smtClean="0">
                <a:solidFill>
                  <a:srgbClr val="C00000"/>
                </a:solidFill>
              </a:rPr>
              <a:t>Iowa</a:t>
            </a:r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6163" y="1222375"/>
            <a:ext cx="3810000" cy="4572000"/>
          </a:xfrm>
        </p:spPr>
        <p:txBody>
          <a:bodyPr/>
          <a:lstStyle/>
          <a:p>
            <a:pPr marL="533400" indent="-533400"/>
            <a:r>
              <a:rPr lang="en-US" sz="2400" b="1" u="sng" dirty="0" smtClean="0"/>
              <a:t>Worst States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Florida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Oklahoma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Alabama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New Mexico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Montana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Illinois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California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Mississippi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Louisiana</a:t>
            </a:r>
          </a:p>
          <a:p>
            <a:pPr marL="533400" indent="-533400">
              <a:buFontTx/>
              <a:buAutoNum type="arabicPeriod" startAt="41"/>
            </a:pPr>
            <a:r>
              <a:rPr lang="en-US" sz="1600" dirty="0" smtClean="0"/>
              <a:t>West Virginia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76200" y="6477000"/>
            <a:ext cx="6789738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100" dirty="0"/>
              <a:t>Source:  US Chamber of Commerce </a:t>
            </a:r>
            <a:r>
              <a:rPr lang="en-US" sz="1100" dirty="0" smtClean="0"/>
              <a:t>2012 </a:t>
            </a:r>
            <a:r>
              <a:rPr lang="en-US" sz="1100" dirty="0"/>
              <a:t>State Liability Systems Ranking Study; Insurance Info. Institute.</a:t>
            </a:r>
          </a:p>
        </p:txBody>
      </p:sp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2451100" y="1450975"/>
            <a:ext cx="1889125" cy="4000858"/>
            <a:chOff x="69" y="668"/>
            <a:chExt cx="1432" cy="2778"/>
          </a:xfrm>
        </p:grpSpPr>
        <p:sp>
          <p:nvSpPr>
            <p:cNvPr id="145423" name="Rectangle 99"/>
            <p:cNvSpPr>
              <a:spLocks noChangeArrowheads="1"/>
            </p:cNvSpPr>
            <p:nvPr/>
          </p:nvSpPr>
          <p:spPr bwMode="blackWhite">
            <a:xfrm>
              <a:off x="77" y="672"/>
              <a:ext cx="1391" cy="1064"/>
            </a:xfrm>
            <a:prstGeom prst="rect">
              <a:avLst/>
            </a:prstGeom>
            <a:solidFill>
              <a:srgbClr val="ECF6F8"/>
            </a:soli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4" name="Rectangle 100"/>
            <p:cNvSpPr>
              <a:spLocks noChangeArrowheads="1"/>
            </p:cNvSpPr>
            <p:nvPr/>
          </p:nvSpPr>
          <p:spPr bwMode="blackWhite">
            <a:xfrm>
              <a:off x="69" y="668"/>
              <a:ext cx="1416" cy="289"/>
            </a:xfrm>
            <a:prstGeom prst="rect">
              <a:avLst/>
            </a:prstGeom>
            <a:gradFill rotWithShape="1">
              <a:gsLst>
                <a:gs pos="0">
                  <a:srgbClr val="378798"/>
                </a:gs>
                <a:gs pos="100000">
                  <a:srgbClr val="2A6774"/>
                </a:gs>
              </a:gsLst>
              <a:lin ang="5400000" scaled="1"/>
            </a:gra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b="1" dirty="0">
                  <a:solidFill>
                    <a:srgbClr val="FFFFFF"/>
                  </a:solidFill>
                </a:rPr>
                <a:t>New in </a:t>
              </a:r>
              <a:r>
                <a:rPr lang="en-US" b="1" dirty="0" smtClean="0">
                  <a:solidFill>
                    <a:srgbClr val="FFFFFF"/>
                  </a:solidFill>
                </a:rPr>
                <a:t>2012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45425" name="Text Box 101"/>
            <p:cNvSpPr txBox="1">
              <a:spLocks noChangeArrowheads="1"/>
            </p:cNvSpPr>
            <p:nvPr/>
          </p:nvSpPr>
          <p:spPr bwMode="auto">
            <a:xfrm>
              <a:off x="89" y="974"/>
              <a:ext cx="1387" cy="7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Wyoming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Minnesota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Kansas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Idaho</a:t>
              </a:r>
              <a:endParaRPr lang="en-US" sz="1500" dirty="0"/>
            </a:p>
          </p:txBody>
        </p:sp>
        <p:sp>
          <p:nvSpPr>
            <p:cNvPr id="145426" name="Rectangle 102"/>
            <p:cNvSpPr>
              <a:spLocks noChangeArrowheads="1"/>
            </p:cNvSpPr>
            <p:nvPr/>
          </p:nvSpPr>
          <p:spPr bwMode="blackWhite">
            <a:xfrm>
              <a:off x="77" y="2071"/>
              <a:ext cx="1416" cy="1205"/>
            </a:xfrm>
            <a:prstGeom prst="rect">
              <a:avLst/>
            </a:prstGeom>
            <a:solidFill>
              <a:srgbClr val="F0F1EF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7" name="Rectangle 103"/>
            <p:cNvSpPr>
              <a:spLocks noChangeArrowheads="1"/>
            </p:cNvSpPr>
            <p:nvPr/>
          </p:nvSpPr>
          <p:spPr bwMode="blackWhite">
            <a:xfrm>
              <a:off x="85" y="2063"/>
              <a:ext cx="1416" cy="310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5400000" scaled="1"/>
            </a:gra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Drop-offs</a:t>
              </a:r>
            </a:p>
          </p:txBody>
        </p:sp>
        <p:sp>
          <p:nvSpPr>
            <p:cNvPr id="145428" name="Text Box 104"/>
            <p:cNvSpPr txBox="1">
              <a:spLocks noChangeArrowheads="1"/>
            </p:cNvSpPr>
            <p:nvPr/>
          </p:nvSpPr>
          <p:spPr bwMode="auto">
            <a:xfrm>
              <a:off x="109" y="2500"/>
              <a:ext cx="1369" cy="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Indiana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Colorado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Massachusetts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South Dakota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endParaRPr lang="en-US" sz="1500" dirty="0"/>
            </a:p>
          </p:txBody>
        </p:sp>
      </p:grpSp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6896100" y="1762125"/>
            <a:ext cx="1987550" cy="3228975"/>
            <a:chOff x="69" y="668"/>
            <a:chExt cx="1424" cy="1862"/>
          </a:xfrm>
        </p:grpSpPr>
        <p:sp>
          <p:nvSpPr>
            <p:cNvPr id="145417" name="Rectangle 99"/>
            <p:cNvSpPr>
              <a:spLocks noChangeArrowheads="1"/>
            </p:cNvSpPr>
            <p:nvPr/>
          </p:nvSpPr>
          <p:spPr bwMode="blackWhite">
            <a:xfrm>
              <a:off x="77" y="672"/>
              <a:ext cx="1416" cy="830"/>
            </a:xfrm>
            <a:prstGeom prst="rect">
              <a:avLst/>
            </a:prstGeom>
            <a:solidFill>
              <a:srgbClr val="ECF6F8"/>
            </a:soli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8" name="Rectangle 100"/>
            <p:cNvSpPr>
              <a:spLocks noChangeArrowheads="1"/>
            </p:cNvSpPr>
            <p:nvPr/>
          </p:nvSpPr>
          <p:spPr bwMode="blackWhite">
            <a:xfrm>
              <a:off x="69" y="668"/>
              <a:ext cx="1416" cy="289"/>
            </a:xfrm>
            <a:prstGeom prst="rect">
              <a:avLst/>
            </a:prstGeom>
            <a:gradFill rotWithShape="1">
              <a:gsLst>
                <a:gs pos="0">
                  <a:srgbClr val="378798"/>
                </a:gs>
                <a:gs pos="100000">
                  <a:srgbClr val="2A6774"/>
                </a:gs>
              </a:gsLst>
              <a:lin ang="5400000" scaled="1"/>
            </a:gra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Newly Notorious</a:t>
              </a:r>
            </a:p>
          </p:txBody>
        </p:sp>
        <p:sp>
          <p:nvSpPr>
            <p:cNvPr id="145419" name="Text Box 101"/>
            <p:cNvSpPr txBox="1">
              <a:spLocks noChangeArrowheads="1"/>
            </p:cNvSpPr>
            <p:nvPr/>
          </p:nvSpPr>
          <p:spPr bwMode="auto">
            <a:xfrm>
              <a:off x="96" y="1056"/>
              <a:ext cx="13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Oklahoma</a:t>
              </a:r>
              <a:endParaRPr lang="en-US" sz="1500" dirty="0"/>
            </a:p>
          </p:txBody>
        </p:sp>
        <p:sp>
          <p:nvSpPr>
            <p:cNvPr id="145420" name="Rectangle 102"/>
            <p:cNvSpPr>
              <a:spLocks noChangeArrowheads="1"/>
            </p:cNvSpPr>
            <p:nvPr/>
          </p:nvSpPr>
          <p:spPr bwMode="blackWhite">
            <a:xfrm>
              <a:off x="77" y="1597"/>
              <a:ext cx="1416" cy="933"/>
            </a:xfrm>
            <a:prstGeom prst="rect">
              <a:avLst/>
            </a:prstGeom>
            <a:solidFill>
              <a:srgbClr val="F0F1EF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1" name="Rectangle 103"/>
            <p:cNvSpPr>
              <a:spLocks noChangeArrowheads="1"/>
            </p:cNvSpPr>
            <p:nvPr/>
          </p:nvSpPr>
          <p:spPr bwMode="blackWhite">
            <a:xfrm>
              <a:off x="76" y="1614"/>
              <a:ext cx="1416" cy="310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5400000" scaled="1"/>
            </a:gra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Rising Above</a:t>
              </a:r>
            </a:p>
          </p:txBody>
        </p:sp>
        <p:sp>
          <p:nvSpPr>
            <p:cNvPr id="145422" name="Text Box 104"/>
            <p:cNvSpPr txBox="1">
              <a:spLocks noChangeArrowheads="1"/>
            </p:cNvSpPr>
            <p:nvPr/>
          </p:nvSpPr>
          <p:spPr bwMode="auto">
            <a:xfrm>
              <a:off x="91" y="2009"/>
              <a:ext cx="13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Arkansas</a:t>
              </a:r>
              <a:endParaRPr lang="en-US" sz="1500" dirty="0"/>
            </a:p>
          </p:txBody>
        </p:sp>
      </p:grp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90DBB-527D-49DE-BE17-F2C090C1D32C}" type="slidenum">
              <a:rPr lang="en-US" smtClean="0"/>
              <a:pPr>
                <a:defRPr/>
              </a:pPr>
              <a:t>207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39268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72DED-89E9-44F4-98CD-CF15D6D469E8}" type="slidenum">
              <a:rPr lang="en-US" smtClean="0"/>
              <a:pPr>
                <a:defRPr/>
              </a:pPr>
              <a:t>208</a:t>
            </a:fld>
            <a:endParaRPr lang="en-US" smtClean="0"/>
          </a:p>
        </p:txBody>
      </p:sp>
      <p:sp>
        <p:nvSpPr>
          <p:cNvPr id="146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Nation’s Judicial Hellholes: 2011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27150" y="1697038"/>
            <a:ext cx="7334250" cy="4130675"/>
            <a:chOff x="691" y="950"/>
            <a:chExt cx="4194" cy="2361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691" y="2497"/>
              <a:ext cx="815" cy="764"/>
              <a:chOff x="395" y="1153"/>
              <a:chExt cx="207" cy="194"/>
            </a:xfrm>
          </p:grpSpPr>
          <p:sp>
            <p:nvSpPr>
              <p:cNvPr id="146531" name="Freeform 5"/>
              <p:cNvSpPr>
                <a:spLocks/>
              </p:cNvSpPr>
              <p:nvPr/>
            </p:nvSpPr>
            <p:spPr bwMode="grayWhite">
              <a:xfrm>
                <a:off x="573" y="1313"/>
                <a:ext cx="4" cy="7"/>
              </a:xfrm>
              <a:custGeom>
                <a:avLst/>
                <a:gdLst>
                  <a:gd name="T0" fmla="*/ 1 w 8"/>
                  <a:gd name="T1" fmla="*/ 1 h 13"/>
                  <a:gd name="T2" fmla="*/ 1 w 8"/>
                  <a:gd name="T3" fmla="*/ 1 h 13"/>
                  <a:gd name="T4" fmla="*/ 1 w 8"/>
                  <a:gd name="T5" fmla="*/ 0 h 13"/>
                  <a:gd name="T6" fmla="*/ 1 w 8"/>
                  <a:gd name="T7" fmla="*/ 1 h 13"/>
                  <a:gd name="T8" fmla="*/ 0 w 8"/>
                  <a:gd name="T9" fmla="*/ 1 h 13"/>
                  <a:gd name="T10" fmla="*/ 0 w 8"/>
                  <a:gd name="T11" fmla="*/ 1 h 13"/>
                  <a:gd name="T12" fmla="*/ 0 w 8"/>
                  <a:gd name="T13" fmla="*/ 1 h 13"/>
                  <a:gd name="T14" fmla="*/ 1 w 8"/>
                  <a:gd name="T15" fmla="*/ 1 h 13"/>
                  <a:gd name="T16" fmla="*/ 1 w 8"/>
                  <a:gd name="T17" fmla="*/ 1 h 13"/>
                  <a:gd name="T18" fmla="*/ 1 w 8"/>
                  <a:gd name="T19" fmla="*/ 1 h 13"/>
                  <a:gd name="T20" fmla="*/ 1 w 8"/>
                  <a:gd name="T21" fmla="*/ 1 h 13"/>
                  <a:gd name="T22" fmla="*/ 1 w 8"/>
                  <a:gd name="T23" fmla="*/ 1 h 13"/>
                  <a:gd name="T24" fmla="*/ 1 w 8"/>
                  <a:gd name="T25" fmla="*/ 1 h 13"/>
                  <a:gd name="T26" fmla="*/ 1 w 8"/>
                  <a:gd name="T27" fmla="*/ 1 h 13"/>
                  <a:gd name="T28" fmla="*/ 1 w 8"/>
                  <a:gd name="T29" fmla="*/ 1 h 13"/>
                  <a:gd name="T30" fmla="*/ 1 w 8"/>
                  <a:gd name="T31" fmla="*/ 1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13"/>
                  <a:gd name="T50" fmla="*/ 8 w 8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13">
                    <a:moveTo>
                      <a:pt x="5" y="1"/>
                    </a:moveTo>
                    <a:lnTo>
                      <a:pt x="5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10"/>
                    </a:lnTo>
                    <a:lnTo>
                      <a:pt x="2" y="11"/>
                    </a:lnTo>
                    <a:lnTo>
                      <a:pt x="5" y="13"/>
                    </a:lnTo>
                    <a:lnTo>
                      <a:pt x="6" y="11"/>
                    </a:lnTo>
                    <a:lnTo>
                      <a:pt x="8" y="10"/>
                    </a:lnTo>
                    <a:lnTo>
                      <a:pt x="8" y="6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BADEDA"/>
              </a:solidFill>
              <a:ln w="6350" cap="flat" cmpd="sng">
                <a:solidFill>
                  <a:srgbClr val="50A6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2" name="Freeform 6"/>
              <p:cNvSpPr>
                <a:spLocks/>
              </p:cNvSpPr>
              <p:nvPr/>
            </p:nvSpPr>
            <p:spPr bwMode="grayWhite">
              <a:xfrm>
                <a:off x="411" y="1153"/>
                <a:ext cx="191" cy="194"/>
              </a:xfrm>
              <a:custGeom>
                <a:avLst/>
                <a:gdLst>
                  <a:gd name="T0" fmla="*/ 1 w 382"/>
                  <a:gd name="T1" fmla="*/ 1 h 386"/>
                  <a:gd name="T2" fmla="*/ 1 w 382"/>
                  <a:gd name="T3" fmla="*/ 1 h 386"/>
                  <a:gd name="T4" fmla="*/ 1 w 382"/>
                  <a:gd name="T5" fmla="*/ 1 h 386"/>
                  <a:gd name="T6" fmla="*/ 1 w 382"/>
                  <a:gd name="T7" fmla="*/ 1 h 386"/>
                  <a:gd name="T8" fmla="*/ 1 w 382"/>
                  <a:gd name="T9" fmla="*/ 1 h 386"/>
                  <a:gd name="T10" fmla="*/ 1 w 382"/>
                  <a:gd name="T11" fmla="*/ 1 h 386"/>
                  <a:gd name="T12" fmla="*/ 1 w 382"/>
                  <a:gd name="T13" fmla="*/ 1 h 386"/>
                  <a:gd name="T14" fmla="*/ 1 w 382"/>
                  <a:gd name="T15" fmla="*/ 1 h 386"/>
                  <a:gd name="T16" fmla="*/ 1 w 382"/>
                  <a:gd name="T17" fmla="*/ 1 h 386"/>
                  <a:gd name="T18" fmla="*/ 1 w 382"/>
                  <a:gd name="T19" fmla="*/ 1 h 386"/>
                  <a:gd name="T20" fmla="*/ 1 w 382"/>
                  <a:gd name="T21" fmla="*/ 1 h 386"/>
                  <a:gd name="T22" fmla="*/ 1 w 382"/>
                  <a:gd name="T23" fmla="*/ 1 h 386"/>
                  <a:gd name="T24" fmla="*/ 1 w 382"/>
                  <a:gd name="T25" fmla="*/ 1 h 386"/>
                  <a:gd name="T26" fmla="*/ 1 w 382"/>
                  <a:gd name="T27" fmla="*/ 1 h 386"/>
                  <a:gd name="T28" fmla="*/ 1 w 382"/>
                  <a:gd name="T29" fmla="*/ 1 h 386"/>
                  <a:gd name="T30" fmla="*/ 1 w 382"/>
                  <a:gd name="T31" fmla="*/ 1 h 386"/>
                  <a:gd name="T32" fmla="*/ 1 w 382"/>
                  <a:gd name="T33" fmla="*/ 1 h 386"/>
                  <a:gd name="T34" fmla="*/ 1 w 382"/>
                  <a:gd name="T35" fmla="*/ 1 h 386"/>
                  <a:gd name="T36" fmla="*/ 1 w 382"/>
                  <a:gd name="T37" fmla="*/ 1 h 386"/>
                  <a:gd name="T38" fmla="*/ 1 w 382"/>
                  <a:gd name="T39" fmla="*/ 1 h 386"/>
                  <a:gd name="T40" fmla="*/ 1 w 382"/>
                  <a:gd name="T41" fmla="*/ 1 h 386"/>
                  <a:gd name="T42" fmla="*/ 1 w 382"/>
                  <a:gd name="T43" fmla="*/ 1 h 386"/>
                  <a:gd name="T44" fmla="*/ 1 w 382"/>
                  <a:gd name="T45" fmla="*/ 1 h 386"/>
                  <a:gd name="T46" fmla="*/ 1 w 382"/>
                  <a:gd name="T47" fmla="*/ 1 h 386"/>
                  <a:gd name="T48" fmla="*/ 1 w 382"/>
                  <a:gd name="T49" fmla="*/ 1 h 386"/>
                  <a:gd name="T50" fmla="*/ 1 w 382"/>
                  <a:gd name="T51" fmla="*/ 1 h 386"/>
                  <a:gd name="T52" fmla="*/ 1 w 382"/>
                  <a:gd name="T53" fmla="*/ 1 h 386"/>
                  <a:gd name="T54" fmla="*/ 1 w 382"/>
                  <a:gd name="T55" fmla="*/ 1 h 386"/>
                  <a:gd name="T56" fmla="*/ 1 w 382"/>
                  <a:gd name="T57" fmla="*/ 1 h 386"/>
                  <a:gd name="T58" fmla="*/ 1 w 382"/>
                  <a:gd name="T59" fmla="*/ 1 h 386"/>
                  <a:gd name="T60" fmla="*/ 1 w 382"/>
                  <a:gd name="T61" fmla="*/ 1 h 386"/>
                  <a:gd name="T62" fmla="*/ 1 w 382"/>
                  <a:gd name="T63" fmla="*/ 1 h 386"/>
                  <a:gd name="T64" fmla="*/ 1 w 382"/>
                  <a:gd name="T65" fmla="*/ 1 h 386"/>
                  <a:gd name="T66" fmla="*/ 1 w 382"/>
                  <a:gd name="T67" fmla="*/ 1 h 386"/>
                  <a:gd name="T68" fmla="*/ 1 w 382"/>
                  <a:gd name="T69" fmla="*/ 1 h 386"/>
                  <a:gd name="T70" fmla="*/ 1 w 382"/>
                  <a:gd name="T71" fmla="*/ 1 h 386"/>
                  <a:gd name="T72" fmla="*/ 1 w 382"/>
                  <a:gd name="T73" fmla="*/ 1 h 386"/>
                  <a:gd name="T74" fmla="*/ 1 w 382"/>
                  <a:gd name="T75" fmla="*/ 1 h 386"/>
                  <a:gd name="T76" fmla="*/ 1 w 382"/>
                  <a:gd name="T77" fmla="*/ 1 h 386"/>
                  <a:gd name="T78" fmla="*/ 1 w 382"/>
                  <a:gd name="T79" fmla="*/ 1 h 386"/>
                  <a:gd name="T80" fmla="*/ 1 w 382"/>
                  <a:gd name="T81" fmla="*/ 1 h 386"/>
                  <a:gd name="T82" fmla="*/ 1 w 382"/>
                  <a:gd name="T83" fmla="*/ 1 h 386"/>
                  <a:gd name="T84" fmla="*/ 1 w 382"/>
                  <a:gd name="T85" fmla="*/ 1 h 386"/>
                  <a:gd name="T86" fmla="*/ 1 w 382"/>
                  <a:gd name="T87" fmla="*/ 1 h 386"/>
                  <a:gd name="T88" fmla="*/ 1 w 382"/>
                  <a:gd name="T89" fmla="*/ 1 h 386"/>
                  <a:gd name="T90" fmla="*/ 1 w 382"/>
                  <a:gd name="T91" fmla="*/ 1 h 386"/>
                  <a:gd name="T92" fmla="*/ 1 w 382"/>
                  <a:gd name="T93" fmla="*/ 1 h 386"/>
                  <a:gd name="T94" fmla="*/ 1 w 382"/>
                  <a:gd name="T95" fmla="*/ 1 h 386"/>
                  <a:gd name="T96" fmla="*/ 1 w 382"/>
                  <a:gd name="T97" fmla="*/ 1 h 386"/>
                  <a:gd name="T98" fmla="*/ 1 w 382"/>
                  <a:gd name="T99" fmla="*/ 1 h 386"/>
                  <a:gd name="T100" fmla="*/ 1 w 382"/>
                  <a:gd name="T101" fmla="*/ 1 h 386"/>
                  <a:gd name="T102" fmla="*/ 1 w 382"/>
                  <a:gd name="T103" fmla="*/ 1 h 386"/>
                  <a:gd name="T104" fmla="*/ 1 w 382"/>
                  <a:gd name="T105" fmla="*/ 1 h 386"/>
                  <a:gd name="T106" fmla="*/ 1 w 382"/>
                  <a:gd name="T107" fmla="*/ 1 h 386"/>
                  <a:gd name="T108" fmla="*/ 1 w 382"/>
                  <a:gd name="T109" fmla="*/ 1 h 386"/>
                  <a:gd name="T110" fmla="*/ 1 w 382"/>
                  <a:gd name="T111" fmla="*/ 1 h 386"/>
                  <a:gd name="T112" fmla="*/ 1 w 382"/>
                  <a:gd name="T113" fmla="*/ 1 h 38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382"/>
                  <a:gd name="T172" fmla="*/ 0 h 386"/>
                  <a:gd name="T173" fmla="*/ 382 w 382"/>
                  <a:gd name="T174" fmla="*/ 386 h 38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382" h="386">
                    <a:moveTo>
                      <a:pt x="263" y="38"/>
                    </a:moveTo>
                    <a:lnTo>
                      <a:pt x="263" y="38"/>
                    </a:lnTo>
                    <a:lnTo>
                      <a:pt x="261" y="36"/>
                    </a:lnTo>
                    <a:lnTo>
                      <a:pt x="257" y="34"/>
                    </a:lnTo>
                    <a:lnTo>
                      <a:pt x="254" y="34"/>
                    </a:lnTo>
                    <a:lnTo>
                      <a:pt x="251" y="34"/>
                    </a:lnTo>
                    <a:lnTo>
                      <a:pt x="247" y="34"/>
                    </a:lnTo>
                    <a:lnTo>
                      <a:pt x="242" y="36"/>
                    </a:lnTo>
                    <a:lnTo>
                      <a:pt x="234" y="36"/>
                    </a:lnTo>
                    <a:lnTo>
                      <a:pt x="227" y="35"/>
                    </a:lnTo>
                    <a:lnTo>
                      <a:pt x="224" y="34"/>
                    </a:lnTo>
                    <a:lnTo>
                      <a:pt x="220" y="31"/>
                    </a:lnTo>
                    <a:lnTo>
                      <a:pt x="218" y="31"/>
                    </a:lnTo>
                    <a:lnTo>
                      <a:pt x="213" y="31"/>
                    </a:lnTo>
                    <a:lnTo>
                      <a:pt x="207" y="28"/>
                    </a:lnTo>
                    <a:lnTo>
                      <a:pt x="205" y="27"/>
                    </a:lnTo>
                    <a:lnTo>
                      <a:pt x="204" y="25"/>
                    </a:lnTo>
                    <a:lnTo>
                      <a:pt x="199" y="22"/>
                    </a:lnTo>
                    <a:lnTo>
                      <a:pt x="195" y="21"/>
                    </a:lnTo>
                    <a:lnTo>
                      <a:pt x="191" y="19"/>
                    </a:lnTo>
                    <a:lnTo>
                      <a:pt x="186" y="17"/>
                    </a:lnTo>
                    <a:lnTo>
                      <a:pt x="181" y="15"/>
                    </a:lnTo>
                    <a:lnTo>
                      <a:pt x="179" y="17"/>
                    </a:lnTo>
                    <a:lnTo>
                      <a:pt x="178" y="17"/>
                    </a:lnTo>
                    <a:lnTo>
                      <a:pt x="178" y="21"/>
                    </a:lnTo>
                    <a:lnTo>
                      <a:pt x="179" y="25"/>
                    </a:lnTo>
                    <a:lnTo>
                      <a:pt x="179" y="27"/>
                    </a:lnTo>
                    <a:lnTo>
                      <a:pt x="178" y="28"/>
                    </a:lnTo>
                    <a:lnTo>
                      <a:pt x="177" y="28"/>
                    </a:lnTo>
                    <a:lnTo>
                      <a:pt x="173" y="26"/>
                    </a:lnTo>
                    <a:lnTo>
                      <a:pt x="170" y="23"/>
                    </a:lnTo>
                    <a:lnTo>
                      <a:pt x="166" y="19"/>
                    </a:lnTo>
                    <a:lnTo>
                      <a:pt x="162" y="15"/>
                    </a:lnTo>
                    <a:lnTo>
                      <a:pt x="136" y="4"/>
                    </a:lnTo>
                    <a:lnTo>
                      <a:pt x="134" y="2"/>
                    </a:lnTo>
                    <a:lnTo>
                      <a:pt x="127" y="0"/>
                    </a:lnTo>
                    <a:lnTo>
                      <a:pt x="123" y="0"/>
                    </a:lnTo>
                    <a:lnTo>
                      <a:pt x="118" y="0"/>
                    </a:lnTo>
                    <a:lnTo>
                      <a:pt x="112" y="1"/>
                    </a:lnTo>
                    <a:lnTo>
                      <a:pt x="105" y="4"/>
                    </a:lnTo>
                    <a:lnTo>
                      <a:pt x="95" y="8"/>
                    </a:lnTo>
                    <a:lnTo>
                      <a:pt x="90" y="9"/>
                    </a:lnTo>
                    <a:lnTo>
                      <a:pt x="86" y="9"/>
                    </a:lnTo>
                    <a:lnTo>
                      <a:pt x="82" y="9"/>
                    </a:lnTo>
                    <a:lnTo>
                      <a:pt x="77" y="10"/>
                    </a:lnTo>
                    <a:lnTo>
                      <a:pt x="71" y="13"/>
                    </a:lnTo>
                    <a:lnTo>
                      <a:pt x="67" y="17"/>
                    </a:lnTo>
                    <a:lnTo>
                      <a:pt x="65" y="21"/>
                    </a:lnTo>
                    <a:lnTo>
                      <a:pt x="62" y="30"/>
                    </a:lnTo>
                    <a:lnTo>
                      <a:pt x="56" y="41"/>
                    </a:lnTo>
                    <a:lnTo>
                      <a:pt x="52" y="48"/>
                    </a:lnTo>
                    <a:lnTo>
                      <a:pt x="48" y="53"/>
                    </a:lnTo>
                    <a:lnTo>
                      <a:pt x="43" y="56"/>
                    </a:lnTo>
                    <a:lnTo>
                      <a:pt x="39" y="57"/>
                    </a:lnTo>
                    <a:lnTo>
                      <a:pt x="30" y="58"/>
                    </a:lnTo>
                    <a:lnTo>
                      <a:pt x="22" y="61"/>
                    </a:lnTo>
                    <a:lnTo>
                      <a:pt x="19" y="62"/>
                    </a:lnTo>
                    <a:lnTo>
                      <a:pt x="17" y="65"/>
                    </a:lnTo>
                    <a:lnTo>
                      <a:pt x="14" y="68"/>
                    </a:lnTo>
                    <a:lnTo>
                      <a:pt x="14" y="71"/>
                    </a:lnTo>
                    <a:lnTo>
                      <a:pt x="15" y="77"/>
                    </a:lnTo>
                    <a:lnTo>
                      <a:pt x="18" y="82"/>
                    </a:lnTo>
                    <a:lnTo>
                      <a:pt x="31" y="94"/>
                    </a:lnTo>
                    <a:lnTo>
                      <a:pt x="40" y="104"/>
                    </a:lnTo>
                    <a:lnTo>
                      <a:pt x="52" y="117"/>
                    </a:lnTo>
                    <a:lnTo>
                      <a:pt x="56" y="122"/>
                    </a:lnTo>
                    <a:lnTo>
                      <a:pt x="58" y="129"/>
                    </a:lnTo>
                    <a:lnTo>
                      <a:pt x="58" y="134"/>
                    </a:lnTo>
                    <a:lnTo>
                      <a:pt x="58" y="135"/>
                    </a:lnTo>
                    <a:lnTo>
                      <a:pt x="57" y="138"/>
                    </a:lnTo>
                    <a:lnTo>
                      <a:pt x="53" y="139"/>
                    </a:lnTo>
                    <a:lnTo>
                      <a:pt x="50" y="140"/>
                    </a:lnTo>
                    <a:lnTo>
                      <a:pt x="48" y="139"/>
                    </a:lnTo>
                    <a:lnTo>
                      <a:pt x="45" y="138"/>
                    </a:lnTo>
                    <a:lnTo>
                      <a:pt x="41" y="134"/>
                    </a:lnTo>
                    <a:lnTo>
                      <a:pt x="36" y="130"/>
                    </a:lnTo>
                    <a:lnTo>
                      <a:pt x="30" y="130"/>
                    </a:lnTo>
                    <a:lnTo>
                      <a:pt x="22" y="131"/>
                    </a:lnTo>
                    <a:lnTo>
                      <a:pt x="14" y="135"/>
                    </a:lnTo>
                    <a:lnTo>
                      <a:pt x="10" y="138"/>
                    </a:lnTo>
                    <a:lnTo>
                      <a:pt x="8" y="142"/>
                    </a:lnTo>
                    <a:lnTo>
                      <a:pt x="2" y="148"/>
                    </a:lnTo>
                    <a:lnTo>
                      <a:pt x="0" y="155"/>
                    </a:lnTo>
                    <a:lnTo>
                      <a:pt x="0" y="159"/>
                    </a:lnTo>
                    <a:lnTo>
                      <a:pt x="1" y="161"/>
                    </a:lnTo>
                    <a:lnTo>
                      <a:pt x="4" y="165"/>
                    </a:lnTo>
                    <a:lnTo>
                      <a:pt x="8" y="168"/>
                    </a:lnTo>
                    <a:lnTo>
                      <a:pt x="17" y="174"/>
                    </a:lnTo>
                    <a:lnTo>
                      <a:pt x="27" y="178"/>
                    </a:lnTo>
                    <a:lnTo>
                      <a:pt x="32" y="179"/>
                    </a:lnTo>
                    <a:lnTo>
                      <a:pt x="37" y="179"/>
                    </a:lnTo>
                    <a:lnTo>
                      <a:pt x="44" y="179"/>
                    </a:lnTo>
                    <a:lnTo>
                      <a:pt x="49" y="177"/>
                    </a:lnTo>
                    <a:lnTo>
                      <a:pt x="58" y="173"/>
                    </a:lnTo>
                    <a:lnTo>
                      <a:pt x="65" y="170"/>
                    </a:lnTo>
                    <a:lnTo>
                      <a:pt x="67" y="170"/>
                    </a:lnTo>
                    <a:lnTo>
                      <a:pt x="69" y="172"/>
                    </a:lnTo>
                    <a:lnTo>
                      <a:pt x="70" y="174"/>
                    </a:lnTo>
                    <a:lnTo>
                      <a:pt x="70" y="176"/>
                    </a:lnTo>
                    <a:lnTo>
                      <a:pt x="67" y="177"/>
                    </a:lnTo>
                    <a:lnTo>
                      <a:pt x="66" y="179"/>
                    </a:lnTo>
                    <a:lnTo>
                      <a:pt x="66" y="181"/>
                    </a:lnTo>
                    <a:lnTo>
                      <a:pt x="66" y="183"/>
                    </a:lnTo>
                    <a:lnTo>
                      <a:pt x="71" y="191"/>
                    </a:lnTo>
                    <a:lnTo>
                      <a:pt x="71" y="192"/>
                    </a:lnTo>
                    <a:lnTo>
                      <a:pt x="71" y="194"/>
                    </a:lnTo>
                    <a:lnTo>
                      <a:pt x="70" y="196"/>
                    </a:lnTo>
                    <a:lnTo>
                      <a:pt x="67" y="199"/>
                    </a:lnTo>
                    <a:lnTo>
                      <a:pt x="60" y="203"/>
                    </a:lnTo>
                    <a:lnTo>
                      <a:pt x="50" y="207"/>
                    </a:lnTo>
                    <a:lnTo>
                      <a:pt x="47" y="209"/>
                    </a:lnTo>
                    <a:lnTo>
                      <a:pt x="44" y="212"/>
                    </a:lnTo>
                    <a:lnTo>
                      <a:pt x="41" y="216"/>
                    </a:lnTo>
                    <a:lnTo>
                      <a:pt x="41" y="220"/>
                    </a:lnTo>
                    <a:lnTo>
                      <a:pt x="41" y="221"/>
                    </a:lnTo>
                    <a:lnTo>
                      <a:pt x="30" y="229"/>
                    </a:lnTo>
                    <a:lnTo>
                      <a:pt x="19" y="235"/>
                    </a:lnTo>
                    <a:lnTo>
                      <a:pt x="13" y="241"/>
                    </a:lnTo>
                    <a:lnTo>
                      <a:pt x="11" y="243"/>
                    </a:lnTo>
                    <a:lnTo>
                      <a:pt x="13" y="246"/>
                    </a:lnTo>
                    <a:lnTo>
                      <a:pt x="14" y="248"/>
                    </a:lnTo>
                    <a:lnTo>
                      <a:pt x="17" y="252"/>
                    </a:lnTo>
                    <a:lnTo>
                      <a:pt x="21" y="255"/>
                    </a:lnTo>
                    <a:lnTo>
                      <a:pt x="31" y="258"/>
                    </a:lnTo>
                    <a:lnTo>
                      <a:pt x="30" y="260"/>
                    </a:lnTo>
                    <a:lnTo>
                      <a:pt x="30" y="267"/>
                    </a:lnTo>
                    <a:lnTo>
                      <a:pt x="30" y="271"/>
                    </a:lnTo>
                    <a:lnTo>
                      <a:pt x="31" y="274"/>
                    </a:lnTo>
                    <a:lnTo>
                      <a:pt x="34" y="278"/>
                    </a:lnTo>
                    <a:lnTo>
                      <a:pt x="37" y="281"/>
                    </a:lnTo>
                    <a:lnTo>
                      <a:pt x="53" y="281"/>
                    </a:lnTo>
                    <a:lnTo>
                      <a:pt x="56" y="286"/>
                    </a:lnTo>
                    <a:lnTo>
                      <a:pt x="57" y="293"/>
                    </a:lnTo>
                    <a:lnTo>
                      <a:pt x="58" y="299"/>
                    </a:lnTo>
                    <a:lnTo>
                      <a:pt x="60" y="301"/>
                    </a:lnTo>
                    <a:lnTo>
                      <a:pt x="62" y="302"/>
                    </a:lnTo>
                    <a:lnTo>
                      <a:pt x="66" y="301"/>
                    </a:lnTo>
                    <a:lnTo>
                      <a:pt x="69" y="299"/>
                    </a:lnTo>
                    <a:lnTo>
                      <a:pt x="70" y="297"/>
                    </a:lnTo>
                    <a:lnTo>
                      <a:pt x="74" y="297"/>
                    </a:lnTo>
                    <a:lnTo>
                      <a:pt x="77" y="298"/>
                    </a:lnTo>
                    <a:lnTo>
                      <a:pt x="78" y="302"/>
                    </a:lnTo>
                    <a:lnTo>
                      <a:pt x="78" y="304"/>
                    </a:lnTo>
                    <a:lnTo>
                      <a:pt x="82" y="307"/>
                    </a:lnTo>
                    <a:lnTo>
                      <a:pt x="83" y="308"/>
                    </a:lnTo>
                    <a:lnTo>
                      <a:pt x="87" y="308"/>
                    </a:lnTo>
                    <a:lnTo>
                      <a:pt x="90" y="307"/>
                    </a:lnTo>
                    <a:lnTo>
                      <a:pt x="95" y="304"/>
                    </a:lnTo>
                    <a:lnTo>
                      <a:pt x="101" y="298"/>
                    </a:lnTo>
                    <a:lnTo>
                      <a:pt x="105" y="295"/>
                    </a:lnTo>
                    <a:lnTo>
                      <a:pt x="108" y="295"/>
                    </a:lnTo>
                    <a:lnTo>
                      <a:pt x="108" y="298"/>
                    </a:lnTo>
                    <a:lnTo>
                      <a:pt x="105" y="308"/>
                    </a:lnTo>
                    <a:lnTo>
                      <a:pt x="103" y="316"/>
                    </a:lnTo>
                    <a:lnTo>
                      <a:pt x="99" y="324"/>
                    </a:lnTo>
                    <a:lnTo>
                      <a:pt x="86" y="334"/>
                    </a:lnTo>
                    <a:lnTo>
                      <a:pt x="75" y="343"/>
                    </a:lnTo>
                    <a:lnTo>
                      <a:pt x="66" y="353"/>
                    </a:lnTo>
                    <a:lnTo>
                      <a:pt x="60" y="357"/>
                    </a:lnTo>
                    <a:lnTo>
                      <a:pt x="53" y="362"/>
                    </a:lnTo>
                    <a:lnTo>
                      <a:pt x="50" y="364"/>
                    </a:lnTo>
                    <a:lnTo>
                      <a:pt x="49" y="368"/>
                    </a:lnTo>
                    <a:lnTo>
                      <a:pt x="56" y="366"/>
                    </a:lnTo>
                    <a:lnTo>
                      <a:pt x="74" y="360"/>
                    </a:lnTo>
                    <a:lnTo>
                      <a:pt x="79" y="358"/>
                    </a:lnTo>
                    <a:lnTo>
                      <a:pt x="86" y="354"/>
                    </a:lnTo>
                    <a:lnTo>
                      <a:pt x="100" y="343"/>
                    </a:lnTo>
                    <a:lnTo>
                      <a:pt x="113" y="332"/>
                    </a:lnTo>
                    <a:lnTo>
                      <a:pt x="125" y="320"/>
                    </a:lnTo>
                    <a:lnTo>
                      <a:pt x="129" y="317"/>
                    </a:lnTo>
                    <a:lnTo>
                      <a:pt x="138" y="312"/>
                    </a:lnTo>
                    <a:lnTo>
                      <a:pt x="142" y="308"/>
                    </a:lnTo>
                    <a:lnTo>
                      <a:pt x="144" y="304"/>
                    </a:lnTo>
                    <a:lnTo>
                      <a:pt x="144" y="301"/>
                    </a:lnTo>
                    <a:lnTo>
                      <a:pt x="142" y="297"/>
                    </a:lnTo>
                    <a:lnTo>
                      <a:pt x="140" y="295"/>
                    </a:lnTo>
                    <a:lnTo>
                      <a:pt x="138" y="294"/>
                    </a:lnTo>
                    <a:lnTo>
                      <a:pt x="138" y="293"/>
                    </a:lnTo>
                    <a:lnTo>
                      <a:pt x="138" y="291"/>
                    </a:lnTo>
                    <a:lnTo>
                      <a:pt x="139" y="290"/>
                    </a:lnTo>
                    <a:lnTo>
                      <a:pt x="142" y="288"/>
                    </a:lnTo>
                    <a:lnTo>
                      <a:pt x="149" y="276"/>
                    </a:lnTo>
                    <a:lnTo>
                      <a:pt x="156" y="265"/>
                    </a:lnTo>
                    <a:lnTo>
                      <a:pt x="160" y="255"/>
                    </a:lnTo>
                    <a:lnTo>
                      <a:pt x="161" y="254"/>
                    </a:lnTo>
                    <a:lnTo>
                      <a:pt x="168" y="250"/>
                    </a:lnTo>
                    <a:lnTo>
                      <a:pt x="177" y="247"/>
                    </a:lnTo>
                    <a:lnTo>
                      <a:pt x="183" y="247"/>
                    </a:lnTo>
                    <a:lnTo>
                      <a:pt x="190" y="247"/>
                    </a:lnTo>
                    <a:lnTo>
                      <a:pt x="194" y="250"/>
                    </a:lnTo>
                    <a:lnTo>
                      <a:pt x="196" y="252"/>
                    </a:lnTo>
                    <a:lnTo>
                      <a:pt x="195" y="254"/>
                    </a:lnTo>
                    <a:lnTo>
                      <a:pt x="194" y="255"/>
                    </a:lnTo>
                    <a:lnTo>
                      <a:pt x="190" y="255"/>
                    </a:lnTo>
                    <a:lnTo>
                      <a:pt x="182" y="258"/>
                    </a:lnTo>
                    <a:lnTo>
                      <a:pt x="177" y="259"/>
                    </a:lnTo>
                    <a:lnTo>
                      <a:pt x="172" y="261"/>
                    </a:lnTo>
                    <a:lnTo>
                      <a:pt x="169" y="264"/>
                    </a:lnTo>
                    <a:lnTo>
                      <a:pt x="166" y="269"/>
                    </a:lnTo>
                    <a:lnTo>
                      <a:pt x="165" y="273"/>
                    </a:lnTo>
                    <a:lnTo>
                      <a:pt x="164" y="277"/>
                    </a:lnTo>
                    <a:lnTo>
                      <a:pt x="161" y="280"/>
                    </a:lnTo>
                    <a:lnTo>
                      <a:pt x="160" y="282"/>
                    </a:lnTo>
                    <a:lnTo>
                      <a:pt x="161" y="288"/>
                    </a:lnTo>
                    <a:lnTo>
                      <a:pt x="162" y="290"/>
                    </a:lnTo>
                    <a:lnTo>
                      <a:pt x="164" y="293"/>
                    </a:lnTo>
                    <a:lnTo>
                      <a:pt x="168" y="293"/>
                    </a:lnTo>
                    <a:lnTo>
                      <a:pt x="172" y="291"/>
                    </a:lnTo>
                    <a:lnTo>
                      <a:pt x="183" y="284"/>
                    </a:lnTo>
                    <a:lnTo>
                      <a:pt x="191" y="277"/>
                    </a:lnTo>
                    <a:lnTo>
                      <a:pt x="194" y="274"/>
                    </a:lnTo>
                    <a:lnTo>
                      <a:pt x="195" y="272"/>
                    </a:lnTo>
                    <a:lnTo>
                      <a:pt x="195" y="268"/>
                    </a:lnTo>
                    <a:lnTo>
                      <a:pt x="198" y="261"/>
                    </a:lnTo>
                    <a:lnTo>
                      <a:pt x="199" y="259"/>
                    </a:lnTo>
                    <a:lnTo>
                      <a:pt x="201" y="258"/>
                    </a:lnTo>
                    <a:lnTo>
                      <a:pt x="205" y="259"/>
                    </a:lnTo>
                    <a:lnTo>
                      <a:pt x="211" y="261"/>
                    </a:lnTo>
                    <a:lnTo>
                      <a:pt x="213" y="263"/>
                    </a:lnTo>
                    <a:lnTo>
                      <a:pt x="220" y="263"/>
                    </a:lnTo>
                    <a:lnTo>
                      <a:pt x="226" y="265"/>
                    </a:lnTo>
                    <a:lnTo>
                      <a:pt x="229" y="268"/>
                    </a:lnTo>
                    <a:lnTo>
                      <a:pt x="231" y="272"/>
                    </a:lnTo>
                    <a:lnTo>
                      <a:pt x="238" y="273"/>
                    </a:lnTo>
                    <a:lnTo>
                      <a:pt x="246" y="276"/>
                    </a:lnTo>
                    <a:lnTo>
                      <a:pt x="257" y="277"/>
                    </a:lnTo>
                    <a:lnTo>
                      <a:pt x="263" y="280"/>
                    </a:lnTo>
                    <a:lnTo>
                      <a:pt x="268" y="282"/>
                    </a:lnTo>
                    <a:lnTo>
                      <a:pt x="270" y="286"/>
                    </a:lnTo>
                    <a:lnTo>
                      <a:pt x="273" y="285"/>
                    </a:lnTo>
                    <a:lnTo>
                      <a:pt x="277" y="282"/>
                    </a:lnTo>
                    <a:lnTo>
                      <a:pt x="278" y="281"/>
                    </a:lnTo>
                    <a:lnTo>
                      <a:pt x="281" y="281"/>
                    </a:lnTo>
                    <a:lnTo>
                      <a:pt x="283" y="282"/>
                    </a:lnTo>
                    <a:lnTo>
                      <a:pt x="285" y="284"/>
                    </a:lnTo>
                    <a:lnTo>
                      <a:pt x="291" y="293"/>
                    </a:lnTo>
                    <a:lnTo>
                      <a:pt x="303" y="304"/>
                    </a:lnTo>
                    <a:lnTo>
                      <a:pt x="319" y="319"/>
                    </a:lnTo>
                    <a:lnTo>
                      <a:pt x="329" y="299"/>
                    </a:lnTo>
                    <a:lnTo>
                      <a:pt x="337" y="308"/>
                    </a:lnTo>
                    <a:lnTo>
                      <a:pt x="341" y="316"/>
                    </a:lnTo>
                    <a:lnTo>
                      <a:pt x="345" y="324"/>
                    </a:lnTo>
                    <a:lnTo>
                      <a:pt x="349" y="329"/>
                    </a:lnTo>
                    <a:lnTo>
                      <a:pt x="356" y="338"/>
                    </a:lnTo>
                    <a:lnTo>
                      <a:pt x="356" y="345"/>
                    </a:lnTo>
                    <a:lnTo>
                      <a:pt x="359" y="351"/>
                    </a:lnTo>
                    <a:lnTo>
                      <a:pt x="360" y="354"/>
                    </a:lnTo>
                    <a:lnTo>
                      <a:pt x="363" y="357"/>
                    </a:lnTo>
                    <a:lnTo>
                      <a:pt x="363" y="359"/>
                    </a:lnTo>
                    <a:lnTo>
                      <a:pt x="365" y="359"/>
                    </a:lnTo>
                    <a:lnTo>
                      <a:pt x="371" y="357"/>
                    </a:lnTo>
                    <a:lnTo>
                      <a:pt x="372" y="358"/>
                    </a:lnTo>
                    <a:lnTo>
                      <a:pt x="372" y="360"/>
                    </a:lnTo>
                    <a:lnTo>
                      <a:pt x="373" y="368"/>
                    </a:lnTo>
                    <a:lnTo>
                      <a:pt x="372" y="371"/>
                    </a:lnTo>
                    <a:lnTo>
                      <a:pt x="371" y="376"/>
                    </a:lnTo>
                    <a:lnTo>
                      <a:pt x="371" y="380"/>
                    </a:lnTo>
                    <a:lnTo>
                      <a:pt x="371" y="383"/>
                    </a:lnTo>
                    <a:lnTo>
                      <a:pt x="373" y="385"/>
                    </a:lnTo>
                    <a:lnTo>
                      <a:pt x="377" y="386"/>
                    </a:lnTo>
                    <a:lnTo>
                      <a:pt x="381" y="373"/>
                    </a:lnTo>
                    <a:lnTo>
                      <a:pt x="382" y="362"/>
                    </a:lnTo>
                    <a:lnTo>
                      <a:pt x="382" y="358"/>
                    </a:lnTo>
                    <a:lnTo>
                      <a:pt x="382" y="355"/>
                    </a:lnTo>
                    <a:lnTo>
                      <a:pt x="376" y="349"/>
                    </a:lnTo>
                    <a:lnTo>
                      <a:pt x="371" y="342"/>
                    </a:lnTo>
                    <a:lnTo>
                      <a:pt x="365" y="333"/>
                    </a:lnTo>
                    <a:lnTo>
                      <a:pt x="349" y="310"/>
                    </a:lnTo>
                    <a:lnTo>
                      <a:pt x="335" y="293"/>
                    </a:lnTo>
                    <a:lnTo>
                      <a:pt x="330" y="286"/>
                    </a:lnTo>
                    <a:lnTo>
                      <a:pt x="326" y="284"/>
                    </a:lnTo>
                    <a:lnTo>
                      <a:pt x="321" y="289"/>
                    </a:lnTo>
                    <a:lnTo>
                      <a:pt x="316" y="291"/>
                    </a:lnTo>
                    <a:lnTo>
                      <a:pt x="309" y="294"/>
                    </a:lnTo>
                    <a:lnTo>
                      <a:pt x="294" y="281"/>
                    </a:lnTo>
                    <a:lnTo>
                      <a:pt x="282" y="272"/>
                    </a:lnTo>
                    <a:lnTo>
                      <a:pt x="273" y="267"/>
                    </a:lnTo>
                    <a:lnTo>
                      <a:pt x="263" y="264"/>
                    </a:lnTo>
                    <a:lnTo>
                      <a:pt x="263" y="38"/>
                    </a:lnTo>
                    <a:close/>
                  </a:path>
                </a:pathLst>
              </a:custGeom>
              <a:solidFill>
                <a:srgbClr val="BADEDA"/>
              </a:solidFill>
              <a:ln w="6350" cap="flat" cmpd="sng">
                <a:solidFill>
                  <a:srgbClr val="50A6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3" name="Freeform 7"/>
              <p:cNvSpPr>
                <a:spLocks/>
              </p:cNvSpPr>
              <p:nvPr/>
            </p:nvSpPr>
            <p:spPr bwMode="grayWhite">
              <a:xfrm>
                <a:off x="395" y="1251"/>
                <a:ext cx="10" cy="10"/>
              </a:xfrm>
              <a:custGeom>
                <a:avLst/>
                <a:gdLst>
                  <a:gd name="T0" fmla="*/ 0 w 21"/>
                  <a:gd name="T1" fmla="*/ 1 h 19"/>
                  <a:gd name="T2" fmla="*/ 0 w 21"/>
                  <a:gd name="T3" fmla="*/ 1 h 19"/>
                  <a:gd name="T4" fmla="*/ 0 w 21"/>
                  <a:gd name="T5" fmla="*/ 0 h 19"/>
                  <a:gd name="T6" fmla="*/ 0 w 21"/>
                  <a:gd name="T7" fmla="*/ 0 h 19"/>
                  <a:gd name="T8" fmla="*/ 0 w 21"/>
                  <a:gd name="T9" fmla="*/ 0 h 19"/>
                  <a:gd name="T10" fmla="*/ 0 w 21"/>
                  <a:gd name="T11" fmla="*/ 1 h 19"/>
                  <a:gd name="T12" fmla="*/ 0 w 21"/>
                  <a:gd name="T13" fmla="*/ 1 h 19"/>
                  <a:gd name="T14" fmla="*/ 0 w 21"/>
                  <a:gd name="T15" fmla="*/ 1 h 19"/>
                  <a:gd name="T16" fmla="*/ 0 w 21"/>
                  <a:gd name="T17" fmla="*/ 1 h 19"/>
                  <a:gd name="T18" fmla="*/ 0 w 21"/>
                  <a:gd name="T19" fmla="*/ 1 h 19"/>
                  <a:gd name="T20" fmla="*/ 0 w 21"/>
                  <a:gd name="T21" fmla="*/ 1 h 19"/>
                  <a:gd name="T22" fmla="*/ 0 w 21"/>
                  <a:gd name="T23" fmla="*/ 1 h 19"/>
                  <a:gd name="T24" fmla="*/ 0 w 21"/>
                  <a:gd name="T25" fmla="*/ 1 h 19"/>
                  <a:gd name="T26" fmla="*/ 0 w 21"/>
                  <a:gd name="T27" fmla="*/ 1 h 19"/>
                  <a:gd name="T28" fmla="*/ 0 w 21"/>
                  <a:gd name="T29" fmla="*/ 1 h 19"/>
                  <a:gd name="T30" fmla="*/ 0 w 21"/>
                  <a:gd name="T31" fmla="*/ 1 h 19"/>
                  <a:gd name="T32" fmla="*/ 0 w 21"/>
                  <a:gd name="T33" fmla="*/ 1 h 19"/>
                  <a:gd name="T34" fmla="*/ 0 w 21"/>
                  <a:gd name="T35" fmla="*/ 1 h 19"/>
                  <a:gd name="T36" fmla="*/ 0 w 21"/>
                  <a:gd name="T37" fmla="*/ 1 h 19"/>
                  <a:gd name="T38" fmla="*/ 0 w 21"/>
                  <a:gd name="T39" fmla="*/ 1 h 19"/>
                  <a:gd name="T40" fmla="*/ 0 w 21"/>
                  <a:gd name="T41" fmla="*/ 1 h 19"/>
                  <a:gd name="T42" fmla="*/ 0 w 21"/>
                  <a:gd name="T43" fmla="*/ 1 h 1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1"/>
                  <a:gd name="T67" fmla="*/ 0 h 19"/>
                  <a:gd name="T68" fmla="*/ 21 w 21"/>
                  <a:gd name="T69" fmla="*/ 19 h 1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1" h="19">
                    <a:moveTo>
                      <a:pt x="11" y="2"/>
                    </a:moveTo>
                    <a:lnTo>
                      <a:pt x="11" y="2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11"/>
                    </a:lnTo>
                    <a:lnTo>
                      <a:pt x="8" y="15"/>
                    </a:lnTo>
                    <a:lnTo>
                      <a:pt x="12" y="17"/>
                    </a:lnTo>
                    <a:lnTo>
                      <a:pt x="15" y="19"/>
                    </a:lnTo>
                    <a:lnTo>
                      <a:pt x="18" y="17"/>
                    </a:lnTo>
                    <a:lnTo>
                      <a:pt x="21" y="15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0" y="8"/>
                    </a:lnTo>
                    <a:lnTo>
                      <a:pt x="13" y="3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BADEDA"/>
              </a:solidFill>
              <a:ln w="6350" cap="flat" cmpd="sng">
                <a:solidFill>
                  <a:srgbClr val="50A6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34" name="Freeform 8"/>
              <p:cNvSpPr>
                <a:spLocks/>
              </p:cNvSpPr>
              <p:nvPr/>
            </p:nvSpPr>
            <p:spPr bwMode="grayWhite">
              <a:xfrm>
                <a:off x="477" y="1315"/>
                <a:ext cx="6" cy="8"/>
              </a:xfrm>
              <a:custGeom>
                <a:avLst/>
                <a:gdLst>
                  <a:gd name="T0" fmla="*/ 1 w 12"/>
                  <a:gd name="T1" fmla="*/ 0 h 17"/>
                  <a:gd name="T2" fmla="*/ 1 w 12"/>
                  <a:gd name="T3" fmla="*/ 0 h 17"/>
                  <a:gd name="T4" fmla="*/ 1 w 12"/>
                  <a:gd name="T5" fmla="*/ 0 h 17"/>
                  <a:gd name="T6" fmla="*/ 1 w 12"/>
                  <a:gd name="T7" fmla="*/ 0 h 17"/>
                  <a:gd name="T8" fmla="*/ 1 w 12"/>
                  <a:gd name="T9" fmla="*/ 0 h 17"/>
                  <a:gd name="T10" fmla="*/ 0 w 12"/>
                  <a:gd name="T11" fmla="*/ 0 h 17"/>
                  <a:gd name="T12" fmla="*/ 0 w 12"/>
                  <a:gd name="T13" fmla="*/ 0 h 17"/>
                  <a:gd name="T14" fmla="*/ 0 w 12"/>
                  <a:gd name="T15" fmla="*/ 0 h 17"/>
                  <a:gd name="T16" fmla="*/ 1 w 12"/>
                  <a:gd name="T17" fmla="*/ 0 h 17"/>
                  <a:gd name="T18" fmla="*/ 1 w 12"/>
                  <a:gd name="T19" fmla="*/ 0 h 17"/>
                  <a:gd name="T20" fmla="*/ 1 w 12"/>
                  <a:gd name="T21" fmla="*/ 0 h 17"/>
                  <a:gd name="T22" fmla="*/ 1 w 12"/>
                  <a:gd name="T23" fmla="*/ 0 h 17"/>
                  <a:gd name="T24" fmla="*/ 1 w 12"/>
                  <a:gd name="T25" fmla="*/ 0 h 17"/>
                  <a:gd name="T26" fmla="*/ 1 w 12"/>
                  <a:gd name="T27" fmla="*/ 0 h 17"/>
                  <a:gd name="T28" fmla="*/ 1 w 12"/>
                  <a:gd name="T29" fmla="*/ 0 h 17"/>
                  <a:gd name="T30" fmla="*/ 1 w 12"/>
                  <a:gd name="T31" fmla="*/ 0 h 17"/>
                  <a:gd name="T32" fmla="*/ 1 w 12"/>
                  <a:gd name="T33" fmla="*/ 0 h 17"/>
                  <a:gd name="T34" fmla="*/ 1 w 12"/>
                  <a:gd name="T35" fmla="*/ 0 h 17"/>
                  <a:gd name="T36" fmla="*/ 1 w 12"/>
                  <a:gd name="T37" fmla="*/ 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"/>
                  <a:gd name="T58" fmla="*/ 0 h 17"/>
                  <a:gd name="T59" fmla="*/ 12 w 12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" h="17">
                    <a:moveTo>
                      <a:pt x="7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7" y="17"/>
                    </a:lnTo>
                    <a:lnTo>
                      <a:pt x="12" y="13"/>
                    </a:lnTo>
                    <a:lnTo>
                      <a:pt x="12" y="8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BADEDA"/>
              </a:solidFill>
              <a:ln w="6350" cap="flat" cmpd="sng">
                <a:solidFill>
                  <a:srgbClr val="50A69C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6478" name="Freeform 9"/>
            <p:cNvSpPr>
              <a:spLocks/>
            </p:cNvSpPr>
            <p:nvPr/>
          </p:nvSpPr>
          <p:spPr bwMode="grayWhite">
            <a:xfrm>
              <a:off x="1246" y="950"/>
              <a:ext cx="489" cy="356"/>
            </a:xfrm>
            <a:custGeom>
              <a:avLst/>
              <a:gdLst>
                <a:gd name="T0" fmla="*/ 6 w 526"/>
                <a:gd name="T1" fmla="*/ 6 h 384"/>
                <a:gd name="T2" fmla="*/ 0 w 526"/>
                <a:gd name="T3" fmla="*/ 6 h 384"/>
                <a:gd name="T4" fmla="*/ 4 w 526"/>
                <a:gd name="T5" fmla="*/ 6 h 384"/>
                <a:gd name="T6" fmla="*/ 6 w 526"/>
                <a:gd name="T7" fmla="*/ 6 h 384"/>
                <a:gd name="T8" fmla="*/ 7 w 526"/>
                <a:gd name="T9" fmla="*/ 6 h 384"/>
                <a:gd name="T10" fmla="*/ 7 w 526"/>
                <a:gd name="T11" fmla="*/ 6 h 384"/>
                <a:gd name="T12" fmla="*/ 7 w 526"/>
                <a:gd name="T13" fmla="*/ 6 h 384"/>
                <a:gd name="T14" fmla="*/ 7 w 526"/>
                <a:gd name="T15" fmla="*/ 6 h 384"/>
                <a:gd name="T16" fmla="*/ 7 w 526"/>
                <a:gd name="T17" fmla="*/ 6 h 384"/>
                <a:gd name="T18" fmla="*/ 7 w 526"/>
                <a:gd name="T19" fmla="*/ 6 h 384"/>
                <a:gd name="T20" fmla="*/ 7 w 526"/>
                <a:gd name="T21" fmla="*/ 6 h 384"/>
                <a:gd name="T22" fmla="*/ 7 w 526"/>
                <a:gd name="T23" fmla="*/ 6 h 384"/>
                <a:gd name="T24" fmla="*/ 7 w 526"/>
                <a:gd name="T25" fmla="*/ 6 h 384"/>
                <a:gd name="T26" fmla="*/ 7 w 526"/>
                <a:gd name="T27" fmla="*/ 6 h 384"/>
                <a:gd name="T28" fmla="*/ 7 w 526"/>
                <a:gd name="T29" fmla="*/ 6 h 384"/>
                <a:gd name="T30" fmla="*/ 7 w 526"/>
                <a:gd name="T31" fmla="*/ 6 h 384"/>
                <a:gd name="T32" fmla="*/ 7 w 526"/>
                <a:gd name="T33" fmla="*/ 6 h 384"/>
                <a:gd name="T34" fmla="*/ 7 w 526"/>
                <a:gd name="T35" fmla="*/ 6 h 384"/>
                <a:gd name="T36" fmla="*/ 7 w 526"/>
                <a:gd name="T37" fmla="*/ 6 h 384"/>
                <a:gd name="T38" fmla="*/ 7 w 526"/>
                <a:gd name="T39" fmla="*/ 6 h 384"/>
                <a:gd name="T40" fmla="*/ 7 w 526"/>
                <a:gd name="T41" fmla="*/ 6 h 384"/>
                <a:gd name="T42" fmla="*/ 7 w 526"/>
                <a:gd name="T43" fmla="*/ 6 h 384"/>
                <a:gd name="T44" fmla="*/ 7 w 526"/>
                <a:gd name="T45" fmla="*/ 6 h 384"/>
                <a:gd name="T46" fmla="*/ 7 w 526"/>
                <a:gd name="T47" fmla="*/ 6 h 384"/>
                <a:gd name="T48" fmla="*/ 7 w 526"/>
                <a:gd name="T49" fmla="*/ 6 h 384"/>
                <a:gd name="T50" fmla="*/ 7 w 526"/>
                <a:gd name="T51" fmla="*/ 6 h 384"/>
                <a:gd name="T52" fmla="*/ 7 w 526"/>
                <a:gd name="T53" fmla="*/ 6 h 384"/>
                <a:gd name="T54" fmla="*/ 7 w 526"/>
                <a:gd name="T55" fmla="*/ 6 h 384"/>
                <a:gd name="T56" fmla="*/ 7 w 526"/>
                <a:gd name="T57" fmla="*/ 6 h 384"/>
                <a:gd name="T58" fmla="*/ 7 w 526"/>
                <a:gd name="T59" fmla="*/ 6 h 384"/>
                <a:gd name="T60" fmla="*/ 7 w 526"/>
                <a:gd name="T61" fmla="*/ 6 h 384"/>
                <a:gd name="T62" fmla="*/ 7 w 526"/>
                <a:gd name="T63" fmla="*/ 6 h 384"/>
                <a:gd name="T64" fmla="*/ 7 w 526"/>
                <a:gd name="T65" fmla="*/ 6 h 384"/>
                <a:gd name="T66" fmla="*/ 7 w 526"/>
                <a:gd name="T67" fmla="*/ 6 h 384"/>
                <a:gd name="T68" fmla="*/ 7 w 526"/>
                <a:gd name="T69" fmla="*/ 6 h 384"/>
                <a:gd name="T70" fmla="*/ 7 w 526"/>
                <a:gd name="T71" fmla="*/ 6 h 384"/>
                <a:gd name="T72" fmla="*/ 7 w 526"/>
                <a:gd name="T73" fmla="*/ 0 h 384"/>
                <a:gd name="T74" fmla="*/ 7 w 526"/>
                <a:gd name="T75" fmla="*/ 6 h 384"/>
                <a:gd name="T76" fmla="*/ 7 w 526"/>
                <a:gd name="T77" fmla="*/ 6 h 384"/>
                <a:gd name="T78" fmla="*/ 7 w 526"/>
                <a:gd name="T79" fmla="*/ 6 h 384"/>
                <a:gd name="T80" fmla="*/ 7 w 526"/>
                <a:gd name="T81" fmla="*/ 6 h 384"/>
                <a:gd name="T82" fmla="*/ 7 w 526"/>
                <a:gd name="T83" fmla="*/ 6 h 384"/>
                <a:gd name="T84" fmla="*/ 7 w 526"/>
                <a:gd name="T85" fmla="*/ 6 h 384"/>
                <a:gd name="T86" fmla="*/ 7 w 526"/>
                <a:gd name="T87" fmla="*/ 6 h 384"/>
                <a:gd name="T88" fmla="*/ 7 w 526"/>
                <a:gd name="T89" fmla="*/ 6 h 384"/>
                <a:gd name="T90" fmla="*/ 7 w 526"/>
                <a:gd name="T91" fmla="*/ 6 h 384"/>
                <a:gd name="T92" fmla="*/ 7 w 526"/>
                <a:gd name="T93" fmla="*/ 6 h 384"/>
                <a:gd name="T94" fmla="*/ 7 w 526"/>
                <a:gd name="T95" fmla="*/ 6 h 384"/>
                <a:gd name="T96" fmla="*/ 7 w 526"/>
                <a:gd name="T97" fmla="*/ 6 h 384"/>
                <a:gd name="T98" fmla="*/ 7 w 526"/>
                <a:gd name="T99" fmla="*/ 6 h 384"/>
                <a:gd name="T100" fmla="*/ 7 w 526"/>
                <a:gd name="T101" fmla="*/ 6 h 384"/>
                <a:gd name="T102" fmla="*/ 7 w 526"/>
                <a:gd name="T103" fmla="*/ 6 h 384"/>
                <a:gd name="T104" fmla="*/ 7 w 526"/>
                <a:gd name="T105" fmla="*/ 6 h 384"/>
                <a:gd name="T106" fmla="*/ 7 w 526"/>
                <a:gd name="T107" fmla="*/ 6 h 384"/>
                <a:gd name="T108" fmla="*/ 7 w 526"/>
                <a:gd name="T109" fmla="*/ 6 h 384"/>
                <a:gd name="T110" fmla="*/ 7 w 526"/>
                <a:gd name="T111" fmla="*/ 6 h 384"/>
                <a:gd name="T112" fmla="*/ 7 w 526"/>
                <a:gd name="T113" fmla="*/ 6 h 384"/>
                <a:gd name="T114" fmla="*/ 7 w 526"/>
                <a:gd name="T115" fmla="*/ 6 h 384"/>
                <a:gd name="T116" fmla="*/ 7 w 526"/>
                <a:gd name="T117" fmla="*/ 6 h 384"/>
                <a:gd name="T118" fmla="*/ 7 w 526"/>
                <a:gd name="T119" fmla="*/ 6 h 3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6"/>
                <a:gd name="T181" fmla="*/ 0 h 384"/>
                <a:gd name="T182" fmla="*/ 526 w 526"/>
                <a:gd name="T183" fmla="*/ 384 h 3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6" h="384">
                  <a:moveTo>
                    <a:pt x="20" y="242"/>
                  </a:moveTo>
                  <a:lnTo>
                    <a:pt x="6" y="232"/>
                  </a:lnTo>
                  <a:lnTo>
                    <a:pt x="2" y="232"/>
                  </a:lnTo>
                  <a:lnTo>
                    <a:pt x="0" y="232"/>
                  </a:lnTo>
                  <a:lnTo>
                    <a:pt x="0" y="228"/>
                  </a:lnTo>
                  <a:lnTo>
                    <a:pt x="4" y="216"/>
                  </a:lnTo>
                  <a:lnTo>
                    <a:pt x="6" y="210"/>
                  </a:lnTo>
                  <a:lnTo>
                    <a:pt x="6" y="206"/>
                  </a:lnTo>
                  <a:lnTo>
                    <a:pt x="6" y="202"/>
                  </a:lnTo>
                  <a:lnTo>
                    <a:pt x="8" y="202"/>
                  </a:lnTo>
                  <a:lnTo>
                    <a:pt x="10" y="202"/>
                  </a:lnTo>
                  <a:lnTo>
                    <a:pt x="12" y="210"/>
                  </a:lnTo>
                  <a:lnTo>
                    <a:pt x="10" y="214"/>
                  </a:lnTo>
                  <a:lnTo>
                    <a:pt x="10" y="216"/>
                  </a:lnTo>
                  <a:lnTo>
                    <a:pt x="10" y="218"/>
                  </a:lnTo>
                  <a:lnTo>
                    <a:pt x="20" y="210"/>
                  </a:lnTo>
                  <a:lnTo>
                    <a:pt x="18" y="208"/>
                  </a:lnTo>
                  <a:lnTo>
                    <a:pt x="18" y="202"/>
                  </a:lnTo>
                  <a:lnTo>
                    <a:pt x="22" y="198"/>
                  </a:lnTo>
                  <a:lnTo>
                    <a:pt x="20" y="192"/>
                  </a:lnTo>
                  <a:lnTo>
                    <a:pt x="14" y="190"/>
                  </a:lnTo>
                  <a:lnTo>
                    <a:pt x="14" y="176"/>
                  </a:lnTo>
                  <a:lnTo>
                    <a:pt x="16" y="174"/>
                  </a:lnTo>
                  <a:lnTo>
                    <a:pt x="20" y="176"/>
                  </a:lnTo>
                  <a:lnTo>
                    <a:pt x="22" y="174"/>
                  </a:lnTo>
                  <a:lnTo>
                    <a:pt x="32" y="170"/>
                  </a:lnTo>
                  <a:lnTo>
                    <a:pt x="24" y="164"/>
                  </a:lnTo>
                  <a:lnTo>
                    <a:pt x="24" y="162"/>
                  </a:lnTo>
                  <a:lnTo>
                    <a:pt x="16" y="166"/>
                  </a:lnTo>
                  <a:lnTo>
                    <a:pt x="16" y="154"/>
                  </a:lnTo>
                  <a:lnTo>
                    <a:pt x="16" y="148"/>
                  </a:lnTo>
                  <a:lnTo>
                    <a:pt x="18" y="136"/>
                  </a:lnTo>
                  <a:lnTo>
                    <a:pt x="18" y="126"/>
                  </a:lnTo>
                  <a:lnTo>
                    <a:pt x="16" y="118"/>
                  </a:lnTo>
                  <a:lnTo>
                    <a:pt x="18" y="98"/>
                  </a:lnTo>
                  <a:lnTo>
                    <a:pt x="20" y="90"/>
                  </a:lnTo>
                  <a:lnTo>
                    <a:pt x="12" y="62"/>
                  </a:lnTo>
                  <a:lnTo>
                    <a:pt x="12" y="44"/>
                  </a:lnTo>
                  <a:lnTo>
                    <a:pt x="14" y="34"/>
                  </a:lnTo>
                  <a:lnTo>
                    <a:pt x="18" y="18"/>
                  </a:lnTo>
                  <a:lnTo>
                    <a:pt x="68" y="54"/>
                  </a:lnTo>
                  <a:lnTo>
                    <a:pt x="92" y="68"/>
                  </a:lnTo>
                  <a:lnTo>
                    <a:pt x="112" y="74"/>
                  </a:lnTo>
                  <a:lnTo>
                    <a:pt x="124" y="82"/>
                  </a:lnTo>
                  <a:lnTo>
                    <a:pt x="134" y="82"/>
                  </a:lnTo>
                  <a:lnTo>
                    <a:pt x="138" y="84"/>
                  </a:lnTo>
                  <a:lnTo>
                    <a:pt x="142" y="88"/>
                  </a:lnTo>
                  <a:lnTo>
                    <a:pt x="144" y="114"/>
                  </a:lnTo>
                  <a:lnTo>
                    <a:pt x="142" y="118"/>
                  </a:lnTo>
                  <a:lnTo>
                    <a:pt x="134" y="124"/>
                  </a:lnTo>
                  <a:lnTo>
                    <a:pt x="130" y="134"/>
                  </a:lnTo>
                  <a:lnTo>
                    <a:pt x="130" y="144"/>
                  </a:lnTo>
                  <a:lnTo>
                    <a:pt x="132" y="148"/>
                  </a:lnTo>
                  <a:lnTo>
                    <a:pt x="132" y="152"/>
                  </a:lnTo>
                  <a:lnTo>
                    <a:pt x="130" y="156"/>
                  </a:lnTo>
                  <a:lnTo>
                    <a:pt x="130" y="162"/>
                  </a:lnTo>
                  <a:lnTo>
                    <a:pt x="134" y="166"/>
                  </a:lnTo>
                  <a:lnTo>
                    <a:pt x="144" y="160"/>
                  </a:lnTo>
                  <a:lnTo>
                    <a:pt x="148" y="138"/>
                  </a:lnTo>
                  <a:lnTo>
                    <a:pt x="154" y="134"/>
                  </a:lnTo>
                  <a:lnTo>
                    <a:pt x="158" y="124"/>
                  </a:lnTo>
                  <a:lnTo>
                    <a:pt x="170" y="110"/>
                  </a:lnTo>
                  <a:lnTo>
                    <a:pt x="170" y="106"/>
                  </a:lnTo>
                  <a:lnTo>
                    <a:pt x="164" y="86"/>
                  </a:lnTo>
                  <a:lnTo>
                    <a:pt x="154" y="58"/>
                  </a:lnTo>
                  <a:lnTo>
                    <a:pt x="154" y="54"/>
                  </a:lnTo>
                  <a:lnTo>
                    <a:pt x="158" y="52"/>
                  </a:lnTo>
                  <a:lnTo>
                    <a:pt x="164" y="54"/>
                  </a:lnTo>
                  <a:lnTo>
                    <a:pt x="170" y="42"/>
                  </a:lnTo>
                  <a:lnTo>
                    <a:pt x="168" y="28"/>
                  </a:lnTo>
                  <a:lnTo>
                    <a:pt x="160" y="26"/>
                  </a:lnTo>
                  <a:lnTo>
                    <a:pt x="158" y="18"/>
                  </a:lnTo>
                  <a:lnTo>
                    <a:pt x="158" y="0"/>
                  </a:lnTo>
                  <a:lnTo>
                    <a:pt x="262" y="28"/>
                  </a:lnTo>
                  <a:lnTo>
                    <a:pt x="362" y="54"/>
                  </a:lnTo>
                  <a:lnTo>
                    <a:pt x="524" y="92"/>
                  </a:lnTo>
                  <a:lnTo>
                    <a:pt x="526" y="92"/>
                  </a:lnTo>
                  <a:lnTo>
                    <a:pt x="470" y="342"/>
                  </a:lnTo>
                  <a:lnTo>
                    <a:pt x="468" y="344"/>
                  </a:lnTo>
                  <a:lnTo>
                    <a:pt x="466" y="350"/>
                  </a:lnTo>
                  <a:lnTo>
                    <a:pt x="468" y="354"/>
                  </a:lnTo>
                  <a:lnTo>
                    <a:pt x="470" y="358"/>
                  </a:lnTo>
                  <a:lnTo>
                    <a:pt x="472" y="362"/>
                  </a:lnTo>
                  <a:lnTo>
                    <a:pt x="472" y="366"/>
                  </a:lnTo>
                  <a:lnTo>
                    <a:pt x="470" y="366"/>
                  </a:lnTo>
                  <a:lnTo>
                    <a:pt x="466" y="372"/>
                  </a:lnTo>
                  <a:lnTo>
                    <a:pt x="466" y="378"/>
                  </a:lnTo>
                  <a:lnTo>
                    <a:pt x="468" y="384"/>
                  </a:lnTo>
                  <a:lnTo>
                    <a:pt x="330" y="352"/>
                  </a:lnTo>
                  <a:lnTo>
                    <a:pt x="318" y="354"/>
                  </a:lnTo>
                  <a:lnTo>
                    <a:pt x="312" y="354"/>
                  </a:lnTo>
                  <a:lnTo>
                    <a:pt x="304" y="352"/>
                  </a:lnTo>
                  <a:lnTo>
                    <a:pt x="296" y="352"/>
                  </a:lnTo>
                  <a:lnTo>
                    <a:pt x="290" y="350"/>
                  </a:lnTo>
                  <a:lnTo>
                    <a:pt x="284" y="350"/>
                  </a:lnTo>
                  <a:lnTo>
                    <a:pt x="276" y="352"/>
                  </a:lnTo>
                  <a:lnTo>
                    <a:pt x="266" y="350"/>
                  </a:lnTo>
                  <a:lnTo>
                    <a:pt x="256" y="350"/>
                  </a:lnTo>
                  <a:lnTo>
                    <a:pt x="246" y="354"/>
                  </a:lnTo>
                  <a:lnTo>
                    <a:pt x="238" y="356"/>
                  </a:lnTo>
                  <a:lnTo>
                    <a:pt x="222" y="354"/>
                  </a:lnTo>
                  <a:lnTo>
                    <a:pt x="218" y="352"/>
                  </a:lnTo>
                  <a:lnTo>
                    <a:pt x="206" y="346"/>
                  </a:lnTo>
                  <a:lnTo>
                    <a:pt x="176" y="352"/>
                  </a:lnTo>
                  <a:lnTo>
                    <a:pt x="170" y="342"/>
                  </a:lnTo>
                  <a:lnTo>
                    <a:pt x="144" y="334"/>
                  </a:lnTo>
                  <a:lnTo>
                    <a:pt x="130" y="332"/>
                  </a:lnTo>
                  <a:lnTo>
                    <a:pt x="114" y="334"/>
                  </a:lnTo>
                  <a:lnTo>
                    <a:pt x="90" y="332"/>
                  </a:lnTo>
                  <a:lnTo>
                    <a:pt x="70" y="324"/>
                  </a:lnTo>
                  <a:lnTo>
                    <a:pt x="66" y="314"/>
                  </a:lnTo>
                  <a:lnTo>
                    <a:pt x="68" y="290"/>
                  </a:lnTo>
                  <a:lnTo>
                    <a:pt x="70" y="284"/>
                  </a:lnTo>
                  <a:lnTo>
                    <a:pt x="66" y="270"/>
                  </a:lnTo>
                  <a:lnTo>
                    <a:pt x="52" y="258"/>
                  </a:lnTo>
                  <a:lnTo>
                    <a:pt x="40" y="258"/>
                  </a:lnTo>
                  <a:lnTo>
                    <a:pt x="40" y="254"/>
                  </a:lnTo>
                  <a:lnTo>
                    <a:pt x="34" y="248"/>
                  </a:lnTo>
                  <a:lnTo>
                    <a:pt x="20" y="24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79" name="Freeform 10"/>
            <p:cNvSpPr>
              <a:spLocks/>
            </p:cNvSpPr>
            <p:nvPr/>
          </p:nvSpPr>
          <p:spPr bwMode="grayWhite">
            <a:xfrm>
              <a:off x="1115" y="1175"/>
              <a:ext cx="587" cy="489"/>
            </a:xfrm>
            <a:custGeom>
              <a:avLst/>
              <a:gdLst>
                <a:gd name="T0" fmla="*/ 6 w 634"/>
                <a:gd name="T1" fmla="*/ 6 h 528"/>
                <a:gd name="T2" fmla="*/ 4 w 634"/>
                <a:gd name="T3" fmla="*/ 6 h 528"/>
                <a:gd name="T4" fmla="*/ 6 w 634"/>
                <a:gd name="T5" fmla="*/ 6 h 528"/>
                <a:gd name="T6" fmla="*/ 6 w 634"/>
                <a:gd name="T7" fmla="*/ 6 h 528"/>
                <a:gd name="T8" fmla="*/ 6 w 634"/>
                <a:gd name="T9" fmla="*/ 6 h 528"/>
                <a:gd name="T10" fmla="*/ 6 w 634"/>
                <a:gd name="T11" fmla="*/ 6 h 528"/>
                <a:gd name="T12" fmla="*/ 6 w 634"/>
                <a:gd name="T13" fmla="*/ 6 h 528"/>
                <a:gd name="T14" fmla="*/ 6 w 634"/>
                <a:gd name="T15" fmla="*/ 6 h 528"/>
                <a:gd name="T16" fmla="*/ 6 w 634"/>
                <a:gd name="T17" fmla="*/ 6 h 528"/>
                <a:gd name="T18" fmla="*/ 6 w 634"/>
                <a:gd name="T19" fmla="*/ 6 h 528"/>
                <a:gd name="T20" fmla="*/ 6 w 634"/>
                <a:gd name="T21" fmla="*/ 6 h 528"/>
                <a:gd name="T22" fmla="*/ 6 w 634"/>
                <a:gd name="T23" fmla="*/ 2 h 528"/>
                <a:gd name="T24" fmla="*/ 6 w 634"/>
                <a:gd name="T25" fmla="*/ 2 h 528"/>
                <a:gd name="T26" fmla="*/ 6 w 634"/>
                <a:gd name="T27" fmla="*/ 6 h 528"/>
                <a:gd name="T28" fmla="*/ 6 w 634"/>
                <a:gd name="T29" fmla="*/ 6 h 528"/>
                <a:gd name="T30" fmla="*/ 6 w 634"/>
                <a:gd name="T31" fmla="*/ 6 h 528"/>
                <a:gd name="T32" fmla="*/ 6 w 634"/>
                <a:gd name="T33" fmla="*/ 6 h 528"/>
                <a:gd name="T34" fmla="*/ 6 w 634"/>
                <a:gd name="T35" fmla="*/ 6 h 528"/>
                <a:gd name="T36" fmla="*/ 6 w 634"/>
                <a:gd name="T37" fmla="*/ 6 h 528"/>
                <a:gd name="T38" fmla="*/ 6 w 634"/>
                <a:gd name="T39" fmla="*/ 6 h 528"/>
                <a:gd name="T40" fmla="*/ 6 w 634"/>
                <a:gd name="T41" fmla="*/ 6 h 528"/>
                <a:gd name="T42" fmla="*/ 6 w 634"/>
                <a:gd name="T43" fmla="*/ 6 h 528"/>
                <a:gd name="T44" fmla="*/ 6 w 634"/>
                <a:gd name="T45" fmla="*/ 6 h 528"/>
                <a:gd name="T46" fmla="*/ 6 w 634"/>
                <a:gd name="T47" fmla="*/ 6 h 528"/>
                <a:gd name="T48" fmla="*/ 6 w 634"/>
                <a:gd name="T49" fmla="*/ 6 h 528"/>
                <a:gd name="T50" fmla="*/ 6 w 634"/>
                <a:gd name="T51" fmla="*/ 6 h 528"/>
                <a:gd name="T52" fmla="*/ 6 w 634"/>
                <a:gd name="T53" fmla="*/ 6 h 528"/>
                <a:gd name="T54" fmla="*/ 6 w 634"/>
                <a:gd name="T55" fmla="*/ 6 h 528"/>
                <a:gd name="T56" fmla="*/ 6 w 634"/>
                <a:gd name="T57" fmla="*/ 6 h 528"/>
                <a:gd name="T58" fmla="*/ 6 w 634"/>
                <a:gd name="T59" fmla="*/ 6 h 528"/>
                <a:gd name="T60" fmla="*/ 6 w 634"/>
                <a:gd name="T61" fmla="*/ 6 h 528"/>
                <a:gd name="T62" fmla="*/ 6 w 634"/>
                <a:gd name="T63" fmla="*/ 6 h 528"/>
                <a:gd name="T64" fmla="*/ 6 w 634"/>
                <a:gd name="T65" fmla="*/ 6 h 528"/>
                <a:gd name="T66" fmla="*/ 6 w 634"/>
                <a:gd name="T67" fmla="*/ 6 h 528"/>
                <a:gd name="T68" fmla="*/ 6 w 634"/>
                <a:gd name="T69" fmla="*/ 6 h 528"/>
                <a:gd name="T70" fmla="*/ 6 w 634"/>
                <a:gd name="T71" fmla="*/ 6 h 528"/>
                <a:gd name="T72" fmla="*/ 6 w 634"/>
                <a:gd name="T73" fmla="*/ 6 h 528"/>
                <a:gd name="T74" fmla="*/ 6 w 634"/>
                <a:gd name="T75" fmla="*/ 6 h 528"/>
                <a:gd name="T76" fmla="*/ 6 w 634"/>
                <a:gd name="T77" fmla="*/ 6 h 528"/>
                <a:gd name="T78" fmla="*/ 6 w 634"/>
                <a:gd name="T79" fmla="*/ 6 h 52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4"/>
                <a:gd name="T121" fmla="*/ 0 h 528"/>
                <a:gd name="T122" fmla="*/ 634 w 634"/>
                <a:gd name="T123" fmla="*/ 528 h 52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4" h="528">
                  <a:moveTo>
                    <a:pt x="8" y="398"/>
                  </a:moveTo>
                  <a:lnTo>
                    <a:pt x="6" y="392"/>
                  </a:lnTo>
                  <a:lnTo>
                    <a:pt x="0" y="372"/>
                  </a:lnTo>
                  <a:lnTo>
                    <a:pt x="4" y="362"/>
                  </a:lnTo>
                  <a:lnTo>
                    <a:pt x="4" y="354"/>
                  </a:lnTo>
                  <a:lnTo>
                    <a:pt x="10" y="338"/>
                  </a:lnTo>
                  <a:lnTo>
                    <a:pt x="8" y="306"/>
                  </a:lnTo>
                  <a:lnTo>
                    <a:pt x="12" y="300"/>
                  </a:lnTo>
                  <a:lnTo>
                    <a:pt x="18" y="296"/>
                  </a:lnTo>
                  <a:lnTo>
                    <a:pt x="22" y="292"/>
                  </a:lnTo>
                  <a:lnTo>
                    <a:pt x="26" y="282"/>
                  </a:lnTo>
                  <a:lnTo>
                    <a:pt x="30" y="278"/>
                  </a:lnTo>
                  <a:lnTo>
                    <a:pt x="32" y="264"/>
                  </a:lnTo>
                  <a:lnTo>
                    <a:pt x="34" y="262"/>
                  </a:lnTo>
                  <a:lnTo>
                    <a:pt x="54" y="240"/>
                  </a:lnTo>
                  <a:lnTo>
                    <a:pt x="62" y="220"/>
                  </a:lnTo>
                  <a:lnTo>
                    <a:pt x="78" y="188"/>
                  </a:lnTo>
                  <a:lnTo>
                    <a:pt x="98" y="134"/>
                  </a:lnTo>
                  <a:lnTo>
                    <a:pt x="110" y="110"/>
                  </a:lnTo>
                  <a:lnTo>
                    <a:pt x="122" y="76"/>
                  </a:lnTo>
                  <a:lnTo>
                    <a:pt x="136" y="34"/>
                  </a:lnTo>
                  <a:lnTo>
                    <a:pt x="142" y="20"/>
                  </a:lnTo>
                  <a:lnTo>
                    <a:pt x="144" y="6"/>
                  </a:lnTo>
                  <a:lnTo>
                    <a:pt x="144" y="2"/>
                  </a:lnTo>
                  <a:lnTo>
                    <a:pt x="150" y="0"/>
                  </a:lnTo>
                  <a:lnTo>
                    <a:pt x="158" y="2"/>
                  </a:lnTo>
                  <a:lnTo>
                    <a:pt x="162" y="0"/>
                  </a:lnTo>
                  <a:lnTo>
                    <a:pt x="176" y="6"/>
                  </a:lnTo>
                  <a:lnTo>
                    <a:pt x="182" y="12"/>
                  </a:lnTo>
                  <a:lnTo>
                    <a:pt x="182" y="16"/>
                  </a:lnTo>
                  <a:lnTo>
                    <a:pt x="194" y="16"/>
                  </a:lnTo>
                  <a:lnTo>
                    <a:pt x="208" y="28"/>
                  </a:lnTo>
                  <a:lnTo>
                    <a:pt x="212" y="42"/>
                  </a:lnTo>
                  <a:lnTo>
                    <a:pt x="210" y="48"/>
                  </a:lnTo>
                  <a:lnTo>
                    <a:pt x="208" y="72"/>
                  </a:lnTo>
                  <a:lnTo>
                    <a:pt x="212" y="82"/>
                  </a:lnTo>
                  <a:lnTo>
                    <a:pt x="232" y="90"/>
                  </a:lnTo>
                  <a:lnTo>
                    <a:pt x="256" y="92"/>
                  </a:lnTo>
                  <a:lnTo>
                    <a:pt x="272" y="90"/>
                  </a:lnTo>
                  <a:lnTo>
                    <a:pt x="286" y="92"/>
                  </a:lnTo>
                  <a:lnTo>
                    <a:pt x="312" y="100"/>
                  </a:lnTo>
                  <a:lnTo>
                    <a:pt x="318" y="110"/>
                  </a:lnTo>
                  <a:lnTo>
                    <a:pt x="348" y="104"/>
                  </a:lnTo>
                  <a:lnTo>
                    <a:pt x="360" y="110"/>
                  </a:lnTo>
                  <a:lnTo>
                    <a:pt x="364" y="112"/>
                  </a:lnTo>
                  <a:lnTo>
                    <a:pt x="380" y="114"/>
                  </a:lnTo>
                  <a:lnTo>
                    <a:pt x="388" y="112"/>
                  </a:lnTo>
                  <a:lnTo>
                    <a:pt x="398" y="108"/>
                  </a:lnTo>
                  <a:lnTo>
                    <a:pt x="408" y="108"/>
                  </a:lnTo>
                  <a:lnTo>
                    <a:pt x="418" y="110"/>
                  </a:lnTo>
                  <a:lnTo>
                    <a:pt x="426" y="108"/>
                  </a:lnTo>
                  <a:lnTo>
                    <a:pt x="432" y="108"/>
                  </a:lnTo>
                  <a:lnTo>
                    <a:pt x="438" y="110"/>
                  </a:lnTo>
                  <a:lnTo>
                    <a:pt x="446" y="110"/>
                  </a:lnTo>
                  <a:lnTo>
                    <a:pt x="454" y="112"/>
                  </a:lnTo>
                  <a:lnTo>
                    <a:pt x="460" y="112"/>
                  </a:lnTo>
                  <a:lnTo>
                    <a:pt x="472" y="110"/>
                  </a:lnTo>
                  <a:lnTo>
                    <a:pt x="610" y="142"/>
                  </a:lnTo>
                  <a:lnTo>
                    <a:pt x="612" y="150"/>
                  </a:lnTo>
                  <a:lnTo>
                    <a:pt x="618" y="160"/>
                  </a:lnTo>
                  <a:lnTo>
                    <a:pt x="624" y="162"/>
                  </a:lnTo>
                  <a:lnTo>
                    <a:pt x="632" y="168"/>
                  </a:lnTo>
                  <a:lnTo>
                    <a:pt x="634" y="182"/>
                  </a:lnTo>
                  <a:lnTo>
                    <a:pt x="600" y="234"/>
                  </a:lnTo>
                  <a:lnTo>
                    <a:pt x="594" y="240"/>
                  </a:lnTo>
                  <a:lnTo>
                    <a:pt x="592" y="246"/>
                  </a:lnTo>
                  <a:lnTo>
                    <a:pt x="586" y="254"/>
                  </a:lnTo>
                  <a:lnTo>
                    <a:pt x="574" y="260"/>
                  </a:lnTo>
                  <a:lnTo>
                    <a:pt x="558" y="286"/>
                  </a:lnTo>
                  <a:lnTo>
                    <a:pt x="554" y="298"/>
                  </a:lnTo>
                  <a:lnTo>
                    <a:pt x="556" y="306"/>
                  </a:lnTo>
                  <a:lnTo>
                    <a:pt x="568" y="310"/>
                  </a:lnTo>
                  <a:lnTo>
                    <a:pt x="572" y="318"/>
                  </a:lnTo>
                  <a:lnTo>
                    <a:pt x="570" y="324"/>
                  </a:lnTo>
                  <a:lnTo>
                    <a:pt x="568" y="326"/>
                  </a:lnTo>
                  <a:lnTo>
                    <a:pt x="566" y="328"/>
                  </a:lnTo>
                  <a:lnTo>
                    <a:pt x="566" y="340"/>
                  </a:lnTo>
                  <a:lnTo>
                    <a:pt x="556" y="352"/>
                  </a:lnTo>
                  <a:lnTo>
                    <a:pt x="516" y="528"/>
                  </a:lnTo>
                  <a:lnTo>
                    <a:pt x="304" y="478"/>
                  </a:lnTo>
                  <a:lnTo>
                    <a:pt x="8" y="39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0" name="Freeform 11"/>
            <p:cNvSpPr>
              <a:spLocks/>
            </p:cNvSpPr>
            <p:nvPr/>
          </p:nvSpPr>
          <p:spPr bwMode="grayWhite">
            <a:xfrm>
              <a:off x="1066" y="1544"/>
              <a:ext cx="585" cy="998"/>
            </a:xfrm>
            <a:custGeom>
              <a:avLst/>
              <a:gdLst>
                <a:gd name="T0" fmla="*/ 6 w 630"/>
                <a:gd name="T1" fmla="*/ 6 h 1076"/>
                <a:gd name="T2" fmla="*/ 6 w 630"/>
                <a:gd name="T3" fmla="*/ 6 h 1076"/>
                <a:gd name="T4" fmla="*/ 6 w 630"/>
                <a:gd name="T5" fmla="*/ 6 h 1076"/>
                <a:gd name="T6" fmla="*/ 6 w 630"/>
                <a:gd name="T7" fmla="*/ 6 h 1076"/>
                <a:gd name="T8" fmla="*/ 6 w 630"/>
                <a:gd name="T9" fmla="*/ 6 h 1076"/>
                <a:gd name="T10" fmla="*/ 6 w 630"/>
                <a:gd name="T11" fmla="*/ 6 h 1076"/>
                <a:gd name="T12" fmla="*/ 6 w 630"/>
                <a:gd name="T13" fmla="*/ 6 h 1076"/>
                <a:gd name="T14" fmla="*/ 6 w 630"/>
                <a:gd name="T15" fmla="*/ 6 h 1076"/>
                <a:gd name="T16" fmla="*/ 6 w 630"/>
                <a:gd name="T17" fmla="*/ 6 h 1076"/>
                <a:gd name="T18" fmla="*/ 6 w 630"/>
                <a:gd name="T19" fmla="*/ 6 h 1076"/>
                <a:gd name="T20" fmla="*/ 6 w 630"/>
                <a:gd name="T21" fmla="*/ 6 h 1076"/>
                <a:gd name="T22" fmla="*/ 6 w 630"/>
                <a:gd name="T23" fmla="*/ 6 h 1076"/>
                <a:gd name="T24" fmla="*/ 6 w 630"/>
                <a:gd name="T25" fmla="*/ 6 h 1076"/>
                <a:gd name="T26" fmla="*/ 6 w 630"/>
                <a:gd name="T27" fmla="*/ 6 h 1076"/>
                <a:gd name="T28" fmla="*/ 6 w 630"/>
                <a:gd name="T29" fmla="*/ 6 h 1076"/>
                <a:gd name="T30" fmla="*/ 6 w 630"/>
                <a:gd name="T31" fmla="*/ 6 h 1076"/>
                <a:gd name="T32" fmla="*/ 6 w 630"/>
                <a:gd name="T33" fmla="*/ 6 h 1076"/>
                <a:gd name="T34" fmla="*/ 6 w 630"/>
                <a:gd name="T35" fmla="*/ 6 h 1076"/>
                <a:gd name="T36" fmla="*/ 6 w 630"/>
                <a:gd name="T37" fmla="*/ 6 h 1076"/>
                <a:gd name="T38" fmla="*/ 6 w 630"/>
                <a:gd name="T39" fmla="*/ 6 h 1076"/>
                <a:gd name="T40" fmla="*/ 6 w 630"/>
                <a:gd name="T41" fmla="*/ 6 h 1076"/>
                <a:gd name="T42" fmla="*/ 6 w 630"/>
                <a:gd name="T43" fmla="*/ 6 h 1076"/>
                <a:gd name="T44" fmla="*/ 6 w 630"/>
                <a:gd name="T45" fmla="*/ 6 h 1076"/>
                <a:gd name="T46" fmla="*/ 6 w 630"/>
                <a:gd name="T47" fmla="*/ 6 h 1076"/>
                <a:gd name="T48" fmla="*/ 6 w 630"/>
                <a:gd name="T49" fmla="*/ 6 h 1076"/>
                <a:gd name="T50" fmla="*/ 6 w 630"/>
                <a:gd name="T51" fmla="*/ 6 h 1076"/>
                <a:gd name="T52" fmla="*/ 6 w 630"/>
                <a:gd name="T53" fmla="*/ 6 h 1076"/>
                <a:gd name="T54" fmla="*/ 6 w 630"/>
                <a:gd name="T55" fmla="*/ 6 h 1076"/>
                <a:gd name="T56" fmla="*/ 6 w 630"/>
                <a:gd name="T57" fmla="*/ 6 h 1076"/>
                <a:gd name="T58" fmla="*/ 6 w 630"/>
                <a:gd name="T59" fmla="*/ 6 h 1076"/>
                <a:gd name="T60" fmla="*/ 6 w 630"/>
                <a:gd name="T61" fmla="*/ 6 h 1076"/>
                <a:gd name="T62" fmla="*/ 4 w 630"/>
                <a:gd name="T63" fmla="*/ 6 h 1076"/>
                <a:gd name="T64" fmla="*/ 2 w 630"/>
                <a:gd name="T65" fmla="*/ 6 h 1076"/>
                <a:gd name="T66" fmla="*/ 6 w 630"/>
                <a:gd name="T67" fmla="*/ 6 h 1076"/>
                <a:gd name="T68" fmla="*/ 6 w 630"/>
                <a:gd name="T69" fmla="*/ 6 h 1076"/>
                <a:gd name="T70" fmla="*/ 6 w 630"/>
                <a:gd name="T71" fmla="*/ 6 h 1076"/>
                <a:gd name="T72" fmla="*/ 6 w 630"/>
                <a:gd name="T73" fmla="*/ 6 h 1076"/>
                <a:gd name="T74" fmla="*/ 6 w 630"/>
                <a:gd name="T75" fmla="*/ 6 h 1076"/>
                <a:gd name="T76" fmla="*/ 6 w 630"/>
                <a:gd name="T77" fmla="*/ 6 h 1076"/>
                <a:gd name="T78" fmla="*/ 6 w 630"/>
                <a:gd name="T79" fmla="*/ 6 h 1076"/>
                <a:gd name="T80" fmla="*/ 6 w 630"/>
                <a:gd name="T81" fmla="*/ 6 h 1076"/>
                <a:gd name="T82" fmla="*/ 6 w 630"/>
                <a:gd name="T83" fmla="*/ 6 h 1076"/>
                <a:gd name="T84" fmla="*/ 6 w 630"/>
                <a:gd name="T85" fmla="*/ 6 h 1076"/>
                <a:gd name="T86" fmla="*/ 6 w 630"/>
                <a:gd name="T87" fmla="*/ 6 h 1076"/>
                <a:gd name="T88" fmla="*/ 6 w 630"/>
                <a:gd name="T89" fmla="*/ 6 h 1076"/>
                <a:gd name="T90" fmla="*/ 6 w 630"/>
                <a:gd name="T91" fmla="*/ 6 h 1076"/>
                <a:gd name="T92" fmla="*/ 6 w 630"/>
                <a:gd name="T93" fmla="*/ 6 h 10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30"/>
                <a:gd name="T142" fmla="*/ 0 h 1076"/>
                <a:gd name="T143" fmla="*/ 630 w 630"/>
                <a:gd name="T144" fmla="*/ 1076 h 10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30" h="1076">
                  <a:moveTo>
                    <a:pt x="548" y="1072"/>
                  </a:moveTo>
                  <a:lnTo>
                    <a:pt x="358" y="1052"/>
                  </a:lnTo>
                  <a:lnTo>
                    <a:pt x="356" y="1050"/>
                  </a:lnTo>
                  <a:lnTo>
                    <a:pt x="354" y="1040"/>
                  </a:lnTo>
                  <a:lnTo>
                    <a:pt x="356" y="1036"/>
                  </a:lnTo>
                  <a:lnTo>
                    <a:pt x="358" y="1034"/>
                  </a:lnTo>
                  <a:lnTo>
                    <a:pt x="356" y="1032"/>
                  </a:lnTo>
                  <a:lnTo>
                    <a:pt x="352" y="1030"/>
                  </a:lnTo>
                  <a:lnTo>
                    <a:pt x="350" y="1022"/>
                  </a:lnTo>
                  <a:lnTo>
                    <a:pt x="352" y="1020"/>
                  </a:lnTo>
                  <a:lnTo>
                    <a:pt x="350" y="988"/>
                  </a:lnTo>
                  <a:lnTo>
                    <a:pt x="334" y="952"/>
                  </a:lnTo>
                  <a:lnTo>
                    <a:pt x="324" y="942"/>
                  </a:lnTo>
                  <a:lnTo>
                    <a:pt x="316" y="928"/>
                  </a:lnTo>
                  <a:lnTo>
                    <a:pt x="296" y="912"/>
                  </a:lnTo>
                  <a:lnTo>
                    <a:pt x="284" y="912"/>
                  </a:lnTo>
                  <a:lnTo>
                    <a:pt x="278" y="906"/>
                  </a:lnTo>
                  <a:lnTo>
                    <a:pt x="282" y="896"/>
                  </a:lnTo>
                  <a:lnTo>
                    <a:pt x="280" y="890"/>
                  </a:lnTo>
                  <a:lnTo>
                    <a:pt x="280" y="884"/>
                  </a:lnTo>
                  <a:lnTo>
                    <a:pt x="274" y="876"/>
                  </a:lnTo>
                  <a:lnTo>
                    <a:pt x="254" y="874"/>
                  </a:lnTo>
                  <a:lnTo>
                    <a:pt x="242" y="870"/>
                  </a:lnTo>
                  <a:lnTo>
                    <a:pt x="228" y="858"/>
                  </a:lnTo>
                  <a:lnTo>
                    <a:pt x="220" y="836"/>
                  </a:lnTo>
                  <a:lnTo>
                    <a:pt x="208" y="826"/>
                  </a:lnTo>
                  <a:lnTo>
                    <a:pt x="194" y="822"/>
                  </a:lnTo>
                  <a:lnTo>
                    <a:pt x="158" y="806"/>
                  </a:lnTo>
                  <a:lnTo>
                    <a:pt x="148" y="806"/>
                  </a:lnTo>
                  <a:lnTo>
                    <a:pt x="132" y="798"/>
                  </a:lnTo>
                  <a:lnTo>
                    <a:pt x="124" y="788"/>
                  </a:lnTo>
                  <a:lnTo>
                    <a:pt x="124" y="780"/>
                  </a:lnTo>
                  <a:lnTo>
                    <a:pt x="128" y="774"/>
                  </a:lnTo>
                  <a:lnTo>
                    <a:pt x="132" y="756"/>
                  </a:lnTo>
                  <a:lnTo>
                    <a:pt x="134" y="746"/>
                  </a:lnTo>
                  <a:lnTo>
                    <a:pt x="136" y="740"/>
                  </a:lnTo>
                  <a:lnTo>
                    <a:pt x="134" y="728"/>
                  </a:lnTo>
                  <a:lnTo>
                    <a:pt x="124" y="724"/>
                  </a:lnTo>
                  <a:lnTo>
                    <a:pt x="124" y="712"/>
                  </a:lnTo>
                  <a:lnTo>
                    <a:pt x="126" y="710"/>
                  </a:lnTo>
                  <a:lnTo>
                    <a:pt x="128" y="710"/>
                  </a:lnTo>
                  <a:lnTo>
                    <a:pt x="128" y="700"/>
                  </a:lnTo>
                  <a:lnTo>
                    <a:pt x="118" y="692"/>
                  </a:lnTo>
                  <a:lnTo>
                    <a:pt x="96" y="650"/>
                  </a:lnTo>
                  <a:lnTo>
                    <a:pt x="94" y="638"/>
                  </a:lnTo>
                  <a:lnTo>
                    <a:pt x="90" y="628"/>
                  </a:lnTo>
                  <a:lnTo>
                    <a:pt x="88" y="620"/>
                  </a:lnTo>
                  <a:lnTo>
                    <a:pt x="70" y="594"/>
                  </a:lnTo>
                  <a:lnTo>
                    <a:pt x="72" y="570"/>
                  </a:lnTo>
                  <a:lnTo>
                    <a:pt x="76" y="564"/>
                  </a:lnTo>
                  <a:lnTo>
                    <a:pt x="82" y="564"/>
                  </a:lnTo>
                  <a:lnTo>
                    <a:pt x="90" y="554"/>
                  </a:lnTo>
                  <a:lnTo>
                    <a:pt x="92" y="536"/>
                  </a:lnTo>
                  <a:lnTo>
                    <a:pt x="86" y="532"/>
                  </a:lnTo>
                  <a:lnTo>
                    <a:pt x="74" y="526"/>
                  </a:lnTo>
                  <a:lnTo>
                    <a:pt x="60" y="514"/>
                  </a:lnTo>
                  <a:lnTo>
                    <a:pt x="56" y="502"/>
                  </a:lnTo>
                  <a:lnTo>
                    <a:pt x="56" y="470"/>
                  </a:lnTo>
                  <a:lnTo>
                    <a:pt x="60" y="466"/>
                  </a:lnTo>
                  <a:lnTo>
                    <a:pt x="58" y="456"/>
                  </a:lnTo>
                  <a:lnTo>
                    <a:pt x="62" y="454"/>
                  </a:lnTo>
                  <a:lnTo>
                    <a:pt x="64" y="438"/>
                  </a:lnTo>
                  <a:lnTo>
                    <a:pt x="68" y="438"/>
                  </a:lnTo>
                  <a:lnTo>
                    <a:pt x="70" y="444"/>
                  </a:lnTo>
                  <a:lnTo>
                    <a:pt x="70" y="456"/>
                  </a:lnTo>
                  <a:lnTo>
                    <a:pt x="72" y="460"/>
                  </a:lnTo>
                  <a:lnTo>
                    <a:pt x="84" y="468"/>
                  </a:lnTo>
                  <a:lnTo>
                    <a:pt x="86" y="466"/>
                  </a:lnTo>
                  <a:lnTo>
                    <a:pt x="88" y="456"/>
                  </a:lnTo>
                  <a:lnTo>
                    <a:pt x="82" y="438"/>
                  </a:lnTo>
                  <a:lnTo>
                    <a:pt x="80" y="428"/>
                  </a:lnTo>
                  <a:lnTo>
                    <a:pt x="82" y="414"/>
                  </a:lnTo>
                  <a:lnTo>
                    <a:pt x="78" y="412"/>
                  </a:lnTo>
                  <a:lnTo>
                    <a:pt x="70" y="422"/>
                  </a:lnTo>
                  <a:lnTo>
                    <a:pt x="70" y="426"/>
                  </a:lnTo>
                  <a:lnTo>
                    <a:pt x="68" y="432"/>
                  </a:lnTo>
                  <a:lnTo>
                    <a:pt x="56" y="428"/>
                  </a:lnTo>
                  <a:lnTo>
                    <a:pt x="46" y="412"/>
                  </a:lnTo>
                  <a:lnTo>
                    <a:pt x="34" y="406"/>
                  </a:lnTo>
                  <a:lnTo>
                    <a:pt x="38" y="396"/>
                  </a:lnTo>
                  <a:lnTo>
                    <a:pt x="38" y="360"/>
                  </a:lnTo>
                  <a:lnTo>
                    <a:pt x="24" y="342"/>
                  </a:lnTo>
                  <a:lnTo>
                    <a:pt x="18" y="330"/>
                  </a:lnTo>
                  <a:lnTo>
                    <a:pt x="6" y="300"/>
                  </a:lnTo>
                  <a:lnTo>
                    <a:pt x="12" y="290"/>
                  </a:lnTo>
                  <a:lnTo>
                    <a:pt x="10" y="280"/>
                  </a:lnTo>
                  <a:lnTo>
                    <a:pt x="8" y="272"/>
                  </a:lnTo>
                  <a:lnTo>
                    <a:pt x="14" y="250"/>
                  </a:lnTo>
                  <a:lnTo>
                    <a:pt x="22" y="240"/>
                  </a:lnTo>
                  <a:lnTo>
                    <a:pt x="22" y="234"/>
                  </a:lnTo>
                  <a:lnTo>
                    <a:pt x="22" y="212"/>
                  </a:lnTo>
                  <a:lnTo>
                    <a:pt x="12" y="192"/>
                  </a:lnTo>
                  <a:lnTo>
                    <a:pt x="12" y="188"/>
                  </a:lnTo>
                  <a:lnTo>
                    <a:pt x="8" y="182"/>
                  </a:lnTo>
                  <a:lnTo>
                    <a:pt x="4" y="176"/>
                  </a:lnTo>
                  <a:lnTo>
                    <a:pt x="0" y="166"/>
                  </a:lnTo>
                  <a:lnTo>
                    <a:pt x="0" y="154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12" y="124"/>
                  </a:lnTo>
                  <a:lnTo>
                    <a:pt x="40" y="94"/>
                  </a:lnTo>
                  <a:lnTo>
                    <a:pt x="40" y="86"/>
                  </a:lnTo>
                  <a:lnTo>
                    <a:pt x="42" y="76"/>
                  </a:lnTo>
                  <a:lnTo>
                    <a:pt x="48" y="70"/>
                  </a:lnTo>
                  <a:lnTo>
                    <a:pt x="54" y="58"/>
                  </a:lnTo>
                  <a:lnTo>
                    <a:pt x="58" y="30"/>
                  </a:lnTo>
                  <a:lnTo>
                    <a:pt x="50" y="18"/>
                  </a:lnTo>
                  <a:lnTo>
                    <a:pt x="58" y="4"/>
                  </a:lnTo>
                  <a:lnTo>
                    <a:pt x="60" y="0"/>
                  </a:lnTo>
                  <a:lnTo>
                    <a:pt x="356" y="80"/>
                  </a:lnTo>
                  <a:lnTo>
                    <a:pt x="282" y="374"/>
                  </a:lnTo>
                  <a:lnTo>
                    <a:pt x="606" y="852"/>
                  </a:lnTo>
                  <a:lnTo>
                    <a:pt x="606" y="866"/>
                  </a:lnTo>
                  <a:lnTo>
                    <a:pt x="608" y="872"/>
                  </a:lnTo>
                  <a:lnTo>
                    <a:pt x="606" y="876"/>
                  </a:lnTo>
                  <a:lnTo>
                    <a:pt x="612" y="888"/>
                  </a:lnTo>
                  <a:lnTo>
                    <a:pt x="612" y="898"/>
                  </a:lnTo>
                  <a:lnTo>
                    <a:pt x="616" y="904"/>
                  </a:lnTo>
                  <a:lnTo>
                    <a:pt x="618" y="916"/>
                  </a:lnTo>
                  <a:lnTo>
                    <a:pt x="624" y="920"/>
                  </a:lnTo>
                  <a:lnTo>
                    <a:pt x="628" y="926"/>
                  </a:lnTo>
                  <a:lnTo>
                    <a:pt x="630" y="934"/>
                  </a:lnTo>
                  <a:lnTo>
                    <a:pt x="628" y="938"/>
                  </a:lnTo>
                  <a:lnTo>
                    <a:pt x="626" y="936"/>
                  </a:lnTo>
                  <a:lnTo>
                    <a:pt x="616" y="944"/>
                  </a:lnTo>
                  <a:lnTo>
                    <a:pt x="604" y="948"/>
                  </a:lnTo>
                  <a:lnTo>
                    <a:pt x="594" y="960"/>
                  </a:lnTo>
                  <a:lnTo>
                    <a:pt x="588" y="986"/>
                  </a:lnTo>
                  <a:lnTo>
                    <a:pt x="572" y="1006"/>
                  </a:lnTo>
                  <a:lnTo>
                    <a:pt x="564" y="1006"/>
                  </a:lnTo>
                  <a:lnTo>
                    <a:pt x="564" y="1012"/>
                  </a:lnTo>
                  <a:lnTo>
                    <a:pt x="566" y="1020"/>
                  </a:lnTo>
                  <a:lnTo>
                    <a:pt x="566" y="1026"/>
                  </a:lnTo>
                  <a:lnTo>
                    <a:pt x="562" y="1038"/>
                  </a:lnTo>
                  <a:lnTo>
                    <a:pt x="564" y="1044"/>
                  </a:lnTo>
                  <a:lnTo>
                    <a:pt x="576" y="1052"/>
                  </a:lnTo>
                  <a:lnTo>
                    <a:pt x="578" y="1058"/>
                  </a:lnTo>
                  <a:lnTo>
                    <a:pt x="574" y="1062"/>
                  </a:lnTo>
                  <a:lnTo>
                    <a:pt x="572" y="1068"/>
                  </a:lnTo>
                  <a:lnTo>
                    <a:pt x="566" y="1076"/>
                  </a:lnTo>
                  <a:lnTo>
                    <a:pt x="562" y="1074"/>
                  </a:lnTo>
                  <a:lnTo>
                    <a:pt x="548" y="107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1" name="Freeform 12"/>
            <p:cNvSpPr>
              <a:spLocks/>
            </p:cNvSpPr>
            <p:nvPr/>
          </p:nvSpPr>
          <p:spPr bwMode="grayWhite">
            <a:xfrm>
              <a:off x="1593" y="1034"/>
              <a:ext cx="436" cy="710"/>
            </a:xfrm>
            <a:custGeom>
              <a:avLst/>
              <a:gdLst>
                <a:gd name="T0" fmla="*/ 6 w 470"/>
                <a:gd name="T1" fmla="*/ 7 h 762"/>
                <a:gd name="T2" fmla="*/ 6 w 470"/>
                <a:gd name="T3" fmla="*/ 7 h 762"/>
                <a:gd name="T4" fmla="*/ 6 w 470"/>
                <a:gd name="T5" fmla="*/ 7 h 762"/>
                <a:gd name="T6" fmla="*/ 6 w 470"/>
                <a:gd name="T7" fmla="*/ 7 h 762"/>
                <a:gd name="T8" fmla="*/ 6 w 470"/>
                <a:gd name="T9" fmla="*/ 7 h 762"/>
                <a:gd name="T10" fmla="*/ 6 w 470"/>
                <a:gd name="T11" fmla="*/ 7 h 762"/>
                <a:gd name="T12" fmla="*/ 6 w 470"/>
                <a:gd name="T13" fmla="*/ 7 h 762"/>
                <a:gd name="T14" fmla="*/ 6 w 470"/>
                <a:gd name="T15" fmla="*/ 7 h 762"/>
                <a:gd name="T16" fmla="*/ 6 w 470"/>
                <a:gd name="T17" fmla="*/ 7 h 762"/>
                <a:gd name="T18" fmla="*/ 6 w 470"/>
                <a:gd name="T19" fmla="*/ 7 h 762"/>
                <a:gd name="T20" fmla="*/ 6 w 470"/>
                <a:gd name="T21" fmla="*/ 7 h 762"/>
                <a:gd name="T22" fmla="*/ 6 w 470"/>
                <a:gd name="T23" fmla="*/ 7 h 762"/>
                <a:gd name="T24" fmla="*/ 6 w 470"/>
                <a:gd name="T25" fmla="*/ 7 h 762"/>
                <a:gd name="T26" fmla="*/ 6 w 470"/>
                <a:gd name="T27" fmla="*/ 7 h 762"/>
                <a:gd name="T28" fmla="*/ 6 w 470"/>
                <a:gd name="T29" fmla="*/ 0 h 762"/>
                <a:gd name="T30" fmla="*/ 6 w 470"/>
                <a:gd name="T31" fmla="*/ 7 h 762"/>
                <a:gd name="T32" fmla="*/ 6 w 470"/>
                <a:gd name="T33" fmla="*/ 7 h 762"/>
                <a:gd name="T34" fmla="*/ 6 w 470"/>
                <a:gd name="T35" fmla="*/ 7 h 762"/>
                <a:gd name="T36" fmla="*/ 6 w 470"/>
                <a:gd name="T37" fmla="*/ 7 h 762"/>
                <a:gd name="T38" fmla="*/ 6 w 470"/>
                <a:gd name="T39" fmla="*/ 7 h 762"/>
                <a:gd name="T40" fmla="*/ 6 w 470"/>
                <a:gd name="T41" fmla="*/ 7 h 762"/>
                <a:gd name="T42" fmla="*/ 6 w 470"/>
                <a:gd name="T43" fmla="*/ 7 h 762"/>
                <a:gd name="T44" fmla="*/ 6 w 470"/>
                <a:gd name="T45" fmla="*/ 7 h 762"/>
                <a:gd name="T46" fmla="*/ 6 w 470"/>
                <a:gd name="T47" fmla="*/ 7 h 762"/>
                <a:gd name="T48" fmla="*/ 6 w 470"/>
                <a:gd name="T49" fmla="*/ 7 h 762"/>
                <a:gd name="T50" fmla="*/ 6 w 470"/>
                <a:gd name="T51" fmla="*/ 7 h 762"/>
                <a:gd name="T52" fmla="*/ 6 w 470"/>
                <a:gd name="T53" fmla="*/ 7 h 762"/>
                <a:gd name="T54" fmla="*/ 6 w 470"/>
                <a:gd name="T55" fmla="*/ 7 h 762"/>
                <a:gd name="T56" fmla="*/ 6 w 470"/>
                <a:gd name="T57" fmla="*/ 7 h 762"/>
                <a:gd name="T58" fmla="*/ 6 w 470"/>
                <a:gd name="T59" fmla="*/ 7 h 762"/>
                <a:gd name="T60" fmla="*/ 6 w 470"/>
                <a:gd name="T61" fmla="*/ 7 h 762"/>
                <a:gd name="T62" fmla="*/ 6 w 470"/>
                <a:gd name="T63" fmla="*/ 7 h 762"/>
                <a:gd name="T64" fmla="*/ 6 w 470"/>
                <a:gd name="T65" fmla="*/ 7 h 762"/>
                <a:gd name="T66" fmla="*/ 6 w 470"/>
                <a:gd name="T67" fmla="*/ 7 h 762"/>
                <a:gd name="T68" fmla="*/ 6 w 470"/>
                <a:gd name="T69" fmla="*/ 7 h 762"/>
                <a:gd name="T70" fmla="*/ 6 w 470"/>
                <a:gd name="T71" fmla="*/ 7 h 762"/>
                <a:gd name="T72" fmla="*/ 6 w 470"/>
                <a:gd name="T73" fmla="*/ 7 h 762"/>
                <a:gd name="T74" fmla="*/ 6 w 470"/>
                <a:gd name="T75" fmla="*/ 7 h 762"/>
                <a:gd name="T76" fmla="*/ 6 w 470"/>
                <a:gd name="T77" fmla="*/ 7 h 762"/>
                <a:gd name="T78" fmla="*/ 6 w 470"/>
                <a:gd name="T79" fmla="*/ 7 h 762"/>
                <a:gd name="T80" fmla="*/ 6 w 470"/>
                <a:gd name="T81" fmla="*/ 7 h 762"/>
                <a:gd name="T82" fmla="*/ 6 w 470"/>
                <a:gd name="T83" fmla="*/ 7 h 762"/>
                <a:gd name="T84" fmla="*/ 6 w 470"/>
                <a:gd name="T85" fmla="*/ 7 h 762"/>
                <a:gd name="T86" fmla="*/ 6 w 470"/>
                <a:gd name="T87" fmla="*/ 7 h 762"/>
                <a:gd name="T88" fmla="*/ 6 w 470"/>
                <a:gd name="T89" fmla="*/ 7 h 762"/>
                <a:gd name="T90" fmla="*/ 6 w 470"/>
                <a:gd name="T91" fmla="*/ 7 h 762"/>
                <a:gd name="T92" fmla="*/ 6 w 470"/>
                <a:gd name="T93" fmla="*/ 7 h 762"/>
                <a:gd name="T94" fmla="*/ 6 w 470"/>
                <a:gd name="T95" fmla="*/ 7 h 762"/>
                <a:gd name="T96" fmla="*/ 6 w 470"/>
                <a:gd name="T97" fmla="*/ 7 h 76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70"/>
                <a:gd name="T148" fmla="*/ 0 h 762"/>
                <a:gd name="T149" fmla="*/ 470 w 470"/>
                <a:gd name="T150" fmla="*/ 762 h 76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70" h="762">
                  <a:moveTo>
                    <a:pt x="0" y="678"/>
                  </a:moveTo>
                  <a:lnTo>
                    <a:pt x="40" y="502"/>
                  </a:lnTo>
                  <a:lnTo>
                    <a:pt x="50" y="490"/>
                  </a:lnTo>
                  <a:lnTo>
                    <a:pt x="50" y="478"/>
                  </a:lnTo>
                  <a:lnTo>
                    <a:pt x="52" y="476"/>
                  </a:lnTo>
                  <a:lnTo>
                    <a:pt x="54" y="474"/>
                  </a:lnTo>
                  <a:lnTo>
                    <a:pt x="56" y="468"/>
                  </a:lnTo>
                  <a:lnTo>
                    <a:pt x="52" y="460"/>
                  </a:lnTo>
                  <a:lnTo>
                    <a:pt x="40" y="456"/>
                  </a:lnTo>
                  <a:lnTo>
                    <a:pt x="38" y="448"/>
                  </a:lnTo>
                  <a:lnTo>
                    <a:pt x="42" y="436"/>
                  </a:lnTo>
                  <a:lnTo>
                    <a:pt x="58" y="410"/>
                  </a:lnTo>
                  <a:lnTo>
                    <a:pt x="70" y="404"/>
                  </a:lnTo>
                  <a:lnTo>
                    <a:pt x="76" y="396"/>
                  </a:lnTo>
                  <a:lnTo>
                    <a:pt x="78" y="390"/>
                  </a:lnTo>
                  <a:lnTo>
                    <a:pt x="84" y="384"/>
                  </a:lnTo>
                  <a:lnTo>
                    <a:pt x="118" y="332"/>
                  </a:lnTo>
                  <a:lnTo>
                    <a:pt x="116" y="318"/>
                  </a:lnTo>
                  <a:lnTo>
                    <a:pt x="108" y="312"/>
                  </a:lnTo>
                  <a:lnTo>
                    <a:pt x="102" y="310"/>
                  </a:lnTo>
                  <a:lnTo>
                    <a:pt x="96" y="300"/>
                  </a:lnTo>
                  <a:lnTo>
                    <a:pt x="94" y="292"/>
                  </a:lnTo>
                  <a:lnTo>
                    <a:pt x="92" y="280"/>
                  </a:lnTo>
                  <a:lnTo>
                    <a:pt x="96" y="274"/>
                  </a:lnTo>
                  <a:lnTo>
                    <a:pt x="98" y="270"/>
                  </a:lnTo>
                  <a:lnTo>
                    <a:pt x="94" y="262"/>
                  </a:lnTo>
                  <a:lnTo>
                    <a:pt x="94" y="252"/>
                  </a:lnTo>
                  <a:lnTo>
                    <a:pt x="96" y="25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214" y="16"/>
                  </a:lnTo>
                  <a:lnTo>
                    <a:pt x="196" y="110"/>
                  </a:lnTo>
                  <a:lnTo>
                    <a:pt x="208" y="136"/>
                  </a:lnTo>
                  <a:lnTo>
                    <a:pt x="212" y="154"/>
                  </a:lnTo>
                  <a:lnTo>
                    <a:pt x="208" y="162"/>
                  </a:lnTo>
                  <a:lnTo>
                    <a:pt x="204" y="168"/>
                  </a:lnTo>
                  <a:lnTo>
                    <a:pt x="208" y="172"/>
                  </a:lnTo>
                  <a:lnTo>
                    <a:pt x="216" y="184"/>
                  </a:lnTo>
                  <a:lnTo>
                    <a:pt x="234" y="200"/>
                  </a:lnTo>
                  <a:lnTo>
                    <a:pt x="246" y="226"/>
                  </a:lnTo>
                  <a:lnTo>
                    <a:pt x="248" y="238"/>
                  </a:lnTo>
                  <a:lnTo>
                    <a:pt x="254" y="252"/>
                  </a:lnTo>
                  <a:lnTo>
                    <a:pt x="264" y="252"/>
                  </a:lnTo>
                  <a:lnTo>
                    <a:pt x="264" y="260"/>
                  </a:lnTo>
                  <a:lnTo>
                    <a:pt x="280" y="262"/>
                  </a:lnTo>
                  <a:lnTo>
                    <a:pt x="284" y="268"/>
                  </a:lnTo>
                  <a:lnTo>
                    <a:pt x="268" y="300"/>
                  </a:lnTo>
                  <a:lnTo>
                    <a:pt x="270" y="304"/>
                  </a:lnTo>
                  <a:lnTo>
                    <a:pt x="264" y="310"/>
                  </a:lnTo>
                  <a:lnTo>
                    <a:pt x="262" y="326"/>
                  </a:lnTo>
                  <a:lnTo>
                    <a:pt x="264" y="326"/>
                  </a:lnTo>
                  <a:lnTo>
                    <a:pt x="264" y="336"/>
                  </a:lnTo>
                  <a:lnTo>
                    <a:pt x="252" y="344"/>
                  </a:lnTo>
                  <a:lnTo>
                    <a:pt x="252" y="352"/>
                  </a:lnTo>
                  <a:lnTo>
                    <a:pt x="254" y="358"/>
                  </a:lnTo>
                  <a:lnTo>
                    <a:pt x="250" y="366"/>
                  </a:lnTo>
                  <a:lnTo>
                    <a:pt x="264" y="378"/>
                  </a:lnTo>
                  <a:lnTo>
                    <a:pt x="268" y="378"/>
                  </a:lnTo>
                  <a:lnTo>
                    <a:pt x="288" y="360"/>
                  </a:lnTo>
                  <a:lnTo>
                    <a:pt x="292" y="360"/>
                  </a:lnTo>
                  <a:lnTo>
                    <a:pt x="294" y="360"/>
                  </a:lnTo>
                  <a:lnTo>
                    <a:pt x="296" y="368"/>
                  </a:lnTo>
                  <a:lnTo>
                    <a:pt x="300" y="370"/>
                  </a:lnTo>
                  <a:lnTo>
                    <a:pt x="304" y="374"/>
                  </a:lnTo>
                  <a:lnTo>
                    <a:pt x="302" y="386"/>
                  </a:lnTo>
                  <a:lnTo>
                    <a:pt x="302" y="406"/>
                  </a:lnTo>
                  <a:lnTo>
                    <a:pt x="306" y="418"/>
                  </a:lnTo>
                  <a:lnTo>
                    <a:pt x="314" y="430"/>
                  </a:lnTo>
                  <a:lnTo>
                    <a:pt x="314" y="436"/>
                  </a:lnTo>
                  <a:lnTo>
                    <a:pt x="308" y="444"/>
                  </a:lnTo>
                  <a:lnTo>
                    <a:pt x="316" y="458"/>
                  </a:lnTo>
                  <a:lnTo>
                    <a:pt x="324" y="458"/>
                  </a:lnTo>
                  <a:lnTo>
                    <a:pt x="332" y="466"/>
                  </a:lnTo>
                  <a:lnTo>
                    <a:pt x="334" y="474"/>
                  </a:lnTo>
                  <a:lnTo>
                    <a:pt x="330" y="486"/>
                  </a:lnTo>
                  <a:lnTo>
                    <a:pt x="330" y="490"/>
                  </a:lnTo>
                  <a:lnTo>
                    <a:pt x="336" y="500"/>
                  </a:lnTo>
                  <a:lnTo>
                    <a:pt x="346" y="506"/>
                  </a:lnTo>
                  <a:lnTo>
                    <a:pt x="350" y="496"/>
                  </a:lnTo>
                  <a:lnTo>
                    <a:pt x="356" y="494"/>
                  </a:lnTo>
                  <a:lnTo>
                    <a:pt x="370" y="500"/>
                  </a:lnTo>
                  <a:lnTo>
                    <a:pt x="376" y="502"/>
                  </a:lnTo>
                  <a:lnTo>
                    <a:pt x="384" y="494"/>
                  </a:lnTo>
                  <a:lnTo>
                    <a:pt x="388" y="494"/>
                  </a:lnTo>
                  <a:lnTo>
                    <a:pt x="392" y="498"/>
                  </a:lnTo>
                  <a:lnTo>
                    <a:pt x="412" y="498"/>
                  </a:lnTo>
                  <a:lnTo>
                    <a:pt x="420" y="504"/>
                  </a:lnTo>
                  <a:lnTo>
                    <a:pt x="424" y="502"/>
                  </a:lnTo>
                  <a:lnTo>
                    <a:pt x="444" y="502"/>
                  </a:lnTo>
                  <a:lnTo>
                    <a:pt x="442" y="494"/>
                  </a:lnTo>
                  <a:lnTo>
                    <a:pt x="452" y="488"/>
                  </a:lnTo>
                  <a:lnTo>
                    <a:pt x="462" y="496"/>
                  </a:lnTo>
                  <a:lnTo>
                    <a:pt x="464" y="508"/>
                  </a:lnTo>
                  <a:lnTo>
                    <a:pt x="470" y="516"/>
                  </a:lnTo>
                  <a:lnTo>
                    <a:pt x="436" y="762"/>
                  </a:lnTo>
                  <a:lnTo>
                    <a:pt x="434" y="762"/>
                  </a:lnTo>
                  <a:lnTo>
                    <a:pt x="216" y="722"/>
                  </a:lnTo>
                  <a:lnTo>
                    <a:pt x="0" y="67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2" name="Freeform 13"/>
            <p:cNvSpPr>
              <a:spLocks/>
            </p:cNvSpPr>
            <p:nvPr/>
          </p:nvSpPr>
          <p:spPr bwMode="grayWhite">
            <a:xfrm>
              <a:off x="1328" y="1619"/>
              <a:ext cx="465" cy="716"/>
            </a:xfrm>
            <a:custGeom>
              <a:avLst/>
              <a:gdLst>
                <a:gd name="T0" fmla="*/ 6 w 502"/>
                <a:gd name="T1" fmla="*/ 0 h 772"/>
                <a:gd name="T2" fmla="*/ 0 w 502"/>
                <a:gd name="T3" fmla="*/ 6 h 772"/>
                <a:gd name="T4" fmla="*/ 6 w 502"/>
                <a:gd name="T5" fmla="*/ 6 h 772"/>
                <a:gd name="T6" fmla="*/ 6 w 502"/>
                <a:gd name="T7" fmla="*/ 6 h 772"/>
                <a:gd name="T8" fmla="*/ 6 w 502"/>
                <a:gd name="T9" fmla="*/ 6 h 772"/>
                <a:gd name="T10" fmla="*/ 6 w 502"/>
                <a:gd name="T11" fmla="*/ 6 h 772"/>
                <a:gd name="T12" fmla="*/ 6 w 502"/>
                <a:gd name="T13" fmla="*/ 6 h 772"/>
                <a:gd name="T14" fmla="*/ 6 w 502"/>
                <a:gd name="T15" fmla="*/ 6 h 772"/>
                <a:gd name="T16" fmla="*/ 6 w 502"/>
                <a:gd name="T17" fmla="*/ 6 h 772"/>
                <a:gd name="T18" fmla="*/ 6 w 502"/>
                <a:gd name="T19" fmla="*/ 6 h 772"/>
                <a:gd name="T20" fmla="*/ 6 w 502"/>
                <a:gd name="T21" fmla="*/ 6 h 772"/>
                <a:gd name="T22" fmla="*/ 6 w 502"/>
                <a:gd name="T23" fmla="*/ 6 h 772"/>
                <a:gd name="T24" fmla="*/ 6 w 502"/>
                <a:gd name="T25" fmla="*/ 6 h 772"/>
                <a:gd name="T26" fmla="*/ 6 w 502"/>
                <a:gd name="T27" fmla="*/ 6 h 772"/>
                <a:gd name="T28" fmla="*/ 6 w 502"/>
                <a:gd name="T29" fmla="*/ 6 h 772"/>
                <a:gd name="T30" fmla="*/ 6 w 502"/>
                <a:gd name="T31" fmla="*/ 6 h 772"/>
                <a:gd name="T32" fmla="*/ 6 w 502"/>
                <a:gd name="T33" fmla="*/ 6 h 772"/>
                <a:gd name="T34" fmla="*/ 6 w 502"/>
                <a:gd name="T35" fmla="*/ 6 h 772"/>
                <a:gd name="T36" fmla="*/ 6 w 502"/>
                <a:gd name="T37" fmla="*/ 6 h 772"/>
                <a:gd name="T38" fmla="*/ 6 w 502"/>
                <a:gd name="T39" fmla="*/ 6 h 772"/>
                <a:gd name="T40" fmla="*/ 6 w 502"/>
                <a:gd name="T41" fmla="*/ 0 h 77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2"/>
                <a:gd name="T64" fmla="*/ 0 h 772"/>
                <a:gd name="T65" fmla="*/ 502 w 502"/>
                <a:gd name="T66" fmla="*/ 772 h 77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2" h="772">
                  <a:moveTo>
                    <a:pt x="74" y="0"/>
                  </a:moveTo>
                  <a:lnTo>
                    <a:pt x="0" y="294"/>
                  </a:lnTo>
                  <a:lnTo>
                    <a:pt x="324" y="772"/>
                  </a:lnTo>
                  <a:lnTo>
                    <a:pt x="324" y="768"/>
                  </a:lnTo>
                  <a:lnTo>
                    <a:pt x="328" y="760"/>
                  </a:lnTo>
                  <a:lnTo>
                    <a:pt x="334" y="740"/>
                  </a:lnTo>
                  <a:lnTo>
                    <a:pt x="330" y="732"/>
                  </a:lnTo>
                  <a:lnTo>
                    <a:pt x="336" y="686"/>
                  </a:lnTo>
                  <a:lnTo>
                    <a:pt x="332" y="668"/>
                  </a:lnTo>
                  <a:lnTo>
                    <a:pt x="336" y="662"/>
                  </a:lnTo>
                  <a:lnTo>
                    <a:pt x="348" y="660"/>
                  </a:lnTo>
                  <a:lnTo>
                    <a:pt x="364" y="664"/>
                  </a:lnTo>
                  <a:lnTo>
                    <a:pt x="368" y="670"/>
                  </a:lnTo>
                  <a:lnTo>
                    <a:pt x="368" y="674"/>
                  </a:lnTo>
                  <a:lnTo>
                    <a:pt x="374" y="680"/>
                  </a:lnTo>
                  <a:lnTo>
                    <a:pt x="382" y="680"/>
                  </a:lnTo>
                  <a:lnTo>
                    <a:pt x="398" y="638"/>
                  </a:lnTo>
                  <a:lnTo>
                    <a:pt x="406" y="586"/>
                  </a:lnTo>
                  <a:lnTo>
                    <a:pt x="502" y="94"/>
                  </a:lnTo>
                  <a:lnTo>
                    <a:pt x="286" y="5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3" name="Freeform 14"/>
            <p:cNvSpPr>
              <a:spLocks/>
            </p:cNvSpPr>
            <p:nvPr/>
          </p:nvSpPr>
          <p:spPr bwMode="grayWhite">
            <a:xfrm>
              <a:off x="2069" y="1853"/>
              <a:ext cx="531" cy="420"/>
            </a:xfrm>
            <a:custGeom>
              <a:avLst/>
              <a:gdLst>
                <a:gd name="T0" fmla="*/ 0 w 572"/>
                <a:gd name="T1" fmla="*/ 6 h 454"/>
                <a:gd name="T2" fmla="*/ 6 w 572"/>
                <a:gd name="T3" fmla="*/ 0 h 454"/>
                <a:gd name="T4" fmla="*/ 6 w 572"/>
                <a:gd name="T5" fmla="*/ 6 h 454"/>
                <a:gd name="T6" fmla="*/ 6 w 572"/>
                <a:gd name="T7" fmla="*/ 6 h 454"/>
                <a:gd name="T8" fmla="*/ 6 w 572"/>
                <a:gd name="T9" fmla="*/ 6 h 454"/>
                <a:gd name="T10" fmla="*/ 6 w 572"/>
                <a:gd name="T11" fmla="*/ 6 h 454"/>
                <a:gd name="T12" fmla="*/ 6 w 572"/>
                <a:gd name="T13" fmla="*/ 6 h 454"/>
                <a:gd name="T14" fmla="*/ 0 w 572"/>
                <a:gd name="T15" fmla="*/ 6 h 4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2"/>
                <a:gd name="T25" fmla="*/ 0 h 454"/>
                <a:gd name="T26" fmla="*/ 572 w 572"/>
                <a:gd name="T27" fmla="*/ 454 h 4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2" h="454">
                  <a:moveTo>
                    <a:pt x="0" y="396"/>
                  </a:moveTo>
                  <a:lnTo>
                    <a:pt x="54" y="0"/>
                  </a:lnTo>
                  <a:lnTo>
                    <a:pt x="424" y="42"/>
                  </a:lnTo>
                  <a:lnTo>
                    <a:pt x="572" y="54"/>
                  </a:lnTo>
                  <a:lnTo>
                    <a:pt x="566" y="154"/>
                  </a:lnTo>
                  <a:lnTo>
                    <a:pt x="548" y="454"/>
                  </a:lnTo>
                  <a:lnTo>
                    <a:pt x="472" y="448"/>
                  </a:lnTo>
                  <a:lnTo>
                    <a:pt x="0" y="39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4" name="Freeform 15"/>
            <p:cNvSpPr>
              <a:spLocks/>
            </p:cNvSpPr>
            <p:nvPr/>
          </p:nvSpPr>
          <p:spPr bwMode="grayWhite">
            <a:xfrm>
              <a:off x="1995" y="2219"/>
              <a:ext cx="511" cy="530"/>
            </a:xfrm>
            <a:custGeom>
              <a:avLst/>
              <a:gdLst>
                <a:gd name="T0" fmla="*/ 6 w 552"/>
                <a:gd name="T1" fmla="*/ 0 h 570"/>
                <a:gd name="T2" fmla="*/ 0 w 552"/>
                <a:gd name="T3" fmla="*/ 7 h 570"/>
                <a:gd name="T4" fmla="*/ 0 w 552"/>
                <a:gd name="T5" fmla="*/ 7 h 570"/>
                <a:gd name="T6" fmla="*/ 6 w 552"/>
                <a:gd name="T7" fmla="*/ 7 h 570"/>
                <a:gd name="T8" fmla="*/ 6 w 552"/>
                <a:gd name="T9" fmla="*/ 7 h 570"/>
                <a:gd name="T10" fmla="*/ 6 w 552"/>
                <a:gd name="T11" fmla="*/ 7 h 570"/>
                <a:gd name="T12" fmla="*/ 6 w 552"/>
                <a:gd name="T13" fmla="*/ 7 h 570"/>
                <a:gd name="T14" fmla="*/ 6 w 552"/>
                <a:gd name="T15" fmla="*/ 7 h 570"/>
                <a:gd name="T16" fmla="*/ 6 w 552"/>
                <a:gd name="T17" fmla="*/ 7 h 570"/>
                <a:gd name="T18" fmla="*/ 6 w 552"/>
                <a:gd name="T19" fmla="*/ 7 h 570"/>
                <a:gd name="T20" fmla="*/ 6 w 552"/>
                <a:gd name="T21" fmla="*/ 7 h 570"/>
                <a:gd name="T22" fmla="*/ 6 w 552"/>
                <a:gd name="T23" fmla="*/ 7 h 570"/>
                <a:gd name="T24" fmla="*/ 6 w 552"/>
                <a:gd name="T25" fmla="*/ 7 h 570"/>
                <a:gd name="T26" fmla="*/ 6 w 552"/>
                <a:gd name="T27" fmla="*/ 7 h 570"/>
                <a:gd name="T28" fmla="*/ 6 w 552"/>
                <a:gd name="T29" fmla="*/ 7 h 570"/>
                <a:gd name="T30" fmla="*/ 6 w 552"/>
                <a:gd name="T31" fmla="*/ 7 h 570"/>
                <a:gd name="T32" fmla="*/ 6 w 552"/>
                <a:gd name="T33" fmla="*/ 0 h 5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2"/>
                <a:gd name="T52" fmla="*/ 0 h 570"/>
                <a:gd name="T53" fmla="*/ 552 w 552"/>
                <a:gd name="T54" fmla="*/ 570 h 5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2" h="570">
                  <a:moveTo>
                    <a:pt x="80" y="0"/>
                  </a:moveTo>
                  <a:lnTo>
                    <a:pt x="0" y="560"/>
                  </a:lnTo>
                  <a:lnTo>
                    <a:pt x="72" y="570"/>
                  </a:lnTo>
                  <a:lnTo>
                    <a:pt x="78" y="526"/>
                  </a:lnTo>
                  <a:lnTo>
                    <a:pt x="214" y="542"/>
                  </a:lnTo>
                  <a:lnTo>
                    <a:pt x="214" y="540"/>
                  </a:lnTo>
                  <a:lnTo>
                    <a:pt x="210" y="532"/>
                  </a:lnTo>
                  <a:lnTo>
                    <a:pt x="214" y="528"/>
                  </a:lnTo>
                  <a:lnTo>
                    <a:pt x="212" y="526"/>
                  </a:lnTo>
                  <a:lnTo>
                    <a:pt x="210" y="522"/>
                  </a:lnTo>
                  <a:lnTo>
                    <a:pt x="212" y="520"/>
                  </a:lnTo>
                  <a:lnTo>
                    <a:pt x="508" y="550"/>
                  </a:lnTo>
                  <a:lnTo>
                    <a:pt x="544" y="102"/>
                  </a:lnTo>
                  <a:lnTo>
                    <a:pt x="550" y="102"/>
                  </a:lnTo>
                  <a:lnTo>
                    <a:pt x="552" y="5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5" name="Freeform 16"/>
            <p:cNvSpPr>
              <a:spLocks/>
            </p:cNvSpPr>
            <p:nvPr/>
          </p:nvSpPr>
          <p:spPr bwMode="grayWhite">
            <a:xfrm>
              <a:off x="2462" y="1706"/>
              <a:ext cx="605" cy="298"/>
            </a:xfrm>
            <a:custGeom>
              <a:avLst/>
              <a:gdLst>
                <a:gd name="T0" fmla="*/ 0 w 650"/>
                <a:gd name="T1" fmla="*/ 6 h 322"/>
                <a:gd name="T2" fmla="*/ 7 w 650"/>
                <a:gd name="T3" fmla="*/ 0 h 322"/>
                <a:gd name="T4" fmla="*/ 7 w 650"/>
                <a:gd name="T5" fmla="*/ 6 h 322"/>
                <a:gd name="T6" fmla="*/ 7 w 650"/>
                <a:gd name="T7" fmla="*/ 6 h 322"/>
                <a:gd name="T8" fmla="*/ 7 w 650"/>
                <a:gd name="T9" fmla="*/ 6 h 322"/>
                <a:gd name="T10" fmla="*/ 7 w 650"/>
                <a:gd name="T11" fmla="*/ 6 h 322"/>
                <a:gd name="T12" fmla="*/ 7 w 650"/>
                <a:gd name="T13" fmla="*/ 6 h 322"/>
                <a:gd name="T14" fmla="*/ 7 w 650"/>
                <a:gd name="T15" fmla="*/ 6 h 322"/>
                <a:gd name="T16" fmla="*/ 7 w 650"/>
                <a:gd name="T17" fmla="*/ 6 h 322"/>
                <a:gd name="T18" fmla="*/ 7 w 650"/>
                <a:gd name="T19" fmla="*/ 6 h 322"/>
                <a:gd name="T20" fmla="*/ 7 w 650"/>
                <a:gd name="T21" fmla="*/ 6 h 322"/>
                <a:gd name="T22" fmla="*/ 7 w 650"/>
                <a:gd name="T23" fmla="*/ 6 h 322"/>
                <a:gd name="T24" fmla="*/ 7 w 650"/>
                <a:gd name="T25" fmla="*/ 6 h 322"/>
                <a:gd name="T26" fmla="*/ 7 w 650"/>
                <a:gd name="T27" fmla="*/ 6 h 322"/>
                <a:gd name="T28" fmla="*/ 7 w 650"/>
                <a:gd name="T29" fmla="*/ 6 h 322"/>
                <a:gd name="T30" fmla="*/ 7 w 650"/>
                <a:gd name="T31" fmla="*/ 6 h 322"/>
                <a:gd name="T32" fmla="*/ 7 w 650"/>
                <a:gd name="T33" fmla="*/ 6 h 322"/>
                <a:gd name="T34" fmla="*/ 7 w 650"/>
                <a:gd name="T35" fmla="*/ 6 h 322"/>
                <a:gd name="T36" fmla="*/ 7 w 650"/>
                <a:gd name="T37" fmla="*/ 6 h 322"/>
                <a:gd name="T38" fmla="*/ 7 w 650"/>
                <a:gd name="T39" fmla="*/ 6 h 322"/>
                <a:gd name="T40" fmla="*/ 7 w 650"/>
                <a:gd name="T41" fmla="*/ 6 h 322"/>
                <a:gd name="T42" fmla="*/ 7 w 650"/>
                <a:gd name="T43" fmla="*/ 6 h 322"/>
                <a:gd name="T44" fmla="*/ 7 w 650"/>
                <a:gd name="T45" fmla="*/ 6 h 322"/>
                <a:gd name="T46" fmla="*/ 7 w 650"/>
                <a:gd name="T47" fmla="*/ 6 h 322"/>
                <a:gd name="T48" fmla="*/ 7 w 650"/>
                <a:gd name="T49" fmla="*/ 6 h 322"/>
                <a:gd name="T50" fmla="*/ 7 w 650"/>
                <a:gd name="T51" fmla="*/ 6 h 322"/>
                <a:gd name="T52" fmla="*/ 7 w 650"/>
                <a:gd name="T53" fmla="*/ 6 h 322"/>
                <a:gd name="T54" fmla="*/ 7 w 650"/>
                <a:gd name="T55" fmla="*/ 6 h 322"/>
                <a:gd name="T56" fmla="*/ 7 w 650"/>
                <a:gd name="T57" fmla="*/ 6 h 322"/>
                <a:gd name="T58" fmla="*/ 7 w 650"/>
                <a:gd name="T59" fmla="*/ 6 h 322"/>
                <a:gd name="T60" fmla="*/ 7 w 650"/>
                <a:gd name="T61" fmla="*/ 6 h 322"/>
                <a:gd name="T62" fmla="*/ 7 w 650"/>
                <a:gd name="T63" fmla="*/ 6 h 322"/>
                <a:gd name="T64" fmla="*/ 7 w 650"/>
                <a:gd name="T65" fmla="*/ 6 h 322"/>
                <a:gd name="T66" fmla="*/ 7 w 650"/>
                <a:gd name="T67" fmla="*/ 6 h 322"/>
                <a:gd name="T68" fmla="*/ 7 w 650"/>
                <a:gd name="T69" fmla="*/ 6 h 322"/>
                <a:gd name="T70" fmla="*/ 7 w 650"/>
                <a:gd name="T71" fmla="*/ 6 h 322"/>
                <a:gd name="T72" fmla="*/ 7 w 650"/>
                <a:gd name="T73" fmla="*/ 6 h 322"/>
                <a:gd name="T74" fmla="*/ 7 w 650"/>
                <a:gd name="T75" fmla="*/ 6 h 322"/>
                <a:gd name="T76" fmla="*/ 7 w 650"/>
                <a:gd name="T77" fmla="*/ 6 h 322"/>
                <a:gd name="T78" fmla="*/ 7 w 650"/>
                <a:gd name="T79" fmla="*/ 6 h 322"/>
                <a:gd name="T80" fmla="*/ 7 w 650"/>
                <a:gd name="T81" fmla="*/ 6 h 322"/>
                <a:gd name="T82" fmla="*/ 7 w 650"/>
                <a:gd name="T83" fmla="*/ 6 h 322"/>
                <a:gd name="T84" fmla="*/ 7 w 650"/>
                <a:gd name="T85" fmla="*/ 6 h 322"/>
                <a:gd name="T86" fmla="*/ 7 w 650"/>
                <a:gd name="T87" fmla="*/ 6 h 322"/>
                <a:gd name="T88" fmla="*/ 7 w 650"/>
                <a:gd name="T89" fmla="*/ 6 h 322"/>
                <a:gd name="T90" fmla="*/ 0 w 650"/>
                <a:gd name="T91" fmla="*/ 6 h 322"/>
                <a:gd name="T92" fmla="*/ 0 w 650"/>
                <a:gd name="T93" fmla="*/ 6 h 3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50"/>
                <a:gd name="T142" fmla="*/ 0 h 322"/>
                <a:gd name="T143" fmla="*/ 650 w 650"/>
                <a:gd name="T144" fmla="*/ 322 h 3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50" h="322">
                  <a:moveTo>
                    <a:pt x="0" y="200"/>
                  </a:moveTo>
                  <a:lnTo>
                    <a:pt x="16" y="0"/>
                  </a:lnTo>
                  <a:lnTo>
                    <a:pt x="418" y="22"/>
                  </a:lnTo>
                  <a:lnTo>
                    <a:pt x="428" y="38"/>
                  </a:lnTo>
                  <a:lnTo>
                    <a:pt x="442" y="38"/>
                  </a:lnTo>
                  <a:lnTo>
                    <a:pt x="452" y="34"/>
                  </a:lnTo>
                  <a:lnTo>
                    <a:pt x="460" y="40"/>
                  </a:lnTo>
                  <a:lnTo>
                    <a:pt x="464" y="52"/>
                  </a:lnTo>
                  <a:lnTo>
                    <a:pt x="476" y="56"/>
                  </a:lnTo>
                  <a:lnTo>
                    <a:pt x="486" y="52"/>
                  </a:lnTo>
                  <a:lnTo>
                    <a:pt x="496" y="46"/>
                  </a:lnTo>
                  <a:lnTo>
                    <a:pt x="510" y="46"/>
                  </a:lnTo>
                  <a:lnTo>
                    <a:pt x="518" y="48"/>
                  </a:lnTo>
                  <a:lnTo>
                    <a:pt x="550" y="68"/>
                  </a:lnTo>
                  <a:lnTo>
                    <a:pt x="564" y="80"/>
                  </a:lnTo>
                  <a:lnTo>
                    <a:pt x="566" y="90"/>
                  </a:lnTo>
                  <a:lnTo>
                    <a:pt x="576" y="96"/>
                  </a:lnTo>
                  <a:lnTo>
                    <a:pt x="576" y="102"/>
                  </a:lnTo>
                  <a:lnTo>
                    <a:pt x="570" y="116"/>
                  </a:lnTo>
                  <a:lnTo>
                    <a:pt x="578" y="124"/>
                  </a:lnTo>
                  <a:lnTo>
                    <a:pt x="584" y="140"/>
                  </a:lnTo>
                  <a:lnTo>
                    <a:pt x="592" y="148"/>
                  </a:lnTo>
                  <a:lnTo>
                    <a:pt x="590" y="156"/>
                  </a:lnTo>
                  <a:lnTo>
                    <a:pt x="592" y="164"/>
                  </a:lnTo>
                  <a:lnTo>
                    <a:pt x="602" y="172"/>
                  </a:lnTo>
                  <a:lnTo>
                    <a:pt x="604" y="180"/>
                  </a:lnTo>
                  <a:lnTo>
                    <a:pt x="602" y="188"/>
                  </a:lnTo>
                  <a:lnTo>
                    <a:pt x="600" y="204"/>
                  </a:lnTo>
                  <a:lnTo>
                    <a:pt x="610" y="208"/>
                  </a:lnTo>
                  <a:lnTo>
                    <a:pt x="612" y="216"/>
                  </a:lnTo>
                  <a:lnTo>
                    <a:pt x="608" y="224"/>
                  </a:lnTo>
                  <a:lnTo>
                    <a:pt x="610" y="232"/>
                  </a:lnTo>
                  <a:lnTo>
                    <a:pt x="616" y="240"/>
                  </a:lnTo>
                  <a:lnTo>
                    <a:pt x="612" y="248"/>
                  </a:lnTo>
                  <a:lnTo>
                    <a:pt x="616" y="258"/>
                  </a:lnTo>
                  <a:lnTo>
                    <a:pt x="618" y="262"/>
                  </a:lnTo>
                  <a:lnTo>
                    <a:pt x="624" y="272"/>
                  </a:lnTo>
                  <a:lnTo>
                    <a:pt x="632" y="280"/>
                  </a:lnTo>
                  <a:lnTo>
                    <a:pt x="634" y="294"/>
                  </a:lnTo>
                  <a:lnTo>
                    <a:pt x="644" y="306"/>
                  </a:lnTo>
                  <a:lnTo>
                    <a:pt x="650" y="308"/>
                  </a:lnTo>
                  <a:lnTo>
                    <a:pt x="648" y="320"/>
                  </a:lnTo>
                  <a:lnTo>
                    <a:pt x="648" y="322"/>
                  </a:lnTo>
                  <a:lnTo>
                    <a:pt x="142" y="312"/>
                  </a:lnTo>
                  <a:lnTo>
                    <a:pt x="148" y="212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6" name="Freeform 17"/>
            <p:cNvSpPr>
              <a:spLocks/>
            </p:cNvSpPr>
            <p:nvPr/>
          </p:nvSpPr>
          <p:spPr bwMode="grayWhite">
            <a:xfrm>
              <a:off x="2578" y="1995"/>
              <a:ext cx="542" cy="289"/>
            </a:xfrm>
            <a:custGeom>
              <a:avLst/>
              <a:gdLst>
                <a:gd name="T0" fmla="*/ 6 w 584"/>
                <a:gd name="T1" fmla="*/ 0 h 312"/>
                <a:gd name="T2" fmla="*/ 6 w 584"/>
                <a:gd name="T3" fmla="*/ 6 h 312"/>
                <a:gd name="T4" fmla="*/ 6 w 584"/>
                <a:gd name="T5" fmla="*/ 6 h 312"/>
                <a:gd name="T6" fmla="*/ 6 w 584"/>
                <a:gd name="T7" fmla="*/ 6 h 312"/>
                <a:gd name="T8" fmla="*/ 6 w 584"/>
                <a:gd name="T9" fmla="*/ 6 h 312"/>
                <a:gd name="T10" fmla="*/ 6 w 584"/>
                <a:gd name="T11" fmla="*/ 6 h 312"/>
                <a:gd name="T12" fmla="*/ 6 w 584"/>
                <a:gd name="T13" fmla="*/ 6 h 312"/>
                <a:gd name="T14" fmla="*/ 6 w 584"/>
                <a:gd name="T15" fmla="*/ 6 h 312"/>
                <a:gd name="T16" fmla="*/ 6 w 584"/>
                <a:gd name="T17" fmla="*/ 6 h 312"/>
                <a:gd name="T18" fmla="*/ 6 w 584"/>
                <a:gd name="T19" fmla="*/ 6 h 312"/>
                <a:gd name="T20" fmla="*/ 6 w 584"/>
                <a:gd name="T21" fmla="*/ 6 h 312"/>
                <a:gd name="T22" fmla="*/ 6 w 584"/>
                <a:gd name="T23" fmla="*/ 6 h 312"/>
                <a:gd name="T24" fmla="*/ 0 w 584"/>
                <a:gd name="T25" fmla="*/ 6 h 312"/>
                <a:gd name="T26" fmla="*/ 6 w 584"/>
                <a:gd name="T27" fmla="*/ 0 h 3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4"/>
                <a:gd name="T43" fmla="*/ 0 h 312"/>
                <a:gd name="T44" fmla="*/ 584 w 584"/>
                <a:gd name="T45" fmla="*/ 312 h 31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4" h="312">
                  <a:moveTo>
                    <a:pt x="18" y="0"/>
                  </a:moveTo>
                  <a:lnTo>
                    <a:pt x="524" y="10"/>
                  </a:lnTo>
                  <a:lnTo>
                    <a:pt x="558" y="36"/>
                  </a:lnTo>
                  <a:lnTo>
                    <a:pt x="548" y="48"/>
                  </a:lnTo>
                  <a:lnTo>
                    <a:pt x="546" y="60"/>
                  </a:lnTo>
                  <a:lnTo>
                    <a:pt x="550" y="66"/>
                  </a:lnTo>
                  <a:lnTo>
                    <a:pt x="558" y="70"/>
                  </a:lnTo>
                  <a:lnTo>
                    <a:pt x="564" y="88"/>
                  </a:lnTo>
                  <a:lnTo>
                    <a:pt x="572" y="92"/>
                  </a:lnTo>
                  <a:lnTo>
                    <a:pt x="578" y="94"/>
                  </a:lnTo>
                  <a:lnTo>
                    <a:pt x="582" y="96"/>
                  </a:lnTo>
                  <a:lnTo>
                    <a:pt x="584" y="312"/>
                  </a:lnTo>
                  <a:lnTo>
                    <a:pt x="0" y="30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7" name="Freeform 18"/>
            <p:cNvSpPr>
              <a:spLocks/>
            </p:cNvSpPr>
            <p:nvPr/>
          </p:nvSpPr>
          <p:spPr bwMode="grayWhite">
            <a:xfrm>
              <a:off x="2942" y="1141"/>
              <a:ext cx="483" cy="543"/>
            </a:xfrm>
            <a:custGeom>
              <a:avLst/>
              <a:gdLst>
                <a:gd name="T0" fmla="*/ 7 w 518"/>
                <a:gd name="T1" fmla="*/ 7 h 584"/>
                <a:gd name="T2" fmla="*/ 7 w 518"/>
                <a:gd name="T3" fmla="*/ 7 h 584"/>
                <a:gd name="T4" fmla="*/ 7 w 518"/>
                <a:gd name="T5" fmla="*/ 7 h 584"/>
                <a:gd name="T6" fmla="*/ 7 w 518"/>
                <a:gd name="T7" fmla="*/ 7 h 584"/>
                <a:gd name="T8" fmla="*/ 7 w 518"/>
                <a:gd name="T9" fmla="*/ 7 h 584"/>
                <a:gd name="T10" fmla="*/ 7 w 518"/>
                <a:gd name="T11" fmla="*/ 7 h 584"/>
                <a:gd name="T12" fmla="*/ 7 w 518"/>
                <a:gd name="T13" fmla="*/ 7 h 584"/>
                <a:gd name="T14" fmla="*/ 7 w 518"/>
                <a:gd name="T15" fmla="*/ 7 h 584"/>
                <a:gd name="T16" fmla="*/ 2 w 518"/>
                <a:gd name="T17" fmla="*/ 7 h 584"/>
                <a:gd name="T18" fmla="*/ 7 w 518"/>
                <a:gd name="T19" fmla="*/ 7 h 584"/>
                <a:gd name="T20" fmla="*/ 0 w 518"/>
                <a:gd name="T21" fmla="*/ 7 h 584"/>
                <a:gd name="T22" fmla="*/ 7 w 518"/>
                <a:gd name="T23" fmla="*/ 7 h 584"/>
                <a:gd name="T24" fmla="*/ 7 w 518"/>
                <a:gd name="T25" fmla="*/ 0 h 584"/>
                <a:gd name="T26" fmla="*/ 7 w 518"/>
                <a:gd name="T27" fmla="*/ 7 h 584"/>
                <a:gd name="T28" fmla="*/ 7 w 518"/>
                <a:gd name="T29" fmla="*/ 7 h 584"/>
                <a:gd name="T30" fmla="*/ 7 w 518"/>
                <a:gd name="T31" fmla="*/ 7 h 584"/>
                <a:gd name="T32" fmla="*/ 7 w 518"/>
                <a:gd name="T33" fmla="*/ 7 h 584"/>
                <a:gd name="T34" fmla="*/ 7 w 518"/>
                <a:gd name="T35" fmla="*/ 7 h 584"/>
                <a:gd name="T36" fmla="*/ 7 w 518"/>
                <a:gd name="T37" fmla="*/ 7 h 584"/>
                <a:gd name="T38" fmla="*/ 7 w 518"/>
                <a:gd name="T39" fmla="*/ 7 h 584"/>
                <a:gd name="T40" fmla="*/ 7 w 518"/>
                <a:gd name="T41" fmla="*/ 7 h 584"/>
                <a:gd name="T42" fmla="*/ 7 w 518"/>
                <a:gd name="T43" fmla="*/ 7 h 584"/>
                <a:gd name="T44" fmla="*/ 7 w 518"/>
                <a:gd name="T45" fmla="*/ 7 h 584"/>
                <a:gd name="T46" fmla="*/ 7 w 518"/>
                <a:gd name="T47" fmla="*/ 7 h 584"/>
                <a:gd name="T48" fmla="*/ 7 w 518"/>
                <a:gd name="T49" fmla="*/ 7 h 584"/>
                <a:gd name="T50" fmla="*/ 7 w 518"/>
                <a:gd name="T51" fmla="*/ 7 h 584"/>
                <a:gd name="T52" fmla="*/ 7 w 518"/>
                <a:gd name="T53" fmla="*/ 7 h 584"/>
                <a:gd name="T54" fmla="*/ 7 w 518"/>
                <a:gd name="T55" fmla="*/ 7 h 584"/>
                <a:gd name="T56" fmla="*/ 7 w 518"/>
                <a:gd name="T57" fmla="*/ 7 h 584"/>
                <a:gd name="T58" fmla="*/ 7 w 518"/>
                <a:gd name="T59" fmla="*/ 7 h 584"/>
                <a:gd name="T60" fmla="*/ 7 w 518"/>
                <a:gd name="T61" fmla="*/ 7 h 584"/>
                <a:gd name="T62" fmla="*/ 7 w 518"/>
                <a:gd name="T63" fmla="*/ 7 h 584"/>
                <a:gd name="T64" fmla="*/ 7 w 518"/>
                <a:gd name="T65" fmla="*/ 7 h 584"/>
                <a:gd name="T66" fmla="*/ 7 w 518"/>
                <a:gd name="T67" fmla="*/ 7 h 584"/>
                <a:gd name="T68" fmla="*/ 7 w 518"/>
                <a:gd name="T69" fmla="*/ 7 h 584"/>
                <a:gd name="T70" fmla="*/ 7 w 518"/>
                <a:gd name="T71" fmla="*/ 7 h 584"/>
                <a:gd name="T72" fmla="*/ 7 w 518"/>
                <a:gd name="T73" fmla="*/ 7 h 584"/>
                <a:gd name="T74" fmla="*/ 7 w 518"/>
                <a:gd name="T75" fmla="*/ 7 h 584"/>
                <a:gd name="T76" fmla="*/ 7 w 518"/>
                <a:gd name="T77" fmla="*/ 7 h 584"/>
                <a:gd name="T78" fmla="*/ 7 w 518"/>
                <a:gd name="T79" fmla="*/ 7 h 584"/>
                <a:gd name="T80" fmla="*/ 7 w 518"/>
                <a:gd name="T81" fmla="*/ 7 h 584"/>
                <a:gd name="T82" fmla="*/ 7 w 518"/>
                <a:gd name="T83" fmla="*/ 7 h 584"/>
                <a:gd name="T84" fmla="*/ 7 w 518"/>
                <a:gd name="T85" fmla="*/ 7 h 584"/>
                <a:gd name="T86" fmla="*/ 7 w 518"/>
                <a:gd name="T87" fmla="*/ 7 h 584"/>
                <a:gd name="T88" fmla="*/ 7 w 518"/>
                <a:gd name="T89" fmla="*/ 7 h 584"/>
                <a:gd name="T90" fmla="*/ 7 w 518"/>
                <a:gd name="T91" fmla="*/ 7 h 584"/>
                <a:gd name="T92" fmla="*/ 7 w 518"/>
                <a:gd name="T93" fmla="*/ 7 h 584"/>
                <a:gd name="T94" fmla="*/ 7 w 518"/>
                <a:gd name="T95" fmla="*/ 7 h 584"/>
                <a:gd name="T96" fmla="*/ 7 w 518"/>
                <a:gd name="T97" fmla="*/ 7 h 584"/>
                <a:gd name="T98" fmla="*/ 7 w 518"/>
                <a:gd name="T99" fmla="*/ 7 h 584"/>
                <a:gd name="T100" fmla="*/ 7 w 518"/>
                <a:gd name="T101" fmla="*/ 7 h 584"/>
                <a:gd name="T102" fmla="*/ 7 w 518"/>
                <a:gd name="T103" fmla="*/ 7 h 584"/>
                <a:gd name="T104" fmla="*/ 7 w 518"/>
                <a:gd name="T105" fmla="*/ 7 h 5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18"/>
                <a:gd name="T160" fmla="*/ 0 h 584"/>
                <a:gd name="T161" fmla="*/ 518 w 518"/>
                <a:gd name="T162" fmla="*/ 584 h 5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18" h="584">
                  <a:moveTo>
                    <a:pt x="50" y="584"/>
                  </a:moveTo>
                  <a:lnTo>
                    <a:pt x="50" y="402"/>
                  </a:lnTo>
                  <a:lnTo>
                    <a:pt x="24" y="378"/>
                  </a:lnTo>
                  <a:lnTo>
                    <a:pt x="22" y="370"/>
                  </a:lnTo>
                  <a:lnTo>
                    <a:pt x="36" y="356"/>
                  </a:lnTo>
                  <a:lnTo>
                    <a:pt x="40" y="346"/>
                  </a:lnTo>
                  <a:lnTo>
                    <a:pt x="40" y="338"/>
                  </a:lnTo>
                  <a:lnTo>
                    <a:pt x="40" y="324"/>
                  </a:lnTo>
                  <a:lnTo>
                    <a:pt x="40" y="310"/>
                  </a:lnTo>
                  <a:lnTo>
                    <a:pt x="30" y="274"/>
                  </a:lnTo>
                  <a:lnTo>
                    <a:pt x="28" y="268"/>
                  </a:lnTo>
                  <a:lnTo>
                    <a:pt x="28" y="250"/>
                  </a:lnTo>
                  <a:lnTo>
                    <a:pt x="26" y="240"/>
                  </a:lnTo>
                  <a:lnTo>
                    <a:pt x="24" y="190"/>
                  </a:lnTo>
                  <a:lnTo>
                    <a:pt x="18" y="160"/>
                  </a:lnTo>
                  <a:lnTo>
                    <a:pt x="10" y="152"/>
                  </a:lnTo>
                  <a:lnTo>
                    <a:pt x="4" y="120"/>
                  </a:lnTo>
                  <a:lnTo>
                    <a:pt x="2" y="92"/>
                  </a:lnTo>
                  <a:lnTo>
                    <a:pt x="4" y="76"/>
                  </a:lnTo>
                  <a:lnTo>
                    <a:pt x="8" y="68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134" y="36"/>
                  </a:lnTo>
                  <a:lnTo>
                    <a:pt x="134" y="14"/>
                  </a:lnTo>
                  <a:lnTo>
                    <a:pt x="136" y="0"/>
                  </a:lnTo>
                  <a:lnTo>
                    <a:pt x="146" y="0"/>
                  </a:lnTo>
                  <a:lnTo>
                    <a:pt x="160" y="6"/>
                  </a:lnTo>
                  <a:lnTo>
                    <a:pt x="162" y="28"/>
                  </a:lnTo>
                  <a:lnTo>
                    <a:pt x="166" y="42"/>
                  </a:lnTo>
                  <a:lnTo>
                    <a:pt x="164" y="56"/>
                  </a:lnTo>
                  <a:lnTo>
                    <a:pt x="180" y="66"/>
                  </a:lnTo>
                  <a:lnTo>
                    <a:pt x="184" y="64"/>
                  </a:lnTo>
                  <a:lnTo>
                    <a:pt x="194" y="66"/>
                  </a:lnTo>
                  <a:lnTo>
                    <a:pt x="200" y="72"/>
                  </a:lnTo>
                  <a:lnTo>
                    <a:pt x="212" y="72"/>
                  </a:lnTo>
                  <a:lnTo>
                    <a:pt x="224" y="72"/>
                  </a:lnTo>
                  <a:lnTo>
                    <a:pt x="226" y="78"/>
                  </a:lnTo>
                  <a:lnTo>
                    <a:pt x="226" y="82"/>
                  </a:lnTo>
                  <a:lnTo>
                    <a:pt x="246" y="80"/>
                  </a:lnTo>
                  <a:lnTo>
                    <a:pt x="252" y="74"/>
                  </a:lnTo>
                  <a:lnTo>
                    <a:pt x="282" y="72"/>
                  </a:lnTo>
                  <a:lnTo>
                    <a:pt x="300" y="78"/>
                  </a:lnTo>
                  <a:lnTo>
                    <a:pt x="304" y="78"/>
                  </a:lnTo>
                  <a:lnTo>
                    <a:pt x="302" y="82"/>
                  </a:lnTo>
                  <a:lnTo>
                    <a:pt x="308" y="86"/>
                  </a:lnTo>
                  <a:lnTo>
                    <a:pt x="310" y="86"/>
                  </a:lnTo>
                  <a:lnTo>
                    <a:pt x="314" y="90"/>
                  </a:lnTo>
                  <a:lnTo>
                    <a:pt x="318" y="102"/>
                  </a:lnTo>
                  <a:lnTo>
                    <a:pt x="324" y="106"/>
                  </a:lnTo>
                  <a:lnTo>
                    <a:pt x="332" y="96"/>
                  </a:lnTo>
                  <a:lnTo>
                    <a:pt x="336" y="94"/>
                  </a:lnTo>
                  <a:lnTo>
                    <a:pt x="344" y="96"/>
                  </a:lnTo>
                  <a:lnTo>
                    <a:pt x="348" y="106"/>
                  </a:lnTo>
                  <a:lnTo>
                    <a:pt x="364" y="110"/>
                  </a:lnTo>
                  <a:lnTo>
                    <a:pt x="368" y="116"/>
                  </a:lnTo>
                  <a:lnTo>
                    <a:pt x="376" y="122"/>
                  </a:lnTo>
                  <a:lnTo>
                    <a:pt x="386" y="122"/>
                  </a:lnTo>
                  <a:lnTo>
                    <a:pt x="396" y="120"/>
                  </a:lnTo>
                  <a:lnTo>
                    <a:pt x="422" y="102"/>
                  </a:lnTo>
                  <a:lnTo>
                    <a:pt x="426" y="104"/>
                  </a:lnTo>
                  <a:lnTo>
                    <a:pt x="432" y="112"/>
                  </a:lnTo>
                  <a:lnTo>
                    <a:pt x="470" y="112"/>
                  </a:lnTo>
                  <a:lnTo>
                    <a:pt x="476" y="114"/>
                  </a:lnTo>
                  <a:lnTo>
                    <a:pt x="482" y="116"/>
                  </a:lnTo>
                  <a:lnTo>
                    <a:pt x="492" y="124"/>
                  </a:lnTo>
                  <a:lnTo>
                    <a:pt x="500" y="120"/>
                  </a:lnTo>
                  <a:lnTo>
                    <a:pt x="518" y="118"/>
                  </a:lnTo>
                  <a:lnTo>
                    <a:pt x="508" y="128"/>
                  </a:lnTo>
                  <a:lnTo>
                    <a:pt x="484" y="140"/>
                  </a:lnTo>
                  <a:lnTo>
                    <a:pt x="472" y="144"/>
                  </a:lnTo>
                  <a:lnTo>
                    <a:pt x="464" y="148"/>
                  </a:lnTo>
                  <a:lnTo>
                    <a:pt x="454" y="158"/>
                  </a:lnTo>
                  <a:lnTo>
                    <a:pt x="434" y="166"/>
                  </a:lnTo>
                  <a:lnTo>
                    <a:pt x="424" y="174"/>
                  </a:lnTo>
                  <a:lnTo>
                    <a:pt x="392" y="210"/>
                  </a:lnTo>
                  <a:lnTo>
                    <a:pt x="344" y="252"/>
                  </a:lnTo>
                  <a:lnTo>
                    <a:pt x="340" y="260"/>
                  </a:lnTo>
                  <a:lnTo>
                    <a:pt x="334" y="264"/>
                  </a:lnTo>
                  <a:lnTo>
                    <a:pt x="336" y="318"/>
                  </a:lnTo>
                  <a:lnTo>
                    <a:pt x="332" y="324"/>
                  </a:lnTo>
                  <a:lnTo>
                    <a:pt x="324" y="326"/>
                  </a:lnTo>
                  <a:lnTo>
                    <a:pt x="304" y="342"/>
                  </a:lnTo>
                  <a:lnTo>
                    <a:pt x="304" y="352"/>
                  </a:lnTo>
                  <a:lnTo>
                    <a:pt x="302" y="354"/>
                  </a:lnTo>
                  <a:lnTo>
                    <a:pt x="296" y="370"/>
                  </a:lnTo>
                  <a:lnTo>
                    <a:pt x="306" y="374"/>
                  </a:lnTo>
                  <a:lnTo>
                    <a:pt x="314" y="388"/>
                  </a:lnTo>
                  <a:lnTo>
                    <a:pt x="308" y="398"/>
                  </a:lnTo>
                  <a:lnTo>
                    <a:pt x="310" y="408"/>
                  </a:lnTo>
                  <a:lnTo>
                    <a:pt x="306" y="426"/>
                  </a:lnTo>
                  <a:lnTo>
                    <a:pt x="306" y="450"/>
                  </a:lnTo>
                  <a:lnTo>
                    <a:pt x="310" y="456"/>
                  </a:lnTo>
                  <a:lnTo>
                    <a:pt x="318" y="462"/>
                  </a:lnTo>
                  <a:lnTo>
                    <a:pt x="320" y="466"/>
                  </a:lnTo>
                  <a:lnTo>
                    <a:pt x="338" y="470"/>
                  </a:lnTo>
                  <a:lnTo>
                    <a:pt x="342" y="472"/>
                  </a:lnTo>
                  <a:lnTo>
                    <a:pt x="342" y="476"/>
                  </a:lnTo>
                  <a:lnTo>
                    <a:pt x="348" y="480"/>
                  </a:lnTo>
                  <a:lnTo>
                    <a:pt x="368" y="490"/>
                  </a:lnTo>
                  <a:lnTo>
                    <a:pt x="376" y="504"/>
                  </a:lnTo>
                  <a:lnTo>
                    <a:pt x="396" y="520"/>
                  </a:lnTo>
                  <a:lnTo>
                    <a:pt x="418" y="534"/>
                  </a:lnTo>
                  <a:lnTo>
                    <a:pt x="420" y="540"/>
                  </a:lnTo>
                  <a:lnTo>
                    <a:pt x="420" y="552"/>
                  </a:lnTo>
                  <a:lnTo>
                    <a:pt x="422" y="572"/>
                  </a:lnTo>
                  <a:lnTo>
                    <a:pt x="50" y="58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8" name="Freeform 19"/>
            <p:cNvSpPr>
              <a:spLocks/>
            </p:cNvSpPr>
            <p:nvPr/>
          </p:nvSpPr>
          <p:spPr bwMode="grayWhite">
            <a:xfrm>
              <a:off x="3036" y="1942"/>
              <a:ext cx="491" cy="422"/>
            </a:xfrm>
            <a:custGeom>
              <a:avLst/>
              <a:gdLst>
                <a:gd name="T0" fmla="*/ 7 w 528"/>
                <a:gd name="T1" fmla="*/ 6 h 456"/>
                <a:gd name="T2" fmla="*/ 7 w 528"/>
                <a:gd name="T3" fmla="*/ 6 h 456"/>
                <a:gd name="T4" fmla="*/ 7 w 528"/>
                <a:gd name="T5" fmla="*/ 6 h 456"/>
                <a:gd name="T6" fmla="*/ 7 w 528"/>
                <a:gd name="T7" fmla="*/ 6 h 456"/>
                <a:gd name="T8" fmla="*/ 7 w 528"/>
                <a:gd name="T9" fmla="*/ 6 h 456"/>
                <a:gd name="T10" fmla="*/ 7 w 528"/>
                <a:gd name="T11" fmla="*/ 6 h 456"/>
                <a:gd name="T12" fmla="*/ 7 w 528"/>
                <a:gd name="T13" fmla="*/ 6 h 456"/>
                <a:gd name="T14" fmla="*/ 7 w 528"/>
                <a:gd name="T15" fmla="*/ 6 h 456"/>
                <a:gd name="T16" fmla="*/ 7 w 528"/>
                <a:gd name="T17" fmla="*/ 6 h 456"/>
                <a:gd name="T18" fmla="*/ 7 w 528"/>
                <a:gd name="T19" fmla="*/ 6 h 456"/>
                <a:gd name="T20" fmla="*/ 7 w 528"/>
                <a:gd name="T21" fmla="*/ 6 h 456"/>
                <a:gd name="T22" fmla="*/ 7 w 528"/>
                <a:gd name="T23" fmla="*/ 6 h 456"/>
                <a:gd name="T24" fmla="*/ 7 w 528"/>
                <a:gd name="T25" fmla="*/ 6 h 456"/>
                <a:gd name="T26" fmla="*/ 7 w 528"/>
                <a:gd name="T27" fmla="*/ 6 h 456"/>
                <a:gd name="T28" fmla="*/ 7 w 528"/>
                <a:gd name="T29" fmla="*/ 6 h 456"/>
                <a:gd name="T30" fmla="*/ 7 w 528"/>
                <a:gd name="T31" fmla="*/ 6 h 456"/>
                <a:gd name="T32" fmla="*/ 7 w 528"/>
                <a:gd name="T33" fmla="*/ 6 h 456"/>
                <a:gd name="T34" fmla="*/ 7 w 528"/>
                <a:gd name="T35" fmla="*/ 6 h 456"/>
                <a:gd name="T36" fmla="*/ 7 w 528"/>
                <a:gd name="T37" fmla="*/ 6 h 456"/>
                <a:gd name="T38" fmla="*/ 7 w 528"/>
                <a:gd name="T39" fmla="*/ 6 h 456"/>
                <a:gd name="T40" fmla="*/ 7 w 528"/>
                <a:gd name="T41" fmla="*/ 6 h 456"/>
                <a:gd name="T42" fmla="*/ 7 w 528"/>
                <a:gd name="T43" fmla="*/ 6 h 456"/>
                <a:gd name="T44" fmla="*/ 7 w 528"/>
                <a:gd name="T45" fmla="*/ 6 h 456"/>
                <a:gd name="T46" fmla="*/ 7 w 528"/>
                <a:gd name="T47" fmla="*/ 6 h 456"/>
                <a:gd name="T48" fmla="*/ 7 w 528"/>
                <a:gd name="T49" fmla="*/ 6 h 456"/>
                <a:gd name="T50" fmla="*/ 7 w 528"/>
                <a:gd name="T51" fmla="*/ 6 h 456"/>
                <a:gd name="T52" fmla="*/ 7 w 528"/>
                <a:gd name="T53" fmla="*/ 6 h 456"/>
                <a:gd name="T54" fmla="*/ 7 w 528"/>
                <a:gd name="T55" fmla="*/ 6 h 456"/>
                <a:gd name="T56" fmla="*/ 0 w 528"/>
                <a:gd name="T57" fmla="*/ 6 h 456"/>
                <a:gd name="T58" fmla="*/ 7 w 528"/>
                <a:gd name="T59" fmla="*/ 6 h 456"/>
                <a:gd name="T60" fmla="*/ 7 w 528"/>
                <a:gd name="T61" fmla="*/ 6 h 456"/>
                <a:gd name="T62" fmla="*/ 7 w 528"/>
                <a:gd name="T63" fmla="*/ 6 h 456"/>
                <a:gd name="T64" fmla="*/ 7 w 528"/>
                <a:gd name="T65" fmla="*/ 6 h 456"/>
                <a:gd name="T66" fmla="*/ 7 w 528"/>
                <a:gd name="T67" fmla="*/ 6 h 456"/>
                <a:gd name="T68" fmla="*/ 7 w 528"/>
                <a:gd name="T69" fmla="*/ 6 h 456"/>
                <a:gd name="T70" fmla="*/ 7 w 528"/>
                <a:gd name="T71" fmla="*/ 6 h 456"/>
                <a:gd name="T72" fmla="*/ 7 w 528"/>
                <a:gd name="T73" fmla="*/ 6 h 456"/>
                <a:gd name="T74" fmla="*/ 7 w 528"/>
                <a:gd name="T75" fmla="*/ 6 h 45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28"/>
                <a:gd name="T115" fmla="*/ 0 h 456"/>
                <a:gd name="T116" fmla="*/ 528 w 528"/>
                <a:gd name="T117" fmla="*/ 456 h 45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28" h="456">
                  <a:moveTo>
                    <a:pt x="92" y="420"/>
                  </a:moveTo>
                  <a:lnTo>
                    <a:pt x="444" y="404"/>
                  </a:lnTo>
                  <a:lnTo>
                    <a:pt x="442" y="408"/>
                  </a:lnTo>
                  <a:lnTo>
                    <a:pt x="450" y="414"/>
                  </a:lnTo>
                  <a:lnTo>
                    <a:pt x="454" y="422"/>
                  </a:lnTo>
                  <a:lnTo>
                    <a:pt x="452" y="430"/>
                  </a:lnTo>
                  <a:lnTo>
                    <a:pt x="442" y="438"/>
                  </a:lnTo>
                  <a:lnTo>
                    <a:pt x="432" y="450"/>
                  </a:lnTo>
                  <a:lnTo>
                    <a:pt x="430" y="456"/>
                  </a:lnTo>
                  <a:lnTo>
                    <a:pt x="484" y="452"/>
                  </a:lnTo>
                  <a:lnTo>
                    <a:pt x="488" y="438"/>
                  </a:lnTo>
                  <a:lnTo>
                    <a:pt x="486" y="432"/>
                  </a:lnTo>
                  <a:lnTo>
                    <a:pt x="490" y="416"/>
                  </a:lnTo>
                  <a:lnTo>
                    <a:pt x="496" y="402"/>
                  </a:lnTo>
                  <a:lnTo>
                    <a:pt x="502" y="394"/>
                  </a:lnTo>
                  <a:lnTo>
                    <a:pt x="512" y="390"/>
                  </a:lnTo>
                  <a:lnTo>
                    <a:pt x="516" y="392"/>
                  </a:lnTo>
                  <a:lnTo>
                    <a:pt x="520" y="388"/>
                  </a:lnTo>
                  <a:lnTo>
                    <a:pt x="528" y="364"/>
                  </a:lnTo>
                  <a:lnTo>
                    <a:pt x="526" y="354"/>
                  </a:lnTo>
                  <a:lnTo>
                    <a:pt x="520" y="352"/>
                  </a:lnTo>
                  <a:lnTo>
                    <a:pt x="518" y="350"/>
                  </a:lnTo>
                  <a:lnTo>
                    <a:pt x="518" y="348"/>
                  </a:lnTo>
                  <a:lnTo>
                    <a:pt x="516" y="346"/>
                  </a:lnTo>
                  <a:lnTo>
                    <a:pt x="510" y="346"/>
                  </a:lnTo>
                  <a:lnTo>
                    <a:pt x="510" y="350"/>
                  </a:lnTo>
                  <a:lnTo>
                    <a:pt x="506" y="352"/>
                  </a:lnTo>
                  <a:lnTo>
                    <a:pt x="490" y="324"/>
                  </a:lnTo>
                  <a:lnTo>
                    <a:pt x="490" y="320"/>
                  </a:lnTo>
                  <a:lnTo>
                    <a:pt x="496" y="314"/>
                  </a:lnTo>
                  <a:lnTo>
                    <a:pt x="498" y="310"/>
                  </a:lnTo>
                  <a:lnTo>
                    <a:pt x="490" y="302"/>
                  </a:lnTo>
                  <a:lnTo>
                    <a:pt x="486" y="284"/>
                  </a:lnTo>
                  <a:lnTo>
                    <a:pt x="464" y="264"/>
                  </a:lnTo>
                  <a:lnTo>
                    <a:pt x="452" y="262"/>
                  </a:lnTo>
                  <a:lnTo>
                    <a:pt x="430" y="248"/>
                  </a:lnTo>
                  <a:lnTo>
                    <a:pt x="418" y="234"/>
                  </a:lnTo>
                  <a:lnTo>
                    <a:pt x="412" y="224"/>
                  </a:lnTo>
                  <a:lnTo>
                    <a:pt x="416" y="218"/>
                  </a:lnTo>
                  <a:lnTo>
                    <a:pt x="430" y="200"/>
                  </a:lnTo>
                  <a:lnTo>
                    <a:pt x="428" y="186"/>
                  </a:lnTo>
                  <a:lnTo>
                    <a:pt x="432" y="174"/>
                  </a:lnTo>
                  <a:lnTo>
                    <a:pt x="428" y="168"/>
                  </a:lnTo>
                  <a:lnTo>
                    <a:pt x="410" y="158"/>
                  </a:lnTo>
                  <a:lnTo>
                    <a:pt x="404" y="162"/>
                  </a:lnTo>
                  <a:lnTo>
                    <a:pt x="396" y="170"/>
                  </a:lnTo>
                  <a:lnTo>
                    <a:pt x="392" y="166"/>
                  </a:lnTo>
                  <a:lnTo>
                    <a:pt x="380" y="130"/>
                  </a:lnTo>
                  <a:lnTo>
                    <a:pt x="374" y="124"/>
                  </a:lnTo>
                  <a:lnTo>
                    <a:pt x="350" y="106"/>
                  </a:lnTo>
                  <a:lnTo>
                    <a:pt x="328" y="80"/>
                  </a:lnTo>
                  <a:lnTo>
                    <a:pt x="328" y="72"/>
                  </a:lnTo>
                  <a:lnTo>
                    <a:pt x="320" y="56"/>
                  </a:lnTo>
                  <a:lnTo>
                    <a:pt x="320" y="38"/>
                  </a:lnTo>
                  <a:lnTo>
                    <a:pt x="324" y="26"/>
                  </a:lnTo>
                  <a:lnTo>
                    <a:pt x="324" y="22"/>
                  </a:lnTo>
                  <a:lnTo>
                    <a:pt x="300" y="0"/>
                  </a:lnTo>
                  <a:lnTo>
                    <a:pt x="0" y="8"/>
                  </a:lnTo>
                  <a:lnTo>
                    <a:pt x="6" y="18"/>
                  </a:lnTo>
                  <a:lnTo>
                    <a:pt x="14" y="26"/>
                  </a:lnTo>
                  <a:lnTo>
                    <a:pt x="16" y="40"/>
                  </a:lnTo>
                  <a:lnTo>
                    <a:pt x="26" y="52"/>
                  </a:lnTo>
                  <a:lnTo>
                    <a:pt x="32" y="54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64" y="94"/>
                  </a:lnTo>
                  <a:lnTo>
                    <a:pt x="54" y="106"/>
                  </a:lnTo>
                  <a:lnTo>
                    <a:pt x="52" y="118"/>
                  </a:lnTo>
                  <a:lnTo>
                    <a:pt x="56" y="124"/>
                  </a:lnTo>
                  <a:lnTo>
                    <a:pt x="64" y="128"/>
                  </a:lnTo>
                  <a:lnTo>
                    <a:pt x="70" y="146"/>
                  </a:lnTo>
                  <a:lnTo>
                    <a:pt x="78" y="150"/>
                  </a:lnTo>
                  <a:lnTo>
                    <a:pt x="84" y="152"/>
                  </a:lnTo>
                  <a:lnTo>
                    <a:pt x="88" y="154"/>
                  </a:lnTo>
                  <a:lnTo>
                    <a:pt x="90" y="370"/>
                  </a:lnTo>
                  <a:lnTo>
                    <a:pt x="92" y="420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89" name="Freeform 20"/>
            <p:cNvSpPr>
              <a:spLocks/>
            </p:cNvSpPr>
            <p:nvPr/>
          </p:nvSpPr>
          <p:spPr bwMode="grayWhite">
            <a:xfrm>
              <a:off x="3167" y="2644"/>
              <a:ext cx="418" cy="360"/>
            </a:xfrm>
            <a:custGeom>
              <a:avLst/>
              <a:gdLst>
                <a:gd name="T0" fmla="*/ 7 w 448"/>
                <a:gd name="T1" fmla="*/ 6 h 388"/>
                <a:gd name="T2" fmla="*/ 7 w 448"/>
                <a:gd name="T3" fmla="*/ 6 h 388"/>
                <a:gd name="T4" fmla="*/ 7 w 448"/>
                <a:gd name="T5" fmla="*/ 6 h 388"/>
                <a:gd name="T6" fmla="*/ 7 w 448"/>
                <a:gd name="T7" fmla="*/ 6 h 388"/>
                <a:gd name="T8" fmla="*/ 7 w 448"/>
                <a:gd name="T9" fmla="*/ 6 h 388"/>
                <a:gd name="T10" fmla="*/ 7 w 448"/>
                <a:gd name="T11" fmla="*/ 6 h 388"/>
                <a:gd name="T12" fmla="*/ 7 w 448"/>
                <a:gd name="T13" fmla="*/ 6 h 388"/>
                <a:gd name="T14" fmla="*/ 7 w 448"/>
                <a:gd name="T15" fmla="*/ 6 h 388"/>
                <a:gd name="T16" fmla="*/ 7 w 448"/>
                <a:gd name="T17" fmla="*/ 6 h 388"/>
                <a:gd name="T18" fmla="*/ 7 w 448"/>
                <a:gd name="T19" fmla="*/ 6 h 388"/>
                <a:gd name="T20" fmla="*/ 7 w 448"/>
                <a:gd name="T21" fmla="*/ 6 h 388"/>
                <a:gd name="T22" fmla="*/ 7 w 448"/>
                <a:gd name="T23" fmla="*/ 6 h 388"/>
                <a:gd name="T24" fmla="*/ 7 w 448"/>
                <a:gd name="T25" fmla="*/ 6 h 388"/>
                <a:gd name="T26" fmla="*/ 7 w 448"/>
                <a:gd name="T27" fmla="*/ 6 h 388"/>
                <a:gd name="T28" fmla="*/ 7 w 448"/>
                <a:gd name="T29" fmla="*/ 6 h 388"/>
                <a:gd name="T30" fmla="*/ 7 w 448"/>
                <a:gd name="T31" fmla="*/ 6 h 388"/>
                <a:gd name="T32" fmla="*/ 7 w 448"/>
                <a:gd name="T33" fmla="*/ 6 h 388"/>
                <a:gd name="T34" fmla="*/ 7 w 448"/>
                <a:gd name="T35" fmla="*/ 6 h 388"/>
                <a:gd name="T36" fmla="*/ 7 w 448"/>
                <a:gd name="T37" fmla="*/ 6 h 388"/>
                <a:gd name="T38" fmla="*/ 7 w 448"/>
                <a:gd name="T39" fmla="*/ 6 h 388"/>
                <a:gd name="T40" fmla="*/ 7 w 448"/>
                <a:gd name="T41" fmla="*/ 6 h 388"/>
                <a:gd name="T42" fmla="*/ 7 w 448"/>
                <a:gd name="T43" fmla="*/ 6 h 388"/>
                <a:gd name="T44" fmla="*/ 7 w 448"/>
                <a:gd name="T45" fmla="*/ 6 h 388"/>
                <a:gd name="T46" fmla="*/ 7 w 448"/>
                <a:gd name="T47" fmla="*/ 6 h 388"/>
                <a:gd name="T48" fmla="*/ 7 w 448"/>
                <a:gd name="T49" fmla="*/ 6 h 388"/>
                <a:gd name="T50" fmla="*/ 7 w 448"/>
                <a:gd name="T51" fmla="*/ 6 h 388"/>
                <a:gd name="T52" fmla="*/ 7 w 448"/>
                <a:gd name="T53" fmla="*/ 6 h 388"/>
                <a:gd name="T54" fmla="*/ 7 w 448"/>
                <a:gd name="T55" fmla="*/ 6 h 388"/>
                <a:gd name="T56" fmla="*/ 7 w 448"/>
                <a:gd name="T57" fmla="*/ 6 h 388"/>
                <a:gd name="T58" fmla="*/ 7 w 448"/>
                <a:gd name="T59" fmla="*/ 6 h 388"/>
                <a:gd name="T60" fmla="*/ 7 w 448"/>
                <a:gd name="T61" fmla="*/ 6 h 388"/>
                <a:gd name="T62" fmla="*/ 7 w 448"/>
                <a:gd name="T63" fmla="*/ 6 h 388"/>
                <a:gd name="T64" fmla="*/ 7 w 448"/>
                <a:gd name="T65" fmla="*/ 6 h 388"/>
                <a:gd name="T66" fmla="*/ 7 w 448"/>
                <a:gd name="T67" fmla="*/ 6 h 388"/>
                <a:gd name="T68" fmla="*/ 7 w 448"/>
                <a:gd name="T69" fmla="*/ 6 h 388"/>
                <a:gd name="T70" fmla="*/ 7 w 448"/>
                <a:gd name="T71" fmla="*/ 6 h 388"/>
                <a:gd name="T72" fmla="*/ 7 w 448"/>
                <a:gd name="T73" fmla="*/ 6 h 388"/>
                <a:gd name="T74" fmla="*/ 7 w 448"/>
                <a:gd name="T75" fmla="*/ 6 h 388"/>
                <a:gd name="T76" fmla="*/ 7 w 448"/>
                <a:gd name="T77" fmla="*/ 6 h 388"/>
                <a:gd name="T78" fmla="*/ 7 w 448"/>
                <a:gd name="T79" fmla="*/ 6 h 388"/>
                <a:gd name="T80" fmla="*/ 7 w 448"/>
                <a:gd name="T81" fmla="*/ 6 h 388"/>
                <a:gd name="T82" fmla="*/ 6 w 448"/>
                <a:gd name="T83" fmla="*/ 6 h 38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8"/>
                <a:gd name="T127" fmla="*/ 0 h 388"/>
                <a:gd name="T128" fmla="*/ 448 w 448"/>
                <a:gd name="T129" fmla="*/ 388 h 38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8" h="388">
                  <a:moveTo>
                    <a:pt x="0" y="6"/>
                  </a:moveTo>
                  <a:lnTo>
                    <a:pt x="240" y="0"/>
                  </a:lnTo>
                  <a:lnTo>
                    <a:pt x="240" y="8"/>
                  </a:lnTo>
                  <a:lnTo>
                    <a:pt x="250" y="28"/>
                  </a:lnTo>
                  <a:lnTo>
                    <a:pt x="250" y="46"/>
                  </a:lnTo>
                  <a:lnTo>
                    <a:pt x="256" y="58"/>
                  </a:lnTo>
                  <a:lnTo>
                    <a:pt x="262" y="62"/>
                  </a:lnTo>
                  <a:lnTo>
                    <a:pt x="262" y="72"/>
                  </a:lnTo>
                  <a:lnTo>
                    <a:pt x="252" y="78"/>
                  </a:lnTo>
                  <a:lnTo>
                    <a:pt x="248" y="82"/>
                  </a:lnTo>
                  <a:lnTo>
                    <a:pt x="244" y="102"/>
                  </a:lnTo>
                  <a:lnTo>
                    <a:pt x="228" y="126"/>
                  </a:lnTo>
                  <a:lnTo>
                    <a:pt x="214" y="168"/>
                  </a:lnTo>
                  <a:lnTo>
                    <a:pt x="214" y="198"/>
                  </a:lnTo>
                  <a:lnTo>
                    <a:pt x="368" y="192"/>
                  </a:lnTo>
                  <a:lnTo>
                    <a:pt x="372" y="198"/>
                  </a:lnTo>
                  <a:lnTo>
                    <a:pt x="368" y="212"/>
                  </a:lnTo>
                  <a:lnTo>
                    <a:pt x="368" y="234"/>
                  </a:lnTo>
                  <a:lnTo>
                    <a:pt x="386" y="250"/>
                  </a:lnTo>
                  <a:lnTo>
                    <a:pt x="388" y="270"/>
                  </a:lnTo>
                  <a:lnTo>
                    <a:pt x="366" y="266"/>
                  </a:lnTo>
                  <a:lnTo>
                    <a:pt x="346" y="256"/>
                  </a:lnTo>
                  <a:lnTo>
                    <a:pt x="342" y="254"/>
                  </a:lnTo>
                  <a:lnTo>
                    <a:pt x="334" y="258"/>
                  </a:lnTo>
                  <a:lnTo>
                    <a:pt x="320" y="272"/>
                  </a:lnTo>
                  <a:lnTo>
                    <a:pt x="320" y="278"/>
                  </a:lnTo>
                  <a:lnTo>
                    <a:pt x="326" y="286"/>
                  </a:lnTo>
                  <a:lnTo>
                    <a:pt x="334" y="288"/>
                  </a:lnTo>
                  <a:lnTo>
                    <a:pt x="350" y="286"/>
                  </a:lnTo>
                  <a:lnTo>
                    <a:pt x="360" y="280"/>
                  </a:lnTo>
                  <a:lnTo>
                    <a:pt x="366" y="276"/>
                  </a:lnTo>
                  <a:lnTo>
                    <a:pt x="376" y="278"/>
                  </a:lnTo>
                  <a:lnTo>
                    <a:pt x="382" y="276"/>
                  </a:lnTo>
                  <a:lnTo>
                    <a:pt x="382" y="280"/>
                  </a:lnTo>
                  <a:lnTo>
                    <a:pt x="380" y="284"/>
                  </a:lnTo>
                  <a:lnTo>
                    <a:pt x="374" y="290"/>
                  </a:lnTo>
                  <a:lnTo>
                    <a:pt x="374" y="296"/>
                  </a:lnTo>
                  <a:lnTo>
                    <a:pt x="380" y="300"/>
                  </a:lnTo>
                  <a:lnTo>
                    <a:pt x="386" y="300"/>
                  </a:lnTo>
                  <a:lnTo>
                    <a:pt x="390" y="296"/>
                  </a:lnTo>
                  <a:lnTo>
                    <a:pt x="398" y="284"/>
                  </a:lnTo>
                  <a:lnTo>
                    <a:pt x="414" y="278"/>
                  </a:lnTo>
                  <a:lnTo>
                    <a:pt x="420" y="274"/>
                  </a:lnTo>
                  <a:lnTo>
                    <a:pt x="424" y="274"/>
                  </a:lnTo>
                  <a:lnTo>
                    <a:pt x="428" y="280"/>
                  </a:lnTo>
                  <a:lnTo>
                    <a:pt x="426" y="286"/>
                  </a:lnTo>
                  <a:lnTo>
                    <a:pt x="428" y="290"/>
                  </a:lnTo>
                  <a:lnTo>
                    <a:pt x="426" y="296"/>
                  </a:lnTo>
                  <a:lnTo>
                    <a:pt x="420" y="302"/>
                  </a:lnTo>
                  <a:lnTo>
                    <a:pt x="406" y="318"/>
                  </a:lnTo>
                  <a:lnTo>
                    <a:pt x="394" y="328"/>
                  </a:lnTo>
                  <a:lnTo>
                    <a:pt x="394" y="336"/>
                  </a:lnTo>
                  <a:lnTo>
                    <a:pt x="398" y="344"/>
                  </a:lnTo>
                  <a:lnTo>
                    <a:pt x="414" y="354"/>
                  </a:lnTo>
                  <a:lnTo>
                    <a:pt x="444" y="366"/>
                  </a:lnTo>
                  <a:lnTo>
                    <a:pt x="448" y="370"/>
                  </a:lnTo>
                  <a:lnTo>
                    <a:pt x="444" y="378"/>
                  </a:lnTo>
                  <a:lnTo>
                    <a:pt x="440" y="380"/>
                  </a:lnTo>
                  <a:lnTo>
                    <a:pt x="416" y="388"/>
                  </a:lnTo>
                  <a:lnTo>
                    <a:pt x="414" y="370"/>
                  </a:lnTo>
                  <a:lnTo>
                    <a:pt x="400" y="364"/>
                  </a:lnTo>
                  <a:lnTo>
                    <a:pt x="376" y="354"/>
                  </a:lnTo>
                  <a:lnTo>
                    <a:pt x="372" y="346"/>
                  </a:lnTo>
                  <a:lnTo>
                    <a:pt x="366" y="342"/>
                  </a:lnTo>
                  <a:lnTo>
                    <a:pt x="360" y="346"/>
                  </a:lnTo>
                  <a:lnTo>
                    <a:pt x="356" y="364"/>
                  </a:lnTo>
                  <a:lnTo>
                    <a:pt x="360" y="366"/>
                  </a:lnTo>
                  <a:lnTo>
                    <a:pt x="360" y="370"/>
                  </a:lnTo>
                  <a:lnTo>
                    <a:pt x="346" y="380"/>
                  </a:lnTo>
                  <a:lnTo>
                    <a:pt x="342" y="378"/>
                  </a:lnTo>
                  <a:lnTo>
                    <a:pt x="334" y="368"/>
                  </a:lnTo>
                  <a:lnTo>
                    <a:pt x="330" y="368"/>
                  </a:lnTo>
                  <a:lnTo>
                    <a:pt x="322" y="370"/>
                  </a:lnTo>
                  <a:lnTo>
                    <a:pt x="318" y="366"/>
                  </a:lnTo>
                  <a:lnTo>
                    <a:pt x="314" y="368"/>
                  </a:lnTo>
                  <a:lnTo>
                    <a:pt x="302" y="380"/>
                  </a:lnTo>
                  <a:lnTo>
                    <a:pt x="288" y="380"/>
                  </a:lnTo>
                  <a:lnTo>
                    <a:pt x="284" y="376"/>
                  </a:lnTo>
                  <a:lnTo>
                    <a:pt x="270" y="374"/>
                  </a:lnTo>
                  <a:lnTo>
                    <a:pt x="250" y="348"/>
                  </a:lnTo>
                  <a:lnTo>
                    <a:pt x="238" y="346"/>
                  </a:lnTo>
                  <a:lnTo>
                    <a:pt x="226" y="342"/>
                  </a:lnTo>
                  <a:lnTo>
                    <a:pt x="222" y="334"/>
                  </a:lnTo>
                  <a:lnTo>
                    <a:pt x="220" y="332"/>
                  </a:lnTo>
                  <a:lnTo>
                    <a:pt x="216" y="332"/>
                  </a:lnTo>
                  <a:lnTo>
                    <a:pt x="216" y="330"/>
                  </a:lnTo>
                  <a:lnTo>
                    <a:pt x="216" y="326"/>
                  </a:lnTo>
                  <a:lnTo>
                    <a:pt x="212" y="324"/>
                  </a:lnTo>
                  <a:lnTo>
                    <a:pt x="208" y="326"/>
                  </a:lnTo>
                  <a:lnTo>
                    <a:pt x="198" y="324"/>
                  </a:lnTo>
                  <a:lnTo>
                    <a:pt x="198" y="322"/>
                  </a:lnTo>
                  <a:lnTo>
                    <a:pt x="196" y="316"/>
                  </a:lnTo>
                  <a:lnTo>
                    <a:pt x="190" y="316"/>
                  </a:lnTo>
                  <a:lnTo>
                    <a:pt x="174" y="330"/>
                  </a:lnTo>
                  <a:lnTo>
                    <a:pt x="182" y="340"/>
                  </a:lnTo>
                  <a:lnTo>
                    <a:pt x="178" y="342"/>
                  </a:lnTo>
                  <a:lnTo>
                    <a:pt x="152" y="344"/>
                  </a:lnTo>
                  <a:lnTo>
                    <a:pt x="108" y="334"/>
                  </a:lnTo>
                  <a:lnTo>
                    <a:pt x="82" y="326"/>
                  </a:lnTo>
                  <a:lnTo>
                    <a:pt x="24" y="334"/>
                  </a:lnTo>
                  <a:lnTo>
                    <a:pt x="20" y="330"/>
                  </a:lnTo>
                  <a:lnTo>
                    <a:pt x="18" y="324"/>
                  </a:lnTo>
                  <a:lnTo>
                    <a:pt x="22" y="320"/>
                  </a:lnTo>
                  <a:lnTo>
                    <a:pt x="24" y="314"/>
                  </a:lnTo>
                  <a:lnTo>
                    <a:pt x="30" y="308"/>
                  </a:lnTo>
                  <a:lnTo>
                    <a:pt x="36" y="286"/>
                  </a:lnTo>
                  <a:lnTo>
                    <a:pt x="32" y="278"/>
                  </a:lnTo>
                  <a:lnTo>
                    <a:pt x="32" y="270"/>
                  </a:lnTo>
                  <a:lnTo>
                    <a:pt x="34" y="266"/>
                  </a:lnTo>
                  <a:lnTo>
                    <a:pt x="32" y="260"/>
                  </a:lnTo>
                  <a:lnTo>
                    <a:pt x="36" y="248"/>
                  </a:lnTo>
                  <a:lnTo>
                    <a:pt x="42" y="242"/>
                  </a:lnTo>
                  <a:lnTo>
                    <a:pt x="44" y="232"/>
                  </a:lnTo>
                  <a:lnTo>
                    <a:pt x="48" y="214"/>
                  </a:lnTo>
                  <a:lnTo>
                    <a:pt x="48" y="204"/>
                  </a:lnTo>
                  <a:lnTo>
                    <a:pt x="44" y="188"/>
                  </a:lnTo>
                  <a:lnTo>
                    <a:pt x="38" y="178"/>
                  </a:lnTo>
                  <a:lnTo>
                    <a:pt x="36" y="176"/>
                  </a:lnTo>
                  <a:lnTo>
                    <a:pt x="36" y="170"/>
                  </a:lnTo>
                  <a:lnTo>
                    <a:pt x="34" y="166"/>
                  </a:lnTo>
                  <a:lnTo>
                    <a:pt x="30" y="156"/>
                  </a:lnTo>
                  <a:lnTo>
                    <a:pt x="24" y="152"/>
                  </a:lnTo>
                  <a:lnTo>
                    <a:pt x="22" y="148"/>
                  </a:lnTo>
                  <a:lnTo>
                    <a:pt x="26" y="138"/>
                  </a:lnTo>
                  <a:lnTo>
                    <a:pt x="18" y="124"/>
                  </a:lnTo>
                  <a:lnTo>
                    <a:pt x="6" y="112"/>
                  </a:lnTo>
                  <a:lnTo>
                    <a:pt x="2" y="10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0" name="Freeform 21"/>
            <p:cNvSpPr>
              <a:spLocks/>
            </p:cNvSpPr>
            <p:nvPr/>
          </p:nvSpPr>
          <p:spPr bwMode="grayWhite">
            <a:xfrm>
              <a:off x="3333" y="1750"/>
              <a:ext cx="292" cy="518"/>
            </a:xfrm>
            <a:custGeom>
              <a:avLst/>
              <a:gdLst>
                <a:gd name="T0" fmla="*/ 7 w 314"/>
                <a:gd name="T1" fmla="*/ 6 h 558"/>
                <a:gd name="T2" fmla="*/ 7 w 314"/>
                <a:gd name="T3" fmla="*/ 6 h 558"/>
                <a:gd name="T4" fmla="*/ 7 w 314"/>
                <a:gd name="T5" fmla="*/ 6 h 558"/>
                <a:gd name="T6" fmla="*/ 7 w 314"/>
                <a:gd name="T7" fmla="*/ 6 h 558"/>
                <a:gd name="T8" fmla="*/ 7 w 314"/>
                <a:gd name="T9" fmla="*/ 6 h 558"/>
                <a:gd name="T10" fmla="*/ 7 w 314"/>
                <a:gd name="T11" fmla="*/ 6 h 558"/>
                <a:gd name="T12" fmla="*/ 7 w 314"/>
                <a:gd name="T13" fmla="*/ 6 h 558"/>
                <a:gd name="T14" fmla="*/ 7 w 314"/>
                <a:gd name="T15" fmla="*/ 6 h 558"/>
                <a:gd name="T16" fmla="*/ 7 w 314"/>
                <a:gd name="T17" fmla="*/ 6 h 558"/>
                <a:gd name="T18" fmla="*/ 7 w 314"/>
                <a:gd name="T19" fmla="*/ 6 h 558"/>
                <a:gd name="T20" fmla="*/ 7 w 314"/>
                <a:gd name="T21" fmla="*/ 6 h 558"/>
                <a:gd name="T22" fmla="*/ 7 w 314"/>
                <a:gd name="T23" fmla="*/ 6 h 558"/>
                <a:gd name="T24" fmla="*/ 4 w 314"/>
                <a:gd name="T25" fmla="*/ 6 h 558"/>
                <a:gd name="T26" fmla="*/ 0 w 314"/>
                <a:gd name="T27" fmla="*/ 6 h 558"/>
                <a:gd name="T28" fmla="*/ 7 w 314"/>
                <a:gd name="T29" fmla="*/ 6 h 558"/>
                <a:gd name="T30" fmla="*/ 7 w 314"/>
                <a:gd name="T31" fmla="*/ 6 h 558"/>
                <a:gd name="T32" fmla="*/ 7 w 314"/>
                <a:gd name="T33" fmla="*/ 6 h 558"/>
                <a:gd name="T34" fmla="*/ 7 w 314"/>
                <a:gd name="T35" fmla="*/ 6 h 558"/>
                <a:gd name="T36" fmla="*/ 7 w 314"/>
                <a:gd name="T37" fmla="*/ 6 h 558"/>
                <a:gd name="T38" fmla="*/ 7 w 314"/>
                <a:gd name="T39" fmla="*/ 6 h 558"/>
                <a:gd name="T40" fmla="*/ 7 w 314"/>
                <a:gd name="T41" fmla="*/ 6 h 558"/>
                <a:gd name="T42" fmla="*/ 7 w 314"/>
                <a:gd name="T43" fmla="*/ 6 h 558"/>
                <a:gd name="T44" fmla="*/ 7 w 314"/>
                <a:gd name="T45" fmla="*/ 6 h 558"/>
                <a:gd name="T46" fmla="*/ 7 w 314"/>
                <a:gd name="T47" fmla="*/ 6 h 558"/>
                <a:gd name="T48" fmla="*/ 7 w 314"/>
                <a:gd name="T49" fmla="*/ 6 h 558"/>
                <a:gd name="T50" fmla="*/ 7 w 314"/>
                <a:gd name="T51" fmla="*/ 6 h 558"/>
                <a:gd name="T52" fmla="*/ 7 w 314"/>
                <a:gd name="T53" fmla="*/ 6 h 558"/>
                <a:gd name="T54" fmla="*/ 7 w 314"/>
                <a:gd name="T55" fmla="*/ 6 h 558"/>
                <a:gd name="T56" fmla="*/ 7 w 314"/>
                <a:gd name="T57" fmla="*/ 6 h 558"/>
                <a:gd name="T58" fmla="*/ 7 w 314"/>
                <a:gd name="T59" fmla="*/ 6 h 558"/>
                <a:gd name="T60" fmla="*/ 7 w 314"/>
                <a:gd name="T61" fmla="*/ 6 h 558"/>
                <a:gd name="T62" fmla="*/ 7 w 314"/>
                <a:gd name="T63" fmla="*/ 6 h 558"/>
                <a:gd name="T64" fmla="*/ 7 w 314"/>
                <a:gd name="T65" fmla="*/ 6 h 558"/>
                <a:gd name="T66" fmla="*/ 7 w 314"/>
                <a:gd name="T67" fmla="*/ 6 h 558"/>
                <a:gd name="T68" fmla="*/ 7 w 314"/>
                <a:gd name="T69" fmla="*/ 6 h 558"/>
                <a:gd name="T70" fmla="*/ 7 w 314"/>
                <a:gd name="T71" fmla="*/ 6 h 558"/>
                <a:gd name="T72" fmla="*/ 7 w 314"/>
                <a:gd name="T73" fmla="*/ 6 h 558"/>
                <a:gd name="T74" fmla="*/ 7 w 314"/>
                <a:gd name="T75" fmla="*/ 6 h 558"/>
                <a:gd name="T76" fmla="*/ 7 w 314"/>
                <a:gd name="T77" fmla="*/ 6 h 558"/>
                <a:gd name="T78" fmla="*/ 7 w 314"/>
                <a:gd name="T79" fmla="*/ 6 h 558"/>
                <a:gd name="T80" fmla="*/ 7 w 314"/>
                <a:gd name="T81" fmla="*/ 6 h 558"/>
                <a:gd name="T82" fmla="*/ 7 w 314"/>
                <a:gd name="T83" fmla="*/ 6 h 558"/>
                <a:gd name="T84" fmla="*/ 7 w 314"/>
                <a:gd name="T85" fmla="*/ 6 h 558"/>
                <a:gd name="T86" fmla="*/ 7 w 314"/>
                <a:gd name="T87" fmla="*/ 6 h 558"/>
                <a:gd name="T88" fmla="*/ 7 w 314"/>
                <a:gd name="T89" fmla="*/ 6 h 558"/>
                <a:gd name="T90" fmla="*/ 7 w 314"/>
                <a:gd name="T91" fmla="*/ 6 h 558"/>
                <a:gd name="T92" fmla="*/ 7 w 314"/>
                <a:gd name="T93" fmla="*/ 6 h 558"/>
                <a:gd name="T94" fmla="*/ 7 w 314"/>
                <a:gd name="T95" fmla="*/ 6 h 55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4"/>
                <a:gd name="T145" fmla="*/ 0 h 558"/>
                <a:gd name="T146" fmla="*/ 314 w 314"/>
                <a:gd name="T147" fmla="*/ 558 h 55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4" h="558">
                  <a:moveTo>
                    <a:pt x="258" y="0"/>
                  </a:moveTo>
                  <a:lnTo>
                    <a:pt x="52" y="14"/>
                  </a:lnTo>
                  <a:lnTo>
                    <a:pt x="56" y="18"/>
                  </a:lnTo>
                  <a:lnTo>
                    <a:pt x="70" y="30"/>
                  </a:lnTo>
                  <a:lnTo>
                    <a:pt x="72" y="38"/>
                  </a:lnTo>
                  <a:lnTo>
                    <a:pt x="86" y="46"/>
                  </a:lnTo>
                  <a:lnTo>
                    <a:pt x="92" y="64"/>
                  </a:lnTo>
                  <a:lnTo>
                    <a:pt x="90" y="72"/>
                  </a:lnTo>
                  <a:lnTo>
                    <a:pt x="86" y="82"/>
                  </a:lnTo>
                  <a:lnTo>
                    <a:pt x="80" y="88"/>
                  </a:lnTo>
                  <a:lnTo>
                    <a:pt x="80" y="96"/>
                  </a:lnTo>
                  <a:lnTo>
                    <a:pt x="68" y="110"/>
                  </a:lnTo>
                  <a:lnTo>
                    <a:pt x="56" y="114"/>
                  </a:lnTo>
                  <a:lnTo>
                    <a:pt x="52" y="118"/>
                  </a:lnTo>
                  <a:lnTo>
                    <a:pt x="36" y="120"/>
                  </a:lnTo>
                  <a:lnTo>
                    <a:pt x="30" y="124"/>
                  </a:lnTo>
                  <a:lnTo>
                    <a:pt x="24" y="134"/>
                  </a:lnTo>
                  <a:lnTo>
                    <a:pt x="26" y="142"/>
                  </a:lnTo>
                  <a:lnTo>
                    <a:pt x="34" y="152"/>
                  </a:lnTo>
                  <a:lnTo>
                    <a:pt x="38" y="158"/>
                  </a:lnTo>
                  <a:lnTo>
                    <a:pt x="34" y="172"/>
                  </a:lnTo>
                  <a:lnTo>
                    <a:pt x="24" y="198"/>
                  </a:lnTo>
                  <a:lnTo>
                    <a:pt x="12" y="204"/>
                  </a:lnTo>
                  <a:lnTo>
                    <a:pt x="8" y="212"/>
                  </a:lnTo>
                  <a:lnTo>
                    <a:pt x="10" y="220"/>
                  </a:lnTo>
                  <a:lnTo>
                    <a:pt x="4" y="228"/>
                  </a:lnTo>
                  <a:lnTo>
                    <a:pt x="4" y="232"/>
                  </a:lnTo>
                  <a:lnTo>
                    <a:pt x="0" y="244"/>
                  </a:lnTo>
                  <a:lnTo>
                    <a:pt x="0" y="262"/>
                  </a:lnTo>
                  <a:lnTo>
                    <a:pt x="8" y="278"/>
                  </a:lnTo>
                  <a:lnTo>
                    <a:pt x="8" y="286"/>
                  </a:lnTo>
                  <a:lnTo>
                    <a:pt x="30" y="312"/>
                  </a:lnTo>
                  <a:lnTo>
                    <a:pt x="54" y="330"/>
                  </a:lnTo>
                  <a:lnTo>
                    <a:pt x="60" y="336"/>
                  </a:lnTo>
                  <a:lnTo>
                    <a:pt x="72" y="372"/>
                  </a:lnTo>
                  <a:lnTo>
                    <a:pt x="76" y="376"/>
                  </a:lnTo>
                  <a:lnTo>
                    <a:pt x="84" y="368"/>
                  </a:lnTo>
                  <a:lnTo>
                    <a:pt x="90" y="364"/>
                  </a:lnTo>
                  <a:lnTo>
                    <a:pt x="108" y="374"/>
                  </a:lnTo>
                  <a:lnTo>
                    <a:pt x="112" y="380"/>
                  </a:lnTo>
                  <a:lnTo>
                    <a:pt x="108" y="392"/>
                  </a:lnTo>
                  <a:lnTo>
                    <a:pt x="110" y="406"/>
                  </a:lnTo>
                  <a:lnTo>
                    <a:pt x="96" y="424"/>
                  </a:lnTo>
                  <a:lnTo>
                    <a:pt x="92" y="430"/>
                  </a:lnTo>
                  <a:lnTo>
                    <a:pt x="98" y="440"/>
                  </a:lnTo>
                  <a:lnTo>
                    <a:pt x="110" y="454"/>
                  </a:lnTo>
                  <a:lnTo>
                    <a:pt x="132" y="468"/>
                  </a:lnTo>
                  <a:lnTo>
                    <a:pt x="144" y="470"/>
                  </a:lnTo>
                  <a:lnTo>
                    <a:pt x="166" y="490"/>
                  </a:lnTo>
                  <a:lnTo>
                    <a:pt x="170" y="508"/>
                  </a:lnTo>
                  <a:lnTo>
                    <a:pt x="178" y="516"/>
                  </a:lnTo>
                  <a:lnTo>
                    <a:pt x="176" y="520"/>
                  </a:lnTo>
                  <a:lnTo>
                    <a:pt x="170" y="526"/>
                  </a:lnTo>
                  <a:lnTo>
                    <a:pt x="170" y="530"/>
                  </a:lnTo>
                  <a:lnTo>
                    <a:pt x="186" y="558"/>
                  </a:lnTo>
                  <a:lnTo>
                    <a:pt x="190" y="556"/>
                  </a:lnTo>
                  <a:lnTo>
                    <a:pt x="190" y="552"/>
                  </a:lnTo>
                  <a:lnTo>
                    <a:pt x="196" y="552"/>
                  </a:lnTo>
                  <a:lnTo>
                    <a:pt x="198" y="554"/>
                  </a:lnTo>
                  <a:lnTo>
                    <a:pt x="202" y="538"/>
                  </a:lnTo>
                  <a:lnTo>
                    <a:pt x="212" y="532"/>
                  </a:lnTo>
                  <a:lnTo>
                    <a:pt x="224" y="534"/>
                  </a:lnTo>
                  <a:lnTo>
                    <a:pt x="234" y="540"/>
                  </a:lnTo>
                  <a:lnTo>
                    <a:pt x="244" y="546"/>
                  </a:lnTo>
                  <a:lnTo>
                    <a:pt x="254" y="542"/>
                  </a:lnTo>
                  <a:lnTo>
                    <a:pt x="250" y="522"/>
                  </a:lnTo>
                  <a:lnTo>
                    <a:pt x="248" y="510"/>
                  </a:lnTo>
                  <a:lnTo>
                    <a:pt x="256" y="506"/>
                  </a:lnTo>
                  <a:lnTo>
                    <a:pt x="280" y="500"/>
                  </a:lnTo>
                  <a:lnTo>
                    <a:pt x="282" y="498"/>
                  </a:lnTo>
                  <a:lnTo>
                    <a:pt x="274" y="488"/>
                  </a:lnTo>
                  <a:lnTo>
                    <a:pt x="272" y="484"/>
                  </a:lnTo>
                  <a:lnTo>
                    <a:pt x="276" y="482"/>
                  </a:lnTo>
                  <a:lnTo>
                    <a:pt x="278" y="474"/>
                  </a:lnTo>
                  <a:lnTo>
                    <a:pt x="280" y="470"/>
                  </a:lnTo>
                  <a:lnTo>
                    <a:pt x="280" y="468"/>
                  </a:lnTo>
                  <a:lnTo>
                    <a:pt x="278" y="464"/>
                  </a:lnTo>
                  <a:lnTo>
                    <a:pt x="278" y="460"/>
                  </a:lnTo>
                  <a:lnTo>
                    <a:pt x="284" y="442"/>
                  </a:lnTo>
                  <a:lnTo>
                    <a:pt x="284" y="428"/>
                  </a:lnTo>
                  <a:lnTo>
                    <a:pt x="294" y="416"/>
                  </a:lnTo>
                  <a:lnTo>
                    <a:pt x="302" y="400"/>
                  </a:lnTo>
                  <a:lnTo>
                    <a:pt x="302" y="394"/>
                  </a:lnTo>
                  <a:lnTo>
                    <a:pt x="314" y="374"/>
                  </a:lnTo>
                  <a:lnTo>
                    <a:pt x="310" y="354"/>
                  </a:lnTo>
                  <a:lnTo>
                    <a:pt x="302" y="336"/>
                  </a:lnTo>
                  <a:lnTo>
                    <a:pt x="304" y="324"/>
                  </a:lnTo>
                  <a:lnTo>
                    <a:pt x="302" y="314"/>
                  </a:lnTo>
                  <a:lnTo>
                    <a:pt x="306" y="310"/>
                  </a:lnTo>
                  <a:lnTo>
                    <a:pt x="286" y="74"/>
                  </a:lnTo>
                  <a:lnTo>
                    <a:pt x="282" y="72"/>
                  </a:lnTo>
                  <a:lnTo>
                    <a:pt x="280" y="66"/>
                  </a:lnTo>
                  <a:lnTo>
                    <a:pt x="274" y="46"/>
                  </a:lnTo>
                  <a:lnTo>
                    <a:pt x="272" y="38"/>
                  </a:lnTo>
                  <a:lnTo>
                    <a:pt x="264" y="32"/>
                  </a:lnTo>
                  <a:lnTo>
                    <a:pt x="258" y="18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1" name="Freeform 22"/>
            <p:cNvSpPr>
              <a:spLocks/>
            </p:cNvSpPr>
            <p:nvPr/>
          </p:nvSpPr>
          <p:spPr bwMode="grayWhite">
            <a:xfrm>
              <a:off x="3640" y="1424"/>
              <a:ext cx="285" cy="389"/>
            </a:xfrm>
            <a:custGeom>
              <a:avLst/>
              <a:gdLst>
                <a:gd name="T0" fmla="*/ 7 w 306"/>
                <a:gd name="T1" fmla="*/ 6 h 420"/>
                <a:gd name="T2" fmla="*/ 7 w 306"/>
                <a:gd name="T3" fmla="*/ 6 h 420"/>
                <a:gd name="T4" fmla="*/ 7 w 306"/>
                <a:gd name="T5" fmla="*/ 6 h 420"/>
                <a:gd name="T6" fmla="*/ 7 w 306"/>
                <a:gd name="T7" fmla="*/ 6 h 420"/>
                <a:gd name="T8" fmla="*/ 7 w 306"/>
                <a:gd name="T9" fmla="*/ 6 h 420"/>
                <a:gd name="T10" fmla="*/ 7 w 306"/>
                <a:gd name="T11" fmla="*/ 6 h 420"/>
                <a:gd name="T12" fmla="*/ 7 w 306"/>
                <a:gd name="T13" fmla="*/ 6 h 420"/>
                <a:gd name="T14" fmla="*/ 7 w 306"/>
                <a:gd name="T15" fmla="*/ 6 h 420"/>
                <a:gd name="T16" fmla="*/ 7 w 306"/>
                <a:gd name="T17" fmla="*/ 6 h 420"/>
                <a:gd name="T18" fmla="*/ 7 w 306"/>
                <a:gd name="T19" fmla="*/ 6 h 420"/>
                <a:gd name="T20" fmla="*/ 7 w 306"/>
                <a:gd name="T21" fmla="*/ 6 h 420"/>
                <a:gd name="T22" fmla="*/ 7 w 306"/>
                <a:gd name="T23" fmla="*/ 6 h 420"/>
                <a:gd name="T24" fmla="*/ 7 w 306"/>
                <a:gd name="T25" fmla="*/ 6 h 420"/>
                <a:gd name="T26" fmla="*/ 7 w 306"/>
                <a:gd name="T27" fmla="*/ 6 h 420"/>
                <a:gd name="T28" fmla="*/ 7 w 306"/>
                <a:gd name="T29" fmla="*/ 6 h 420"/>
                <a:gd name="T30" fmla="*/ 7 w 306"/>
                <a:gd name="T31" fmla="*/ 6 h 420"/>
                <a:gd name="T32" fmla="*/ 7 w 306"/>
                <a:gd name="T33" fmla="*/ 6 h 420"/>
                <a:gd name="T34" fmla="*/ 7 w 306"/>
                <a:gd name="T35" fmla="*/ 6 h 420"/>
                <a:gd name="T36" fmla="*/ 7 w 306"/>
                <a:gd name="T37" fmla="*/ 6 h 420"/>
                <a:gd name="T38" fmla="*/ 7 w 306"/>
                <a:gd name="T39" fmla="*/ 6 h 420"/>
                <a:gd name="T40" fmla="*/ 7 w 306"/>
                <a:gd name="T41" fmla="*/ 6 h 420"/>
                <a:gd name="T42" fmla="*/ 7 w 306"/>
                <a:gd name="T43" fmla="*/ 6 h 420"/>
                <a:gd name="T44" fmla="*/ 7 w 306"/>
                <a:gd name="T45" fmla="*/ 6 h 420"/>
                <a:gd name="T46" fmla="*/ 7 w 306"/>
                <a:gd name="T47" fmla="*/ 6 h 420"/>
                <a:gd name="T48" fmla="*/ 7 w 306"/>
                <a:gd name="T49" fmla="*/ 6 h 420"/>
                <a:gd name="T50" fmla="*/ 7 w 306"/>
                <a:gd name="T51" fmla="*/ 6 h 420"/>
                <a:gd name="T52" fmla="*/ 7 w 306"/>
                <a:gd name="T53" fmla="*/ 6 h 420"/>
                <a:gd name="T54" fmla="*/ 7 w 306"/>
                <a:gd name="T55" fmla="*/ 6 h 420"/>
                <a:gd name="T56" fmla="*/ 7 w 306"/>
                <a:gd name="T57" fmla="*/ 6 h 420"/>
                <a:gd name="T58" fmla="*/ 7 w 306"/>
                <a:gd name="T59" fmla="*/ 6 h 420"/>
                <a:gd name="T60" fmla="*/ 7 w 306"/>
                <a:gd name="T61" fmla="*/ 6 h 420"/>
                <a:gd name="T62" fmla="*/ 7 w 306"/>
                <a:gd name="T63" fmla="*/ 6 h 420"/>
                <a:gd name="T64" fmla="*/ 7 w 306"/>
                <a:gd name="T65" fmla="*/ 6 h 420"/>
                <a:gd name="T66" fmla="*/ 7 w 306"/>
                <a:gd name="T67" fmla="*/ 6 h 420"/>
                <a:gd name="T68" fmla="*/ 7 w 306"/>
                <a:gd name="T69" fmla="*/ 6 h 420"/>
                <a:gd name="T70" fmla="*/ 7 w 306"/>
                <a:gd name="T71" fmla="*/ 6 h 420"/>
                <a:gd name="T72" fmla="*/ 7 w 306"/>
                <a:gd name="T73" fmla="*/ 6 h 420"/>
                <a:gd name="T74" fmla="*/ 7 w 306"/>
                <a:gd name="T75" fmla="*/ 6 h 420"/>
                <a:gd name="T76" fmla="*/ 7 w 306"/>
                <a:gd name="T77" fmla="*/ 6 h 420"/>
                <a:gd name="T78" fmla="*/ 7 w 306"/>
                <a:gd name="T79" fmla="*/ 6 h 420"/>
                <a:gd name="T80" fmla="*/ 7 w 306"/>
                <a:gd name="T81" fmla="*/ 6 h 420"/>
                <a:gd name="T82" fmla="*/ 7 w 306"/>
                <a:gd name="T83" fmla="*/ 6 h 420"/>
                <a:gd name="T84" fmla="*/ 7 w 306"/>
                <a:gd name="T85" fmla="*/ 6 h 420"/>
                <a:gd name="T86" fmla="*/ 7 w 306"/>
                <a:gd name="T87" fmla="*/ 6 h 420"/>
                <a:gd name="T88" fmla="*/ 7 w 306"/>
                <a:gd name="T89" fmla="*/ 6 h 420"/>
                <a:gd name="T90" fmla="*/ 4 w 306"/>
                <a:gd name="T91" fmla="*/ 6 h 420"/>
                <a:gd name="T92" fmla="*/ 7 w 306"/>
                <a:gd name="T93" fmla="*/ 6 h 420"/>
                <a:gd name="T94" fmla="*/ 7 w 306"/>
                <a:gd name="T95" fmla="*/ 6 h 420"/>
                <a:gd name="T96" fmla="*/ 7 w 306"/>
                <a:gd name="T97" fmla="*/ 6 h 420"/>
                <a:gd name="T98" fmla="*/ 7 w 306"/>
                <a:gd name="T99" fmla="*/ 6 h 420"/>
                <a:gd name="T100" fmla="*/ 7 w 306"/>
                <a:gd name="T101" fmla="*/ 6 h 420"/>
                <a:gd name="T102" fmla="*/ 7 w 306"/>
                <a:gd name="T103" fmla="*/ 6 h 420"/>
                <a:gd name="T104" fmla="*/ 7 w 306"/>
                <a:gd name="T105" fmla="*/ 6 h 420"/>
                <a:gd name="T106" fmla="*/ 0 w 306"/>
                <a:gd name="T107" fmla="*/ 6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6"/>
                <a:gd name="T163" fmla="*/ 0 h 420"/>
                <a:gd name="T164" fmla="*/ 306 w 306"/>
                <a:gd name="T165" fmla="*/ 420 h 4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6" h="420">
                  <a:moveTo>
                    <a:pt x="0" y="420"/>
                  </a:moveTo>
                  <a:lnTo>
                    <a:pt x="154" y="402"/>
                  </a:lnTo>
                  <a:lnTo>
                    <a:pt x="154" y="406"/>
                  </a:lnTo>
                  <a:lnTo>
                    <a:pt x="250" y="392"/>
                  </a:lnTo>
                  <a:lnTo>
                    <a:pt x="252" y="388"/>
                  </a:lnTo>
                  <a:lnTo>
                    <a:pt x="264" y="366"/>
                  </a:lnTo>
                  <a:lnTo>
                    <a:pt x="268" y="360"/>
                  </a:lnTo>
                  <a:lnTo>
                    <a:pt x="266" y="344"/>
                  </a:lnTo>
                  <a:lnTo>
                    <a:pt x="272" y="330"/>
                  </a:lnTo>
                  <a:lnTo>
                    <a:pt x="284" y="322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298"/>
                  </a:lnTo>
                  <a:lnTo>
                    <a:pt x="294" y="292"/>
                  </a:lnTo>
                  <a:lnTo>
                    <a:pt x="296" y="300"/>
                  </a:lnTo>
                  <a:lnTo>
                    <a:pt x="298" y="300"/>
                  </a:lnTo>
                  <a:lnTo>
                    <a:pt x="304" y="298"/>
                  </a:lnTo>
                  <a:lnTo>
                    <a:pt x="306" y="294"/>
                  </a:lnTo>
                  <a:lnTo>
                    <a:pt x="306" y="28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2" y="246"/>
                  </a:lnTo>
                  <a:lnTo>
                    <a:pt x="298" y="222"/>
                  </a:lnTo>
                  <a:lnTo>
                    <a:pt x="276" y="166"/>
                  </a:lnTo>
                  <a:lnTo>
                    <a:pt x="256" y="158"/>
                  </a:lnTo>
                  <a:lnTo>
                    <a:pt x="246" y="164"/>
                  </a:lnTo>
                  <a:lnTo>
                    <a:pt x="236" y="174"/>
                  </a:lnTo>
                  <a:lnTo>
                    <a:pt x="210" y="212"/>
                  </a:lnTo>
                  <a:lnTo>
                    <a:pt x="208" y="212"/>
                  </a:lnTo>
                  <a:lnTo>
                    <a:pt x="206" y="210"/>
                  </a:lnTo>
                  <a:lnTo>
                    <a:pt x="196" y="206"/>
                  </a:lnTo>
                  <a:lnTo>
                    <a:pt x="192" y="202"/>
                  </a:lnTo>
                  <a:lnTo>
                    <a:pt x="190" y="194"/>
                  </a:lnTo>
                  <a:lnTo>
                    <a:pt x="192" y="178"/>
                  </a:lnTo>
                  <a:lnTo>
                    <a:pt x="196" y="172"/>
                  </a:lnTo>
                  <a:lnTo>
                    <a:pt x="210" y="164"/>
                  </a:lnTo>
                  <a:lnTo>
                    <a:pt x="212" y="158"/>
                  </a:lnTo>
                  <a:lnTo>
                    <a:pt x="212" y="152"/>
                  </a:lnTo>
                  <a:lnTo>
                    <a:pt x="214" y="146"/>
                  </a:lnTo>
                  <a:lnTo>
                    <a:pt x="220" y="142"/>
                  </a:lnTo>
                  <a:lnTo>
                    <a:pt x="226" y="130"/>
                  </a:lnTo>
                  <a:lnTo>
                    <a:pt x="226" y="104"/>
                  </a:lnTo>
                  <a:lnTo>
                    <a:pt x="222" y="92"/>
                  </a:lnTo>
                  <a:lnTo>
                    <a:pt x="218" y="86"/>
                  </a:lnTo>
                  <a:lnTo>
                    <a:pt x="210" y="76"/>
                  </a:lnTo>
                  <a:lnTo>
                    <a:pt x="208" y="72"/>
                  </a:lnTo>
                  <a:lnTo>
                    <a:pt x="210" y="66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0" y="42"/>
                  </a:lnTo>
                  <a:lnTo>
                    <a:pt x="202" y="38"/>
                  </a:lnTo>
                  <a:lnTo>
                    <a:pt x="176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36" y="12"/>
                  </a:lnTo>
                  <a:lnTo>
                    <a:pt x="122" y="8"/>
                  </a:lnTo>
                  <a:lnTo>
                    <a:pt x="112" y="0"/>
                  </a:lnTo>
                  <a:lnTo>
                    <a:pt x="106" y="6"/>
                  </a:lnTo>
                  <a:lnTo>
                    <a:pt x="98" y="10"/>
                  </a:lnTo>
                  <a:lnTo>
                    <a:pt x="90" y="24"/>
                  </a:lnTo>
                  <a:lnTo>
                    <a:pt x="90" y="34"/>
                  </a:lnTo>
                  <a:lnTo>
                    <a:pt x="92" y="38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74" y="80"/>
                  </a:lnTo>
                  <a:lnTo>
                    <a:pt x="76" y="90"/>
                  </a:lnTo>
                  <a:lnTo>
                    <a:pt x="70" y="102"/>
                  </a:lnTo>
                  <a:lnTo>
                    <a:pt x="60" y="106"/>
                  </a:lnTo>
                  <a:lnTo>
                    <a:pt x="58" y="98"/>
                  </a:lnTo>
                  <a:lnTo>
                    <a:pt x="62" y="88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50" y="90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2" y="102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18" y="124"/>
                  </a:lnTo>
                  <a:lnTo>
                    <a:pt x="18" y="140"/>
                  </a:lnTo>
                  <a:lnTo>
                    <a:pt x="18" y="156"/>
                  </a:lnTo>
                  <a:lnTo>
                    <a:pt x="16" y="168"/>
                  </a:lnTo>
                  <a:lnTo>
                    <a:pt x="10" y="182"/>
                  </a:lnTo>
                  <a:lnTo>
                    <a:pt x="4" y="188"/>
                  </a:lnTo>
                  <a:lnTo>
                    <a:pt x="6" y="196"/>
                  </a:lnTo>
                  <a:lnTo>
                    <a:pt x="12" y="220"/>
                  </a:lnTo>
                  <a:lnTo>
                    <a:pt x="8" y="232"/>
                  </a:lnTo>
                  <a:lnTo>
                    <a:pt x="14" y="244"/>
                  </a:lnTo>
                  <a:lnTo>
                    <a:pt x="28" y="272"/>
                  </a:lnTo>
                  <a:lnTo>
                    <a:pt x="38" y="296"/>
                  </a:lnTo>
                  <a:lnTo>
                    <a:pt x="38" y="318"/>
                  </a:lnTo>
                  <a:lnTo>
                    <a:pt x="42" y="322"/>
                  </a:lnTo>
                  <a:lnTo>
                    <a:pt x="42" y="326"/>
                  </a:lnTo>
                  <a:lnTo>
                    <a:pt x="40" y="328"/>
                  </a:lnTo>
                  <a:lnTo>
                    <a:pt x="38" y="350"/>
                  </a:lnTo>
                  <a:lnTo>
                    <a:pt x="34" y="364"/>
                  </a:lnTo>
                  <a:lnTo>
                    <a:pt x="28" y="378"/>
                  </a:lnTo>
                  <a:lnTo>
                    <a:pt x="16" y="408"/>
                  </a:lnTo>
                  <a:lnTo>
                    <a:pt x="4" y="41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2" name="Freeform 23"/>
            <p:cNvSpPr>
              <a:spLocks/>
            </p:cNvSpPr>
            <p:nvPr/>
          </p:nvSpPr>
          <p:spPr bwMode="grayWhite">
            <a:xfrm>
              <a:off x="3373" y="1292"/>
              <a:ext cx="447" cy="218"/>
            </a:xfrm>
            <a:custGeom>
              <a:avLst/>
              <a:gdLst>
                <a:gd name="T0" fmla="*/ 7 w 480"/>
                <a:gd name="T1" fmla="*/ 6 h 236"/>
                <a:gd name="T2" fmla="*/ 7 w 480"/>
                <a:gd name="T3" fmla="*/ 6 h 236"/>
                <a:gd name="T4" fmla="*/ 7 w 480"/>
                <a:gd name="T5" fmla="*/ 6 h 236"/>
                <a:gd name="T6" fmla="*/ 7 w 480"/>
                <a:gd name="T7" fmla="*/ 4 h 236"/>
                <a:gd name="T8" fmla="*/ 7 w 480"/>
                <a:gd name="T9" fmla="*/ 4 h 236"/>
                <a:gd name="T10" fmla="*/ 7 w 480"/>
                <a:gd name="T11" fmla="*/ 6 h 236"/>
                <a:gd name="T12" fmla="*/ 7 w 480"/>
                <a:gd name="T13" fmla="*/ 6 h 236"/>
                <a:gd name="T14" fmla="*/ 7 w 480"/>
                <a:gd name="T15" fmla="*/ 6 h 236"/>
                <a:gd name="T16" fmla="*/ 7 w 480"/>
                <a:gd name="T17" fmla="*/ 6 h 236"/>
                <a:gd name="T18" fmla="*/ 7 w 480"/>
                <a:gd name="T19" fmla="*/ 6 h 236"/>
                <a:gd name="T20" fmla="*/ 7 w 480"/>
                <a:gd name="T21" fmla="*/ 6 h 236"/>
                <a:gd name="T22" fmla="*/ 7 w 480"/>
                <a:gd name="T23" fmla="*/ 6 h 236"/>
                <a:gd name="T24" fmla="*/ 7 w 480"/>
                <a:gd name="T25" fmla="*/ 6 h 236"/>
                <a:gd name="T26" fmla="*/ 7 w 480"/>
                <a:gd name="T27" fmla="*/ 6 h 236"/>
                <a:gd name="T28" fmla="*/ 7 w 480"/>
                <a:gd name="T29" fmla="*/ 6 h 236"/>
                <a:gd name="T30" fmla="*/ 7 w 480"/>
                <a:gd name="T31" fmla="*/ 6 h 236"/>
                <a:gd name="T32" fmla="*/ 7 w 480"/>
                <a:gd name="T33" fmla="*/ 6 h 236"/>
                <a:gd name="T34" fmla="*/ 7 w 480"/>
                <a:gd name="T35" fmla="*/ 6 h 236"/>
                <a:gd name="T36" fmla="*/ 7 w 480"/>
                <a:gd name="T37" fmla="*/ 6 h 236"/>
                <a:gd name="T38" fmla="*/ 7 w 480"/>
                <a:gd name="T39" fmla="*/ 6 h 236"/>
                <a:gd name="T40" fmla="*/ 7 w 480"/>
                <a:gd name="T41" fmla="*/ 6 h 236"/>
                <a:gd name="T42" fmla="*/ 7 w 480"/>
                <a:gd name="T43" fmla="*/ 6 h 236"/>
                <a:gd name="T44" fmla="*/ 7 w 480"/>
                <a:gd name="T45" fmla="*/ 6 h 236"/>
                <a:gd name="T46" fmla="*/ 7 w 480"/>
                <a:gd name="T47" fmla="*/ 6 h 236"/>
                <a:gd name="T48" fmla="*/ 7 w 480"/>
                <a:gd name="T49" fmla="*/ 6 h 236"/>
                <a:gd name="T50" fmla="*/ 7 w 480"/>
                <a:gd name="T51" fmla="*/ 6 h 236"/>
                <a:gd name="T52" fmla="*/ 7 w 480"/>
                <a:gd name="T53" fmla="*/ 6 h 236"/>
                <a:gd name="T54" fmla="*/ 7 w 480"/>
                <a:gd name="T55" fmla="*/ 6 h 236"/>
                <a:gd name="T56" fmla="*/ 7 w 480"/>
                <a:gd name="T57" fmla="*/ 6 h 236"/>
                <a:gd name="T58" fmla="*/ 7 w 480"/>
                <a:gd name="T59" fmla="*/ 6 h 236"/>
                <a:gd name="T60" fmla="*/ 7 w 480"/>
                <a:gd name="T61" fmla="*/ 6 h 236"/>
                <a:gd name="T62" fmla="*/ 7 w 480"/>
                <a:gd name="T63" fmla="*/ 6 h 236"/>
                <a:gd name="T64" fmla="*/ 7 w 480"/>
                <a:gd name="T65" fmla="*/ 6 h 236"/>
                <a:gd name="T66" fmla="*/ 7 w 480"/>
                <a:gd name="T67" fmla="*/ 6 h 236"/>
                <a:gd name="T68" fmla="*/ 7 w 480"/>
                <a:gd name="T69" fmla="*/ 6 h 236"/>
                <a:gd name="T70" fmla="*/ 7 w 480"/>
                <a:gd name="T71" fmla="*/ 6 h 236"/>
                <a:gd name="T72" fmla="*/ 7 w 480"/>
                <a:gd name="T73" fmla="*/ 6 h 236"/>
                <a:gd name="T74" fmla="*/ 7 w 480"/>
                <a:gd name="T75" fmla="*/ 6 h 236"/>
                <a:gd name="T76" fmla="*/ 7 w 480"/>
                <a:gd name="T77" fmla="*/ 6 h 236"/>
                <a:gd name="T78" fmla="*/ 7 w 480"/>
                <a:gd name="T79" fmla="*/ 6 h 236"/>
                <a:gd name="T80" fmla="*/ 7 w 480"/>
                <a:gd name="T81" fmla="*/ 6 h 236"/>
                <a:gd name="T82" fmla="*/ 7 w 480"/>
                <a:gd name="T83" fmla="*/ 6 h 236"/>
                <a:gd name="T84" fmla="*/ 7 w 480"/>
                <a:gd name="T85" fmla="*/ 6 h 236"/>
                <a:gd name="T86" fmla="*/ 0 w 480"/>
                <a:gd name="T87" fmla="*/ 6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0"/>
                <a:gd name="T133" fmla="*/ 0 h 236"/>
                <a:gd name="T134" fmla="*/ 480 w 480"/>
                <a:gd name="T135" fmla="*/ 236 h 2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0" h="236">
                  <a:moveTo>
                    <a:pt x="0" y="100"/>
                  </a:moveTo>
                  <a:lnTo>
                    <a:pt x="14" y="96"/>
                  </a:lnTo>
                  <a:lnTo>
                    <a:pt x="22" y="92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74"/>
                  </a:lnTo>
                  <a:lnTo>
                    <a:pt x="72" y="64"/>
                  </a:lnTo>
                  <a:lnTo>
                    <a:pt x="90" y="54"/>
                  </a:lnTo>
                  <a:lnTo>
                    <a:pt x="112" y="32"/>
                  </a:lnTo>
                  <a:lnTo>
                    <a:pt x="120" y="30"/>
                  </a:lnTo>
                  <a:lnTo>
                    <a:pt x="138" y="10"/>
                  </a:lnTo>
                  <a:lnTo>
                    <a:pt x="150" y="4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4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22"/>
                  </a:lnTo>
                  <a:lnTo>
                    <a:pt x="144" y="38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0" y="64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48" y="58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90" y="68"/>
                  </a:lnTo>
                  <a:lnTo>
                    <a:pt x="210" y="92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42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60" y="96"/>
                  </a:lnTo>
                  <a:lnTo>
                    <a:pt x="264" y="90"/>
                  </a:lnTo>
                  <a:lnTo>
                    <a:pt x="282" y="76"/>
                  </a:lnTo>
                  <a:lnTo>
                    <a:pt x="344" y="60"/>
                  </a:lnTo>
                  <a:lnTo>
                    <a:pt x="362" y="50"/>
                  </a:lnTo>
                  <a:lnTo>
                    <a:pt x="368" y="48"/>
                  </a:lnTo>
                  <a:lnTo>
                    <a:pt x="372" y="52"/>
                  </a:lnTo>
                  <a:lnTo>
                    <a:pt x="368" y="60"/>
                  </a:lnTo>
                  <a:lnTo>
                    <a:pt x="368" y="66"/>
                  </a:lnTo>
                  <a:lnTo>
                    <a:pt x="376" y="80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94" y="82"/>
                  </a:lnTo>
                  <a:lnTo>
                    <a:pt x="398" y="78"/>
                  </a:lnTo>
                  <a:lnTo>
                    <a:pt x="418" y="76"/>
                  </a:lnTo>
                  <a:lnTo>
                    <a:pt x="426" y="82"/>
                  </a:lnTo>
                  <a:lnTo>
                    <a:pt x="434" y="98"/>
                  </a:lnTo>
                  <a:lnTo>
                    <a:pt x="440" y="104"/>
                  </a:lnTo>
                  <a:lnTo>
                    <a:pt x="456" y="110"/>
                  </a:lnTo>
                  <a:lnTo>
                    <a:pt x="470" y="106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0" y="116"/>
                  </a:lnTo>
                  <a:lnTo>
                    <a:pt x="474" y="122"/>
                  </a:lnTo>
                  <a:lnTo>
                    <a:pt x="464" y="124"/>
                  </a:lnTo>
                  <a:lnTo>
                    <a:pt x="458" y="122"/>
                  </a:lnTo>
                  <a:lnTo>
                    <a:pt x="456" y="120"/>
                  </a:lnTo>
                  <a:lnTo>
                    <a:pt x="454" y="120"/>
                  </a:lnTo>
                  <a:lnTo>
                    <a:pt x="444" y="124"/>
                  </a:lnTo>
                  <a:lnTo>
                    <a:pt x="436" y="122"/>
                  </a:lnTo>
                  <a:lnTo>
                    <a:pt x="430" y="122"/>
                  </a:lnTo>
                  <a:lnTo>
                    <a:pt x="414" y="124"/>
                  </a:lnTo>
                  <a:lnTo>
                    <a:pt x="404" y="122"/>
                  </a:lnTo>
                  <a:lnTo>
                    <a:pt x="400" y="124"/>
                  </a:lnTo>
                  <a:lnTo>
                    <a:pt x="402" y="134"/>
                  </a:lnTo>
                  <a:lnTo>
                    <a:pt x="400" y="138"/>
                  </a:lnTo>
                  <a:lnTo>
                    <a:pt x="396" y="136"/>
                  </a:lnTo>
                  <a:lnTo>
                    <a:pt x="384" y="126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46" y="122"/>
                  </a:lnTo>
                  <a:lnTo>
                    <a:pt x="330" y="136"/>
                  </a:lnTo>
                  <a:lnTo>
                    <a:pt x="326" y="136"/>
                  </a:lnTo>
                  <a:lnTo>
                    <a:pt x="318" y="138"/>
                  </a:lnTo>
                  <a:lnTo>
                    <a:pt x="316" y="142"/>
                  </a:lnTo>
                  <a:lnTo>
                    <a:pt x="312" y="144"/>
                  </a:lnTo>
                  <a:lnTo>
                    <a:pt x="302" y="142"/>
                  </a:lnTo>
                  <a:lnTo>
                    <a:pt x="292" y="144"/>
                  </a:lnTo>
                  <a:lnTo>
                    <a:pt x="290" y="152"/>
                  </a:lnTo>
                  <a:lnTo>
                    <a:pt x="288" y="158"/>
                  </a:lnTo>
                  <a:lnTo>
                    <a:pt x="266" y="176"/>
                  </a:lnTo>
                  <a:lnTo>
                    <a:pt x="262" y="176"/>
                  </a:lnTo>
                  <a:lnTo>
                    <a:pt x="260" y="172"/>
                  </a:lnTo>
                  <a:lnTo>
                    <a:pt x="270" y="160"/>
                  </a:lnTo>
                  <a:lnTo>
                    <a:pt x="270" y="154"/>
                  </a:lnTo>
                  <a:lnTo>
                    <a:pt x="258" y="154"/>
                  </a:lnTo>
                  <a:lnTo>
                    <a:pt x="254" y="166"/>
                  </a:lnTo>
                  <a:lnTo>
                    <a:pt x="248" y="170"/>
                  </a:lnTo>
                  <a:lnTo>
                    <a:pt x="244" y="16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38" y="170"/>
                  </a:lnTo>
                  <a:lnTo>
                    <a:pt x="228" y="184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10" y="222"/>
                  </a:lnTo>
                  <a:lnTo>
                    <a:pt x="210" y="232"/>
                  </a:lnTo>
                  <a:lnTo>
                    <a:pt x="208" y="236"/>
                  </a:lnTo>
                  <a:lnTo>
                    <a:pt x="198" y="230"/>
                  </a:lnTo>
                  <a:lnTo>
                    <a:pt x="194" y="218"/>
                  </a:lnTo>
                  <a:lnTo>
                    <a:pt x="198" y="214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10"/>
                  </a:lnTo>
                  <a:lnTo>
                    <a:pt x="184" y="208"/>
                  </a:lnTo>
                  <a:lnTo>
                    <a:pt x="188" y="184"/>
                  </a:lnTo>
                  <a:lnTo>
                    <a:pt x="186" y="176"/>
                  </a:lnTo>
                  <a:lnTo>
                    <a:pt x="172" y="168"/>
                  </a:lnTo>
                  <a:lnTo>
                    <a:pt x="162" y="166"/>
                  </a:lnTo>
                  <a:lnTo>
                    <a:pt x="162" y="162"/>
                  </a:lnTo>
                  <a:lnTo>
                    <a:pt x="166" y="160"/>
                  </a:lnTo>
                  <a:lnTo>
                    <a:pt x="160" y="156"/>
                  </a:lnTo>
                  <a:lnTo>
                    <a:pt x="150" y="152"/>
                  </a:lnTo>
                  <a:lnTo>
                    <a:pt x="134" y="150"/>
                  </a:lnTo>
                  <a:lnTo>
                    <a:pt x="130" y="150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0" y="138"/>
                  </a:lnTo>
                  <a:lnTo>
                    <a:pt x="92" y="138"/>
                  </a:lnTo>
                  <a:lnTo>
                    <a:pt x="28" y="126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14" y="108"/>
                  </a:lnTo>
                  <a:lnTo>
                    <a:pt x="4" y="10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3" name="Freeform 24"/>
            <p:cNvSpPr>
              <a:spLocks/>
            </p:cNvSpPr>
            <p:nvPr/>
          </p:nvSpPr>
          <p:spPr bwMode="grayWhite">
            <a:xfrm>
              <a:off x="3640" y="1424"/>
              <a:ext cx="285" cy="389"/>
            </a:xfrm>
            <a:custGeom>
              <a:avLst/>
              <a:gdLst>
                <a:gd name="T0" fmla="*/ 7 w 306"/>
                <a:gd name="T1" fmla="*/ 6 h 420"/>
                <a:gd name="T2" fmla="*/ 7 w 306"/>
                <a:gd name="T3" fmla="*/ 6 h 420"/>
                <a:gd name="T4" fmla="*/ 7 w 306"/>
                <a:gd name="T5" fmla="*/ 6 h 420"/>
                <a:gd name="T6" fmla="*/ 7 w 306"/>
                <a:gd name="T7" fmla="*/ 6 h 420"/>
                <a:gd name="T8" fmla="*/ 7 w 306"/>
                <a:gd name="T9" fmla="*/ 6 h 420"/>
                <a:gd name="T10" fmla="*/ 7 w 306"/>
                <a:gd name="T11" fmla="*/ 6 h 420"/>
                <a:gd name="T12" fmla="*/ 7 w 306"/>
                <a:gd name="T13" fmla="*/ 6 h 420"/>
                <a:gd name="T14" fmla="*/ 7 w 306"/>
                <a:gd name="T15" fmla="*/ 6 h 420"/>
                <a:gd name="T16" fmla="*/ 7 w 306"/>
                <a:gd name="T17" fmla="*/ 6 h 420"/>
                <a:gd name="T18" fmla="*/ 7 w 306"/>
                <a:gd name="T19" fmla="*/ 6 h 420"/>
                <a:gd name="T20" fmla="*/ 7 w 306"/>
                <a:gd name="T21" fmla="*/ 6 h 420"/>
                <a:gd name="T22" fmla="*/ 7 w 306"/>
                <a:gd name="T23" fmla="*/ 6 h 420"/>
                <a:gd name="T24" fmla="*/ 7 w 306"/>
                <a:gd name="T25" fmla="*/ 6 h 420"/>
                <a:gd name="T26" fmla="*/ 7 w 306"/>
                <a:gd name="T27" fmla="*/ 6 h 420"/>
                <a:gd name="T28" fmla="*/ 7 w 306"/>
                <a:gd name="T29" fmla="*/ 6 h 420"/>
                <a:gd name="T30" fmla="*/ 7 w 306"/>
                <a:gd name="T31" fmla="*/ 6 h 420"/>
                <a:gd name="T32" fmla="*/ 7 w 306"/>
                <a:gd name="T33" fmla="*/ 6 h 420"/>
                <a:gd name="T34" fmla="*/ 7 w 306"/>
                <a:gd name="T35" fmla="*/ 6 h 420"/>
                <a:gd name="T36" fmla="*/ 7 w 306"/>
                <a:gd name="T37" fmla="*/ 6 h 420"/>
                <a:gd name="T38" fmla="*/ 7 w 306"/>
                <a:gd name="T39" fmla="*/ 6 h 420"/>
                <a:gd name="T40" fmla="*/ 7 w 306"/>
                <a:gd name="T41" fmla="*/ 6 h 420"/>
                <a:gd name="T42" fmla="*/ 7 w 306"/>
                <a:gd name="T43" fmla="*/ 6 h 420"/>
                <a:gd name="T44" fmla="*/ 7 w 306"/>
                <a:gd name="T45" fmla="*/ 6 h 420"/>
                <a:gd name="T46" fmla="*/ 7 w 306"/>
                <a:gd name="T47" fmla="*/ 6 h 420"/>
                <a:gd name="T48" fmla="*/ 7 w 306"/>
                <a:gd name="T49" fmla="*/ 6 h 420"/>
                <a:gd name="T50" fmla="*/ 7 w 306"/>
                <a:gd name="T51" fmla="*/ 6 h 420"/>
                <a:gd name="T52" fmla="*/ 7 w 306"/>
                <a:gd name="T53" fmla="*/ 6 h 420"/>
                <a:gd name="T54" fmla="*/ 7 w 306"/>
                <a:gd name="T55" fmla="*/ 6 h 420"/>
                <a:gd name="T56" fmla="*/ 7 w 306"/>
                <a:gd name="T57" fmla="*/ 6 h 420"/>
                <a:gd name="T58" fmla="*/ 7 w 306"/>
                <a:gd name="T59" fmla="*/ 6 h 420"/>
                <a:gd name="T60" fmla="*/ 7 w 306"/>
                <a:gd name="T61" fmla="*/ 6 h 420"/>
                <a:gd name="T62" fmla="*/ 7 w 306"/>
                <a:gd name="T63" fmla="*/ 6 h 420"/>
                <a:gd name="T64" fmla="*/ 7 w 306"/>
                <a:gd name="T65" fmla="*/ 6 h 420"/>
                <a:gd name="T66" fmla="*/ 7 w 306"/>
                <a:gd name="T67" fmla="*/ 6 h 420"/>
                <a:gd name="T68" fmla="*/ 7 w 306"/>
                <a:gd name="T69" fmla="*/ 6 h 420"/>
                <a:gd name="T70" fmla="*/ 7 w 306"/>
                <a:gd name="T71" fmla="*/ 6 h 420"/>
                <a:gd name="T72" fmla="*/ 7 w 306"/>
                <a:gd name="T73" fmla="*/ 6 h 420"/>
                <a:gd name="T74" fmla="*/ 7 w 306"/>
                <a:gd name="T75" fmla="*/ 6 h 420"/>
                <a:gd name="T76" fmla="*/ 7 w 306"/>
                <a:gd name="T77" fmla="*/ 6 h 420"/>
                <a:gd name="T78" fmla="*/ 7 w 306"/>
                <a:gd name="T79" fmla="*/ 6 h 420"/>
                <a:gd name="T80" fmla="*/ 7 w 306"/>
                <a:gd name="T81" fmla="*/ 6 h 420"/>
                <a:gd name="T82" fmla="*/ 7 w 306"/>
                <a:gd name="T83" fmla="*/ 6 h 420"/>
                <a:gd name="T84" fmla="*/ 7 w 306"/>
                <a:gd name="T85" fmla="*/ 6 h 420"/>
                <a:gd name="T86" fmla="*/ 7 w 306"/>
                <a:gd name="T87" fmla="*/ 6 h 420"/>
                <a:gd name="T88" fmla="*/ 7 w 306"/>
                <a:gd name="T89" fmla="*/ 6 h 420"/>
                <a:gd name="T90" fmla="*/ 4 w 306"/>
                <a:gd name="T91" fmla="*/ 6 h 420"/>
                <a:gd name="T92" fmla="*/ 7 w 306"/>
                <a:gd name="T93" fmla="*/ 6 h 420"/>
                <a:gd name="T94" fmla="*/ 7 w 306"/>
                <a:gd name="T95" fmla="*/ 6 h 420"/>
                <a:gd name="T96" fmla="*/ 7 w 306"/>
                <a:gd name="T97" fmla="*/ 6 h 420"/>
                <a:gd name="T98" fmla="*/ 7 w 306"/>
                <a:gd name="T99" fmla="*/ 6 h 420"/>
                <a:gd name="T100" fmla="*/ 7 w 306"/>
                <a:gd name="T101" fmla="*/ 6 h 420"/>
                <a:gd name="T102" fmla="*/ 7 w 306"/>
                <a:gd name="T103" fmla="*/ 6 h 420"/>
                <a:gd name="T104" fmla="*/ 7 w 306"/>
                <a:gd name="T105" fmla="*/ 6 h 420"/>
                <a:gd name="T106" fmla="*/ 0 w 306"/>
                <a:gd name="T107" fmla="*/ 6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6"/>
                <a:gd name="T163" fmla="*/ 0 h 420"/>
                <a:gd name="T164" fmla="*/ 306 w 306"/>
                <a:gd name="T165" fmla="*/ 420 h 4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6" h="420">
                  <a:moveTo>
                    <a:pt x="0" y="420"/>
                  </a:moveTo>
                  <a:lnTo>
                    <a:pt x="154" y="402"/>
                  </a:lnTo>
                  <a:lnTo>
                    <a:pt x="154" y="406"/>
                  </a:lnTo>
                  <a:lnTo>
                    <a:pt x="250" y="392"/>
                  </a:lnTo>
                  <a:lnTo>
                    <a:pt x="252" y="388"/>
                  </a:lnTo>
                  <a:lnTo>
                    <a:pt x="264" y="366"/>
                  </a:lnTo>
                  <a:lnTo>
                    <a:pt x="268" y="360"/>
                  </a:lnTo>
                  <a:lnTo>
                    <a:pt x="266" y="344"/>
                  </a:lnTo>
                  <a:lnTo>
                    <a:pt x="272" y="330"/>
                  </a:lnTo>
                  <a:lnTo>
                    <a:pt x="284" y="322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298"/>
                  </a:lnTo>
                  <a:lnTo>
                    <a:pt x="294" y="292"/>
                  </a:lnTo>
                  <a:lnTo>
                    <a:pt x="296" y="300"/>
                  </a:lnTo>
                  <a:lnTo>
                    <a:pt x="298" y="300"/>
                  </a:lnTo>
                  <a:lnTo>
                    <a:pt x="304" y="298"/>
                  </a:lnTo>
                  <a:lnTo>
                    <a:pt x="306" y="294"/>
                  </a:lnTo>
                  <a:lnTo>
                    <a:pt x="306" y="28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2" y="246"/>
                  </a:lnTo>
                  <a:lnTo>
                    <a:pt x="298" y="222"/>
                  </a:lnTo>
                  <a:lnTo>
                    <a:pt x="276" y="166"/>
                  </a:lnTo>
                  <a:lnTo>
                    <a:pt x="256" y="158"/>
                  </a:lnTo>
                  <a:lnTo>
                    <a:pt x="246" y="164"/>
                  </a:lnTo>
                  <a:lnTo>
                    <a:pt x="236" y="174"/>
                  </a:lnTo>
                  <a:lnTo>
                    <a:pt x="210" y="212"/>
                  </a:lnTo>
                  <a:lnTo>
                    <a:pt x="208" y="212"/>
                  </a:lnTo>
                  <a:lnTo>
                    <a:pt x="206" y="210"/>
                  </a:lnTo>
                  <a:lnTo>
                    <a:pt x="196" y="206"/>
                  </a:lnTo>
                  <a:lnTo>
                    <a:pt x="192" y="202"/>
                  </a:lnTo>
                  <a:lnTo>
                    <a:pt x="190" y="194"/>
                  </a:lnTo>
                  <a:lnTo>
                    <a:pt x="192" y="178"/>
                  </a:lnTo>
                  <a:lnTo>
                    <a:pt x="196" y="172"/>
                  </a:lnTo>
                  <a:lnTo>
                    <a:pt x="210" y="164"/>
                  </a:lnTo>
                  <a:lnTo>
                    <a:pt x="212" y="158"/>
                  </a:lnTo>
                  <a:lnTo>
                    <a:pt x="212" y="152"/>
                  </a:lnTo>
                  <a:lnTo>
                    <a:pt x="214" y="146"/>
                  </a:lnTo>
                  <a:lnTo>
                    <a:pt x="220" y="142"/>
                  </a:lnTo>
                  <a:lnTo>
                    <a:pt x="226" y="130"/>
                  </a:lnTo>
                  <a:lnTo>
                    <a:pt x="226" y="104"/>
                  </a:lnTo>
                  <a:lnTo>
                    <a:pt x="222" y="92"/>
                  </a:lnTo>
                  <a:lnTo>
                    <a:pt x="218" y="86"/>
                  </a:lnTo>
                  <a:lnTo>
                    <a:pt x="210" y="76"/>
                  </a:lnTo>
                  <a:lnTo>
                    <a:pt x="208" y="72"/>
                  </a:lnTo>
                  <a:lnTo>
                    <a:pt x="210" y="66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0" y="42"/>
                  </a:lnTo>
                  <a:lnTo>
                    <a:pt x="202" y="38"/>
                  </a:lnTo>
                  <a:lnTo>
                    <a:pt x="176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36" y="12"/>
                  </a:lnTo>
                  <a:lnTo>
                    <a:pt x="122" y="8"/>
                  </a:lnTo>
                  <a:lnTo>
                    <a:pt x="112" y="0"/>
                  </a:lnTo>
                  <a:lnTo>
                    <a:pt x="106" y="6"/>
                  </a:lnTo>
                  <a:lnTo>
                    <a:pt x="98" y="10"/>
                  </a:lnTo>
                  <a:lnTo>
                    <a:pt x="90" y="24"/>
                  </a:lnTo>
                  <a:lnTo>
                    <a:pt x="90" y="34"/>
                  </a:lnTo>
                  <a:lnTo>
                    <a:pt x="92" y="38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74" y="80"/>
                  </a:lnTo>
                  <a:lnTo>
                    <a:pt x="76" y="90"/>
                  </a:lnTo>
                  <a:lnTo>
                    <a:pt x="70" y="102"/>
                  </a:lnTo>
                  <a:lnTo>
                    <a:pt x="60" y="106"/>
                  </a:lnTo>
                  <a:lnTo>
                    <a:pt x="58" y="98"/>
                  </a:lnTo>
                  <a:lnTo>
                    <a:pt x="62" y="88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50" y="90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2" y="102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18" y="124"/>
                  </a:lnTo>
                  <a:lnTo>
                    <a:pt x="18" y="140"/>
                  </a:lnTo>
                  <a:lnTo>
                    <a:pt x="18" y="156"/>
                  </a:lnTo>
                  <a:lnTo>
                    <a:pt x="16" y="168"/>
                  </a:lnTo>
                  <a:lnTo>
                    <a:pt x="10" y="182"/>
                  </a:lnTo>
                  <a:lnTo>
                    <a:pt x="4" y="188"/>
                  </a:lnTo>
                  <a:lnTo>
                    <a:pt x="6" y="196"/>
                  </a:lnTo>
                  <a:lnTo>
                    <a:pt x="12" y="220"/>
                  </a:lnTo>
                  <a:lnTo>
                    <a:pt x="8" y="232"/>
                  </a:lnTo>
                  <a:lnTo>
                    <a:pt x="14" y="244"/>
                  </a:lnTo>
                  <a:lnTo>
                    <a:pt x="28" y="272"/>
                  </a:lnTo>
                  <a:lnTo>
                    <a:pt x="38" y="296"/>
                  </a:lnTo>
                  <a:lnTo>
                    <a:pt x="38" y="318"/>
                  </a:lnTo>
                  <a:lnTo>
                    <a:pt x="42" y="322"/>
                  </a:lnTo>
                  <a:lnTo>
                    <a:pt x="42" y="326"/>
                  </a:lnTo>
                  <a:lnTo>
                    <a:pt x="40" y="328"/>
                  </a:lnTo>
                  <a:lnTo>
                    <a:pt x="38" y="350"/>
                  </a:lnTo>
                  <a:lnTo>
                    <a:pt x="34" y="364"/>
                  </a:lnTo>
                  <a:lnTo>
                    <a:pt x="28" y="378"/>
                  </a:lnTo>
                  <a:lnTo>
                    <a:pt x="16" y="408"/>
                  </a:lnTo>
                  <a:lnTo>
                    <a:pt x="4" y="41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4" name="Freeform 25"/>
            <p:cNvSpPr>
              <a:spLocks/>
            </p:cNvSpPr>
            <p:nvPr/>
          </p:nvSpPr>
          <p:spPr bwMode="grayWhite">
            <a:xfrm>
              <a:off x="3373" y="1292"/>
              <a:ext cx="447" cy="218"/>
            </a:xfrm>
            <a:custGeom>
              <a:avLst/>
              <a:gdLst>
                <a:gd name="T0" fmla="*/ 7 w 480"/>
                <a:gd name="T1" fmla="*/ 6 h 236"/>
                <a:gd name="T2" fmla="*/ 7 w 480"/>
                <a:gd name="T3" fmla="*/ 6 h 236"/>
                <a:gd name="T4" fmla="*/ 7 w 480"/>
                <a:gd name="T5" fmla="*/ 6 h 236"/>
                <a:gd name="T6" fmla="*/ 7 w 480"/>
                <a:gd name="T7" fmla="*/ 4 h 236"/>
                <a:gd name="T8" fmla="*/ 7 w 480"/>
                <a:gd name="T9" fmla="*/ 4 h 236"/>
                <a:gd name="T10" fmla="*/ 7 w 480"/>
                <a:gd name="T11" fmla="*/ 6 h 236"/>
                <a:gd name="T12" fmla="*/ 7 w 480"/>
                <a:gd name="T13" fmla="*/ 6 h 236"/>
                <a:gd name="T14" fmla="*/ 7 w 480"/>
                <a:gd name="T15" fmla="*/ 6 h 236"/>
                <a:gd name="T16" fmla="*/ 7 w 480"/>
                <a:gd name="T17" fmla="*/ 6 h 236"/>
                <a:gd name="T18" fmla="*/ 7 w 480"/>
                <a:gd name="T19" fmla="*/ 6 h 236"/>
                <a:gd name="T20" fmla="*/ 7 w 480"/>
                <a:gd name="T21" fmla="*/ 6 h 236"/>
                <a:gd name="T22" fmla="*/ 7 w 480"/>
                <a:gd name="T23" fmla="*/ 6 h 236"/>
                <a:gd name="T24" fmla="*/ 7 w 480"/>
                <a:gd name="T25" fmla="*/ 6 h 236"/>
                <a:gd name="T26" fmla="*/ 7 w 480"/>
                <a:gd name="T27" fmla="*/ 6 h 236"/>
                <a:gd name="T28" fmla="*/ 7 w 480"/>
                <a:gd name="T29" fmla="*/ 6 h 236"/>
                <a:gd name="T30" fmla="*/ 7 w 480"/>
                <a:gd name="T31" fmla="*/ 6 h 236"/>
                <a:gd name="T32" fmla="*/ 7 w 480"/>
                <a:gd name="T33" fmla="*/ 6 h 236"/>
                <a:gd name="T34" fmla="*/ 7 w 480"/>
                <a:gd name="T35" fmla="*/ 6 h 236"/>
                <a:gd name="T36" fmla="*/ 7 w 480"/>
                <a:gd name="T37" fmla="*/ 6 h 236"/>
                <a:gd name="T38" fmla="*/ 7 w 480"/>
                <a:gd name="T39" fmla="*/ 6 h 236"/>
                <a:gd name="T40" fmla="*/ 7 w 480"/>
                <a:gd name="T41" fmla="*/ 6 h 236"/>
                <a:gd name="T42" fmla="*/ 7 w 480"/>
                <a:gd name="T43" fmla="*/ 6 h 236"/>
                <a:gd name="T44" fmla="*/ 7 w 480"/>
                <a:gd name="T45" fmla="*/ 6 h 236"/>
                <a:gd name="T46" fmla="*/ 7 w 480"/>
                <a:gd name="T47" fmla="*/ 6 h 236"/>
                <a:gd name="T48" fmla="*/ 7 w 480"/>
                <a:gd name="T49" fmla="*/ 6 h 236"/>
                <a:gd name="T50" fmla="*/ 7 w 480"/>
                <a:gd name="T51" fmla="*/ 6 h 236"/>
                <a:gd name="T52" fmla="*/ 7 w 480"/>
                <a:gd name="T53" fmla="*/ 6 h 236"/>
                <a:gd name="T54" fmla="*/ 7 w 480"/>
                <a:gd name="T55" fmla="*/ 6 h 236"/>
                <a:gd name="T56" fmla="*/ 7 w 480"/>
                <a:gd name="T57" fmla="*/ 6 h 236"/>
                <a:gd name="T58" fmla="*/ 7 w 480"/>
                <a:gd name="T59" fmla="*/ 6 h 236"/>
                <a:gd name="T60" fmla="*/ 7 w 480"/>
                <a:gd name="T61" fmla="*/ 6 h 236"/>
                <a:gd name="T62" fmla="*/ 7 w 480"/>
                <a:gd name="T63" fmla="*/ 6 h 236"/>
                <a:gd name="T64" fmla="*/ 7 w 480"/>
                <a:gd name="T65" fmla="*/ 6 h 236"/>
                <a:gd name="T66" fmla="*/ 7 w 480"/>
                <a:gd name="T67" fmla="*/ 6 h 236"/>
                <a:gd name="T68" fmla="*/ 7 w 480"/>
                <a:gd name="T69" fmla="*/ 6 h 236"/>
                <a:gd name="T70" fmla="*/ 7 w 480"/>
                <a:gd name="T71" fmla="*/ 6 h 236"/>
                <a:gd name="T72" fmla="*/ 7 w 480"/>
                <a:gd name="T73" fmla="*/ 6 h 236"/>
                <a:gd name="T74" fmla="*/ 7 w 480"/>
                <a:gd name="T75" fmla="*/ 6 h 236"/>
                <a:gd name="T76" fmla="*/ 7 w 480"/>
                <a:gd name="T77" fmla="*/ 6 h 236"/>
                <a:gd name="T78" fmla="*/ 7 w 480"/>
                <a:gd name="T79" fmla="*/ 6 h 236"/>
                <a:gd name="T80" fmla="*/ 7 w 480"/>
                <a:gd name="T81" fmla="*/ 6 h 236"/>
                <a:gd name="T82" fmla="*/ 7 w 480"/>
                <a:gd name="T83" fmla="*/ 6 h 236"/>
                <a:gd name="T84" fmla="*/ 7 w 480"/>
                <a:gd name="T85" fmla="*/ 6 h 236"/>
                <a:gd name="T86" fmla="*/ 0 w 480"/>
                <a:gd name="T87" fmla="*/ 6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0"/>
                <a:gd name="T133" fmla="*/ 0 h 236"/>
                <a:gd name="T134" fmla="*/ 480 w 480"/>
                <a:gd name="T135" fmla="*/ 236 h 2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0" h="236">
                  <a:moveTo>
                    <a:pt x="0" y="100"/>
                  </a:moveTo>
                  <a:lnTo>
                    <a:pt x="14" y="96"/>
                  </a:lnTo>
                  <a:lnTo>
                    <a:pt x="22" y="92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74"/>
                  </a:lnTo>
                  <a:lnTo>
                    <a:pt x="72" y="64"/>
                  </a:lnTo>
                  <a:lnTo>
                    <a:pt x="90" y="54"/>
                  </a:lnTo>
                  <a:lnTo>
                    <a:pt x="112" y="32"/>
                  </a:lnTo>
                  <a:lnTo>
                    <a:pt x="120" y="30"/>
                  </a:lnTo>
                  <a:lnTo>
                    <a:pt x="138" y="10"/>
                  </a:lnTo>
                  <a:lnTo>
                    <a:pt x="150" y="4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4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22"/>
                  </a:lnTo>
                  <a:lnTo>
                    <a:pt x="144" y="38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0" y="64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48" y="58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90" y="68"/>
                  </a:lnTo>
                  <a:lnTo>
                    <a:pt x="210" y="92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42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60" y="96"/>
                  </a:lnTo>
                  <a:lnTo>
                    <a:pt x="264" y="90"/>
                  </a:lnTo>
                  <a:lnTo>
                    <a:pt x="282" y="76"/>
                  </a:lnTo>
                  <a:lnTo>
                    <a:pt x="344" y="60"/>
                  </a:lnTo>
                  <a:lnTo>
                    <a:pt x="362" y="50"/>
                  </a:lnTo>
                  <a:lnTo>
                    <a:pt x="368" y="48"/>
                  </a:lnTo>
                  <a:lnTo>
                    <a:pt x="372" y="52"/>
                  </a:lnTo>
                  <a:lnTo>
                    <a:pt x="368" y="60"/>
                  </a:lnTo>
                  <a:lnTo>
                    <a:pt x="368" y="66"/>
                  </a:lnTo>
                  <a:lnTo>
                    <a:pt x="376" y="80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94" y="82"/>
                  </a:lnTo>
                  <a:lnTo>
                    <a:pt x="398" y="78"/>
                  </a:lnTo>
                  <a:lnTo>
                    <a:pt x="418" y="76"/>
                  </a:lnTo>
                  <a:lnTo>
                    <a:pt x="426" y="82"/>
                  </a:lnTo>
                  <a:lnTo>
                    <a:pt x="434" y="98"/>
                  </a:lnTo>
                  <a:lnTo>
                    <a:pt x="440" y="104"/>
                  </a:lnTo>
                  <a:lnTo>
                    <a:pt x="456" y="110"/>
                  </a:lnTo>
                  <a:lnTo>
                    <a:pt x="470" y="106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0" y="116"/>
                  </a:lnTo>
                  <a:lnTo>
                    <a:pt x="474" y="122"/>
                  </a:lnTo>
                  <a:lnTo>
                    <a:pt x="464" y="124"/>
                  </a:lnTo>
                  <a:lnTo>
                    <a:pt x="458" y="122"/>
                  </a:lnTo>
                  <a:lnTo>
                    <a:pt x="456" y="120"/>
                  </a:lnTo>
                  <a:lnTo>
                    <a:pt x="454" y="120"/>
                  </a:lnTo>
                  <a:lnTo>
                    <a:pt x="444" y="124"/>
                  </a:lnTo>
                  <a:lnTo>
                    <a:pt x="436" y="122"/>
                  </a:lnTo>
                  <a:lnTo>
                    <a:pt x="430" y="122"/>
                  </a:lnTo>
                  <a:lnTo>
                    <a:pt x="414" y="124"/>
                  </a:lnTo>
                  <a:lnTo>
                    <a:pt x="404" y="122"/>
                  </a:lnTo>
                  <a:lnTo>
                    <a:pt x="400" y="124"/>
                  </a:lnTo>
                  <a:lnTo>
                    <a:pt x="402" y="134"/>
                  </a:lnTo>
                  <a:lnTo>
                    <a:pt x="400" y="138"/>
                  </a:lnTo>
                  <a:lnTo>
                    <a:pt x="396" y="136"/>
                  </a:lnTo>
                  <a:lnTo>
                    <a:pt x="384" y="126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46" y="122"/>
                  </a:lnTo>
                  <a:lnTo>
                    <a:pt x="330" y="136"/>
                  </a:lnTo>
                  <a:lnTo>
                    <a:pt x="326" y="136"/>
                  </a:lnTo>
                  <a:lnTo>
                    <a:pt x="318" y="138"/>
                  </a:lnTo>
                  <a:lnTo>
                    <a:pt x="316" y="142"/>
                  </a:lnTo>
                  <a:lnTo>
                    <a:pt x="312" y="144"/>
                  </a:lnTo>
                  <a:lnTo>
                    <a:pt x="302" y="142"/>
                  </a:lnTo>
                  <a:lnTo>
                    <a:pt x="292" y="144"/>
                  </a:lnTo>
                  <a:lnTo>
                    <a:pt x="290" y="152"/>
                  </a:lnTo>
                  <a:lnTo>
                    <a:pt x="288" y="158"/>
                  </a:lnTo>
                  <a:lnTo>
                    <a:pt x="266" y="176"/>
                  </a:lnTo>
                  <a:lnTo>
                    <a:pt x="262" y="176"/>
                  </a:lnTo>
                  <a:lnTo>
                    <a:pt x="260" y="172"/>
                  </a:lnTo>
                  <a:lnTo>
                    <a:pt x="270" y="160"/>
                  </a:lnTo>
                  <a:lnTo>
                    <a:pt x="270" y="154"/>
                  </a:lnTo>
                  <a:lnTo>
                    <a:pt x="258" y="154"/>
                  </a:lnTo>
                  <a:lnTo>
                    <a:pt x="254" y="166"/>
                  </a:lnTo>
                  <a:lnTo>
                    <a:pt x="248" y="170"/>
                  </a:lnTo>
                  <a:lnTo>
                    <a:pt x="244" y="16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38" y="170"/>
                  </a:lnTo>
                  <a:lnTo>
                    <a:pt x="228" y="184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10" y="222"/>
                  </a:lnTo>
                  <a:lnTo>
                    <a:pt x="210" y="232"/>
                  </a:lnTo>
                  <a:lnTo>
                    <a:pt x="208" y="236"/>
                  </a:lnTo>
                  <a:lnTo>
                    <a:pt x="198" y="230"/>
                  </a:lnTo>
                  <a:lnTo>
                    <a:pt x="194" y="218"/>
                  </a:lnTo>
                  <a:lnTo>
                    <a:pt x="198" y="214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10"/>
                  </a:lnTo>
                  <a:lnTo>
                    <a:pt x="184" y="208"/>
                  </a:lnTo>
                  <a:lnTo>
                    <a:pt x="188" y="184"/>
                  </a:lnTo>
                  <a:lnTo>
                    <a:pt x="186" y="176"/>
                  </a:lnTo>
                  <a:lnTo>
                    <a:pt x="172" y="168"/>
                  </a:lnTo>
                  <a:lnTo>
                    <a:pt x="162" y="166"/>
                  </a:lnTo>
                  <a:lnTo>
                    <a:pt x="162" y="162"/>
                  </a:lnTo>
                  <a:lnTo>
                    <a:pt x="166" y="160"/>
                  </a:lnTo>
                  <a:lnTo>
                    <a:pt x="160" y="156"/>
                  </a:lnTo>
                  <a:lnTo>
                    <a:pt x="150" y="152"/>
                  </a:lnTo>
                  <a:lnTo>
                    <a:pt x="134" y="150"/>
                  </a:lnTo>
                  <a:lnTo>
                    <a:pt x="130" y="150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0" y="138"/>
                  </a:lnTo>
                  <a:lnTo>
                    <a:pt x="92" y="138"/>
                  </a:lnTo>
                  <a:lnTo>
                    <a:pt x="28" y="126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14" y="108"/>
                  </a:lnTo>
                  <a:lnTo>
                    <a:pt x="4" y="10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5" name="Freeform 26"/>
            <p:cNvSpPr>
              <a:spLocks/>
            </p:cNvSpPr>
            <p:nvPr/>
          </p:nvSpPr>
          <p:spPr bwMode="grayWhite">
            <a:xfrm>
              <a:off x="3640" y="1424"/>
              <a:ext cx="285" cy="389"/>
            </a:xfrm>
            <a:custGeom>
              <a:avLst/>
              <a:gdLst>
                <a:gd name="T0" fmla="*/ 7 w 306"/>
                <a:gd name="T1" fmla="*/ 6 h 420"/>
                <a:gd name="T2" fmla="*/ 7 w 306"/>
                <a:gd name="T3" fmla="*/ 6 h 420"/>
                <a:gd name="T4" fmla="*/ 7 w 306"/>
                <a:gd name="T5" fmla="*/ 6 h 420"/>
                <a:gd name="T6" fmla="*/ 7 w 306"/>
                <a:gd name="T7" fmla="*/ 6 h 420"/>
                <a:gd name="T8" fmla="*/ 7 w 306"/>
                <a:gd name="T9" fmla="*/ 6 h 420"/>
                <a:gd name="T10" fmla="*/ 7 w 306"/>
                <a:gd name="T11" fmla="*/ 6 h 420"/>
                <a:gd name="T12" fmla="*/ 7 w 306"/>
                <a:gd name="T13" fmla="*/ 6 h 420"/>
                <a:gd name="T14" fmla="*/ 7 w 306"/>
                <a:gd name="T15" fmla="*/ 6 h 420"/>
                <a:gd name="T16" fmla="*/ 7 w 306"/>
                <a:gd name="T17" fmla="*/ 6 h 420"/>
                <a:gd name="T18" fmla="*/ 7 w 306"/>
                <a:gd name="T19" fmla="*/ 6 h 420"/>
                <a:gd name="T20" fmla="*/ 7 w 306"/>
                <a:gd name="T21" fmla="*/ 6 h 420"/>
                <a:gd name="T22" fmla="*/ 7 w 306"/>
                <a:gd name="T23" fmla="*/ 6 h 420"/>
                <a:gd name="T24" fmla="*/ 7 w 306"/>
                <a:gd name="T25" fmla="*/ 6 h 420"/>
                <a:gd name="T26" fmla="*/ 7 w 306"/>
                <a:gd name="T27" fmla="*/ 6 h 420"/>
                <a:gd name="T28" fmla="*/ 7 w 306"/>
                <a:gd name="T29" fmla="*/ 6 h 420"/>
                <a:gd name="T30" fmla="*/ 7 w 306"/>
                <a:gd name="T31" fmla="*/ 6 h 420"/>
                <a:gd name="T32" fmla="*/ 7 w 306"/>
                <a:gd name="T33" fmla="*/ 6 h 420"/>
                <a:gd name="T34" fmla="*/ 7 w 306"/>
                <a:gd name="T35" fmla="*/ 6 h 420"/>
                <a:gd name="T36" fmla="*/ 7 w 306"/>
                <a:gd name="T37" fmla="*/ 6 h 420"/>
                <a:gd name="T38" fmla="*/ 7 w 306"/>
                <a:gd name="T39" fmla="*/ 6 h 420"/>
                <a:gd name="T40" fmla="*/ 7 w 306"/>
                <a:gd name="T41" fmla="*/ 6 h 420"/>
                <a:gd name="T42" fmla="*/ 7 w 306"/>
                <a:gd name="T43" fmla="*/ 6 h 420"/>
                <a:gd name="T44" fmla="*/ 7 w 306"/>
                <a:gd name="T45" fmla="*/ 6 h 420"/>
                <a:gd name="T46" fmla="*/ 7 w 306"/>
                <a:gd name="T47" fmla="*/ 6 h 420"/>
                <a:gd name="T48" fmla="*/ 7 w 306"/>
                <a:gd name="T49" fmla="*/ 6 h 420"/>
                <a:gd name="T50" fmla="*/ 7 w 306"/>
                <a:gd name="T51" fmla="*/ 6 h 420"/>
                <a:gd name="T52" fmla="*/ 7 w 306"/>
                <a:gd name="T53" fmla="*/ 6 h 420"/>
                <a:gd name="T54" fmla="*/ 7 w 306"/>
                <a:gd name="T55" fmla="*/ 6 h 420"/>
                <a:gd name="T56" fmla="*/ 7 w 306"/>
                <a:gd name="T57" fmla="*/ 6 h 420"/>
                <a:gd name="T58" fmla="*/ 7 w 306"/>
                <a:gd name="T59" fmla="*/ 6 h 420"/>
                <a:gd name="T60" fmla="*/ 7 w 306"/>
                <a:gd name="T61" fmla="*/ 6 h 420"/>
                <a:gd name="T62" fmla="*/ 7 w 306"/>
                <a:gd name="T63" fmla="*/ 6 h 420"/>
                <a:gd name="T64" fmla="*/ 7 w 306"/>
                <a:gd name="T65" fmla="*/ 6 h 420"/>
                <a:gd name="T66" fmla="*/ 7 w 306"/>
                <a:gd name="T67" fmla="*/ 6 h 420"/>
                <a:gd name="T68" fmla="*/ 7 w 306"/>
                <a:gd name="T69" fmla="*/ 6 h 420"/>
                <a:gd name="T70" fmla="*/ 7 w 306"/>
                <a:gd name="T71" fmla="*/ 6 h 420"/>
                <a:gd name="T72" fmla="*/ 7 w 306"/>
                <a:gd name="T73" fmla="*/ 6 h 420"/>
                <a:gd name="T74" fmla="*/ 7 w 306"/>
                <a:gd name="T75" fmla="*/ 6 h 420"/>
                <a:gd name="T76" fmla="*/ 7 w 306"/>
                <a:gd name="T77" fmla="*/ 6 h 420"/>
                <a:gd name="T78" fmla="*/ 7 w 306"/>
                <a:gd name="T79" fmla="*/ 6 h 420"/>
                <a:gd name="T80" fmla="*/ 7 w 306"/>
                <a:gd name="T81" fmla="*/ 6 h 420"/>
                <a:gd name="T82" fmla="*/ 7 w 306"/>
                <a:gd name="T83" fmla="*/ 6 h 420"/>
                <a:gd name="T84" fmla="*/ 7 w 306"/>
                <a:gd name="T85" fmla="*/ 6 h 420"/>
                <a:gd name="T86" fmla="*/ 7 w 306"/>
                <a:gd name="T87" fmla="*/ 6 h 420"/>
                <a:gd name="T88" fmla="*/ 7 w 306"/>
                <a:gd name="T89" fmla="*/ 6 h 420"/>
                <a:gd name="T90" fmla="*/ 4 w 306"/>
                <a:gd name="T91" fmla="*/ 6 h 420"/>
                <a:gd name="T92" fmla="*/ 7 w 306"/>
                <a:gd name="T93" fmla="*/ 6 h 420"/>
                <a:gd name="T94" fmla="*/ 7 w 306"/>
                <a:gd name="T95" fmla="*/ 6 h 420"/>
                <a:gd name="T96" fmla="*/ 7 w 306"/>
                <a:gd name="T97" fmla="*/ 6 h 420"/>
                <a:gd name="T98" fmla="*/ 7 w 306"/>
                <a:gd name="T99" fmla="*/ 6 h 420"/>
                <a:gd name="T100" fmla="*/ 7 w 306"/>
                <a:gd name="T101" fmla="*/ 6 h 420"/>
                <a:gd name="T102" fmla="*/ 7 w 306"/>
                <a:gd name="T103" fmla="*/ 6 h 420"/>
                <a:gd name="T104" fmla="*/ 7 w 306"/>
                <a:gd name="T105" fmla="*/ 6 h 420"/>
                <a:gd name="T106" fmla="*/ 0 w 306"/>
                <a:gd name="T107" fmla="*/ 6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06"/>
                <a:gd name="T163" fmla="*/ 0 h 420"/>
                <a:gd name="T164" fmla="*/ 306 w 306"/>
                <a:gd name="T165" fmla="*/ 420 h 4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06" h="420">
                  <a:moveTo>
                    <a:pt x="0" y="420"/>
                  </a:moveTo>
                  <a:lnTo>
                    <a:pt x="154" y="402"/>
                  </a:lnTo>
                  <a:lnTo>
                    <a:pt x="154" y="406"/>
                  </a:lnTo>
                  <a:lnTo>
                    <a:pt x="250" y="392"/>
                  </a:lnTo>
                  <a:lnTo>
                    <a:pt x="252" y="388"/>
                  </a:lnTo>
                  <a:lnTo>
                    <a:pt x="264" y="366"/>
                  </a:lnTo>
                  <a:lnTo>
                    <a:pt x="268" y="360"/>
                  </a:lnTo>
                  <a:lnTo>
                    <a:pt x="266" y="344"/>
                  </a:lnTo>
                  <a:lnTo>
                    <a:pt x="272" y="330"/>
                  </a:lnTo>
                  <a:lnTo>
                    <a:pt x="284" y="322"/>
                  </a:lnTo>
                  <a:lnTo>
                    <a:pt x="284" y="308"/>
                  </a:lnTo>
                  <a:lnTo>
                    <a:pt x="286" y="306"/>
                  </a:lnTo>
                  <a:lnTo>
                    <a:pt x="286" y="298"/>
                  </a:lnTo>
                  <a:lnTo>
                    <a:pt x="294" y="292"/>
                  </a:lnTo>
                  <a:lnTo>
                    <a:pt x="296" y="300"/>
                  </a:lnTo>
                  <a:lnTo>
                    <a:pt x="298" y="300"/>
                  </a:lnTo>
                  <a:lnTo>
                    <a:pt x="304" y="298"/>
                  </a:lnTo>
                  <a:lnTo>
                    <a:pt x="306" y="294"/>
                  </a:lnTo>
                  <a:lnTo>
                    <a:pt x="306" y="286"/>
                  </a:lnTo>
                  <a:lnTo>
                    <a:pt x="304" y="274"/>
                  </a:lnTo>
                  <a:lnTo>
                    <a:pt x="306" y="256"/>
                  </a:lnTo>
                  <a:lnTo>
                    <a:pt x="302" y="246"/>
                  </a:lnTo>
                  <a:lnTo>
                    <a:pt x="298" y="222"/>
                  </a:lnTo>
                  <a:lnTo>
                    <a:pt x="276" y="166"/>
                  </a:lnTo>
                  <a:lnTo>
                    <a:pt x="256" y="158"/>
                  </a:lnTo>
                  <a:lnTo>
                    <a:pt x="246" y="164"/>
                  </a:lnTo>
                  <a:lnTo>
                    <a:pt x="236" y="174"/>
                  </a:lnTo>
                  <a:lnTo>
                    <a:pt x="210" y="212"/>
                  </a:lnTo>
                  <a:lnTo>
                    <a:pt x="208" y="212"/>
                  </a:lnTo>
                  <a:lnTo>
                    <a:pt x="206" y="210"/>
                  </a:lnTo>
                  <a:lnTo>
                    <a:pt x="196" y="206"/>
                  </a:lnTo>
                  <a:lnTo>
                    <a:pt x="192" y="202"/>
                  </a:lnTo>
                  <a:lnTo>
                    <a:pt x="190" y="194"/>
                  </a:lnTo>
                  <a:lnTo>
                    <a:pt x="192" y="178"/>
                  </a:lnTo>
                  <a:lnTo>
                    <a:pt x="196" y="172"/>
                  </a:lnTo>
                  <a:lnTo>
                    <a:pt x="210" y="164"/>
                  </a:lnTo>
                  <a:lnTo>
                    <a:pt x="212" y="158"/>
                  </a:lnTo>
                  <a:lnTo>
                    <a:pt x="212" y="152"/>
                  </a:lnTo>
                  <a:lnTo>
                    <a:pt x="214" y="146"/>
                  </a:lnTo>
                  <a:lnTo>
                    <a:pt x="220" y="142"/>
                  </a:lnTo>
                  <a:lnTo>
                    <a:pt x="226" y="130"/>
                  </a:lnTo>
                  <a:lnTo>
                    <a:pt x="226" y="104"/>
                  </a:lnTo>
                  <a:lnTo>
                    <a:pt x="222" y="92"/>
                  </a:lnTo>
                  <a:lnTo>
                    <a:pt x="218" y="86"/>
                  </a:lnTo>
                  <a:lnTo>
                    <a:pt x="210" y="76"/>
                  </a:lnTo>
                  <a:lnTo>
                    <a:pt x="208" y="72"/>
                  </a:lnTo>
                  <a:lnTo>
                    <a:pt x="210" y="66"/>
                  </a:lnTo>
                  <a:lnTo>
                    <a:pt x="218" y="62"/>
                  </a:lnTo>
                  <a:lnTo>
                    <a:pt x="220" y="60"/>
                  </a:lnTo>
                  <a:lnTo>
                    <a:pt x="210" y="42"/>
                  </a:lnTo>
                  <a:lnTo>
                    <a:pt x="202" y="38"/>
                  </a:lnTo>
                  <a:lnTo>
                    <a:pt x="176" y="26"/>
                  </a:lnTo>
                  <a:lnTo>
                    <a:pt x="158" y="24"/>
                  </a:lnTo>
                  <a:lnTo>
                    <a:pt x="150" y="16"/>
                  </a:lnTo>
                  <a:lnTo>
                    <a:pt x="136" y="12"/>
                  </a:lnTo>
                  <a:lnTo>
                    <a:pt x="122" y="8"/>
                  </a:lnTo>
                  <a:lnTo>
                    <a:pt x="112" y="0"/>
                  </a:lnTo>
                  <a:lnTo>
                    <a:pt x="106" y="6"/>
                  </a:lnTo>
                  <a:lnTo>
                    <a:pt x="98" y="10"/>
                  </a:lnTo>
                  <a:lnTo>
                    <a:pt x="90" y="24"/>
                  </a:lnTo>
                  <a:lnTo>
                    <a:pt x="90" y="34"/>
                  </a:lnTo>
                  <a:lnTo>
                    <a:pt x="92" y="38"/>
                  </a:lnTo>
                  <a:lnTo>
                    <a:pt x="94" y="40"/>
                  </a:lnTo>
                  <a:lnTo>
                    <a:pt x="96" y="44"/>
                  </a:lnTo>
                  <a:lnTo>
                    <a:pt x="94" y="46"/>
                  </a:lnTo>
                  <a:lnTo>
                    <a:pt x="88" y="48"/>
                  </a:lnTo>
                  <a:lnTo>
                    <a:pt x="82" y="52"/>
                  </a:lnTo>
                  <a:lnTo>
                    <a:pt x="76" y="58"/>
                  </a:lnTo>
                  <a:lnTo>
                    <a:pt x="72" y="68"/>
                  </a:lnTo>
                  <a:lnTo>
                    <a:pt x="74" y="80"/>
                  </a:lnTo>
                  <a:lnTo>
                    <a:pt x="76" y="90"/>
                  </a:lnTo>
                  <a:lnTo>
                    <a:pt x="70" y="102"/>
                  </a:lnTo>
                  <a:lnTo>
                    <a:pt x="60" y="106"/>
                  </a:lnTo>
                  <a:lnTo>
                    <a:pt x="58" y="98"/>
                  </a:lnTo>
                  <a:lnTo>
                    <a:pt x="62" y="88"/>
                  </a:lnTo>
                  <a:lnTo>
                    <a:pt x="58" y="76"/>
                  </a:lnTo>
                  <a:lnTo>
                    <a:pt x="60" y="72"/>
                  </a:lnTo>
                  <a:lnTo>
                    <a:pt x="58" y="70"/>
                  </a:lnTo>
                  <a:lnTo>
                    <a:pt x="56" y="72"/>
                  </a:lnTo>
                  <a:lnTo>
                    <a:pt x="50" y="78"/>
                  </a:lnTo>
                  <a:lnTo>
                    <a:pt x="50" y="90"/>
                  </a:lnTo>
                  <a:lnTo>
                    <a:pt x="46" y="94"/>
                  </a:lnTo>
                  <a:lnTo>
                    <a:pt x="40" y="94"/>
                  </a:lnTo>
                  <a:lnTo>
                    <a:pt x="32" y="102"/>
                  </a:lnTo>
                  <a:lnTo>
                    <a:pt x="28" y="110"/>
                  </a:lnTo>
                  <a:lnTo>
                    <a:pt x="28" y="114"/>
                  </a:lnTo>
                  <a:lnTo>
                    <a:pt x="18" y="124"/>
                  </a:lnTo>
                  <a:lnTo>
                    <a:pt x="18" y="140"/>
                  </a:lnTo>
                  <a:lnTo>
                    <a:pt x="18" y="156"/>
                  </a:lnTo>
                  <a:lnTo>
                    <a:pt x="16" y="168"/>
                  </a:lnTo>
                  <a:lnTo>
                    <a:pt x="10" y="182"/>
                  </a:lnTo>
                  <a:lnTo>
                    <a:pt x="4" y="188"/>
                  </a:lnTo>
                  <a:lnTo>
                    <a:pt x="6" y="196"/>
                  </a:lnTo>
                  <a:lnTo>
                    <a:pt x="12" y="220"/>
                  </a:lnTo>
                  <a:lnTo>
                    <a:pt x="8" y="232"/>
                  </a:lnTo>
                  <a:lnTo>
                    <a:pt x="14" y="244"/>
                  </a:lnTo>
                  <a:lnTo>
                    <a:pt x="28" y="272"/>
                  </a:lnTo>
                  <a:lnTo>
                    <a:pt x="38" y="296"/>
                  </a:lnTo>
                  <a:lnTo>
                    <a:pt x="38" y="318"/>
                  </a:lnTo>
                  <a:lnTo>
                    <a:pt x="42" y="322"/>
                  </a:lnTo>
                  <a:lnTo>
                    <a:pt x="42" y="326"/>
                  </a:lnTo>
                  <a:lnTo>
                    <a:pt x="40" y="328"/>
                  </a:lnTo>
                  <a:lnTo>
                    <a:pt x="38" y="350"/>
                  </a:lnTo>
                  <a:lnTo>
                    <a:pt x="34" y="364"/>
                  </a:lnTo>
                  <a:lnTo>
                    <a:pt x="28" y="378"/>
                  </a:lnTo>
                  <a:lnTo>
                    <a:pt x="16" y="408"/>
                  </a:lnTo>
                  <a:lnTo>
                    <a:pt x="4" y="416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6" name="Freeform 27"/>
            <p:cNvSpPr>
              <a:spLocks/>
            </p:cNvSpPr>
            <p:nvPr/>
          </p:nvSpPr>
          <p:spPr bwMode="grayWhite">
            <a:xfrm>
              <a:off x="3373" y="1292"/>
              <a:ext cx="447" cy="218"/>
            </a:xfrm>
            <a:custGeom>
              <a:avLst/>
              <a:gdLst>
                <a:gd name="T0" fmla="*/ 7 w 480"/>
                <a:gd name="T1" fmla="*/ 6 h 236"/>
                <a:gd name="T2" fmla="*/ 7 w 480"/>
                <a:gd name="T3" fmla="*/ 6 h 236"/>
                <a:gd name="T4" fmla="*/ 7 w 480"/>
                <a:gd name="T5" fmla="*/ 6 h 236"/>
                <a:gd name="T6" fmla="*/ 7 w 480"/>
                <a:gd name="T7" fmla="*/ 4 h 236"/>
                <a:gd name="T8" fmla="*/ 7 w 480"/>
                <a:gd name="T9" fmla="*/ 4 h 236"/>
                <a:gd name="T10" fmla="*/ 7 w 480"/>
                <a:gd name="T11" fmla="*/ 6 h 236"/>
                <a:gd name="T12" fmla="*/ 7 w 480"/>
                <a:gd name="T13" fmla="*/ 6 h 236"/>
                <a:gd name="T14" fmla="*/ 7 w 480"/>
                <a:gd name="T15" fmla="*/ 6 h 236"/>
                <a:gd name="T16" fmla="*/ 7 w 480"/>
                <a:gd name="T17" fmla="*/ 6 h 236"/>
                <a:gd name="T18" fmla="*/ 7 w 480"/>
                <a:gd name="T19" fmla="*/ 6 h 236"/>
                <a:gd name="T20" fmla="*/ 7 w 480"/>
                <a:gd name="T21" fmla="*/ 6 h 236"/>
                <a:gd name="T22" fmla="*/ 7 w 480"/>
                <a:gd name="T23" fmla="*/ 6 h 236"/>
                <a:gd name="T24" fmla="*/ 7 w 480"/>
                <a:gd name="T25" fmla="*/ 6 h 236"/>
                <a:gd name="T26" fmla="*/ 7 w 480"/>
                <a:gd name="T27" fmla="*/ 6 h 236"/>
                <a:gd name="T28" fmla="*/ 7 w 480"/>
                <a:gd name="T29" fmla="*/ 6 h 236"/>
                <a:gd name="T30" fmla="*/ 7 w 480"/>
                <a:gd name="T31" fmla="*/ 6 h 236"/>
                <a:gd name="T32" fmla="*/ 7 w 480"/>
                <a:gd name="T33" fmla="*/ 6 h 236"/>
                <a:gd name="T34" fmla="*/ 7 w 480"/>
                <a:gd name="T35" fmla="*/ 6 h 236"/>
                <a:gd name="T36" fmla="*/ 7 w 480"/>
                <a:gd name="T37" fmla="*/ 6 h 236"/>
                <a:gd name="T38" fmla="*/ 7 w 480"/>
                <a:gd name="T39" fmla="*/ 6 h 236"/>
                <a:gd name="T40" fmla="*/ 7 w 480"/>
                <a:gd name="T41" fmla="*/ 6 h 236"/>
                <a:gd name="T42" fmla="*/ 7 w 480"/>
                <a:gd name="T43" fmla="*/ 6 h 236"/>
                <a:gd name="T44" fmla="*/ 7 w 480"/>
                <a:gd name="T45" fmla="*/ 6 h 236"/>
                <a:gd name="T46" fmla="*/ 7 w 480"/>
                <a:gd name="T47" fmla="*/ 6 h 236"/>
                <a:gd name="T48" fmla="*/ 7 w 480"/>
                <a:gd name="T49" fmla="*/ 6 h 236"/>
                <a:gd name="T50" fmla="*/ 7 w 480"/>
                <a:gd name="T51" fmla="*/ 6 h 236"/>
                <a:gd name="T52" fmla="*/ 7 w 480"/>
                <a:gd name="T53" fmla="*/ 6 h 236"/>
                <a:gd name="T54" fmla="*/ 7 w 480"/>
                <a:gd name="T55" fmla="*/ 6 h 236"/>
                <a:gd name="T56" fmla="*/ 7 w 480"/>
                <a:gd name="T57" fmla="*/ 6 h 236"/>
                <a:gd name="T58" fmla="*/ 7 w 480"/>
                <a:gd name="T59" fmla="*/ 6 h 236"/>
                <a:gd name="T60" fmla="*/ 7 w 480"/>
                <a:gd name="T61" fmla="*/ 6 h 236"/>
                <a:gd name="T62" fmla="*/ 7 w 480"/>
                <a:gd name="T63" fmla="*/ 6 h 236"/>
                <a:gd name="T64" fmla="*/ 7 w 480"/>
                <a:gd name="T65" fmla="*/ 6 h 236"/>
                <a:gd name="T66" fmla="*/ 7 w 480"/>
                <a:gd name="T67" fmla="*/ 6 h 236"/>
                <a:gd name="T68" fmla="*/ 7 w 480"/>
                <a:gd name="T69" fmla="*/ 6 h 236"/>
                <a:gd name="T70" fmla="*/ 7 w 480"/>
                <a:gd name="T71" fmla="*/ 6 h 236"/>
                <a:gd name="T72" fmla="*/ 7 w 480"/>
                <a:gd name="T73" fmla="*/ 6 h 236"/>
                <a:gd name="T74" fmla="*/ 7 w 480"/>
                <a:gd name="T75" fmla="*/ 6 h 236"/>
                <a:gd name="T76" fmla="*/ 7 w 480"/>
                <a:gd name="T77" fmla="*/ 6 h 236"/>
                <a:gd name="T78" fmla="*/ 7 w 480"/>
                <a:gd name="T79" fmla="*/ 6 h 236"/>
                <a:gd name="T80" fmla="*/ 7 w 480"/>
                <a:gd name="T81" fmla="*/ 6 h 236"/>
                <a:gd name="T82" fmla="*/ 7 w 480"/>
                <a:gd name="T83" fmla="*/ 6 h 236"/>
                <a:gd name="T84" fmla="*/ 7 w 480"/>
                <a:gd name="T85" fmla="*/ 6 h 236"/>
                <a:gd name="T86" fmla="*/ 0 w 480"/>
                <a:gd name="T87" fmla="*/ 6 h 2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0"/>
                <a:gd name="T133" fmla="*/ 0 h 236"/>
                <a:gd name="T134" fmla="*/ 480 w 480"/>
                <a:gd name="T135" fmla="*/ 236 h 2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0" h="236">
                  <a:moveTo>
                    <a:pt x="0" y="100"/>
                  </a:moveTo>
                  <a:lnTo>
                    <a:pt x="14" y="96"/>
                  </a:lnTo>
                  <a:lnTo>
                    <a:pt x="22" y="92"/>
                  </a:lnTo>
                  <a:lnTo>
                    <a:pt x="36" y="82"/>
                  </a:lnTo>
                  <a:lnTo>
                    <a:pt x="40" y="76"/>
                  </a:lnTo>
                  <a:lnTo>
                    <a:pt x="46" y="74"/>
                  </a:lnTo>
                  <a:lnTo>
                    <a:pt x="72" y="64"/>
                  </a:lnTo>
                  <a:lnTo>
                    <a:pt x="90" y="54"/>
                  </a:lnTo>
                  <a:lnTo>
                    <a:pt x="112" y="32"/>
                  </a:lnTo>
                  <a:lnTo>
                    <a:pt x="120" y="30"/>
                  </a:lnTo>
                  <a:lnTo>
                    <a:pt x="138" y="10"/>
                  </a:lnTo>
                  <a:lnTo>
                    <a:pt x="150" y="4"/>
                  </a:lnTo>
                  <a:lnTo>
                    <a:pt x="172" y="0"/>
                  </a:lnTo>
                  <a:lnTo>
                    <a:pt x="176" y="2"/>
                  </a:lnTo>
                  <a:lnTo>
                    <a:pt x="178" y="4"/>
                  </a:lnTo>
                  <a:lnTo>
                    <a:pt x="166" y="12"/>
                  </a:lnTo>
                  <a:lnTo>
                    <a:pt x="162" y="12"/>
                  </a:lnTo>
                  <a:lnTo>
                    <a:pt x="158" y="22"/>
                  </a:lnTo>
                  <a:lnTo>
                    <a:pt x="144" y="38"/>
                  </a:lnTo>
                  <a:lnTo>
                    <a:pt x="138" y="44"/>
                  </a:lnTo>
                  <a:lnTo>
                    <a:pt x="134" y="50"/>
                  </a:lnTo>
                  <a:lnTo>
                    <a:pt x="130" y="64"/>
                  </a:lnTo>
                  <a:lnTo>
                    <a:pt x="132" y="74"/>
                  </a:lnTo>
                  <a:lnTo>
                    <a:pt x="134" y="68"/>
                  </a:lnTo>
                  <a:lnTo>
                    <a:pt x="148" y="58"/>
                  </a:lnTo>
                  <a:lnTo>
                    <a:pt x="156" y="58"/>
                  </a:lnTo>
                  <a:lnTo>
                    <a:pt x="162" y="56"/>
                  </a:lnTo>
                  <a:lnTo>
                    <a:pt x="190" y="68"/>
                  </a:lnTo>
                  <a:lnTo>
                    <a:pt x="210" y="92"/>
                  </a:lnTo>
                  <a:lnTo>
                    <a:pt x="228" y="90"/>
                  </a:lnTo>
                  <a:lnTo>
                    <a:pt x="236" y="90"/>
                  </a:lnTo>
                  <a:lnTo>
                    <a:pt x="242" y="94"/>
                  </a:lnTo>
                  <a:lnTo>
                    <a:pt x="248" y="94"/>
                  </a:lnTo>
                  <a:lnTo>
                    <a:pt x="250" y="94"/>
                  </a:lnTo>
                  <a:lnTo>
                    <a:pt x="256" y="96"/>
                  </a:lnTo>
                  <a:lnTo>
                    <a:pt x="256" y="98"/>
                  </a:lnTo>
                  <a:lnTo>
                    <a:pt x="260" y="96"/>
                  </a:lnTo>
                  <a:lnTo>
                    <a:pt x="264" y="90"/>
                  </a:lnTo>
                  <a:lnTo>
                    <a:pt x="282" y="76"/>
                  </a:lnTo>
                  <a:lnTo>
                    <a:pt x="344" y="60"/>
                  </a:lnTo>
                  <a:lnTo>
                    <a:pt x="362" y="50"/>
                  </a:lnTo>
                  <a:lnTo>
                    <a:pt x="368" y="48"/>
                  </a:lnTo>
                  <a:lnTo>
                    <a:pt x="372" y="52"/>
                  </a:lnTo>
                  <a:lnTo>
                    <a:pt x="368" y="60"/>
                  </a:lnTo>
                  <a:lnTo>
                    <a:pt x="368" y="66"/>
                  </a:lnTo>
                  <a:lnTo>
                    <a:pt x="376" y="80"/>
                  </a:lnTo>
                  <a:lnTo>
                    <a:pt x="380" y="82"/>
                  </a:lnTo>
                  <a:lnTo>
                    <a:pt x="382" y="80"/>
                  </a:lnTo>
                  <a:lnTo>
                    <a:pt x="394" y="82"/>
                  </a:lnTo>
                  <a:lnTo>
                    <a:pt x="398" y="78"/>
                  </a:lnTo>
                  <a:lnTo>
                    <a:pt x="418" y="76"/>
                  </a:lnTo>
                  <a:lnTo>
                    <a:pt x="426" y="82"/>
                  </a:lnTo>
                  <a:lnTo>
                    <a:pt x="434" y="98"/>
                  </a:lnTo>
                  <a:lnTo>
                    <a:pt x="440" y="104"/>
                  </a:lnTo>
                  <a:lnTo>
                    <a:pt x="456" y="110"/>
                  </a:lnTo>
                  <a:lnTo>
                    <a:pt x="470" y="106"/>
                  </a:lnTo>
                  <a:lnTo>
                    <a:pt x="476" y="108"/>
                  </a:lnTo>
                  <a:lnTo>
                    <a:pt x="480" y="110"/>
                  </a:lnTo>
                  <a:lnTo>
                    <a:pt x="480" y="116"/>
                  </a:lnTo>
                  <a:lnTo>
                    <a:pt x="474" y="122"/>
                  </a:lnTo>
                  <a:lnTo>
                    <a:pt x="464" y="124"/>
                  </a:lnTo>
                  <a:lnTo>
                    <a:pt x="458" y="122"/>
                  </a:lnTo>
                  <a:lnTo>
                    <a:pt x="456" y="120"/>
                  </a:lnTo>
                  <a:lnTo>
                    <a:pt x="454" y="120"/>
                  </a:lnTo>
                  <a:lnTo>
                    <a:pt x="444" y="124"/>
                  </a:lnTo>
                  <a:lnTo>
                    <a:pt x="436" y="122"/>
                  </a:lnTo>
                  <a:lnTo>
                    <a:pt x="430" y="122"/>
                  </a:lnTo>
                  <a:lnTo>
                    <a:pt x="414" y="124"/>
                  </a:lnTo>
                  <a:lnTo>
                    <a:pt x="404" y="122"/>
                  </a:lnTo>
                  <a:lnTo>
                    <a:pt x="400" y="124"/>
                  </a:lnTo>
                  <a:lnTo>
                    <a:pt x="402" y="134"/>
                  </a:lnTo>
                  <a:lnTo>
                    <a:pt x="400" y="138"/>
                  </a:lnTo>
                  <a:lnTo>
                    <a:pt x="396" y="136"/>
                  </a:lnTo>
                  <a:lnTo>
                    <a:pt x="384" y="126"/>
                  </a:lnTo>
                  <a:lnTo>
                    <a:pt x="358" y="124"/>
                  </a:lnTo>
                  <a:lnTo>
                    <a:pt x="354" y="124"/>
                  </a:lnTo>
                  <a:lnTo>
                    <a:pt x="346" y="122"/>
                  </a:lnTo>
                  <a:lnTo>
                    <a:pt x="330" y="136"/>
                  </a:lnTo>
                  <a:lnTo>
                    <a:pt x="326" y="136"/>
                  </a:lnTo>
                  <a:lnTo>
                    <a:pt x="318" y="138"/>
                  </a:lnTo>
                  <a:lnTo>
                    <a:pt x="316" y="142"/>
                  </a:lnTo>
                  <a:lnTo>
                    <a:pt x="312" y="144"/>
                  </a:lnTo>
                  <a:lnTo>
                    <a:pt x="302" y="142"/>
                  </a:lnTo>
                  <a:lnTo>
                    <a:pt x="292" y="144"/>
                  </a:lnTo>
                  <a:lnTo>
                    <a:pt x="290" y="152"/>
                  </a:lnTo>
                  <a:lnTo>
                    <a:pt x="288" y="158"/>
                  </a:lnTo>
                  <a:lnTo>
                    <a:pt x="266" y="176"/>
                  </a:lnTo>
                  <a:lnTo>
                    <a:pt x="262" y="176"/>
                  </a:lnTo>
                  <a:lnTo>
                    <a:pt x="260" y="172"/>
                  </a:lnTo>
                  <a:lnTo>
                    <a:pt x="270" y="160"/>
                  </a:lnTo>
                  <a:lnTo>
                    <a:pt x="270" y="154"/>
                  </a:lnTo>
                  <a:lnTo>
                    <a:pt x="258" y="154"/>
                  </a:lnTo>
                  <a:lnTo>
                    <a:pt x="254" y="166"/>
                  </a:lnTo>
                  <a:lnTo>
                    <a:pt x="248" y="170"/>
                  </a:lnTo>
                  <a:lnTo>
                    <a:pt x="244" y="164"/>
                  </a:lnTo>
                  <a:lnTo>
                    <a:pt x="242" y="154"/>
                  </a:lnTo>
                  <a:lnTo>
                    <a:pt x="240" y="156"/>
                  </a:lnTo>
                  <a:lnTo>
                    <a:pt x="238" y="170"/>
                  </a:lnTo>
                  <a:lnTo>
                    <a:pt x="228" y="184"/>
                  </a:lnTo>
                  <a:lnTo>
                    <a:pt x="224" y="198"/>
                  </a:lnTo>
                  <a:lnTo>
                    <a:pt x="220" y="206"/>
                  </a:lnTo>
                  <a:lnTo>
                    <a:pt x="210" y="222"/>
                  </a:lnTo>
                  <a:lnTo>
                    <a:pt x="210" y="232"/>
                  </a:lnTo>
                  <a:lnTo>
                    <a:pt x="208" y="236"/>
                  </a:lnTo>
                  <a:lnTo>
                    <a:pt x="198" y="230"/>
                  </a:lnTo>
                  <a:lnTo>
                    <a:pt x="194" y="218"/>
                  </a:lnTo>
                  <a:lnTo>
                    <a:pt x="198" y="214"/>
                  </a:lnTo>
                  <a:lnTo>
                    <a:pt x="200" y="208"/>
                  </a:lnTo>
                  <a:lnTo>
                    <a:pt x="198" y="208"/>
                  </a:lnTo>
                  <a:lnTo>
                    <a:pt x="186" y="210"/>
                  </a:lnTo>
                  <a:lnTo>
                    <a:pt x="184" y="208"/>
                  </a:lnTo>
                  <a:lnTo>
                    <a:pt x="188" y="184"/>
                  </a:lnTo>
                  <a:lnTo>
                    <a:pt x="186" y="176"/>
                  </a:lnTo>
                  <a:lnTo>
                    <a:pt x="172" y="168"/>
                  </a:lnTo>
                  <a:lnTo>
                    <a:pt x="162" y="166"/>
                  </a:lnTo>
                  <a:lnTo>
                    <a:pt x="162" y="162"/>
                  </a:lnTo>
                  <a:lnTo>
                    <a:pt x="166" y="160"/>
                  </a:lnTo>
                  <a:lnTo>
                    <a:pt x="160" y="156"/>
                  </a:lnTo>
                  <a:lnTo>
                    <a:pt x="150" y="152"/>
                  </a:lnTo>
                  <a:lnTo>
                    <a:pt x="134" y="150"/>
                  </a:lnTo>
                  <a:lnTo>
                    <a:pt x="130" y="150"/>
                  </a:lnTo>
                  <a:lnTo>
                    <a:pt x="126" y="154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0" y="138"/>
                  </a:lnTo>
                  <a:lnTo>
                    <a:pt x="92" y="138"/>
                  </a:lnTo>
                  <a:lnTo>
                    <a:pt x="28" y="126"/>
                  </a:lnTo>
                  <a:lnTo>
                    <a:pt x="22" y="122"/>
                  </a:lnTo>
                  <a:lnTo>
                    <a:pt x="20" y="112"/>
                  </a:lnTo>
                  <a:lnTo>
                    <a:pt x="14" y="108"/>
                  </a:lnTo>
                  <a:lnTo>
                    <a:pt x="4" y="106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7" name="Freeform 28"/>
            <p:cNvSpPr>
              <a:spLocks/>
            </p:cNvSpPr>
            <p:nvPr/>
          </p:nvSpPr>
          <p:spPr bwMode="grayWhite">
            <a:xfrm>
              <a:off x="3591" y="1797"/>
              <a:ext cx="223" cy="389"/>
            </a:xfrm>
            <a:custGeom>
              <a:avLst/>
              <a:gdLst>
                <a:gd name="T0" fmla="*/ 7 w 240"/>
                <a:gd name="T1" fmla="*/ 6 h 420"/>
                <a:gd name="T2" fmla="*/ 7 w 240"/>
                <a:gd name="T3" fmla="*/ 6 h 420"/>
                <a:gd name="T4" fmla="*/ 7 w 240"/>
                <a:gd name="T5" fmla="*/ 6 h 420"/>
                <a:gd name="T6" fmla="*/ 7 w 240"/>
                <a:gd name="T7" fmla="*/ 6 h 420"/>
                <a:gd name="T8" fmla="*/ 7 w 240"/>
                <a:gd name="T9" fmla="*/ 6 h 420"/>
                <a:gd name="T10" fmla="*/ 7 w 240"/>
                <a:gd name="T11" fmla="*/ 6 h 420"/>
                <a:gd name="T12" fmla="*/ 7 w 240"/>
                <a:gd name="T13" fmla="*/ 6 h 420"/>
                <a:gd name="T14" fmla="*/ 7 w 240"/>
                <a:gd name="T15" fmla="*/ 6 h 420"/>
                <a:gd name="T16" fmla="*/ 7 w 240"/>
                <a:gd name="T17" fmla="*/ 6 h 420"/>
                <a:gd name="T18" fmla="*/ 7 w 240"/>
                <a:gd name="T19" fmla="*/ 6 h 420"/>
                <a:gd name="T20" fmla="*/ 6 w 240"/>
                <a:gd name="T21" fmla="*/ 6 h 420"/>
                <a:gd name="T22" fmla="*/ 6 w 240"/>
                <a:gd name="T23" fmla="*/ 6 h 420"/>
                <a:gd name="T24" fmla="*/ 0 w 240"/>
                <a:gd name="T25" fmla="*/ 6 h 420"/>
                <a:gd name="T26" fmla="*/ 0 w 240"/>
                <a:gd name="T27" fmla="*/ 6 h 420"/>
                <a:gd name="T28" fmla="*/ 2 w 240"/>
                <a:gd name="T29" fmla="*/ 6 h 420"/>
                <a:gd name="T30" fmla="*/ 2 w 240"/>
                <a:gd name="T31" fmla="*/ 6 h 420"/>
                <a:gd name="T32" fmla="*/ 7 w 240"/>
                <a:gd name="T33" fmla="*/ 6 h 420"/>
                <a:gd name="T34" fmla="*/ 7 w 240"/>
                <a:gd name="T35" fmla="*/ 6 h 420"/>
                <a:gd name="T36" fmla="*/ 7 w 240"/>
                <a:gd name="T37" fmla="*/ 6 h 420"/>
                <a:gd name="T38" fmla="*/ 7 w 240"/>
                <a:gd name="T39" fmla="*/ 6 h 420"/>
                <a:gd name="T40" fmla="*/ 7 w 240"/>
                <a:gd name="T41" fmla="*/ 6 h 420"/>
                <a:gd name="T42" fmla="*/ 7 w 240"/>
                <a:gd name="T43" fmla="*/ 6 h 420"/>
                <a:gd name="T44" fmla="*/ 7 w 240"/>
                <a:gd name="T45" fmla="*/ 6 h 420"/>
                <a:gd name="T46" fmla="*/ 7 w 240"/>
                <a:gd name="T47" fmla="*/ 6 h 420"/>
                <a:gd name="T48" fmla="*/ 7 w 240"/>
                <a:gd name="T49" fmla="*/ 6 h 420"/>
                <a:gd name="T50" fmla="*/ 7 w 240"/>
                <a:gd name="T51" fmla="*/ 6 h 420"/>
                <a:gd name="T52" fmla="*/ 7 w 240"/>
                <a:gd name="T53" fmla="*/ 6 h 420"/>
                <a:gd name="T54" fmla="*/ 7 w 240"/>
                <a:gd name="T55" fmla="*/ 6 h 420"/>
                <a:gd name="T56" fmla="*/ 7 w 240"/>
                <a:gd name="T57" fmla="*/ 6 h 420"/>
                <a:gd name="T58" fmla="*/ 7 w 240"/>
                <a:gd name="T59" fmla="*/ 6 h 420"/>
                <a:gd name="T60" fmla="*/ 7 w 240"/>
                <a:gd name="T61" fmla="*/ 6 h 420"/>
                <a:gd name="T62" fmla="*/ 7 w 240"/>
                <a:gd name="T63" fmla="*/ 6 h 420"/>
                <a:gd name="T64" fmla="*/ 7 w 240"/>
                <a:gd name="T65" fmla="*/ 6 h 420"/>
                <a:gd name="T66" fmla="*/ 7 w 240"/>
                <a:gd name="T67" fmla="*/ 6 h 420"/>
                <a:gd name="T68" fmla="*/ 7 w 240"/>
                <a:gd name="T69" fmla="*/ 6 h 420"/>
                <a:gd name="T70" fmla="*/ 7 w 240"/>
                <a:gd name="T71" fmla="*/ 6 h 420"/>
                <a:gd name="T72" fmla="*/ 7 w 240"/>
                <a:gd name="T73" fmla="*/ 6 h 420"/>
                <a:gd name="T74" fmla="*/ 7 w 240"/>
                <a:gd name="T75" fmla="*/ 6 h 420"/>
                <a:gd name="T76" fmla="*/ 7 w 240"/>
                <a:gd name="T77" fmla="*/ 6 h 420"/>
                <a:gd name="T78" fmla="*/ 7 w 240"/>
                <a:gd name="T79" fmla="*/ 6 h 420"/>
                <a:gd name="T80" fmla="*/ 7 w 240"/>
                <a:gd name="T81" fmla="*/ 6 h 420"/>
                <a:gd name="T82" fmla="*/ 7 w 240"/>
                <a:gd name="T83" fmla="*/ 6 h 420"/>
                <a:gd name="T84" fmla="*/ 7 w 240"/>
                <a:gd name="T85" fmla="*/ 6 h 420"/>
                <a:gd name="T86" fmla="*/ 7 w 240"/>
                <a:gd name="T87" fmla="*/ 6 h 420"/>
                <a:gd name="T88" fmla="*/ 7 w 240"/>
                <a:gd name="T89" fmla="*/ 6 h 420"/>
                <a:gd name="T90" fmla="*/ 7 w 240"/>
                <a:gd name="T91" fmla="*/ 6 h 420"/>
                <a:gd name="T92" fmla="*/ 7 w 240"/>
                <a:gd name="T93" fmla="*/ 4 h 420"/>
                <a:gd name="T94" fmla="*/ 7 w 240"/>
                <a:gd name="T95" fmla="*/ 0 h 420"/>
                <a:gd name="T96" fmla="*/ 7 w 240"/>
                <a:gd name="T97" fmla="*/ 6 h 420"/>
                <a:gd name="T98" fmla="*/ 7 w 240"/>
                <a:gd name="T99" fmla="*/ 6 h 420"/>
                <a:gd name="T100" fmla="*/ 7 w 240"/>
                <a:gd name="T101" fmla="*/ 6 h 420"/>
                <a:gd name="T102" fmla="*/ 7 w 240"/>
                <a:gd name="T103" fmla="*/ 6 h 420"/>
                <a:gd name="T104" fmla="*/ 7 w 240"/>
                <a:gd name="T105" fmla="*/ 6 h 420"/>
                <a:gd name="T106" fmla="*/ 7 w 240"/>
                <a:gd name="T107" fmla="*/ 6 h 42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0"/>
                <a:gd name="T163" fmla="*/ 0 h 420"/>
                <a:gd name="T164" fmla="*/ 240 w 240"/>
                <a:gd name="T165" fmla="*/ 420 h 42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0" h="420">
                  <a:moveTo>
                    <a:pt x="8" y="24"/>
                  </a:moveTo>
                  <a:lnTo>
                    <a:pt x="28" y="260"/>
                  </a:lnTo>
                  <a:lnTo>
                    <a:pt x="24" y="264"/>
                  </a:lnTo>
                  <a:lnTo>
                    <a:pt x="26" y="274"/>
                  </a:lnTo>
                  <a:lnTo>
                    <a:pt x="24" y="286"/>
                  </a:lnTo>
                  <a:lnTo>
                    <a:pt x="32" y="304"/>
                  </a:lnTo>
                  <a:lnTo>
                    <a:pt x="36" y="324"/>
                  </a:lnTo>
                  <a:lnTo>
                    <a:pt x="24" y="344"/>
                  </a:lnTo>
                  <a:lnTo>
                    <a:pt x="24" y="350"/>
                  </a:lnTo>
                  <a:lnTo>
                    <a:pt x="16" y="366"/>
                  </a:lnTo>
                  <a:lnTo>
                    <a:pt x="6" y="378"/>
                  </a:lnTo>
                  <a:lnTo>
                    <a:pt x="6" y="392"/>
                  </a:lnTo>
                  <a:lnTo>
                    <a:pt x="0" y="410"/>
                  </a:lnTo>
                  <a:lnTo>
                    <a:pt x="0" y="414"/>
                  </a:lnTo>
                  <a:lnTo>
                    <a:pt x="2" y="418"/>
                  </a:lnTo>
                  <a:lnTo>
                    <a:pt x="8" y="420"/>
                  </a:lnTo>
                  <a:lnTo>
                    <a:pt x="14" y="418"/>
                  </a:lnTo>
                  <a:lnTo>
                    <a:pt x="12" y="414"/>
                  </a:lnTo>
                  <a:lnTo>
                    <a:pt x="16" y="406"/>
                  </a:lnTo>
                  <a:lnTo>
                    <a:pt x="30" y="408"/>
                  </a:lnTo>
                  <a:lnTo>
                    <a:pt x="48" y="400"/>
                  </a:lnTo>
                  <a:lnTo>
                    <a:pt x="72" y="412"/>
                  </a:lnTo>
                  <a:lnTo>
                    <a:pt x="74" y="414"/>
                  </a:lnTo>
                  <a:lnTo>
                    <a:pt x="78" y="412"/>
                  </a:lnTo>
                  <a:lnTo>
                    <a:pt x="84" y="398"/>
                  </a:lnTo>
                  <a:lnTo>
                    <a:pt x="96" y="392"/>
                  </a:lnTo>
                  <a:lnTo>
                    <a:pt x="102" y="400"/>
                  </a:lnTo>
                  <a:lnTo>
                    <a:pt x="110" y="404"/>
                  </a:lnTo>
                  <a:lnTo>
                    <a:pt x="116" y="400"/>
                  </a:lnTo>
                  <a:lnTo>
                    <a:pt x="122" y="380"/>
                  </a:lnTo>
                  <a:lnTo>
                    <a:pt x="128" y="372"/>
                  </a:lnTo>
                  <a:lnTo>
                    <a:pt x="132" y="374"/>
                  </a:lnTo>
                  <a:lnTo>
                    <a:pt x="142" y="384"/>
                  </a:lnTo>
                  <a:lnTo>
                    <a:pt x="162" y="382"/>
                  </a:lnTo>
                  <a:lnTo>
                    <a:pt x="166" y="366"/>
                  </a:lnTo>
                  <a:lnTo>
                    <a:pt x="198" y="324"/>
                  </a:lnTo>
                  <a:lnTo>
                    <a:pt x="198" y="310"/>
                  </a:lnTo>
                  <a:lnTo>
                    <a:pt x="204" y="306"/>
                  </a:lnTo>
                  <a:lnTo>
                    <a:pt x="216" y="308"/>
                  </a:lnTo>
                  <a:lnTo>
                    <a:pt x="226" y="300"/>
                  </a:lnTo>
                  <a:lnTo>
                    <a:pt x="236" y="298"/>
                  </a:lnTo>
                  <a:lnTo>
                    <a:pt x="240" y="292"/>
                  </a:lnTo>
                  <a:lnTo>
                    <a:pt x="234" y="274"/>
                  </a:lnTo>
                  <a:lnTo>
                    <a:pt x="234" y="270"/>
                  </a:lnTo>
                  <a:lnTo>
                    <a:pt x="236" y="262"/>
                  </a:lnTo>
                  <a:lnTo>
                    <a:pt x="208" y="4"/>
                  </a:lnTo>
                  <a:lnTo>
                    <a:pt x="208" y="0"/>
                  </a:lnTo>
                  <a:lnTo>
                    <a:pt x="54" y="18"/>
                  </a:lnTo>
                  <a:lnTo>
                    <a:pt x="50" y="22"/>
                  </a:lnTo>
                  <a:lnTo>
                    <a:pt x="40" y="26"/>
                  </a:lnTo>
                  <a:lnTo>
                    <a:pt x="32" y="30"/>
                  </a:lnTo>
                  <a:lnTo>
                    <a:pt x="18" y="32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8" name="Freeform 29"/>
            <p:cNvSpPr>
              <a:spLocks/>
            </p:cNvSpPr>
            <p:nvPr/>
          </p:nvSpPr>
          <p:spPr bwMode="grayWhite">
            <a:xfrm>
              <a:off x="3367" y="2444"/>
              <a:ext cx="255" cy="451"/>
            </a:xfrm>
            <a:custGeom>
              <a:avLst/>
              <a:gdLst>
                <a:gd name="T0" fmla="*/ 6 w 276"/>
                <a:gd name="T1" fmla="*/ 0 h 486"/>
                <a:gd name="T2" fmla="*/ 6 w 276"/>
                <a:gd name="T3" fmla="*/ 6 h 486"/>
                <a:gd name="T4" fmla="*/ 6 w 276"/>
                <a:gd name="T5" fmla="*/ 6 h 486"/>
                <a:gd name="T6" fmla="*/ 6 w 276"/>
                <a:gd name="T7" fmla="*/ 6 h 486"/>
                <a:gd name="T8" fmla="*/ 6 w 276"/>
                <a:gd name="T9" fmla="*/ 6 h 486"/>
                <a:gd name="T10" fmla="*/ 6 w 276"/>
                <a:gd name="T11" fmla="*/ 6 h 486"/>
                <a:gd name="T12" fmla="*/ 6 w 276"/>
                <a:gd name="T13" fmla="*/ 6 h 486"/>
                <a:gd name="T14" fmla="*/ 6 w 276"/>
                <a:gd name="T15" fmla="*/ 6 h 486"/>
                <a:gd name="T16" fmla="*/ 6 w 276"/>
                <a:gd name="T17" fmla="*/ 6 h 486"/>
                <a:gd name="T18" fmla="*/ 6 w 276"/>
                <a:gd name="T19" fmla="*/ 6 h 486"/>
                <a:gd name="T20" fmla="*/ 6 w 276"/>
                <a:gd name="T21" fmla="*/ 6 h 486"/>
                <a:gd name="T22" fmla="*/ 6 w 276"/>
                <a:gd name="T23" fmla="*/ 6 h 486"/>
                <a:gd name="T24" fmla="*/ 6 w 276"/>
                <a:gd name="T25" fmla="*/ 6 h 486"/>
                <a:gd name="T26" fmla="*/ 6 w 276"/>
                <a:gd name="T27" fmla="*/ 6 h 486"/>
                <a:gd name="T28" fmla="*/ 6 w 276"/>
                <a:gd name="T29" fmla="*/ 6 h 486"/>
                <a:gd name="T30" fmla="*/ 6 w 276"/>
                <a:gd name="T31" fmla="*/ 6 h 486"/>
                <a:gd name="T32" fmla="*/ 6 w 276"/>
                <a:gd name="T33" fmla="*/ 6 h 486"/>
                <a:gd name="T34" fmla="*/ 6 w 276"/>
                <a:gd name="T35" fmla="*/ 6 h 486"/>
                <a:gd name="T36" fmla="*/ 6 w 276"/>
                <a:gd name="T37" fmla="*/ 6 h 486"/>
                <a:gd name="T38" fmla="*/ 6 w 276"/>
                <a:gd name="T39" fmla="*/ 6 h 486"/>
                <a:gd name="T40" fmla="*/ 6 w 276"/>
                <a:gd name="T41" fmla="*/ 6 h 486"/>
                <a:gd name="T42" fmla="*/ 6 w 276"/>
                <a:gd name="T43" fmla="*/ 6 h 486"/>
                <a:gd name="T44" fmla="*/ 6 w 276"/>
                <a:gd name="T45" fmla="*/ 6 h 486"/>
                <a:gd name="T46" fmla="*/ 6 w 276"/>
                <a:gd name="T47" fmla="*/ 6 h 486"/>
                <a:gd name="T48" fmla="*/ 6 w 276"/>
                <a:gd name="T49" fmla="*/ 6 h 486"/>
                <a:gd name="T50" fmla="*/ 6 w 276"/>
                <a:gd name="T51" fmla="*/ 6 h 486"/>
                <a:gd name="T52" fmla="*/ 6 w 276"/>
                <a:gd name="T53" fmla="*/ 6 h 486"/>
                <a:gd name="T54" fmla="*/ 6 w 276"/>
                <a:gd name="T55" fmla="*/ 6 h 486"/>
                <a:gd name="T56" fmla="*/ 6 w 276"/>
                <a:gd name="T57" fmla="*/ 6 h 486"/>
                <a:gd name="T58" fmla="*/ 6 w 276"/>
                <a:gd name="T59" fmla="*/ 6 h 486"/>
                <a:gd name="T60" fmla="*/ 6 w 276"/>
                <a:gd name="T61" fmla="*/ 6 h 486"/>
                <a:gd name="T62" fmla="*/ 6 w 276"/>
                <a:gd name="T63" fmla="*/ 6 h 486"/>
                <a:gd name="T64" fmla="*/ 6 w 276"/>
                <a:gd name="T65" fmla="*/ 6 h 486"/>
                <a:gd name="T66" fmla="*/ 0 w 276"/>
                <a:gd name="T67" fmla="*/ 6 h 486"/>
                <a:gd name="T68" fmla="*/ 0 w 276"/>
                <a:gd name="T69" fmla="*/ 6 h 486"/>
                <a:gd name="T70" fmla="*/ 6 w 276"/>
                <a:gd name="T71" fmla="*/ 6 h 486"/>
                <a:gd name="T72" fmla="*/ 6 w 276"/>
                <a:gd name="T73" fmla="*/ 6 h 486"/>
                <a:gd name="T74" fmla="*/ 6 w 276"/>
                <a:gd name="T75" fmla="*/ 6 h 486"/>
                <a:gd name="T76" fmla="*/ 6 w 276"/>
                <a:gd name="T77" fmla="*/ 6 h 486"/>
                <a:gd name="T78" fmla="*/ 6 w 276"/>
                <a:gd name="T79" fmla="*/ 6 h 486"/>
                <a:gd name="T80" fmla="*/ 6 w 276"/>
                <a:gd name="T81" fmla="*/ 6 h 486"/>
                <a:gd name="T82" fmla="*/ 6 w 276"/>
                <a:gd name="T83" fmla="*/ 6 h 486"/>
                <a:gd name="T84" fmla="*/ 6 w 276"/>
                <a:gd name="T85" fmla="*/ 6 h 486"/>
                <a:gd name="T86" fmla="*/ 6 w 276"/>
                <a:gd name="T87" fmla="*/ 6 h 486"/>
                <a:gd name="T88" fmla="*/ 6 w 276"/>
                <a:gd name="T89" fmla="*/ 6 h 486"/>
                <a:gd name="T90" fmla="*/ 6 w 276"/>
                <a:gd name="T91" fmla="*/ 6 h 486"/>
                <a:gd name="T92" fmla="*/ 6 w 276"/>
                <a:gd name="T93" fmla="*/ 6 h 486"/>
                <a:gd name="T94" fmla="*/ 6 w 276"/>
                <a:gd name="T95" fmla="*/ 6 h 486"/>
                <a:gd name="T96" fmla="*/ 6 w 276"/>
                <a:gd name="T97" fmla="*/ 6 h 486"/>
                <a:gd name="T98" fmla="*/ 6 w 276"/>
                <a:gd name="T99" fmla="*/ 6 h 486"/>
                <a:gd name="T100" fmla="*/ 6 w 276"/>
                <a:gd name="T101" fmla="*/ 6 h 486"/>
                <a:gd name="T102" fmla="*/ 6 w 276"/>
                <a:gd name="T103" fmla="*/ 6 h 486"/>
                <a:gd name="T104" fmla="*/ 6 w 276"/>
                <a:gd name="T105" fmla="*/ 0 h 48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76"/>
                <a:gd name="T160" fmla="*/ 0 h 486"/>
                <a:gd name="T161" fmla="*/ 276 w 276"/>
                <a:gd name="T162" fmla="*/ 486 h 48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76" h="486">
                  <a:moveTo>
                    <a:pt x="256" y="0"/>
                  </a:moveTo>
                  <a:lnTo>
                    <a:pt x="90" y="14"/>
                  </a:lnTo>
                  <a:lnTo>
                    <a:pt x="88" y="18"/>
                  </a:lnTo>
                  <a:lnTo>
                    <a:pt x="72" y="32"/>
                  </a:lnTo>
                  <a:lnTo>
                    <a:pt x="68" y="48"/>
                  </a:lnTo>
                  <a:lnTo>
                    <a:pt x="68" y="62"/>
                  </a:lnTo>
                  <a:lnTo>
                    <a:pt x="66" y="72"/>
                  </a:lnTo>
                  <a:lnTo>
                    <a:pt x="52" y="80"/>
                  </a:lnTo>
                  <a:lnTo>
                    <a:pt x="42" y="96"/>
                  </a:lnTo>
                  <a:lnTo>
                    <a:pt x="38" y="100"/>
                  </a:lnTo>
                  <a:lnTo>
                    <a:pt x="38" y="112"/>
                  </a:lnTo>
                  <a:lnTo>
                    <a:pt x="30" y="122"/>
                  </a:lnTo>
                  <a:lnTo>
                    <a:pt x="30" y="132"/>
                  </a:lnTo>
                  <a:lnTo>
                    <a:pt x="26" y="144"/>
                  </a:lnTo>
                  <a:lnTo>
                    <a:pt x="18" y="158"/>
                  </a:lnTo>
                  <a:lnTo>
                    <a:pt x="20" y="174"/>
                  </a:lnTo>
                  <a:lnTo>
                    <a:pt x="28" y="182"/>
                  </a:lnTo>
                  <a:lnTo>
                    <a:pt x="30" y="192"/>
                  </a:lnTo>
                  <a:lnTo>
                    <a:pt x="32" y="194"/>
                  </a:lnTo>
                  <a:lnTo>
                    <a:pt x="32" y="198"/>
                  </a:lnTo>
                  <a:lnTo>
                    <a:pt x="28" y="202"/>
                  </a:lnTo>
                  <a:lnTo>
                    <a:pt x="26" y="210"/>
                  </a:lnTo>
                  <a:lnTo>
                    <a:pt x="26" y="216"/>
                  </a:lnTo>
                  <a:lnTo>
                    <a:pt x="26" y="224"/>
                  </a:lnTo>
                  <a:lnTo>
                    <a:pt x="36" y="244"/>
                  </a:lnTo>
                  <a:lnTo>
                    <a:pt x="36" y="262"/>
                  </a:lnTo>
                  <a:lnTo>
                    <a:pt x="42" y="274"/>
                  </a:lnTo>
                  <a:lnTo>
                    <a:pt x="48" y="278"/>
                  </a:lnTo>
                  <a:lnTo>
                    <a:pt x="48" y="288"/>
                  </a:lnTo>
                  <a:lnTo>
                    <a:pt x="38" y="294"/>
                  </a:lnTo>
                  <a:lnTo>
                    <a:pt x="34" y="298"/>
                  </a:lnTo>
                  <a:lnTo>
                    <a:pt x="30" y="318"/>
                  </a:lnTo>
                  <a:lnTo>
                    <a:pt x="14" y="342"/>
                  </a:lnTo>
                  <a:lnTo>
                    <a:pt x="0" y="384"/>
                  </a:lnTo>
                  <a:lnTo>
                    <a:pt x="0" y="414"/>
                  </a:lnTo>
                  <a:lnTo>
                    <a:pt x="154" y="408"/>
                  </a:lnTo>
                  <a:lnTo>
                    <a:pt x="158" y="414"/>
                  </a:lnTo>
                  <a:lnTo>
                    <a:pt x="154" y="428"/>
                  </a:lnTo>
                  <a:lnTo>
                    <a:pt x="154" y="450"/>
                  </a:lnTo>
                  <a:lnTo>
                    <a:pt x="172" y="466"/>
                  </a:lnTo>
                  <a:lnTo>
                    <a:pt x="174" y="486"/>
                  </a:lnTo>
                  <a:lnTo>
                    <a:pt x="186" y="486"/>
                  </a:lnTo>
                  <a:lnTo>
                    <a:pt x="202" y="472"/>
                  </a:lnTo>
                  <a:lnTo>
                    <a:pt x="240" y="460"/>
                  </a:lnTo>
                  <a:lnTo>
                    <a:pt x="250" y="464"/>
                  </a:lnTo>
                  <a:lnTo>
                    <a:pt x="264" y="460"/>
                  </a:lnTo>
                  <a:lnTo>
                    <a:pt x="266" y="462"/>
                  </a:lnTo>
                  <a:lnTo>
                    <a:pt x="274" y="466"/>
                  </a:lnTo>
                  <a:lnTo>
                    <a:pt x="276" y="464"/>
                  </a:lnTo>
                  <a:lnTo>
                    <a:pt x="260" y="316"/>
                  </a:lnTo>
                  <a:lnTo>
                    <a:pt x="258" y="302"/>
                  </a:lnTo>
                  <a:lnTo>
                    <a:pt x="264" y="1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99" name="Freeform 30"/>
            <p:cNvSpPr>
              <a:spLocks/>
            </p:cNvSpPr>
            <p:nvPr/>
          </p:nvSpPr>
          <p:spPr bwMode="grayWhite">
            <a:xfrm>
              <a:off x="3605" y="2428"/>
              <a:ext cx="282" cy="449"/>
            </a:xfrm>
            <a:custGeom>
              <a:avLst/>
              <a:gdLst>
                <a:gd name="T0" fmla="*/ 0 w 304"/>
                <a:gd name="T1" fmla="*/ 6 h 484"/>
                <a:gd name="T2" fmla="*/ 6 w 304"/>
                <a:gd name="T3" fmla="*/ 6 h 484"/>
                <a:gd name="T4" fmla="*/ 2 w 304"/>
                <a:gd name="T5" fmla="*/ 6 h 484"/>
                <a:gd name="T6" fmla="*/ 4 w 304"/>
                <a:gd name="T7" fmla="*/ 6 h 484"/>
                <a:gd name="T8" fmla="*/ 6 w 304"/>
                <a:gd name="T9" fmla="*/ 6 h 484"/>
                <a:gd name="T10" fmla="*/ 6 w 304"/>
                <a:gd name="T11" fmla="*/ 6 h 484"/>
                <a:gd name="T12" fmla="*/ 6 w 304"/>
                <a:gd name="T13" fmla="*/ 6 h 484"/>
                <a:gd name="T14" fmla="*/ 6 w 304"/>
                <a:gd name="T15" fmla="*/ 6 h 484"/>
                <a:gd name="T16" fmla="*/ 6 w 304"/>
                <a:gd name="T17" fmla="*/ 6 h 484"/>
                <a:gd name="T18" fmla="*/ 6 w 304"/>
                <a:gd name="T19" fmla="*/ 6 h 484"/>
                <a:gd name="T20" fmla="*/ 6 w 304"/>
                <a:gd name="T21" fmla="*/ 6 h 484"/>
                <a:gd name="T22" fmla="*/ 6 w 304"/>
                <a:gd name="T23" fmla="*/ 6 h 484"/>
                <a:gd name="T24" fmla="*/ 6 w 304"/>
                <a:gd name="T25" fmla="*/ 6 h 484"/>
                <a:gd name="T26" fmla="*/ 6 w 304"/>
                <a:gd name="T27" fmla="*/ 6 h 484"/>
                <a:gd name="T28" fmla="*/ 6 w 304"/>
                <a:gd name="T29" fmla="*/ 6 h 484"/>
                <a:gd name="T30" fmla="*/ 6 w 304"/>
                <a:gd name="T31" fmla="*/ 6 h 484"/>
                <a:gd name="T32" fmla="*/ 6 w 304"/>
                <a:gd name="T33" fmla="*/ 6 h 484"/>
                <a:gd name="T34" fmla="*/ 6 w 304"/>
                <a:gd name="T35" fmla="*/ 6 h 484"/>
                <a:gd name="T36" fmla="*/ 6 w 304"/>
                <a:gd name="T37" fmla="*/ 6 h 484"/>
                <a:gd name="T38" fmla="*/ 6 w 304"/>
                <a:gd name="T39" fmla="*/ 6 h 484"/>
                <a:gd name="T40" fmla="*/ 6 w 304"/>
                <a:gd name="T41" fmla="*/ 6 h 484"/>
                <a:gd name="T42" fmla="*/ 6 w 304"/>
                <a:gd name="T43" fmla="*/ 6 h 484"/>
                <a:gd name="T44" fmla="*/ 6 w 304"/>
                <a:gd name="T45" fmla="*/ 6 h 484"/>
                <a:gd name="T46" fmla="*/ 6 w 304"/>
                <a:gd name="T47" fmla="*/ 6 h 484"/>
                <a:gd name="T48" fmla="*/ 6 w 304"/>
                <a:gd name="T49" fmla="*/ 6 h 484"/>
                <a:gd name="T50" fmla="*/ 6 w 304"/>
                <a:gd name="T51" fmla="*/ 6 h 484"/>
                <a:gd name="T52" fmla="*/ 6 w 304"/>
                <a:gd name="T53" fmla="*/ 6 h 484"/>
                <a:gd name="T54" fmla="*/ 6 w 304"/>
                <a:gd name="T55" fmla="*/ 6 h 484"/>
                <a:gd name="T56" fmla="*/ 6 w 304"/>
                <a:gd name="T57" fmla="*/ 6 h 484"/>
                <a:gd name="T58" fmla="*/ 6 w 304"/>
                <a:gd name="T59" fmla="*/ 6 h 484"/>
                <a:gd name="T60" fmla="*/ 6 w 304"/>
                <a:gd name="T61" fmla="*/ 6 h 484"/>
                <a:gd name="T62" fmla="*/ 6 w 304"/>
                <a:gd name="T63" fmla="*/ 6 h 484"/>
                <a:gd name="T64" fmla="*/ 6 w 304"/>
                <a:gd name="T65" fmla="*/ 6 h 484"/>
                <a:gd name="T66" fmla="*/ 6 w 304"/>
                <a:gd name="T67" fmla="*/ 6 h 484"/>
                <a:gd name="T68" fmla="*/ 6 w 304"/>
                <a:gd name="T69" fmla="*/ 6 h 484"/>
                <a:gd name="T70" fmla="*/ 6 w 304"/>
                <a:gd name="T71" fmla="*/ 6 h 484"/>
                <a:gd name="T72" fmla="*/ 6 w 304"/>
                <a:gd name="T73" fmla="*/ 6 h 484"/>
                <a:gd name="T74" fmla="*/ 6 w 304"/>
                <a:gd name="T75" fmla="*/ 6 h 484"/>
                <a:gd name="T76" fmla="*/ 6 w 304"/>
                <a:gd name="T77" fmla="*/ 6 h 484"/>
                <a:gd name="T78" fmla="*/ 6 w 304"/>
                <a:gd name="T79" fmla="*/ 6 h 484"/>
                <a:gd name="T80" fmla="*/ 6 w 304"/>
                <a:gd name="T81" fmla="*/ 6 h 484"/>
                <a:gd name="T82" fmla="*/ 6 w 304"/>
                <a:gd name="T83" fmla="*/ 6 h 484"/>
                <a:gd name="T84" fmla="*/ 6 w 304"/>
                <a:gd name="T85" fmla="*/ 6 h 484"/>
                <a:gd name="T86" fmla="*/ 6 w 304"/>
                <a:gd name="T87" fmla="*/ 6 h 484"/>
                <a:gd name="T88" fmla="*/ 6 w 304"/>
                <a:gd name="T89" fmla="*/ 6 h 484"/>
                <a:gd name="T90" fmla="*/ 6 w 304"/>
                <a:gd name="T91" fmla="*/ 6 h 484"/>
                <a:gd name="T92" fmla="*/ 6 w 304"/>
                <a:gd name="T93" fmla="*/ 6 h 484"/>
                <a:gd name="T94" fmla="*/ 6 w 304"/>
                <a:gd name="T95" fmla="*/ 6 h 484"/>
                <a:gd name="T96" fmla="*/ 6 w 304"/>
                <a:gd name="T97" fmla="*/ 6 h 484"/>
                <a:gd name="T98" fmla="*/ 6 w 304"/>
                <a:gd name="T99" fmla="*/ 6 h 484"/>
                <a:gd name="T100" fmla="*/ 6 w 304"/>
                <a:gd name="T101" fmla="*/ 6 h 484"/>
                <a:gd name="T102" fmla="*/ 6 w 304"/>
                <a:gd name="T103" fmla="*/ 0 h 484"/>
                <a:gd name="T104" fmla="*/ 0 w 304"/>
                <a:gd name="T105" fmla="*/ 6 h 48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4"/>
                <a:gd name="T160" fmla="*/ 0 h 484"/>
                <a:gd name="T161" fmla="*/ 304 w 304"/>
                <a:gd name="T162" fmla="*/ 484 h 48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4" h="484">
                  <a:moveTo>
                    <a:pt x="0" y="18"/>
                  </a:moveTo>
                  <a:lnTo>
                    <a:pt x="8" y="28"/>
                  </a:lnTo>
                  <a:lnTo>
                    <a:pt x="2" y="320"/>
                  </a:lnTo>
                  <a:lnTo>
                    <a:pt x="4" y="334"/>
                  </a:lnTo>
                  <a:lnTo>
                    <a:pt x="20" y="482"/>
                  </a:lnTo>
                  <a:lnTo>
                    <a:pt x="24" y="478"/>
                  </a:lnTo>
                  <a:lnTo>
                    <a:pt x="30" y="476"/>
                  </a:lnTo>
                  <a:lnTo>
                    <a:pt x="42" y="480"/>
                  </a:lnTo>
                  <a:lnTo>
                    <a:pt x="46" y="474"/>
                  </a:lnTo>
                  <a:lnTo>
                    <a:pt x="48" y="452"/>
                  </a:lnTo>
                  <a:lnTo>
                    <a:pt x="54" y="438"/>
                  </a:lnTo>
                  <a:lnTo>
                    <a:pt x="62" y="452"/>
                  </a:lnTo>
                  <a:lnTo>
                    <a:pt x="60" y="458"/>
                  </a:lnTo>
                  <a:lnTo>
                    <a:pt x="64" y="470"/>
                  </a:lnTo>
                  <a:lnTo>
                    <a:pt x="74" y="484"/>
                  </a:lnTo>
                  <a:lnTo>
                    <a:pt x="82" y="484"/>
                  </a:lnTo>
                  <a:lnTo>
                    <a:pt x="90" y="484"/>
                  </a:lnTo>
                  <a:lnTo>
                    <a:pt x="100" y="472"/>
                  </a:lnTo>
                  <a:lnTo>
                    <a:pt x="102" y="472"/>
                  </a:lnTo>
                  <a:lnTo>
                    <a:pt x="106" y="468"/>
                  </a:lnTo>
                  <a:lnTo>
                    <a:pt x="106" y="466"/>
                  </a:lnTo>
                  <a:lnTo>
                    <a:pt x="106" y="464"/>
                  </a:lnTo>
                  <a:lnTo>
                    <a:pt x="100" y="460"/>
                  </a:lnTo>
                  <a:lnTo>
                    <a:pt x="100" y="458"/>
                  </a:lnTo>
                  <a:lnTo>
                    <a:pt x="104" y="450"/>
                  </a:lnTo>
                  <a:lnTo>
                    <a:pt x="104" y="446"/>
                  </a:lnTo>
                  <a:lnTo>
                    <a:pt x="96" y="442"/>
                  </a:lnTo>
                  <a:lnTo>
                    <a:pt x="94" y="440"/>
                  </a:lnTo>
                  <a:lnTo>
                    <a:pt x="90" y="436"/>
                  </a:lnTo>
                  <a:lnTo>
                    <a:pt x="84" y="428"/>
                  </a:lnTo>
                  <a:lnTo>
                    <a:pt x="82" y="420"/>
                  </a:lnTo>
                  <a:lnTo>
                    <a:pt x="86" y="418"/>
                  </a:lnTo>
                  <a:lnTo>
                    <a:pt x="84" y="416"/>
                  </a:lnTo>
                  <a:lnTo>
                    <a:pt x="84" y="410"/>
                  </a:lnTo>
                  <a:lnTo>
                    <a:pt x="304" y="390"/>
                  </a:lnTo>
                  <a:lnTo>
                    <a:pt x="302" y="384"/>
                  </a:lnTo>
                  <a:lnTo>
                    <a:pt x="292" y="368"/>
                  </a:lnTo>
                  <a:lnTo>
                    <a:pt x="294" y="342"/>
                  </a:lnTo>
                  <a:lnTo>
                    <a:pt x="284" y="320"/>
                  </a:lnTo>
                  <a:lnTo>
                    <a:pt x="282" y="304"/>
                  </a:lnTo>
                  <a:lnTo>
                    <a:pt x="288" y="292"/>
                  </a:lnTo>
                  <a:lnTo>
                    <a:pt x="288" y="278"/>
                  </a:lnTo>
                  <a:lnTo>
                    <a:pt x="296" y="266"/>
                  </a:lnTo>
                  <a:lnTo>
                    <a:pt x="296" y="264"/>
                  </a:lnTo>
                  <a:lnTo>
                    <a:pt x="290" y="256"/>
                  </a:lnTo>
                  <a:lnTo>
                    <a:pt x="292" y="246"/>
                  </a:lnTo>
                  <a:lnTo>
                    <a:pt x="286" y="242"/>
                  </a:lnTo>
                  <a:lnTo>
                    <a:pt x="278" y="236"/>
                  </a:lnTo>
                  <a:lnTo>
                    <a:pt x="276" y="230"/>
                  </a:lnTo>
                  <a:lnTo>
                    <a:pt x="272" y="214"/>
                  </a:lnTo>
                  <a:lnTo>
                    <a:pt x="266" y="210"/>
                  </a:lnTo>
                  <a:lnTo>
                    <a:pt x="208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0" name="Freeform 31"/>
            <p:cNvSpPr>
              <a:spLocks/>
            </p:cNvSpPr>
            <p:nvPr/>
          </p:nvSpPr>
          <p:spPr bwMode="grayWhite">
            <a:xfrm>
              <a:off x="3927" y="1942"/>
              <a:ext cx="558" cy="317"/>
            </a:xfrm>
            <a:custGeom>
              <a:avLst/>
              <a:gdLst>
                <a:gd name="T0" fmla="*/ 7 w 600"/>
                <a:gd name="T1" fmla="*/ 6 h 344"/>
                <a:gd name="T2" fmla="*/ 7 w 600"/>
                <a:gd name="T3" fmla="*/ 6 h 344"/>
                <a:gd name="T4" fmla="*/ 7 w 600"/>
                <a:gd name="T5" fmla="*/ 6 h 344"/>
                <a:gd name="T6" fmla="*/ 7 w 600"/>
                <a:gd name="T7" fmla="*/ 6 h 344"/>
                <a:gd name="T8" fmla="*/ 7 w 600"/>
                <a:gd name="T9" fmla="*/ 6 h 344"/>
                <a:gd name="T10" fmla="*/ 7 w 600"/>
                <a:gd name="T11" fmla="*/ 6 h 344"/>
                <a:gd name="T12" fmla="*/ 7 w 600"/>
                <a:gd name="T13" fmla="*/ 6 h 344"/>
                <a:gd name="T14" fmla="*/ 7 w 600"/>
                <a:gd name="T15" fmla="*/ 6 h 344"/>
                <a:gd name="T16" fmla="*/ 7 w 600"/>
                <a:gd name="T17" fmla="*/ 6 h 344"/>
                <a:gd name="T18" fmla="*/ 7 w 600"/>
                <a:gd name="T19" fmla="*/ 6 h 344"/>
                <a:gd name="T20" fmla="*/ 7 w 600"/>
                <a:gd name="T21" fmla="*/ 6 h 344"/>
                <a:gd name="T22" fmla="*/ 7 w 600"/>
                <a:gd name="T23" fmla="*/ 6 h 344"/>
                <a:gd name="T24" fmla="*/ 7 w 600"/>
                <a:gd name="T25" fmla="*/ 6 h 344"/>
                <a:gd name="T26" fmla="*/ 7 w 600"/>
                <a:gd name="T27" fmla="*/ 6 h 344"/>
                <a:gd name="T28" fmla="*/ 7 w 600"/>
                <a:gd name="T29" fmla="*/ 6 h 344"/>
                <a:gd name="T30" fmla="*/ 7 w 600"/>
                <a:gd name="T31" fmla="*/ 6 h 344"/>
                <a:gd name="T32" fmla="*/ 7 w 600"/>
                <a:gd name="T33" fmla="*/ 6 h 344"/>
                <a:gd name="T34" fmla="*/ 7 w 600"/>
                <a:gd name="T35" fmla="*/ 6 h 344"/>
                <a:gd name="T36" fmla="*/ 7 w 600"/>
                <a:gd name="T37" fmla="*/ 6 h 344"/>
                <a:gd name="T38" fmla="*/ 7 w 600"/>
                <a:gd name="T39" fmla="*/ 6 h 344"/>
                <a:gd name="T40" fmla="*/ 7 w 600"/>
                <a:gd name="T41" fmla="*/ 6 h 344"/>
                <a:gd name="T42" fmla="*/ 7 w 600"/>
                <a:gd name="T43" fmla="*/ 4 h 344"/>
                <a:gd name="T44" fmla="*/ 7 w 600"/>
                <a:gd name="T45" fmla="*/ 6 h 344"/>
                <a:gd name="T46" fmla="*/ 7 w 600"/>
                <a:gd name="T47" fmla="*/ 6 h 344"/>
                <a:gd name="T48" fmla="*/ 7 w 600"/>
                <a:gd name="T49" fmla="*/ 6 h 344"/>
                <a:gd name="T50" fmla="*/ 7 w 600"/>
                <a:gd name="T51" fmla="*/ 6 h 344"/>
                <a:gd name="T52" fmla="*/ 7 w 600"/>
                <a:gd name="T53" fmla="*/ 6 h 344"/>
                <a:gd name="T54" fmla="*/ 7 w 600"/>
                <a:gd name="T55" fmla="*/ 6 h 344"/>
                <a:gd name="T56" fmla="*/ 7 w 600"/>
                <a:gd name="T57" fmla="*/ 6 h 344"/>
                <a:gd name="T58" fmla="*/ 7 w 600"/>
                <a:gd name="T59" fmla="*/ 6 h 344"/>
                <a:gd name="T60" fmla="*/ 7 w 600"/>
                <a:gd name="T61" fmla="*/ 6 h 344"/>
                <a:gd name="T62" fmla="*/ 7 w 600"/>
                <a:gd name="T63" fmla="*/ 6 h 344"/>
                <a:gd name="T64" fmla="*/ 7 w 600"/>
                <a:gd name="T65" fmla="*/ 6 h 344"/>
                <a:gd name="T66" fmla="*/ 7 w 600"/>
                <a:gd name="T67" fmla="*/ 6 h 344"/>
                <a:gd name="T68" fmla="*/ 7 w 600"/>
                <a:gd name="T69" fmla="*/ 6 h 344"/>
                <a:gd name="T70" fmla="*/ 7 w 600"/>
                <a:gd name="T71" fmla="*/ 6 h 344"/>
                <a:gd name="T72" fmla="*/ 7 w 600"/>
                <a:gd name="T73" fmla="*/ 6 h 344"/>
                <a:gd name="T74" fmla="*/ 7 w 600"/>
                <a:gd name="T75" fmla="*/ 6 h 344"/>
                <a:gd name="T76" fmla="*/ 7 w 600"/>
                <a:gd name="T77" fmla="*/ 6 h 344"/>
                <a:gd name="T78" fmla="*/ 7 w 600"/>
                <a:gd name="T79" fmla="*/ 6 h 344"/>
                <a:gd name="T80" fmla="*/ 7 w 600"/>
                <a:gd name="T81" fmla="*/ 6 h 344"/>
                <a:gd name="T82" fmla="*/ 7 w 600"/>
                <a:gd name="T83" fmla="*/ 6 h 3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00"/>
                <a:gd name="T127" fmla="*/ 0 h 344"/>
                <a:gd name="T128" fmla="*/ 600 w 600"/>
                <a:gd name="T129" fmla="*/ 344 h 34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00" h="344">
                  <a:moveTo>
                    <a:pt x="592" y="250"/>
                  </a:moveTo>
                  <a:lnTo>
                    <a:pt x="394" y="288"/>
                  </a:lnTo>
                  <a:lnTo>
                    <a:pt x="186" y="322"/>
                  </a:lnTo>
                  <a:lnTo>
                    <a:pt x="182" y="322"/>
                  </a:lnTo>
                  <a:lnTo>
                    <a:pt x="174" y="324"/>
                  </a:lnTo>
                  <a:lnTo>
                    <a:pt x="152" y="326"/>
                  </a:lnTo>
                  <a:lnTo>
                    <a:pt x="154" y="322"/>
                  </a:lnTo>
                  <a:lnTo>
                    <a:pt x="132" y="326"/>
                  </a:lnTo>
                  <a:lnTo>
                    <a:pt x="132" y="328"/>
                  </a:lnTo>
                  <a:lnTo>
                    <a:pt x="0" y="344"/>
                  </a:lnTo>
                  <a:lnTo>
                    <a:pt x="6" y="340"/>
                  </a:lnTo>
                  <a:lnTo>
                    <a:pt x="34" y="326"/>
                  </a:lnTo>
                  <a:lnTo>
                    <a:pt x="38" y="318"/>
                  </a:lnTo>
                  <a:lnTo>
                    <a:pt x="54" y="308"/>
                  </a:lnTo>
                  <a:lnTo>
                    <a:pt x="54" y="300"/>
                  </a:lnTo>
                  <a:lnTo>
                    <a:pt x="56" y="296"/>
                  </a:lnTo>
                  <a:lnTo>
                    <a:pt x="64" y="292"/>
                  </a:lnTo>
                  <a:lnTo>
                    <a:pt x="64" y="284"/>
                  </a:lnTo>
                  <a:lnTo>
                    <a:pt x="72" y="276"/>
                  </a:lnTo>
                  <a:lnTo>
                    <a:pt x="112" y="242"/>
                  </a:lnTo>
                  <a:lnTo>
                    <a:pt x="116" y="234"/>
                  </a:lnTo>
                  <a:lnTo>
                    <a:pt x="118" y="236"/>
                  </a:lnTo>
                  <a:lnTo>
                    <a:pt x="116" y="244"/>
                  </a:lnTo>
                  <a:lnTo>
                    <a:pt x="126" y="256"/>
                  </a:lnTo>
                  <a:lnTo>
                    <a:pt x="144" y="262"/>
                  </a:lnTo>
                  <a:lnTo>
                    <a:pt x="152" y="262"/>
                  </a:lnTo>
                  <a:lnTo>
                    <a:pt x="162" y="256"/>
                  </a:lnTo>
                  <a:lnTo>
                    <a:pt x="162" y="250"/>
                  </a:lnTo>
                  <a:lnTo>
                    <a:pt x="168" y="246"/>
                  </a:lnTo>
                  <a:lnTo>
                    <a:pt x="176" y="252"/>
                  </a:lnTo>
                  <a:lnTo>
                    <a:pt x="178" y="254"/>
                  </a:lnTo>
                  <a:lnTo>
                    <a:pt x="184" y="252"/>
                  </a:lnTo>
                  <a:lnTo>
                    <a:pt x="204" y="244"/>
                  </a:lnTo>
                  <a:lnTo>
                    <a:pt x="208" y="232"/>
                  </a:lnTo>
                  <a:lnTo>
                    <a:pt x="210" y="232"/>
                  </a:lnTo>
                  <a:lnTo>
                    <a:pt x="214" y="236"/>
                  </a:lnTo>
                  <a:lnTo>
                    <a:pt x="230" y="222"/>
                  </a:lnTo>
                  <a:lnTo>
                    <a:pt x="236" y="226"/>
                  </a:lnTo>
                  <a:lnTo>
                    <a:pt x="248" y="208"/>
                  </a:lnTo>
                  <a:lnTo>
                    <a:pt x="244" y="202"/>
                  </a:lnTo>
                  <a:lnTo>
                    <a:pt x="246" y="190"/>
                  </a:lnTo>
                  <a:lnTo>
                    <a:pt x="260" y="166"/>
                  </a:lnTo>
                  <a:lnTo>
                    <a:pt x="276" y="100"/>
                  </a:lnTo>
                  <a:lnTo>
                    <a:pt x="280" y="100"/>
                  </a:lnTo>
                  <a:lnTo>
                    <a:pt x="290" y="106"/>
                  </a:lnTo>
                  <a:lnTo>
                    <a:pt x="290" y="110"/>
                  </a:lnTo>
                  <a:lnTo>
                    <a:pt x="296" y="114"/>
                  </a:lnTo>
                  <a:lnTo>
                    <a:pt x="306" y="112"/>
                  </a:lnTo>
                  <a:lnTo>
                    <a:pt x="312" y="102"/>
                  </a:lnTo>
                  <a:lnTo>
                    <a:pt x="318" y="76"/>
                  </a:lnTo>
                  <a:lnTo>
                    <a:pt x="324" y="68"/>
                  </a:lnTo>
                  <a:lnTo>
                    <a:pt x="334" y="72"/>
                  </a:lnTo>
                  <a:lnTo>
                    <a:pt x="340" y="58"/>
                  </a:lnTo>
                  <a:lnTo>
                    <a:pt x="346" y="54"/>
                  </a:lnTo>
                  <a:lnTo>
                    <a:pt x="350" y="48"/>
                  </a:lnTo>
                  <a:lnTo>
                    <a:pt x="356" y="34"/>
                  </a:lnTo>
                  <a:lnTo>
                    <a:pt x="360" y="32"/>
                  </a:lnTo>
                  <a:lnTo>
                    <a:pt x="360" y="28"/>
                  </a:lnTo>
                  <a:lnTo>
                    <a:pt x="358" y="26"/>
                  </a:lnTo>
                  <a:lnTo>
                    <a:pt x="358" y="6"/>
                  </a:lnTo>
                  <a:lnTo>
                    <a:pt x="360" y="2"/>
                  </a:lnTo>
                  <a:lnTo>
                    <a:pt x="364" y="0"/>
                  </a:lnTo>
                  <a:lnTo>
                    <a:pt x="400" y="22"/>
                  </a:lnTo>
                  <a:lnTo>
                    <a:pt x="404" y="24"/>
                  </a:lnTo>
                  <a:lnTo>
                    <a:pt x="406" y="22"/>
                  </a:lnTo>
                  <a:lnTo>
                    <a:pt x="410" y="4"/>
                  </a:lnTo>
                  <a:lnTo>
                    <a:pt x="416" y="2"/>
                  </a:lnTo>
                  <a:lnTo>
                    <a:pt x="422" y="6"/>
                  </a:lnTo>
                  <a:lnTo>
                    <a:pt x="430" y="8"/>
                  </a:lnTo>
                  <a:lnTo>
                    <a:pt x="426" y="16"/>
                  </a:lnTo>
                  <a:lnTo>
                    <a:pt x="434" y="26"/>
                  </a:lnTo>
                  <a:lnTo>
                    <a:pt x="450" y="26"/>
                  </a:lnTo>
                  <a:lnTo>
                    <a:pt x="456" y="32"/>
                  </a:lnTo>
                  <a:lnTo>
                    <a:pt x="466" y="36"/>
                  </a:lnTo>
                  <a:lnTo>
                    <a:pt x="472" y="44"/>
                  </a:lnTo>
                  <a:lnTo>
                    <a:pt x="470" y="48"/>
                  </a:lnTo>
                  <a:lnTo>
                    <a:pt x="460" y="66"/>
                  </a:lnTo>
                  <a:lnTo>
                    <a:pt x="456" y="82"/>
                  </a:lnTo>
                  <a:lnTo>
                    <a:pt x="456" y="92"/>
                  </a:lnTo>
                  <a:lnTo>
                    <a:pt x="468" y="94"/>
                  </a:lnTo>
                  <a:lnTo>
                    <a:pt x="478" y="86"/>
                  </a:lnTo>
                  <a:lnTo>
                    <a:pt x="486" y="96"/>
                  </a:lnTo>
                  <a:lnTo>
                    <a:pt x="492" y="98"/>
                  </a:lnTo>
                  <a:lnTo>
                    <a:pt x="496" y="100"/>
                  </a:lnTo>
                  <a:lnTo>
                    <a:pt x="500" y="104"/>
                  </a:lnTo>
                  <a:lnTo>
                    <a:pt x="504" y="106"/>
                  </a:lnTo>
                  <a:lnTo>
                    <a:pt x="510" y="104"/>
                  </a:lnTo>
                  <a:lnTo>
                    <a:pt x="512" y="104"/>
                  </a:lnTo>
                  <a:lnTo>
                    <a:pt x="530" y="114"/>
                  </a:lnTo>
                  <a:lnTo>
                    <a:pt x="544" y="116"/>
                  </a:lnTo>
                  <a:lnTo>
                    <a:pt x="550" y="124"/>
                  </a:lnTo>
                  <a:lnTo>
                    <a:pt x="548" y="128"/>
                  </a:lnTo>
                  <a:lnTo>
                    <a:pt x="544" y="132"/>
                  </a:lnTo>
                  <a:lnTo>
                    <a:pt x="546" y="144"/>
                  </a:lnTo>
                  <a:lnTo>
                    <a:pt x="544" y="148"/>
                  </a:lnTo>
                  <a:lnTo>
                    <a:pt x="540" y="150"/>
                  </a:lnTo>
                  <a:lnTo>
                    <a:pt x="554" y="158"/>
                  </a:lnTo>
                  <a:lnTo>
                    <a:pt x="558" y="166"/>
                  </a:lnTo>
                  <a:lnTo>
                    <a:pt x="558" y="170"/>
                  </a:lnTo>
                  <a:lnTo>
                    <a:pt x="556" y="174"/>
                  </a:lnTo>
                  <a:lnTo>
                    <a:pt x="546" y="172"/>
                  </a:lnTo>
                  <a:lnTo>
                    <a:pt x="544" y="176"/>
                  </a:lnTo>
                  <a:lnTo>
                    <a:pt x="548" y="180"/>
                  </a:lnTo>
                  <a:lnTo>
                    <a:pt x="550" y="180"/>
                  </a:lnTo>
                  <a:lnTo>
                    <a:pt x="550" y="184"/>
                  </a:lnTo>
                  <a:lnTo>
                    <a:pt x="544" y="186"/>
                  </a:lnTo>
                  <a:lnTo>
                    <a:pt x="540" y="186"/>
                  </a:lnTo>
                  <a:lnTo>
                    <a:pt x="540" y="188"/>
                  </a:lnTo>
                  <a:lnTo>
                    <a:pt x="544" y="192"/>
                  </a:lnTo>
                  <a:lnTo>
                    <a:pt x="552" y="194"/>
                  </a:lnTo>
                  <a:lnTo>
                    <a:pt x="562" y="196"/>
                  </a:lnTo>
                  <a:lnTo>
                    <a:pt x="564" y="200"/>
                  </a:lnTo>
                  <a:lnTo>
                    <a:pt x="554" y="210"/>
                  </a:lnTo>
                  <a:lnTo>
                    <a:pt x="550" y="210"/>
                  </a:lnTo>
                  <a:lnTo>
                    <a:pt x="538" y="206"/>
                  </a:lnTo>
                  <a:lnTo>
                    <a:pt x="538" y="210"/>
                  </a:lnTo>
                  <a:lnTo>
                    <a:pt x="546" y="216"/>
                  </a:lnTo>
                  <a:lnTo>
                    <a:pt x="554" y="220"/>
                  </a:lnTo>
                  <a:lnTo>
                    <a:pt x="562" y="218"/>
                  </a:lnTo>
                  <a:lnTo>
                    <a:pt x="570" y="210"/>
                  </a:lnTo>
                  <a:lnTo>
                    <a:pt x="578" y="212"/>
                  </a:lnTo>
                  <a:lnTo>
                    <a:pt x="590" y="210"/>
                  </a:lnTo>
                  <a:lnTo>
                    <a:pt x="592" y="212"/>
                  </a:lnTo>
                  <a:lnTo>
                    <a:pt x="600" y="240"/>
                  </a:lnTo>
                  <a:lnTo>
                    <a:pt x="594" y="246"/>
                  </a:lnTo>
                  <a:lnTo>
                    <a:pt x="592" y="246"/>
                  </a:lnTo>
                  <a:lnTo>
                    <a:pt x="592" y="25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1" name="Freeform 32"/>
            <p:cNvSpPr>
              <a:spLocks/>
            </p:cNvSpPr>
            <p:nvPr/>
          </p:nvSpPr>
          <p:spPr bwMode="grayWhite">
            <a:xfrm>
              <a:off x="3967" y="2366"/>
              <a:ext cx="376" cy="282"/>
            </a:xfrm>
            <a:custGeom>
              <a:avLst/>
              <a:gdLst>
                <a:gd name="T0" fmla="*/ 7 w 404"/>
                <a:gd name="T1" fmla="*/ 6 h 304"/>
                <a:gd name="T2" fmla="*/ 7 w 404"/>
                <a:gd name="T3" fmla="*/ 6 h 304"/>
                <a:gd name="T4" fmla="*/ 7 w 404"/>
                <a:gd name="T5" fmla="*/ 6 h 304"/>
                <a:gd name="T6" fmla="*/ 7 w 404"/>
                <a:gd name="T7" fmla="*/ 6 h 304"/>
                <a:gd name="T8" fmla="*/ 7 w 404"/>
                <a:gd name="T9" fmla="*/ 6 h 304"/>
                <a:gd name="T10" fmla="*/ 7 w 404"/>
                <a:gd name="T11" fmla="*/ 6 h 304"/>
                <a:gd name="T12" fmla="*/ 7 w 404"/>
                <a:gd name="T13" fmla="*/ 6 h 304"/>
                <a:gd name="T14" fmla="*/ 7 w 404"/>
                <a:gd name="T15" fmla="*/ 6 h 304"/>
                <a:gd name="T16" fmla="*/ 7 w 404"/>
                <a:gd name="T17" fmla="*/ 6 h 304"/>
                <a:gd name="T18" fmla="*/ 7 w 404"/>
                <a:gd name="T19" fmla="*/ 6 h 304"/>
                <a:gd name="T20" fmla="*/ 7 w 404"/>
                <a:gd name="T21" fmla="*/ 6 h 304"/>
                <a:gd name="T22" fmla="*/ 7 w 404"/>
                <a:gd name="T23" fmla="*/ 6 h 304"/>
                <a:gd name="T24" fmla="*/ 7 w 404"/>
                <a:gd name="T25" fmla="*/ 6 h 304"/>
                <a:gd name="T26" fmla="*/ 6 w 404"/>
                <a:gd name="T27" fmla="*/ 6 h 304"/>
                <a:gd name="T28" fmla="*/ 7 w 404"/>
                <a:gd name="T29" fmla="*/ 6 h 304"/>
                <a:gd name="T30" fmla="*/ 7 w 404"/>
                <a:gd name="T31" fmla="*/ 6 h 304"/>
                <a:gd name="T32" fmla="*/ 7 w 404"/>
                <a:gd name="T33" fmla="*/ 6 h 304"/>
                <a:gd name="T34" fmla="*/ 7 w 404"/>
                <a:gd name="T35" fmla="*/ 6 h 304"/>
                <a:gd name="T36" fmla="*/ 7 w 404"/>
                <a:gd name="T37" fmla="*/ 6 h 304"/>
                <a:gd name="T38" fmla="*/ 7 w 404"/>
                <a:gd name="T39" fmla="*/ 6 h 304"/>
                <a:gd name="T40" fmla="*/ 7 w 404"/>
                <a:gd name="T41" fmla="*/ 2 h 304"/>
                <a:gd name="T42" fmla="*/ 7 w 404"/>
                <a:gd name="T43" fmla="*/ 6 h 304"/>
                <a:gd name="T44" fmla="*/ 7 w 404"/>
                <a:gd name="T45" fmla="*/ 6 h 304"/>
                <a:gd name="T46" fmla="*/ 7 w 404"/>
                <a:gd name="T47" fmla="*/ 6 h 304"/>
                <a:gd name="T48" fmla="*/ 7 w 404"/>
                <a:gd name="T49" fmla="*/ 6 h 304"/>
                <a:gd name="T50" fmla="*/ 7 w 404"/>
                <a:gd name="T51" fmla="*/ 6 h 304"/>
                <a:gd name="T52" fmla="*/ 7 w 404"/>
                <a:gd name="T53" fmla="*/ 6 h 304"/>
                <a:gd name="T54" fmla="*/ 7 w 404"/>
                <a:gd name="T55" fmla="*/ 6 h 304"/>
                <a:gd name="T56" fmla="*/ 7 w 404"/>
                <a:gd name="T57" fmla="*/ 6 h 304"/>
                <a:gd name="T58" fmla="*/ 7 w 404"/>
                <a:gd name="T59" fmla="*/ 6 h 304"/>
                <a:gd name="T60" fmla="*/ 7 w 404"/>
                <a:gd name="T61" fmla="*/ 6 h 304"/>
                <a:gd name="T62" fmla="*/ 7 w 404"/>
                <a:gd name="T63" fmla="*/ 6 h 304"/>
                <a:gd name="T64" fmla="*/ 7 w 404"/>
                <a:gd name="T65" fmla="*/ 6 h 304"/>
                <a:gd name="T66" fmla="*/ 7 w 404"/>
                <a:gd name="T67" fmla="*/ 6 h 304"/>
                <a:gd name="T68" fmla="*/ 7 w 404"/>
                <a:gd name="T69" fmla="*/ 6 h 304"/>
                <a:gd name="T70" fmla="*/ 7 w 404"/>
                <a:gd name="T71" fmla="*/ 6 h 304"/>
                <a:gd name="T72" fmla="*/ 7 w 404"/>
                <a:gd name="T73" fmla="*/ 6 h 304"/>
                <a:gd name="T74" fmla="*/ 7 w 404"/>
                <a:gd name="T75" fmla="*/ 6 h 304"/>
                <a:gd name="T76" fmla="*/ 7 w 404"/>
                <a:gd name="T77" fmla="*/ 6 h 304"/>
                <a:gd name="T78" fmla="*/ 7 w 404"/>
                <a:gd name="T79" fmla="*/ 6 h 304"/>
                <a:gd name="T80" fmla="*/ 7 w 404"/>
                <a:gd name="T81" fmla="*/ 6 h 304"/>
                <a:gd name="T82" fmla="*/ 7 w 404"/>
                <a:gd name="T83" fmla="*/ 6 h 304"/>
                <a:gd name="T84" fmla="*/ 7 w 404"/>
                <a:gd name="T85" fmla="*/ 6 h 304"/>
                <a:gd name="T86" fmla="*/ 7 w 404"/>
                <a:gd name="T87" fmla="*/ 6 h 3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4"/>
                <a:gd name="T133" fmla="*/ 0 h 304"/>
                <a:gd name="T134" fmla="*/ 404 w 404"/>
                <a:gd name="T135" fmla="*/ 304 h 3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4" h="304">
                  <a:moveTo>
                    <a:pt x="242" y="304"/>
                  </a:moveTo>
                  <a:lnTo>
                    <a:pt x="238" y="304"/>
                  </a:lnTo>
                  <a:lnTo>
                    <a:pt x="226" y="302"/>
                  </a:lnTo>
                  <a:lnTo>
                    <a:pt x="224" y="300"/>
                  </a:lnTo>
                  <a:lnTo>
                    <a:pt x="220" y="296"/>
                  </a:lnTo>
                  <a:lnTo>
                    <a:pt x="216" y="276"/>
                  </a:lnTo>
                  <a:lnTo>
                    <a:pt x="206" y="262"/>
                  </a:lnTo>
                  <a:lnTo>
                    <a:pt x="194" y="256"/>
                  </a:lnTo>
                  <a:lnTo>
                    <a:pt x="188" y="236"/>
                  </a:lnTo>
                  <a:lnTo>
                    <a:pt x="178" y="228"/>
                  </a:lnTo>
                  <a:lnTo>
                    <a:pt x="176" y="216"/>
                  </a:lnTo>
                  <a:lnTo>
                    <a:pt x="168" y="214"/>
                  </a:lnTo>
                  <a:lnTo>
                    <a:pt x="154" y="208"/>
                  </a:lnTo>
                  <a:lnTo>
                    <a:pt x="146" y="196"/>
                  </a:lnTo>
                  <a:lnTo>
                    <a:pt x="136" y="190"/>
                  </a:lnTo>
                  <a:lnTo>
                    <a:pt x="136" y="184"/>
                  </a:lnTo>
                  <a:lnTo>
                    <a:pt x="132" y="174"/>
                  </a:lnTo>
                  <a:lnTo>
                    <a:pt x="128" y="172"/>
                  </a:lnTo>
                  <a:lnTo>
                    <a:pt x="114" y="166"/>
                  </a:lnTo>
                  <a:lnTo>
                    <a:pt x="88" y="144"/>
                  </a:lnTo>
                  <a:lnTo>
                    <a:pt x="76" y="140"/>
                  </a:lnTo>
                  <a:lnTo>
                    <a:pt x="74" y="132"/>
                  </a:lnTo>
                  <a:lnTo>
                    <a:pt x="62" y="122"/>
                  </a:lnTo>
                  <a:lnTo>
                    <a:pt x="56" y="106"/>
                  </a:lnTo>
                  <a:lnTo>
                    <a:pt x="48" y="98"/>
                  </a:lnTo>
                  <a:lnTo>
                    <a:pt x="44" y="92"/>
                  </a:lnTo>
                  <a:lnTo>
                    <a:pt x="28" y="90"/>
                  </a:lnTo>
                  <a:lnTo>
                    <a:pt x="6" y="78"/>
                  </a:lnTo>
                  <a:lnTo>
                    <a:pt x="0" y="72"/>
                  </a:lnTo>
                  <a:lnTo>
                    <a:pt x="8" y="56"/>
                  </a:lnTo>
                  <a:lnTo>
                    <a:pt x="12" y="52"/>
                  </a:lnTo>
                  <a:lnTo>
                    <a:pt x="16" y="46"/>
                  </a:lnTo>
                  <a:lnTo>
                    <a:pt x="18" y="42"/>
                  </a:lnTo>
                  <a:lnTo>
                    <a:pt x="16" y="40"/>
                  </a:lnTo>
                  <a:lnTo>
                    <a:pt x="40" y="28"/>
                  </a:lnTo>
                  <a:lnTo>
                    <a:pt x="48" y="28"/>
                  </a:lnTo>
                  <a:lnTo>
                    <a:pt x="48" y="24"/>
                  </a:lnTo>
                  <a:lnTo>
                    <a:pt x="68" y="14"/>
                  </a:lnTo>
                  <a:lnTo>
                    <a:pt x="70" y="10"/>
                  </a:lnTo>
                  <a:lnTo>
                    <a:pt x="74" y="12"/>
                  </a:lnTo>
                  <a:lnTo>
                    <a:pt x="178" y="0"/>
                  </a:lnTo>
                  <a:lnTo>
                    <a:pt x="180" y="2"/>
                  </a:lnTo>
                  <a:lnTo>
                    <a:pt x="178" y="6"/>
                  </a:lnTo>
                  <a:lnTo>
                    <a:pt x="182" y="10"/>
                  </a:lnTo>
                  <a:lnTo>
                    <a:pt x="188" y="4"/>
                  </a:lnTo>
                  <a:lnTo>
                    <a:pt x="206" y="18"/>
                  </a:lnTo>
                  <a:lnTo>
                    <a:pt x="208" y="30"/>
                  </a:lnTo>
                  <a:lnTo>
                    <a:pt x="296" y="18"/>
                  </a:lnTo>
                  <a:lnTo>
                    <a:pt x="404" y="92"/>
                  </a:lnTo>
                  <a:lnTo>
                    <a:pt x="400" y="94"/>
                  </a:lnTo>
                  <a:lnTo>
                    <a:pt x="390" y="100"/>
                  </a:lnTo>
                  <a:lnTo>
                    <a:pt x="384" y="110"/>
                  </a:lnTo>
                  <a:lnTo>
                    <a:pt x="370" y="130"/>
                  </a:lnTo>
                  <a:lnTo>
                    <a:pt x="366" y="138"/>
                  </a:lnTo>
                  <a:lnTo>
                    <a:pt x="362" y="150"/>
                  </a:lnTo>
                  <a:lnTo>
                    <a:pt x="364" y="160"/>
                  </a:lnTo>
                  <a:lnTo>
                    <a:pt x="364" y="168"/>
                  </a:lnTo>
                  <a:lnTo>
                    <a:pt x="360" y="172"/>
                  </a:lnTo>
                  <a:lnTo>
                    <a:pt x="358" y="178"/>
                  </a:lnTo>
                  <a:lnTo>
                    <a:pt x="352" y="178"/>
                  </a:lnTo>
                  <a:lnTo>
                    <a:pt x="346" y="182"/>
                  </a:lnTo>
                  <a:lnTo>
                    <a:pt x="342" y="188"/>
                  </a:lnTo>
                  <a:lnTo>
                    <a:pt x="336" y="196"/>
                  </a:lnTo>
                  <a:lnTo>
                    <a:pt x="332" y="204"/>
                  </a:lnTo>
                  <a:lnTo>
                    <a:pt x="318" y="214"/>
                  </a:lnTo>
                  <a:lnTo>
                    <a:pt x="312" y="224"/>
                  </a:lnTo>
                  <a:lnTo>
                    <a:pt x="304" y="232"/>
                  </a:lnTo>
                  <a:lnTo>
                    <a:pt x="294" y="238"/>
                  </a:lnTo>
                  <a:lnTo>
                    <a:pt x="290" y="244"/>
                  </a:lnTo>
                  <a:lnTo>
                    <a:pt x="284" y="248"/>
                  </a:lnTo>
                  <a:lnTo>
                    <a:pt x="276" y="252"/>
                  </a:lnTo>
                  <a:lnTo>
                    <a:pt x="272" y="254"/>
                  </a:lnTo>
                  <a:lnTo>
                    <a:pt x="268" y="258"/>
                  </a:lnTo>
                  <a:lnTo>
                    <a:pt x="270" y="260"/>
                  </a:lnTo>
                  <a:lnTo>
                    <a:pt x="268" y="262"/>
                  </a:lnTo>
                  <a:lnTo>
                    <a:pt x="266" y="270"/>
                  </a:lnTo>
                  <a:lnTo>
                    <a:pt x="258" y="276"/>
                  </a:lnTo>
                  <a:lnTo>
                    <a:pt x="252" y="276"/>
                  </a:lnTo>
                  <a:lnTo>
                    <a:pt x="250" y="278"/>
                  </a:lnTo>
                  <a:lnTo>
                    <a:pt x="252" y="280"/>
                  </a:lnTo>
                  <a:lnTo>
                    <a:pt x="254" y="282"/>
                  </a:lnTo>
                  <a:lnTo>
                    <a:pt x="256" y="284"/>
                  </a:lnTo>
                  <a:lnTo>
                    <a:pt x="254" y="288"/>
                  </a:lnTo>
                  <a:lnTo>
                    <a:pt x="252" y="290"/>
                  </a:lnTo>
                  <a:lnTo>
                    <a:pt x="244" y="296"/>
                  </a:lnTo>
                  <a:lnTo>
                    <a:pt x="242" y="302"/>
                  </a:lnTo>
                  <a:lnTo>
                    <a:pt x="242" y="30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2" name="Freeform 33"/>
            <p:cNvSpPr>
              <a:spLocks/>
            </p:cNvSpPr>
            <p:nvPr/>
          </p:nvSpPr>
          <p:spPr bwMode="grayWhite">
            <a:xfrm>
              <a:off x="3798" y="2404"/>
              <a:ext cx="400" cy="413"/>
            </a:xfrm>
            <a:custGeom>
              <a:avLst/>
              <a:gdLst>
                <a:gd name="T0" fmla="*/ 6 w 432"/>
                <a:gd name="T1" fmla="*/ 6 h 446"/>
                <a:gd name="T2" fmla="*/ 6 w 432"/>
                <a:gd name="T3" fmla="*/ 6 h 446"/>
                <a:gd name="T4" fmla="*/ 6 w 432"/>
                <a:gd name="T5" fmla="*/ 6 h 446"/>
                <a:gd name="T6" fmla="*/ 6 w 432"/>
                <a:gd name="T7" fmla="*/ 6 h 446"/>
                <a:gd name="T8" fmla="*/ 6 w 432"/>
                <a:gd name="T9" fmla="*/ 6 h 446"/>
                <a:gd name="T10" fmla="*/ 6 w 432"/>
                <a:gd name="T11" fmla="*/ 6 h 446"/>
                <a:gd name="T12" fmla="*/ 6 w 432"/>
                <a:gd name="T13" fmla="*/ 6 h 446"/>
                <a:gd name="T14" fmla="*/ 6 w 432"/>
                <a:gd name="T15" fmla="*/ 6 h 446"/>
                <a:gd name="T16" fmla="*/ 6 w 432"/>
                <a:gd name="T17" fmla="*/ 6 h 446"/>
                <a:gd name="T18" fmla="*/ 6 w 432"/>
                <a:gd name="T19" fmla="*/ 6 h 446"/>
                <a:gd name="T20" fmla="*/ 6 w 432"/>
                <a:gd name="T21" fmla="*/ 6 h 446"/>
                <a:gd name="T22" fmla="*/ 6 w 432"/>
                <a:gd name="T23" fmla="*/ 6 h 446"/>
                <a:gd name="T24" fmla="*/ 6 w 432"/>
                <a:gd name="T25" fmla="*/ 6 h 446"/>
                <a:gd name="T26" fmla="*/ 6 w 432"/>
                <a:gd name="T27" fmla="*/ 6 h 446"/>
                <a:gd name="T28" fmla="*/ 6 w 432"/>
                <a:gd name="T29" fmla="*/ 6 h 446"/>
                <a:gd name="T30" fmla="*/ 6 w 432"/>
                <a:gd name="T31" fmla="*/ 6 h 446"/>
                <a:gd name="T32" fmla="*/ 6 w 432"/>
                <a:gd name="T33" fmla="*/ 6 h 446"/>
                <a:gd name="T34" fmla="*/ 6 w 432"/>
                <a:gd name="T35" fmla="*/ 6 h 446"/>
                <a:gd name="T36" fmla="*/ 6 w 432"/>
                <a:gd name="T37" fmla="*/ 6 h 446"/>
                <a:gd name="T38" fmla="*/ 6 w 432"/>
                <a:gd name="T39" fmla="*/ 6 h 446"/>
                <a:gd name="T40" fmla="*/ 6 w 432"/>
                <a:gd name="T41" fmla="*/ 6 h 446"/>
                <a:gd name="T42" fmla="*/ 6 w 432"/>
                <a:gd name="T43" fmla="*/ 6 h 446"/>
                <a:gd name="T44" fmla="*/ 6 w 432"/>
                <a:gd name="T45" fmla="*/ 6 h 446"/>
                <a:gd name="T46" fmla="*/ 6 w 432"/>
                <a:gd name="T47" fmla="*/ 6 h 446"/>
                <a:gd name="T48" fmla="*/ 6 w 432"/>
                <a:gd name="T49" fmla="*/ 6 h 446"/>
                <a:gd name="T50" fmla="*/ 6 w 432"/>
                <a:gd name="T51" fmla="*/ 6 h 446"/>
                <a:gd name="T52" fmla="*/ 6 w 432"/>
                <a:gd name="T53" fmla="*/ 6 h 446"/>
                <a:gd name="T54" fmla="*/ 6 w 432"/>
                <a:gd name="T55" fmla="*/ 6 h 446"/>
                <a:gd name="T56" fmla="*/ 6 w 432"/>
                <a:gd name="T57" fmla="*/ 6 h 446"/>
                <a:gd name="T58" fmla="*/ 6 w 432"/>
                <a:gd name="T59" fmla="*/ 6 h 446"/>
                <a:gd name="T60" fmla="*/ 6 w 432"/>
                <a:gd name="T61" fmla="*/ 6 h 446"/>
                <a:gd name="T62" fmla="*/ 6 w 432"/>
                <a:gd name="T63" fmla="*/ 6 h 446"/>
                <a:gd name="T64" fmla="*/ 6 w 432"/>
                <a:gd name="T65" fmla="*/ 6 h 446"/>
                <a:gd name="T66" fmla="*/ 6 w 432"/>
                <a:gd name="T67" fmla="*/ 6 h 446"/>
                <a:gd name="T68" fmla="*/ 6 w 432"/>
                <a:gd name="T69" fmla="*/ 6 h 446"/>
                <a:gd name="T70" fmla="*/ 6 w 432"/>
                <a:gd name="T71" fmla="*/ 6 h 446"/>
                <a:gd name="T72" fmla="*/ 6 w 432"/>
                <a:gd name="T73" fmla="*/ 6 h 446"/>
                <a:gd name="T74" fmla="*/ 6 w 432"/>
                <a:gd name="T75" fmla="*/ 6 h 446"/>
                <a:gd name="T76" fmla="*/ 6 w 432"/>
                <a:gd name="T77" fmla="*/ 6 h 446"/>
                <a:gd name="T78" fmla="*/ 6 w 432"/>
                <a:gd name="T79" fmla="*/ 0 h 446"/>
                <a:gd name="T80" fmla="*/ 0 w 432"/>
                <a:gd name="T81" fmla="*/ 6 h 4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32"/>
                <a:gd name="T124" fmla="*/ 0 h 446"/>
                <a:gd name="T125" fmla="*/ 432 w 432"/>
                <a:gd name="T126" fmla="*/ 446 h 4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32" h="446">
                  <a:moveTo>
                    <a:pt x="0" y="26"/>
                  </a:moveTo>
                  <a:lnTo>
                    <a:pt x="58" y="236"/>
                  </a:lnTo>
                  <a:lnTo>
                    <a:pt x="64" y="240"/>
                  </a:lnTo>
                  <a:lnTo>
                    <a:pt x="68" y="256"/>
                  </a:lnTo>
                  <a:lnTo>
                    <a:pt x="70" y="262"/>
                  </a:lnTo>
                  <a:lnTo>
                    <a:pt x="78" y="268"/>
                  </a:lnTo>
                  <a:lnTo>
                    <a:pt x="84" y="272"/>
                  </a:lnTo>
                  <a:lnTo>
                    <a:pt x="82" y="282"/>
                  </a:lnTo>
                  <a:lnTo>
                    <a:pt x="88" y="290"/>
                  </a:lnTo>
                  <a:lnTo>
                    <a:pt x="88" y="292"/>
                  </a:lnTo>
                  <a:lnTo>
                    <a:pt x="80" y="304"/>
                  </a:lnTo>
                  <a:lnTo>
                    <a:pt x="80" y="318"/>
                  </a:lnTo>
                  <a:lnTo>
                    <a:pt x="74" y="330"/>
                  </a:lnTo>
                  <a:lnTo>
                    <a:pt x="76" y="346"/>
                  </a:lnTo>
                  <a:lnTo>
                    <a:pt x="86" y="368"/>
                  </a:lnTo>
                  <a:lnTo>
                    <a:pt x="84" y="394"/>
                  </a:lnTo>
                  <a:lnTo>
                    <a:pt x="94" y="410"/>
                  </a:lnTo>
                  <a:lnTo>
                    <a:pt x="96" y="416"/>
                  </a:lnTo>
                  <a:lnTo>
                    <a:pt x="96" y="420"/>
                  </a:lnTo>
                  <a:lnTo>
                    <a:pt x="104" y="428"/>
                  </a:lnTo>
                  <a:lnTo>
                    <a:pt x="104" y="434"/>
                  </a:lnTo>
                  <a:lnTo>
                    <a:pt x="110" y="442"/>
                  </a:lnTo>
                  <a:lnTo>
                    <a:pt x="336" y="428"/>
                  </a:lnTo>
                  <a:lnTo>
                    <a:pt x="340" y="440"/>
                  </a:lnTo>
                  <a:lnTo>
                    <a:pt x="342" y="444"/>
                  </a:lnTo>
                  <a:lnTo>
                    <a:pt x="354" y="446"/>
                  </a:lnTo>
                  <a:lnTo>
                    <a:pt x="356" y="434"/>
                  </a:lnTo>
                  <a:lnTo>
                    <a:pt x="350" y="412"/>
                  </a:lnTo>
                  <a:lnTo>
                    <a:pt x="350" y="404"/>
                  </a:lnTo>
                  <a:lnTo>
                    <a:pt x="352" y="400"/>
                  </a:lnTo>
                  <a:lnTo>
                    <a:pt x="360" y="396"/>
                  </a:lnTo>
                  <a:lnTo>
                    <a:pt x="376" y="402"/>
                  </a:lnTo>
                  <a:lnTo>
                    <a:pt x="390" y="404"/>
                  </a:lnTo>
                  <a:lnTo>
                    <a:pt x="396" y="402"/>
                  </a:lnTo>
                  <a:lnTo>
                    <a:pt x="394" y="386"/>
                  </a:lnTo>
                  <a:lnTo>
                    <a:pt x="392" y="376"/>
                  </a:lnTo>
                  <a:lnTo>
                    <a:pt x="392" y="366"/>
                  </a:lnTo>
                  <a:lnTo>
                    <a:pt x="394" y="358"/>
                  </a:lnTo>
                  <a:lnTo>
                    <a:pt x="406" y="324"/>
                  </a:lnTo>
                  <a:lnTo>
                    <a:pt x="408" y="310"/>
                  </a:lnTo>
                  <a:lnTo>
                    <a:pt x="412" y="296"/>
                  </a:lnTo>
                  <a:lnTo>
                    <a:pt x="420" y="280"/>
                  </a:lnTo>
                  <a:lnTo>
                    <a:pt x="428" y="274"/>
                  </a:lnTo>
                  <a:lnTo>
                    <a:pt x="430" y="272"/>
                  </a:lnTo>
                  <a:lnTo>
                    <a:pt x="432" y="268"/>
                  </a:lnTo>
                  <a:lnTo>
                    <a:pt x="426" y="266"/>
                  </a:lnTo>
                  <a:lnTo>
                    <a:pt x="426" y="264"/>
                  </a:lnTo>
                  <a:lnTo>
                    <a:pt x="422" y="264"/>
                  </a:lnTo>
                  <a:lnTo>
                    <a:pt x="410" y="262"/>
                  </a:lnTo>
                  <a:lnTo>
                    <a:pt x="408" y="260"/>
                  </a:lnTo>
                  <a:lnTo>
                    <a:pt x="404" y="256"/>
                  </a:lnTo>
                  <a:lnTo>
                    <a:pt x="400" y="236"/>
                  </a:lnTo>
                  <a:lnTo>
                    <a:pt x="390" y="222"/>
                  </a:lnTo>
                  <a:lnTo>
                    <a:pt x="378" y="216"/>
                  </a:lnTo>
                  <a:lnTo>
                    <a:pt x="372" y="196"/>
                  </a:lnTo>
                  <a:lnTo>
                    <a:pt x="362" y="188"/>
                  </a:lnTo>
                  <a:lnTo>
                    <a:pt x="360" y="176"/>
                  </a:lnTo>
                  <a:lnTo>
                    <a:pt x="352" y="174"/>
                  </a:lnTo>
                  <a:lnTo>
                    <a:pt x="338" y="168"/>
                  </a:lnTo>
                  <a:lnTo>
                    <a:pt x="330" y="156"/>
                  </a:lnTo>
                  <a:lnTo>
                    <a:pt x="320" y="150"/>
                  </a:lnTo>
                  <a:lnTo>
                    <a:pt x="320" y="144"/>
                  </a:lnTo>
                  <a:lnTo>
                    <a:pt x="316" y="134"/>
                  </a:lnTo>
                  <a:lnTo>
                    <a:pt x="312" y="132"/>
                  </a:lnTo>
                  <a:lnTo>
                    <a:pt x="298" y="126"/>
                  </a:lnTo>
                  <a:lnTo>
                    <a:pt x="272" y="104"/>
                  </a:lnTo>
                  <a:lnTo>
                    <a:pt x="260" y="100"/>
                  </a:lnTo>
                  <a:lnTo>
                    <a:pt x="258" y="92"/>
                  </a:lnTo>
                  <a:lnTo>
                    <a:pt x="246" y="82"/>
                  </a:lnTo>
                  <a:lnTo>
                    <a:pt x="240" y="66"/>
                  </a:lnTo>
                  <a:lnTo>
                    <a:pt x="232" y="58"/>
                  </a:lnTo>
                  <a:lnTo>
                    <a:pt x="228" y="52"/>
                  </a:lnTo>
                  <a:lnTo>
                    <a:pt x="212" y="50"/>
                  </a:lnTo>
                  <a:lnTo>
                    <a:pt x="190" y="38"/>
                  </a:lnTo>
                  <a:lnTo>
                    <a:pt x="184" y="32"/>
                  </a:lnTo>
                  <a:lnTo>
                    <a:pt x="192" y="16"/>
                  </a:lnTo>
                  <a:lnTo>
                    <a:pt x="196" y="12"/>
                  </a:lnTo>
                  <a:lnTo>
                    <a:pt x="200" y="6"/>
                  </a:lnTo>
                  <a:lnTo>
                    <a:pt x="202" y="2"/>
                  </a:lnTo>
                  <a:lnTo>
                    <a:pt x="200" y="0"/>
                  </a:lnTo>
                  <a:lnTo>
                    <a:pt x="80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3" name="Freeform 34"/>
            <p:cNvSpPr>
              <a:spLocks/>
            </p:cNvSpPr>
            <p:nvPr/>
          </p:nvSpPr>
          <p:spPr bwMode="grayWhite">
            <a:xfrm>
              <a:off x="3680" y="2771"/>
              <a:ext cx="669" cy="504"/>
            </a:xfrm>
            <a:custGeom>
              <a:avLst/>
              <a:gdLst>
                <a:gd name="T0" fmla="*/ 2 w 720"/>
                <a:gd name="T1" fmla="*/ 6 h 544"/>
                <a:gd name="T2" fmla="*/ 2 w 720"/>
                <a:gd name="T3" fmla="*/ 6 h 544"/>
                <a:gd name="T4" fmla="*/ 7 w 720"/>
                <a:gd name="T5" fmla="*/ 6 h 544"/>
                <a:gd name="T6" fmla="*/ 7 w 720"/>
                <a:gd name="T7" fmla="*/ 6 h 544"/>
                <a:gd name="T8" fmla="*/ 7 w 720"/>
                <a:gd name="T9" fmla="*/ 6 h 544"/>
                <a:gd name="T10" fmla="*/ 7 w 720"/>
                <a:gd name="T11" fmla="*/ 6 h 544"/>
                <a:gd name="T12" fmla="*/ 7 w 720"/>
                <a:gd name="T13" fmla="*/ 6 h 544"/>
                <a:gd name="T14" fmla="*/ 7 w 720"/>
                <a:gd name="T15" fmla="*/ 6 h 544"/>
                <a:gd name="T16" fmla="*/ 7 w 720"/>
                <a:gd name="T17" fmla="*/ 6 h 544"/>
                <a:gd name="T18" fmla="*/ 7 w 720"/>
                <a:gd name="T19" fmla="*/ 6 h 544"/>
                <a:gd name="T20" fmla="*/ 7 w 720"/>
                <a:gd name="T21" fmla="*/ 6 h 544"/>
                <a:gd name="T22" fmla="*/ 7 w 720"/>
                <a:gd name="T23" fmla="*/ 6 h 544"/>
                <a:gd name="T24" fmla="*/ 7 w 720"/>
                <a:gd name="T25" fmla="*/ 6 h 544"/>
                <a:gd name="T26" fmla="*/ 7 w 720"/>
                <a:gd name="T27" fmla="*/ 6 h 544"/>
                <a:gd name="T28" fmla="*/ 7 w 720"/>
                <a:gd name="T29" fmla="*/ 6 h 544"/>
                <a:gd name="T30" fmla="*/ 7 w 720"/>
                <a:gd name="T31" fmla="*/ 6 h 544"/>
                <a:gd name="T32" fmla="*/ 7 w 720"/>
                <a:gd name="T33" fmla="*/ 6 h 544"/>
                <a:gd name="T34" fmla="*/ 7 w 720"/>
                <a:gd name="T35" fmla="*/ 6 h 544"/>
                <a:gd name="T36" fmla="*/ 7 w 720"/>
                <a:gd name="T37" fmla="*/ 6 h 544"/>
                <a:gd name="T38" fmla="*/ 7 w 720"/>
                <a:gd name="T39" fmla="*/ 6 h 544"/>
                <a:gd name="T40" fmla="*/ 7 w 720"/>
                <a:gd name="T41" fmla="*/ 6 h 544"/>
                <a:gd name="T42" fmla="*/ 7 w 720"/>
                <a:gd name="T43" fmla="*/ 6 h 544"/>
                <a:gd name="T44" fmla="*/ 7 w 720"/>
                <a:gd name="T45" fmla="*/ 6 h 544"/>
                <a:gd name="T46" fmla="*/ 7 w 720"/>
                <a:gd name="T47" fmla="*/ 6 h 544"/>
                <a:gd name="T48" fmla="*/ 7 w 720"/>
                <a:gd name="T49" fmla="*/ 6 h 544"/>
                <a:gd name="T50" fmla="*/ 7 w 720"/>
                <a:gd name="T51" fmla="*/ 6 h 544"/>
                <a:gd name="T52" fmla="*/ 7 w 720"/>
                <a:gd name="T53" fmla="*/ 6 h 544"/>
                <a:gd name="T54" fmla="*/ 7 w 720"/>
                <a:gd name="T55" fmla="*/ 6 h 544"/>
                <a:gd name="T56" fmla="*/ 7 w 720"/>
                <a:gd name="T57" fmla="*/ 6 h 544"/>
                <a:gd name="T58" fmla="*/ 7 w 720"/>
                <a:gd name="T59" fmla="*/ 6 h 544"/>
                <a:gd name="T60" fmla="*/ 7 w 720"/>
                <a:gd name="T61" fmla="*/ 6 h 544"/>
                <a:gd name="T62" fmla="*/ 7 w 720"/>
                <a:gd name="T63" fmla="*/ 6 h 544"/>
                <a:gd name="T64" fmla="*/ 7 w 720"/>
                <a:gd name="T65" fmla="*/ 6 h 544"/>
                <a:gd name="T66" fmla="*/ 7 w 720"/>
                <a:gd name="T67" fmla="*/ 6 h 544"/>
                <a:gd name="T68" fmla="*/ 7 w 720"/>
                <a:gd name="T69" fmla="*/ 6 h 544"/>
                <a:gd name="T70" fmla="*/ 7 w 720"/>
                <a:gd name="T71" fmla="*/ 6 h 544"/>
                <a:gd name="T72" fmla="*/ 7 w 720"/>
                <a:gd name="T73" fmla="*/ 6 h 544"/>
                <a:gd name="T74" fmla="*/ 7 w 720"/>
                <a:gd name="T75" fmla="*/ 6 h 544"/>
                <a:gd name="T76" fmla="*/ 7 w 720"/>
                <a:gd name="T77" fmla="*/ 6 h 544"/>
                <a:gd name="T78" fmla="*/ 7 w 720"/>
                <a:gd name="T79" fmla="*/ 6 h 544"/>
                <a:gd name="T80" fmla="*/ 7 w 720"/>
                <a:gd name="T81" fmla="*/ 6 h 544"/>
                <a:gd name="T82" fmla="*/ 7 w 720"/>
                <a:gd name="T83" fmla="*/ 6 h 544"/>
                <a:gd name="T84" fmla="*/ 7 w 720"/>
                <a:gd name="T85" fmla="*/ 6 h 544"/>
                <a:gd name="T86" fmla="*/ 7 w 720"/>
                <a:gd name="T87" fmla="*/ 6 h 544"/>
                <a:gd name="T88" fmla="*/ 7 w 720"/>
                <a:gd name="T89" fmla="*/ 6 h 544"/>
                <a:gd name="T90" fmla="*/ 7 w 720"/>
                <a:gd name="T91" fmla="*/ 6 h 544"/>
                <a:gd name="T92" fmla="*/ 7 w 720"/>
                <a:gd name="T93" fmla="*/ 6 h 544"/>
                <a:gd name="T94" fmla="*/ 7 w 720"/>
                <a:gd name="T95" fmla="*/ 6 h 544"/>
                <a:gd name="T96" fmla="*/ 7 w 720"/>
                <a:gd name="T97" fmla="*/ 6 h 544"/>
                <a:gd name="T98" fmla="*/ 7 w 720"/>
                <a:gd name="T99" fmla="*/ 6 h 544"/>
                <a:gd name="T100" fmla="*/ 7 w 720"/>
                <a:gd name="T101" fmla="*/ 6 h 544"/>
                <a:gd name="T102" fmla="*/ 7 w 720"/>
                <a:gd name="T103" fmla="*/ 6 h 544"/>
                <a:gd name="T104" fmla="*/ 7 w 720"/>
                <a:gd name="T105" fmla="*/ 6 h 544"/>
                <a:gd name="T106" fmla="*/ 7 w 720"/>
                <a:gd name="T107" fmla="*/ 6 h 544"/>
                <a:gd name="T108" fmla="*/ 7 w 720"/>
                <a:gd name="T109" fmla="*/ 6 h 544"/>
                <a:gd name="T110" fmla="*/ 7 w 720"/>
                <a:gd name="T111" fmla="*/ 4 h 544"/>
                <a:gd name="T112" fmla="*/ 7 w 720"/>
                <a:gd name="T113" fmla="*/ 6 h 544"/>
                <a:gd name="T114" fmla="*/ 7 w 720"/>
                <a:gd name="T115" fmla="*/ 6 h 544"/>
                <a:gd name="T116" fmla="*/ 7 w 720"/>
                <a:gd name="T117" fmla="*/ 6 h 544"/>
                <a:gd name="T118" fmla="*/ 7 w 720"/>
                <a:gd name="T119" fmla="*/ 6 h 5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20"/>
                <a:gd name="T181" fmla="*/ 0 h 544"/>
                <a:gd name="T182" fmla="*/ 720 w 720"/>
                <a:gd name="T183" fmla="*/ 544 h 5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20" h="544">
                  <a:moveTo>
                    <a:pt x="222" y="20"/>
                  </a:moveTo>
                  <a:lnTo>
                    <a:pt x="2" y="40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0" y="50"/>
                  </a:lnTo>
                  <a:lnTo>
                    <a:pt x="2" y="58"/>
                  </a:lnTo>
                  <a:lnTo>
                    <a:pt x="8" y="66"/>
                  </a:lnTo>
                  <a:lnTo>
                    <a:pt x="12" y="70"/>
                  </a:lnTo>
                  <a:lnTo>
                    <a:pt x="14" y="72"/>
                  </a:lnTo>
                  <a:lnTo>
                    <a:pt x="22" y="76"/>
                  </a:lnTo>
                  <a:lnTo>
                    <a:pt x="22" y="80"/>
                  </a:lnTo>
                  <a:lnTo>
                    <a:pt x="18" y="88"/>
                  </a:lnTo>
                  <a:lnTo>
                    <a:pt x="18" y="90"/>
                  </a:lnTo>
                  <a:lnTo>
                    <a:pt x="24" y="94"/>
                  </a:lnTo>
                  <a:lnTo>
                    <a:pt x="24" y="96"/>
                  </a:lnTo>
                  <a:lnTo>
                    <a:pt x="24" y="98"/>
                  </a:lnTo>
                  <a:lnTo>
                    <a:pt x="20" y="102"/>
                  </a:lnTo>
                  <a:lnTo>
                    <a:pt x="20" y="108"/>
                  </a:lnTo>
                  <a:lnTo>
                    <a:pt x="22" y="110"/>
                  </a:lnTo>
                  <a:lnTo>
                    <a:pt x="36" y="106"/>
                  </a:lnTo>
                  <a:lnTo>
                    <a:pt x="40" y="102"/>
                  </a:lnTo>
                  <a:lnTo>
                    <a:pt x="44" y="90"/>
                  </a:lnTo>
                  <a:lnTo>
                    <a:pt x="46" y="86"/>
                  </a:lnTo>
                  <a:lnTo>
                    <a:pt x="50" y="88"/>
                  </a:lnTo>
                  <a:lnTo>
                    <a:pt x="56" y="88"/>
                  </a:lnTo>
                  <a:lnTo>
                    <a:pt x="58" y="86"/>
                  </a:lnTo>
                  <a:lnTo>
                    <a:pt x="62" y="88"/>
                  </a:lnTo>
                  <a:lnTo>
                    <a:pt x="60" y="90"/>
                  </a:lnTo>
                  <a:lnTo>
                    <a:pt x="52" y="98"/>
                  </a:lnTo>
                  <a:lnTo>
                    <a:pt x="54" y="100"/>
                  </a:lnTo>
                  <a:lnTo>
                    <a:pt x="60" y="96"/>
                  </a:lnTo>
                  <a:lnTo>
                    <a:pt x="72" y="96"/>
                  </a:lnTo>
                  <a:lnTo>
                    <a:pt x="110" y="82"/>
                  </a:lnTo>
                  <a:lnTo>
                    <a:pt x="116" y="82"/>
                  </a:lnTo>
                  <a:lnTo>
                    <a:pt x="116" y="86"/>
                  </a:lnTo>
                  <a:lnTo>
                    <a:pt x="108" y="92"/>
                  </a:lnTo>
                  <a:lnTo>
                    <a:pt x="112" y="94"/>
                  </a:lnTo>
                  <a:lnTo>
                    <a:pt x="130" y="94"/>
                  </a:lnTo>
                  <a:lnTo>
                    <a:pt x="146" y="100"/>
                  </a:lnTo>
                  <a:lnTo>
                    <a:pt x="164" y="110"/>
                  </a:lnTo>
                  <a:lnTo>
                    <a:pt x="168" y="112"/>
                  </a:lnTo>
                  <a:lnTo>
                    <a:pt x="168" y="106"/>
                  </a:lnTo>
                  <a:lnTo>
                    <a:pt x="172" y="102"/>
                  </a:lnTo>
                  <a:lnTo>
                    <a:pt x="174" y="108"/>
                  </a:lnTo>
                  <a:lnTo>
                    <a:pt x="184" y="110"/>
                  </a:lnTo>
                  <a:lnTo>
                    <a:pt x="188" y="112"/>
                  </a:lnTo>
                  <a:lnTo>
                    <a:pt x="188" y="114"/>
                  </a:lnTo>
                  <a:lnTo>
                    <a:pt x="184" y="116"/>
                  </a:lnTo>
                  <a:lnTo>
                    <a:pt x="186" y="118"/>
                  </a:lnTo>
                  <a:lnTo>
                    <a:pt x="208" y="136"/>
                  </a:lnTo>
                  <a:lnTo>
                    <a:pt x="210" y="142"/>
                  </a:lnTo>
                  <a:lnTo>
                    <a:pt x="208" y="146"/>
                  </a:lnTo>
                  <a:lnTo>
                    <a:pt x="206" y="150"/>
                  </a:lnTo>
                  <a:lnTo>
                    <a:pt x="204" y="148"/>
                  </a:lnTo>
                  <a:lnTo>
                    <a:pt x="202" y="142"/>
                  </a:lnTo>
                  <a:lnTo>
                    <a:pt x="200" y="148"/>
                  </a:lnTo>
                  <a:lnTo>
                    <a:pt x="202" y="152"/>
                  </a:lnTo>
                  <a:lnTo>
                    <a:pt x="206" y="154"/>
                  </a:lnTo>
                  <a:lnTo>
                    <a:pt x="236" y="146"/>
                  </a:lnTo>
                  <a:lnTo>
                    <a:pt x="238" y="142"/>
                  </a:lnTo>
                  <a:lnTo>
                    <a:pt x="250" y="140"/>
                  </a:lnTo>
                  <a:lnTo>
                    <a:pt x="274" y="120"/>
                  </a:lnTo>
                  <a:lnTo>
                    <a:pt x="290" y="120"/>
                  </a:lnTo>
                  <a:lnTo>
                    <a:pt x="290" y="116"/>
                  </a:lnTo>
                  <a:lnTo>
                    <a:pt x="288" y="112"/>
                  </a:lnTo>
                  <a:lnTo>
                    <a:pt x="292" y="102"/>
                  </a:lnTo>
                  <a:lnTo>
                    <a:pt x="320" y="98"/>
                  </a:lnTo>
                  <a:lnTo>
                    <a:pt x="358" y="118"/>
                  </a:lnTo>
                  <a:lnTo>
                    <a:pt x="360" y="124"/>
                  </a:lnTo>
                  <a:lnTo>
                    <a:pt x="370" y="132"/>
                  </a:lnTo>
                  <a:lnTo>
                    <a:pt x="378" y="146"/>
                  </a:lnTo>
                  <a:lnTo>
                    <a:pt x="402" y="162"/>
                  </a:lnTo>
                  <a:lnTo>
                    <a:pt x="406" y="170"/>
                  </a:lnTo>
                  <a:lnTo>
                    <a:pt x="412" y="176"/>
                  </a:lnTo>
                  <a:lnTo>
                    <a:pt x="432" y="176"/>
                  </a:lnTo>
                  <a:lnTo>
                    <a:pt x="446" y="196"/>
                  </a:lnTo>
                  <a:lnTo>
                    <a:pt x="450" y="200"/>
                  </a:lnTo>
                  <a:lnTo>
                    <a:pt x="448" y="206"/>
                  </a:lnTo>
                  <a:lnTo>
                    <a:pt x="454" y="228"/>
                  </a:lnTo>
                  <a:lnTo>
                    <a:pt x="452" y="252"/>
                  </a:lnTo>
                  <a:lnTo>
                    <a:pt x="446" y="278"/>
                  </a:lnTo>
                  <a:lnTo>
                    <a:pt x="446" y="300"/>
                  </a:lnTo>
                  <a:lnTo>
                    <a:pt x="450" y="306"/>
                  </a:lnTo>
                  <a:lnTo>
                    <a:pt x="466" y="316"/>
                  </a:lnTo>
                  <a:lnTo>
                    <a:pt x="470" y="308"/>
                  </a:lnTo>
                  <a:lnTo>
                    <a:pt x="466" y="304"/>
                  </a:lnTo>
                  <a:lnTo>
                    <a:pt x="460" y="290"/>
                  </a:lnTo>
                  <a:lnTo>
                    <a:pt x="462" y="288"/>
                  </a:lnTo>
                  <a:lnTo>
                    <a:pt x="470" y="286"/>
                  </a:lnTo>
                  <a:lnTo>
                    <a:pt x="476" y="300"/>
                  </a:lnTo>
                  <a:lnTo>
                    <a:pt x="480" y="300"/>
                  </a:lnTo>
                  <a:lnTo>
                    <a:pt x="482" y="292"/>
                  </a:lnTo>
                  <a:lnTo>
                    <a:pt x="484" y="292"/>
                  </a:lnTo>
                  <a:lnTo>
                    <a:pt x="488" y="294"/>
                  </a:lnTo>
                  <a:lnTo>
                    <a:pt x="488" y="300"/>
                  </a:lnTo>
                  <a:lnTo>
                    <a:pt x="484" y="308"/>
                  </a:lnTo>
                  <a:lnTo>
                    <a:pt x="480" y="314"/>
                  </a:lnTo>
                  <a:lnTo>
                    <a:pt x="474" y="330"/>
                  </a:lnTo>
                  <a:lnTo>
                    <a:pt x="470" y="332"/>
                  </a:lnTo>
                  <a:lnTo>
                    <a:pt x="470" y="340"/>
                  </a:lnTo>
                  <a:lnTo>
                    <a:pt x="476" y="346"/>
                  </a:lnTo>
                  <a:lnTo>
                    <a:pt x="484" y="354"/>
                  </a:lnTo>
                  <a:lnTo>
                    <a:pt x="498" y="384"/>
                  </a:lnTo>
                  <a:lnTo>
                    <a:pt x="518" y="396"/>
                  </a:lnTo>
                  <a:lnTo>
                    <a:pt x="520" y="396"/>
                  </a:lnTo>
                  <a:lnTo>
                    <a:pt x="520" y="390"/>
                  </a:lnTo>
                  <a:lnTo>
                    <a:pt x="528" y="390"/>
                  </a:lnTo>
                  <a:lnTo>
                    <a:pt x="532" y="402"/>
                  </a:lnTo>
                  <a:lnTo>
                    <a:pt x="532" y="408"/>
                  </a:lnTo>
                  <a:lnTo>
                    <a:pt x="540" y="424"/>
                  </a:lnTo>
                  <a:lnTo>
                    <a:pt x="548" y="430"/>
                  </a:lnTo>
                  <a:lnTo>
                    <a:pt x="558" y="432"/>
                  </a:lnTo>
                  <a:lnTo>
                    <a:pt x="572" y="474"/>
                  </a:lnTo>
                  <a:lnTo>
                    <a:pt x="578" y="476"/>
                  </a:lnTo>
                  <a:lnTo>
                    <a:pt x="598" y="482"/>
                  </a:lnTo>
                  <a:lnTo>
                    <a:pt x="606" y="486"/>
                  </a:lnTo>
                  <a:lnTo>
                    <a:pt x="630" y="514"/>
                  </a:lnTo>
                  <a:lnTo>
                    <a:pt x="640" y="522"/>
                  </a:lnTo>
                  <a:lnTo>
                    <a:pt x="644" y="522"/>
                  </a:lnTo>
                  <a:lnTo>
                    <a:pt x="650" y="526"/>
                  </a:lnTo>
                  <a:lnTo>
                    <a:pt x="652" y="532"/>
                  </a:lnTo>
                  <a:lnTo>
                    <a:pt x="646" y="532"/>
                  </a:lnTo>
                  <a:lnTo>
                    <a:pt x="642" y="532"/>
                  </a:lnTo>
                  <a:lnTo>
                    <a:pt x="640" y="532"/>
                  </a:lnTo>
                  <a:lnTo>
                    <a:pt x="638" y="532"/>
                  </a:lnTo>
                  <a:lnTo>
                    <a:pt x="636" y="536"/>
                  </a:lnTo>
                  <a:lnTo>
                    <a:pt x="640" y="540"/>
                  </a:lnTo>
                  <a:lnTo>
                    <a:pt x="652" y="544"/>
                  </a:lnTo>
                  <a:lnTo>
                    <a:pt x="658" y="540"/>
                  </a:lnTo>
                  <a:lnTo>
                    <a:pt x="666" y="538"/>
                  </a:lnTo>
                  <a:lnTo>
                    <a:pt x="702" y="524"/>
                  </a:lnTo>
                  <a:lnTo>
                    <a:pt x="708" y="512"/>
                  </a:lnTo>
                  <a:lnTo>
                    <a:pt x="710" y="508"/>
                  </a:lnTo>
                  <a:lnTo>
                    <a:pt x="704" y="490"/>
                  </a:lnTo>
                  <a:lnTo>
                    <a:pt x="706" y="480"/>
                  </a:lnTo>
                  <a:lnTo>
                    <a:pt x="712" y="464"/>
                  </a:lnTo>
                  <a:lnTo>
                    <a:pt x="720" y="466"/>
                  </a:lnTo>
                  <a:lnTo>
                    <a:pt x="712" y="432"/>
                  </a:lnTo>
                  <a:lnTo>
                    <a:pt x="714" y="414"/>
                  </a:lnTo>
                  <a:lnTo>
                    <a:pt x="712" y="382"/>
                  </a:lnTo>
                  <a:lnTo>
                    <a:pt x="704" y="356"/>
                  </a:lnTo>
                  <a:lnTo>
                    <a:pt x="700" y="348"/>
                  </a:lnTo>
                  <a:lnTo>
                    <a:pt x="676" y="316"/>
                  </a:lnTo>
                  <a:lnTo>
                    <a:pt x="662" y="280"/>
                  </a:lnTo>
                  <a:lnTo>
                    <a:pt x="642" y="256"/>
                  </a:lnTo>
                  <a:lnTo>
                    <a:pt x="644" y="252"/>
                  </a:lnTo>
                  <a:lnTo>
                    <a:pt x="642" y="248"/>
                  </a:lnTo>
                  <a:lnTo>
                    <a:pt x="636" y="234"/>
                  </a:lnTo>
                  <a:lnTo>
                    <a:pt x="636" y="228"/>
                  </a:lnTo>
                  <a:lnTo>
                    <a:pt x="642" y="218"/>
                  </a:lnTo>
                  <a:lnTo>
                    <a:pt x="642" y="216"/>
                  </a:lnTo>
                  <a:lnTo>
                    <a:pt x="618" y="182"/>
                  </a:lnTo>
                  <a:lnTo>
                    <a:pt x="604" y="168"/>
                  </a:lnTo>
                  <a:lnTo>
                    <a:pt x="594" y="162"/>
                  </a:lnTo>
                  <a:lnTo>
                    <a:pt x="592" y="158"/>
                  </a:lnTo>
                  <a:lnTo>
                    <a:pt x="576" y="138"/>
                  </a:lnTo>
                  <a:lnTo>
                    <a:pt x="556" y="100"/>
                  </a:lnTo>
                  <a:lnTo>
                    <a:pt x="550" y="78"/>
                  </a:lnTo>
                  <a:lnTo>
                    <a:pt x="538" y="48"/>
                  </a:lnTo>
                  <a:lnTo>
                    <a:pt x="538" y="42"/>
                  </a:lnTo>
                  <a:lnTo>
                    <a:pt x="532" y="38"/>
                  </a:lnTo>
                  <a:lnTo>
                    <a:pt x="528" y="36"/>
                  </a:lnTo>
                  <a:lnTo>
                    <a:pt x="526" y="14"/>
                  </a:lnTo>
                  <a:lnTo>
                    <a:pt x="522" y="6"/>
                  </a:lnTo>
                  <a:lnTo>
                    <a:pt x="516" y="8"/>
                  </a:lnTo>
                  <a:lnTo>
                    <a:pt x="502" y="6"/>
                  </a:lnTo>
                  <a:lnTo>
                    <a:pt x="486" y="0"/>
                  </a:lnTo>
                  <a:lnTo>
                    <a:pt x="478" y="4"/>
                  </a:lnTo>
                  <a:lnTo>
                    <a:pt x="476" y="8"/>
                  </a:lnTo>
                  <a:lnTo>
                    <a:pt x="476" y="16"/>
                  </a:lnTo>
                  <a:lnTo>
                    <a:pt x="482" y="38"/>
                  </a:lnTo>
                  <a:lnTo>
                    <a:pt x="480" y="50"/>
                  </a:lnTo>
                  <a:lnTo>
                    <a:pt x="468" y="48"/>
                  </a:lnTo>
                  <a:lnTo>
                    <a:pt x="466" y="44"/>
                  </a:lnTo>
                  <a:lnTo>
                    <a:pt x="462" y="32"/>
                  </a:lnTo>
                  <a:lnTo>
                    <a:pt x="236" y="46"/>
                  </a:lnTo>
                  <a:lnTo>
                    <a:pt x="230" y="38"/>
                  </a:lnTo>
                  <a:lnTo>
                    <a:pt x="230" y="32"/>
                  </a:lnTo>
                  <a:lnTo>
                    <a:pt x="222" y="24"/>
                  </a:lnTo>
                  <a:lnTo>
                    <a:pt x="222" y="2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4" name="Freeform 35"/>
            <p:cNvSpPr>
              <a:spLocks/>
            </p:cNvSpPr>
            <p:nvPr/>
          </p:nvSpPr>
          <p:spPr bwMode="grayWhite">
            <a:xfrm>
              <a:off x="4176" y="1879"/>
              <a:ext cx="336" cy="163"/>
            </a:xfrm>
            <a:custGeom>
              <a:avLst/>
              <a:gdLst>
                <a:gd name="T0" fmla="*/ 6 w 362"/>
                <a:gd name="T1" fmla="*/ 7 h 174"/>
                <a:gd name="T2" fmla="*/ 6 w 362"/>
                <a:gd name="T3" fmla="*/ 7 h 174"/>
                <a:gd name="T4" fmla="*/ 6 w 362"/>
                <a:gd name="T5" fmla="*/ 7 h 174"/>
                <a:gd name="T6" fmla="*/ 6 w 362"/>
                <a:gd name="T7" fmla="*/ 7 h 174"/>
                <a:gd name="T8" fmla="*/ 6 w 362"/>
                <a:gd name="T9" fmla="*/ 7 h 174"/>
                <a:gd name="T10" fmla="*/ 6 w 362"/>
                <a:gd name="T11" fmla="*/ 7 h 174"/>
                <a:gd name="T12" fmla="*/ 6 w 362"/>
                <a:gd name="T13" fmla="*/ 7 h 174"/>
                <a:gd name="T14" fmla="*/ 6 w 362"/>
                <a:gd name="T15" fmla="*/ 7 h 174"/>
                <a:gd name="T16" fmla="*/ 6 w 362"/>
                <a:gd name="T17" fmla="*/ 7 h 174"/>
                <a:gd name="T18" fmla="*/ 6 w 362"/>
                <a:gd name="T19" fmla="*/ 7 h 174"/>
                <a:gd name="T20" fmla="*/ 6 w 362"/>
                <a:gd name="T21" fmla="*/ 7 h 174"/>
                <a:gd name="T22" fmla="*/ 6 w 362"/>
                <a:gd name="T23" fmla="*/ 7 h 174"/>
                <a:gd name="T24" fmla="*/ 6 w 362"/>
                <a:gd name="T25" fmla="*/ 7 h 174"/>
                <a:gd name="T26" fmla="*/ 6 w 362"/>
                <a:gd name="T27" fmla="*/ 7 h 174"/>
                <a:gd name="T28" fmla="*/ 6 w 362"/>
                <a:gd name="T29" fmla="*/ 7 h 174"/>
                <a:gd name="T30" fmla="*/ 6 w 362"/>
                <a:gd name="T31" fmla="*/ 7 h 174"/>
                <a:gd name="T32" fmla="*/ 6 w 362"/>
                <a:gd name="T33" fmla="*/ 7 h 174"/>
                <a:gd name="T34" fmla="*/ 6 w 362"/>
                <a:gd name="T35" fmla="*/ 7 h 174"/>
                <a:gd name="T36" fmla="*/ 6 w 362"/>
                <a:gd name="T37" fmla="*/ 7 h 174"/>
                <a:gd name="T38" fmla="*/ 6 w 362"/>
                <a:gd name="T39" fmla="*/ 7 h 174"/>
                <a:gd name="T40" fmla="*/ 6 w 362"/>
                <a:gd name="T41" fmla="*/ 7 h 174"/>
                <a:gd name="T42" fmla="*/ 6 w 362"/>
                <a:gd name="T43" fmla="*/ 7 h 174"/>
                <a:gd name="T44" fmla="*/ 6 w 362"/>
                <a:gd name="T45" fmla="*/ 7 h 174"/>
                <a:gd name="T46" fmla="*/ 6 w 362"/>
                <a:gd name="T47" fmla="*/ 7 h 174"/>
                <a:gd name="T48" fmla="*/ 6 w 362"/>
                <a:gd name="T49" fmla="*/ 7 h 174"/>
                <a:gd name="T50" fmla="*/ 6 w 362"/>
                <a:gd name="T51" fmla="*/ 7 h 174"/>
                <a:gd name="T52" fmla="*/ 6 w 362"/>
                <a:gd name="T53" fmla="*/ 7 h 174"/>
                <a:gd name="T54" fmla="*/ 6 w 362"/>
                <a:gd name="T55" fmla="*/ 7 h 174"/>
                <a:gd name="T56" fmla="*/ 6 w 362"/>
                <a:gd name="T57" fmla="*/ 7 h 174"/>
                <a:gd name="T58" fmla="*/ 6 w 362"/>
                <a:gd name="T59" fmla="*/ 7 h 174"/>
                <a:gd name="T60" fmla="*/ 6 w 362"/>
                <a:gd name="T61" fmla="*/ 7 h 174"/>
                <a:gd name="T62" fmla="*/ 6 w 362"/>
                <a:gd name="T63" fmla="*/ 7 h 174"/>
                <a:gd name="T64" fmla="*/ 6 w 362"/>
                <a:gd name="T65" fmla="*/ 7 h 174"/>
                <a:gd name="T66" fmla="*/ 6 w 362"/>
                <a:gd name="T67" fmla="*/ 7 h 174"/>
                <a:gd name="T68" fmla="*/ 6 w 362"/>
                <a:gd name="T69" fmla="*/ 7 h 174"/>
                <a:gd name="T70" fmla="*/ 6 w 362"/>
                <a:gd name="T71" fmla="*/ 7 h 174"/>
                <a:gd name="T72" fmla="*/ 6 w 362"/>
                <a:gd name="T73" fmla="*/ 7 h 174"/>
                <a:gd name="T74" fmla="*/ 6 w 362"/>
                <a:gd name="T75" fmla="*/ 7 h 174"/>
                <a:gd name="T76" fmla="*/ 6 w 362"/>
                <a:gd name="T77" fmla="*/ 7 h 174"/>
                <a:gd name="T78" fmla="*/ 6 w 362"/>
                <a:gd name="T79" fmla="*/ 7 h 174"/>
                <a:gd name="T80" fmla="*/ 6 w 362"/>
                <a:gd name="T81" fmla="*/ 7 h 174"/>
                <a:gd name="T82" fmla="*/ 6 w 362"/>
                <a:gd name="T83" fmla="*/ 7 h 174"/>
                <a:gd name="T84" fmla="*/ 6 w 362"/>
                <a:gd name="T85" fmla="*/ 7 h 174"/>
                <a:gd name="T86" fmla="*/ 6 w 362"/>
                <a:gd name="T87" fmla="*/ 7 h 174"/>
                <a:gd name="T88" fmla="*/ 6 w 362"/>
                <a:gd name="T89" fmla="*/ 7 h 174"/>
                <a:gd name="T90" fmla="*/ 6 w 362"/>
                <a:gd name="T91" fmla="*/ 7 h 174"/>
                <a:gd name="T92" fmla="*/ 6 w 362"/>
                <a:gd name="T93" fmla="*/ 7 h 174"/>
                <a:gd name="T94" fmla="*/ 6 w 362"/>
                <a:gd name="T95" fmla="*/ 7 h 174"/>
                <a:gd name="T96" fmla="*/ 6 w 362"/>
                <a:gd name="T97" fmla="*/ 7 h 174"/>
                <a:gd name="T98" fmla="*/ 6 w 362"/>
                <a:gd name="T99" fmla="*/ 7 h 174"/>
                <a:gd name="T100" fmla="*/ 6 w 362"/>
                <a:gd name="T101" fmla="*/ 7 h 174"/>
                <a:gd name="T102" fmla="*/ 6 w 362"/>
                <a:gd name="T103" fmla="*/ 7 h 174"/>
                <a:gd name="T104" fmla="*/ 6 w 362"/>
                <a:gd name="T105" fmla="*/ 0 h 1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2"/>
                <a:gd name="T160" fmla="*/ 0 h 174"/>
                <a:gd name="T161" fmla="*/ 362 w 362"/>
                <a:gd name="T162" fmla="*/ 174 h 17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2" h="174">
                  <a:moveTo>
                    <a:pt x="274" y="0"/>
                  </a:moveTo>
                  <a:lnTo>
                    <a:pt x="208" y="12"/>
                  </a:lnTo>
                  <a:lnTo>
                    <a:pt x="0" y="52"/>
                  </a:lnTo>
                  <a:lnTo>
                    <a:pt x="12" y="104"/>
                  </a:lnTo>
                  <a:lnTo>
                    <a:pt x="16" y="96"/>
                  </a:lnTo>
                  <a:lnTo>
                    <a:pt x="20" y="94"/>
                  </a:lnTo>
                  <a:lnTo>
                    <a:pt x="36" y="76"/>
                  </a:lnTo>
                  <a:lnTo>
                    <a:pt x="42" y="74"/>
                  </a:lnTo>
                  <a:lnTo>
                    <a:pt x="48" y="66"/>
                  </a:lnTo>
                  <a:lnTo>
                    <a:pt x="54" y="62"/>
                  </a:lnTo>
                  <a:lnTo>
                    <a:pt x="58" y="52"/>
                  </a:lnTo>
                  <a:lnTo>
                    <a:pt x="62" y="58"/>
                  </a:lnTo>
                  <a:lnTo>
                    <a:pt x="72" y="60"/>
                  </a:lnTo>
                  <a:lnTo>
                    <a:pt x="82" y="56"/>
                  </a:lnTo>
                  <a:lnTo>
                    <a:pt x="84" y="50"/>
                  </a:lnTo>
                  <a:lnTo>
                    <a:pt x="108" y="42"/>
                  </a:lnTo>
                  <a:lnTo>
                    <a:pt x="114" y="44"/>
                  </a:lnTo>
                  <a:lnTo>
                    <a:pt x="120" y="46"/>
                  </a:lnTo>
                  <a:lnTo>
                    <a:pt x="128" y="42"/>
                  </a:lnTo>
                  <a:lnTo>
                    <a:pt x="130" y="50"/>
                  </a:lnTo>
                  <a:lnTo>
                    <a:pt x="134" y="52"/>
                  </a:lnTo>
                  <a:lnTo>
                    <a:pt x="142" y="70"/>
                  </a:lnTo>
                  <a:lnTo>
                    <a:pt x="148" y="68"/>
                  </a:lnTo>
                  <a:lnTo>
                    <a:pt x="154" y="72"/>
                  </a:lnTo>
                  <a:lnTo>
                    <a:pt x="162" y="74"/>
                  </a:lnTo>
                  <a:lnTo>
                    <a:pt x="158" y="82"/>
                  </a:lnTo>
                  <a:lnTo>
                    <a:pt x="166" y="92"/>
                  </a:lnTo>
                  <a:lnTo>
                    <a:pt x="182" y="92"/>
                  </a:lnTo>
                  <a:lnTo>
                    <a:pt x="188" y="98"/>
                  </a:lnTo>
                  <a:lnTo>
                    <a:pt x="198" y="102"/>
                  </a:lnTo>
                  <a:lnTo>
                    <a:pt x="204" y="110"/>
                  </a:lnTo>
                  <a:lnTo>
                    <a:pt x="202" y="114"/>
                  </a:lnTo>
                  <a:lnTo>
                    <a:pt x="192" y="132"/>
                  </a:lnTo>
                  <a:lnTo>
                    <a:pt x="188" y="148"/>
                  </a:lnTo>
                  <a:lnTo>
                    <a:pt x="188" y="158"/>
                  </a:lnTo>
                  <a:lnTo>
                    <a:pt x="200" y="160"/>
                  </a:lnTo>
                  <a:lnTo>
                    <a:pt x="210" y="152"/>
                  </a:lnTo>
                  <a:lnTo>
                    <a:pt x="218" y="162"/>
                  </a:lnTo>
                  <a:lnTo>
                    <a:pt x="224" y="164"/>
                  </a:lnTo>
                  <a:lnTo>
                    <a:pt x="224" y="162"/>
                  </a:lnTo>
                  <a:lnTo>
                    <a:pt x="232" y="160"/>
                  </a:lnTo>
                  <a:lnTo>
                    <a:pt x="246" y="160"/>
                  </a:lnTo>
                  <a:lnTo>
                    <a:pt x="262" y="166"/>
                  </a:lnTo>
                  <a:lnTo>
                    <a:pt x="268" y="170"/>
                  </a:lnTo>
                  <a:lnTo>
                    <a:pt x="272" y="170"/>
                  </a:lnTo>
                  <a:lnTo>
                    <a:pt x="272" y="166"/>
                  </a:lnTo>
                  <a:lnTo>
                    <a:pt x="268" y="162"/>
                  </a:lnTo>
                  <a:lnTo>
                    <a:pt x="262" y="150"/>
                  </a:lnTo>
                  <a:lnTo>
                    <a:pt x="256" y="148"/>
                  </a:lnTo>
                  <a:lnTo>
                    <a:pt x="254" y="146"/>
                  </a:lnTo>
                  <a:lnTo>
                    <a:pt x="256" y="144"/>
                  </a:lnTo>
                  <a:lnTo>
                    <a:pt x="258" y="144"/>
                  </a:lnTo>
                  <a:lnTo>
                    <a:pt x="260" y="140"/>
                  </a:lnTo>
                  <a:lnTo>
                    <a:pt x="252" y="136"/>
                  </a:lnTo>
                  <a:lnTo>
                    <a:pt x="246" y="126"/>
                  </a:lnTo>
                  <a:lnTo>
                    <a:pt x="240" y="110"/>
                  </a:lnTo>
                  <a:lnTo>
                    <a:pt x="238" y="104"/>
                  </a:lnTo>
                  <a:lnTo>
                    <a:pt x="238" y="92"/>
                  </a:lnTo>
                  <a:lnTo>
                    <a:pt x="240" y="74"/>
                  </a:lnTo>
                  <a:lnTo>
                    <a:pt x="240" y="70"/>
                  </a:lnTo>
                  <a:lnTo>
                    <a:pt x="236" y="68"/>
                  </a:lnTo>
                  <a:lnTo>
                    <a:pt x="236" y="62"/>
                  </a:lnTo>
                  <a:lnTo>
                    <a:pt x="238" y="58"/>
                  </a:lnTo>
                  <a:lnTo>
                    <a:pt x="240" y="54"/>
                  </a:lnTo>
                  <a:lnTo>
                    <a:pt x="242" y="48"/>
                  </a:lnTo>
                  <a:lnTo>
                    <a:pt x="256" y="38"/>
                  </a:lnTo>
                  <a:lnTo>
                    <a:pt x="258" y="36"/>
                  </a:lnTo>
                  <a:lnTo>
                    <a:pt x="262" y="22"/>
                  </a:lnTo>
                  <a:lnTo>
                    <a:pt x="270" y="22"/>
                  </a:lnTo>
                  <a:lnTo>
                    <a:pt x="272" y="28"/>
                  </a:lnTo>
                  <a:lnTo>
                    <a:pt x="266" y="38"/>
                  </a:lnTo>
                  <a:lnTo>
                    <a:pt x="262" y="46"/>
                  </a:lnTo>
                  <a:lnTo>
                    <a:pt x="256" y="52"/>
                  </a:lnTo>
                  <a:lnTo>
                    <a:pt x="252" y="60"/>
                  </a:lnTo>
                  <a:lnTo>
                    <a:pt x="258" y="70"/>
                  </a:lnTo>
                  <a:lnTo>
                    <a:pt x="264" y="72"/>
                  </a:lnTo>
                  <a:lnTo>
                    <a:pt x="268" y="90"/>
                  </a:lnTo>
                  <a:lnTo>
                    <a:pt x="266" y="92"/>
                  </a:lnTo>
                  <a:lnTo>
                    <a:pt x="256" y="100"/>
                  </a:lnTo>
                  <a:lnTo>
                    <a:pt x="258" y="104"/>
                  </a:lnTo>
                  <a:lnTo>
                    <a:pt x="266" y="106"/>
                  </a:lnTo>
                  <a:lnTo>
                    <a:pt x="268" y="110"/>
                  </a:lnTo>
                  <a:lnTo>
                    <a:pt x="266" y="118"/>
                  </a:lnTo>
                  <a:lnTo>
                    <a:pt x="268" y="124"/>
                  </a:lnTo>
                  <a:lnTo>
                    <a:pt x="268" y="128"/>
                  </a:lnTo>
                  <a:lnTo>
                    <a:pt x="272" y="140"/>
                  </a:lnTo>
                  <a:lnTo>
                    <a:pt x="284" y="148"/>
                  </a:lnTo>
                  <a:lnTo>
                    <a:pt x="290" y="148"/>
                  </a:lnTo>
                  <a:lnTo>
                    <a:pt x="292" y="144"/>
                  </a:lnTo>
                  <a:lnTo>
                    <a:pt x="300" y="144"/>
                  </a:lnTo>
                  <a:lnTo>
                    <a:pt x="302" y="146"/>
                  </a:lnTo>
                  <a:lnTo>
                    <a:pt x="300" y="152"/>
                  </a:lnTo>
                  <a:lnTo>
                    <a:pt x="306" y="162"/>
                  </a:lnTo>
                  <a:lnTo>
                    <a:pt x="308" y="166"/>
                  </a:lnTo>
                  <a:lnTo>
                    <a:pt x="310" y="172"/>
                  </a:lnTo>
                  <a:lnTo>
                    <a:pt x="320" y="172"/>
                  </a:lnTo>
                  <a:lnTo>
                    <a:pt x="322" y="174"/>
                  </a:lnTo>
                  <a:lnTo>
                    <a:pt x="328" y="166"/>
                  </a:lnTo>
                  <a:lnTo>
                    <a:pt x="352" y="158"/>
                  </a:lnTo>
                  <a:lnTo>
                    <a:pt x="354" y="154"/>
                  </a:lnTo>
                  <a:lnTo>
                    <a:pt x="356" y="148"/>
                  </a:lnTo>
                  <a:lnTo>
                    <a:pt x="362" y="114"/>
                  </a:lnTo>
                  <a:lnTo>
                    <a:pt x="360" y="112"/>
                  </a:lnTo>
                  <a:lnTo>
                    <a:pt x="310" y="122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5" name="Freeform 36"/>
            <p:cNvSpPr>
              <a:spLocks/>
            </p:cNvSpPr>
            <p:nvPr/>
          </p:nvSpPr>
          <p:spPr bwMode="grayWhite">
            <a:xfrm>
              <a:off x="4429" y="1866"/>
              <a:ext cx="80" cy="127"/>
            </a:xfrm>
            <a:custGeom>
              <a:avLst/>
              <a:gdLst>
                <a:gd name="T0" fmla="*/ 7 w 86"/>
                <a:gd name="T1" fmla="*/ 6 h 138"/>
                <a:gd name="T2" fmla="*/ 7 w 86"/>
                <a:gd name="T3" fmla="*/ 6 h 138"/>
                <a:gd name="T4" fmla="*/ 7 w 86"/>
                <a:gd name="T5" fmla="*/ 6 h 138"/>
                <a:gd name="T6" fmla="*/ 7 w 86"/>
                <a:gd name="T7" fmla="*/ 6 h 138"/>
                <a:gd name="T8" fmla="*/ 7 w 86"/>
                <a:gd name="T9" fmla="*/ 6 h 138"/>
                <a:gd name="T10" fmla="*/ 7 w 86"/>
                <a:gd name="T11" fmla="*/ 6 h 138"/>
                <a:gd name="T12" fmla="*/ 7 w 86"/>
                <a:gd name="T13" fmla="*/ 6 h 138"/>
                <a:gd name="T14" fmla="*/ 7 w 86"/>
                <a:gd name="T15" fmla="*/ 6 h 138"/>
                <a:gd name="T16" fmla="*/ 7 w 86"/>
                <a:gd name="T17" fmla="*/ 6 h 138"/>
                <a:gd name="T18" fmla="*/ 7 w 86"/>
                <a:gd name="T19" fmla="*/ 6 h 138"/>
                <a:gd name="T20" fmla="*/ 7 w 86"/>
                <a:gd name="T21" fmla="*/ 6 h 138"/>
                <a:gd name="T22" fmla="*/ 7 w 86"/>
                <a:gd name="T23" fmla="*/ 6 h 138"/>
                <a:gd name="T24" fmla="*/ 7 w 86"/>
                <a:gd name="T25" fmla="*/ 6 h 138"/>
                <a:gd name="T26" fmla="*/ 7 w 86"/>
                <a:gd name="T27" fmla="*/ 6 h 138"/>
                <a:gd name="T28" fmla="*/ 7 w 86"/>
                <a:gd name="T29" fmla="*/ 2 h 138"/>
                <a:gd name="T30" fmla="*/ 7 w 86"/>
                <a:gd name="T31" fmla="*/ 0 h 138"/>
                <a:gd name="T32" fmla="*/ 7 w 86"/>
                <a:gd name="T33" fmla="*/ 0 h 138"/>
                <a:gd name="T34" fmla="*/ 4 w 86"/>
                <a:gd name="T35" fmla="*/ 6 h 138"/>
                <a:gd name="T36" fmla="*/ 4 w 86"/>
                <a:gd name="T37" fmla="*/ 6 h 138"/>
                <a:gd name="T38" fmla="*/ 2 w 86"/>
                <a:gd name="T39" fmla="*/ 6 h 138"/>
                <a:gd name="T40" fmla="*/ 0 w 86"/>
                <a:gd name="T41" fmla="*/ 6 h 138"/>
                <a:gd name="T42" fmla="*/ 7 w 86"/>
                <a:gd name="T43" fmla="*/ 6 h 138"/>
                <a:gd name="T44" fmla="*/ 7 w 86"/>
                <a:gd name="T45" fmla="*/ 6 h 13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6"/>
                <a:gd name="T70" fmla="*/ 0 h 138"/>
                <a:gd name="T71" fmla="*/ 86 w 86"/>
                <a:gd name="T72" fmla="*/ 138 h 13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6" h="138">
                  <a:moveTo>
                    <a:pt x="86" y="128"/>
                  </a:moveTo>
                  <a:lnTo>
                    <a:pt x="86" y="118"/>
                  </a:lnTo>
                  <a:lnTo>
                    <a:pt x="80" y="104"/>
                  </a:lnTo>
                  <a:lnTo>
                    <a:pt x="70" y="94"/>
                  </a:lnTo>
                  <a:lnTo>
                    <a:pt x="56" y="86"/>
                  </a:lnTo>
                  <a:lnTo>
                    <a:pt x="52" y="80"/>
                  </a:lnTo>
                  <a:lnTo>
                    <a:pt x="48" y="72"/>
                  </a:lnTo>
                  <a:lnTo>
                    <a:pt x="38" y="54"/>
                  </a:lnTo>
                  <a:lnTo>
                    <a:pt x="34" y="46"/>
                  </a:lnTo>
                  <a:lnTo>
                    <a:pt x="24" y="36"/>
                  </a:lnTo>
                  <a:lnTo>
                    <a:pt x="22" y="30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0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4" y="8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0" y="16"/>
                  </a:lnTo>
                  <a:lnTo>
                    <a:pt x="36" y="138"/>
                  </a:lnTo>
                  <a:lnTo>
                    <a:pt x="86" y="12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6" name="Freeform 37"/>
            <p:cNvSpPr>
              <a:spLocks/>
            </p:cNvSpPr>
            <p:nvPr/>
          </p:nvSpPr>
          <p:spPr bwMode="grayWhite">
            <a:xfrm>
              <a:off x="4449" y="1715"/>
              <a:ext cx="103" cy="224"/>
            </a:xfrm>
            <a:custGeom>
              <a:avLst/>
              <a:gdLst>
                <a:gd name="T0" fmla="*/ 0 w 110"/>
                <a:gd name="T1" fmla="*/ 6 h 242"/>
                <a:gd name="T2" fmla="*/ 4 w 110"/>
                <a:gd name="T3" fmla="*/ 6 h 242"/>
                <a:gd name="T4" fmla="*/ 7 w 110"/>
                <a:gd name="T5" fmla="*/ 6 h 242"/>
                <a:gd name="T6" fmla="*/ 7 w 110"/>
                <a:gd name="T7" fmla="*/ 6 h 242"/>
                <a:gd name="T8" fmla="*/ 7 w 110"/>
                <a:gd name="T9" fmla="*/ 6 h 242"/>
                <a:gd name="T10" fmla="*/ 7 w 110"/>
                <a:gd name="T11" fmla="*/ 6 h 242"/>
                <a:gd name="T12" fmla="*/ 7 w 110"/>
                <a:gd name="T13" fmla="*/ 6 h 242"/>
                <a:gd name="T14" fmla="*/ 7 w 110"/>
                <a:gd name="T15" fmla="*/ 6 h 242"/>
                <a:gd name="T16" fmla="*/ 7 w 110"/>
                <a:gd name="T17" fmla="*/ 6 h 242"/>
                <a:gd name="T18" fmla="*/ 7 w 110"/>
                <a:gd name="T19" fmla="*/ 6 h 242"/>
                <a:gd name="T20" fmla="*/ 7 w 110"/>
                <a:gd name="T21" fmla="*/ 6 h 242"/>
                <a:gd name="T22" fmla="*/ 7 w 110"/>
                <a:gd name="T23" fmla="*/ 6 h 242"/>
                <a:gd name="T24" fmla="*/ 7 w 110"/>
                <a:gd name="T25" fmla="*/ 6 h 242"/>
                <a:gd name="T26" fmla="*/ 7 w 110"/>
                <a:gd name="T27" fmla="*/ 6 h 242"/>
                <a:gd name="T28" fmla="*/ 7 w 110"/>
                <a:gd name="T29" fmla="*/ 6 h 242"/>
                <a:gd name="T30" fmla="*/ 7 w 110"/>
                <a:gd name="T31" fmla="*/ 6 h 242"/>
                <a:gd name="T32" fmla="*/ 7 w 110"/>
                <a:gd name="T33" fmla="*/ 6 h 242"/>
                <a:gd name="T34" fmla="*/ 7 w 110"/>
                <a:gd name="T35" fmla="*/ 6 h 242"/>
                <a:gd name="T36" fmla="*/ 7 w 110"/>
                <a:gd name="T37" fmla="*/ 6 h 242"/>
                <a:gd name="T38" fmla="*/ 7 w 110"/>
                <a:gd name="T39" fmla="*/ 6 h 242"/>
                <a:gd name="T40" fmla="*/ 7 w 110"/>
                <a:gd name="T41" fmla="*/ 0 h 242"/>
                <a:gd name="T42" fmla="*/ 7 w 110"/>
                <a:gd name="T43" fmla="*/ 6 h 242"/>
                <a:gd name="T44" fmla="*/ 7 w 110"/>
                <a:gd name="T45" fmla="*/ 6 h 242"/>
                <a:gd name="T46" fmla="*/ 4 w 110"/>
                <a:gd name="T47" fmla="*/ 6 h 242"/>
                <a:gd name="T48" fmla="*/ 7 w 110"/>
                <a:gd name="T49" fmla="*/ 6 h 242"/>
                <a:gd name="T50" fmla="*/ 6 w 110"/>
                <a:gd name="T51" fmla="*/ 6 h 242"/>
                <a:gd name="T52" fmla="*/ 7 w 110"/>
                <a:gd name="T53" fmla="*/ 6 h 242"/>
                <a:gd name="T54" fmla="*/ 7 w 110"/>
                <a:gd name="T55" fmla="*/ 6 h 242"/>
                <a:gd name="T56" fmla="*/ 7 w 110"/>
                <a:gd name="T57" fmla="*/ 6 h 242"/>
                <a:gd name="T58" fmla="*/ 7 w 110"/>
                <a:gd name="T59" fmla="*/ 6 h 242"/>
                <a:gd name="T60" fmla="*/ 7 w 110"/>
                <a:gd name="T61" fmla="*/ 6 h 242"/>
                <a:gd name="T62" fmla="*/ 7 w 110"/>
                <a:gd name="T63" fmla="*/ 6 h 242"/>
                <a:gd name="T64" fmla="*/ 6 w 110"/>
                <a:gd name="T65" fmla="*/ 6 h 2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0"/>
                <a:gd name="T100" fmla="*/ 0 h 242"/>
                <a:gd name="T101" fmla="*/ 110 w 110"/>
                <a:gd name="T102" fmla="*/ 242 h 2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0" h="242">
                  <a:moveTo>
                    <a:pt x="6" y="164"/>
                  </a:moveTo>
                  <a:lnTo>
                    <a:pt x="0" y="182"/>
                  </a:lnTo>
                  <a:lnTo>
                    <a:pt x="0" y="184"/>
                  </a:lnTo>
                  <a:lnTo>
                    <a:pt x="4" y="182"/>
                  </a:lnTo>
                  <a:lnTo>
                    <a:pt x="8" y="192"/>
                  </a:lnTo>
                  <a:lnTo>
                    <a:pt x="14" y="198"/>
                  </a:lnTo>
                  <a:lnTo>
                    <a:pt x="20" y="206"/>
                  </a:lnTo>
                  <a:lnTo>
                    <a:pt x="38" y="214"/>
                  </a:lnTo>
                  <a:lnTo>
                    <a:pt x="44" y="216"/>
                  </a:lnTo>
                  <a:lnTo>
                    <a:pt x="56" y="218"/>
                  </a:lnTo>
                  <a:lnTo>
                    <a:pt x="62" y="220"/>
                  </a:lnTo>
                  <a:lnTo>
                    <a:pt x="62" y="232"/>
                  </a:lnTo>
                  <a:lnTo>
                    <a:pt x="62" y="238"/>
                  </a:lnTo>
                  <a:lnTo>
                    <a:pt x="66" y="242"/>
                  </a:lnTo>
                  <a:lnTo>
                    <a:pt x="70" y="236"/>
                  </a:lnTo>
                  <a:lnTo>
                    <a:pt x="76" y="226"/>
                  </a:lnTo>
                  <a:lnTo>
                    <a:pt x="76" y="214"/>
                  </a:lnTo>
                  <a:lnTo>
                    <a:pt x="84" y="200"/>
                  </a:lnTo>
                  <a:lnTo>
                    <a:pt x="88" y="190"/>
                  </a:lnTo>
                  <a:lnTo>
                    <a:pt x="100" y="174"/>
                  </a:lnTo>
                  <a:lnTo>
                    <a:pt x="104" y="162"/>
                  </a:lnTo>
                  <a:lnTo>
                    <a:pt x="110" y="150"/>
                  </a:lnTo>
                  <a:lnTo>
                    <a:pt x="108" y="144"/>
                  </a:lnTo>
                  <a:lnTo>
                    <a:pt x="106" y="110"/>
                  </a:lnTo>
                  <a:lnTo>
                    <a:pt x="104" y="84"/>
                  </a:lnTo>
                  <a:lnTo>
                    <a:pt x="98" y="76"/>
                  </a:lnTo>
                  <a:lnTo>
                    <a:pt x="88" y="80"/>
                  </a:lnTo>
                  <a:lnTo>
                    <a:pt x="84" y="82"/>
                  </a:lnTo>
                  <a:lnTo>
                    <a:pt x="80" y="82"/>
                  </a:lnTo>
                  <a:lnTo>
                    <a:pt x="78" y="78"/>
                  </a:lnTo>
                  <a:lnTo>
                    <a:pt x="76" y="82"/>
                  </a:lnTo>
                  <a:lnTo>
                    <a:pt x="74" y="80"/>
                  </a:lnTo>
                  <a:lnTo>
                    <a:pt x="74" y="76"/>
                  </a:lnTo>
                  <a:lnTo>
                    <a:pt x="80" y="64"/>
                  </a:lnTo>
                  <a:lnTo>
                    <a:pt x="82" y="60"/>
                  </a:lnTo>
                  <a:lnTo>
                    <a:pt x="86" y="60"/>
                  </a:lnTo>
                  <a:lnTo>
                    <a:pt x="86" y="50"/>
                  </a:lnTo>
                  <a:lnTo>
                    <a:pt x="88" y="42"/>
                  </a:lnTo>
                  <a:lnTo>
                    <a:pt x="90" y="38"/>
                  </a:lnTo>
                  <a:lnTo>
                    <a:pt x="94" y="34"/>
                  </a:lnTo>
                  <a:lnTo>
                    <a:pt x="90" y="24"/>
                  </a:lnTo>
                  <a:lnTo>
                    <a:pt x="26" y="0"/>
                  </a:lnTo>
                  <a:lnTo>
                    <a:pt x="22" y="4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4" y="30"/>
                  </a:lnTo>
                  <a:lnTo>
                    <a:pt x="6" y="40"/>
                  </a:lnTo>
                  <a:lnTo>
                    <a:pt x="4" y="42"/>
                  </a:lnTo>
                  <a:lnTo>
                    <a:pt x="4" y="46"/>
                  </a:lnTo>
                  <a:lnTo>
                    <a:pt x="10" y="52"/>
                  </a:lnTo>
                  <a:lnTo>
                    <a:pt x="10" y="62"/>
                  </a:lnTo>
                  <a:lnTo>
                    <a:pt x="6" y="64"/>
                  </a:lnTo>
                  <a:lnTo>
                    <a:pt x="6" y="82"/>
                  </a:lnTo>
                  <a:lnTo>
                    <a:pt x="8" y="84"/>
                  </a:lnTo>
                  <a:lnTo>
                    <a:pt x="18" y="86"/>
                  </a:lnTo>
                  <a:lnTo>
                    <a:pt x="20" y="98"/>
                  </a:lnTo>
                  <a:lnTo>
                    <a:pt x="30" y="100"/>
                  </a:lnTo>
                  <a:lnTo>
                    <a:pt x="32" y="102"/>
                  </a:lnTo>
                  <a:lnTo>
                    <a:pt x="38" y="106"/>
                  </a:lnTo>
                  <a:lnTo>
                    <a:pt x="42" y="110"/>
                  </a:lnTo>
                  <a:lnTo>
                    <a:pt x="52" y="118"/>
                  </a:lnTo>
                  <a:lnTo>
                    <a:pt x="52" y="120"/>
                  </a:lnTo>
                  <a:lnTo>
                    <a:pt x="40" y="128"/>
                  </a:lnTo>
                  <a:lnTo>
                    <a:pt x="28" y="140"/>
                  </a:lnTo>
                  <a:lnTo>
                    <a:pt x="26" y="150"/>
                  </a:lnTo>
                  <a:lnTo>
                    <a:pt x="6" y="16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7" name="Freeform 38"/>
            <p:cNvSpPr>
              <a:spLocks/>
            </p:cNvSpPr>
            <p:nvPr/>
          </p:nvSpPr>
          <p:spPr bwMode="grayWhite">
            <a:xfrm>
              <a:off x="4540" y="1517"/>
              <a:ext cx="241" cy="124"/>
            </a:xfrm>
            <a:custGeom>
              <a:avLst/>
              <a:gdLst>
                <a:gd name="T0" fmla="*/ 6 w 260"/>
                <a:gd name="T1" fmla="*/ 6 h 134"/>
                <a:gd name="T2" fmla="*/ 6 w 260"/>
                <a:gd name="T3" fmla="*/ 6 h 134"/>
                <a:gd name="T4" fmla="*/ 6 w 260"/>
                <a:gd name="T5" fmla="*/ 6 h 134"/>
                <a:gd name="T6" fmla="*/ 6 w 260"/>
                <a:gd name="T7" fmla="*/ 6 h 134"/>
                <a:gd name="T8" fmla="*/ 6 w 260"/>
                <a:gd name="T9" fmla="*/ 0 h 134"/>
                <a:gd name="T10" fmla="*/ 6 w 260"/>
                <a:gd name="T11" fmla="*/ 2 h 134"/>
                <a:gd name="T12" fmla="*/ 6 w 260"/>
                <a:gd name="T13" fmla="*/ 6 h 134"/>
                <a:gd name="T14" fmla="*/ 6 w 260"/>
                <a:gd name="T15" fmla="*/ 6 h 134"/>
                <a:gd name="T16" fmla="*/ 6 w 260"/>
                <a:gd name="T17" fmla="*/ 6 h 134"/>
                <a:gd name="T18" fmla="*/ 6 w 260"/>
                <a:gd name="T19" fmla="*/ 6 h 134"/>
                <a:gd name="T20" fmla="*/ 6 w 260"/>
                <a:gd name="T21" fmla="*/ 6 h 134"/>
                <a:gd name="T22" fmla="*/ 6 w 260"/>
                <a:gd name="T23" fmla="*/ 6 h 134"/>
                <a:gd name="T24" fmla="*/ 6 w 260"/>
                <a:gd name="T25" fmla="*/ 6 h 134"/>
                <a:gd name="T26" fmla="*/ 6 w 260"/>
                <a:gd name="T27" fmla="*/ 6 h 134"/>
                <a:gd name="T28" fmla="*/ 6 w 260"/>
                <a:gd name="T29" fmla="*/ 6 h 134"/>
                <a:gd name="T30" fmla="*/ 6 w 260"/>
                <a:gd name="T31" fmla="*/ 6 h 134"/>
                <a:gd name="T32" fmla="*/ 6 w 260"/>
                <a:gd name="T33" fmla="*/ 6 h 134"/>
                <a:gd name="T34" fmla="*/ 6 w 260"/>
                <a:gd name="T35" fmla="*/ 6 h 134"/>
                <a:gd name="T36" fmla="*/ 6 w 260"/>
                <a:gd name="T37" fmla="*/ 6 h 134"/>
                <a:gd name="T38" fmla="*/ 6 w 260"/>
                <a:gd name="T39" fmla="*/ 6 h 134"/>
                <a:gd name="T40" fmla="*/ 6 w 260"/>
                <a:gd name="T41" fmla="*/ 6 h 134"/>
                <a:gd name="T42" fmla="*/ 6 w 260"/>
                <a:gd name="T43" fmla="*/ 6 h 134"/>
                <a:gd name="T44" fmla="*/ 6 w 260"/>
                <a:gd name="T45" fmla="*/ 6 h 134"/>
                <a:gd name="T46" fmla="*/ 6 w 260"/>
                <a:gd name="T47" fmla="*/ 6 h 134"/>
                <a:gd name="T48" fmla="*/ 6 w 260"/>
                <a:gd name="T49" fmla="*/ 6 h 134"/>
                <a:gd name="T50" fmla="*/ 6 w 260"/>
                <a:gd name="T51" fmla="*/ 6 h 134"/>
                <a:gd name="T52" fmla="*/ 6 w 260"/>
                <a:gd name="T53" fmla="*/ 6 h 134"/>
                <a:gd name="T54" fmla="*/ 6 w 260"/>
                <a:gd name="T55" fmla="*/ 6 h 134"/>
                <a:gd name="T56" fmla="*/ 6 w 260"/>
                <a:gd name="T57" fmla="*/ 6 h 134"/>
                <a:gd name="T58" fmla="*/ 6 w 260"/>
                <a:gd name="T59" fmla="*/ 6 h 134"/>
                <a:gd name="T60" fmla="*/ 6 w 260"/>
                <a:gd name="T61" fmla="*/ 6 h 134"/>
                <a:gd name="T62" fmla="*/ 6 w 260"/>
                <a:gd name="T63" fmla="*/ 6 h 134"/>
                <a:gd name="T64" fmla="*/ 0 w 260"/>
                <a:gd name="T65" fmla="*/ 6 h 1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0"/>
                <a:gd name="T100" fmla="*/ 0 h 134"/>
                <a:gd name="T101" fmla="*/ 260 w 260"/>
                <a:gd name="T102" fmla="*/ 134 h 1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0" h="134">
                  <a:moveTo>
                    <a:pt x="0" y="56"/>
                  </a:moveTo>
                  <a:lnTo>
                    <a:pt x="52" y="44"/>
                  </a:lnTo>
                  <a:lnTo>
                    <a:pt x="138" y="26"/>
                  </a:lnTo>
                  <a:lnTo>
                    <a:pt x="138" y="22"/>
                  </a:lnTo>
                  <a:lnTo>
                    <a:pt x="142" y="20"/>
                  </a:lnTo>
                  <a:lnTo>
                    <a:pt x="144" y="22"/>
                  </a:lnTo>
                  <a:lnTo>
                    <a:pt x="144" y="20"/>
                  </a:lnTo>
                  <a:lnTo>
                    <a:pt x="144" y="14"/>
                  </a:lnTo>
                  <a:lnTo>
                    <a:pt x="150" y="12"/>
                  </a:lnTo>
                  <a:lnTo>
                    <a:pt x="156" y="0"/>
                  </a:lnTo>
                  <a:lnTo>
                    <a:pt x="162" y="0"/>
                  </a:lnTo>
                  <a:lnTo>
                    <a:pt x="166" y="2"/>
                  </a:lnTo>
                  <a:lnTo>
                    <a:pt x="170" y="14"/>
                  </a:lnTo>
                  <a:lnTo>
                    <a:pt x="180" y="22"/>
                  </a:lnTo>
                  <a:lnTo>
                    <a:pt x="182" y="26"/>
                  </a:lnTo>
                  <a:lnTo>
                    <a:pt x="182" y="30"/>
                  </a:lnTo>
                  <a:lnTo>
                    <a:pt x="176" y="32"/>
                  </a:lnTo>
                  <a:lnTo>
                    <a:pt x="172" y="42"/>
                  </a:lnTo>
                  <a:lnTo>
                    <a:pt x="168" y="52"/>
                  </a:lnTo>
                  <a:lnTo>
                    <a:pt x="168" y="58"/>
                  </a:lnTo>
                  <a:lnTo>
                    <a:pt x="180" y="58"/>
                  </a:lnTo>
                  <a:lnTo>
                    <a:pt x="190" y="64"/>
                  </a:lnTo>
                  <a:lnTo>
                    <a:pt x="204" y="78"/>
                  </a:lnTo>
                  <a:lnTo>
                    <a:pt x="210" y="88"/>
                  </a:lnTo>
                  <a:lnTo>
                    <a:pt x="216" y="96"/>
                  </a:lnTo>
                  <a:lnTo>
                    <a:pt x="234" y="98"/>
                  </a:lnTo>
                  <a:lnTo>
                    <a:pt x="244" y="94"/>
                  </a:lnTo>
                  <a:lnTo>
                    <a:pt x="250" y="82"/>
                  </a:lnTo>
                  <a:lnTo>
                    <a:pt x="246" y="78"/>
                  </a:lnTo>
                  <a:lnTo>
                    <a:pt x="240" y="72"/>
                  </a:lnTo>
                  <a:lnTo>
                    <a:pt x="232" y="68"/>
                  </a:lnTo>
                  <a:lnTo>
                    <a:pt x="232" y="64"/>
                  </a:lnTo>
                  <a:lnTo>
                    <a:pt x="238" y="64"/>
                  </a:lnTo>
                  <a:lnTo>
                    <a:pt x="242" y="64"/>
                  </a:lnTo>
                  <a:lnTo>
                    <a:pt x="254" y="82"/>
                  </a:lnTo>
                  <a:lnTo>
                    <a:pt x="260" y="98"/>
                  </a:lnTo>
                  <a:lnTo>
                    <a:pt x="260" y="106"/>
                  </a:lnTo>
                  <a:lnTo>
                    <a:pt x="252" y="100"/>
                  </a:lnTo>
                  <a:lnTo>
                    <a:pt x="244" y="106"/>
                  </a:lnTo>
                  <a:lnTo>
                    <a:pt x="232" y="112"/>
                  </a:lnTo>
                  <a:lnTo>
                    <a:pt x="220" y="124"/>
                  </a:lnTo>
                  <a:lnTo>
                    <a:pt x="214" y="124"/>
                  </a:lnTo>
                  <a:lnTo>
                    <a:pt x="214" y="122"/>
                  </a:lnTo>
                  <a:lnTo>
                    <a:pt x="214" y="116"/>
                  </a:lnTo>
                  <a:lnTo>
                    <a:pt x="212" y="108"/>
                  </a:lnTo>
                  <a:lnTo>
                    <a:pt x="208" y="108"/>
                  </a:lnTo>
                  <a:lnTo>
                    <a:pt x="202" y="120"/>
                  </a:lnTo>
                  <a:lnTo>
                    <a:pt x="192" y="132"/>
                  </a:lnTo>
                  <a:lnTo>
                    <a:pt x="190" y="134"/>
                  </a:lnTo>
                  <a:lnTo>
                    <a:pt x="184" y="128"/>
                  </a:lnTo>
                  <a:lnTo>
                    <a:pt x="184" y="126"/>
                  </a:lnTo>
                  <a:lnTo>
                    <a:pt x="180" y="126"/>
                  </a:lnTo>
                  <a:lnTo>
                    <a:pt x="178" y="124"/>
                  </a:lnTo>
                  <a:lnTo>
                    <a:pt x="174" y="120"/>
                  </a:lnTo>
                  <a:lnTo>
                    <a:pt x="174" y="116"/>
                  </a:lnTo>
                  <a:lnTo>
                    <a:pt x="160" y="112"/>
                  </a:lnTo>
                  <a:lnTo>
                    <a:pt x="156" y="104"/>
                  </a:lnTo>
                  <a:lnTo>
                    <a:pt x="152" y="102"/>
                  </a:lnTo>
                  <a:lnTo>
                    <a:pt x="148" y="92"/>
                  </a:lnTo>
                  <a:lnTo>
                    <a:pt x="122" y="98"/>
                  </a:lnTo>
                  <a:lnTo>
                    <a:pt x="54" y="116"/>
                  </a:lnTo>
                  <a:lnTo>
                    <a:pt x="52" y="120"/>
                  </a:lnTo>
                  <a:lnTo>
                    <a:pt x="52" y="122"/>
                  </a:lnTo>
                  <a:lnTo>
                    <a:pt x="48" y="116"/>
                  </a:lnTo>
                  <a:lnTo>
                    <a:pt x="2" y="128"/>
                  </a:lnTo>
                  <a:lnTo>
                    <a:pt x="0" y="124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8" name="Freeform 39"/>
            <p:cNvSpPr>
              <a:spLocks/>
            </p:cNvSpPr>
            <p:nvPr/>
          </p:nvSpPr>
          <p:spPr bwMode="grayWhite">
            <a:xfrm>
              <a:off x="4654" y="1601"/>
              <a:ext cx="62" cy="72"/>
            </a:xfrm>
            <a:custGeom>
              <a:avLst/>
              <a:gdLst>
                <a:gd name="T0" fmla="*/ 0 w 68"/>
                <a:gd name="T1" fmla="*/ 6 h 76"/>
                <a:gd name="T2" fmla="*/ 5 w 68"/>
                <a:gd name="T3" fmla="*/ 9 h 76"/>
                <a:gd name="T4" fmla="*/ 5 w 68"/>
                <a:gd name="T5" fmla="*/ 9 h 76"/>
                <a:gd name="T6" fmla="*/ 5 w 68"/>
                <a:gd name="T7" fmla="*/ 9 h 76"/>
                <a:gd name="T8" fmla="*/ 5 w 68"/>
                <a:gd name="T9" fmla="*/ 9 h 76"/>
                <a:gd name="T10" fmla="*/ 5 w 68"/>
                <a:gd name="T11" fmla="*/ 9 h 76"/>
                <a:gd name="T12" fmla="*/ 5 w 68"/>
                <a:gd name="T13" fmla="*/ 9 h 76"/>
                <a:gd name="T14" fmla="*/ 5 w 68"/>
                <a:gd name="T15" fmla="*/ 9 h 76"/>
                <a:gd name="T16" fmla="*/ 5 w 68"/>
                <a:gd name="T17" fmla="*/ 9 h 76"/>
                <a:gd name="T18" fmla="*/ 5 w 68"/>
                <a:gd name="T19" fmla="*/ 9 h 76"/>
                <a:gd name="T20" fmla="*/ 5 w 68"/>
                <a:gd name="T21" fmla="*/ 9 h 76"/>
                <a:gd name="T22" fmla="*/ 5 w 68"/>
                <a:gd name="T23" fmla="*/ 9 h 76"/>
                <a:gd name="T24" fmla="*/ 5 w 68"/>
                <a:gd name="T25" fmla="*/ 9 h 76"/>
                <a:gd name="T26" fmla="*/ 5 w 68"/>
                <a:gd name="T27" fmla="*/ 9 h 76"/>
                <a:gd name="T28" fmla="*/ 5 w 68"/>
                <a:gd name="T29" fmla="*/ 9 h 76"/>
                <a:gd name="T30" fmla="*/ 5 w 68"/>
                <a:gd name="T31" fmla="*/ 9 h 76"/>
                <a:gd name="T32" fmla="*/ 5 w 68"/>
                <a:gd name="T33" fmla="*/ 9 h 76"/>
                <a:gd name="T34" fmla="*/ 5 w 68"/>
                <a:gd name="T35" fmla="*/ 9 h 76"/>
                <a:gd name="T36" fmla="*/ 5 w 68"/>
                <a:gd name="T37" fmla="*/ 9 h 76"/>
                <a:gd name="T38" fmla="*/ 5 w 68"/>
                <a:gd name="T39" fmla="*/ 9 h 76"/>
                <a:gd name="T40" fmla="*/ 5 w 68"/>
                <a:gd name="T41" fmla="*/ 9 h 76"/>
                <a:gd name="T42" fmla="*/ 5 w 68"/>
                <a:gd name="T43" fmla="*/ 9 h 76"/>
                <a:gd name="T44" fmla="*/ 5 w 68"/>
                <a:gd name="T45" fmla="*/ 9 h 76"/>
                <a:gd name="T46" fmla="*/ 5 w 68"/>
                <a:gd name="T47" fmla="*/ 9 h 76"/>
                <a:gd name="T48" fmla="*/ 5 w 68"/>
                <a:gd name="T49" fmla="*/ 9 h 76"/>
                <a:gd name="T50" fmla="*/ 5 w 68"/>
                <a:gd name="T51" fmla="*/ 9 h 76"/>
                <a:gd name="T52" fmla="*/ 5 w 68"/>
                <a:gd name="T53" fmla="*/ 9 h 76"/>
                <a:gd name="T54" fmla="*/ 5 w 68"/>
                <a:gd name="T55" fmla="*/ 9 h 76"/>
                <a:gd name="T56" fmla="*/ 5 w 68"/>
                <a:gd name="T57" fmla="*/ 9 h 76"/>
                <a:gd name="T58" fmla="*/ 5 w 68"/>
                <a:gd name="T59" fmla="*/ 9 h 76"/>
                <a:gd name="T60" fmla="*/ 5 w 68"/>
                <a:gd name="T61" fmla="*/ 9 h 76"/>
                <a:gd name="T62" fmla="*/ 5 w 68"/>
                <a:gd name="T63" fmla="*/ 9 h 76"/>
                <a:gd name="T64" fmla="*/ 5 w 68"/>
                <a:gd name="T65" fmla="*/ 0 h 76"/>
                <a:gd name="T66" fmla="*/ 0 w 68"/>
                <a:gd name="T67" fmla="*/ 6 h 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8"/>
                <a:gd name="T103" fmla="*/ 0 h 76"/>
                <a:gd name="T104" fmla="*/ 68 w 68"/>
                <a:gd name="T105" fmla="*/ 76 h 7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8" h="76">
                  <a:moveTo>
                    <a:pt x="0" y="6"/>
                  </a:moveTo>
                  <a:lnTo>
                    <a:pt x="14" y="62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2" y="74"/>
                  </a:lnTo>
                  <a:lnTo>
                    <a:pt x="12" y="76"/>
                  </a:lnTo>
                  <a:lnTo>
                    <a:pt x="16" y="76"/>
                  </a:lnTo>
                  <a:lnTo>
                    <a:pt x="30" y="66"/>
                  </a:lnTo>
                  <a:lnTo>
                    <a:pt x="40" y="60"/>
                  </a:lnTo>
                  <a:lnTo>
                    <a:pt x="40" y="54"/>
                  </a:lnTo>
                  <a:lnTo>
                    <a:pt x="36" y="48"/>
                  </a:lnTo>
                  <a:lnTo>
                    <a:pt x="36" y="40"/>
                  </a:lnTo>
                  <a:lnTo>
                    <a:pt x="42" y="34"/>
                  </a:lnTo>
                  <a:lnTo>
                    <a:pt x="46" y="36"/>
                  </a:lnTo>
                  <a:lnTo>
                    <a:pt x="46" y="42"/>
                  </a:lnTo>
                  <a:lnTo>
                    <a:pt x="46" y="54"/>
                  </a:lnTo>
                  <a:lnTo>
                    <a:pt x="48" y="56"/>
                  </a:lnTo>
                  <a:lnTo>
                    <a:pt x="52" y="56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60" y="46"/>
                  </a:lnTo>
                  <a:lnTo>
                    <a:pt x="68" y="44"/>
                  </a:lnTo>
                  <a:lnTo>
                    <a:pt x="68" y="42"/>
                  </a:lnTo>
                  <a:lnTo>
                    <a:pt x="62" y="36"/>
                  </a:lnTo>
                  <a:lnTo>
                    <a:pt x="62" y="34"/>
                  </a:lnTo>
                  <a:lnTo>
                    <a:pt x="58" y="34"/>
                  </a:lnTo>
                  <a:lnTo>
                    <a:pt x="56" y="32"/>
                  </a:lnTo>
                  <a:lnTo>
                    <a:pt x="52" y="28"/>
                  </a:lnTo>
                  <a:lnTo>
                    <a:pt x="52" y="24"/>
                  </a:lnTo>
                  <a:lnTo>
                    <a:pt x="38" y="20"/>
                  </a:lnTo>
                  <a:lnTo>
                    <a:pt x="34" y="12"/>
                  </a:lnTo>
                  <a:lnTo>
                    <a:pt x="30" y="10"/>
                  </a:lnTo>
                  <a:lnTo>
                    <a:pt x="2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09" name="Freeform 40"/>
            <p:cNvSpPr>
              <a:spLocks/>
            </p:cNvSpPr>
            <p:nvPr/>
          </p:nvSpPr>
          <p:spPr bwMode="grayWhite">
            <a:xfrm>
              <a:off x="4480" y="1337"/>
              <a:ext cx="129" cy="231"/>
            </a:xfrm>
            <a:custGeom>
              <a:avLst/>
              <a:gdLst>
                <a:gd name="T0" fmla="*/ 0 w 138"/>
                <a:gd name="T1" fmla="*/ 7 h 248"/>
                <a:gd name="T2" fmla="*/ 6 w 138"/>
                <a:gd name="T3" fmla="*/ 7 h 248"/>
                <a:gd name="T4" fmla="*/ 4 w 138"/>
                <a:gd name="T5" fmla="*/ 7 h 248"/>
                <a:gd name="T6" fmla="*/ 7 w 138"/>
                <a:gd name="T7" fmla="*/ 7 h 248"/>
                <a:gd name="T8" fmla="*/ 7 w 138"/>
                <a:gd name="T9" fmla="*/ 7 h 248"/>
                <a:gd name="T10" fmla="*/ 7 w 138"/>
                <a:gd name="T11" fmla="*/ 7 h 248"/>
                <a:gd name="T12" fmla="*/ 7 w 138"/>
                <a:gd name="T13" fmla="*/ 7 h 248"/>
                <a:gd name="T14" fmla="*/ 7 w 138"/>
                <a:gd name="T15" fmla="*/ 7 h 248"/>
                <a:gd name="T16" fmla="*/ 7 w 138"/>
                <a:gd name="T17" fmla="*/ 7 h 248"/>
                <a:gd name="T18" fmla="*/ 7 w 138"/>
                <a:gd name="T19" fmla="*/ 7 h 248"/>
                <a:gd name="T20" fmla="*/ 7 w 138"/>
                <a:gd name="T21" fmla="*/ 7 h 248"/>
                <a:gd name="T22" fmla="*/ 7 w 138"/>
                <a:gd name="T23" fmla="*/ 7 h 248"/>
                <a:gd name="T24" fmla="*/ 7 w 138"/>
                <a:gd name="T25" fmla="*/ 7 h 248"/>
                <a:gd name="T26" fmla="*/ 7 w 138"/>
                <a:gd name="T27" fmla="*/ 7 h 248"/>
                <a:gd name="T28" fmla="*/ 7 w 138"/>
                <a:gd name="T29" fmla="*/ 7 h 248"/>
                <a:gd name="T30" fmla="*/ 7 w 138"/>
                <a:gd name="T31" fmla="*/ 7 h 248"/>
                <a:gd name="T32" fmla="*/ 7 w 138"/>
                <a:gd name="T33" fmla="*/ 7 h 248"/>
                <a:gd name="T34" fmla="*/ 7 w 138"/>
                <a:gd name="T35" fmla="*/ 7 h 248"/>
                <a:gd name="T36" fmla="*/ 7 w 138"/>
                <a:gd name="T37" fmla="*/ 7 h 248"/>
                <a:gd name="T38" fmla="*/ 7 w 138"/>
                <a:gd name="T39" fmla="*/ 7 h 248"/>
                <a:gd name="T40" fmla="*/ 7 w 138"/>
                <a:gd name="T41" fmla="*/ 7 h 248"/>
                <a:gd name="T42" fmla="*/ 7 w 138"/>
                <a:gd name="T43" fmla="*/ 7 h 248"/>
                <a:gd name="T44" fmla="*/ 7 w 138"/>
                <a:gd name="T45" fmla="*/ 7 h 248"/>
                <a:gd name="T46" fmla="*/ 7 w 138"/>
                <a:gd name="T47" fmla="*/ 7 h 248"/>
                <a:gd name="T48" fmla="*/ 7 w 138"/>
                <a:gd name="T49" fmla="*/ 7 h 248"/>
                <a:gd name="T50" fmla="*/ 7 w 138"/>
                <a:gd name="T51" fmla="*/ 7 h 248"/>
                <a:gd name="T52" fmla="*/ 7 w 138"/>
                <a:gd name="T53" fmla="*/ 7 h 248"/>
                <a:gd name="T54" fmla="*/ 7 w 138"/>
                <a:gd name="T55" fmla="*/ 7 h 248"/>
                <a:gd name="T56" fmla="*/ 7 w 138"/>
                <a:gd name="T57" fmla="*/ 7 h 248"/>
                <a:gd name="T58" fmla="*/ 7 w 138"/>
                <a:gd name="T59" fmla="*/ 7 h 248"/>
                <a:gd name="T60" fmla="*/ 7 w 138"/>
                <a:gd name="T61" fmla="*/ 7 h 248"/>
                <a:gd name="T62" fmla="*/ 7 w 138"/>
                <a:gd name="T63" fmla="*/ 7 h 248"/>
                <a:gd name="T64" fmla="*/ 7 w 138"/>
                <a:gd name="T65" fmla="*/ 7 h 248"/>
                <a:gd name="T66" fmla="*/ 7 w 138"/>
                <a:gd name="T67" fmla="*/ 7 h 248"/>
                <a:gd name="T68" fmla="*/ 7 w 138"/>
                <a:gd name="T69" fmla="*/ 7 h 248"/>
                <a:gd name="T70" fmla="*/ 7 w 138"/>
                <a:gd name="T71" fmla="*/ 7 h 248"/>
                <a:gd name="T72" fmla="*/ 7 w 138"/>
                <a:gd name="T73" fmla="*/ 7 h 248"/>
                <a:gd name="T74" fmla="*/ 7 w 138"/>
                <a:gd name="T75" fmla="*/ 7 h 248"/>
                <a:gd name="T76" fmla="*/ 7 w 138"/>
                <a:gd name="T77" fmla="*/ 7 h 248"/>
                <a:gd name="T78" fmla="*/ 7 w 138"/>
                <a:gd name="T79" fmla="*/ 7 h 248"/>
                <a:gd name="T80" fmla="*/ 7 w 138"/>
                <a:gd name="T81" fmla="*/ 0 h 248"/>
                <a:gd name="T82" fmla="*/ 0 w 138"/>
                <a:gd name="T83" fmla="*/ 7 h 248"/>
                <a:gd name="T84" fmla="*/ 0 w 138"/>
                <a:gd name="T85" fmla="*/ 7 h 2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8"/>
                <a:gd name="T130" fmla="*/ 0 h 248"/>
                <a:gd name="T131" fmla="*/ 138 w 138"/>
                <a:gd name="T132" fmla="*/ 248 h 2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8" h="248">
                  <a:moveTo>
                    <a:pt x="0" y="32"/>
                  </a:moveTo>
                  <a:lnTo>
                    <a:pt x="6" y="42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8" y="54"/>
                  </a:lnTo>
                  <a:lnTo>
                    <a:pt x="20" y="82"/>
                  </a:lnTo>
                  <a:lnTo>
                    <a:pt x="24" y="102"/>
                  </a:lnTo>
                  <a:lnTo>
                    <a:pt x="18" y="114"/>
                  </a:lnTo>
                  <a:lnTo>
                    <a:pt x="20" y="124"/>
                  </a:lnTo>
                  <a:lnTo>
                    <a:pt x="32" y="152"/>
                  </a:lnTo>
                  <a:lnTo>
                    <a:pt x="30" y="164"/>
                  </a:lnTo>
                  <a:lnTo>
                    <a:pt x="32" y="170"/>
                  </a:lnTo>
                  <a:lnTo>
                    <a:pt x="34" y="168"/>
                  </a:lnTo>
                  <a:lnTo>
                    <a:pt x="34" y="166"/>
                  </a:lnTo>
                  <a:lnTo>
                    <a:pt x="38" y="164"/>
                  </a:lnTo>
                  <a:lnTo>
                    <a:pt x="46" y="178"/>
                  </a:lnTo>
                  <a:lnTo>
                    <a:pt x="50" y="202"/>
                  </a:lnTo>
                  <a:lnTo>
                    <a:pt x="50" y="216"/>
                  </a:lnTo>
                  <a:lnTo>
                    <a:pt x="56" y="232"/>
                  </a:lnTo>
                  <a:lnTo>
                    <a:pt x="64" y="248"/>
                  </a:lnTo>
                  <a:lnTo>
                    <a:pt x="116" y="236"/>
                  </a:lnTo>
                  <a:lnTo>
                    <a:pt x="116" y="232"/>
                  </a:lnTo>
                  <a:lnTo>
                    <a:pt x="110" y="226"/>
                  </a:lnTo>
                  <a:lnTo>
                    <a:pt x="110" y="216"/>
                  </a:lnTo>
                  <a:lnTo>
                    <a:pt x="112" y="212"/>
                  </a:lnTo>
                  <a:lnTo>
                    <a:pt x="110" y="202"/>
                  </a:lnTo>
                  <a:lnTo>
                    <a:pt x="106" y="162"/>
                  </a:lnTo>
                  <a:lnTo>
                    <a:pt x="106" y="150"/>
                  </a:lnTo>
                  <a:lnTo>
                    <a:pt x="110" y="126"/>
                  </a:lnTo>
                  <a:lnTo>
                    <a:pt x="114" y="110"/>
                  </a:lnTo>
                  <a:lnTo>
                    <a:pt x="116" y="100"/>
                  </a:lnTo>
                  <a:lnTo>
                    <a:pt x="110" y="90"/>
                  </a:lnTo>
                  <a:lnTo>
                    <a:pt x="110" y="82"/>
                  </a:lnTo>
                  <a:lnTo>
                    <a:pt x="114" y="76"/>
                  </a:lnTo>
                  <a:lnTo>
                    <a:pt x="130" y="64"/>
                  </a:lnTo>
                  <a:lnTo>
                    <a:pt x="138" y="42"/>
                  </a:lnTo>
                  <a:lnTo>
                    <a:pt x="130" y="28"/>
                  </a:lnTo>
                  <a:lnTo>
                    <a:pt x="128" y="22"/>
                  </a:lnTo>
                  <a:lnTo>
                    <a:pt x="132" y="18"/>
                  </a:lnTo>
                  <a:lnTo>
                    <a:pt x="130" y="14"/>
                  </a:lnTo>
                  <a:lnTo>
                    <a:pt x="126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0" name="Freeform 41"/>
            <p:cNvSpPr>
              <a:spLocks/>
            </p:cNvSpPr>
            <p:nvPr/>
          </p:nvSpPr>
          <p:spPr bwMode="grayWhite">
            <a:xfrm>
              <a:off x="4578" y="1303"/>
              <a:ext cx="118" cy="254"/>
            </a:xfrm>
            <a:custGeom>
              <a:avLst/>
              <a:gdLst>
                <a:gd name="T0" fmla="*/ 7 w 126"/>
                <a:gd name="T1" fmla="*/ 6 h 274"/>
                <a:gd name="T2" fmla="*/ 7 w 126"/>
                <a:gd name="T3" fmla="*/ 6 h 274"/>
                <a:gd name="T4" fmla="*/ 7 w 126"/>
                <a:gd name="T5" fmla="*/ 6 h 274"/>
                <a:gd name="T6" fmla="*/ 7 w 126"/>
                <a:gd name="T7" fmla="*/ 6 h 274"/>
                <a:gd name="T8" fmla="*/ 7 w 126"/>
                <a:gd name="T9" fmla="*/ 6 h 274"/>
                <a:gd name="T10" fmla="*/ 7 w 126"/>
                <a:gd name="T11" fmla="*/ 6 h 274"/>
                <a:gd name="T12" fmla="*/ 7 w 126"/>
                <a:gd name="T13" fmla="*/ 6 h 274"/>
                <a:gd name="T14" fmla="*/ 7 w 126"/>
                <a:gd name="T15" fmla="*/ 6 h 274"/>
                <a:gd name="T16" fmla="*/ 7 w 126"/>
                <a:gd name="T17" fmla="*/ 6 h 274"/>
                <a:gd name="T18" fmla="*/ 7 w 126"/>
                <a:gd name="T19" fmla="*/ 6 h 274"/>
                <a:gd name="T20" fmla="*/ 7 w 126"/>
                <a:gd name="T21" fmla="*/ 6 h 274"/>
                <a:gd name="T22" fmla="*/ 7 w 126"/>
                <a:gd name="T23" fmla="*/ 6 h 274"/>
                <a:gd name="T24" fmla="*/ 4 w 126"/>
                <a:gd name="T25" fmla="*/ 6 h 274"/>
                <a:gd name="T26" fmla="*/ 4 w 126"/>
                <a:gd name="T27" fmla="*/ 6 h 274"/>
                <a:gd name="T28" fmla="*/ 6 w 126"/>
                <a:gd name="T29" fmla="*/ 6 h 274"/>
                <a:gd name="T30" fmla="*/ 4 w 126"/>
                <a:gd name="T31" fmla="*/ 6 h 274"/>
                <a:gd name="T32" fmla="*/ 0 w 126"/>
                <a:gd name="T33" fmla="*/ 6 h 274"/>
                <a:gd name="T34" fmla="*/ 0 w 126"/>
                <a:gd name="T35" fmla="*/ 6 h 274"/>
                <a:gd name="T36" fmla="*/ 4 w 126"/>
                <a:gd name="T37" fmla="*/ 6 h 274"/>
                <a:gd name="T38" fmla="*/ 7 w 126"/>
                <a:gd name="T39" fmla="*/ 6 h 274"/>
                <a:gd name="T40" fmla="*/ 7 w 126"/>
                <a:gd name="T41" fmla="*/ 6 h 274"/>
                <a:gd name="T42" fmla="*/ 4 w 126"/>
                <a:gd name="T43" fmla="*/ 6 h 274"/>
                <a:gd name="T44" fmla="*/ 4 w 126"/>
                <a:gd name="T45" fmla="*/ 6 h 274"/>
                <a:gd name="T46" fmla="*/ 7 w 126"/>
                <a:gd name="T47" fmla="*/ 6 h 274"/>
                <a:gd name="T48" fmla="*/ 7 w 126"/>
                <a:gd name="T49" fmla="*/ 6 h 274"/>
                <a:gd name="T50" fmla="*/ 7 w 126"/>
                <a:gd name="T51" fmla="*/ 6 h 274"/>
                <a:gd name="T52" fmla="*/ 7 w 126"/>
                <a:gd name="T53" fmla="*/ 6 h 274"/>
                <a:gd name="T54" fmla="*/ 7 w 126"/>
                <a:gd name="T55" fmla="*/ 6 h 274"/>
                <a:gd name="T56" fmla="*/ 7 w 126"/>
                <a:gd name="T57" fmla="*/ 6 h 274"/>
                <a:gd name="T58" fmla="*/ 7 w 126"/>
                <a:gd name="T59" fmla="*/ 6 h 274"/>
                <a:gd name="T60" fmla="*/ 7 w 126"/>
                <a:gd name="T61" fmla="*/ 6 h 274"/>
                <a:gd name="T62" fmla="*/ 7 w 126"/>
                <a:gd name="T63" fmla="*/ 6 h 274"/>
                <a:gd name="T64" fmla="*/ 7 w 126"/>
                <a:gd name="T65" fmla="*/ 6 h 274"/>
                <a:gd name="T66" fmla="*/ 7 w 126"/>
                <a:gd name="T67" fmla="*/ 6 h 274"/>
                <a:gd name="T68" fmla="*/ 7 w 126"/>
                <a:gd name="T69" fmla="*/ 6 h 274"/>
                <a:gd name="T70" fmla="*/ 7 w 126"/>
                <a:gd name="T71" fmla="*/ 4 h 274"/>
                <a:gd name="T72" fmla="*/ 7 w 126"/>
                <a:gd name="T73" fmla="*/ 6 h 274"/>
                <a:gd name="T74" fmla="*/ 7 w 126"/>
                <a:gd name="T75" fmla="*/ 6 h 274"/>
                <a:gd name="T76" fmla="*/ 7 w 126"/>
                <a:gd name="T77" fmla="*/ 0 h 274"/>
                <a:gd name="T78" fmla="*/ 7 w 126"/>
                <a:gd name="T79" fmla="*/ 6 h 274"/>
                <a:gd name="T80" fmla="*/ 7 w 126"/>
                <a:gd name="T81" fmla="*/ 6 h 274"/>
                <a:gd name="T82" fmla="*/ 7 w 126"/>
                <a:gd name="T83" fmla="*/ 6 h 274"/>
                <a:gd name="T84" fmla="*/ 7 w 126"/>
                <a:gd name="T85" fmla="*/ 6 h 274"/>
                <a:gd name="T86" fmla="*/ 7 w 126"/>
                <a:gd name="T87" fmla="*/ 6 h 274"/>
                <a:gd name="T88" fmla="*/ 7 w 126"/>
                <a:gd name="T89" fmla="*/ 6 h 274"/>
                <a:gd name="T90" fmla="*/ 7 w 126"/>
                <a:gd name="T91" fmla="*/ 6 h 274"/>
                <a:gd name="T92" fmla="*/ 7 w 126"/>
                <a:gd name="T93" fmla="*/ 6 h 274"/>
                <a:gd name="T94" fmla="*/ 7 w 126"/>
                <a:gd name="T95" fmla="*/ 6 h 274"/>
                <a:gd name="T96" fmla="*/ 7 w 126"/>
                <a:gd name="T97" fmla="*/ 6 h 274"/>
                <a:gd name="T98" fmla="*/ 7 w 126"/>
                <a:gd name="T99" fmla="*/ 6 h 274"/>
                <a:gd name="T100" fmla="*/ 7 w 126"/>
                <a:gd name="T101" fmla="*/ 6 h 2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26"/>
                <a:gd name="T154" fmla="*/ 0 h 274"/>
                <a:gd name="T155" fmla="*/ 126 w 126"/>
                <a:gd name="T156" fmla="*/ 274 h 2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26" h="274">
                  <a:moveTo>
                    <a:pt x="124" y="232"/>
                  </a:moveTo>
                  <a:lnTo>
                    <a:pt x="120" y="230"/>
                  </a:lnTo>
                  <a:lnTo>
                    <a:pt x="114" y="230"/>
                  </a:lnTo>
                  <a:lnTo>
                    <a:pt x="108" y="242"/>
                  </a:lnTo>
                  <a:lnTo>
                    <a:pt x="102" y="244"/>
                  </a:lnTo>
                  <a:lnTo>
                    <a:pt x="102" y="250"/>
                  </a:lnTo>
                  <a:lnTo>
                    <a:pt x="102" y="252"/>
                  </a:lnTo>
                  <a:lnTo>
                    <a:pt x="100" y="250"/>
                  </a:lnTo>
                  <a:lnTo>
                    <a:pt x="96" y="252"/>
                  </a:lnTo>
                  <a:lnTo>
                    <a:pt x="96" y="256"/>
                  </a:lnTo>
                  <a:lnTo>
                    <a:pt x="10" y="274"/>
                  </a:lnTo>
                  <a:lnTo>
                    <a:pt x="10" y="270"/>
                  </a:lnTo>
                  <a:lnTo>
                    <a:pt x="4" y="264"/>
                  </a:lnTo>
                  <a:lnTo>
                    <a:pt x="4" y="254"/>
                  </a:lnTo>
                  <a:lnTo>
                    <a:pt x="6" y="250"/>
                  </a:lnTo>
                  <a:lnTo>
                    <a:pt x="4" y="240"/>
                  </a:lnTo>
                  <a:lnTo>
                    <a:pt x="0" y="200"/>
                  </a:lnTo>
                  <a:lnTo>
                    <a:pt x="0" y="188"/>
                  </a:lnTo>
                  <a:lnTo>
                    <a:pt x="4" y="164"/>
                  </a:lnTo>
                  <a:lnTo>
                    <a:pt x="8" y="148"/>
                  </a:lnTo>
                  <a:lnTo>
                    <a:pt x="10" y="138"/>
                  </a:lnTo>
                  <a:lnTo>
                    <a:pt x="4" y="128"/>
                  </a:lnTo>
                  <a:lnTo>
                    <a:pt x="4" y="120"/>
                  </a:lnTo>
                  <a:lnTo>
                    <a:pt x="8" y="114"/>
                  </a:lnTo>
                  <a:lnTo>
                    <a:pt x="24" y="102"/>
                  </a:lnTo>
                  <a:lnTo>
                    <a:pt x="32" y="80"/>
                  </a:lnTo>
                  <a:lnTo>
                    <a:pt x="24" y="66"/>
                  </a:lnTo>
                  <a:lnTo>
                    <a:pt x="22" y="60"/>
                  </a:lnTo>
                  <a:lnTo>
                    <a:pt x="26" y="56"/>
                  </a:lnTo>
                  <a:lnTo>
                    <a:pt x="24" y="52"/>
                  </a:lnTo>
                  <a:lnTo>
                    <a:pt x="20" y="38"/>
                  </a:lnTo>
                  <a:lnTo>
                    <a:pt x="24" y="20"/>
                  </a:lnTo>
                  <a:lnTo>
                    <a:pt x="20" y="14"/>
                  </a:lnTo>
                  <a:lnTo>
                    <a:pt x="22" y="10"/>
                  </a:lnTo>
                  <a:lnTo>
                    <a:pt x="26" y="10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42" y="0"/>
                  </a:lnTo>
                  <a:lnTo>
                    <a:pt x="98" y="168"/>
                  </a:lnTo>
                  <a:lnTo>
                    <a:pt x="100" y="172"/>
                  </a:lnTo>
                  <a:lnTo>
                    <a:pt x="100" y="180"/>
                  </a:lnTo>
                  <a:lnTo>
                    <a:pt x="100" y="182"/>
                  </a:lnTo>
                  <a:lnTo>
                    <a:pt x="114" y="194"/>
                  </a:lnTo>
                  <a:lnTo>
                    <a:pt x="116" y="194"/>
                  </a:lnTo>
                  <a:lnTo>
                    <a:pt x="118" y="200"/>
                  </a:lnTo>
                  <a:lnTo>
                    <a:pt x="118" y="202"/>
                  </a:lnTo>
                  <a:lnTo>
                    <a:pt x="126" y="216"/>
                  </a:lnTo>
                  <a:lnTo>
                    <a:pt x="126" y="220"/>
                  </a:lnTo>
                  <a:lnTo>
                    <a:pt x="124" y="226"/>
                  </a:lnTo>
                  <a:lnTo>
                    <a:pt x="124" y="23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1" name="Freeform 42"/>
            <p:cNvSpPr>
              <a:spLocks/>
            </p:cNvSpPr>
            <p:nvPr/>
          </p:nvSpPr>
          <p:spPr bwMode="grayWhite">
            <a:xfrm>
              <a:off x="4618" y="1072"/>
              <a:ext cx="267" cy="432"/>
            </a:xfrm>
            <a:custGeom>
              <a:avLst/>
              <a:gdLst>
                <a:gd name="T0" fmla="*/ 6 w 288"/>
                <a:gd name="T1" fmla="*/ 7 h 464"/>
                <a:gd name="T2" fmla="*/ 6 w 288"/>
                <a:gd name="T3" fmla="*/ 7 h 464"/>
                <a:gd name="T4" fmla="*/ 6 w 288"/>
                <a:gd name="T5" fmla="*/ 7 h 464"/>
                <a:gd name="T6" fmla="*/ 6 w 288"/>
                <a:gd name="T7" fmla="*/ 7 h 464"/>
                <a:gd name="T8" fmla="*/ 6 w 288"/>
                <a:gd name="T9" fmla="*/ 7 h 464"/>
                <a:gd name="T10" fmla="*/ 6 w 288"/>
                <a:gd name="T11" fmla="*/ 7 h 464"/>
                <a:gd name="T12" fmla="*/ 6 w 288"/>
                <a:gd name="T13" fmla="*/ 7 h 464"/>
                <a:gd name="T14" fmla="*/ 6 w 288"/>
                <a:gd name="T15" fmla="*/ 7 h 464"/>
                <a:gd name="T16" fmla="*/ 6 w 288"/>
                <a:gd name="T17" fmla="*/ 7 h 464"/>
                <a:gd name="T18" fmla="*/ 6 w 288"/>
                <a:gd name="T19" fmla="*/ 7 h 464"/>
                <a:gd name="T20" fmla="*/ 6 w 288"/>
                <a:gd name="T21" fmla="*/ 7 h 464"/>
                <a:gd name="T22" fmla="*/ 6 w 288"/>
                <a:gd name="T23" fmla="*/ 7 h 464"/>
                <a:gd name="T24" fmla="*/ 6 w 288"/>
                <a:gd name="T25" fmla="*/ 7 h 464"/>
                <a:gd name="T26" fmla="*/ 6 w 288"/>
                <a:gd name="T27" fmla="*/ 7 h 464"/>
                <a:gd name="T28" fmla="*/ 6 w 288"/>
                <a:gd name="T29" fmla="*/ 7 h 464"/>
                <a:gd name="T30" fmla="*/ 6 w 288"/>
                <a:gd name="T31" fmla="*/ 7 h 464"/>
                <a:gd name="T32" fmla="*/ 6 w 288"/>
                <a:gd name="T33" fmla="*/ 7 h 464"/>
                <a:gd name="T34" fmla="*/ 6 w 288"/>
                <a:gd name="T35" fmla="*/ 7 h 464"/>
                <a:gd name="T36" fmla="*/ 6 w 288"/>
                <a:gd name="T37" fmla="*/ 7 h 464"/>
                <a:gd name="T38" fmla="*/ 6 w 288"/>
                <a:gd name="T39" fmla="*/ 7 h 464"/>
                <a:gd name="T40" fmla="*/ 6 w 288"/>
                <a:gd name="T41" fmla="*/ 7 h 464"/>
                <a:gd name="T42" fmla="*/ 6 w 288"/>
                <a:gd name="T43" fmla="*/ 7 h 464"/>
                <a:gd name="T44" fmla="*/ 6 w 288"/>
                <a:gd name="T45" fmla="*/ 7 h 464"/>
                <a:gd name="T46" fmla="*/ 6 w 288"/>
                <a:gd name="T47" fmla="*/ 7 h 464"/>
                <a:gd name="T48" fmla="*/ 6 w 288"/>
                <a:gd name="T49" fmla="*/ 7 h 464"/>
                <a:gd name="T50" fmla="*/ 6 w 288"/>
                <a:gd name="T51" fmla="*/ 7 h 464"/>
                <a:gd name="T52" fmla="*/ 6 w 288"/>
                <a:gd name="T53" fmla="*/ 7 h 464"/>
                <a:gd name="T54" fmla="*/ 6 w 288"/>
                <a:gd name="T55" fmla="*/ 7 h 464"/>
                <a:gd name="T56" fmla="*/ 6 w 288"/>
                <a:gd name="T57" fmla="*/ 7 h 464"/>
                <a:gd name="T58" fmla="*/ 6 w 288"/>
                <a:gd name="T59" fmla="*/ 7 h 464"/>
                <a:gd name="T60" fmla="*/ 6 w 288"/>
                <a:gd name="T61" fmla="*/ 7 h 464"/>
                <a:gd name="T62" fmla="*/ 6 w 288"/>
                <a:gd name="T63" fmla="*/ 7 h 464"/>
                <a:gd name="T64" fmla="*/ 6 w 288"/>
                <a:gd name="T65" fmla="*/ 7 h 464"/>
                <a:gd name="T66" fmla="*/ 6 w 288"/>
                <a:gd name="T67" fmla="*/ 7 h 464"/>
                <a:gd name="T68" fmla="*/ 6 w 288"/>
                <a:gd name="T69" fmla="*/ 7 h 464"/>
                <a:gd name="T70" fmla="*/ 6 w 288"/>
                <a:gd name="T71" fmla="*/ 7 h 464"/>
                <a:gd name="T72" fmla="*/ 6 w 288"/>
                <a:gd name="T73" fmla="*/ 7 h 464"/>
                <a:gd name="T74" fmla="*/ 6 w 288"/>
                <a:gd name="T75" fmla="*/ 7 h 464"/>
                <a:gd name="T76" fmla="*/ 6 w 288"/>
                <a:gd name="T77" fmla="*/ 7 h 464"/>
                <a:gd name="T78" fmla="*/ 6 w 288"/>
                <a:gd name="T79" fmla="*/ 2 h 464"/>
                <a:gd name="T80" fmla="*/ 6 w 288"/>
                <a:gd name="T81" fmla="*/ 2 h 464"/>
                <a:gd name="T82" fmla="*/ 6 w 288"/>
                <a:gd name="T83" fmla="*/ 7 h 464"/>
                <a:gd name="T84" fmla="*/ 6 w 288"/>
                <a:gd name="T85" fmla="*/ 7 h 464"/>
                <a:gd name="T86" fmla="*/ 6 w 288"/>
                <a:gd name="T87" fmla="*/ 7 h 464"/>
                <a:gd name="T88" fmla="*/ 6 w 288"/>
                <a:gd name="T89" fmla="*/ 7 h 464"/>
                <a:gd name="T90" fmla="*/ 6 w 288"/>
                <a:gd name="T91" fmla="*/ 7 h 464"/>
                <a:gd name="T92" fmla="*/ 6 w 288"/>
                <a:gd name="T93" fmla="*/ 7 h 464"/>
                <a:gd name="T94" fmla="*/ 6 w 288"/>
                <a:gd name="T95" fmla="*/ 7 h 464"/>
                <a:gd name="T96" fmla="*/ 6 w 288"/>
                <a:gd name="T97" fmla="*/ 7 h 464"/>
                <a:gd name="T98" fmla="*/ 6 w 288"/>
                <a:gd name="T99" fmla="*/ 7 h 464"/>
                <a:gd name="T100" fmla="*/ 6 w 288"/>
                <a:gd name="T101" fmla="*/ 7 h 464"/>
                <a:gd name="T102" fmla="*/ 6 w 288"/>
                <a:gd name="T103" fmla="*/ 7 h 464"/>
                <a:gd name="T104" fmla="*/ 6 w 288"/>
                <a:gd name="T105" fmla="*/ 7 h 464"/>
                <a:gd name="T106" fmla="*/ 6 w 288"/>
                <a:gd name="T107" fmla="*/ 7 h 464"/>
                <a:gd name="T108" fmla="*/ 6 w 288"/>
                <a:gd name="T109" fmla="*/ 7 h 464"/>
                <a:gd name="T110" fmla="*/ 6 w 288"/>
                <a:gd name="T111" fmla="*/ 7 h 46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8"/>
                <a:gd name="T169" fmla="*/ 0 h 464"/>
                <a:gd name="T170" fmla="*/ 288 w 288"/>
                <a:gd name="T171" fmla="*/ 464 h 46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8" h="464">
                  <a:moveTo>
                    <a:pt x="0" y="248"/>
                  </a:moveTo>
                  <a:lnTo>
                    <a:pt x="56" y="416"/>
                  </a:lnTo>
                  <a:lnTo>
                    <a:pt x="58" y="420"/>
                  </a:lnTo>
                  <a:lnTo>
                    <a:pt x="58" y="428"/>
                  </a:lnTo>
                  <a:lnTo>
                    <a:pt x="58" y="430"/>
                  </a:lnTo>
                  <a:lnTo>
                    <a:pt x="72" y="442"/>
                  </a:lnTo>
                  <a:lnTo>
                    <a:pt x="74" y="442"/>
                  </a:lnTo>
                  <a:lnTo>
                    <a:pt x="76" y="448"/>
                  </a:lnTo>
                  <a:lnTo>
                    <a:pt x="76" y="450"/>
                  </a:lnTo>
                  <a:lnTo>
                    <a:pt x="84" y="464"/>
                  </a:lnTo>
                  <a:lnTo>
                    <a:pt x="86" y="462"/>
                  </a:lnTo>
                  <a:lnTo>
                    <a:pt x="88" y="450"/>
                  </a:lnTo>
                  <a:lnTo>
                    <a:pt x="88" y="438"/>
                  </a:lnTo>
                  <a:lnTo>
                    <a:pt x="94" y="426"/>
                  </a:lnTo>
                  <a:lnTo>
                    <a:pt x="100" y="408"/>
                  </a:lnTo>
                  <a:lnTo>
                    <a:pt x="106" y="400"/>
                  </a:lnTo>
                  <a:lnTo>
                    <a:pt x="108" y="396"/>
                  </a:lnTo>
                  <a:lnTo>
                    <a:pt x="104" y="394"/>
                  </a:lnTo>
                  <a:lnTo>
                    <a:pt x="100" y="384"/>
                  </a:lnTo>
                  <a:lnTo>
                    <a:pt x="118" y="366"/>
                  </a:lnTo>
                  <a:lnTo>
                    <a:pt x="122" y="368"/>
                  </a:lnTo>
                  <a:lnTo>
                    <a:pt x="124" y="376"/>
                  </a:lnTo>
                  <a:lnTo>
                    <a:pt x="126" y="378"/>
                  </a:lnTo>
                  <a:lnTo>
                    <a:pt x="130" y="376"/>
                  </a:lnTo>
                  <a:lnTo>
                    <a:pt x="130" y="368"/>
                  </a:lnTo>
                  <a:lnTo>
                    <a:pt x="130" y="362"/>
                  </a:lnTo>
                  <a:lnTo>
                    <a:pt x="144" y="360"/>
                  </a:lnTo>
                  <a:lnTo>
                    <a:pt x="150" y="356"/>
                  </a:lnTo>
                  <a:lnTo>
                    <a:pt x="150" y="348"/>
                  </a:lnTo>
                  <a:lnTo>
                    <a:pt x="154" y="346"/>
                  </a:lnTo>
                  <a:lnTo>
                    <a:pt x="160" y="346"/>
                  </a:lnTo>
                  <a:lnTo>
                    <a:pt x="166" y="342"/>
                  </a:lnTo>
                  <a:lnTo>
                    <a:pt x="168" y="338"/>
                  </a:lnTo>
                  <a:lnTo>
                    <a:pt x="172" y="328"/>
                  </a:lnTo>
                  <a:lnTo>
                    <a:pt x="170" y="318"/>
                  </a:lnTo>
                  <a:lnTo>
                    <a:pt x="178" y="308"/>
                  </a:lnTo>
                  <a:lnTo>
                    <a:pt x="178" y="302"/>
                  </a:lnTo>
                  <a:lnTo>
                    <a:pt x="182" y="302"/>
                  </a:lnTo>
                  <a:lnTo>
                    <a:pt x="192" y="304"/>
                  </a:lnTo>
                  <a:lnTo>
                    <a:pt x="198" y="300"/>
                  </a:lnTo>
                  <a:lnTo>
                    <a:pt x="200" y="296"/>
                  </a:lnTo>
                  <a:lnTo>
                    <a:pt x="204" y="286"/>
                  </a:lnTo>
                  <a:lnTo>
                    <a:pt x="208" y="286"/>
                  </a:lnTo>
                  <a:lnTo>
                    <a:pt x="216" y="274"/>
                  </a:lnTo>
                  <a:lnTo>
                    <a:pt x="226" y="276"/>
                  </a:lnTo>
                  <a:lnTo>
                    <a:pt x="234" y="282"/>
                  </a:lnTo>
                  <a:lnTo>
                    <a:pt x="244" y="264"/>
                  </a:lnTo>
                  <a:lnTo>
                    <a:pt x="252" y="258"/>
                  </a:lnTo>
                  <a:lnTo>
                    <a:pt x="268" y="246"/>
                  </a:lnTo>
                  <a:lnTo>
                    <a:pt x="272" y="238"/>
                  </a:lnTo>
                  <a:lnTo>
                    <a:pt x="274" y="236"/>
                  </a:lnTo>
                  <a:lnTo>
                    <a:pt x="278" y="236"/>
                  </a:lnTo>
                  <a:lnTo>
                    <a:pt x="286" y="234"/>
                  </a:lnTo>
                  <a:lnTo>
                    <a:pt x="288" y="226"/>
                  </a:lnTo>
                  <a:lnTo>
                    <a:pt x="288" y="218"/>
                  </a:lnTo>
                  <a:lnTo>
                    <a:pt x="282" y="216"/>
                  </a:lnTo>
                  <a:lnTo>
                    <a:pt x="280" y="216"/>
                  </a:lnTo>
                  <a:lnTo>
                    <a:pt x="276" y="214"/>
                  </a:lnTo>
                  <a:lnTo>
                    <a:pt x="280" y="208"/>
                  </a:lnTo>
                  <a:lnTo>
                    <a:pt x="282" y="206"/>
                  </a:lnTo>
                  <a:lnTo>
                    <a:pt x="280" y="200"/>
                  </a:lnTo>
                  <a:lnTo>
                    <a:pt x="276" y="188"/>
                  </a:lnTo>
                  <a:lnTo>
                    <a:pt x="268" y="184"/>
                  </a:lnTo>
                  <a:lnTo>
                    <a:pt x="262" y="184"/>
                  </a:lnTo>
                  <a:lnTo>
                    <a:pt x="260" y="188"/>
                  </a:lnTo>
                  <a:lnTo>
                    <a:pt x="254" y="190"/>
                  </a:lnTo>
                  <a:lnTo>
                    <a:pt x="248" y="188"/>
                  </a:lnTo>
                  <a:lnTo>
                    <a:pt x="240" y="162"/>
                  </a:lnTo>
                  <a:lnTo>
                    <a:pt x="244" y="158"/>
                  </a:lnTo>
                  <a:lnTo>
                    <a:pt x="242" y="154"/>
                  </a:lnTo>
                  <a:lnTo>
                    <a:pt x="240" y="152"/>
                  </a:lnTo>
                  <a:lnTo>
                    <a:pt x="236" y="152"/>
                  </a:lnTo>
                  <a:lnTo>
                    <a:pt x="232" y="154"/>
                  </a:lnTo>
                  <a:lnTo>
                    <a:pt x="222" y="150"/>
                  </a:lnTo>
                  <a:lnTo>
                    <a:pt x="216" y="150"/>
                  </a:lnTo>
                  <a:lnTo>
                    <a:pt x="212" y="148"/>
                  </a:lnTo>
                  <a:lnTo>
                    <a:pt x="208" y="132"/>
                  </a:lnTo>
                  <a:lnTo>
                    <a:pt x="208" y="130"/>
                  </a:lnTo>
                  <a:lnTo>
                    <a:pt x="172" y="20"/>
                  </a:lnTo>
                  <a:lnTo>
                    <a:pt x="142" y="2"/>
                  </a:lnTo>
                  <a:lnTo>
                    <a:pt x="134" y="0"/>
                  </a:lnTo>
                  <a:lnTo>
                    <a:pt x="128" y="2"/>
                  </a:lnTo>
                  <a:lnTo>
                    <a:pt x="124" y="6"/>
                  </a:lnTo>
                  <a:lnTo>
                    <a:pt x="122" y="12"/>
                  </a:lnTo>
                  <a:lnTo>
                    <a:pt x="118" y="12"/>
                  </a:lnTo>
                  <a:lnTo>
                    <a:pt x="108" y="16"/>
                  </a:lnTo>
                  <a:lnTo>
                    <a:pt x="92" y="30"/>
                  </a:lnTo>
                  <a:lnTo>
                    <a:pt x="88" y="30"/>
                  </a:lnTo>
                  <a:lnTo>
                    <a:pt x="82" y="22"/>
                  </a:lnTo>
                  <a:lnTo>
                    <a:pt x="82" y="12"/>
                  </a:lnTo>
                  <a:lnTo>
                    <a:pt x="80" y="8"/>
                  </a:lnTo>
                  <a:lnTo>
                    <a:pt x="74" y="8"/>
                  </a:lnTo>
                  <a:lnTo>
                    <a:pt x="64" y="12"/>
                  </a:lnTo>
                  <a:lnTo>
                    <a:pt x="38" y="96"/>
                  </a:lnTo>
                  <a:lnTo>
                    <a:pt x="38" y="110"/>
                  </a:lnTo>
                  <a:lnTo>
                    <a:pt x="42" y="114"/>
                  </a:lnTo>
                  <a:lnTo>
                    <a:pt x="42" y="124"/>
                  </a:lnTo>
                  <a:lnTo>
                    <a:pt x="40" y="130"/>
                  </a:lnTo>
                  <a:lnTo>
                    <a:pt x="36" y="134"/>
                  </a:lnTo>
                  <a:lnTo>
                    <a:pt x="32" y="142"/>
                  </a:lnTo>
                  <a:lnTo>
                    <a:pt x="40" y="176"/>
                  </a:lnTo>
                  <a:lnTo>
                    <a:pt x="36" y="188"/>
                  </a:lnTo>
                  <a:lnTo>
                    <a:pt x="36" y="196"/>
                  </a:lnTo>
                  <a:lnTo>
                    <a:pt x="24" y="214"/>
                  </a:lnTo>
                  <a:lnTo>
                    <a:pt x="22" y="220"/>
                  </a:lnTo>
                  <a:lnTo>
                    <a:pt x="26" y="230"/>
                  </a:lnTo>
                  <a:lnTo>
                    <a:pt x="26" y="232"/>
                  </a:lnTo>
                  <a:lnTo>
                    <a:pt x="18" y="232"/>
                  </a:lnTo>
                  <a:lnTo>
                    <a:pt x="20" y="240"/>
                  </a:lnTo>
                  <a:lnTo>
                    <a:pt x="18" y="246"/>
                  </a:lnTo>
                  <a:lnTo>
                    <a:pt x="14" y="246"/>
                  </a:lnTo>
                  <a:lnTo>
                    <a:pt x="8" y="244"/>
                  </a:lnTo>
                  <a:lnTo>
                    <a:pt x="0" y="24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2" name="Freeform 43"/>
            <p:cNvSpPr>
              <a:spLocks/>
            </p:cNvSpPr>
            <p:nvPr/>
          </p:nvSpPr>
          <p:spPr bwMode="grayWhite">
            <a:xfrm>
              <a:off x="3122" y="2315"/>
              <a:ext cx="363" cy="336"/>
            </a:xfrm>
            <a:custGeom>
              <a:avLst/>
              <a:gdLst>
                <a:gd name="T0" fmla="*/ 0 w 392"/>
                <a:gd name="T1" fmla="*/ 7 h 360"/>
                <a:gd name="T2" fmla="*/ 6 w 392"/>
                <a:gd name="T3" fmla="*/ 0 h 360"/>
                <a:gd name="T4" fmla="*/ 6 w 392"/>
                <a:gd name="T5" fmla="*/ 4 h 360"/>
                <a:gd name="T6" fmla="*/ 6 w 392"/>
                <a:gd name="T7" fmla="*/ 7 h 360"/>
                <a:gd name="T8" fmla="*/ 6 w 392"/>
                <a:gd name="T9" fmla="*/ 7 h 360"/>
                <a:gd name="T10" fmla="*/ 6 w 392"/>
                <a:gd name="T11" fmla="*/ 7 h 360"/>
                <a:gd name="T12" fmla="*/ 6 w 392"/>
                <a:gd name="T13" fmla="*/ 7 h 360"/>
                <a:gd name="T14" fmla="*/ 6 w 392"/>
                <a:gd name="T15" fmla="*/ 7 h 360"/>
                <a:gd name="T16" fmla="*/ 6 w 392"/>
                <a:gd name="T17" fmla="*/ 7 h 360"/>
                <a:gd name="T18" fmla="*/ 6 w 392"/>
                <a:gd name="T19" fmla="*/ 7 h 360"/>
                <a:gd name="T20" fmla="*/ 6 w 392"/>
                <a:gd name="T21" fmla="*/ 7 h 360"/>
                <a:gd name="T22" fmla="*/ 6 w 392"/>
                <a:gd name="T23" fmla="*/ 7 h 360"/>
                <a:gd name="T24" fmla="*/ 6 w 392"/>
                <a:gd name="T25" fmla="*/ 7 h 360"/>
                <a:gd name="T26" fmla="*/ 6 w 392"/>
                <a:gd name="T27" fmla="*/ 7 h 360"/>
                <a:gd name="T28" fmla="*/ 6 w 392"/>
                <a:gd name="T29" fmla="*/ 7 h 360"/>
                <a:gd name="T30" fmla="*/ 6 w 392"/>
                <a:gd name="T31" fmla="*/ 7 h 360"/>
                <a:gd name="T32" fmla="*/ 6 w 392"/>
                <a:gd name="T33" fmla="*/ 7 h 360"/>
                <a:gd name="T34" fmla="*/ 6 w 392"/>
                <a:gd name="T35" fmla="*/ 7 h 360"/>
                <a:gd name="T36" fmla="*/ 6 w 392"/>
                <a:gd name="T37" fmla="*/ 7 h 360"/>
                <a:gd name="T38" fmla="*/ 6 w 392"/>
                <a:gd name="T39" fmla="*/ 7 h 360"/>
                <a:gd name="T40" fmla="*/ 6 w 392"/>
                <a:gd name="T41" fmla="*/ 7 h 360"/>
                <a:gd name="T42" fmla="*/ 6 w 392"/>
                <a:gd name="T43" fmla="*/ 7 h 360"/>
                <a:gd name="T44" fmla="*/ 6 w 392"/>
                <a:gd name="T45" fmla="*/ 7 h 360"/>
                <a:gd name="T46" fmla="*/ 6 w 392"/>
                <a:gd name="T47" fmla="*/ 7 h 360"/>
                <a:gd name="T48" fmla="*/ 6 w 392"/>
                <a:gd name="T49" fmla="*/ 7 h 360"/>
                <a:gd name="T50" fmla="*/ 6 w 392"/>
                <a:gd name="T51" fmla="*/ 7 h 360"/>
                <a:gd name="T52" fmla="*/ 6 w 392"/>
                <a:gd name="T53" fmla="*/ 7 h 360"/>
                <a:gd name="T54" fmla="*/ 6 w 392"/>
                <a:gd name="T55" fmla="*/ 7 h 360"/>
                <a:gd name="T56" fmla="*/ 6 w 392"/>
                <a:gd name="T57" fmla="*/ 7 h 360"/>
                <a:gd name="T58" fmla="*/ 6 w 392"/>
                <a:gd name="T59" fmla="*/ 7 h 360"/>
                <a:gd name="T60" fmla="*/ 6 w 392"/>
                <a:gd name="T61" fmla="*/ 7 h 360"/>
                <a:gd name="T62" fmla="*/ 6 w 392"/>
                <a:gd name="T63" fmla="*/ 7 h 360"/>
                <a:gd name="T64" fmla="*/ 6 w 392"/>
                <a:gd name="T65" fmla="*/ 7 h 360"/>
                <a:gd name="T66" fmla="*/ 6 w 392"/>
                <a:gd name="T67" fmla="*/ 7 h 360"/>
                <a:gd name="T68" fmla="*/ 6 w 392"/>
                <a:gd name="T69" fmla="*/ 7 h 360"/>
                <a:gd name="T70" fmla="*/ 6 w 392"/>
                <a:gd name="T71" fmla="*/ 7 h 360"/>
                <a:gd name="T72" fmla="*/ 6 w 392"/>
                <a:gd name="T73" fmla="*/ 7 h 360"/>
                <a:gd name="T74" fmla="*/ 6 w 392"/>
                <a:gd name="T75" fmla="*/ 7 h 360"/>
                <a:gd name="T76" fmla="*/ 6 w 392"/>
                <a:gd name="T77" fmla="*/ 7 h 360"/>
                <a:gd name="T78" fmla="*/ 6 w 392"/>
                <a:gd name="T79" fmla="*/ 7 h 360"/>
                <a:gd name="T80" fmla="*/ 6 w 392"/>
                <a:gd name="T81" fmla="*/ 7 h 360"/>
                <a:gd name="T82" fmla="*/ 6 w 392"/>
                <a:gd name="T83" fmla="*/ 7 h 360"/>
                <a:gd name="T84" fmla="*/ 6 w 392"/>
                <a:gd name="T85" fmla="*/ 7 h 360"/>
                <a:gd name="T86" fmla="*/ 6 w 392"/>
                <a:gd name="T87" fmla="*/ 7 h 360"/>
                <a:gd name="T88" fmla="*/ 6 w 392"/>
                <a:gd name="T89" fmla="*/ 7 h 360"/>
                <a:gd name="T90" fmla="*/ 6 w 392"/>
                <a:gd name="T91" fmla="*/ 7 h 360"/>
                <a:gd name="T92" fmla="*/ 6 w 392"/>
                <a:gd name="T93" fmla="*/ 7 h 360"/>
                <a:gd name="T94" fmla="*/ 6 w 392"/>
                <a:gd name="T95" fmla="*/ 7 h 360"/>
                <a:gd name="T96" fmla="*/ 0 w 392"/>
                <a:gd name="T97" fmla="*/ 7 h 3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92"/>
                <a:gd name="T148" fmla="*/ 0 h 360"/>
                <a:gd name="T149" fmla="*/ 392 w 392"/>
                <a:gd name="T150" fmla="*/ 360 h 3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92" h="360">
                  <a:moveTo>
                    <a:pt x="0" y="16"/>
                  </a:moveTo>
                  <a:lnTo>
                    <a:pt x="352" y="0"/>
                  </a:lnTo>
                  <a:lnTo>
                    <a:pt x="350" y="4"/>
                  </a:lnTo>
                  <a:lnTo>
                    <a:pt x="358" y="10"/>
                  </a:lnTo>
                  <a:lnTo>
                    <a:pt x="362" y="18"/>
                  </a:lnTo>
                  <a:lnTo>
                    <a:pt x="360" y="26"/>
                  </a:lnTo>
                  <a:lnTo>
                    <a:pt x="350" y="34"/>
                  </a:lnTo>
                  <a:lnTo>
                    <a:pt x="340" y="46"/>
                  </a:lnTo>
                  <a:lnTo>
                    <a:pt x="338" y="52"/>
                  </a:lnTo>
                  <a:lnTo>
                    <a:pt x="392" y="48"/>
                  </a:lnTo>
                  <a:lnTo>
                    <a:pt x="390" y="54"/>
                  </a:lnTo>
                  <a:lnTo>
                    <a:pt x="392" y="58"/>
                  </a:lnTo>
                  <a:lnTo>
                    <a:pt x="388" y="66"/>
                  </a:lnTo>
                  <a:lnTo>
                    <a:pt x="378" y="76"/>
                  </a:lnTo>
                  <a:lnTo>
                    <a:pt x="374" y="98"/>
                  </a:lnTo>
                  <a:lnTo>
                    <a:pt x="364" y="110"/>
                  </a:lnTo>
                  <a:lnTo>
                    <a:pt x="366" y="124"/>
                  </a:lnTo>
                  <a:lnTo>
                    <a:pt x="364" y="142"/>
                  </a:lnTo>
                  <a:lnTo>
                    <a:pt x="362" y="142"/>
                  </a:lnTo>
                  <a:lnTo>
                    <a:pt x="354" y="152"/>
                  </a:lnTo>
                  <a:lnTo>
                    <a:pt x="352" y="156"/>
                  </a:lnTo>
                  <a:lnTo>
                    <a:pt x="336" y="170"/>
                  </a:lnTo>
                  <a:lnTo>
                    <a:pt x="332" y="186"/>
                  </a:lnTo>
                  <a:lnTo>
                    <a:pt x="332" y="200"/>
                  </a:lnTo>
                  <a:lnTo>
                    <a:pt x="330" y="210"/>
                  </a:lnTo>
                  <a:lnTo>
                    <a:pt x="316" y="218"/>
                  </a:lnTo>
                  <a:lnTo>
                    <a:pt x="306" y="234"/>
                  </a:lnTo>
                  <a:lnTo>
                    <a:pt x="302" y="238"/>
                  </a:lnTo>
                  <a:lnTo>
                    <a:pt x="302" y="250"/>
                  </a:lnTo>
                  <a:lnTo>
                    <a:pt x="294" y="260"/>
                  </a:lnTo>
                  <a:lnTo>
                    <a:pt x="294" y="270"/>
                  </a:lnTo>
                  <a:lnTo>
                    <a:pt x="290" y="282"/>
                  </a:lnTo>
                  <a:lnTo>
                    <a:pt x="282" y="296"/>
                  </a:lnTo>
                  <a:lnTo>
                    <a:pt x="284" y="312"/>
                  </a:lnTo>
                  <a:lnTo>
                    <a:pt x="292" y="320"/>
                  </a:lnTo>
                  <a:lnTo>
                    <a:pt x="294" y="330"/>
                  </a:lnTo>
                  <a:lnTo>
                    <a:pt x="296" y="332"/>
                  </a:lnTo>
                  <a:lnTo>
                    <a:pt x="296" y="336"/>
                  </a:lnTo>
                  <a:lnTo>
                    <a:pt x="292" y="340"/>
                  </a:lnTo>
                  <a:lnTo>
                    <a:pt x="290" y="348"/>
                  </a:lnTo>
                  <a:lnTo>
                    <a:pt x="290" y="354"/>
                  </a:lnTo>
                  <a:lnTo>
                    <a:pt x="50" y="360"/>
                  </a:lnTo>
                  <a:lnTo>
                    <a:pt x="50" y="308"/>
                  </a:lnTo>
                  <a:lnTo>
                    <a:pt x="38" y="306"/>
                  </a:lnTo>
                  <a:lnTo>
                    <a:pt x="28" y="310"/>
                  </a:lnTo>
                  <a:lnTo>
                    <a:pt x="24" y="308"/>
                  </a:lnTo>
                  <a:lnTo>
                    <a:pt x="12" y="300"/>
                  </a:lnTo>
                  <a:lnTo>
                    <a:pt x="14" y="124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3" name="Freeform 44"/>
            <p:cNvSpPr>
              <a:spLocks/>
            </p:cNvSpPr>
            <p:nvPr/>
          </p:nvSpPr>
          <p:spPr bwMode="grayWhite">
            <a:xfrm>
              <a:off x="1704" y="1706"/>
              <a:ext cx="416" cy="513"/>
            </a:xfrm>
            <a:custGeom>
              <a:avLst/>
              <a:gdLst>
                <a:gd name="T0" fmla="*/ 7 w 446"/>
                <a:gd name="T1" fmla="*/ 6 h 554"/>
                <a:gd name="T2" fmla="*/ 7 w 446"/>
                <a:gd name="T3" fmla="*/ 6 h 554"/>
                <a:gd name="T4" fmla="*/ 7 w 446"/>
                <a:gd name="T5" fmla="*/ 6 h 554"/>
                <a:gd name="T6" fmla="*/ 7 w 446"/>
                <a:gd name="T7" fmla="*/ 6 h 554"/>
                <a:gd name="T8" fmla="*/ 7 w 446"/>
                <a:gd name="T9" fmla="*/ 0 h 554"/>
                <a:gd name="T10" fmla="*/ 0 w 446"/>
                <a:gd name="T11" fmla="*/ 6 h 554"/>
                <a:gd name="T12" fmla="*/ 0 w 446"/>
                <a:gd name="T13" fmla="*/ 6 h 554"/>
                <a:gd name="T14" fmla="*/ 7 w 446"/>
                <a:gd name="T15" fmla="*/ 6 h 5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6"/>
                <a:gd name="T25" fmla="*/ 0 h 554"/>
                <a:gd name="T26" fmla="*/ 446 w 446"/>
                <a:gd name="T27" fmla="*/ 554 h 5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6" h="554">
                  <a:moveTo>
                    <a:pt x="392" y="554"/>
                  </a:moveTo>
                  <a:lnTo>
                    <a:pt x="446" y="158"/>
                  </a:lnTo>
                  <a:lnTo>
                    <a:pt x="300" y="136"/>
                  </a:lnTo>
                  <a:lnTo>
                    <a:pt x="314" y="40"/>
                  </a:lnTo>
                  <a:lnTo>
                    <a:pt x="96" y="0"/>
                  </a:lnTo>
                  <a:lnTo>
                    <a:pt x="0" y="492"/>
                  </a:lnTo>
                  <a:lnTo>
                    <a:pt x="392" y="55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4" name="Freeform 45"/>
            <p:cNvSpPr>
              <a:spLocks/>
            </p:cNvSpPr>
            <p:nvPr/>
          </p:nvSpPr>
          <p:spPr bwMode="grayWhite">
            <a:xfrm>
              <a:off x="1775" y="1050"/>
              <a:ext cx="749" cy="474"/>
            </a:xfrm>
            <a:custGeom>
              <a:avLst/>
              <a:gdLst>
                <a:gd name="T0" fmla="*/ 7 w 806"/>
                <a:gd name="T1" fmla="*/ 7 h 510"/>
                <a:gd name="T2" fmla="*/ 7 w 806"/>
                <a:gd name="T3" fmla="*/ 7 h 510"/>
                <a:gd name="T4" fmla="*/ 7 w 806"/>
                <a:gd name="T5" fmla="*/ 7 h 510"/>
                <a:gd name="T6" fmla="*/ 7 w 806"/>
                <a:gd name="T7" fmla="*/ 7 h 510"/>
                <a:gd name="T8" fmla="*/ 7 w 806"/>
                <a:gd name="T9" fmla="*/ 7 h 510"/>
                <a:gd name="T10" fmla="*/ 7 w 806"/>
                <a:gd name="T11" fmla="*/ 7 h 510"/>
                <a:gd name="T12" fmla="*/ 7 w 806"/>
                <a:gd name="T13" fmla="*/ 7 h 510"/>
                <a:gd name="T14" fmla="*/ 7 w 806"/>
                <a:gd name="T15" fmla="*/ 7 h 510"/>
                <a:gd name="T16" fmla="*/ 7 w 806"/>
                <a:gd name="T17" fmla="*/ 7 h 510"/>
                <a:gd name="T18" fmla="*/ 7 w 806"/>
                <a:gd name="T19" fmla="*/ 7 h 510"/>
                <a:gd name="T20" fmla="*/ 7 w 806"/>
                <a:gd name="T21" fmla="*/ 7 h 510"/>
                <a:gd name="T22" fmla="*/ 7 w 806"/>
                <a:gd name="T23" fmla="*/ 7 h 510"/>
                <a:gd name="T24" fmla="*/ 7 w 806"/>
                <a:gd name="T25" fmla="*/ 7 h 510"/>
                <a:gd name="T26" fmla="*/ 7 w 806"/>
                <a:gd name="T27" fmla="*/ 7 h 510"/>
                <a:gd name="T28" fmla="*/ 7 w 806"/>
                <a:gd name="T29" fmla="*/ 7 h 510"/>
                <a:gd name="T30" fmla="*/ 7 w 806"/>
                <a:gd name="T31" fmla="*/ 7 h 510"/>
                <a:gd name="T32" fmla="*/ 7 w 806"/>
                <a:gd name="T33" fmla="*/ 7 h 510"/>
                <a:gd name="T34" fmla="*/ 7 w 806"/>
                <a:gd name="T35" fmla="*/ 7 h 510"/>
                <a:gd name="T36" fmla="*/ 7 w 806"/>
                <a:gd name="T37" fmla="*/ 7 h 510"/>
                <a:gd name="T38" fmla="*/ 7 w 806"/>
                <a:gd name="T39" fmla="*/ 7 h 510"/>
                <a:gd name="T40" fmla="*/ 7 w 806"/>
                <a:gd name="T41" fmla="*/ 7 h 510"/>
                <a:gd name="T42" fmla="*/ 7 w 806"/>
                <a:gd name="T43" fmla="*/ 7 h 510"/>
                <a:gd name="T44" fmla="*/ 7 w 806"/>
                <a:gd name="T45" fmla="*/ 7 h 510"/>
                <a:gd name="T46" fmla="*/ 7 w 806"/>
                <a:gd name="T47" fmla="*/ 7 h 510"/>
                <a:gd name="T48" fmla="*/ 7 w 806"/>
                <a:gd name="T49" fmla="*/ 7 h 510"/>
                <a:gd name="T50" fmla="*/ 7 w 806"/>
                <a:gd name="T51" fmla="*/ 7 h 510"/>
                <a:gd name="T52" fmla="*/ 7 w 806"/>
                <a:gd name="T53" fmla="*/ 7 h 510"/>
                <a:gd name="T54" fmla="*/ 7 w 806"/>
                <a:gd name="T55" fmla="*/ 7 h 510"/>
                <a:gd name="T56" fmla="*/ 7 w 806"/>
                <a:gd name="T57" fmla="*/ 7 h 510"/>
                <a:gd name="T58" fmla="*/ 7 w 806"/>
                <a:gd name="T59" fmla="*/ 7 h 510"/>
                <a:gd name="T60" fmla="*/ 7 w 806"/>
                <a:gd name="T61" fmla="*/ 7 h 510"/>
                <a:gd name="T62" fmla="*/ 7 w 806"/>
                <a:gd name="T63" fmla="*/ 7 h 510"/>
                <a:gd name="T64" fmla="*/ 0 w 806"/>
                <a:gd name="T65" fmla="*/ 7 h 510"/>
                <a:gd name="T66" fmla="*/ 7 w 806"/>
                <a:gd name="T67" fmla="*/ 7 h 510"/>
                <a:gd name="T68" fmla="*/ 7 w 806"/>
                <a:gd name="T69" fmla="*/ 7 h 510"/>
                <a:gd name="T70" fmla="*/ 7 w 806"/>
                <a:gd name="T71" fmla="*/ 7 h 51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06"/>
                <a:gd name="T109" fmla="*/ 0 h 510"/>
                <a:gd name="T110" fmla="*/ 806 w 806"/>
                <a:gd name="T111" fmla="*/ 510 h 51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06" h="510">
                  <a:moveTo>
                    <a:pt x="772" y="510"/>
                  </a:moveTo>
                  <a:lnTo>
                    <a:pt x="282" y="450"/>
                  </a:lnTo>
                  <a:lnTo>
                    <a:pt x="274" y="500"/>
                  </a:lnTo>
                  <a:lnTo>
                    <a:pt x="268" y="492"/>
                  </a:lnTo>
                  <a:lnTo>
                    <a:pt x="266" y="480"/>
                  </a:lnTo>
                  <a:lnTo>
                    <a:pt x="256" y="472"/>
                  </a:lnTo>
                  <a:lnTo>
                    <a:pt x="246" y="478"/>
                  </a:lnTo>
                  <a:lnTo>
                    <a:pt x="248" y="486"/>
                  </a:lnTo>
                  <a:lnTo>
                    <a:pt x="228" y="486"/>
                  </a:lnTo>
                  <a:lnTo>
                    <a:pt x="224" y="488"/>
                  </a:lnTo>
                  <a:lnTo>
                    <a:pt x="216" y="482"/>
                  </a:lnTo>
                  <a:lnTo>
                    <a:pt x="196" y="482"/>
                  </a:lnTo>
                  <a:lnTo>
                    <a:pt x="192" y="478"/>
                  </a:lnTo>
                  <a:lnTo>
                    <a:pt x="188" y="478"/>
                  </a:lnTo>
                  <a:lnTo>
                    <a:pt x="180" y="486"/>
                  </a:lnTo>
                  <a:lnTo>
                    <a:pt x="174" y="484"/>
                  </a:lnTo>
                  <a:lnTo>
                    <a:pt x="160" y="478"/>
                  </a:lnTo>
                  <a:lnTo>
                    <a:pt x="154" y="480"/>
                  </a:lnTo>
                  <a:lnTo>
                    <a:pt x="150" y="490"/>
                  </a:lnTo>
                  <a:lnTo>
                    <a:pt x="140" y="484"/>
                  </a:lnTo>
                  <a:lnTo>
                    <a:pt x="134" y="474"/>
                  </a:lnTo>
                  <a:lnTo>
                    <a:pt x="134" y="470"/>
                  </a:lnTo>
                  <a:lnTo>
                    <a:pt x="138" y="458"/>
                  </a:lnTo>
                  <a:lnTo>
                    <a:pt x="136" y="450"/>
                  </a:lnTo>
                  <a:lnTo>
                    <a:pt x="128" y="442"/>
                  </a:lnTo>
                  <a:lnTo>
                    <a:pt x="120" y="442"/>
                  </a:lnTo>
                  <a:lnTo>
                    <a:pt x="112" y="428"/>
                  </a:lnTo>
                  <a:lnTo>
                    <a:pt x="118" y="420"/>
                  </a:lnTo>
                  <a:lnTo>
                    <a:pt x="118" y="414"/>
                  </a:lnTo>
                  <a:lnTo>
                    <a:pt x="110" y="402"/>
                  </a:lnTo>
                  <a:lnTo>
                    <a:pt x="106" y="390"/>
                  </a:lnTo>
                  <a:lnTo>
                    <a:pt x="106" y="370"/>
                  </a:lnTo>
                  <a:lnTo>
                    <a:pt x="108" y="358"/>
                  </a:lnTo>
                  <a:lnTo>
                    <a:pt x="104" y="354"/>
                  </a:lnTo>
                  <a:lnTo>
                    <a:pt x="100" y="352"/>
                  </a:lnTo>
                  <a:lnTo>
                    <a:pt x="98" y="344"/>
                  </a:lnTo>
                  <a:lnTo>
                    <a:pt x="96" y="344"/>
                  </a:lnTo>
                  <a:lnTo>
                    <a:pt x="92" y="344"/>
                  </a:lnTo>
                  <a:lnTo>
                    <a:pt x="72" y="362"/>
                  </a:lnTo>
                  <a:lnTo>
                    <a:pt x="68" y="362"/>
                  </a:lnTo>
                  <a:lnTo>
                    <a:pt x="54" y="350"/>
                  </a:lnTo>
                  <a:lnTo>
                    <a:pt x="58" y="342"/>
                  </a:lnTo>
                  <a:lnTo>
                    <a:pt x="56" y="336"/>
                  </a:lnTo>
                  <a:lnTo>
                    <a:pt x="56" y="328"/>
                  </a:lnTo>
                  <a:lnTo>
                    <a:pt x="68" y="320"/>
                  </a:lnTo>
                  <a:lnTo>
                    <a:pt x="68" y="310"/>
                  </a:lnTo>
                  <a:lnTo>
                    <a:pt x="66" y="310"/>
                  </a:lnTo>
                  <a:lnTo>
                    <a:pt x="68" y="294"/>
                  </a:lnTo>
                  <a:lnTo>
                    <a:pt x="74" y="288"/>
                  </a:lnTo>
                  <a:lnTo>
                    <a:pt x="72" y="284"/>
                  </a:lnTo>
                  <a:lnTo>
                    <a:pt x="88" y="252"/>
                  </a:lnTo>
                  <a:lnTo>
                    <a:pt x="84" y="246"/>
                  </a:lnTo>
                  <a:lnTo>
                    <a:pt x="68" y="244"/>
                  </a:lnTo>
                  <a:lnTo>
                    <a:pt x="68" y="236"/>
                  </a:lnTo>
                  <a:lnTo>
                    <a:pt x="58" y="236"/>
                  </a:lnTo>
                  <a:lnTo>
                    <a:pt x="52" y="222"/>
                  </a:lnTo>
                  <a:lnTo>
                    <a:pt x="50" y="210"/>
                  </a:lnTo>
                  <a:lnTo>
                    <a:pt x="38" y="184"/>
                  </a:lnTo>
                  <a:lnTo>
                    <a:pt x="20" y="168"/>
                  </a:lnTo>
                  <a:lnTo>
                    <a:pt x="12" y="156"/>
                  </a:lnTo>
                  <a:lnTo>
                    <a:pt x="8" y="152"/>
                  </a:lnTo>
                  <a:lnTo>
                    <a:pt x="12" y="146"/>
                  </a:lnTo>
                  <a:lnTo>
                    <a:pt x="16" y="138"/>
                  </a:lnTo>
                  <a:lnTo>
                    <a:pt x="12" y="120"/>
                  </a:lnTo>
                  <a:lnTo>
                    <a:pt x="0" y="94"/>
                  </a:lnTo>
                  <a:lnTo>
                    <a:pt x="18" y="0"/>
                  </a:lnTo>
                  <a:lnTo>
                    <a:pt x="92" y="12"/>
                  </a:lnTo>
                  <a:lnTo>
                    <a:pt x="288" y="46"/>
                  </a:lnTo>
                  <a:lnTo>
                    <a:pt x="490" y="80"/>
                  </a:lnTo>
                  <a:lnTo>
                    <a:pt x="806" y="112"/>
                  </a:lnTo>
                  <a:lnTo>
                    <a:pt x="782" y="414"/>
                  </a:lnTo>
                  <a:lnTo>
                    <a:pt x="772" y="51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5" name="Freeform 46"/>
            <p:cNvSpPr>
              <a:spLocks/>
            </p:cNvSpPr>
            <p:nvPr/>
          </p:nvSpPr>
          <p:spPr bwMode="grayWhite">
            <a:xfrm>
              <a:off x="1984" y="1468"/>
              <a:ext cx="507" cy="422"/>
            </a:xfrm>
            <a:custGeom>
              <a:avLst/>
              <a:gdLst>
                <a:gd name="T0" fmla="*/ 6 w 548"/>
                <a:gd name="T1" fmla="*/ 6 h 456"/>
                <a:gd name="T2" fmla="*/ 6 w 548"/>
                <a:gd name="T3" fmla="*/ 6 h 456"/>
                <a:gd name="T4" fmla="*/ 6 w 548"/>
                <a:gd name="T5" fmla="*/ 6 h 456"/>
                <a:gd name="T6" fmla="*/ 6 w 548"/>
                <a:gd name="T7" fmla="*/ 0 h 456"/>
                <a:gd name="T8" fmla="*/ 6 w 548"/>
                <a:gd name="T9" fmla="*/ 6 h 456"/>
                <a:gd name="T10" fmla="*/ 6 w 548"/>
                <a:gd name="T11" fmla="*/ 6 h 456"/>
                <a:gd name="T12" fmla="*/ 6 w 548"/>
                <a:gd name="T13" fmla="*/ 6 h 456"/>
                <a:gd name="T14" fmla="*/ 0 w 548"/>
                <a:gd name="T15" fmla="*/ 6 h 456"/>
                <a:gd name="T16" fmla="*/ 6 w 548"/>
                <a:gd name="T17" fmla="*/ 6 h 456"/>
                <a:gd name="T18" fmla="*/ 6 w 548"/>
                <a:gd name="T19" fmla="*/ 6 h 456"/>
                <a:gd name="T20" fmla="*/ 6 w 548"/>
                <a:gd name="T21" fmla="*/ 6 h 4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8"/>
                <a:gd name="T34" fmla="*/ 0 h 456"/>
                <a:gd name="T35" fmla="*/ 548 w 548"/>
                <a:gd name="T36" fmla="*/ 456 h 4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8" h="456">
                  <a:moveTo>
                    <a:pt x="516" y="456"/>
                  </a:moveTo>
                  <a:lnTo>
                    <a:pt x="532" y="256"/>
                  </a:lnTo>
                  <a:lnTo>
                    <a:pt x="548" y="60"/>
                  </a:lnTo>
                  <a:lnTo>
                    <a:pt x="58" y="0"/>
                  </a:lnTo>
                  <a:lnTo>
                    <a:pt x="50" y="50"/>
                  </a:lnTo>
                  <a:lnTo>
                    <a:pt x="16" y="296"/>
                  </a:lnTo>
                  <a:lnTo>
                    <a:pt x="14" y="296"/>
                  </a:lnTo>
                  <a:lnTo>
                    <a:pt x="0" y="392"/>
                  </a:lnTo>
                  <a:lnTo>
                    <a:pt x="146" y="414"/>
                  </a:lnTo>
                  <a:lnTo>
                    <a:pt x="516" y="45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6" name="Freeform 47"/>
            <p:cNvSpPr>
              <a:spLocks/>
            </p:cNvSpPr>
            <p:nvPr/>
          </p:nvSpPr>
          <p:spPr bwMode="grayWhite">
            <a:xfrm>
              <a:off x="2502" y="1155"/>
              <a:ext cx="478" cy="300"/>
            </a:xfrm>
            <a:custGeom>
              <a:avLst/>
              <a:gdLst>
                <a:gd name="T0" fmla="*/ 0 w 516"/>
                <a:gd name="T1" fmla="*/ 6 h 324"/>
                <a:gd name="T2" fmla="*/ 6 w 516"/>
                <a:gd name="T3" fmla="*/ 0 h 324"/>
                <a:gd name="T4" fmla="*/ 6 w 516"/>
                <a:gd name="T5" fmla="*/ 6 h 324"/>
                <a:gd name="T6" fmla="*/ 6 w 516"/>
                <a:gd name="T7" fmla="*/ 6 h 324"/>
                <a:gd name="T8" fmla="*/ 6 w 516"/>
                <a:gd name="T9" fmla="*/ 6 h 324"/>
                <a:gd name="T10" fmla="*/ 6 w 516"/>
                <a:gd name="T11" fmla="*/ 6 h 324"/>
                <a:gd name="T12" fmla="*/ 6 w 516"/>
                <a:gd name="T13" fmla="*/ 6 h 324"/>
                <a:gd name="T14" fmla="*/ 6 w 516"/>
                <a:gd name="T15" fmla="*/ 6 h 324"/>
                <a:gd name="T16" fmla="*/ 6 w 516"/>
                <a:gd name="T17" fmla="*/ 6 h 324"/>
                <a:gd name="T18" fmla="*/ 6 w 516"/>
                <a:gd name="T19" fmla="*/ 6 h 324"/>
                <a:gd name="T20" fmla="*/ 6 w 516"/>
                <a:gd name="T21" fmla="*/ 6 h 324"/>
                <a:gd name="T22" fmla="*/ 6 w 516"/>
                <a:gd name="T23" fmla="*/ 6 h 324"/>
                <a:gd name="T24" fmla="*/ 6 w 516"/>
                <a:gd name="T25" fmla="*/ 6 h 324"/>
                <a:gd name="T26" fmla="*/ 6 w 516"/>
                <a:gd name="T27" fmla="*/ 6 h 324"/>
                <a:gd name="T28" fmla="*/ 6 w 516"/>
                <a:gd name="T29" fmla="*/ 6 h 324"/>
                <a:gd name="T30" fmla="*/ 6 w 516"/>
                <a:gd name="T31" fmla="*/ 6 h 324"/>
                <a:gd name="T32" fmla="*/ 6 w 516"/>
                <a:gd name="T33" fmla="*/ 6 h 324"/>
                <a:gd name="T34" fmla="*/ 6 w 516"/>
                <a:gd name="T35" fmla="*/ 6 h 324"/>
                <a:gd name="T36" fmla="*/ 6 w 516"/>
                <a:gd name="T37" fmla="*/ 6 h 324"/>
                <a:gd name="T38" fmla="*/ 0 w 516"/>
                <a:gd name="T39" fmla="*/ 6 h 3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16"/>
                <a:gd name="T61" fmla="*/ 0 h 324"/>
                <a:gd name="T62" fmla="*/ 516 w 516"/>
                <a:gd name="T63" fmla="*/ 324 h 3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16" h="324">
                  <a:moveTo>
                    <a:pt x="0" y="302"/>
                  </a:moveTo>
                  <a:lnTo>
                    <a:pt x="24" y="0"/>
                  </a:lnTo>
                  <a:lnTo>
                    <a:pt x="252" y="16"/>
                  </a:lnTo>
                  <a:lnTo>
                    <a:pt x="476" y="22"/>
                  </a:lnTo>
                  <a:lnTo>
                    <a:pt x="476" y="30"/>
                  </a:lnTo>
                  <a:lnTo>
                    <a:pt x="484" y="54"/>
                  </a:lnTo>
                  <a:lnTo>
                    <a:pt x="480" y="62"/>
                  </a:lnTo>
                  <a:lnTo>
                    <a:pt x="478" y="78"/>
                  </a:lnTo>
                  <a:lnTo>
                    <a:pt x="480" y="106"/>
                  </a:lnTo>
                  <a:lnTo>
                    <a:pt x="486" y="138"/>
                  </a:lnTo>
                  <a:lnTo>
                    <a:pt x="494" y="146"/>
                  </a:lnTo>
                  <a:lnTo>
                    <a:pt x="500" y="176"/>
                  </a:lnTo>
                  <a:lnTo>
                    <a:pt x="502" y="226"/>
                  </a:lnTo>
                  <a:lnTo>
                    <a:pt x="504" y="236"/>
                  </a:lnTo>
                  <a:lnTo>
                    <a:pt x="504" y="254"/>
                  </a:lnTo>
                  <a:lnTo>
                    <a:pt x="506" y="260"/>
                  </a:lnTo>
                  <a:lnTo>
                    <a:pt x="516" y="296"/>
                  </a:lnTo>
                  <a:lnTo>
                    <a:pt x="516" y="310"/>
                  </a:lnTo>
                  <a:lnTo>
                    <a:pt x="516" y="324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7" name="Freeform 48"/>
            <p:cNvSpPr>
              <a:spLocks/>
            </p:cNvSpPr>
            <p:nvPr/>
          </p:nvSpPr>
          <p:spPr bwMode="grayWhite">
            <a:xfrm>
              <a:off x="2478" y="1435"/>
              <a:ext cx="511" cy="344"/>
            </a:xfrm>
            <a:custGeom>
              <a:avLst/>
              <a:gdLst>
                <a:gd name="T0" fmla="*/ 0 w 552"/>
                <a:gd name="T1" fmla="*/ 6 h 372"/>
                <a:gd name="T2" fmla="*/ 6 w 552"/>
                <a:gd name="T3" fmla="*/ 6 h 372"/>
                <a:gd name="T4" fmla="*/ 6 w 552"/>
                <a:gd name="T5" fmla="*/ 0 h 372"/>
                <a:gd name="T6" fmla="*/ 6 w 552"/>
                <a:gd name="T7" fmla="*/ 6 h 372"/>
                <a:gd name="T8" fmla="*/ 6 w 552"/>
                <a:gd name="T9" fmla="*/ 6 h 372"/>
                <a:gd name="T10" fmla="*/ 6 w 552"/>
                <a:gd name="T11" fmla="*/ 6 h 372"/>
                <a:gd name="T12" fmla="*/ 6 w 552"/>
                <a:gd name="T13" fmla="*/ 6 h 372"/>
                <a:gd name="T14" fmla="*/ 6 w 552"/>
                <a:gd name="T15" fmla="*/ 6 h 372"/>
                <a:gd name="T16" fmla="*/ 6 w 552"/>
                <a:gd name="T17" fmla="*/ 6 h 372"/>
                <a:gd name="T18" fmla="*/ 6 w 552"/>
                <a:gd name="T19" fmla="*/ 6 h 372"/>
                <a:gd name="T20" fmla="*/ 6 w 552"/>
                <a:gd name="T21" fmla="*/ 6 h 372"/>
                <a:gd name="T22" fmla="*/ 6 w 552"/>
                <a:gd name="T23" fmla="*/ 6 h 372"/>
                <a:gd name="T24" fmla="*/ 6 w 552"/>
                <a:gd name="T25" fmla="*/ 6 h 372"/>
                <a:gd name="T26" fmla="*/ 6 w 552"/>
                <a:gd name="T27" fmla="*/ 6 h 372"/>
                <a:gd name="T28" fmla="*/ 6 w 552"/>
                <a:gd name="T29" fmla="*/ 6 h 372"/>
                <a:gd name="T30" fmla="*/ 6 w 552"/>
                <a:gd name="T31" fmla="*/ 6 h 372"/>
                <a:gd name="T32" fmla="*/ 6 w 552"/>
                <a:gd name="T33" fmla="*/ 6 h 372"/>
                <a:gd name="T34" fmla="*/ 6 w 552"/>
                <a:gd name="T35" fmla="*/ 6 h 372"/>
                <a:gd name="T36" fmla="*/ 6 w 552"/>
                <a:gd name="T37" fmla="*/ 6 h 372"/>
                <a:gd name="T38" fmla="*/ 6 w 552"/>
                <a:gd name="T39" fmla="*/ 6 h 372"/>
                <a:gd name="T40" fmla="*/ 6 w 552"/>
                <a:gd name="T41" fmla="*/ 6 h 372"/>
                <a:gd name="T42" fmla="*/ 6 w 552"/>
                <a:gd name="T43" fmla="*/ 6 h 372"/>
                <a:gd name="T44" fmla="*/ 6 w 552"/>
                <a:gd name="T45" fmla="*/ 6 h 372"/>
                <a:gd name="T46" fmla="*/ 6 w 552"/>
                <a:gd name="T47" fmla="*/ 6 h 372"/>
                <a:gd name="T48" fmla="*/ 6 w 552"/>
                <a:gd name="T49" fmla="*/ 6 h 372"/>
                <a:gd name="T50" fmla="*/ 6 w 552"/>
                <a:gd name="T51" fmla="*/ 6 h 372"/>
                <a:gd name="T52" fmla="*/ 6 w 552"/>
                <a:gd name="T53" fmla="*/ 6 h 372"/>
                <a:gd name="T54" fmla="*/ 6 w 552"/>
                <a:gd name="T55" fmla="*/ 6 h 372"/>
                <a:gd name="T56" fmla="*/ 6 w 552"/>
                <a:gd name="T57" fmla="*/ 6 h 372"/>
                <a:gd name="T58" fmla="*/ 6 w 552"/>
                <a:gd name="T59" fmla="*/ 6 h 372"/>
                <a:gd name="T60" fmla="*/ 6 w 552"/>
                <a:gd name="T61" fmla="*/ 6 h 372"/>
                <a:gd name="T62" fmla="*/ 6 w 552"/>
                <a:gd name="T63" fmla="*/ 6 h 372"/>
                <a:gd name="T64" fmla="*/ 6 w 552"/>
                <a:gd name="T65" fmla="*/ 6 h 372"/>
                <a:gd name="T66" fmla="*/ 6 w 552"/>
                <a:gd name="T67" fmla="*/ 6 h 372"/>
                <a:gd name="T68" fmla="*/ 6 w 552"/>
                <a:gd name="T69" fmla="*/ 6 h 372"/>
                <a:gd name="T70" fmla="*/ 0 w 552"/>
                <a:gd name="T71" fmla="*/ 6 h 3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2"/>
                <a:gd name="T109" fmla="*/ 0 h 372"/>
                <a:gd name="T110" fmla="*/ 552 w 552"/>
                <a:gd name="T111" fmla="*/ 372 h 3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2" h="372">
                  <a:moveTo>
                    <a:pt x="0" y="292"/>
                  </a:moveTo>
                  <a:lnTo>
                    <a:pt x="16" y="96"/>
                  </a:lnTo>
                  <a:lnTo>
                    <a:pt x="26" y="0"/>
                  </a:lnTo>
                  <a:lnTo>
                    <a:pt x="542" y="22"/>
                  </a:lnTo>
                  <a:lnTo>
                    <a:pt x="542" y="30"/>
                  </a:lnTo>
                  <a:lnTo>
                    <a:pt x="538" y="40"/>
                  </a:lnTo>
                  <a:lnTo>
                    <a:pt x="524" y="54"/>
                  </a:lnTo>
                  <a:lnTo>
                    <a:pt x="526" y="62"/>
                  </a:lnTo>
                  <a:lnTo>
                    <a:pt x="552" y="86"/>
                  </a:lnTo>
                  <a:lnTo>
                    <a:pt x="552" y="268"/>
                  </a:lnTo>
                  <a:lnTo>
                    <a:pt x="546" y="266"/>
                  </a:lnTo>
                  <a:lnTo>
                    <a:pt x="540" y="268"/>
                  </a:lnTo>
                  <a:lnTo>
                    <a:pt x="544" y="274"/>
                  </a:lnTo>
                  <a:lnTo>
                    <a:pt x="546" y="280"/>
                  </a:lnTo>
                  <a:lnTo>
                    <a:pt x="542" y="290"/>
                  </a:lnTo>
                  <a:lnTo>
                    <a:pt x="548" y="294"/>
                  </a:lnTo>
                  <a:lnTo>
                    <a:pt x="552" y="310"/>
                  </a:lnTo>
                  <a:lnTo>
                    <a:pt x="546" y="314"/>
                  </a:lnTo>
                  <a:lnTo>
                    <a:pt x="546" y="324"/>
                  </a:lnTo>
                  <a:lnTo>
                    <a:pt x="540" y="340"/>
                  </a:lnTo>
                  <a:lnTo>
                    <a:pt x="546" y="358"/>
                  </a:lnTo>
                  <a:lnTo>
                    <a:pt x="550" y="368"/>
                  </a:lnTo>
                  <a:lnTo>
                    <a:pt x="548" y="372"/>
                  </a:lnTo>
                  <a:lnTo>
                    <a:pt x="534" y="360"/>
                  </a:lnTo>
                  <a:lnTo>
                    <a:pt x="502" y="340"/>
                  </a:lnTo>
                  <a:lnTo>
                    <a:pt x="494" y="338"/>
                  </a:lnTo>
                  <a:lnTo>
                    <a:pt x="480" y="338"/>
                  </a:lnTo>
                  <a:lnTo>
                    <a:pt x="470" y="344"/>
                  </a:lnTo>
                  <a:lnTo>
                    <a:pt x="460" y="348"/>
                  </a:lnTo>
                  <a:lnTo>
                    <a:pt x="448" y="344"/>
                  </a:lnTo>
                  <a:lnTo>
                    <a:pt x="444" y="332"/>
                  </a:lnTo>
                  <a:lnTo>
                    <a:pt x="436" y="326"/>
                  </a:lnTo>
                  <a:lnTo>
                    <a:pt x="426" y="330"/>
                  </a:lnTo>
                  <a:lnTo>
                    <a:pt x="412" y="330"/>
                  </a:lnTo>
                  <a:lnTo>
                    <a:pt x="402" y="314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8" name="Freeform 49"/>
            <p:cNvSpPr>
              <a:spLocks/>
            </p:cNvSpPr>
            <p:nvPr/>
          </p:nvSpPr>
          <p:spPr bwMode="grayWhite">
            <a:xfrm>
              <a:off x="2978" y="1673"/>
              <a:ext cx="440" cy="289"/>
            </a:xfrm>
            <a:custGeom>
              <a:avLst/>
              <a:gdLst>
                <a:gd name="T0" fmla="*/ 6 w 474"/>
                <a:gd name="T1" fmla="*/ 0 h 312"/>
                <a:gd name="T2" fmla="*/ 6 w 474"/>
                <a:gd name="T3" fmla="*/ 6 h 312"/>
                <a:gd name="T4" fmla="*/ 6 w 474"/>
                <a:gd name="T5" fmla="*/ 6 h 312"/>
                <a:gd name="T6" fmla="*/ 6 w 474"/>
                <a:gd name="T7" fmla="*/ 6 h 312"/>
                <a:gd name="T8" fmla="*/ 6 w 474"/>
                <a:gd name="T9" fmla="*/ 6 h 312"/>
                <a:gd name="T10" fmla="*/ 6 w 474"/>
                <a:gd name="T11" fmla="*/ 6 h 312"/>
                <a:gd name="T12" fmla="*/ 6 w 474"/>
                <a:gd name="T13" fmla="*/ 6 h 312"/>
                <a:gd name="T14" fmla="*/ 6 w 474"/>
                <a:gd name="T15" fmla="*/ 6 h 312"/>
                <a:gd name="T16" fmla="*/ 6 w 474"/>
                <a:gd name="T17" fmla="*/ 6 h 312"/>
                <a:gd name="T18" fmla="*/ 6 w 474"/>
                <a:gd name="T19" fmla="*/ 6 h 312"/>
                <a:gd name="T20" fmla="*/ 6 w 474"/>
                <a:gd name="T21" fmla="*/ 6 h 312"/>
                <a:gd name="T22" fmla="*/ 6 w 474"/>
                <a:gd name="T23" fmla="*/ 6 h 312"/>
                <a:gd name="T24" fmla="*/ 6 w 474"/>
                <a:gd name="T25" fmla="*/ 6 h 312"/>
                <a:gd name="T26" fmla="*/ 6 w 474"/>
                <a:gd name="T27" fmla="*/ 6 h 312"/>
                <a:gd name="T28" fmla="*/ 6 w 474"/>
                <a:gd name="T29" fmla="*/ 6 h 312"/>
                <a:gd name="T30" fmla="*/ 6 w 474"/>
                <a:gd name="T31" fmla="*/ 6 h 312"/>
                <a:gd name="T32" fmla="*/ 6 w 474"/>
                <a:gd name="T33" fmla="*/ 6 h 312"/>
                <a:gd name="T34" fmla="*/ 6 w 474"/>
                <a:gd name="T35" fmla="*/ 6 h 312"/>
                <a:gd name="T36" fmla="*/ 6 w 474"/>
                <a:gd name="T37" fmla="*/ 6 h 312"/>
                <a:gd name="T38" fmla="*/ 6 w 474"/>
                <a:gd name="T39" fmla="*/ 6 h 312"/>
                <a:gd name="T40" fmla="*/ 6 w 474"/>
                <a:gd name="T41" fmla="*/ 6 h 312"/>
                <a:gd name="T42" fmla="*/ 6 w 474"/>
                <a:gd name="T43" fmla="*/ 6 h 312"/>
                <a:gd name="T44" fmla="*/ 6 w 474"/>
                <a:gd name="T45" fmla="*/ 6 h 312"/>
                <a:gd name="T46" fmla="*/ 6 w 474"/>
                <a:gd name="T47" fmla="*/ 6 h 312"/>
                <a:gd name="T48" fmla="*/ 6 w 474"/>
                <a:gd name="T49" fmla="*/ 6 h 312"/>
                <a:gd name="T50" fmla="*/ 6 w 474"/>
                <a:gd name="T51" fmla="*/ 6 h 312"/>
                <a:gd name="T52" fmla="*/ 6 w 474"/>
                <a:gd name="T53" fmla="*/ 6 h 312"/>
                <a:gd name="T54" fmla="*/ 6 w 474"/>
                <a:gd name="T55" fmla="*/ 6 h 312"/>
                <a:gd name="T56" fmla="*/ 6 w 474"/>
                <a:gd name="T57" fmla="*/ 6 h 312"/>
                <a:gd name="T58" fmla="*/ 6 w 474"/>
                <a:gd name="T59" fmla="*/ 6 h 312"/>
                <a:gd name="T60" fmla="*/ 6 w 474"/>
                <a:gd name="T61" fmla="*/ 6 h 312"/>
                <a:gd name="T62" fmla="*/ 6 w 474"/>
                <a:gd name="T63" fmla="*/ 6 h 312"/>
                <a:gd name="T64" fmla="*/ 2 w 474"/>
                <a:gd name="T65" fmla="*/ 6 h 312"/>
                <a:gd name="T66" fmla="*/ 4 w 474"/>
                <a:gd name="T67" fmla="*/ 6 h 312"/>
                <a:gd name="T68" fmla="*/ 6 w 474"/>
                <a:gd name="T69" fmla="*/ 6 h 3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74"/>
                <a:gd name="T106" fmla="*/ 0 h 312"/>
                <a:gd name="T107" fmla="*/ 474 w 474"/>
                <a:gd name="T108" fmla="*/ 312 h 3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74" h="312">
                  <a:moveTo>
                    <a:pt x="12" y="12"/>
                  </a:moveTo>
                  <a:lnTo>
                    <a:pt x="384" y="0"/>
                  </a:lnTo>
                  <a:lnTo>
                    <a:pt x="390" y="12"/>
                  </a:lnTo>
                  <a:lnTo>
                    <a:pt x="398" y="18"/>
                  </a:lnTo>
                  <a:lnTo>
                    <a:pt x="396" y="26"/>
                  </a:lnTo>
                  <a:lnTo>
                    <a:pt x="392" y="34"/>
                  </a:lnTo>
                  <a:lnTo>
                    <a:pt x="396" y="46"/>
                  </a:lnTo>
                  <a:lnTo>
                    <a:pt x="402" y="74"/>
                  </a:lnTo>
                  <a:lnTo>
                    <a:pt x="424" y="82"/>
                  </a:lnTo>
                  <a:lnTo>
                    <a:pt x="432" y="88"/>
                  </a:lnTo>
                  <a:lnTo>
                    <a:pt x="434" y="98"/>
                  </a:lnTo>
                  <a:lnTo>
                    <a:pt x="438" y="102"/>
                  </a:lnTo>
                  <a:lnTo>
                    <a:pt x="452" y="114"/>
                  </a:lnTo>
                  <a:lnTo>
                    <a:pt x="454" y="122"/>
                  </a:lnTo>
                  <a:lnTo>
                    <a:pt x="468" y="130"/>
                  </a:lnTo>
                  <a:lnTo>
                    <a:pt x="474" y="148"/>
                  </a:lnTo>
                  <a:lnTo>
                    <a:pt x="472" y="156"/>
                  </a:lnTo>
                  <a:lnTo>
                    <a:pt x="468" y="166"/>
                  </a:lnTo>
                  <a:lnTo>
                    <a:pt x="462" y="172"/>
                  </a:lnTo>
                  <a:lnTo>
                    <a:pt x="462" y="180"/>
                  </a:lnTo>
                  <a:lnTo>
                    <a:pt x="450" y="194"/>
                  </a:lnTo>
                  <a:lnTo>
                    <a:pt x="438" y="198"/>
                  </a:lnTo>
                  <a:lnTo>
                    <a:pt x="434" y="202"/>
                  </a:lnTo>
                  <a:lnTo>
                    <a:pt x="418" y="204"/>
                  </a:lnTo>
                  <a:lnTo>
                    <a:pt x="412" y="208"/>
                  </a:lnTo>
                  <a:lnTo>
                    <a:pt x="406" y="218"/>
                  </a:lnTo>
                  <a:lnTo>
                    <a:pt x="408" y="226"/>
                  </a:lnTo>
                  <a:lnTo>
                    <a:pt x="416" y="236"/>
                  </a:lnTo>
                  <a:lnTo>
                    <a:pt x="420" y="242"/>
                  </a:lnTo>
                  <a:lnTo>
                    <a:pt x="416" y="256"/>
                  </a:lnTo>
                  <a:lnTo>
                    <a:pt x="406" y="282"/>
                  </a:lnTo>
                  <a:lnTo>
                    <a:pt x="394" y="288"/>
                  </a:lnTo>
                  <a:lnTo>
                    <a:pt x="390" y="296"/>
                  </a:lnTo>
                  <a:lnTo>
                    <a:pt x="392" y="304"/>
                  </a:lnTo>
                  <a:lnTo>
                    <a:pt x="386" y="312"/>
                  </a:lnTo>
                  <a:lnTo>
                    <a:pt x="362" y="290"/>
                  </a:lnTo>
                  <a:lnTo>
                    <a:pt x="62" y="298"/>
                  </a:lnTo>
                  <a:lnTo>
                    <a:pt x="60" y="294"/>
                  </a:lnTo>
                  <a:lnTo>
                    <a:pt x="56" y="284"/>
                  </a:lnTo>
                  <a:lnTo>
                    <a:pt x="60" y="276"/>
                  </a:lnTo>
                  <a:lnTo>
                    <a:pt x="54" y="268"/>
                  </a:lnTo>
                  <a:lnTo>
                    <a:pt x="52" y="260"/>
                  </a:lnTo>
                  <a:lnTo>
                    <a:pt x="56" y="252"/>
                  </a:lnTo>
                  <a:lnTo>
                    <a:pt x="54" y="244"/>
                  </a:lnTo>
                  <a:lnTo>
                    <a:pt x="44" y="240"/>
                  </a:lnTo>
                  <a:lnTo>
                    <a:pt x="46" y="224"/>
                  </a:lnTo>
                  <a:lnTo>
                    <a:pt x="48" y="216"/>
                  </a:lnTo>
                  <a:lnTo>
                    <a:pt x="46" y="208"/>
                  </a:lnTo>
                  <a:lnTo>
                    <a:pt x="36" y="200"/>
                  </a:lnTo>
                  <a:lnTo>
                    <a:pt x="34" y="192"/>
                  </a:lnTo>
                  <a:lnTo>
                    <a:pt x="36" y="184"/>
                  </a:lnTo>
                  <a:lnTo>
                    <a:pt x="28" y="176"/>
                  </a:lnTo>
                  <a:lnTo>
                    <a:pt x="22" y="160"/>
                  </a:lnTo>
                  <a:lnTo>
                    <a:pt x="14" y="152"/>
                  </a:lnTo>
                  <a:lnTo>
                    <a:pt x="20" y="138"/>
                  </a:lnTo>
                  <a:lnTo>
                    <a:pt x="20" y="132"/>
                  </a:lnTo>
                  <a:lnTo>
                    <a:pt x="10" y="126"/>
                  </a:lnTo>
                  <a:lnTo>
                    <a:pt x="8" y="116"/>
                  </a:lnTo>
                  <a:lnTo>
                    <a:pt x="10" y="112"/>
                  </a:lnTo>
                  <a:lnTo>
                    <a:pt x="6" y="102"/>
                  </a:lnTo>
                  <a:lnTo>
                    <a:pt x="0" y="84"/>
                  </a:lnTo>
                  <a:lnTo>
                    <a:pt x="6" y="68"/>
                  </a:lnTo>
                  <a:lnTo>
                    <a:pt x="6" y="58"/>
                  </a:lnTo>
                  <a:lnTo>
                    <a:pt x="12" y="54"/>
                  </a:lnTo>
                  <a:lnTo>
                    <a:pt x="8" y="38"/>
                  </a:lnTo>
                  <a:lnTo>
                    <a:pt x="2" y="34"/>
                  </a:lnTo>
                  <a:lnTo>
                    <a:pt x="6" y="24"/>
                  </a:lnTo>
                  <a:lnTo>
                    <a:pt x="4" y="18"/>
                  </a:lnTo>
                  <a:lnTo>
                    <a:pt x="0" y="12"/>
                  </a:lnTo>
                  <a:lnTo>
                    <a:pt x="6" y="1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19" name="Freeform 50"/>
            <p:cNvSpPr>
              <a:spLocks/>
            </p:cNvSpPr>
            <p:nvPr/>
          </p:nvSpPr>
          <p:spPr bwMode="grayWhite">
            <a:xfrm>
              <a:off x="3218" y="1352"/>
              <a:ext cx="387" cy="412"/>
            </a:xfrm>
            <a:custGeom>
              <a:avLst/>
              <a:gdLst>
                <a:gd name="T0" fmla="*/ 7 w 416"/>
                <a:gd name="T1" fmla="*/ 7 h 442"/>
                <a:gd name="T2" fmla="*/ 7 w 416"/>
                <a:gd name="T3" fmla="*/ 7 h 442"/>
                <a:gd name="T4" fmla="*/ 7 w 416"/>
                <a:gd name="T5" fmla="*/ 7 h 442"/>
                <a:gd name="T6" fmla="*/ 7 w 416"/>
                <a:gd name="T7" fmla="*/ 7 h 442"/>
                <a:gd name="T8" fmla="*/ 7 w 416"/>
                <a:gd name="T9" fmla="*/ 7 h 442"/>
                <a:gd name="T10" fmla="*/ 7 w 416"/>
                <a:gd name="T11" fmla="*/ 7 h 442"/>
                <a:gd name="T12" fmla="*/ 7 w 416"/>
                <a:gd name="T13" fmla="*/ 7 h 442"/>
                <a:gd name="T14" fmla="*/ 7 w 416"/>
                <a:gd name="T15" fmla="*/ 7 h 442"/>
                <a:gd name="T16" fmla="*/ 7 w 416"/>
                <a:gd name="T17" fmla="*/ 7 h 442"/>
                <a:gd name="T18" fmla="*/ 7 w 416"/>
                <a:gd name="T19" fmla="*/ 7 h 442"/>
                <a:gd name="T20" fmla="*/ 7 w 416"/>
                <a:gd name="T21" fmla="*/ 7 h 442"/>
                <a:gd name="T22" fmla="*/ 7 w 416"/>
                <a:gd name="T23" fmla="*/ 7 h 442"/>
                <a:gd name="T24" fmla="*/ 7 w 416"/>
                <a:gd name="T25" fmla="*/ 7 h 442"/>
                <a:gd name="T26" fmla="*/ 7 w 416"/>
                <a:gd name="T27" fmla="*/ 7 h 442"/>
                <a:gd name="T28" fmla="*/ 0 w 416"/>
                <a:gd name="T29" fmla="*/ 7 h 442"/>
                <a:gd name="T30" fmla="*/ 7 w 416"/>
                <a:gd name="T31" fmla="*/ 7 h 442"/>
                <a:gd name="T32" fmla="*/ 7 w 416"/>
                <a:gd name="T33" fmla="*/ 7 h 442"/>
                <a:gd name="T34" fmla="*/ 7 w 416"/>
                <a:gd name="T35" fmla="*/ 7 h 442"/>
                <a:gd name="T36" fmla="*/ 7 w 416"/>
                <a:gd name="T37" fmla="*/ 7 h 442"/>
                <a:gd name="T38" fmla="*/ 7 w 416"/>
                <a:gd name="T39" fmla="*/ 7 h 442"/>
                <a:gd name="T40" fmla="*/ 7 w 416"/>
                <a:gd name="T41" fmla="*/ 7 h 442"/>
                <a:gd name="T42" fmla="*/ 7 w 416"/>
                <a:gd name="T43" fmla="*/ 0 h 442"/>
                <a:gd name="T44" fmla="*/ 7 w 416"/>
                <a:gd name="T45" fmla="*/ 2 h 442"/>
                <a:gd name="T46" fmla="*/ 7 w 416"/>
                <a:gd name="T47" fmla="*/ 7 h 442"/>
                <a:gd name="T48" fmla="*/ 7 w 416"/>
                <a:gd name="T49" fmla="*/ 7 h 442"/>
                <a:gd name="T50" fmla="*/ 7 w 416"/>
                <a:gd name="T51" fmla="*/ 7 h 442"/>
                <a:gd name="T52" fmla="*/ 7 w 416"/>
                <a:gd name="T53" fmla="*/ 7 h 442"/>
                <a:gd name="T54" fmla="*/ 7 w 416"/>
                <a:gd name="T55" fmla="*/ 7 h 442"/>
                <a:gd name="T56" fmla="*/ 7 w 416"/>
                <a:gd name="T57" fmla="*/ 7 h 442"/>
                <a:gd name="T58" fmla="*/ 7 w 416"/>
                <a:gd name="T59" fmla="*/ 7 h 442"/>
                <a:gd name="T60" fmla="*/ 7 w 416"/>
                <a:gd name="T61" fmla="*/ 7 h 442"/>
                <a:gd name="T62" fmla="*/ 7 w 416"/>
                <a:gd name="T63" fmla="*/ 7 h 442"/>
                <a:gd name="T64" fmla="*/ 7 w 416"/>
                <a:gd name="T65" fmla="*/ 7 h 442"/>
                <a:gd name="T66" fmla="*/ 7 w 416"/>
                <a:gd name="T67" fmla="*/ 7 h 442"/>
                <a:gd name="T68" fmla="*/ 7 w 416"/>
                <a:gd name="T69" fmla="*/ 7 h 442"/>
                <a:gd name="T70" fmla="*/ 7 w 416"/>
                <a:gd name="T71" fmla="*/ 7 h 442"/>
                <a:gd name="T72" fmla="*/ 7 w 416"/>
                <a:gd name="T73" fmla="*/ 7 h 442"/>
                <a:gd name="T74" fmla="*/ 7 w 416"/>
                <a:gd name="T75" fmla="*/ 7 h 442"/>
                <a:gd name="T76" fmla="*/ 7 w 416"/>
                <a:gd name="T77" fmla="*/ 7 h 442"/>
                <a:gd name="T78" fmla="*/ 7 w 416"/>
                <a:gd name="T79" fmla="*/ 7 h 442"/>
                <a:gd name="T80" fmla="*/ 7 w 416"/>
                <a:gd name="T81" fmla="*/ 7 h 442"/>
                <a:gd name="T82" fmla="*/ 7 w 416"/>
                <a:gd name="T83" fmla="*/ 7 h 442"/>
                <a:gd name="T84" fmla="*/ 7 w 416"/>
                <a:gd name="T85" fmla="*/ 7 h 442"/>
                <a:gd name="T86" fmla="*/ 7 w 416"/>
                <a:gd name="T87" fmla="*/ 7 h 442"/>
                <a:gd name="T88" fmla="*/ 7 w 416"/>
                <a:gd name="T89" fmla="*/ 7 h 442"/>
                <a:gd name="T90" fmla="*/ 7 w 416"/>
                <a:gd name="T91" fmla="*/ 7 h 442"/>
                <a:gd name="T92" fmla="*/ 7 w 416"/>
                <a:gd name="T93" fmla="*/ 7 h 442"/>
                <a:gd name="T94" fmla="*/ 7 w 416"/>
                <a:gd name="T95" fmla="*/ 7 h 442"/>
                <a:gd name="T96" fmla="*/ 7 w 416"/>
                <a:gd name="T97" fmla="*/ 7 h 442"/>
                <a:gd name="T98" fmla="*/ 7 w 416"/>
                <a:gd name="T99" fmla="*/ 7 h 442"/>
                <a:gd name="T100" fmla="*/ 7 w 416"/>
                <a:gd name="T101" fmla="*/ 7 h 442"/>
                <a:gd name="T102" fmla="*/ 7 w 416"/>
                <a:gd name="T103" fmla="*/ 7 h 442"/>
                <a:gd name="T104" fmla="*/ 7 w 416"/>
                <a:gd name="T105" fmla="*/ 7 h 442"/>
                <a:gd name="T106" fmla="*/ 7 w 416"/>
                <a:gd name="T107" fmla="*/ 7 h 442"/>
                <a:gd name="T108" fmla="*/ 7 w 416"/>
                <a:gd name="T109" fmla="*/ 7 h 442"/>
                <a:gd name="T110" fmla="*/ 7 w 416"/>
                <a:gd name="T111" fmla="*/ 7 h 442"/>
                <a:gd name="T112" fmla="*/ 7 w 416"/>
                <a:gd name="T113" fmla="*/ 7 h 442"/>
                <a:gd name="T114" fmla="*/ 7 w 416"/>
                <a:gd name="T115" fmla="*/ 7 h 442"/>
                <a:gd name="T116" fmla="*/ 7 w 416"/>
                <a:gd name="T117" fmla="*/ 7 h 442"/>
                <a:gd name="T118" fmla="*/ 7 w 416"/>
                <a:gd name="T119" fmla="*/ 7 h 442"/>
                <a:gd name="T120" fmla="*/ 7 w 416"/>
                <a:gd name="T121" fmla="*/ 7 h 4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16"/>
                <a:gd name="T184" fmla="*/ 0 h 442"/>
                <a:gd name="T185" fmla="*/ 416 w 416"/>
                <a:gd name="T186" fmla="*/ 442 h 4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16" h="442">
                  <a:moveTo>
                    <a:pt x="176" y="442"/>
                  </a:moveTo>
                  <a:lnTo>
                    <a:pt x="174" y="432"/>
                  </a:lnTo>
                  <a:lnTo>
                    <a:pt x="166" y="426"/>
                  </a:lnTo>
                  <a:lnTo>
                    <a:pt x="144" y="418"/>
                  </a:lnTo>
                  <a:lnTo>
                    <a:pt x="138" y="390"/>
                  </a:lnTo>
                  <a:lnTo>
                    <a:pt x="134" y="378"/>
                  </a:lnTo>
                  <a:lnTo>
                    <a:pt x="138" y="370"/>
                  </a:lnTo>
                  <a:lnTo>
                    <a:pt x="140" y="362"/>
                  </a:lnTo>
                  <a:lnTo>
                    <a:pt x="132" y="356"/>
                  </a:lnTo>
                  <a:lnTo>
                    <a:pt x="126" y="344"/>
                  </a:lnTo>
                  <a:lnTo>
                    <a:pt x="124" y="324"/>
                  </a:lnTo>
                  <a:lnTo>
                    <a:pt x="124" y="312"/>
                  </a:lnTo>
                  <a:lnTo>
                    <a:pt x="122" y="306"/>
                  </a:lnTo>
                  <a:lnTo>
                    <a:pt x="100" y="292"/>
                  </a:lnTo>
                  <a:lnTo>
                    <a:pt x="80" y="276"/>
                  </a:lnTo>
                  <a:lnTo>
                    <a:pt x="72" y="262"/>
                  </a:lnTo>
                  <a:lnTo>
                    <a:pt x="52" y="252"/>
                  </a:lnTo>
                  <a:lnTo>
                    <a:pt x="46" y="248"/>
                  </a:lnTo>
                  <a:lnTo>
                    <a:pt x="46" y="244"/>
                  </a:lnTo>
                  <a:lnTo>
                    <a:pt x="42" y="242"/>
                  </a:lnTo>
                  <a:lnTo>
                    <a:pt x="24" y="238"/>
                  </a:lnTo>
                  <a:lnTo>
                    <a:pt x="22" y="234"/>
                  </a:lnTo>
                  <a:lnTo>
                    <a:pt x="14" y="228"/>
                  </a:lnTo>
                  <a:lnTo>
                    <a:pt x="10" y="222"/>
                  </a:lnTo>
                  <a:lnTo>
                    <a:pt x="10" y="198"/>
                  </a:lnTo>
                  <a:lnTo>
                    <a:pt x="14" y="180"/>
                  </a:lnTo>
                  <a:lnTo>
                    <a:pt x="12" y="170"/>
                  </a:lnTo>
                  <a:lnTo>
                    <a:pt x="18" y="160"/>
                  </a:lnTo>
                  <a:lnTo>
                    <a:pt x="10" y="146"/>
                  </a:lnTo>
                  <a:lnTo>
                    <a:pt x="0" y="142"/>
                  </a:lnTo>
                  <a:lnTo>
                    <a:pt x="6" y="126"/>
                  </a:lnTo>
                  <a:lnTo>
                    <a:pt x="8" y="124"/>
                  </a:lnTo>
                  <a:lnTo>
                    <a:pt x="8" y="114"/>
                  </a:lnTo>
                  <a:lnTo>
                    <a:pt x="28" y="98"/>
                  </a:lnTo>
                  <a:lnTo>
                    <a:pt x="36" y="96"/>
                  </a:lnTo>
                  <a:lnTo>
                    <a:pt x="40" y="90"/>
                  </a:lnTo>
                  <a:lnTo>
                    <a:pt x="38" y="36"/>
                  </a:lnTo>
                  <a:lnTo>
                    <a:pt x="44" y="32"/>
                  </a:lnTo>
                  <a:lnTo>
                    <a:pt x="48" y="24"/>
                  </a:lnTo>
                  <a:lnTo>
                    <a:pt x="56" y="28"/>
                  </a:lnTo>
                  <a:lnTo>
                    <a:pt x="66" y="30"/>
                  </a:lnTo>
                  <a:lnTo>
                    <a:pt x="78" y="30"/>
                  </a:lnTo>
                  <a:lnTo>
                    <a:pt x="96" y="18"/>
                  </a:lnTo>
                  <a:lnTo>
                    <a:pt x="130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10"/>
                  </a:lnTo>
                  <a:lnTo>
                    <a:pt x="136" y="16"/>
                  </a:lnTo>
                  <a:lnTo>
                    <a:pt x="136" y="20"/>
                  </a:lnTo>
                  <a:lnTo>
                    <a:pt x="132" y="34"/>
                  </a:lnTo>
                  <a:lnTo>
                    <a:pt x="146" y="28"/>
                  </a:lnTo>
                  <a:lnTo>
                    <a:pt x="152" y="28"/>
                  </a:lnTo>
                  <a:lnTo>
                    <a:pt x="160" y="36"/>
                  </a:lnTo>
                  <a:lnTo>
                    <a:pt x="168" y="34"/>
                  </a:lnTo>
                  <a:lnTo>
                    <a:pt x="172" y="40"/>
                  </a:lnTo>
                  <a:lnTo>
                    <a:pt x="182" y="42"/>
                  </a:lnTo>
                  <a:lnTo>
                    <a:pt x="188" y="46"/>
                  </a:lnTo>
                  <a:lnTo>
                    <a:pt x="190" y="56"/>
                  </a:lnTo>
                  <a:lnTo>
                    <a:pt x="196" y="60"/>
                  </a:lnTo>
                  <a:lnTo>
                    <a:pt x="260" y="72"/>
                  </a:lnTo>
                  <a:lnTo>
                    <a:pt x="268" y="72"/>
                  </a:lnTo>
                  <a:lnTo>
                    <a:pt x="282" y="84"/>
                  </a:lnTo>
                  <a:lnTo>
                    <a:pt x="292" y="84"/>
                  </a:lnTo>
                  <a:lnTo>
                    <a:pt x="294" y="88"/>
                  </a:lnTo>
                  <a:lnTo>
                    <a:pt x="298" y="84"/>
                  </a:lnTo>
                  <a:lnTo>
                    <a:pt x="302" y="84"/>
                  </a:lnTo>
                  <a:lnTo>
                    <a:pt x="318" y="86"/>
                  </a:lnTo>
                  <a:lnTo>
                    <a:pt x="328" y="90"/>
                  </a:lnTo>
                  <a:lnTo>
                    <a:pt x="334" y="94"/>
                  </a:lnTo>
                  <a:lnTo>
                    <a:pt x="330" y="96"/>
                  </a:lnTo>
                  <a:lnTo>
                    <a:pt x="330" y="100"/>
                  </a:lnTo>
                  <a:lnTo>
                    <a:pt x="340" y="102"/>
                  </a:lnTo>
                  <a:lnTo>
                    <a:pt x="354" y="110"/>
                  </a:lnTo>
                  <a:lnTo>
                    <a:pt x="356" y="118"/>
                  </a:lnTo>
                  <a:lnTo>
                    <a:pt x="352" y="142"/>
                  </a:lnTo>
                  <a:lnTo>
                    <a:pt x="354" y="144"/>
                  </a:lnTo>
                  <a:lnTo>
                    <a:pt x="366" y="142"/>
                  </a:lnTo>
                  <a:lnTo>
                    <a:pt x="368" y="142"/>
                  </a:lnTo>
                  <a:lnTo>
                    <a:pt x="366" y="148"/>
                  </a:lnTo>
                  <a:lnTo>
                    <a:pt x="362" y="152"/>
                  </a:lnTo>
                  <a:lnTo>
                    <a:pt x="366" y="164"/>
                  </a:lnTo>
                  <a:lnTo>
                    <a:pt x="376" y="170"/>
                  </a:lnTo>
                  <a:lnTo>
                    <a:pt x="374" y="172"/>
                  </a:lnTo>
                  <a:lnTo>
                    <a:pt x="360" y="188"/>
                  </a:lnTo>
                  <a:lnTo>
                    <a:pt x="352" y="206"/>
                  </a:lnTo>
                  <a:lnTo>
                    <a:pt x="348" y="218"/>
                  </a:lnTo>
                  <a:lnTo>
                    <a:pt x="346" y="224"/>
                  </a:lnTo>
                  <a:lnTo>
                    <a:pt x="350" y="228"/>
                  </a:lnTo>
                  <a:lnTo>
                    <a:pt x="360" y="222"/>
                  </a:lnTo>
                  <a:lnTo>
                    <a:pt x="372" y="200"/>
                  </a:lnTo>
                  <a:lnTo>
                    <a:pt x="384" y="190"/>
                  </a:lnTo>
                  <a:lnTo>
                    <a:pt x="390" y="188"/>
                  </a:lnTo>
                  <a:lnTo>
                    <a:pt x="392" y="182"/>
                  </a:lnTo>
                  <a:lnTo>
                    <a:pt x="398" y="176"/>
                  </a:lnTo>
                  <a:lnTo>
                    <a:pt x="400" y="170"/>
                  </a:lnTo>
                  <a:lnTo>
                    <a:pt x="400" y="162"/>
                  </a:lnTo>
                  <a:lnTo>
                    <a:pt x="400" y="158"/>
                  </a:lnTo>
                  <a:lnTo>
                    <a:pt x="404" y="154"/>
                  </a:lnTo>
                  <a:lnTo>
                    <a:pt x="406" y="148"/>
                  </a:lnTo>
                  <a:lnTo>
                    <a:pt x="410" y="146"/>
                  </a:lnTo>
                  <a:lnTo>
                    <a:pt x="414" y="146"/>
                  </a:lnTo>
                  <a:lnTo>
                    <a:pt x="416" y="150"/>
                  </a:lnTo>
                  <a:lnTo>
                    <a:pt x="414" y="162"/>
                  </a:lnTo>
                  <a:lnTo>
                    <a:pt x="404" y="188"/>
                  </a:lnTo>
                  <a:lnTo>
                    <a:pt x="400" y="194"/>
                  </a:lnTo>
                  <a:lnTo>
                    <a:pt x="396" y="202"/>
                  </a:lnTo>
                  <a:lnTo>
                    <a:pt x="396" y="208"/>
                  </a:lnTo>
                  <a:lnTo>
                    <a:pt x="388" y="228"/>
                  </a:lnTo>
                  <a:lnTo>
                    <a:pt x="388" y="246"/>
                  </a:lnTo>
                  <a:lnTo>
                    <a:pt x="386" y="258"/>
                  </a:lnTo>
                  <a:lnTo>
                    <a:pt x="378" y="268"/>
                  </a:lnTo>
                  <a:lnTo>
                    <a:pt x="376" y="274"/>
                  </a:lnTo>
                  <a:lnTo>
                    <a:pt x="378" y="288"/>
                  </a:lnTo>
                  <a:lnTo>
                    <a:pt x="380" y="312"/>
                  </a:lnTo>
                  <a:lnTo>
                    <a:pt x="376" y="316"/>
                  </a:lnTo>
                  <a:lnTo>
                    <a:pt x="368" y="342"/>
                  </a:lnTo>
                  <a:lnTo>
                    <a:pt x="372" y="378"/>
                  </a:lnTo>
                  <a:lnTo>
                    <a:pt x="382" y="404"/>
                  </a:lnTo>
                  <a:lnTo>
                    <a:pt x="380" y="408"/>
                  </a:lnTo>
                  <a:lnTo>
                    <a:pt x="382" y="412"/>
                  </a:lnTo>
                  <a:lnTo>
                    <a:pt x="380" y="418"/>
                  </a:lnTo>
                  <a:lnTo>
                    <a:pt x="382" y="428"/>
                  </a:lnTo>
                  <a:lnTo>
                    <a:pt x="176" y="442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0" name="Freeform 51"/>
            <p:cNvSpPr>
              <a:spLocks/>
            </p:cNvSpPr>
            <p:nvPr/>
          </p:nvSpPr>
          <p:spPr bwMode="grayWhite">
            <a:xfrm>
              <a:off x="1568" y="2162"/>
              <a:ext cx="501" cy="578"/>
            </a:xfrm>
            <a:custGeom>
              <a:avLst/>
              <a:gdLst>
                <a:gd name="T0" fmla="*/ 7 w 538"/>
                <a:gd name="T1" fmla="*/ 7 h 622"/>
                <a:gd name="T2" fmla="*/ 7 w 538"/>
                <a:gd name="T3" fmla="*/ 7 h 622"/>
                <a:gd name="T4" fmla="*/ 7 w 538"/>
                <a:gd name="T5" fmla="*/ 0 h 622"/>
                <a:gd name="T6" fmla="*/ 7 w 538"/>
                <a:gd name="T7" fmla="*/ 0 h 622"/>
                <a:gd name="T8" fmla="*/ 7 w 538"/>
                <a:gd name="T9" fmla="*/ 7 h 622"/>
                <a:gd name="T10" fmla="*/ 7 w 538"/>
                <a:gd name="T11" fmla="*/ 7 h 622"/>
                <a:gd name="T12" fmla="*/ 7 w 538"/>
                <a:gd name="T13" fmla="*/ 7 h 622"/>
                <a:gd name="T14" fmla="*/ 7 w 538"/>
                <a:gd name="T15" fmla="*/ 7 h 622"/>
                <a:gd name="T16" fmla="*/ 7 w 538"/>
                <a:gd name="T17" fmla="*/ 7 h 622"/>
                <a:gd name="T18" fmla="*/ 7 w 538"/>
                <a:gd name="T19" fmla="*/ 7 h 622"/>
                <a:gd name="T20" fmla="*/ 7 w 538"/>
                <a:gd name="T21" fmla="*/ 7 h 622"/>
                <a:gd name="T22" fmla="*/ 7 w 538"/>
                <a:gd name="T23" fmla="*/ 7 h 622"/>
                <a:gd name="T24" fmla="*/ 7 w 538"/>
                <a:gd name="T25" fmla="*/ 7 h 622"/>
                <a:gd name="T26" fmla="*/ 7 w 538"/>
                <a:gd name="T27" fmla="*/ 7 h 622"/>
                <a:gd name="T28" fmla="*/ 7 w 538"/>
                <a:gd name="T29" fmla="*/ 7 h 622"/>
                <a:gd name="T30" fmla="*/ 7 w 538"/>
                <a:gd name="T31" fmla="*/ 7 h 622"/>
                <a:gd name="T32" fmla="*/ 7 w 538"/>
                <a:gd name="T33" fmla="*/ 7 h 622"/>
                <a:gd name="T34" fmla="*/ 7 w 538"/>
                <a:gd name="T35" fmla="*/ 7 h 622"/>
                <a:gd name="T36" fmla="*/ 7 w 538"/>
                <a:gd name="T37" fmla="*/ 7 h 622"/>
                <a:gd name="T38" fmla="*/ 7 w 538"/>
                <a:gd name="T39" fmla="*/ 7 h 622"/>
                <a:gd name="T40" fmla="*/ 7 w 538"/>
                <a:gd name="T41" fmla="*/ 7 h 622"/>
                <a:gd name="T42" fmla="*/ 7 w 538"/>
                <a:gd name="T43" fmla="*/ 7 h 622"/>
                <a:gd name="T44" fmla="*/ 7 w 538"/>
                <a:gd name="T45" fmla="*/ 7 h 622"/>
                <a:gd name="T46" fmla="*/ 7 w 538"/>
                <a:gd name="T47" fmla="*/ 7 h 622"/>
                <a:gd name="T48" fmla="*/ 7 w 538"/>
                <a:gd name="T49" fmla="*/ 7 h 622"/>
                <a:gd name="T50" fmla="*/ 7 w 538"/>
                <a:gd name="T51" fmla="*/ 7 h 622"/>
                <a:gd name="T52" fmla="*/ 7 w 538"/>
                <a:gd name="T53" fmla="*/ 7 h 622"/>
                <a:gd name="T54" fmla="*/ 7 w 538"/>
                <a:gd name="T55" fmla="*/ 7 h 622"/>
                <a:gd name="T56" fmla="*/ 7 w 538"/>
                <a:gd name="T57" fmla="*/ 7 h 622"/>
                <a:gd name="T58" fmla="*/ 7 w 538"/>
                <a:gd name="T59" fmla="*/ 7 h 622"/>
                <a:gd name="T60" fmla="*/ 7 w 538"/>
                <a:gd name="T61" fmla="*/ 7 h 622"/>
                <a:gd name="T62" fmla="*/ 7 w 538"/>
                <a:gd name="T63" fmla="*/ 7 h 622"/>
                <a:gd name="T64" fmla="*/ 7 w 538"/>
                <a:gd name="T65" fmla="*/ 7 h 622"/>
                <a:gd name="T66" fmla="*/ 7 w 538"/>
                <a:gd name="T67" fmla="*/ 7 h 622"/>
                <a:gd name="T68" fmla="*/ 7 w 538"/>
                <a:gd name="T69" fmla="*/ 7 h 622"/>
                <a:gd name="T70" fmla="*/ 7 w 538"/>
                <a:gd name="T71" fmla="*/ 7 h 622"/>
                <a:gd name="T72" fmla="*/ 7 w 538"/>
                <a:gd name="T73" fmla="*/ 7 h 622"/>
                <a:gd name="T74" fmla="*/ 7 w 538"/>
                <a:gd name="T75" fmla="*/ 7 h 622"/>
                <a:gd name="T76" fmla="*/ 7 w 538"/>
                <a:gd name="T77" fmla="*/ 7 h 622"/>
                <a:gd name="T78" fmla="*/ 7 w 538"/>
                <a:gd name="T79" fmla="*/ 7 h 622"/>
                <a:gd name="T80" fmla="*/ 7 w 538"/>
                <a:gd name="T81" fmla="*/ 7 h 622"/>
                <a:gd name="T82" fmla="*/ 7 w 538"/>
                <a:gd name="T83" fmla="*/ 7 h 622"/>
                <a:gd name="T84" fmla="*/ 7 w 538"/>
                <a:gd name="T85" fmla="*/ 7 h 622"/>
                <a:gd name="T86" fmla="*/ 7 w 538"/>
                <a:gd name="T87" fmla="*/ 7 h 622"/>
                <a:gd name="T88" fmla="*/ 7 w 538"/>
                <a:gd name="T89" fmla="*/ 7 h 622"/>
                <a:gd name="T90" fmla="*/ 7 w 538"/>
                <a:gd name="T91" fmla="*/ 7 h 622"/>
                <a:gd name="T92" fmla="*/ 7 w 538"/>
                <a:gd name="T93" fmla="*/ 7 h 622"/>
                <a:gd name="T94" fmla="*/ 7 w 538"/>
                <a:gd name="T95" fmla="*/ 7 h 622"/>
                <a:gd name="T96" fmla="*/ 6 w 538"/>
                <a:gd name="T97" fmla="*/ 7 h 622"/>
                <a:gd name="T98" fmla="*/ 0 w 538"/>
                <a:gd name="T99" fmla="*/ 7 h 622"/>
                <a:gd name="T100" fmla="*/ 7 w 538"/>
                <a:gd name="T101" fmla="*/ 7 h 622"/>
                <a:gd name="T102" fmla="*/ 7 w 538"/>
                <a:gd name="T103" fmla="*/ 7 h 622"/>
                <a:gd name="T104" fmla="*/ 7 w 538"/>
                <a:gd name="T105" fmla="*/ 7 h 6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8"/>
                <a:gd name="T160" fmla="*/ 0 h 622"/>
                <a:gd name="T161" fmla="*/ 538 w 538"/>
                <a:gd name="T162" fmla="*/ 622 h 62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8" h="622">
                  <a:moveTo>
                    <a:pt x="458" y="622"/>
                  </a:moveTo>
                  <a:lnTo>
                    <a:pt x="538" y="62"/>
                  </a:lnTo>
                  <a:lnTo>
                    <a:pt x="146" y="0"/>
                  </a:lnTo>
                  <a:lnTo>
                    <a:pt x="138" y="52"/>
                  </a:lnTo>
                  <a:lnTo>
                    <a:pt x="122" y="94"/>
                  </a:lnTo>
                  <a:lnTo>
                    <a:pt x="114" y="94"/>
                  </a:lnTo>
                  <a:lnTo>
                    <a:pt x="108" y="88"/>
                  </a:lnTo>
                  <a:lnTo>
                    <a:pt x="108" y="84"/>
                  </a:lnTo>
                  <a:lnTo>
                    <a:pt x="104" y="78"/>
                  </a:lnTo>
                  <a:lnTo>
                    <a:pt x="88" y="74"/>
                  </a:lnTo>
                  <a:lnTo>
                    <a:pt x="76" y="76"/>
                  </a:lnTo>
                  <a:lnTo>
                    <a:pt x="72" y="82"/>
                  </a:lnTo>
                  <a:lnTo>
                    <a:pt x="76" y="100"/>
                  </a:lnTo>
                  <a:lnTo>
                    <a:pt x="70" y="146"/>
                  </a:lnTo>
                  <a:lnTo>
                    <a:pt x="74" y="154"/>
                  </a:lnTo>
                  <a:lnTo>
                    <a:pt x="68" y="174"/>
                  </a:lnTo>
                  <a:lnTo>
                    <a:pt x="64" y="182"/>
                  </a:lnTo>
                  <a:lnTo>
                    <a:pt x="64" y="186"/>
                  </a:lnTo>
                  <a:lnTo>
                    <a:pt x="64" y="200"/>
                  </a:lnTo>
                  <a:lnTo>
                    <a:pt x="66" y="206"/>
                  </a:lnTo>
                  <a:lnTo>
                    <a:pt x="64" y="210"/>
                  </a:lnTo>
                  <a:lnTo>
                    <a:pt x="70" y="222"/>
                  </a:lnTo>
                  <a:lnTo>
                    <a:pt x="70" y="232"/>
                  </a:lnTo>
                  <a:lnTo>
                    <a:pt x="74" y="238"/>
                  </a:lnTo>
                  <a:lnTo>
                    <a:pt x="76" y="250"/>
                  </a:lnTo>
                  <a:lnTo>
                    <a:pt x="82" y="254"/>
                  </a:lnTo>
                  <a:lnTo>
                    <a:pt x="86" y="260"/>
                  </a:lnTo>
                  <a:lnTo>
                    <a:pt x="88" y="268"/>
                  </a:lnTo>
                  <a:lnTo>
                    <a:pt x="86" y="272"/>
                  </a:lnTo>
                  <a:lnTo>
                    <a:pt x="84" y="270"/>
                  </a:lnTo>
                  <a:lnTo>
                    <a:pt x="74" y="278"/>
                  </a:lnTo>
                  <a:lnTo>
                    <a:pt x="62" y="282"/>
                  </a:lnTo>
                  <a:lnTo>
                    <a:pt x="52" y="294"/>
                  </a:lnTo>
                  <a:lnTo>
                    <a:pt x="46" y="320"/>
                  </a:lnTo>
                  <a:lnTo>
                    <a:pt x="30" y="340"/>
                  </a:lnTo>
                  <a:lnTo>
                    <a:pt x="22" y="340"/>
                  </a:lnTo>
                  <a:lnTo>
                    <a:pt x="22" y="346"/>
                  </a:lnTo>
                  <a:lnTo>
                    <a:pt x="24" y="354"/>
                  </a:lnTo>
                  <a:lnTo>
                    <a:pt x="24" y="360"/>
                  </a:lnTo>
                  <a:lnTo>
                    <a:pt x="20" y="372"/>
                  </a:lnTo>
                  <a:lnTo>
                    <a:pt x="22" y="378"/>
                  </a:lnTo>
                  <a:lnTo>
                    <a:pt x="34" y="386"/>
                  </a:lnTo>
                  <a:lnTo>
                    <a:pt x="36" y="392"/>
                  </a:lnTo>
                  <a:lnTo>
                    <a:pt x="32" y="396"/>
                  </a:lnTo>
                  <a:lnTo>
                    <a:pt x="30" y="402"/>
                  </a:lnTo>
                  <a:lnTo>
                    <a:pt x="24" y="410"/>
                  </a:lnTo>
                  <a:lnTo>
                    <a:pt x="20" y="408"/>
                  </a:lnTo>
                  <a:lnTo>
                    <a:pt x="6" y="406"/>
                  </a:lnTo>
                  <a:lnTo>
                    <a:pt x="0" y="430"/>
                  </a:lnTo>
                  <a:lnTo>
                    <a:pt x="290" y="596"/>
                  </a:lnTo>
                  <a:lnTo>
                    <a:pt x="458" y="62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1" name="Freeform 52"/>
            <p:cNvSpPr>
              <a:spLocks/>
            </p:cNvSpPr>
            <p:nvPr/>
          </p:nvSpPr>
          <p:spPr bwMode="grayWhite">
            <a:xfrm>
              <a:off x="2504" y="2268"/>
              <a:ext cx="629" cy="327"/>
            </a:xfrm>
            <a:custGeom>
              <a:avLst/>
              <a:gdLst>
                <a:gd name="T0" fmla="*/ 6 w 678"/>
                <a:gd name="T1" fmla="*/ 6 h 352"/>
                <a:gd name="T2" fmla="*/ 0 w 678"/>
                <a:gd name="T3" fmla="*/ 7 h 352"/>
                <a:gd name="T4" fmla="*/ 6 w 678"/>
                <a:gd name="T5" fmla="*/ 7 h 352"/>
                <a:gd name="T6" fmla="*/ 6 w 678"/>
                <a:gd name="T7" fmla="*/ 7 h 352"/>
                <a:gd name="T8" fmla="*/ 6 w 678"/>
                <a:gd name="T9" fmla="*/ 7 h 352"/>
                <a:gd name="T10" fmla="*/ 6 w 678"/>
                <a:gd name="T11" fmla="*/ 7 h 352"/>
                <a:gd name="T12" fmla="*/ 6 w 678"/>
                <a:gd name="T13" fmla="*/ 7 h 352"/>
                <a:gd name="T14" fmla="*/ 6 w 678"/>
                <a:gd name="T15" fmla="*/ 7 h 352"/>
                <a:gd name="T16" fmla="*/ 6 w 678"/>
                <a:gd name="T17" fmla="*/ 7 h 352"/>
                <a:gd name="T18" fmla="*/ 6 w 678"/>
                <a:gd name="T19" fmla="*/ 7 h 352"/>
                <a:gd name="T20" fmla="*/ 6 w 678"/>
                <a:gd name="T21" fmla="*/ 7 h 352"/>
                <a:gd name="T22" fmla="*/ 6 w 678"/>
                <a:gd name="T23" fmla="*/ 7 h 352"/>
                <a:gd name="T24" fmla="*/ 6 w 678"/>
                <a:gd name="T25" fmla="*/ 7 h 352"/>
                <a:gd name="T26" fmla="*/ 6 w 678"/>
                <a:gd name="T27" fmla="*/ 7 h 352"/>
                <a:gd name="T28" fmla="*/ 6 w 678"/>
                <a:gd name="T29" fmla="*/ 7 h 352"/>
                <a:gd name="T30" fmla="*/ 6 w 678"/>
                <a:gd name="T31" fmla="*/ 7 h 352"/>
                <a:gd name="T32" fmla="*/ 6 w 678"/>
                <a:gd name="T33" fmla="*/ 7 h 352"/>
                <a:gd name="T34" fmla="*/ 6 w 678"/>
                <a:gd name="T35" fmla="*/ 7 h 352"/>
                <a:gd name="T36" fmla="*/ 6 w 678"/>
                <a:gd name="T37" fmla="*/ 7 h 352"/>
                <a:gd name="T38" fmla="*/ 6 w 678"/>
                <a:gd name="T39" fmla="*/ 7 h 352"/>
                <a:gd name="T40" fmla="*/ 6 w 678"/>
                <a:gd name="T41" fmla="*/ 7 h 352"/>
                <a:gd name="T42" fmla="*/ 6 w 678"/>
                <a:gd name="T43" fmla="*/ 7 h 352"/>
                <a:gd name="T44" fmla="*/ 6 w 678"/>
                <a:gd name="T45" fmla="*/ 7 h 352"/>
                <a:gd name="T46" fmla="*/ 6 w 678"/>
                <a:gd name="T47" fmla="*/ 7 h 352"/>
                <a:gd name="T48" fmla="*/ 6 w 678"/>
                <a:gd name="T49" fmla="*/ 7 h 352"/>
                <a:gd name="T50" fmla="*/ 6 w 678"/>
                <a:gd name="T51" fmla="*/ 7 h 352"/>
                <a:gd name="T52" fmla="*/ 6 w 678"/>
                <a:gd name="T53" fmla="*/ 7 h 352"/>
                <a:gd name="T54" fmla="*/ 6 w 678"/>
                <a:gd name="T55" fmla="*/ 7 h 352"/>
                <a:gd name="T56" fmla="*/ 6 w 678"/>
                <a:gd name="T57" fmla="*/ 7 h 352"/>
                <a:gd name="T58" fmla="*/ 6 w 678"/>
                <a:gd name="T59" fmla="*/ 7 h 352"/>
                <a:gd name="T60" fmla="*/ 6 w 678"/>
                <a:gd name="T61" fmla="*/ 7 h 352"/>
                <a:gd name="T62" fmla="*/ 6 w 678"/>
                <a:gd name="T63" fmla="*/ 7 h 352"/>
                <a:gd name="T64" fmla="*/ 6 w 678"/>
                <a:gd name="T65" fmla="*/ 7 h 352"/>
                <a:gd name="T66" fmla="*/ 6 w 678"/>
                <a:gd name="T67" fmla="*/ 7 h 352"/>
                <a:gd name="T68" fmla="*/ 6 w 678"/>
                <a:gd name="T69" fmla="*/ 7 h 3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78"/>
                <a:gd name="T106" fmla="*/ 0 h 352"/>
                <a:gd name="T107" fmla="*/ 678 w 678"/>
                <a:gd name="T108" fmla="*/ 352 h 3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78" h="352">
                  <a:moveTo>
                    <a:pt x="662" y="18"/>
                  </a:moveTo>
                  <a:lnTo>
                    <a:pt x="78" y="6"/>
                  </a:lnTo>
                  <a:lnTo>
                    <a:pt x="2" y="0"/>
                  </a:lnTo>
                  <a:lnTo>
                    <a:pt x="0" y="50"/>
                  </a:lnTo>
                  <a:lnTo>
                    <a:pt x="236" y="64"/>
                  </a:lnTo>
                  <a:lnTo>
                    <a:pt x="230" y="256"/>
                  </a:lnTo>
                  <a:lnTo>
                    <a:pt x="238" y="256"/>
                  </a:lnTo>
                  <a:lnTo>
                    <a:pt x="242" y="260"/>
                  </a:lnTo>
                  <a:lnTo>
                    <a:pt x="254" y="276"/>
                  </a:lnTo>
                  <a:lnTo>
                    <a:pt x="260" y="278"/>
                  </a:lnTo>
                  <a:lnTo>
                    <a:pt x="276" y="276"/>
                  </a:lnTo>
                  <a:lnTo>
                    <a:pt x="282" y="270"/>
                  </a:lnTo>
                  <a:lnTo>
                    <a:pt x="290" y="276"/>
                  </a:lnTo>
                  <a:lnTo>
                    <a:pt x="294" y="280"/>
                  </a:lnTo>
                  <a:lnTo>
                    <a:pt x="294" y="284"/>
                  </a:lnTo>
                  <a:lnTo>
                    <a:pt x="298" y="292"/>
                  </a:lnTo>
                  <a:lnTo>
                    <a:pt x="300" y="294"/>
                  </a:lnTo>
                  <a:lnTo>
                    <a:pt x="322" y="298"/>
                  </a:lnTo>
                  <a:lnTo>
                    <a:pt x="330" y="302"/>
                  </a:lnTo>
                  <a:lnTo>
                    <a:pt x="334" y="302"/>
                  </a:lnTo>
                  <a:lnTo>
                    <a:pt x="336" y="300"/>
                  </a:lnTo>
                  <a:lnTo>
                    <a:pt x="342" y="298"/>
                  </a:lnTo>
                  <a:lnTo>
                    <a:pt x="346" y="306"/>
                  </a:lnTo>
                  <a:lnTo>
                    <a:pt x="356" y="310"/>
                  </a:lnTo>
                  <a:lnTo>
                    <a:pt x="362" y="304"/>
                  </a:lnTo>
                  <a:lnTo>
                    <a:pt x="382" y="306"/>
                  </a:lnTo>
                  <a:lnTo>
                    <a:pt x="382" y="310"/>
                  </a:lnTo>
                  <a:lnTo>
                    <a:pt x="390" y="318"/>
                  </a:lnTo>
                  <a:lnTo>
                    <a:pt x="394" y="320"/>
                  </a:lnTo>
                  <a:lnTo>
                    <a:pt x="394" y="330"/>
                  </a:lnTo>
                  <a:lnTo>
                    <a:pt x="410" y="334"/>
                  </a:lnTo>
                  <a:lnTo>
                    <a:pt x="412" y="322"/>
                  </a:lnTo>
                  <a:lnTo>
                    <a:pt x="418" y="320"/>
                  </a:lnTo>
                  <a:lnTo>
                    <a:pt x="438" y="334"/>
                  </a:lnTo>
                  <a:lnTo>
                    <a:pt x="442" y="334"/>
                  </a:lnTo>
                  <a:lnTo>
                    <a:pt x="450" y="330"/>
                  </a:lnTo>
                  <a:lnTo>
                    <a:pt x="456" y="330"/>
                  </a:lnTo>
                  <a:lnTo>
                    <a:pt x="458" y="334"/>
                  </a:lnTo>
                  <a:lnTo>
                    <a:pt x="456" y="340"/>
                  </a:lnTo>
                  <a:lnTo>
                    <a:pt x="460" y="348"/>
                  </a:lnTo>
                  <a:lnTo>
                    <a:pt x="466" y="344"/>
                  </a:lnTo>
                  <a:lnTo>
                    <a:pt x="464" y="338"/>
                  </a:lnTo>
                  <a:lnTo>
                    <a:pt x="470" y="330"/>
                  </a:lnTo>
                  <a:lnTo>
                    <a:pt x="478" y="326"/>
                  </a:lnTo>
                  <a:lnTo>
                    <a:pt x="480" y="326"/>
                  </a:lnTo>
                  <a:lnTo>
                    <a:pt x="482" y="332"/>
                  </a:lnTo>
                  <a:lnTo>
                    <a:pt x="492" y="336"/>
                  </a:lnTo>
                  <a:lnTo>
                    <a:pt x="496" y="334"/>
                  </a:lnTo>
                  <a:lnTo>
                    <a:pt x="498" y="330"/>
                  </a:lnTo>
                  <a:lnTo>
                    <a:pt x="506" y="332"/>
                  </a:lnTo>
                  <a:lnTo>
                    <a:pt x="506" y="334"/>
                  </a:lnTo>
                  <a:lnTo>
                    <a:pt x="514" y="340"/>
                  </a:lnTo>
                  <a:lnTo>
                    <a:pt x="526" y="348"/>
                  </a:lnTo>
                  <a:lnTo>
                    <a:pt x="540" y="338"/>
                  </a:lnTo>
                  <a:lnTo>
                    <a:pt x="544" y="334"/>
                  </a:lnTo>
                  <a:lnTo>
                    <a:pt x="562" y="334"/>
                  </a:lnTo>
                  <a:lnTo>
                    <a:pt x="576" y="328"/>
                  </a:lnTo>
                  <a:lnTo>
                    <a:pt x="582" y="326"/>
                  </a:lnTo>
                  <a:lnTo>
                    <a:pt x="590" y="326"/>
                  </a:lnTo>
                  <a:lnTo>
                    <a:pt x="608" y="330"/>
                  </a:lnTo>
                  <a:lnTo>
                    <a:pt x="620" y="326"/>
                  </a:lnTo>
                  <a:lnTo>
                    <a:pt x="622" y="324"/>
                  </a:lnTo>
                  <a:lnTo>
                    <a:pt x="660" y="344"/>
                  </a:lnTo>
                  <a:lnTo>
                    <a:pt x="668" y="346"/>
                  </a:lnTo>
                  <a:lnTo>
                    <a:pt x="672" y="350"/>
                  </a:lnTo>
                  <a:lnTo>
                    <a:pt x="676" y="352"/>
                  </a:lnTo>
                  <a:lnTo>
                    <a:pt x="678" y="176"/>
                  </a:lnTo>
                  <a:lnTo>
                    <a:pt x="664" y="68"/>
                  </a:lnTo>
                  <a:lnTo>
                    <a:pt x="662" y="18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2" name="Freeform 53"/>
            <p:cNvSpPr>
              <a:spLocks/>
            </p:cNvSpPr>
            <p:nvPr/>
          </p:nvSpPr>
          <p:spPr bwMode="grayWhite">
            <a:xfrm>
              <a:off x="2189" y="2315"/>
              <a:ext cx="1022" cy="996"/>
            </a:xfrm>
            <a:custGeom>
              <a:avLst/>
              <a:gdLst>
                <a:gd name="T0" fmla="*/ 6 w 1102"/>
                <a:gd name="T1" fmla="*/ 6 h 1074"/>
                <a:gd name="T2" fmla="*/ 6 w 1102"/>
                <a:gd name="T3" fmla="*/ 6 h 1074"/>
                <a:gd name="T4" fmla="*/ 6 w 1102"/>
                <a:gd name="T5" fmla="*/ 6 h 1074"/>
                <a:gd name="T6" fmla="*/ 6 w 1102"/>
                <a:gd name="T7" fmla="*/ 6 h 1074"/>
                <a:gd name="T8" fmla="*/ 6 w 1102"/>
                <a:gd name="T9" fmla="*/ 6 h 1074"/>
                <a:gd name="T10" fmla="*/ 6 w 1102"/>
                <a:gd name="T11" fmla="*/ 6 h 1074"/>
                <a:gd name="T12" fmla="*/ 6 w 1102"/>
                <a:gd name="T13" fmla="*/ 6 h 1074"/>
                <a:gd name="T14" fmla="*/ 6 w 1102"/>
                <a:gd name="T15" fmla="*/ 6 h 1074"/>
                <a:gd name="T16" fmla="*/ 6 w 1102"/>
                <a:gd name="T17" fmla="*/ 6 h 1074"/>
                <a:gd name="T18" fmla="*/ 6 w 1102"/>
                <a:gd name="T19" fmla="*/ 6 h 1074"/>
                <a:gd name="T20" fmla="*/ 6 w 1102"/>
                <a:gd name="T21" fmla="*/ 6 h 1074"/>
                <a:gd name="T22" fmla="*/ 6 w 1102"/>
                <a:gd name="T23" fmla="*/ 6 h 1074"/>
                <a:gd name="T24" fmla="*/ 6 w 1102"/>
                <a:gd name="T25" fmla="*/ 6 h 1074"/>
                <a:gd name="T26" fmla="*/ 6 w 1102"/>
                <a:gd name="T27" fmla="*/ 6 h 1074"/>
                <a:gd name="T28" fmla="*/ 6 w 1102"/>
                <a:gd name="T29" fmla="*/ 6 h 1074"/>
                <a:gd name="T30" fmla="*/ 6 w 1102"/>
                <a:gd name="T31" fmla="*/ 0 h 1074"/>
                <a:gd name="T32" fmla="*/ 0 w 1102"/>
                <a:gd name="T33" fmla="*/ 6 h 1074"/>
                <a:gd name="T34" fmla="*/ 4 w 1102"/>
                <a:gd name="T35" fmla="*/ 6 h 1074"/>
                <a:gd name="T36" fmla="*/ 6 w 1102"/>
                <a:gd name="T37" fmla="*/ 6 h 1074"/>
                <a:gd name="T38" fmla="*/ 6 w 1102"/>
                <a:gd name="T39" fmla="*/ 6 h 1074"/>
                <a:gd name="T40" fmla="*/ 6 w 1102"/>
                <a:gd name="T41" fmla="*/ 6 h 1074"/>
                <a:gd name="T42" fmla="*/ 6 w 1102"/>
                <a:gd name="T43" fmla="*/ 6 h 1074"/>
                <a:gd name="T44" fmla="*/ 6 w 1102"/>
                <a:gd name="T45" fmla="*/ 6 h 1074"/>
                <a:gd name="T46" fmla="*/ 6 w 1102"/>
                <a:gd name="T47" fmla="*/ 6 h 1074"/>
                <a:gd name="T48" fmla="*/ 6 w 1102"/>
                <a:gd name="T49" fmla="*/ 6 h 1074"/>
                <a:gd name="T50" fmla="*/ 6 w 1102"/>
                <a:gd name="T51" fmla="*/ 6 h 1074"/>
                <a:gd name="T52" fmla="*/ 6 w 1102"/>
                <a:gd name="T53" fmla="*/ 6 h 1074"/>
                <a:gd name="T54" fmla="*/ 6 w 1102"/>
                <a:gd name="T55" fmla="*/ 6 h 1074"/>
                <a:gd name="T56" fmla="*/ 6 w 1102"/>
                <a:gd name="T57" fmla="*/ 6 h 1074"/>
                <a:gd name="T58" fmla="*/ 6 w 1102"/>
                <a:gd name="T59" fmla="*/ 6 h 1074"/>
                <a:gd name="T60" fmla="*/ 6 w 1102"/>
                <a:gd name="T61" fmla="*/ 6 h 1074"/>
                <a:gd name="T62" fmla="*/ 6 w 1102"/>
                <a:gd name="T63" fmla="*/ 6 h 1074"/>
                <a:gd name="T64" fmla="*/ 6 w 1102"/>
                <a:gd name="T65" fmla="*/ 6 h 1074"/>
                <a:gd name="T66" fmla="*/ 6 w 1102"/>
                <a:gd name="T67" fmla="*/ 6 h 1074"/>
                <a:gd name="T68" fmla="*/ 6 w 1102"/>
                <a:gd name="T69" fmla="*/ 6 h 1074"/>
                <a:gd name="T70" fmla="*/ 6 w 1102"/>
                <a:gd name="T71" fmla="*/ 6 h 1074"/>
                <a:gd name="T72" fmla="*/ 6 w 1102"/>
                <a:gd name="T73" fmla="*/ 6 h 1074"/>
                <a:gd name="T74" fmla="*/ 6 w 1102"/>
                <a:gd name="T75" fmla="*/ 6 h 1074"/>
                <a:gd name="T76" fmla="*/ 6 w 1102"/>
                <a:gd name="T77" fmla="*/ 6 h 1074"/>
                <a:gd name="T78" fmla="*/ 6 w 1102"/>
                <a:gd name="T79" fmla="*/ 6 h 1074"/>
                <a:gd name="T80" fmla="*/ 6 w 1102"/>
                <a:gd name="T81" fmla="*/ 6 h 1074"/>
                <a:gd name="T82" fmla="*/ 6 w 1102"/>
                <a:gd name="T83" fmla="*/ 6 h 1074"/>
                <a:gd name="T84" fmla="*/ 6 w 1102"/>
                <a:gd name="T85" fmla="*/ 6 h 1074"/>
                <a:gd name="T86" fmla="*/ 6 w 1102"/>
                <a:gd name="T87" fmla="*/ 6 h 1074"/>
                <a:gd name="T88" fmla="*/ 6 w 1102"/>
                <a:gd name="T89" fmla="*/ 6 h 1074"/>
                <a:gd name="T90" fmla="*/ 6 w 1102"/>
                <a:gd name="T91" fmla="*/ 6 h 1074"/>
                <a:gd name="T92" fmla="*/ 6 w 1102"/>
                <a:gd name="T93" fmla="*/ 6 h 1074"/>
                <a:gd name="T94" fmla="*/ 6 w 1102"/>
                <a:gd name="T95" fmla="*/ 6 h 1074"/>
                <a:gd name="T96" fmla="*/ 6 w 1102"/>
                <a:gd name="T97" fmla="*/ 6 h 1074"/>
                <a:gd name="T98" fmla="*/ 6 w 1102"/>
                <a:gd name="T99" fmla="*/ 6 h 1074"/>
                <a:gd name="T100" fmla="*/ 6 w 1102"/>
                <a:gd name="T101" fmla="*/ 6 h 1074"/>
                <a:gd name="T102" fmla="*/ 6 w 1102"/>
                <a:gd name="T103" fmla="*/ 6 h 1074"/>
                <a:gd name="T104" fmla="*/ 6 w 1102"/>
                <a:gd name="T105" fmla="*/ 6 h 1074"/>
                <a:gd name="T106" fmla="*/ 6 w 1102"/>
                <a:gd name="T107" fmla="*/ 6 h 1074"/>
                <a:gd name="T108" fmla="*/ 6 w 1102"/>
                <a:gd name="T109" fmla="*/ 6 h 1074"/>
                <a:gd name="T110" fmla="*/ 6 w 1102"/>
                <a:gd name="T111" fmla="*/ 6 h 1074"/>
                <a:gd name="T112" fmla="*/ 6 w 1102"/>
                <a:gd name="T113" fmla="*/ 6 h 1074"/>
                <a:gd name="T114" fmla="*/ 6 w 1102"/>
                <a:gd name="T115" fmla="*/ 6 h 1074"/>
                <a:gd name="T116" fmla="*/ 6 w 1102"/>
                <a:gd name="T117" fmla="*/ 6 h 1074"/>
                <a:gd name="T118" fmla="*/ 6 w 1102"/>
                <a:gd name="T119" fmla="*/ 6 h 10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02"/>
                <a:gd name="T181" fmla="*/ 0 h 1074"/>
                <a:gd name="T182" fmla="*/ 1102 w 1102"/>
                <a:gd name="T183" fmla="*/ 1074 h 107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02" h="1074">
                  <a:moveTo>
                    <a:pt x="1016" y="302"/>
                  </a:moveTo>
                  <a:lnTo>
                    <a:pt x="1012" y="300"/>
                  </a:lnTo>
                  <a:lnTo>
                    <a:pt x="1008" y="296"/>
                  </a:lnTo>
                  <a:lnTo>
                    <a:pt x="1000" y="294"/>
                  </a:lnTo>
                  <a:lnTo>
                    <a:pt x="962" y="274"/>
                  </a:lnTo>
                  <a:lnTo>
                    <a:pt x="960" y="276"/>
                  </a:lnTo>
                  <a:lnTo>
                    <a:pt x="948" y="280"/>
                  </a:lnTo>
                  <a:lnTo>
                    <a:pt x="930" y="276"/>
                  </a:lnTo>
                  <a:lnTo>
                    <a:pt x="922" y="276"/>
                  </a:lnTo>
                  <a:lnTo>
                    <a:pt x="916" y="278"/>
                  </a:lnTo>
                  <a:lnTo>
                    <a:pt x="902" y="284"/>
                  </a:lnTo>
                  <a:lnTo>
                    <a:pt x="884" y="284"/>
                  </a:lnTo>
                  <a:lnTo>
                    <a:pt x="880" y="288"/>
                  </a:lnTo>
                  <a:lnTo>
                    <a:pt x="866" y="298"/>
                  </a:lnTo>
                  <a:lnTo>
                    <a:pt x="854" y="290"/>
                  </a:lnTo>
                  <a:lnTo>
                    <a:pt x="846" y="284"/>
                  </a:lnTo>
                  <a:lnTo>
                    <a:pt x="846" y="282"/>
                  </a:lnTo>
                  <a:lnTo>
                    <a:pt x="838" y="280"/>
                  </a:lnTo>
                  <a:lnTo>
                    <a:pt x="836" y="284"/>
                  </a:lnTo>
                  <a:lnTo>
                    <a:pt x="832" y="286"/>
                  </a:lnTo>
                  <a:lnTo>
                    <a:pt x="822" y="282"/>
                  </a:lnTo>
                  <a:lnTo>
                    <a:pt x="820" y="276"/>
                  </a:lnTo>
                  <a:lnTo>
                    <a:pt x="818" y="276"/>
                  </a:lnTo>
                  <a:lnTo>
                    <a:pt x="810" y="280"/>
                  </a:lnTo>
                  <a:lnTo>
                    <a:pt x="804" y="288"/>
                  </a:lnTo>
                  <a:lnTo>
                    <a:pt x="806" y="294"/>
                  </a:lnTo>
                  <a:lnTo>
                    <a:pt x="800" y="298"/>
                  </a:lnTo>
                  <a:lnTo>
                    <a:pt x="796" y="290"/>
                  </a:lnTo>
                  <a:lnTo>
                    <a:pt x="798" y="284"/>
                  </a:lnTo>
                  <a:lnTo>
                    <a:pt x="796" y="280"/>
                  </a:lnTo>
                  <a:lnTo>
                    <a:pt x="790" y="280"/>
                  </a:lnTo>
                  <a:lnTo>
                    <a:pt x="782" y="284"/>
                  </a:lnTo>
                  <a:lnTo>
                    <a:pt x="778" y="284"/>
                  </a:lnTo>
                  <a:lnTo>
                    <a:pt x="758" y="270"/>
                  </a:lnTo>
                  <a:lnTo>
                    <a:pt x="752" y="272"/>
                  </a:lnTo>
                  <a:lnTo>
                    <a:pt x="750" y="284"/>
                  </a:lnTo>
                  <a:lnTo>
                    <a:pt x="734" y="280"/>
                  </a:lnTo>
                  <a:lnTo>
                    <a:pt x="734" y="270"/>
                  </a:lnTo>
                  <a:lnTo>
                    <a:pt x="730" y="268"/>
                  </a:lnTo>
                  <a:lnTo>
                    <a:pt x="722" y="260"/>
                  </a:lnTo>
                  <a:lnTo>
                    <a:pt x="722" y="256"/>
                  </a:lnTo>
                  <a:lnTo>
                    <a:pt x="702" y="254"/>
                  </a:lnTo>
                  <a:lnTo>
                    <a:pt x="696" y="260"/>
                  </a:lnTo>
                  <a:lnTo>
                    <a:pt x="686" y="256"/>
                  </a:lnTo>
                  <a:lnTo>
                    <a:pt x="682" y="248"/>
                  </a:lnTo>
                  <a:lnTo>
                    <a:pt x="676" y="250"/>
                  </a:lnTo>
                  <a:lnTo>
                    <a:pt x="674" y="252"/>
                  </a:lnTo>
                  <a:lnTo>
                    <a:pt x="670" y="252"/>
                  </a:lnTo>
                  <a:lnTo>
                    <a:pt x="662" y="248"/>
                  </a:lnTo>
                  <a:lnTo>
                    <a:pt x="640" y="244"/>
                  </a:lnTo>
                  <a:lnTo>
                    <a:pt x="638" y="242"/>
                  </a:lnTo>
                  <a:lnTo>
                    <a:pt x="634" y="234"/>
                  </a:lnTo>
                  <a:lnTo>
                    <a:pt x="634" y="230"/>
                  </a:lnTo>
                  <a:lnTo>
                    <a:pt x="630" y="226"/>
                  </a:lnTo>
                  <a:lnTo>
                    <a:pt x="622" y="220"/>
                  </a:lnTo>
                  <a:lnTo>
                    <a:pt x="616" y="226"/>
                  </a:lnTo>
                  <a:lnTo>
                    <a:pt x="600" y="228"/>
                  </a:lnTo>
                  <a:lnTo>
                    <a:pt x="594" y="226"/>
                  </a:lnTo>
                  <a:lnTo>
                    <a:pt x="582" y="210"/>
                  </a:lnTo>
                  <a:lnTo>
                    <a:pt x="578" y="206"/>
                  </a:lnTo>
                  <a:lnTo>
                    <a:pt x="570" y="206"/>
                  </a:lnTo>
                  <a:lnTo>
                    <a:pt x="576" y="14"/>
                  </a:lnTo>
                  <a:lnTo>
                    <a:pt x="340" y="0"/>
                  </a:lnTo>
                  <a:lnTo>
                    <a:pt x="334" y="0"/>
                  </a:lnTo>
                  <a:lnTo>
                    <a:pt x="298" y="448"/>
                  </a:lnTo>
                  <a:lnTo>
                    <a:pt x="2" y="418"/>
                  </a:lnTo>
                  <a:lnTo>
                    <a:pt x="0" y="420"/>
                  </a:lnTo>
                  <a:lnTo>
                    <a:pt x="2" y="424"/>
                  </a:lnTo>
                  <a:lnTo>
                    <a:pt x="4" y="426"/>
                  </a:lnTo>
                  <a:lnTo>
                    <a:pt x="0" y="430"/>
                  </a:lnTo>
                  <a:lnTo>
                    <a:pt x="4" y="438"/>
                  </a:lnTo>
                  <a:lnTo>
                    <a:pt x="4" y="440"/>
                  </a:lnTo>
                  <a:lnTo>
                    <a:pt x="20" y="450"/>
                  </a:lnTo>
                  <a:lnTo>
                    <a:pt x="24" y="462"/>
                  </a:lnTo>
                  <a:lnTo>
                    <a:pt x="30" y="474"/>
                  </a:lnTo>
                  <a:lnTo>
                    <a:pt x="46" y="484"/>
                  </a:lnTo>
                  <a:lnTo>
                    <a:pt x="92" y="540"/>
                  </a:lnTo>
                  <a:lnTo>
                    <a:pt x="130" y="572"/>
                  </a:lnTo>
                  <a:lnTo>
                    <a:pt x="134" y="576"/>
                  </a:lnTo>
                  <a:lnTo>
                    <a:pt x="136" y="584"/>
                  </a:lnTo>
                  <a:lnTo>
                    <a:pt x="136" y="592"/>
                  </a:lnTo>
                  <a:lnTo>
                    <a:pt x="138" y="596"/>
                  </a:lnTo>
                  <a:lnTo>
                    <a:pt x="148" y="610"/>
                  </a:lnTo>
                  <a:lnTo>
                    <a:pt x="146" y="642"/>
                  </a:lnTo>
                  <a:lnTo>
                    <a:pt x="148" y="652"/>
                  </a:lnTo>
                  <a:lnTo>
                    <a:pt x="162" y="674"/>
                  </a:lnTo>
                  <a:lnTo>
                    <a:pt x="220" y="718"/>
                  </a:lnTo>
                  <a:lnTo>
                    <a:pt x="260" y="742"/>
                  </a:lnTo>
                  <a:lnTo>
                    <a:pt x="272" y="744"/>
                  </a:lnTo>
                  <a:lnTo>
                    <a:pt x="278" y="740"/>
                  </a:lnTo>
                  <a:lnTo>
                    <a:pt x="288" y="728"/>
                  </a:lnTo>
                  <a:lnTo>
                    <a:pt x="294" y="724"/>
                  </a:lnTo>
                  <a:lnTo>
                    <a:pt x="312" y="684"/>
                  </a:lnTo>
                  <a:lnTo>
                    <a:pt x="320" y="672"/>
                  </a:lnTo>
                  <a:lnTo>
                    <a:pt x="326" y="668"/>
                  </a:lnTo>
                  <a:lnTo>
                    <a:pt x="340" y="672"/>
                  </a:lnTo>
                  <a:lnTo>
                    <a:pt x="342" y="672"/>
                  </a:lnTo>
                  <a:lnTo>
                    <a:pt x="346" y="666"/>
                  </a:lnTo>
                  <a:lnTo>
                    <a:pt x="350" y="662"/>
                  </a:lnTo>
                  <a:lnTo>
                    <a:pt x="356" y="664"/>
                  </a:lnTo>
                  <a:lnTo>
                    <a:pt x="364" y="668"/>
                  </a:lnTo>
                  <a:lnTo>
                    <a:pt x="386" y="672"/>
                  </a:lnTo>
                  <a:lnTo>
                    <a:pt x="392" y="674"/>
                  </a:lnTo>
                  <a:lnTo>
                    <a:pt x="408" y="680"/>
                  </a:lnTo>
                  <a:lnTo>
                    <a:pt x="414" y="676"/>
                  </a:lnTo>
                  <a:lnTo>
                    <a:pt x="432" y="686"/>
                  </a:lnTo>
                  <a:lnTo>
                    <a:pt x="436" y="696"/>
                  </a:lnTo>
                  <a:lnTo>
                    <a:pt x="438" y="698"/>
                  </a:lnTo>
                  <a:lnTo>
                    <a:pt x="440" y="702"/>
                  </a:lnTo>
                  <a:lnTo>
                    <a:pt x="444" y="702"/>
                  </a:lnTo>
                  <a:lnTo>
                    <a:pt x="452" y="708"/>
                  </a:lnTo>
                  <a:lnTo>
                    <a:pt x="462" y="722"/>
                  </a:lnTo>
                  <a:lnTo>
                    <a:pt x="478" y="736"/>
                  </a:lnTo>
                  <a:lnTo>
                    <a:pt x="488" y="750"/>
                  </a:lnTo>
                  <a:lnTo>
                    <a:pt x="488" y="754"/>
                  </a:lnTo>
                  <a:lnTo>
                    <a:pt x="514" y="818"/>
                  </a:lnTo>
                  <a:lnTo>
                    <a:pt x="518" y="828"/>
                  </a:lnTo>
                  <a:lnTo>
                    <a:pt x="546" y="862"/>
                  </a:lnTo>
                  <a:lnTo>
                    <a:pt x="548" y="868"/>
                  </a:lnTo>
                  <a:lnTo>
                    <a:pt x="568" y="890"/>
                  </a:lnTo>
                  <a:lnTo>
                    <a:pt x="572" y="894"/>
                  </a:lnTo>
                  <a:lnTo>
                    <a:pt x="580" y="902"/>
                  </a:lnTo>
                  <a:lnTo>
                    <a:pt x="582" y="908"/>
                  </a:lnTo>
                  <a:lnTo>
                    <a:pt x="582" y="928"/>
                  </a:lnTo>
                  <a:lnTo>
                    <a:pt x="588" y="936"/>
                  </a:lnTo>
                  <a:lnTo>
                    <a:pt x="590" y="960"/>
                  </a:lnTo>
                  <a:lnTo>
                    <a:pt x="596" y="968"/>
                  </a:lnTo>
                  <a:lnTo>
                    <a:pt x="616" y="1006"/>
                  </a:lnTo>
                  <a:lnTo>
                    <a:pt x="618" y="1018"/>
                  </a:lnTo>
                  <a:lnTo>
                    <a:pt x="632" y="1018"/>
                  </a:lnTo>
                  <a:lnTo>
                    <a:pt x="648" y="1028"/>
                  </a:lnTo>
                  <a:lnTo>
                    <a:pt x="666" y="1034"/>
                  </a:lnTo>
                  <a:lnTo>
                    <a:pt x="694" y="1052"/>
                  </a:lnTo>
                  <a:lnTo>
                    <a:pt x="732" y="1054"/>
                  </a:lnTo>
                  <a:lnTo>
                    <a:pt x="738" y="1056"/>
                  </a:lnTo>
                  <a:lnTo>
                    <a:pt x="758" y="1070"/>
                  </a:lnTo>
                  <a:lnTo>
                    <a:pt x="770" y="1074"/>
                  </a:lnTo>
                  <a:lnTo>
                    <a:pt x="778" y="1062"/>
                  </a:lnTo>
                  <a:lnTo>
                    <a:pt x="788" y="1064"/>
                  </a:lnTo>
                  <a:lnTo>
                    <a:pt x="790" y="1062"/>
                  </a:lnTo>
                  <a:lnTo>
                    <a:pt x="790" y="1056"/>
                  </a:lnTo>
                  <a:lnTo>
                    <a:pt x="782" y="1054"/>
                  </a:lnTo>
                  <a:lnTo>
                    <a:pt x="782" y="1050"/>
                  </a:lnTo>
                  <a:lnTo>
                    <a:pt x="774" y="1040"/>
                  </a:lnTo>
                  <a:lnTo>
                    <a:pt x="762" y="994"/>
                  </a:lnTo>
                  <a:lnTo>
                    <a:pt x="756" y="974"/>
                  </a:lnTo>
                  <a:lnTo>
                    <a:pt x="766" y="946"/>
                  </a:lnTo>
                  <a:lnTo>
                    <a:pt x="764" y="938"/>
                  </a:lnTo>
                  <a:lnTo>
                    <a:pt x="762" y="936"/>
                  </a:lnTo>
                  <a:lnTo>
                    <a:pt x="758" y="936"/>
                  </a:lnTo>
                  <a:lnTo>
                    <a:pt x="758" y="934"/>
                  </a:lnTo>
                  <a:lnTo>
                    <a:pt x="758" y="932"/>
                  </a:lnTo>
                  <a:lnTo>
                    <a:pt x="760" y="930"/>
                  </a:lnTo>
                  <a:lnTo>
                    <a:pt x="772" y="922"/>
                  </a:lnTo>
                  <a:lnTo>
                    <a:pt x="780" y="896"/>
                  </a:lnTo>
                  <a:lnTo>
                    <a:pt x="774" y="894"/>
                  </a:lnTo>
                  <a:lnTo>
                    <a:pt x="770" y="882"/>
                  </a:lnTo>
                  <a:lnTo>
                    <a:pt x="778" y="874"/>
                  </a:lnTo>
                  <a:lnTo>
                    <a:pt x="786" y="880"/>
                  </a:lnTo>
                  <a:lnTo>
                    <a:pt x="800" y="870"/>
                  </a:lnTo>
                  <a:lnTo>
                    <a:pt x="804" y="856"/>
                  </a:lnTo>
                  <a:lnTo>
                    <a:pt x="796" y="852"/>
                  </a:lnTo>
                  <a:lnTo>
                    <a:pt x="800" y="846"/>
                  </a:lnTo>
                  <a:lnTo>
                    <a:pt x="804" y="846"/>
                  </a:lnTo>
                  <a:lnTo>
                    <a:pt x="806" y="848"/>
                  </a:lnTo>
                  <a:lnTo>
                    <a:pt x="810" y="844"/>
                  </a:lnTo>
                  <a:lnTo>
                    <a:pt x="814" y="846"/>
                  </a:lnTo>
                  <a:lnTo>
                    <a:pt x="820" y="846"/>
                  </a:lnTo>
                  <a:lnTo>
                    <a:pt x="822" y="844"/>
                  </a:lnTo>
                  <a:lnTo>
                    <a:pt x="824" y="842"/>
                  </a:lnTo>
                  <a:lnTo>
                    <a:pt x="824" y="830"/>
                  </a:lnTo>
                  <a:lnTo>
                    <a:pt x="826" y="826"/>
                  </a:lnTo>
                  <a:lnTo>
                    <a:pt x="828" y="826"/>
                  </a:lnTo>
                  <a:lnTo>
                    <a:pt x="832" y="828"/>
                  </a:lnTo>
                  <a:lnTo>
                    <a:pt x="834" y="828"/>
                  </a:lnTo>
                  <a:lnTo>
                    <a:pt x="856" y="824"/>
                  </a:lnTo>
                  <a:lnTo>
                    <a:pt x="858" y="822"/>
                  </a:lnTo>
                  <a:lnTo>
                    <a:pt x="858" y="820"/>
                  </a:lnTo>
                  <a:lnTo>
                    <a:pt x="856" y="818"/>
                  </a:lnTo>
                  <a:lnTo>
                    <a:pt x="846" y="810"/>
                  </a:lnTo>
                  <a:lnTo>
                    <a:pt x="846" y="806"/>
                  </a:lnTo>
                  <a:lnTo>
                    <a:pt x="866" y="800"/>
                  </a:lnTo>
                  <a:lnTo>
                    <a:pt x="868" y="796"/>
                  </a:lnTo>
                  <a:lnTo>
                    <a:pt x="874" y="794"/>
                  </a:lnTo>
                  <a:lnTo>
                    <a:pt x="876" y="796"/>
                  </a:lnTo>
                  <a:lnTo>
                    <a:pt x="874" y="798"/>
                  </a:lnTo>
                  <a:lnTo>
                    <a:pt x="876" y="804"/>
                  </a:lnTo>
                  <a:lnTo>
                    <a:pt x="880" y="804"/>
                  </a:lnTo>
                  <a:lnTo>
                    <a:pt x="884" y="802"/>
                  </a:lnTo>
                  <a:lnTo>
                    <a:pt x="914" y="792"/>
                  </a:lnTo>
                  <a:lnTo>
                    <a:pt x="964" y="758"/>
                  </a:lnTo>
                  <a:lnTo>
                    <a:pt x="966" y="746"/>
                  </a:lnTo>
                  <a:lnTo>
                    <a:pt x="990" y="726"/>
                  </a:lnTo>
                  <a:lnTo>
                    <a:pt x="990" y="724"/>
                  </a:lnTo>
                  <a:lnTo>
                    <a:pt x="982" y="710"/>
                  </a:lnTo>
                  <a:lnTo>
                    <a:pt x="982" y="698"/>
                  </a:lnTo>
                  <a:lnTo>
                    <a:pt x="998" y="692"/>
                  </a:lnTo>
                  <a:lnTo>
                    <a:pt x="1002" y="692"/>
                  </a:lnTo>
                  <a:lnTo>
                    <a:pt x="1000" y="704"/>
                  </a:lnTo>
                  <a:lnTo>
                    <a:pt x="1000" y="708"/>
                  </a:lnTo>
                  <a:lnTo>
                    <a:pt x="1020" y="706"/>
                  </a:lnTo>
                  <a:lnTo>
                    <a:pt x="1022" y="710"/>
                  </a:lnTo>
                  <a:lnTo>
                    <a:pt x="1058" y="694"/>
                  </a:lnTo>
                  <a:lnTo>
                    <a:pt x="1078" y="694"/>
                  </a:lnTo>
                  <a:lnTo>
                    <a:pt x="1080" y="692"/>
                  </a:lnTo>
                  <a:lnTo>
                    <a:pt x="1078" y="690"/>
                  </a:lnTo>
                  <a:lnTo>
                    <a:pt x="1074" y="686"/>
                  </a:lnTo>
                  <a:lnTo>
                    <a:pt x="1072" y="680"/>
                  </a:lnTo>
                  <a:lnTo>
                    <a:pt x="1076" y="676"/>
                  </a:lnTo>
                  <a:lnTo>
                    <a:pt x="1078" y="670"/>
                  </a:lnTo>
                  <a:lnTo>
                    <a:pt x="1084" y="664"/>
                  </a:lnTo>
                  <a:lnTo>
                    <a:pt x="1090" y="642"/>
                  </a:lnTo>
                  <a:lnTo>
                    <a:pt x="1086" y="634"/>
                  </a:lnTo>
                  <a:lnTo>
                    <a:pt x="1086" y="626"/>
                  </a:lnTo>
                  <a:lnTo>
                    <a:pt x="1088" y="622"/>
                  </a:lnTo>
                  <a:lnTo>
                    <a:pt x="1086" y="616"/>
                  </a:lnTo>
                  <a:lnTo>
                    <a:pt x="1090" y="604"/>
                  </a:lnTo>
                  <a:lnTo>
                    <a:pt x="1096" y="598"/>
                  </a:lnTo>
                  <a:lnTo>
                    <a:pt x="1098" y="588"/>
                  </a:lnTo>
                  <a:lnTo>
                    <a:pt x="1102" y="570"/>
                  </a:lnTo>
                  <a:lnTo>
                    <a:pt x="1102" y="560"/>
                  </a:lnTo>
                  <a:lnTo>
                    <a:pt x="1098" y="544"/>
                  </a:lnTo>
                  <a:lnTo>
                    <a:pt x="1092" y="534"/>
                  </a:lnTo>
                  <a:lnTo>
                    <a:pt x="1090" y="532"/>
                  </a:lnTo>
                  <a:lnTo>
                    <a:pt x="1090" y="526"/>
                  </a:lnTo>
                  <a:lnTo>
                    <a:pt x="1088" y="522"/>
                  </a:lnTo>
                  <a:lnTo>
                    <a:pt x="1084" y="512"/>
                  </a:lnTo>
                  <a:lnTo>
                    <a:pt x="1078" y="508"/>
                  </a:lnTo>
                  <a:lnTo>
                    <a:pt x="1076" y="504"/>
                  </a:lnTo>
                  <a:lnTo>
                    <a:pt x="1080" y="494"/>
                  </a:lnTo>
                  <a:lnTo>
                    <a:pt x="1072" y="480"/>
                  </a:lnTo>
                  <a:lnTo>
                    <a:pt x="1060" y="468"/>
                  </a:lnTo>
                  <a:lnTo>
                    <a:pt x="1056" y="462"/>
                  </a:lnTo>
                  <a:lnTo>
                    <a:pt x="1054" y="362"/>
                  </a:lnTo>
                  <a:lnTo>
                    <a:pt x="1054" y="310"/>
                  </a:lnTo>
                  <a:lnTo>
                    <a:pt x="1042" y="308"/>
                  </a:lnTo>
                  <a:lnTo>
                    <a:pt x="1032" y="312"/>
                  </a:lnTo>
                  <a:lnTo>
                    <a:pt x="1028" y="310"/>
                  </a:lnTo>
                  <a:lnTo>
                    <a:pt x="1016" y="30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3" name="Freeform 54"/>
            <p:cNvSpPr>
              <a:spLocks/>
            </p:cNvSpPr>
            <p:nvPr/>
          </p:nvSpPr>
          <p:spPr bwMode="grayWhite">
            <a:xfrm>
              <a:off x="3496" y="2037"/>
              <a:ext cx="538" cy="278"/>
            </a:xfrm>
            <a:custGeom>
              <a:avLst/>
              <a:gdLst>
                <a:gd name="T0" fmla="*/ 6 w 580"/>
                <a:gd name="T1" fmla="*/ 7 h 298"/>
                <a:gd name="T2" fmla="*/ 6 w 580"/>
                <a:gd name="T3" fmla="*/ 7 h 298"/>
                <a:gd name="T4" fmla="*/ 6 w 580"/>
                <a:gd name="T5" fmla="*/ 7 h 298"/>
                <a:gd name="T6" fmla="*/ 6 w 580"/>
                <a:gd name="T7" fmla="*/ 7 h 298"/>
                <a:gd name="T8" fmla="*/ 6 w 580"/>
                <a:gd name="T9" fmla="*/ 7 h 298"/>
                <a:gd name="T10" fmla="*/ 6 w 580"/>
                <a:gd name="T11" fmla="*/ 7 h 298"/>
                <a:gd name="T12" fmla="*/ 6 w 580"/>
                <a:gd name="T13" fmla="*/ 7 h 298"/>
                <a:gd name="T14" fmla="*/ 6 w 580"/>
                <a:gd name="T15" fmla="*/ 7 h 298"/>
                <a:gd name="T16" fmla="*/ 6 w 580"/>
                <a:gd name="T17" fmla="*/ 7 h 298"/>
                <a:gd name="T18" fmla="*/ 6 w 580"/>
                <a:gd name="T19" fmla="*/ 7 h 298"/>
                <a:gd name="T20" fmla="*/ 6 w 580"/>
                <a:gd name="T21" fmla="*/ 7 h 298"/>
                <a:gd name="T22" fmla="*/ 6 w 580"/>
                <a:gd name="T23" fmla="*/ 7 h 298"/>
                <a:gd name="T24" fmla="*/ 6 w 580"/>
                <a:gd name="T25" fmla="*/ 7 h 298"/>
                <a:gd name="T26" fmla="*/ 6 w 580"/>
                <a:gd name="T27" fmla="*/ 7 h 298"/>
                <a:gd name="T28" fmla="*/ 6 w 580"/>
                <a:gd name="T29" fmla="*/ 7 h 298"/>
                <a:gd name="T30" fmla="*/ 6 w 580"/>
                <a:gd name="T31" fmla="*/ 7 h 298"/>
                <a:gd name="T32" fmla="*/ 6 w 580"/>
                <a:gd name="T33" fmla="*/ 7 h 298"/>
                <a:gd name="T34" fmla="*/ 6 w 580"/>
                <a:gd name="T35" fmla="*/ 7 h 298"/>
                <a:gd name="T36" fmla="*/ 6 w 580"/>
                <a:gd name="T37" fmla="*/ 7 h 298"/>
                <a:gd name="T38" fmla="*/ 6 w 580"/>
                <a:gd name="T39" fmla="*/ 7 h 298"/>
                <a:gd name="T40" fmla="*/ 6 w 580"/>
                <a:gd name="T41" fmla="*/ 7 h 298"/>
                <a:gd name="T42" fmla="*/ 6 w 580"/>
                <a:gd name="T43" fmla="*/ 7 h 298"/>
                <a:gd name="T44" fmla="*/ 6 w 580"/>
                <a:gd name="T45" fmla="*/ 7 h 298"/>
                <a:gd name="T46" fmla="*/ 6 w 580"/>
                <a:gd name="T47" fmla="*/ 7 h 298"/>
                <a:gd name="T48" fmla="*/ 6 w 580"/>
                <a:gd name="T49" fmla="*/ 0 h 298"/>
                <a:gd name="T50" fmla="*/ 6 w 580"/>
                <a:gd name="T51" fmla="*/ 6 h 298"/>
                <a:gd name="T52" fmla="*/ 6 w 580"/>
                <a:gd name="T53" fmla="*/ 2 h 298"/>
                <a:gd name="T54" fmla="*/ 6 w 580"/>
                <a:gd name="T55" fmla="*/ 7 h 298"/>
                <a:gd name="T56" fmla="*/ 6 w 580"/>
                <a:gd name="T57" fmla="*/ 7 h 298"/>
                <a:gd name="T58" fmla="*/ 6 w 580"/>
                <a:gd name="T59" fmla="*/ 7 h 298"/>
                <a:gd name="T60" fmla="*/ 6 w 580"/>
                <a:gd name="T61" fmla="*/ 7 h 298"/>
                <a:gd name="T62" fmla="*/ 6 w 580"/>
                <a:gd name="T63" fmla="*/ 7 h 298"/>
                <a:gd name="T64" fmla="*/ 6 w 580"/>
                <a:gd name="T65" fmla="*/ 7 h 298"/>
                <a:gd name="T66" fmla="*/ 6 w 580"/>
                <a:gd name="T67" fmla="*/ 7 h 298"/>
                <a:gd name="T68" fmla="*/ 6 w 580"/>
                <a:gd name="T69" fmla="*/ 7 h 298"/>
                <a:gd name="T70" fmla="*/ 6 w 580"/>
                <a:gd name="T71" fmla="*/ 7 h 298"/>
                <a:gd name="T72" fmla="*/ 6 w 580"/>
                <a:gd name="T73" fmla="*/ 7 h 298"/>
                <a:gd name="T74" fmla="*/ 6 w 580"/>
                <a:gd name="T75" fmla="*/ 7 h 298"/>
                <a:gd name="T76" fmla="*/ 6 w 580"/>
                <a:gd name="T77" fmla="*/ 7 h 298"/>
                <a:gd name="T78" fmla="*/ 6 w 580"/>
                <a:gd name="T79" fmla="*/ 7 h 298"/>
                <a:gd name="T80" fmla="*/ 6 w 580"/>
                <a:gd name="T81" fmla="*/ 7 h 298"/>
                <a:gd name="T82" fmla="*/ 6 w 580"/>
                <a:gd name="T83" fmla="*/ 7 h 298"/>
                <a:gd name="T84" fmla="*/ 6 w 580"/>
                <a:gd name="T85" fmla="*/ 7 h 298"/>
                <a:gd name="T86" fmla="*/ 6 w 580"/>
                <a:gd name="T87" fmla="*/ 7 h 298"/>
                <a:gd name="T88" fmla="*/ 6 w 580"/>
                <a:gd name="T89" fmla="*/ 7 h 298"/>
                <a:gd name="T90" fmla="*/ 6 w 580"/>
                <a:gd name="T91" fmla="*/ 7 h 298"/>
                <a:gd name="T92" fmla="*/ 6 w 580"/>
                <a:gd name="T93" fmla="*/ 7 h 298"/>
                <a:gd name="T94" fmla="*/ 6 w 580"/>
                <a:gd name="T95" fmla="*/ 7 h 298"/>
                <a:gd name="T96" fmla="*/ 6 w 580"/>
                <a:gd name="T97" fmla="*/ 7 h 298"/>
                <a:gd name="T98" fmla="*/ 6 w 580"/>
                <a:gd name="T99" fmla="*/ 7 h 298"/>
                <a:gd name="T100" fmla="*/ 6 w 580"/>
                <a:gd name="T101" fmla="*/ 7 h 298"/>
                <a:gd name="T102" fmla="*/ 6 w 580"/>
                <a:gd name="T103" fmla="*/ 7 h 298"/>
                <a:gd name="T104" fmla="*/ 6 w 580"/>
                <a:gd name="T105" fmla="*/ 7 h 298"/>
                <a:gd name="T106" fmla="*/ 6 w 580"/>
                <a:gd name="T107" fmla="*/ 7 h 298"/>
                <a:gd name="T108" fmla="*/ 6 w 580"/>
                <a:gd name="T109" fmla="*/ 7 h 29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0"/>
                <a:gd name="T166" fmla="*/ 0 h 298"/>
                <a:gd name="T167" fmla="*/ 580 w 580"/>
                <a:gd name="T168" fmla="*/ 298 h 29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0" h="298">
                  <a:moveTo>
                    <a:pt x="0" y="298"/>
                  </a:moveTo>
                  <a:lnTo>
                    <a:pt x="116" y="288"/>
                  </a:lnTo>
                  <a:lnTo>
                    <a:pt x="116" y="278"/>
                  </a:lnTo>
                  <a:lnTo>
                    <a:pt x="114" y="274"/>
                  </a:lnTo>
                  <a:lnTo>
                    <a:pt x="126" y="272"/>
                  </a:lnTo>
                  <a:lnTo>
                    <a:pt x="132" y="274"/>
                  </a:lnTo>
                  <a:lnTo>
                    <a:pt x="458" y="246"/>
                  </a:lnTo>
                  <a:lnTo>
                    <a:pt x="464" y="240"/>
                  </a:lnTo>
                  <a:lnTo>
                    <a:pt x="470" y="236"/>
                  </a:lnTo>
                  <a:lnTo>
                    <a:pt x="498" y="222"/>
                  </a:lnTo>
                  <a:lnTo>
                    <a:pt x="502" y="214"/>
                  </a:lnTo>
                  <a:lnTo>
                    <a:pt x="518" y="204"/>
                  </a:lnTo>
                  <a:lnTo>
                    <a:pt x="518" y="196"/>
                  </a:lnTo>
                  <a:lnTo>
                    <a:pt x="520" y="192"/>
                  </a:lnTo>
                  <a:lnTo>
                    <a:pt x="528" y="188"/>
                  </a:lnTo>
                  <a:lnTo>
                    <a:pt x="528" y="180"/>
                  </a:lnTo>
                  <a:lnTo>
                    <a:pt x="536" y="172"/>
                  </a:lnTo>
                  <a:lnTo>
                    <a:pt x="576" y="138"/>
                  </a:lnTo>
                  <a:lnTo>
                    <a:pt x="580" y="130"/>
                  </a:lnTo>
                  <a:lnTo>
                    <a:pt x="574" y="130"/>
                  </a:lnTo>
                  <a:lnTo>
                    <a:pt x="568" y="126"/>
                  </a:lnTo>
                  <a:lnTo>
                    <a:pt x="566" y="126"/>
                  </a:lnTo>
                  <a:lnTo>
                    <a:pt x="564" y="122"/>
                  </a:lnTo>
                  <a:lnTo>
                    <a:pt x="556" y="120"/>
                  </a:lnTo>
                  <a:lnTo>
                    <a:pt x="552" y="120"/>
                  </a:lnTo>
                  <a:lnTo>
                    <a:pt x="550" y="118"/>
                  </a:lnTo>
                  <a:lnTo>
                    <a:pt x="540" y="102"/>
                  </a:lnTo>
                  <a:lnTo>
                    <a:pt x="524" y="82"/>
                  </a:lnTo>
                  <a:lnTo>
                    <a:pt x="522" y="76"/>
                  </a:lnTo>
                  <a:lnTo>
                    <a:pt x="522" y="70"/>
                  </a:lnTo>
                  <a:lnTo>
                    <a:pt x="522" y="62"/>
                  </a:lnTo>
                  <a:lnTo>
                    <a:pt x="520" y="48"/>
                  </a:lnTo>
                  <a:lnTo>
                    <a:pt x="518" y="46"/>
                  </a:lnTo>
                  <a:lnTo>
                    <a:pt x="508" y="38"/>
                  </a:lnTo>
                  <a:lnTo>
                    <a:pt x="500" y="38"/>
                  </a:lnTo>
                  <a:lnTo>
                    <a:pt x="492" y="26"/>
                  </a:lnTo>
                  <a:lnTo>
                    <a:pt x="488" y="20"/>
                  </a:lnTo>
                  <a:lnTo>
                    <a:pt x="478" y="26"/>
                  </a:lnTo>
                  <a:lnTo>
                    <a:pt x="476" y="32"/>
                  </a:lnTo>
                  <a:lnTo>
                    <a:pt x="470" y="34"/>
                  </a:lnTo>
                  <a:lnTo>
                    <a:pt x="468" y="36"/>
                  </a:lnTo>
                  <a:lnTo>
                    <a:pt x="458" y="38"/>
                  </a:lnTo>
                  <a:lnTo>
                    <a:pt x="444" y="32"/>
                  </a:lnTo>
                  <a:lnTo>
                    <a:pt x="438" y="34"/>
                  </a:lnTo>
                  <a:lnTo>
                    <a:pt x="432" y="42"/>
                  </a:lnTo>
                  <a:lnTo>
                    <a:pt x="416" y="30"/>
                  </a:lnTo>
                  <a:lnTo>
                    <a:pt x="400" y="32"/>
                  </a:lnTo>
                  <a:lnTo>
                    <a:pt x="388" y="26"/>
                  </a:lnTo>
                  <a:lnTo>
                    <a:pt x="382" y="12"/>
                  </a:lnTo>
                  <a:lnTo>
                    <a:pt x="366" y="0"/>
                  </a:lnTo>
                  <a:lnTo>
                    <a:pt x="358" y="6"/>
                  </a:lnTo>
                  <a:lnTo>
                    <a:pt x="354" y="6"/>
                  </a:lnTo>
                  <a:lnTo>
                    <a:pt x="346" y="2"/>
                  </a:lnTo>
                  <a:lnTo>
                    <a:pt x="338" y="2"/>
                  </a:lnTo>
                  <a:lnTo>
                    <a:pt x="336" y="10"/>
                  </a:lnTo>
                  <a:lnTo>
                    <a:pt x="336" y="14"/>
                  </a:lnTo>
                  <a:lnTo>
                    <a:pt x="342" y="32"/>
                  </a:lnTo>
                  <a:lnTo>
                    <a:pt x="338" y="38"/>
                  </a:lnTo>
                  <a:lnTo>
                    <a:pt x="328" y="40"/>
                  </a:lnTo>
                  <a:lnTo>
                    <a:pt x="318" y="48"/>
                  </a:lnTo>
                  <a:lnTo>
                    <a:pt x="306" y="46"/>
                  </a:lnTo>
                  <a:lnTo>
                    <a:pt x="300" y="50"/>
                  </a:lnTo>
                  <a:lnTo>
                    <a:pt x="300" y="64"/>
                  </a:lnTo>
                  <a:lnTo>
                    <a:pt x="268" y="106"/>
                  </a:lnTo>
                  <a:lnTo>
                    <a:pt x="264" y="122"/>
                  </a:lnTo>
                  <a:lnTo>
                    <a:pt x="244" y="124"/>
                  </a:lnTo>
                  <a:lnTo>
                    <a:pt x="234" y="114"/>
                  </a:lnTo>
                  <a:lnTo>
                    <a:pt x="230" y="112"/>
                  </a:lnTo>
                  <a:lnTo>
                    <a:pt x="224" y="120"/>
                  </a:lnTo>
                  <a:lnTo>
                    <a:pt x="218" y="140"/>
                  </a:lnTo>
                  <a:lnTo>
                    <a:pt x="212" y="144"/>
                  </a:lnTo>
                  <a:lnTo>
                    <a:pt x="204" y="140"/>
                  </a:lnTo>
                  <a:lnTo>
                    <a:pt x="198" y="132"/>
                  </a:lnTo>
                  <a:lnTo>
                    <a:pt x="186" y="138"/>
                  </a:lnTo>
                  <a:lnTo>
                    <a:pt x="180" y="152"/>
                  </a:lnTo>
                  <a:lnTo>
                    <a:pt x="176" y="154"/>
                  </a:lnTo>
                  <a:lnTo>
                    <a:pt x="174" y="152"/>
                  </a:lnTo>
                  <a:lnTo>
                    <a:pt x="150" y="140"/>
                  </a:lnTo>
                  <a:lnTo>
                    <a:pt x="132" y="148"/>
                  </a:lnTo>
                  <a:lnTo>
                    <a:pt x="118" y="146"/>
                  </a:lnTo>
                  <a:lnTo>
                    <a:pt x="114" y="154"/>
                  </a:lnTo>
                  <a:lnTo>
                    <a:pt x="116" y="158"/>
                  </a:lnTo>
                  <a:lnTo>
                    <a:pt x="110" y="160"/>
                  </a:lnTo>
                  <a:lnTo>
                    <a:pt x="104" y="158"/>
                  </a:lnTo>
                  <a:lnTo>
                    <a:pt x="104" y="160"/>
                  </a:lnTo>
                  <a:lnTo>
                    <a:pt x="102" y="164"/>
                  </a:lnTo>
                  <a:lnTo>
                    <a:pt x="100" y="172"/>
                  </a:lnTo>
                  <a:lnTo>
                    <a:pt x="96" y="174"/>
                  </a:lnTo>
                  <a:lnTo>
                    <a:pt x="98" y="178"/>
                  </a:lnTo>
                  <a:lnTo>
                    <a:pt x="106" y="188"/>
                  </a:lnTo>
                  <a:lnTo>
                    <a:pt x="104" y="190"/>
                  </a:lnTo>
                  <a:lnTo>
                    <a:pt x="80" y="196"/>
                  </a:lnTo>
                  <a:lnTo>
                    <a:pt x="72" y="200"/>
                  </a:lnTo>
                  <a:lnTo>
                    <a:pt x="74" y="212"/>
                  </a:lnTo>
                  <a:lnTo>
                    <a:pt x="78" y="232"/>
                  </a:lnTo>
                  <a:lnTo>
                    <a:pt x="68" y="236"/>
                  </a:lnTo>
                  <a:lnTo>
                    <a:pt x="58" y="230"/>
                  </a:lnTo>
                  <a:lnTo>
                    <a:pt x="48" y="224"/>
                  </a:lnTo>
                  <a:lnTo>
                    <a:pt x="36" y="222"/>
                  </a:lnTo>
                  <a:lnTo>
                    <a:pt x="26" y="228"/>
                  </a:lnTo>
                  <a:lnTo>
                    <a:pt x="22" y="244"/>
                  </a:lnTo>
                  <a:lnTo>
                    <a:pt x="22" y="246"/>
                  </a:lnTo>
                  <a:lnTo>
                    <a:pt x="24" y="248"/>
                  </a:lnTo>
                  <a:lnTo>
                    <a:pt x="30" y="250"/>
                  </a:lnTo>
                  <a:lnTo>
                    <a:pt x="32" y="260"/>
                  </a:lnTo>
                  <a:lnTo>
                    <a:pt x="24" y="284"/>
                  </a:lnTo>
                  <a:lnTo>
                    <a:pt x="20" y="288"/>
                  </a:lnTo>
                  <a:lnTo>
                    <a:pt x="16" y="286"/>
                  </a:lnTo>
                  <a:lnTo>
                    <a:pt x="6" y="290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4" name="Freeform 55"/>
            <p:cNvSpPr>
              <a:spLocks/>
            </p:cNvSpPr>
            <p:nvPr/>
          </p:nvSpPr>
          <p:spPr bwMode="grayWhite">
            <a:xfrm>
              <a:off x="3449" y="2246"/>
              <a:ext cx="600" cy="211"/>
            </a:xfrm>
            <a:custGeom>
              <a:avLst/>
              <a:gdLst>
                <a:gd name="T0" fmla="*/ 7 w 646"/>
                <a:gd name="T1" fmla="*/ 0 h 228"/>
                <a:gd name="T2" fmla="*/ 7 w 646"/>
                <a:gd name="T3" fmla="*/ 6 h 228"/>
                <a:gd name="T4" fmla="*/ 7 w 646"/>
                <a:gd name="T5" fmla="*/ 6 h 228"/>
                <a:gd name="T6" fmla="*/ 7 w 646"/>
                <a:gd name="T7" fmla="*/ 6 h 228"/>
                <a:gd name="T8" fmla="*/ 7 w 646"/>
                <a:gd name="T9" fmla="*/ 6 h 228"/>
                <a:gd name="T10" fmla="*/ 7 w 646"/>
                <a:gd name="T11" fmla="*/ 6 h 228"/>
                <a:gd name="T12" fmla="*/ 7 w 646"/>
                <a:gd name="T13" fmla="*/ 6 h 228"/>
                <a:gd name="T14" fmla="*/ 7 w 646"/>
                <a:gd name="T15" fmla="*/ 6 h 228"/>
                <a:gd name="T16" fmla="*/ 7 w 646"/>
                <a:gd name="T17" fmla="*/ 6 h 228"/>
                <a:gd name="T18" fmla="*/ 7 w 646"/>
                <a:gd name="T19" fmla="*/ 6 h 228"/>
                <a:gd name="T20" fmla="*/ 7 w 646"/>
                <a:gd name="T21" fmla="*/ 6 h 228"/>
                <a:gd name="T22" fmla="*/ 7 w 646"/>
                <a:gd name="T23" fmla="*/ 6 h 228"/>
                <a:gd name="T24" fmla="*/ 7 w 646"/>
                <a:gd name="T25" fmla="*/ 6 h 228"/>
                <a:gd name="T26" fmla="*/ 7 w 646"/>
                <a:gd name="T27" fmla="*/ 6 h 228"/>
                <a:gd name="T28" fmla="*/ 7 w 646"/>
                <a:gd name="T29" fmla="*/ 6 h 228"/>
                <a:gd name="T30" fmla="*/ 7 w 646"/>
                <a:gd name="T31" fmla="*/ 6 h 228"/>
                <a:gd name="T32" fmla="*/ 7 w 646"/>
                <a:gd name="T33" fmla="*/ 6 h 228"/>
                <a:gd name="T34" fmla="*/ 7 w 646"/>
                <a:gd name="T35" fmla="*/ 6 h 228"/>
                <a:gd name="T36" fmla="*/ 7 w 646"/>
                <a:gd name="T37" fmla="*/ 6 h 228"/>
                <a:gd name="T38" fmla="*/ 7 w 646"/>
                <a:gd name="T39" fmla="*/ 6 h 228"/>
                <a:gd name="T40" fmla="*/ 7 w 646"/>
                <a:gd name="T41" fmla="*/ 6 h 228"/>
                <a:gd name="T42" fmla="*/ 7 w 646"/>
                <a:gd name="T43" fmla="*/ 6 h 228"/>
                <a:gd name="T44" fmla="*/ 0 w 646"/>
                <a:gd name="T45" fmla="*/ 6 h 228"/>
                <a:gd name="T46" fmla="*/ 7 w 646"/>
                <a:gd name="T47" fmla="*/ 6 h 228"/>
                <a:gd name="T48" fmla="*/ 7 w 646"/>
                <a:gd name="T49" fmla="*/ 6 h 228"/>
                <a:gd name="T50" fmla="*/ 7 w 646"/>
                <a:gd name="T51" fmla="*/ 6 h 228"/>
                <a:gd name="T52" fmla="*/ 7 w 646"/>
                <a:gd name="T53" fmla="*/ 6 h 228"/>
                <a:gd name="T54" fmla="*/ 7 w 646"/>
                <a:gd name="T55" fmla="*/ 6 h 228"/>
                <a:gd name="T56" fmla="*/ 7 w 646"/>
                <a:gd name="T57" fmla="*/ 6 h 228"/>
                <a:gd name="T58" fmla="*/ 7 w 646"/>
                <a:gd name="T59" fmla="*/ 6 h 228"/>
                <a:gd name="T60" fmla="*/ 7 w 646"/>
                <a:gd name="T61" fmla="*/ 6 h 228"/>
                <a:gd name="T62" fmla="*/ 7 w 646"/>
                <a:gd name="T63" fmla="*/ 6 h 228"/>
                <a:gd name="T64" fmla="*/ 7 w 646"/>
                <a:gd name="T65" fmla="*/ 6 h 228"/>
                <a:gd name="T66" fmla="*/ 7 w 646"/>
                <a:gd name="T67" fmla="*/ 6 h 228"/>
                <a:gd name="T68" fmla="*/ 7 w 646"/>
                <a:gd name="T69" fmla="*/ 6 h 228"/>
                <a:gd name="T70" fmla="*/ 7 w 646"/>
                <a:gd name="T71" fmla="*/ 6 h 228"/>
                <a:gd name="T72" fmla="*/ 7 w 646"/>
                <a:gd name="T73" fmla="*/ 6 h 228"/>
                <a:gd name="T74" fmla="*/ 7 w 646"/>
                <a:gd name="T75" fmla="*/ 6 h 228"/>
                <a:gd name="T76" fmla="*/ 7 w 646"/>
                <a:gd name="T77" fmla="*/ 6 h 228"/>
                <a:gd name="T78" fmla="*/ 7 w 646"/>
                <a:gd name="T79" fmla="*/ 6 h 228"/>
                <a:gd name="T80" fmla="*/ 7 w 646"/>
                <a:gd name="T81" fmla="*/ 6 h 228"/>
                <a:gd name="T82" fmla="*/ 7 w 646"/>
                <a:gd name="T83" fmla="*/ 6 h 228"/>
                <a:gd name="T84" fmla="*/ 7 w 646"/>
                <a:gd name="T85" fmla="*/ 6 h 228"/>
                <a:gd name="T86" fmla="*/ 7 w 646"/>
                <a:gd name="T87" fmla="*/ 6 h 228"/>
                <a:gd name="T88" fmla="*/ 7 w 646"/>
                <a:gd name="T89" fmla="*/ 6 h 228"/>
                <a:gd name="T90" fmla="*/ 7 w 646"/>
                <a:gd name="T91" fmla="*/ 6 h 228"/>
                <a:gd name="T92" fmla="*/ 7 w 646"/>
                <a:gd name="T93" fmla="*/ 6 h 228"/>
                <a:gd name="T94" fmla="*/ 7 w 646"/>
                <a:gd name="T95" fmla="*/ 6 h 228"/>
                <a:gd name="T96" fmla="*/ 7 w 646"/>
                <a:gd name="T97" fmla="*/ 6 h 228"/>
                <a:gd name="T98" fmla="*/ 7 w 646"/>
                <a:gd name="T99" fmla="*/ 6 h 228"/>
                <a:gd name="T100" fmla="*/ 7 w 646"/>
                <a:gd name="T101" fmla="*/ 6 h 228"/>
                <a:gd name="T102" fmla="*/ 7 w 646"/>
                <a:gd name="T103" fmla="*/ 6 h 228"/>
                <a:gd name="T104" fmla="*/ 7 w 646"/>
                <a:gd name="T105" fmla="*/ 6 h 228"/>
                <a:gd name="T106" fmla="*/ 7 w 646"/>
                <a:gd name="T107" fmla="*/ 6 h 228"/>
                <a:gd name="T108" fmla="*/ 7 w 646"/>
                <a:gd name="T109" fmla="*/ 6 h 228"/>
                <a:gd name="T110" fmla="*/ 7 w 646"/>
                <a:gd name="T111" fmla="*/ 6 h 228"/>
                <a:gd name="T112" fmla="*/ 7 w 646"/>
                <a:gd name="T113" fmla="*/ 6 h 228"/>
                <a:gd name="T114" fmla="*/ 7 w 646"/>
                <a:gd name="T115" fmla="*/ 0 h 2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6"/>
                <a:gd name="T175" fmla="*/ 0 h 228"/>
                <a:gd name="T176" fmla="*/ 646 w 646"/>
                <a:gd name="T177" fmla="*/ 228 h 2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6" h="228">
                  <a:moveTo>
                    <a:pt x="646" y="0"/>
                  </a:moveTo>
                  <a:lnTo>
                    <a:pt x="514" y="16"/>
                  </a:lnTo>
                  <a:lnTo>
                    <a:pt x="508" y="22"/>
                  </a:lnTo>
                  <a:lnTo>
                    <a:pt x="182" y="50"/>
                  </a:lnTo>
                  <a:lnTo>
                    <a:pt x="176" y="48"/>
                  </a:lnTo>
                  <a:lnTo>
                    <a:pt x="164" y="50"/>
                  </a:lnTo>
                  <a:lnTo>
                    <a:pt x="166" y="54"/>
                  </a:lnTo>
                  <a:lnTo>
                    <a:pt x="166" y="64"/>
                  </a:lnTo>
                  <a:lnTo>
                    <a:pt x="50" y="74"/>
                  </a:lnTo>
                  <a:lnTo>
                    <a:pt x="44" y="88"/>
                  </a:lnTo>
                  <a:lnTo>
                    <a:pt x="40" y="104"/>
                  </a:lnTo>
                  <a:lnTo>
                    <a:pt x="42" y="110"/>
                  </a:lnTo>
                  <a:lnTo>
                    <a:pt x="38" y="124"/>
                  </a:lnTo>
                  <a:lnTo>
                    <a:pt x="36" y="130"/>
                  </a:lnTo>
                  <a:lnTo>
                    <a:pt x="38" y="134"/>
                  </a:lnTo>
                  <a:lnTo>
                    <a:pt x="34" y="142"/>
                  </a:lnTo>
                  <a:lnTo>
                    <a:pt x="24" y="152"/>
                  </a:lnTo>
                  <a:lnTo>
                    <a:pt x="20" y="174"/>
                  </a:lnTo>
                  <a:lnTo>
                    <a:pt x="10" y="186"/>
                  </a:lnTo>
                  <a:lnTo>
                    <a:pt x="12" y="200"/>
                  </a:lnTo>
                  <a:lnTo>
                    <a:pt x="10" y="218"/>
                  </a:lnTo>
                  <a:lnTo>
                    <a:pt x="8" y="218"/>
                  </a:lnTo>
                  <a:lnTo>
                    <a:pt x="0" y="228"/>
                  </a:lnTo>
                  <a:lnTo>
                    <a:pt x="166" y="214"/>
                  </a:lnTo>
                  <a:lnTo>
                    <a:pt x="374" y="196"/>
                  </a:lnTo>
                  <a:lnTo>
                    <a:pt x="454" y="188"/>
                  </a:lnTo>
                  <a:lnTo>
                    <a:pt x="456" y="164"/>
                  </a:lnTo>
                  <a:lnTo>
                    <a:pt x="464" y="164"/>
                  </a:lnTo>
                  <a:lnTo>
                    <a:pt x="468" y="164"/>
                  </a:lnTo>
                  <a:lnTo>
                    <a:pt x="474" y="158"/>
                  </a:lnTo>
                  <a:lnTo>
                    <a:pt x="474" y="152"/>
                  </a:lnTo>
                  <a:lnTo>
                    <a:pt x="474" y="146"/>
                  </a:lnTo>
                  <a:lnTo>
                    <a:pt x="476" y="140"/>
                  </a:lnTo>
                  <a:lnTo>
                    <a:pt x="482" y="134"/>
                  </a:lnTo>
                  <a:lnTo>
                    <a:pt x="498" y="126"/>
                  </a:lnTo>
                  <a:lnTo>
                    <a:pt x="518" y="122"/>
                  </a:lnTo>
                  <a:lnTo>
                    <a:pt x="536" y="106"/>
                  </a:lnTo>
                  <a:lnTo>
                    <a:pt x="542" y="102"/>
                  </a:lnTo>
                  <a:lnTo>
                    <a:pt x="554" y="92"/>
                  </a:lnTo>
                  <a:lnTo>
                    <a:pt x="556" y="82"/>
                  </a:lnTo>
                  <a:lnTo>
                    <a:pt x="560" y="82"/>
                  </a:lnTo>
                  <a:lnTo>
                    <a:pt x="564" y="82"/>
                  </a:lnTo>
                  <a:lnTo>
                    <a:pt x="568" y="78"/>
                  </a:lnTo>
                  <a:lnTo>
                    <a:pt x="568" y="76"/>
                  </a:lnTo>
                  <a:lnTo>
                    <a:pt x="574" y="70"/>
                  </a:lnTo>
                  <a:lnTo>
                    <a:pt x="578" y="70"/>
                  </a:lnTo>
                  <a:lnTo>
                    <a:pt x="582" y="74"/>
                  </a:lnTo>
                  <a:lnTo>
                    <a:pt x="588" y="70"/>
                  </a:lnTo>
                  <a:lnTo>
                    <a:pt x="590" y="66"/>
                  </a:lnTo>
                  <a:lnTo>
                    <a:pt x="598" y="58"/>
                  </a:lnTo>
                  <a:lnTo>
                    <a:pt x="606" y="56"/>
                  </a:lnTo>
                  <a:lnTo>
                    <a:pt x="618" y="56"/>
                  </a:lnTo>
                  <a:lnTo>
                    <a:pt x="632" y="34"/>
                  </a:lnTo>
                  <a:lnTo>
                    <a:pt x="642" y="26"/>
                  </a:lnTo>
                  <a:lnTo>
                    <a:pt x="644" y="20"/>
                  </a:lnTo>
                  <a:lnTo>
                    <a:pt x="646" y="14"/>
                  </a:lnTo>
                  <a:lnTo>
                    <a:pt x="644" y="6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5" name="Freeform 56"/>
            <p:cNvSpPr>
              <a:spLocks/>
            </p:cNvSpPr>
            <p:nvPr/>
          </p:nvSpPr>
          <p:spPr bwMode="grayWhite">
            <a:xfrm>
              <a:off x="3785" y="1739"/>
              <a:ext cx="306" cy="343"/>
            </a:xfrm>
            <a:custGeom>
              <a:avLst/>
              <a:gdLst>
                <a:gd name="T0" fmla="*/ 6 w 330"/>
                <a:gd name="T1" fmla="*/ 6 h 370"/>
                <a:gd name="T2" fmla="*/ 6 w 330"/>
                <a:gd name="T3" fmla="*/ 6 h 370"/>
                <a:gd name="T4" fmla="*/ 6 w 330"/>
                <a:gd name="T5" fmla="*/ 6 h 370"/>
                <a:gd name="T6" fmla="*/ 6 w 330"/>
                <a:gd name="T7" fmla="*/ 6 h 370"/>
                <a:gd name="T8" fmla="*/ 6 w 330"/>
                <a:gd name="T9" fmla="*/ 6 h 370"/>
                <a:gd name="T10" fmla="*/ 6 w 330"/>
                <a:gd name="T11" fmla="*/ 6 h 370"/>
                <a:gd name="T12" fmla="*/ 6 w 330"/>
                <a:gd name="T13" fmla="*/ 6 h 370"/>
                <a:gd name="T14" fmla="*/ 6 w 330"/>
                <a:gd name="T15" fmla="*/ 6 h 370"/>
                <a:gd name="T16" fmla="*/ 6 w 330"/>
                <a:gd name="T17" fmla="*/ 6 h 370"/>
                <a:gd name="T18" fmla="*/ 6 w 330"/>
                <a:gd name="T19" fmla="*/ 6 h 370"/>
                <a:gd name="T20" fmla="*/ 6 w 330"/>
                <a:gd name="T21" fmla="*/ 6 h 370"/>
                <a:gd name="T22" fmla="*/ 6 w 330"/>
                <a:gd name="T23" fmla="*/ 6 h 370"/>
                <a:gd name="T24" fmla="*/ 6 w 330"/>
                <a:gd name="T25" fmla="*/ 6 h 370"/>
                <a:gd name="T26" fmla="*/ 6 w 330"/>
                <a:gd name="T27" fmla="*/ 6 h 370"/>
                <a:gd name="T28" fmla="*/ 6 w 330"/>
                <a:gd name="T29" fmla="*/ 6 h 370"/>
                <a:gd name="T30" fmla="*/ 6 w 330"/>
                <a:gd name="T31" fmla="*/ 6 h 370"/>
                <a:gd name="T32" fmla="*/ 6 w 330"/>
                <a:gd name="T33" fmla="*/ 6 h 370"/>
                <a:gd name="T34" fmla="*/ 6 w 330"/>
                <a:gd name="T35" fmla="*/ 6 h 370"/>
                <a:gd name="T36" fmla="*/ 6 w 330"/>
                <a:gd name="T37" fmla="*/ 6 h 370"/>
                <a:gd name="T38" fmla="*/ 6 w 330"/>
                <a:gd name="T39" fmla="*/ 6 h 370"/>
                <a:gd name="T40" fmla="*/ 6 w 330"/>
                <a:gd name="T41" fmla="*/ 6 h 370"/>
                <a:gd name="T42" fmla="*/ 6 w 330"/>
                <a:gd name="T43" fmla="*/ 6 h 370"/>
                <a:gd name="T44" fmla="*/ 6 w 330"/>
                <a:gd name="T45" fmla="*/ 6 h 370"/>
                <a:gd name="T46" fmla="*/ 6 w 330"/>
                <a:gd name="T47" fmla="*/ 6 h 370"/>
                <a:gd name="T48" fmla="*/ 6 w 330"/>
                <a:gd name="T49" fmla="*/ 6 h 370"/>
                <a:gd name="T50" fmla="*/ 6 w 330"/>
                <a:gd name="T51" fmla="*/ 6 h 370"/>
                <a:gd name="T52" fmla="*/ 6 w 330"/>
                <a:gd name="T53" fmla="*/ 6 h 370"/>
                <a:gd name="T54" fmla="*/ 6 w 330"/>
                <a:gd name="T55" fmla="*/ 6 h 370"/>
                <a:gd name="T56" fmla="*/ 6 w 330"/>
                <a:gd name="T57" fmla="*/ 6 h 370"/>
                <a:gd name="T58" fmla="*/ 6 w 330"/>
                <a:gd name="T59" fmla="*/ 6 h 370"/>
                <a:gd name="T60" fmla="*/ 6 w 330"/>
                <a:gd name="T61" fmla="*/ 6 h 370"/>
                <a:gd name="T62" fmla="*/ 6 w 330"/>
                <a:gd name="T63" fmla="*/ 6 h 370"/>
                <a:gd name="T64" fmla="*/ 6 w 330"/>
                <a:gd name="T65" fmla="*/ 6 h 370"/>
                <a:gd name="T66" fmla="*/ 6 w 330"/>
                <a:gd name="T67" fmla="*/ 6 h 370"/>
                <a:gd name="T68" fmla="*/ 6 w 330"/>
                <a:gd name="T69" fmla="*/ 6 h 370"/>
                <a:gd name="T70" fmla="*/ 6 w 330"/>
                <a:gd name="T71" fmla="*/ 6 h 370"/>
                <a:gd name="T72" fmla="*/ 6 w 330"/>
                <a:gd name="T73" fmla="*/ 6 h 370"/>
                <a:gd name="T74" fmla="*/ 0 w 330"/>
                <a:gd name="T75" fmla="*/ 6 h 37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0"/>
                <a:gd name="T115" fmla="*/ 0 h 370"/>
                <a:gd name="T116" fmla="*/ 330 w 330"/>
                <a:gd name="T117" fmla="*/ 370 h 37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0" h="370">
                  <a:moveTo>
                    <a:pt x="0" y="66"/>
                  </a:moveTo>
                  <a:lnTo>
                    <a:pt x="28" y="324"/>
                  </a:lnTo>
                  <a:lnTo>
                    <a:pt x="36" y="324"/>
                  </a:lnTo>
                  <a:lnTo>
                    <a:pt x="44" y="328"/>
                  </a:lnTo>
                  <a:lnTo>
                    <a:pt x="48" y="328"/>
                  </a:lnTo>
                  <a:lnTo>
                    <a:pt x="56" y="322"/>
                  </a:lnTo>
                  <a:lnTo>
                    <a:pt x="72" y="334"/>
                  </a:lnTo>
                  <a:lnTo>
                    <a:pt x="78" y="348"/>
                  </a:lnTo>
                  <a:lnTo>
                    <a:pt x="90" y="354"/>
                  </a:lnTo>
                  <a:lnTo>
                    <a:pt x="106" y="352"/>
                  </a:lnTo>
                  <a:lnTo>
                    <a:pt x="122" y="364"/>
                  </a:lnTo>
                  <a:lnTo>
                    <a:pt x="128" y="356"/>
                  </a:lnTo>
                  <a:lnTo>
                    <a:pt x="134" y="354"/>
                  </a:lnTo>
                  <a:lnTo>
                    <a:pt x="148" y="360"/>
                  </a:lnTo>
                  <a:lnTo>
                    <a:pt x="158" y="358"/>
                  </a:lnTo>
                  <a:lnTo>
                    <a:pt x="160" y="356"/>
                  </a:lnTo>
                  <a:lnTo>
                    <a:pt x="166" y="354"/>
                  </a:lnTo>
                  <a:lnTo>
                    <a:pt x="168" y="348"/>
                  </a:lnTo>
                  <a:lnTo>
                    <a:pt x="178" y="342"/>
                  </a:lnTo>
                  <a:lnTo>
                    <a:pt x="182" y="348"/>
                  </a:lnTo>
                  <a:lnTo>
                    <a:pt x="190" y="360"/>
                  </a:lnTo>
                  <a:lnTo>
                    <a:pt x="198" y="360"/>
                  </a:lnTo>
                  <a:lnTo>
                    <a:pt x="208" y="368"/>
                  </a:lnTo>
                  <a:lnTo>
                    <a:pt x="210" y="370"/>
                  </a:lnTo>
                  <a:lnTo>
                    <a:pt x="220" y="370"/>
                  </a:lnTo>
                  <a:lnTo>
                    <a:pt x="228" y="356"/>
                  </a:lnTo>
                  <a:lnTo>
                    <a:pt x="234" y="352"/>
                  </a:lnTo>
                  <a:lnTo>
                    <a:pt x="234" y="342"/>
                  </a:lnTo>
                  <a:lnTo>
                    <a:pt x="234" y="330"/>
                  </a:lnTo>
                  <a:lnTo>
                    <a:pt x="240" y="306"/>
                  </a:lnTo>
                  <a:lnTo>
                    <a:pt x="246" y="306"/>
                  </a:lnTo>
                  <a:lnTo>
                    <a:pt x="254" y="318"/>
                  </a:lnTo>
                  <a:lnTo>
                    <a:pt x="262" y="308"/>
                  </a:lnTo>
                  <a:lnTo>
                    <a:pt x="260" y="296"/>
                  </a:lnTo>
                  <a:lnTo>
                    <a:pt x="268" y="280"/>
                  </a:lnTo>
                  <a:lnTo>
                    <a:pt x="274" y="272"/>
                  </a:lnTo>
                  <a:lnTo>
                    <a:pt x="274" y="268"/>
                  </a:lnTo>
                  <a:lnTo>
                    <a:pt x="280" y="262"/>
                  </a:lnTo>
                  <a:lnTo>
                    <a:pt x="288" y="264"/>
                  </a:lnTo>
                  <a:lnTo>
                    <a:pt x="296" y="260"/>
                  </a:lnTo>
                  <a:lnTo>
                    <a:pt x="298" y="258"/>
                  </a:lnTo>
                  <a:lnTo>
                    <a:pt x="312" y="240"/>
                  </a:lnTo>
                  <a:lnTo>
                    <a:pt x="316" y="238"/>
                  </a:lnTo>
                  <a:lnTo>
                    <a:pt x="324" y="230"/>
                  </a:lnTo>
                  <a:lnTo>
                    <a:pt x="322" y="220"/>
                  </a:lnTo>
                  <a:lnTo>
                    <a:pt x="320" y="214"/>
                  </a:lnTo>
                  <a:lnTo>
                    <a:pt x="320" y="206"/>
                  </a:lnTo>
                  <a:lnTo>
                    <a:pt x="324" y="198"/>
                  </a:lnTo>
                  <a:lnTo>
                    <a:pt x="330" y="162"/>
                  </a:lnTo>
                  <a:lnTo>
                    <a:pt x="316" y="154"/>
                  </a:lnTo>
                  <a:lnTo>
                    <a:pt x="326" y="146"/>
                  </a:lnTo>
                  <a:lnTo>
                    <a:pt x="322" y="136"/>
                  </a:lnTo>
                  <a:lnTo>
                    <a:pt x="328" y="130"/>
                  </a:lnTo>
                  <a:lnTo>
                    <a:pt x="330" y="132"/>
                  </a:lnTo>
                  <a:lnTo>
                    <a:pt x="308" y="0"/>
                  </a:lnTo>
                  <a:lnTo>
                    <a:pt x="270" y="20"/>
                  </a:lnTo>
                  <a:lnTo>
                    <a:pt x="254" y="30"/>
                  </a:lnTo>
                  <a:lnTo>
                    <a:pt x="246" y="34"/>
                  </a:lnTo>
                  <a:lnTo>
                    <a:pt x="224" y="58"/>
                  </a:lnTo>
                  <a:lnTo>
                    <a:pt x="218" y="62"/>
                  </a:lnTo>
                  <a:lnTo>
                    <a:pt x="212" y="62"/>
                  </a:lnTo>
                  <a:lnTo>
                    <a:pt x="200" y="62"/>
                  </a:lnTo>
                  <a:lnTo>
                    <a:pt x="194" y="64"/>
                  </a:lnTo>
                  <a:lnTo>
                    <a:pt x="176" y="78"/>
                  </a:lnTo>
                  <a:lnTo>
                    <a:pt x="168" y="76"/>
                  </a:lnTo>
                  <a:lnTo>
                    <a:pt x="154" y="72"/>
                  </a:lnTo>
                  <a:lnTo>
                    <a:pt x="150" y="74"/>
                  </a:lnTo>
                  <a:lnTo>
                    <a:pt x="146" y="72"/>
                  </a:lnTo>
                  <a:lnTo>
                    <a:pt x="150" y="66"/>
                  </a:lnTo>
                  <a:lnTo>
                    <a:pt x="146" y="66"/>
                  </a:lnTo>
                  <a:lnTo>
                    <a:pt x="136" y="64"/>
                  </a:lnTo>
                  <a:lnTo>
                    <a:pt x="112" y="56"/>
                  </a:lnTo>
                  <a:lnTo>
                    <a:pt x="108" y="56"/>
                  </a:lnTo>
                  <a:lnTo>
                    <a:pt x="96" y="58"/>
                  </a:lnTo>
                  <a:lnTo>
                    <a:pt x="96" y="5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BADEDA"/>
            </a:solidFill>
            <a:ln w="6350" cap="flat" cmpd="sng">
              <a:solidFill>
                <a:srgbClr val="50A69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6" name="Freeform 57"/>
            <p:cNvSpPr>
              <a:spLocks/>
            </p:cNvSpPr>
            <p:nvPr/>
          </p:nvSpPr>
          <p:spPr bwMode="grayWhite">
            <a:xfrm>
              <a:off x="4114" y="1368"/>
              <a:ext cx="551" cy="422"/>
            </a:xfrm>
            <a:custGeom>
              <a:avLst/>
              <a:gdLst>
                <a:gd name="T0" fmla="*/ 6 w 594"/>
                <a:gd name="T1" fmla="*/ 6 h 456"/>
                <a:gd name="T2" fmla="*/ 6 w 594"/>
                <a:gd name="T3" fmla="*/ 6 h 456"/>
                <a:gd name="T4" fmla="*/ 6 w 594"/>
                <a:gd name="T5" fmla="*/ 6 h 456"/>
                <a:gd name="T6" fmla="*/ 6 w 594"/>
                <a:gd name="T7" fmla="*/ 6 h 456"/>
                <a:gd name="T8" fmla="*/ 6 w 594"/>
                <a:gd name="T9" fmla="*/ 6 h 456"/>
                <a:gd name="T10" fmla="*/ 6 w 594"/>
                <a:gd name="T11" fmla="*/ 6 h 456"/>
                <a:gd name="T12" fmla="*/ 6 w 594"/>
                <a:gd name="T13" fmla="*/ 6 h 456"/>
                <a:gd name="T14" fmla="*/ 6 w 594"/>
                <a:gd name="T15" fmla="*/ 6 h 456"/>
                <a:gd name="T16" fmla="*/ 6 w 594"/>
                <a:gd name="T17" fmla="*/ 6 h 456"/>
                <a:gd name="T18" fmla="*/ 6 w 594"/>
                <a:gd name="T19" fmla="*/ 6 h 456"/>
                <a:gd name="T20" fmla="*/ 6 w 594"/>
                <a:gd name="T21" fmla="*/ 6 h 456"/>
                <a:gd name="T22" fmla="*/ 6 w 594"/>
                <a:gd name="T23" fmla="*/ 6 h 456"/>
                <a:gd name="T24" fmla="*/ 6 w 594"/>
                <a:gd name="T25" fmla="*/ 6 h 456"/>
                <a:gd name="T26" fmla="*/ 6 w 594"/>
                <a:gd name="T27" fmla="*/ 6 h 456"/>
                <a:gd name="T28" fmla="*/ 6 w 594"/>
                <a:gd name="T29" fmla="*/ 6 h 456"/>
                <a:gd name="T30" fmla="*/ 6 w 594"/>
                <a:gd name="T31" fmla="*/ 6 h 456"/>
                <a:gd name="T32" fmla="*/ 6 w 594"/>
                <a:gd name="T33" fmla="*/ 6 h 456"/>
                <a:gd name="T34" fmla="*/ 6 w 594"/>
                <a:gd name="T35" fmla="*/ 6 h 456"/>
                <a:gd name="T36" fmla="*/ 6 w 594"/>
                <a:gd name="T37" fmla="*/ 6 h 456"/>
                <a:gd name="T38" fmla="*/ 6 w 594"/>
                <a:gd name="T39" fmla="*/ 6 h 456"/>
                <a:gd name="T40" fmla="*/ 6 w 594"/>
                <a:gd name="T41" fmla="*/ 6 h 456"/>
                <a:gd name="T42" fmla="*/ 6 w 594"/>
                <a:gd name="T43" fmla="*/ 6 h 456"/>
                <a:gd name="T44" fmla="*/ 6 w 594"/>
                <a:gd name="T45" fmla="*/ 6 h 456"/>
                <a:gd name="T46" fmla="*/ 6 w 594"/>
                <a:gd name="T47" fmla="*/ 6 h 456"/>
                <a:gd name="T48" fmla="*/ 6 w 594"/>
                <a:gd name="T49" fmla="*/ 6 h 456"/>
                <a:gd name="T50" fmla="*/ 6 w 594"/>
                <a:gd name="T51" fmla="*/ 6 h 456"/>
                <a:gd name="T52" fmla="*/ 6 w 594"/>
                <a:gd name="T53" fmla="*/ 0 h 456"/>
                <a:gd name="T54" fmla="*/ 6 w 594"/>
                <a:gd name="T55" fmla="*/ 6 h 456"/>
                <a:gd name="T56" fmla="*/ 6 w 594"/>
                <a:gd name="T57" fmla="*/ 6 h 456"/>
                <a:gd name="T58" fmla="*/ 6 w 594"/>
                <a:gd name="T59" fmla="*/ 6 h 456"/>
                <a:gd name="T60" fmla="*/ 6 w 594"/>
                <a:gd name="T61" fmla="*/ 6 h 456"/>
                <a:gd name="T62" fmla="*/ 6 w 594"/>
                <a:gd name="T63" fmla="*/ 6 h 456"/>
                <a:gd name="T64" fmla="*/ 6 w 594"/>
                <a:gd name="T65" fmla="*/ 6 h 456"/>
                <a:gd name="T66" fmla="*/ 6 w 594"/>
                <a:gd name="T67" fmla="*/ 6 h 456"/>
                <a:gd name="T68" fmla="*/ 6 w 594"/>
                <a:gd name="T69" fmla="*/ 6 h 456"/>
                <a:gd name="T70" fmla="*/ 6 w 594"/>
                <a:gd name="T71" fmla="*/ 6 h 456"/>
                <a:gd name="T72" fmla="*/ 6 w 594"/>
                <a:gd name="T73" fmla="*/ 6 h 456"/>
                <a:gd name="T74" fmla="*/ 6 w 594"/>
                <a:gd name="T75" fmla="*/ 6 h 456"/>
                <a:gd name="T76" fmla="*/ 6 w 594"/>
                <a:gd name="T77" fmla="*/ 6 h 456"/>
                <a:gd name="T78" fmla="*/ 6 w 594"/>
                <a:gd name="T79" fmla="*/ 6 h 456"/>
                <a:gd name="T80" fmla="*/ 6 w 594"/>
                <a:gd name="T81" fmla="*/ 6 h 456"/>
                <a:gd name="T82" fmla="*/ 6 w 594"/>
                <a:gd name="T83" fmla="*/ 6 h 456"/>
                <a:gd name="T84" fmla="*/ 6 w 594"/>
                <a:gd name="T85" fmla="*/ 6 h 456"/>
                <a:gd name="T86" fmla="*/ 6 w 594"/>
                <a:gd name="T87" fmla="*/ 6 h 456"/>
                <a:gd name="T88" fmla="*/ 6 w 594"/>
                <a:gd name="T89" fmla="*/ 6 h 45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94"/>
                <a:gd name="T136" fmla="*/ 0 h 456"/>
                <a:gd name="T137" fmla="*/ 594 w 594"/>
                <a:gd name="T138" fmla="*/ 456 h 45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94" h="456">
                  <a:moveTo>
                    <a:pt x="386" y="374"/>
                  </a:moveTo>
                  <a:lnTo>
                    <a:pt x="450" y="398"/>
                  </a:lnTo>
                  <a:lnTo>
                    <a:pt x="454" y="408"/>
                  </a:lnTo>
                  <a:lnTo>
                    <a:pt x="450" y="412"/>
                  </a:lnTo>
                  <a:lnTo>
                    <a:pt x="448" y="416"/>
                  </a:lnTo>
                  <a:lnTo>
                    <a:pt x="446" y="424"/>
                  </a:lnTo>
                  <a:lnTo>
                    <a:pt x="446" y="434"/>
                  </a:lnTo>
                  <a:lnTo>
                    <a:pt x="442" y="434"/>
                  </a:lnTo>
                  <a:lnTo>
                    <a:pt x="440" y="438"/>
                  </a:lnTo>
                  <a:lnTo>
                    <a:pt x="434" y="450"/>
                  </a:lnTo>
                  <a:lnTo>
                    <a:pt x="434" y="454"/>
                  </a:lnTo>
                  <a:lnTo>
                    <a:pt x="436" y="456"/>
                  </a:lnTo>
                  <a:lnTo>
                    <a:pt x="438" y="452"/>
                  </a:lnTo>
                  <a:lnTo>
                    <a:pt x="440" y="450"/>
                  </a:lnTo>
                  <a:lnTo>
                    <a:pt x="450" y="440"/>
                  </a:lnTo>
                  <a:lnTo>
                    <a:pt x="456" y="442"/>
                  </a:lnTo>
                  <a:lnTo>
                    <a:pt x="470" y="442"/>
                  </a:lnTo>
                  <a:lnTo>
                    <a:pt x="474" y="438"/>
                  </a:lnTo>
                  <a:lnTo>
                    <a:pt x="488" y="434"/>
                  </a:lnTo>
                  <a:lnTo>
                    <a:pt x="500" y="430"/>
                  </a:lnTo>
                  <a:lnTo>
                    <a:pt x="506" y="424"/>
                  </a:lnTo>
                  <a:lnTo>
                    <a:pt x="514" y="416"/>
                  </a:lnTo>
                  <a:lnTo>
                    <a:pt x="550" y="392"/>
                  </a:lnTo>
                  <a:lnTo>
                    <a:pt x="560" y="386"/>
                  </a:lnTo>
                  <a:lnTo>
                    <a:pt x="568" y="380"/>
                  </a:lnTo>
                  <a:lnTo>
                    <a:pt x="574" y="378"/>
                  </a:lnTo>
                  <a:lnTo>
                    <a:pt x="578" y="372"/>
                  </a:lnTo>
                  <a:lnTo>
                    <a:pt x="586" y="368"/>
                  </a:lnTo>
                  <a:lnTo>
                    <a:pt x="590" y="364"/>
                  </a:lnTo>
                  <a:lnTo>
                    <a:pt x="594" y="356"/>
                  </a:lnTo>
                  <a:lnTo>
                    <a:pt x="594" y="354"/>
                  </a:lnTo>
                  <a:lnTo>
                    <a:pt x="594" y="352"/>
                  </a:lnTo>
                  <a:lnTo>
                    <a:pt x="586" y="360"/>
                  </a:lnTo>
                  <a:lnTo>
                    <a:pt x="578" y="362"/>
                  </a:lnTo>
                  <a:lnTo>
                    <a:pt x="568" y="366"/>
                  </a:lnTo>
                  <a:lnTo>
                    <a:pt x="564" y="370"/>
                  </a:lnTo>
                  <a:lnTo>
                    <a:pt x="560" y="376"/>
                  </a:lnTo>
                  <a:lnTo>
                    <a:pt x="552" y="382"/>
                  </a:lnTo>
                  <a:lnTo>
                    <a:pt x="550" y="378"/>
                  </a:lnTo>
                  <a:lnTo>
                    <a:pt x="552" y="372"/>
                  </a:lnTo>
                  <a:lnTo>
                    <a:pt x="560" y="364"/>
                  </a:lnTo>
                  <a:lnTo>
                    <a:pt x="566" y="352"/>
                  </a:lnTo>
                  <a:lnTo>
                    <a:pt x="564" y="350"/>
                  </a:lnTo>
                  <a:lnTo>
                    <a:pt x="558" y="356"/>
                  </a:lnTo>
                  <a:lnTo>
                    <a:pt x="554" y="364"/>
                  </a:lnTo>
                  <a:lnTo>
                    <a:pt x="548" y="368"/>
                  </a:lnTo>
                  <a:lnTo>
                    <a:pt x="528" y="380"/>
                  </a:lnTo>
                  <a:lnTo>
                    <a:pt x="504" y="392"/>
                  </a:lnTo>
                  <a:lnTo>
                    <a:pt x="482" y="402"/>
                  </a:lnTo>
                  <a:lnTo>
                    <a:pt x="474" y="408"/>
                  </a:lnTo>
                  <a:lnTo>
                    <a:pt x="466" y="418"/>
                  </a:lnTo>
                  <a:lnTo>
                    <a:pt x="462" y="414"/>
                  </a:lnTo>
                  <a:lnTo>
                    <a:pt x="460" y="406"/>
                  </a:lnTo>
                  <a:lnTo>
                    <a:pt x="464" y="398"/>
                  </a:lnTo>
                  <a:lnTo>
                    <a:pt x="470" y="392"/>
                  </a:lnTo>
                  <a:lnTo>
                    <a:pt x="462" y="384"/>
                  </a:lnTo>
                  <a:lnTo>
                    <a:pt x="474" y="372"/>
                  </a:lnTo>
                  <a:lnTo>
                    <a:pt x="474" y="368"/>
                  </a:lnTo>
                  <a:lnTo>
                    <a:pt x="470" y="360"/>
                  </a:lnTo>
                  <a:lnTo>
                    <a:pt x="460" y="288"/>
                  </a:lnTo>
                  <a:lnTo>
                    <a:pt x="458" y="284"/>
                  </a:lnTo>
                  <a:lnTo>
                    <a:pt x="458" y="216"/>
                  </a:lnTo>
                  <a:lnTo>
                    <a:pt x="450" y="200"/>
                  </a:lnTo>
                  <a:lnTo>
                    <a:pt x="444" y="184"/>
                  </a:lnTo>
                  <a:lnTo>
                    <a:pt x="444" y="170"/>
                  </a:lnTo>
                  <a:lnTo>
                    <a:pt x="440" y="146"/>
                  </a:lnTo>
                  <a:lnTo>
                    <a:pt x="432" y="132"/>
                  </a:lnTo>
                  <a:lnTo>
                    <a:pt x="428" y="134"/>
                  </a:lnTo>
                  <a:lnTo>
                    <a:pt x="428" y="136"/>
                  </a:lnTo>
                  <a:lnTo>
                    <a:pt x="426" y="138"/>
                  </a:lnTo>
                  <a:lnTo>
                    <a:pt x="424" y="132"/>
                  </a:lnTo>
                  <a:lnTo>
                    <a:pt x="426" y="120"/>
                  </a:lnTo>
                  <a:lnTo>
                    <a:pt x="414" y="92"/>
                  </a:lnTo>
                  <a:lnTo>
                    <a:pt x="412" y="82"/>
                  </a:lnTo>
                  <a:lnTo>
                    <a:pt x="418" y="70"/>
                  </a:lnTo>
                  <a:lnTo>
                    <a:pt x="414" y="50"/>
                  </a:lnTo>
                  <a:lnTo>
                    <a:pt x="402" y="22"/>
                  </a:lnTo>
                  <a:lnTo>
                    <a:pt x="402" y="18"/>
                  </a:lnTo>
                  <a:lnTo>
                    <a:pt x="398" y="14"/>
                  </a:lnTo>
                  <a:lnTo>
                    <a:pt x="400" y="10"/>
                  </a:lnTo>
                  <a:lnTo>
                    <a:pt x="394" y="0"/>
                  </a:lnTo>
                  <a:lnTo>
                    <a:pt x="300" y="24"/>
                  </a:lnTo>
                  <a:lnTo>
                    <a:pt x="300" y="20"/>
                  </a:lnTo>
                  <a:lnTo>
                    <a:pt x="296" y="20"/>
                  </a:lnTo>
                  <a:lnTo>
                    <a:pt x="288" y="26"/>
                  </a:lnTo>
                  <a:lnTo>
                    <a:pt x="266" y="48"/>
                  </a:lnTo>
                  <a:lnTo>
                    <a:pt x="244" y="80"/>
                  </a:lnTo>
                  <a:lnTo>
                    <a:pt x="240" y="86"/>
                  </a:lnTo>
                  <a:lnTo>
                    <a:pt x="242" y="90"/>
                  </a:lnTo>
                  <a:lnTo>
                    <a:pt x="238" y="102"/>
                  </a:lnTo>
                  <a:lnTo>
                    <a:pt x="234" y="108"/>
                  </a:lnTo>
                  <a:lnTo>
                    <a:pt x="210" y="130"/>
                  </a:lnTo>
                  <a:lnTo>
                    <a:pt x="208" y="134"/>
                  </a:lnTo>
                  <a:lnTo>
                    <a:pt x="212" y="144"/>
                  </a:lnTo>
                  <a:lnTo>
                    <a:pt x="214" y="146"/>
                  </a:lnTo>
                  <a:lnTo>
                    <a:pt x="220" y="144"/>
                  </a:lnTo>
                  <a:lnTo>
                    <a:pt x="224" y="148"/>
                  </a:lnTo>
                  <a:lnTo>
                    <a:pt x="226" y="154"/>
                  </a:lnTo>
                  <a:lnTo>
                    <a:pt x="220" y="158"/>
                  </a:lnTo>
                  <a:lnTo>
                    <a:pt x="222" y="166"/>
                  </a:lnTo>
                  <a:lnTo>
                    <a:pt x="228" y="174"/>
                  </a:lnTo>
                  <a:lnTo>
                    <a:pt x="228" y="188"/>
                  </a:lnTo>
                  <a:lnTo>
                    <a:pt x="212" y="194"/>
                  </a:lnTo>
                  <a:lnTo>
                    <a:pt x="190" y="218"/>
                  </a:lnTo>
                  <a:lnTo>
                    <a:pt x="174" y="224"/>
                  </a:lnTo>
                  <a:lnTo>
                    <a:pt x="136" y="234"/>
                  </a:lnTo>
                  <a:lnTo>
                    <a:pt x="124" y="230"/>
                  </a:lnTo>
                  <a:lnTo>
                    <a:pt x="114" y="228"/>
                  </a:lnTo>
                  <a:lnTo>
                    <a:pt x="94" y="230"/>
                  </a:lnTo>
                  <a:lnTo>
                    <a:pt x="72" y="234"/>
                  </a:lnTo>
                  <a:lnTo>
                    <a:pt x="52" y="242"/>
                  </a:lnTo>
                  <a:lnTo>
                    <a:pt x="40" y="248"/>
                  </a:lnTo>
                  <a:lnTo>
                    <a:pt x="38" y="262"/>
                  </a:lnTo>
                  <a:lnTo>
                    <a:pt x="38" y="270"/>
                  </a:lnTo>
                  <a:lnTo>
                    <a:pt x="54" y="288"/>
                  </a:lnTo>
                  <a:lnTo>
                    <a:pt x="56" y="296"/>
                  </a:lnTo>
                  <a:lnTo>
                    <a:pt x="54" y="302"/>
                  </a:lnTo>
                  <a:lnTo>
                    <a:pt x="48" y="306"/>
                  </a:lnTo>
                  <a:lnTo>
                    <a:pt x="42" y="320"/>
                  </a:lnTo>
                  <a:lnTo>
                    <a:pt x="12" y="350"/>
                  </a:lnTo>
                  <a:lnTo>
                    <a:pt x="0" y="360"/>
                  </a:lnTo>
                  <a:lnTo>
                    <a:pt x="6" y="386"/>
                  </a:lnTo>
                  <a:lnTo>
                    <a:pt x="324" y="322"/>
                  </a:lnTo>
                  <a:lnTo>
                    <a:pt x="330" y="326"/>
                  </a:lnTo>
                  <a:lnTo>
                    <a:pt x="332" y="330"/>
                  </a:lnTo>
                  <a:lnTo>
                    <a:pt x="334" y="334"/>
                  </a:lnTo>
                  <a:lnTo>
                    <a:pt x="338" y="332"/>
                  </a:lnTo>
                  <a:lnTo>
                    <a:pt x="340" y="336"/>
                  </a:lnTo>
                  <a:lnTo>
                    <a:pt x="346" y="336"/>
                  </a:lnTo>
                  <a:lnTo>
                    <a:pt x="356" y="356"/>
                  </a:lnTo>
                  <a:lnTo>
                    <a:pt x="356" y="362"/>
                  </a:lnTo>
                  <a:lnTo>
                    <a:pt x="360" y="366"/>
                  </a:lnTo>
                  <a:lnTo>
                    <a:pt x="360" y="368"/>
                  </a:lnTo>
                  <a:lnTo>
                    <a:pt x="380" y="370"/>
                  </a:lnTo>
                  <a:lnTo>
                    <a:pt x="386" y="374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7" name="Freeform 58"/>
            <p:cNvSpPr>
              <a:spLocks/>
            </p:cNvSpPr>
            <p:nvPr/>
          </p:nvSpPr>
          <p:spPr bwMode="grayWhite">
            <a:xfrm>
              <a:off x="4069" y="1666"/>
              <a:ext cx="427" cy="278"/>
            </a:xfrm>
            <a:custGeom>
              <a:avLst/>
              <a:gdLst>
                <a:gd name="T0" fmla="*/ 6 w 460"/>
                <a:gd name="T1" fmla="*/ 7 h 298"/>
                <a:gd name="T2" fmla="*/ 6 w 460"/>
                <a:gd name="T3" fmla="*/ 7 h 298"/>
                <a:gd name="T4" fmla="*/ 6 w 460"/>
                <a:gd name="T5" fmla="*/ 7 h 298"/>
                <a:gd name="T6" fmla="*/ 6 w 460"/>
                <a:gd name="T7" fmla="*/ 7 h 298"/>
                <a:gd name="T8" fmla="*/ 6 w 460"/>
                <a:gd name="T9" fmla="*/ 7 h 298"/>
                <a:gd name="T10" fmla="*/ 6 w 460"/>
                <a:gd name="T11" fmla="*/ 7 h 298"/>
                <a:gd name="T12" fmla="*/ 6 w 460"/>
                <a:gd name="T13" fmla="*/ 7 h 298"/>
                <a:gd name="T14" fmla="*/ 6 w 460"/>
                <a:gd name="T15" fmla="*/ 7 h 298"/>
                <a:gd name="T16" fmla="*/ 6 w 460"/>
                <a:gd name="T17" fmla="*/ 7 h 298"/>
                <a:gd name="T18" fmla="*/ 6 w 460"/>
                <a:gd name="T19" fmla="*/ 7 h 298"/>
                <a:gd name="T20" fmla="*/ 6 w 460"/>
                <a:gd name="T21" fmla="*/ 7 h 298"/>
                <a:gd name="T22" fmla="*/ 6 w 460"/>
                <a:gd name="T23" fmla="*/ 7 h 298"/>
                <a:gd name="T24" fmla="*/ 6 w 460"/>
                <a:gd name="T25" fmla="*/ 7 h 298"/>
                <a:gd name="T26" fmla="*/ 6 w 460"/>
                <a:gd name="T27" fmla="*/ 7 h 298"/>
                <a:gd name="T28" fmla="*/ 6 w 460"/>
                <a:gd name="T29" fmla="*/ 7 h 298"/>
                <a:gd name="T30" fmla="*/ 6 w 460"/>
                <a:gd name="T31" fmla="*/ 7 h 298"/>
                <a:gd name="T32" fmla="*/ 6 w 460"/>
                <a:gd name="T33" fmla="*/ 7 h 298"/>
                <a:gd name="T34" fmla="*/ 6 w 460"/>
                <a:gd name="T35" fmla="*/ 7 h 298"/>
                <a:gd name="T36" fmla="*/ 6 w 460"/>
                <a:gd name="T37" fmla="*/ 7 h 298"/>
                <a:gd name="T38" fmla="*/ 6 w 460"/>
                <a:gd name="T39" fmla="*/ 7 h 298"/>
                <a:gd name="T40" fmla="*/ 6 w 460"/>
                <a:gd name="T41" fmla="*/ 7 h 298"/>
                <a:gd name="T42" fmla="*/ 6 w 460"/>
                <a:gd name="T43" fmla="*/ 7 h 298"/>
                <a:gd name="T44" fmla="*/ 6 w 460"/>
                <a:gd name="T45" fmla="*/ 7 h 298"/>
                <a:gd name="T46" fmla="*/ 6 w 460"/>
                <a:gd name="T47" fmla="*/ 7 h 298"/>
                <a:gd name="T48" fmla="*/ 6 w 460"/>
                <a:gd name="T49" fmla="*/ 7 h 298"/>
                <a:gd name="T50" fmla="*/ 6 w 460"/>
                <a:gd name="T51" fmla="*/ 7 h 298"/>
                <a:gd name="T52" fmla="*/ 6 w 460"/>
                <a:gd name="T53" fmla="*/ 7 h 298"/>
                <a:gd name="T54" fmla="*/ 6 w 460"/>
                <a:gd name="T55" fmla="*/ 7 h 298"/>
                <a:gd name="T56" fmla="*/ 6 w 460"/>
                <a:gd name="T57" fmla="*/ 7 h 298"/>
                <a:gd name="T58" fmla="*/ 6 w 460"/>
                <a:gd name="T59" fmla="*/ 7 h 298"/>
                <a:gd name="T60" fmla="*/ 6 w 460"/>
                <a:gd name="T61" fmla="*/ 7 h 298"/>
                <a:gd name="T62" fmla="*/ 6 w 460"/>
                <a:gd name="T63" fmla="*/ 7 h 298"/>
                <a:gd name="T64" fmla="*/ 6 w 460"/>
                <a:gd name="T65" fmla="*/ 7 h 298"/>
                <a:gd name="T66" fmla="*/ 6 w 460"/>
                <a:gd name="T67" fmla="*/ 7 h 298"/>
                <a:gd name="T68" fmla="*/ 6 w 460"/>
                <a:gd name="T69" fmla="*/ 7 h 298"/>
                <a:gd name="T70" fmla="*/ 6 w 460"/>
                <a:gd name="T71" fmla="*/ 7 h 298"/>
                <a:gd name="T72" fmla="*/ 6 w 460"/>
                <a:gd name="T73" fmla="*/ 7 h 298"/>
                <a:gd name="T74" fmla="*/ 6 w 460"/>
                <a:gd name="T75" fmla="*/ 7 h 298"/>
                <a:gd name="T76" fmla="*/ 6 w 460"/>
                <a:gd name="T77" fmla="*/ 7 h 298"/>
                <a:gd name="T78" fmla="*/ 6 w 460"/>
                <a:gd name="T79" fmla="*/ 7 h 298"/>
                <a:gd name="T80" fmla="*/ 6 w 460"/>
                <a:gd name="T81" fmla="*/ 7 h 298"/>
                <a:gd name="T82" fmla="*/ 6 w 460"/>
                <a:gd name="T83" fmla="*/ 7 h 298"/>
                <a:gd name="T84" fmla="*/ 6 w 460"/>
                <a:gd name="T85" fmla="*/ 7 h 298"/>
                <a:gd name="T86" fmla="*/ 6 w 460"/>
                <a:gd name="T87" fmla="*/ 4 h 298"/>
                <a:gd name="T88" fmla="*/ 6 w 460"/>
                <a:gd name="T89" fmla="*/ 0 h 298"/>
                <a:gd name="T90" fmla="*/ 6 w 460"/>
                <a:gd name="T91" fmla="*/ 7 h 298"/>
                <a:gd name="T92" fmla="*/ 6 w 460"/>
                <a:gd name="T93" fmla="*/ 7 h 298"/>
                <a:gd name="T94" fmla="*/ 6 w 460"/>
                <a:gd name="T95" fmla="*/ 7 h 298"/>
                <a:gd name="T96" fmla="*/ 6 w 460"/>
                <a:gd name="T97" fmla="*/ 7 h 298"/>
                <a:gd name="T98" fmla="*/ 6 w 460"/>
                <a:gd name="T99" fmla="*/ 7 h 298"/>
                <a:gd name="T100" fmla="*/ 6 w 460"/>
                <a:gd name="T101" fmla="*/ 7 h 298"/>
                <a:gd name="T102" fmla="*/ 6 w 460"/>
                <a:gd name="T103" fmla="*/ 7 h 298"/>
                <a:gd name="T104" fmla="*/ 4 w 460"/>
                <a:gd name="T105" fmla="*/ 7 h 298"/>
                <a:gd name="T106" fmla="*/ 0 w 460"/>
                <a:gd name="T107" fmla="*/ 7 h 298"/>
                <a:gd name="T108" fmla="*/ 6 w 460"/>
                <a:gd name="T109" fmla="*/ 7 h 298"/>
                <a:gd name="T110" fmla="*/ 6 w 460"/>
                <a:gd name="T111" fmla="*/ 7 h 298"/>
                <a:gd name="T112" fmla="*/ 6 w 460"/>
                <a:gd name="T113" fmla="*/ 7 h 2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60"/>
                <a:gd name="T172" fmla="*/ 0 h 298"/>
                <a:gd name="T173" fmla="*/ 460 w 460"/>
                <a:gd name="T174" fmla="*/ 298 h 2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60" h="298">
                  <a:moveTo>
                    <a:pt x="114" y="282"/>
                  </a:moveTo>
                  <a:lnTo>
                    <a:pt x="322" y="242"/>
                  </a:lnTo>
                  <a:lnTo>
                    <a:pt x="388" y="230"/>
                  </a:lnTo>
                  <a:lnTo>
                    <a:pt x="390" y="228"/>
                  </a:lnTo>
                  <a:lnTo>
                    <a:pt x="392" y="228"/>
                  </a:lnTo>
                  <a:lnTo>
                    <a:pt x="392" y="222"/>
                  </a:lnTo>
                  <a:lnTo>
                    <a:pt x="400" y="214"/>
                  </a:lnTo>
                  <a:lnTo>
                    <a:pt x="408" y="214"/>
                  </a:lnTo>
                  <a:lnTo>
                    <a:pt x="414" y="216"/>
                  </a:lnTo>
                  <a:lnTo>
                    <a:pt x="434" y="202"/>
                  </a:lnTo>
                  <a:lnTo>
                    <a:pt x="436" y="192"/>
                  </a:lnTo>
                  <a:lnTo>
                    <a:pt x="448" y="180"/>
                  </a:lnTo>
                  <a:lnTo>
                    <a:pt x="460" y="172"/>
                  </a:lnTo>
                  <a:lnTo>
                    <a:pt x="460" y="170"/>
                  </a:lnTo>
                  <a:lnTo>
                    <a:pt x="450" y="162"/>
                  </a:lnTo>
                  <a:lnTo>
                    <a:pt x="446" y="158"/>
                  </a:lnTo>
                  <a:lnTo>
                    <a:pt x="440" y="154"/>
                  </a:lnTo>
                  <a:lnTo>
                    <a:pt x="438" y="152"/>
                  </a:lnTo>
                  <a:lnTo>
                    <a:pt x="428" y="150"/>
                  </a:lnTo>
                  <a:lnTo>
                    <a:pt x="426" y="138"/>
                  </a:lnTo>
                  <a:lnTo>
                    <a:pt x="416" y="136"/>
                  </a:lnTo>
                  <a:lnTo>
                    <a:pt x="414" y="134"/>
                  </a:lnTo>
                  <a:lnTo>
                    <a:pt x="414" y="116"/>
                  </a:lnTo>
                  <a:lnTo>
                    <a:pt x="418" y="114"/>
                  </a:lnTo>
                  <a:lnTo>
                    <a:pt x="418" y="104"/>
                  </a:lnTo>
                  <a:lnTo>
                    <a:pt x="412" y="98"/>
                  </a:lnTo>
                  <a:lnTo>
                    <a:pt x="412" y="94"/>
                  </a:lnTo>
                  <a:lnTo>
                    <a:pt x="414" y="92"/>
                  </a:lnTo>
                  <a:lnTo>
                    <a:pt x="422" y="82"/>
                  </a:lnTo>
                  <a:lnTo>
                    <a:pt x="426" y="68"/>
                  </a:lnTo>
                  <a:lnTo>
                    <a:pt x="426" y="64"/>
                  </a:lnTo>
                  <a:lnTo>
                    <a:pt x="430" y="56"/>
                  </a:lnTo>
                  <a:lnTo>
                    <a:pt x="434" y="52"/>
                  </a:lnTo>
                  <a:lnTo>
                    <a:pt x="428" y="48"/>
                  </a:lnTo>
                  <a:lnTo>
                    <a:pt x="408" y="46"/>
                  </a:lnTo>
                  <a:lnTo>
                    <a:pt x="408" y="44"/>
                  </a:lnTo>
                  <a:lnTo>
                    <a:pt x="404" y="40"/>
                  </a:lnTo>
                  <a:lnTo>
                    <a:pt x="404" y="34"/>
                  </a:lnTo>
                  <a:lnTo>
                    <a:pt x="394" y="14"/>
                  </a:lnTo>
                  <a:lnTo>
                    <a:pt x="388" y="14"/>
                  </a:lnTo>
                  <a:lnTo>
                    <a:pt x="386" y="10"/>
                  </a:lnTo>
                  <a:lnTo>
                    <a:pt x="382" y="12"/>
                  </a:lnTo>
                  <a:lnTo>
                    <a:pt x="380" y="8"/>
                  </a:lnTo>
                  <a:lnTo>
                    <a:pt x="378" y="4"/>
                  </a:lnTo>
                  <a:lnTo>
                    <a:pt x="372" y="0"/>
                  </a:lnTo>
                  <a:lnTo>
                    <a:pt x="54" y="64"/>
                  </a:lnTo>
                  <a:lnTo>
                    <a:pt x="48" y="38"/>
                  </a:lnTo>
                  <a:lnTo>
                    <a:pt x="32" y="54"/>
                  </a:lnTo>
                  <a:lnTo>
                    <a:pt x="28" y="56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0" y="62"/>
                  </a:lnTo>
                  <a:lnTo>
                    <a:pt x="4" y="74"/>
                  </a:lnTo>
                  <a:lnTo>
                    <a:pt x="0" y="78"/>
                  </a:lnTo>
                  <a:lnTo>
                    <a:pt x="22" y="210"/>
                  </a:lnTo>
                  <a:lnTo>
                    <a:pt x="38" y="298"/>
                  </a:lnTo>
                  <a:lnTo>
                    <a:pt x="114" y="28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8" name="Freeform 59"/>
            <p:cNvSpPr>
              <a:spLocks/>
            </p:cNvSpPr>
            <p:nvPr/>
          </p:nvSpPr>
          <p:spPr bwMode="grayWhite">
            <a:xfrm>
              <a:off x="3871" y="2173"/>
              <a:ext cx="645" cy="278"/>
            </a:xfrm>
            <a:custGeom>
              <a:avLst/>
              <a:gdLst>
                <a:gd name="T0" fmla="*/ 7 w 694"/>
                <a:gd name="T1" fmla="*/ 6 h 300"/>
                <a:gd name="T2" fmla="*/ 7 w 694"/>
                <a:gd name="T3" fmla="*/ 6 h 300"/>
                <a:gd name="T4" fmla="*/ 7 w 694"/>
                <a:gd name="T5" fmla="*/ 6 h 300"/>
                <a:gd name="T6" fmla="*/ 7 w 694"/>
                <a:gd name="T7" fmla="*/ 6 h 300"/>
                <a:gd name="T8" fmla="*/ 7 w 694"/>
                <a:gd name="T9" fmla="*/ 6 h 300"/>
                <a:gd name="T10" fmla="*/ 7 w 694"/>
                <a:gd name="T11" fmla="*/ 6 h 300"/>
                <a:gd name="T12" fmla="*/ 7 w 694"/>
                <a:gd name="T13" fmla="*/ 6 h 300"/>
                <a:gd name="T14" fmla="*/ 7 w 694"/>
                <a:gd name="T15" fmla="*/ 6 h 300"/>
                <a:gd name="T16" fmla="*/ 7 w 694"/>
                <a:gd name="T17" fmla="*/ 6 h 300"/>
                <a:gd name="T18" fmla="*/ 7 w 694"/>
                <a:gd name="T19" fmla="*/ 6 h 300"/>
                <a:gd name="T20" fmla="*/ 7 w 694"/>
                <a:gd name="T21" fmla="*/ 6 h 300"/>
                <a:gd name="T22" fmla="*/ 7 w 694"/>
                <a:gd name="T23" fmla="*/ 6 h 300"/>
                <a:gd name="T24" fmla="*/ 7 w 694"/>
                <a:gd name="T25" fmla="*/ 6 h 300"/>
                <a:gd name="T26" fmla="*/ 7 w 694"/>
                <a:gd name="T27" fmla="*/ 4 h 300"/>
                <a:gd name="T28" fmla="*/ 7 w 694"/>
                <a:gd name="T29" fmla="*/ 6 h 300"/>
                <a:gd name="T30" fmla="*/ 7 w 694"/>
                <a:gd name="T31" fmla="*/ 6 h 300"/>
                <a:gd name="T32" fmla="*/ 7 w 694"/>
                <a:gd name="T33" fmla="*/ 6 h 300"/>
                <a:gd name="T34" fmla="*/ 7 w 694"/>
                <a:gd name="T35" fmla="*/ 6 h 300"/>
                <a:gd name="T36" fmla="*/ 7 w 694"/>
                <a:gd name="T37" fmla="*/ 6 h 300"/>
                <a:gd name="T38" fmla="*/ 7 w 694"/>
                <a:gd name="T39" fmla="*/ 6 h 300"/>
                <a:gd name="T40" fmla="*/ 7 w 694"/>
                <a:gd name="T41" fmla="*/ 6 h 300"/>
                <a:gd name="T42" fmla="*/ 7 w 694"/>
                <a:gd name="T43" fmla="*/ 6 h 300"/>
                <a:gd name="T44" fmla="*/ 7 w 694"/>
                <a:gd name="T45" fmla="*/ 6 h 300"/>
                <a:gd name="T46" fmla="*/ 7 w 694"/>
                <a:gd name="T47" fmla="*/ 6 h 300"/>
                <a:gd name="T48" fmla="*/ 7 w 694"/>
                <a:gd name="T49" fmla="*/ 6 h 300"/>
                <a:gd name="T50" fmla="*/ 7 w 694"/>
                <a:gd name="T51" fmla="*/ 6 h 300"/>
                <a:gd name="T52" fmla="*/ 7 w 694"/>
                <a:gd name="T53" fmla="*/ 6 h 300"/>
                <a:gd name="T54" fmla="*/ 7 w 694"/>
                <a:gd name="T55" fmla="*/ 6 h 300"/>
                <a:gd name="T56" fmla="*/ 7 w 694"/>
                <a:gd name="T57" fmla="*/ 6 h 300"/>
                <a:gd name="T58" fmla="*/ 7 w 694"/>
                <a:gd name="T59" fmla="*/ 6 h 300"/>
                <a:gd name="T60" fmla="*/ 7 w 694"/>
                <a:gd name="T61" fmla="*/ 6 h 300"/>
                <a:gd name="T62" fmla="*/ 7 w 694"/>
                <a:gd name="T63" fmla="*/ 6 h 300"/>
                <a:gd name="T64" fmla="*/ 7 w 694"/>
                <a:gd name="T65" fmla="*/ 6 h 300"/>
                <a:gd name="T66" fmla="*/ 7 w 694"/>
                <a:gd name="T67" fmla="*/ 6 h 300"/>
                <a:gd name="T68" fmla="*/ 7 w 694"/>
                <a:gd name="T69" fmla="*/ 6 h 300"/>
                <a:gd name="T70" fmla="*/ 7 w 694"/>
                <a:gd name="T71" fmla="*/ 6 h 300"/>
                <a:gd name="T72" fmla="*/ 7 w 694"/>
                <a:gd name="T73" fmla="*/ 6 h 300"/>
                <a:gd name="T74" fmla="*/ 7 w 694"/>
                <a:gd name="T75" fmla="*/ 6 h 300"/>
                <a:gd name="T76" fmla="*/ 7 w 694"/>
                <a:gd name="T77" fmla="*/ 6 h 300"/>
                <a:gd name="T78" fmla="*/ 7 w 694"/>
                <a:gd name="T79" fmla="*/ 6 h 300"/>
                <a:gd name="T80" fmla="*/ 7 w 694"/>
                <a:gd name="T81" fmla="*/ 6 h 300"/>
                <a:gd name="T82" fmla="*/ 7 w 694"/>
                <a:gd name="T83" fmla="*/ 6 h 300"/>
                <a:gd name="T84" fmla="*/ 7 w 694"/>
                <a:gd name="T85" fmla="*/ 6 h 300"/>
                <a:gd name="T86" fmla="*/ 7 w 694"/>
                <a:gd name="T87" fmla="*/ 6 h 300"/>
                <a:gd name="T88" fmla="*/ 7 w 694"/>
                <a:gd name="T89" fmla="*/ 6 h 300"/>
                <a:gd name="T90" fmla="*/ 7 w 694"/>
                <a:gd name="T91" fmla="*/ 6 h 300"/>
                <a:gd name="T92" fmla="*/ 7 w 694"/>
                <a:gd name="T93" fmla="*/ 6 h 300"/>
                <a:gd name="T94" fmla="*/ 7 w 694"/>
                <a:gd name="T95" fmla="*/ 6 h 300"/>
                <a:gd name="T96" fmla="*/ 7 w 694"/>
                <a:gd name="T97" fmla="*/ 6 h 300"/>
                <a:gd name="T98" fmla="*/ 0 w 694"/>
                <a:gd name="T99" fmla="*/ 6 h 30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94"/>
                <a:gd name="T151" fmla="*/ 0 h 300"/>
                <a:gd name="T152" fmla="*/ 694 w 694"/>
                <a:gd name="T153" fmla="*/ 300 h 30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94" h="300">
                  <a:moveTo>
                    <a:pt x="0" y="266"/>
                  </a:moveTo>
                  <a:lnTo>
                    <a:pt x="2" y="242"/>
                  </a:lnTo>
                  <a:lnTo>
                    <a:pt x="10" y="242"/>
                  </a:lnTo>
                  <a:lnTo>
                    <a:pt x="14" y="242"/>
                  </a:lnTo>
                  <a:lnTo>
                    <a:pt x="20" y="236"/>
                  </a:lnTo>
                  <a:lnTo>
                    <a:pt x="20" y="230"/>
                  </a:lnTo>
                  <a:lnTo>
                    <a:pt x="20" y="224"/>
                  </a:lnTo>
                  <a:lnTo>
                    <a:pt x="22" y="218"/>
                  </a:lnTo>
                  <a:lnTo>
                    <a:pt x="28" y="212"/>
                  </a:lnTo>
                  <a:lnTo>
                    <a:pt x="44" y="204"/>
                  </a:lnTo>
                  <a:lnTo>
                    <a:pt x="64" y="200"/>
                  </a:lnTo>
                  <a:lnTo>
                    <a:pt x="82" y="184"/>
                  </a:lnTo>
                  <a:lnTo>
                    <a:pt x="88" y="180"/>
                  </a:lnTo>
                  <a:lnTo>
                    <a:pt x="100" y="170"/>
                  </a:lnTo>
                  <a:lnTo>
                    <a:pt x="102" y="160"/>
                  </a:lnTo>
                  <a:lnTo>
                    <a:pt x="106" y="160"/>
                  </a:lnTo>
                  <a:lnTo>
                    <a:pt x="110" y="160"/>
                  </a:lnTo>
                  <a:lnTo>
                    <a:pt x="114" y="156"/>
                  </a:lnTo>
                  <a:lnTo>
                    <a:pt x="114" y="154"/>
                  </a:lnTo>
                  <a:lnTo>
                    <a:pt x="120" y="148"/>
                  </a:lnTo>
                  <a:lnTo>
                    <a:pt x="124" y="148"/>
                  </a:lnTo>
                  <a:lnTo>
                    <a:pt x="128" y="152"/>
                  </a:lnTo>
                  <a:lnTo>
                    <a:pt x="134" y="148"/>
                  </a:lnTo>
                  <a:lnTo>
                    <a:pt x="136" y="144"/>
                  </a:lnTo>
                  <a:lnTo>
                    <a:pt x="144" y="136"/>
                  </a:lnTo>
                  <a:lnTo>
                    <a:pt x="152" y="134"/>
                  </a:lnTo>
                  <a:lnTo>
                    <a:pt x="164" y="134"/>
                  </a:lnTo>
                  <a:lnTo>
                    <a:pt x="178" y="112"/>
                  </a:lnTo>
                  <a:lnTo>
                    <a:pt x="188" y="104"/>
                  </a:lnTo>
                  <a:lnTo>
                    <a:pt x="190" y="98"/>
                  </a:lnTo>
                  <a:lnTo>
                    <a:pt x="192" y="92"/>
                  </a:lnTo>
                  <a:lnTo>
                    <a:pt x="190" y="84"/>
                  </a:lnTo>
                  <a:lnTo>
                    <a:pt x="192" y="78"/>
                  </a:lnTo>
                  <a:lnTo>
                    <a:pt x="192" y="76"/>
                  </a:lnTo>
                  <a:lnTo>
                    <a:pt x="214" y="72"/>
                  </a:lnTo>
                  <a:lnTo>
                    <a:pt x="212" y="76"/>
                  </a:lnTo>
                  <a:lnTo>
                    <a:pt x="234" y="74"/>
                  </a:lnTo>
                  <a:lnTo>
                    <a:pt x="242" y="72"/>
                  </a:lnTo>
                  <a:lnTo>
                    <a:pt x="246" y="72"/>
                  </a:lnTo>
                  <a:lnTo>
                    <a:pt x="454" y="38"/>
                  </a:lnTo>
                  <a:lnTo>
                    <a:pt x="652" y="0"/>
                  </a:lnTo>
                  <a:lnTo>
                    <a:pt x="656" y="4"/>
                  </a:lnTo>
                  <a:lnTo>
                    <a:pt x="658" y="8"/>
                  </a:lnTo>
                  <a:lnTo>
                    <a:pt x="664" y="10"/>
                  </a:lnTo>
                  <a:lnTo>
                    <a:pt x="666" y="12"/>
                  </a:lnTo>
                  <a:lnTo>
                    <a:pt x="670" y="16"/>
                  </a:lnTo>
                  <a:lnTo>
                    <a:pt x="672" y="20"/>
                  </a:lnTo>
                  <a:lnTo>
                    <a:pt x="678" y="30"/>
                  </a:lnTo>
                  <a:lnTo>
                    <a:pt x="676" y="32"/>
                  </a:lnTo>
                  <a:lnTo>
                    <a:pt x="674" y="32"/>
                  </a:lnTo>
                  <a:lnTo>
                    <a:pt x="672" y="30"/>
                  </a:lnTo>
                  <a:lnTo>
                    <a:pt x="666" y="32"/>
                  </a:lnTo>
                  <a:lnTo>
                    <a:pt x="662" y="32"/>
                  </a:lnTo>
                  <a:lnTo>
                    <a:pt x="658" y="30"/>
                  </a:lnTo>
                  <a:lnTo>
                    <a:pt x="656" y="30"/>
                  </a:lnTo>
                  <a:lnTo>
                    <a:pt x="658" y="34"/>
                  </a:lnTo>
                  <a:lnTo>
                    <a:pt x="656" y="36"/>
                  </a:lnTo>
                  <a:lnTo>
                    <a:pt x="638" y="46"/>
                  </a:lnTo>
                  <a:lnTo>
                    <a:pt x="634" y="50"/>
                  </a:lnTo>
                  <a:lnTo>
                    <a:pt x="628" y="56"/>
                  </a:lnTo>
                  <a:lnTo>
                    <a:pt x="616" y="58"/>
                  </a:lnTo>
                  <a:lnTo>
                    <a:pt x="612" y="66"/>
                  </a:lnTo>
                  <a:lnTo>
                    <a:pt x="612" y="68"/>
                  </a:lnTo>
                  <a:lnTo>
                    <a:pt x="614" y="70"/>
                  </a:lnTo>
                  <a:lnTo>
                    <a:pt x="620" y="68"/>
                  </a:lnTo>
                  <a:lnTo>
                    <a:pt x="632" y="62"/>
                  </a:lnTo>
                  <a:lnTo>
                    <a:pt x="644" y="58"/>
                  </a:lnTo>
                  <a:lnTo>
                    <a:pt x="652" y="54"/>
                  </a:lnTo>
                  <a:lnTo>
                    <a:pt x="664" y="54"/>
                  </a:lnTo>
                  <a:lnTo>
                    <a:pt x="664" y="56"/>
                  </a:lnTo>
                  <a:lnTo>
                    <a:pt x="664" y="64"/>
                  </a:lnTo>
                  <a:lnTo>
                    <a:pt x="664" y="66"/>
                  </a:lnTo>
                  <a:lnTo>
                    <a:pt x="668" y="70"/>
                  </a:lnTo>
                  <a:lnTo>
                    <a:pt x="672" y="68"/>
                  </a:lnTo>
                  <a:lnTo>
                    <a:pt x="674" y="64"/>
                  </a:lnTo>
                  <a:lnTo>
                    <a:pt x="682" y="54"/>
                  </a:lnTo>
                  <a:lnTo>
                    <a:pt x="686" y="54"/>
                  </a:lnTo>
                  <a:lnTo>
                    <a:pt x="692" y="64"/>
                  </a:lnTo>
                  <a:lnTo>
                    <a:pt x="692" y="80"/>
                  </a:lnTo>
                  <a:lnTo>
                    <a:pt x="694" y="84"/>
                  </a:lnTo>
                  <a:lnTo>
                    <a:pt x="694" y="88"/>
                  </a:lnTo>
                  <a:lnTo>
                    <a:pt x="684" y="96"/>
                  </a:lnTo>
                  <a:lnTo>
                    <a:pt x="682" y="102"/>
                  </a:lnTo>
                  <a:lnTo>
                    <a:pt x="680" y="106"/>
                  </a:lnTo>
                  <a:lnTo>
                    <a:pt x="672" y="112"/>
                  </a:lnTo>
                  <a:lnTo>
                    <a:pt x="666" y="114"/>
                  </a:lnTo>
                  <a:lnTo>
                    <a:pt x="660" y="118"/>
                  </a:lnTo>
                  <a:lnTo>
                    <a:pt x="646" y="116"/>
                  </a:lnTo>
                  <a:lnTo>
                    <a:pt x="642" y="116"/>
                  </a:lnTo>
                  <a:lnTo>
                    <a:pt x="640" y="116"/>
                  </a:lnTo>
                  <a:lnTo>
                    <a:pt x="638" y="110"/>
                  </a:lnTo>
                  <a:lnTo>
                    <a:pt x="638" y="108"/>
                  </a:lnTo>
                  <a:lnTo>
                    <a:pt x="636" y="106"/>
                  </a:lnTo>
                  <a:lnTo>
                    <a:pt x="632" y="104"/>
                  </a:lnTo>
                  <a:lnTo>
                    <a:pt x="630" y="106"/>
                  </a:lnTo>
                  <a:lnTo>
                    <a:pt x="632" y="120"/>
                  </a:lnTo>
                  <a:lnTo>
                    <a:pt x="630" y="122"/>
                  </a:lnTo>
                  <a:lnTo>
                    <a:pt x="628" y="120"/>
                  </a:lnTo>
                  <a:lnTo>
                    <a:pt x="632" y="128"/>
                  </a:lnTo>
                  <a:lnTo>
                    <a:pt x="638" y="128"/>
                  </a:lnTo>
                  <a:lnTo>
                    <a:pt x="642" y="134"/>
                  </a:lnTo>
                  <a:lnTo>
                    <a:pt x="638" y="140"/>
                  </a:lnTo>
                  <a:lnTo>
                    <a:pt x="642" y="144"/>
                  </a:lnTo>
                  <a:lnTo>
                    <a:pt x="626" y="162"/>
                  </a:lnTo>
                  <a:lnTo>
                    <a:pt x="622" y="164"/>
                  </a:lnTo>
                  <a:lnTo>
                    <a:pt x="614" y="162"/>
                  </a:lnTo>
                  <a:lnTo>
                    <a:pt x="608" y="162"/>
                  </a:lnTo>
                  <a:lnTo>
                    <a:pt x="606" y="164"/>
                  </a:lnTo>
                  <a:lnTo>
                    <a:pt x="612" y="168"/>
                  </a:lnTo>
                  <a:lnTo>
                    <a:pt x="628" y="166"/>
                  </a:lnTo>
                  <a:lnTo>
                    <a:pt x="638" y="164"/>
                  </a:lnTo>
                  <a:lnTo>
                    <a:pt x="652" y="156"/>
                  </a:lnTo>
                  <a:lnTo>
                    <a:pt x="654" y="152"/>
                  </a:lnTo>
                  <a:lnTo>
                    <a:pt x="658" y="152"/>
                  </a:lnTo>
                  <a:lnTo>
                    <a:pt x="664" y="158"/>
                  </a:lnTo>
                  <a:lnTo>
                    <a:pt x="658" y="170"/>
                  </a:lnTo>
                  <a:lnTo>
                    <a:pt x="646" y="184"/>
                  </a:lnTo>
                  <a:lnTo>
                    <a:pt x="632" y="186"/>
                  </a:lnTo>
                  <a:lnTo>
                    <a:pt x="628" y="188"/>
                  </a:lnTo>
                  <a:lnTo>
                    <a:pt x="612" y="190"/>
                  </a:lnTo>
                  <a:lnTo>
                    <a:pt x="598" y="212"/>
                  </a:lnTo>
                  <a:lnTo>
                    <a:pt x="592" y="214"/>
                  </a:lnTo>
                  <a:lnTo>
                    <a:pt x="592" y="218"/>
                  </a:lnTo>
                  <a:lnTo>
                    <a:pt x="576" y="228"/>
                  </a:lnTo>
                  <a:lnTo>
                    <a:pt x="568" y="240"/>
                  </a:lnTo>
                  <a:lnTo>
                    <a:pt x="560" y="258"/>
                  </a:lnTo>
                  <a:lnTo>
                    <a:pt x="556" y="282"/>
                  </a:lnTo>
                  <a:lnTo>
                    <a:pt x="552" y="288"/>
                  </a:lnTo>
                  <a:lnTo>
                    <a:pt x="542" y="292"/>
                  </a:lnTo>
                  <a:lnTo>
                    <a:pt x="510" y="296"/>
                  </a:lnTo>
                  <a:lnTo>
                    <a:pt x="508" y="300"/>
                  </a:lnTo>
                  <a:lnTo>
                    <a:pt x="400" y="226"/>
                  </a:lnTo>
                  <a:lnTo>
                    <a:pt x="312" y="238"/>
                  </a:lnTo>
                  <a:lnTo>
                    <a:pt x="310" y="226"/>
                  </a:lnTo>
                  <a:lnTo>
                    <a:pt x="292" y="212"/>
                  </a:lnTo>
                  <a:lnTo>
                    <a:pt x="286" y="218"/>
                  </a:lnTo>
                  <a:lnTo>
                    <a:pt x="282" y="214"/>
                  </a:lnTo>
                  <a:lnTo>
                    <a:pt x="284" y="210"/>
                  </a:lnTo>
                  <a:lnTo>
                    <a:pt x="282" y="208"/>
                  </a:lnTo>
                  <a:lnTo>
                    <a:pt x="178" y="220"/>
                  </a:lnTo>
                  <a:lnTo>
                    <a:pt x="174" y="218"/>
                  </a:lnTo>
                  <a:lnTo>
                    <a:pt x="172" y="222"/>
                  </a:lnTo>
                  <a:lnTo>
                    <a:pt x="152" y="232"/>
                  </a:lnTo>
                  <a:lnTo>
                    <a:pt x="152" y="236"/>
                  </a:lnTo>
                  <a:lnTo>
                    <a:pt x="144" y="236"/>
                  </a:lnTo>
                  <a:lnTo>
                    <a:pt x="120" y="248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29" name="Freeform 60"/>
            <p:cNvSpPr>
              <a:spLocks/>
            </p:cNvSpPr>
            <p:nvPr/>
          </p:nvSpPr>
          <p:spPr bwMode="grayWhite">
            <a:xfrm>
              <a:off x="3978" y="1859"/>
              <a:ext cx="329" cy="325"/>
            </a:xfrm>
            <a:custGeom>
              <a:avLst/>
              <a:gdLst>
                <a:gd name="T0" fmla="*/ 7 w 354"/>
                <a:gd name="T1" fmla="*/ 0 h 350"/>
                <a:gd name="T2" fmla="*/ 7 w 354"/>
                <a:gd name="T3" fmla="*/ 6 h 350"/>
                <a:gd name="T4" fmla="*/ 7 w 354"/>
                <a:gd name="T5" fmla="*/ 6 h 350"/>
                <a:gd name="T6" fmla="*/ 7 w 354"/>
                <a:gd name="T7" fmla="*/ 6 h 350"/>
                <a:gd name="T8" fmla="*/ 7 w 354"/>
                <a:gd name="T9" fmla="*/ 6 h 350"/>
                <a:gd name="T10" fmla="*/ 7 w 354"/>
                <a:gd name="T11" fmla="*/ 6 h 350"/>
                <a:gd name="T12" fmla="*/ 7 w 354"/>
                <a:gd name="T13" fmla="*/ 6 h 350"/>
                <a:gd name="T14" fmla="*/ 7 w 354"/>
                <a:gd name="T15" fmla="*/ 6 h 350"/>
                <a:gd name="T16" fmla="*/ 7 w 354"/>
                <a:gd name="T17" fmla="*/ 6 h 350"/>
                <a:gd name="T18" fmla="*/ 7 w 354"/>
                <a:gd name="T19" fmla="*/ 6 h 350"/>
                <a:gd name="T20" fmla="*/ 7 w 354"/>
                <a:gd name="T21" fmla="*/ 6 h 350"/>
                <a:gd name="T22" fmla="*/ 7 w 354"/>
                <a:gd name="T23" fmla="*/ 6 h 350"/>
                <a:gd name="T24" fmla="*/ 7 w 354"/>
                <a:gd name="T25" fmla="*/ 6 h 350"/>
                <a:gd name="T26" fmla="*/ 7 w 354"/>
                <a:gd name="T27" fmla="*/ 6 h 350"/>
                <a:gd name="T28" fmla="*/ 7 w 354"/>
                <a:gd name="T29" fmla="*/ 6 h 350"/>
                <a:gd name="T30" fmla="*/ 2 w 354"/>
                <a:gd name="T31" fmla="*/ 6 h 350"/>
                <a:gd name="T32" fmla="*/ 2 w 354"/>
                <a:gd name="T33" fmla="*/ 6 h 350"/>
                <a:gd name="T34" fmla="*/ 7 w 354"/>
                <a:gd name="T35" fmla="*/ 6 h 350"/>
                <a:gd name="T36" fmla="*/ 7 w 354"/>
                <a:gd name="T37" fmla="*/ 6 h 350"/>
                <a:gd name="T38" fmla="*/ 7 w 354"/>
                <a:gd name="T39" fmla="*/ 6 h 350"/>
                <a:gd name="T40" fmla="*/ 7 w 354"/>
                <a:gd name="T41" fmla="*/ 6 h 350"/>
                <a:gd name="T42" fmla="*/ 7 w 354"/>
                <a:gd name="T43" fmla="*/ 6 h 350"/>
                <a:gd name="T44" fmla="*/ 7 w 354"/>
                <a:gd name="T45" fmla="*/ 6 h 350"/>
                <a:gd name="T46" fmla="*/ 7 w 354"/>
                <a:gd name="T47" fmla="*/ 6 h 350"/>
                <a:gd name="T48" fmla="*/ 7 w 354"/>
                <a:gd name="T49" fmla="*/ 6 h 350"/>
                <a:gd name="T50" fmla="*/ 7 w 354"/>
                <a:gd name="T51" fmla="*/ 6 h 350"/>
                <a:gd name="T52" fmla="*/ 7 w 354"/>
                <a:gd name="T53" fmla="*/ 6 h 350"/>
                <a:gd name="T54" fmla="*/ 7 w 354"/>
                <a:gd name="T55" fmla="*/ 6 h 350"/>
                <a:gd name="T56" fmla="*/ 7 w 354"/>
                <a:gd name="T57" fmla="*/ 6 h 350"/>
                <a:gd name="T58" fmla="*/ 7 w 354"/>
                <a:gd name="T59" fmla="*/ 6 h 350"/>
                <a:gd name="T60" fmla="*/ 7 w 354"/>
                <a:gd name="T61" fmla="*/ 6 h 350"/>
                <a:gd name="T62" fmla="*/ 7 w 354"/>
                <a:gd name="T63" fmla="*/ 6 h 350"/>
                <a:gd name="T64" fmla="*/ 7 w 354"/>
                <a:gd name="T65" fmla="*/ 6 h 350"/>
                <a:gd name="T66" fmla="*/ 7 w 354"/>
                <a:gd name="T67" fmla="*/ 6 h 350"/>
                <a:gd name="T68" fmla="*/ 7 w 354"/>
                <a:gd name="T69" fmla="*/ 6 h 350"/>
                <a:gd name="T70" fmla="*/ 7 w 354"/>
                <a:gd name="T71" fmla="*/ 6 h 350"/>
                <a:gd name="T72" fmla="*/ 7 w 354"/>
                <a:gd name="T73" fmla="*/ 6 h 350"/>
                <a:gd name="T74" fmla="*/ 7 w 354"/>
                <a:gd name="T75" fmla="*/ 6 h 350"/>
                <a:gd name="T76" fmla="*/ 7 w 354"/>
                <a:gd name="T77" fmla="*/ 6 h 350"/>
                <a:gd name="T78" fmla="*/ 7 w 354"/>
                <a:gd name="T79" fmla="*/ 6 h 350"/>
                <a:gd name="T80" fmla="*/ 7 w 354"/>
                <a:gd name="T81" fmla="*/ 6 h 350"/>
                <a:gd name="T82" fmla="*/ 7 w 354"/>
                <a:gd name="T83" fmla="*/ 6 h 350"/>
                <a:gd name="T84" fmla="*/ 7 w 354"/>
                <a:gd name="T85" fmla="*/ 6 h 350"/>
                <a:gd name="T86" fmla="*/ 7 w 354"/>
                <a:gd name="T87" fmla="*/ 6 h 350"/>
                <a:gd name="T88" fmla="*/ 7 w 354"/>
                <a:gd name="T89" fmla="*/ 6 h 350"/>
                <a:gd name="T90" fmla="*/ 7 w 354"/>
                <a:gd name="T91" fmla="*/ 6 h 350"/>
                <a:gd name="T92" fmla="*/ 7 w 354"/>
                <a:gd name="T93" fmla="*/ 6 h 350"/>
                <a:gd name="T94" fmla="*/ 7 w 354"/>
                <a:gd name="T95" fmla="*/ 6 h 350"/>
                <a:gd name="T96" fmla="*/ 7 w 354"/>
                <a:gd name="T97" fmla="*/ 6 h 350"/>
                <a:gd name="T98" fmla="*/ 7 w 354"/>
                <a:gd name="T99" fmla="*/ 6 h 350"/>
                <a:gd name="T100" fmla="*/ 7 w 354"/>
                <a:gd name="T101" fmla="*/ 6 h 350"/>
                <a:gd name="T102" fmla="*/ 7 w 354"/>
                <a:gd name="T103" fmla="*/ 6 h 350"/>
                <a:gd name="T104" fmla="*/ 7 w 354"/>
                <a:gd name="T105" fmla="*/ 6 h 350"/>
                <a:gd name="T106" fmla="*/ 7 w 354"/>
                <a:gd name="T107" fmla="*/ 6 h 350"/>
                <a:gd name="T108" fmla="*/ 7 w 354"/>
                <a:gd name="T109" fmla="*/ 6 h 3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54"/>
                <a:gd name="T166" fmla="*/ 0 h 350"/>
                <a:gd name="T167" fmla="*/ 354 w 354"/>
                <a:gd name="T168" fmla="*/ 350 h 35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54" h="350">
                  <a:moveTo>
                    <a:pt x="120" y="2"/>
                  </a:moveTo>
                  <a:lnTo>
                    <a:pt x="118" y="0"/>
                  </a:lnTo>
                  <a:lnTo>
                    <a:pt x="112" y="6"/>
                  </a:lnTo>
                  <a:lnTo>
                    <a:pt x="116" y="16"/>
                  </a:lnTo>
                  <a:lnTo>
                    <a:pt x="106" y="24"/>
                  </a:lnTo>
                  <a:lnTo>
                    <a:pt x="120" y="32"/>
                  </a:lnTo>
                  <a:lnTo>
                    <a:pt x="114" y="68"/>
                  </a:lnTo>
                  <a:lnTo>
                    <a:pt x="110" y="76"/>
                  </a:lnTo>
                  <a:lnTo>
                    <a:pt x="110" y="84"/>
                  </a:lnTo>
                  <a:lnTo>
                    <a:pt x="112" y="90"/>
                  </a:lnTo>
                  <a:lnTo>
                    <a:pt x="114" y="100"/>
                  </a:lnTo>
                  <a:lnTo>
                    <a:pt x="106" y="108"/>
                  </a:lnTo>
                  <a:lnTo>
                    <a:pt x="102" y="110"/>
                  </a:lnTo>
                  <a:lnTo>
                    <a:pt x="88" y="128"/>
                  </a:lnTo>
                  <a:lnTo>
                    <a:pt x="86" y="130"/>
                  </a:lnTo>
                  <a:lnTo>
                    <a:pt x="78" y="134"/>
                  </a:lnTo>
                  <a:lnTo>
                    <a:pt x="70" y="132"/>
                  </a:lnTo>
                  <a:lnTo>
                    <a:pt x="64" y="138"/>
                  </a:lnTo>
                  <a:lnTo>
                    <a:pt x="64" y="142"/>
                  </a:lnTo>
                  <a:lnTo>
                    <a:pt x="58" y="150"/>
                  </a:lnTo>
                  <a:lnTo>
                    <a:pt x="50" y="166"/>
                  </a:lnTo>
                  <a:lnTo>
                    <a:pt x="52" y="178"/>
                  </a:lnTo>
                  <a:lnTo>
                    <a:pt x="44" y="188"/>
                  </a:lnTo>
                  <a:lnTo>
                    <a:pt x="36" y="176"/>
                  </a:lnTo>
                  <a:lnTo>
                    <a:pt x="30" y="176"/>
                  </a:lnTo>
                  <a:lnTo>
                    <a:pt x="24" y="200"/>
                  </a:lnTo>
                  <a:lnTo>
                    <a:pt x="24" y="212"/>
                  </a:lnTo>
                  <a:lnTo>
                    <a:pt x="24" y="222"/>
                  </a:lnTo>
                  <a:lnTo>
                    <a:pt x="18" y="226"/>
                  </a:lnTo>
                  <a:lnTo>
                    <a:pt x="10" y="240"/>
                  </a:lnTo>
                  <a:lnTo>
                    <a:pt x="0" y="240"/>
                  </a:lnTo>
                  <a:lnTo>
                    <a:pt x="2" y="254"/>
                  </a:lnTo>
                  <a:lnTo>
                    <a:pt x="2" y="262"/>
                  </a:lnTo>
                  <a:lnTo>
                    <a:pt x="2" y="268"/>
                  </a:lnTo>
                  <a:lnTo>
                    <a:pt x="4" y="274"/>
                  </a:lnTo>
                  <a:lnTo>
                    <a:pt x="20" y="294"/>
                  </a:lnTo>
                  <a:lnTo>
                    <a:pt x="30" y="310"/>
                  </a:lnTo>
                  <a:lnTo>
                    <a:pt x="32" y="312"/>
                  </a:lnTo>
                  <a:lnTo>
                    <a:pt x="36" y="312"/>
                  </a:lnTo>
                  <a:lnTo>
                    <a:pt x="44" y="314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54" y="322"/>
                  </a:lnTo>
                  <a:lnTo>
                    <a:pt x="60" y="322"/>
                  </a:lnTo>
                  <a:lnTo>
                    <a:pt x="62" y="324"/>
                  </a:lnTo>
                  <a:lnTo>
                    <a:pt x="60" y="332"/>
                  </a:lnTo>
                  <a:lnTo>
                    <a:pt x="70" y="344"/>
                  </a:lnTo>
                  <a:lnTo>
                    <a:pt x="88" y="350"/>
                  </a:lnTo>
                  <a:lnTo>
                    <a:pt x="96" y="350"/>
                  </a:lnTo>
                  <a:lnTo>
                    <a:pt x="106" y="344"/>
                  </a:lnTo>
                  <a:lnTo>
                    <a:pt x="106" y="338"/>
                  </a:lnTo>
                  <a:lnTo>
                    <a:pt x="112" y="334"/>
                  </a:lnTo>
                  <a:lnTo>
                    <a:pt x="120" y="340"/>
                  </a:lnTo>
                  <a:lnTo>
                    <a:pt x="122" y="342"/>
                  </a:lnTo>
                  <a:lnTo>
                    <a:pt x="128" y="340"/>
                  </a:lnTo>
                  <a:lnTo>
                    <a:pt x="148" y="332"/>
                  </a:lnTo>
                  <a:lnTo>
                    <a:pt x="152" y="320"/>
                  </a:lnTo>
                  <a:lnTo>
                    <a:pt x="154" y="320"/>
                  </a:lnTo>
                  <a:lnTo>
                    <a:pt x="158" y="324"/>
                  </a:lnTo>
                  <a:lnTo>
                    <a:pt x="174" y="310"/>
                  </a:lnTo>
                  <a:lnTo>
                    <a:pt x="180" y="314"/>
                  </a:lnTo>
                  <a:lnTo>
                    <a:pt x="192" y="296"/>
                  </a:lnTo>
                  <a:lnTo>
                    <a:pt x="188" y="290"/>
                  </a:lnTo>
                  <a:lnTo>
                    <a:pt x="190" y="278"/>
                  </a:lnTo>
                  <a:lnTo>
                    <a:pt x="204" y="254"/>
                  </a:lnTo>
                  <a:lnTo>
                    <a:pt x="220" y="188"/>
                  </a:lnTo>
                  <a:lnTo>
                    <a:pt x="224" y="188"/>
                  </a:lnTo>
                  <a:lnTo>
                    <a:pt x="234" y="194"/>
                  </a:lnTo>
                  <a:lnTo>
                    <a:pt x="234" y="198"/>
                  </a:lnTo>
                  <a:lnTo>
                    <a:pt x="240" y="202"/>
                  </a:lnTo>
                  <a:lnTo>
                    <a:pt x="250" y="200"/>
                  </a:lnTo>
                  <a:lnTo>
                    <a:pt x="256" y="190"/>
                  </a:lnTo>
                  <a:lnTo>
                    <a:pt x="262" y="164"/>
                  </a:lnTo>
                  <a:lnTo>
                    <a:pt x="268" y="156"/>
                  </a:lnTo>
                  <a:lnTo>
                    <a:pt x="278" y="160"/>
                  </a:lnTo>
                  <a:lnTo>
                    <a:pt x="284" y="146"/>
                  </a:lnTo>
                  <a:lnTo>
                    <a:pt x="290" y="142"/>
                  </a:lnTo>
                  <a:lnTo>
                    <a:pt x="294" y="136"/>
                  </a:lnTo>
                  <a:lnTo>
                    <a:pt x="300" y="122"/>
                  </a:lnTo>
                  <a:lnTo>
                    <a:pt x="304" y="120"/>
                  </a:lnTo>
                  <a:lnTo>
                    <a:pt x="304" y="116"/>
                  </a:lnTo>
                  <a:lnTo>
                    <a:pt x="302" y="114"/>
                  </a:lnTo>
                  <a:lnTo>
                    <a:pt x="302" y="94"/>
                  </a:lnTo>
                  <a:lnTo>
                    <a:pt x="304" y="90"/>
                  </a:lnTo>
                  <a:lnTo>
                    <a:pt x="308" y="88"/>
                  </a:lnTo>
                  <a:lnTo>
                    <a:pt x="344" y="110"/>
                  </a:lnTo>
                  <a:lnTo>
                    <a:pt x="348" y="112"/>
                  </a:lnTo>
                  <a:lnTo>
                    <a:pt x="350" y="110"/>
                  </a:lnTo>
                  <a:lnTo>
                    <a:pt x="354" y="92"/>
                  </a:lnTo>
                  <a:lnTo>
                    <a:pt x="346" y="74"/>
                  </a:lnTo>
                  <a:lnTo>
                    <a:pt x="342" y="72"/>
                  </a:lnTo>
                  <a:lnTo>
                    <a:pt x="340" y="64"/>
                  </a:lnTo>
                  <a:lnTo>
                    <a:pt x="332" y="68"/>
                  </a:lnTo>
                  <a:lnTo>
                    <a:pt x="326" y="66"/>
                  </a:lnTo>
                  <a:lnTo>
                    <a:pt x="320" y="64"/>
                  </a:lnTo>
                  <a:lnTo>
                    <a:pt x="296" y="72"/>
                  </a:lnTo>
                  <a:lnTo>
                    <a:pt x="294" y="78"/>
                  </a:lnTo>
                  <a:lnTo>
                    <a:pt x="284" y="82"/>
                  </a:lnTo>
                  <a:lnTo>
                    <a:pt x="274" y="80"/>
                  </a:lnTo>
                  <a:lnTo>
                    <a:pt x="270" y="74"/>
                  </a:lnTo>
                  <a:lnTo>
                    <a:pt x="266" y="84"/>
                  </a:lnTo>
                  <a:lnTo>
                    <a:pt x="260" y="88"/>
                  </a:lnTo>
                  <a:lnTo>
                    <a:pt x="254" y="96"/>
                  </a:lnTo>
                  <a:lnTo>
                    <a:pt x="248" y="98"/>
                  </a:lnTo>
                  <a:lnTo>
                    <a:pt x="232" y="116"/>
                  </a:lnTo>
                  <a:lnTo>
                    <a:pt x="228" y="118"/>
                  </a:lnTo>
                  <a:lnTo>
                    <a:pt x="224" y="126"/>
                  </a:lnTo>
                  <a:lnTo>
                    <a:pt x="212" y="74"/>
                  </a:lnTo>
                  <a:lnTo>
                    <a:pt x="136" y="90"/>
                  </a:lnTo>
                  <a:lnTo>
                    <a:pt x="120" y="2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530" name="Freeform 61"/>
            <p:cNvSpPr>
              <a:spLocks/>
            </p:cNvSpPr>
            <p:nvPr/>
          </p:nvSpPr>
          <p:spPr bwMode="grayWhite">
            <a:xfrm>
              <a:off x="4540" y="1608"/>
              <a:ext cx="125" cy="122"/>
            </a:xfrm>
            <a:custGeom>
              <a:avLst/>
              <a:gdLst>
                <a:gd name="T0" fmla="*/ 0 w 134"/>
                <a:gd name="T1" fmla="*/ 5 h 134"/>
                <a:gd name="T2" fmla="*/ 7 w 134"/>
                <a:gd name="T3" fmla="*/ 5 h 134"/>
                <a:gd name="T4" fmla="*/ 7 w 134"/>
                <a:gd name="T5" fmla="*/ 5 h 134"/>
                <a:gd name="T6" fmla="*/ 7 w 134"/>
                <a:gd name="T7" fmla="*/ 5 h 134"/>
                <a:gd name="T8" fmla="*/ 7 w 134"/>
                <a:gd name="T9" fmla="*/ 5 h 134"/>
                <a:gd name="T10" fmla="*/ 7 w 134"/>
                <a:gd name="T11" fmla="*/ 0 h 134"/>
                <a:gd name="T12" fmla="*/ 7 w 134"/>
                <a:gd name="T13" fmla="*/ 5 h 134"/>
                <a:gd name="T14" fmla="*/ 7 w 134"/>
                <a:gd name="T15" fmla="*/ 5 h 134"/>
                <a:gd name="T16" fmla="*/ 7 w 134"/>
                <a:gd name="T17" fmla="*/ 5 h 134"/>
                <a:gd name="T18" fmla="*/ 7 w 134"/>
                <a:gd name="T19" fmla="*/ 5 h 134"/>
                <a:gd name="T20" fmla="*/ 7 w 134"/>
                <a:gd name="T21" fmla="*/ 5 h 134"/>
                <a:gd name="T22" fmla="*/ 7 w 134"/>
                <a:gd name="T23" fmla="*/ 5 h 134"/>
                <a:gd name="T24" fmla="*/ 7 w 134"/>
                <a:gd name="T25" fmla="*/ 5 h 134"/>
                <a:gd name="T26" fmla="*/ 7 w 134"/>
                <a:gd name="T27" fmla="*/ 5 h 134"/>
                <a:gd name="T28" fmla="*/ 7 w 134"/>
                <a:gd name="T29" fmla="*/ 5 h 134"/>
                <a:gd name="T30" fmla="*/ 7 w 134"/>
                <a:gd name="T31" fmla="*/ 5 h 134"/>
                <a:gd name="T32" fmla="*/ 7 w 134"/>
                <a:gd name="T33" fmla="*/ 5 h 134"/>
                <a:gd name="T34" fmla="*/ 7 w 134"/>
                <a:gd name="T35" fmla="*/ 5 h 134"/>
                <a:gd name="T36" fmla="*/ 7 w 134"/>
                <a:gd name="T37" fmla="*/ 5 h 134"/>
                <a:gd name="T38" fmla="*/ 7 w 134"/>
                <a:gd name="T39" fmla="*/ 5 h 134"/>
                <a:gd name="T40" fmla="*/ 7 w 134"/>
                <a:gd name="T41" fmla="*/ 5 h 134"/>
                <a:gd name="T42" fmla="*/ 7 w 134"/>
                <a:gd name="T43" fmla="*/ 5 h 134"/>
                <a:gd name="T44" fmla="*/ 7 w 134"/>
                <a:gd name="T45" fmla="*/ 5 h 134"/>
                <a:gd name="T46" fmla="*/ 2 w 134"/>
                <a:gd name="T47" fmla="*/ 5 h 134"/>
                <a:gd name="T48" fmla="*/ 7 w 134"/>
                <a:gd name="T49" fmla="*/ 5 h 134"/>
                <a:gd name="T50" fmla="*/ 7 w 134"/>
                <a:gd name="T51" fmla="*/ 5 h 134"/>
                <a:gd name="T52" fmla="*/ 7 w 134"/>
                <a:gd name="T53" fmla="*/ 5 h 134"/>
                <a:gd name="T54" fmla="*/ 0 w 134"/>
                <a:gd name="T55" fmla="*/ 5 h 1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4"/>
                <a:gd name="T85" fmla="*/ 0 h 134"/>
                <a:gd name="T86" fmla="*/ 134 w 134"/>
                <a:gd name="T87" fmla="*/ 134 h 1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4" h="134">
                  <a:moveTo>
                    <a:pt x="0" y="30"/>
                  </a:moveTo>
                  <a:lnTo>
                    <a:pt x="46" y="18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2" y="18"/>
                  </a:lnTo>
                  <a:lnTo>
                    <a:pt x="120" y="0"/>
                  </a:lnTo>
                  <a:lnTo>
                    <a:pt x="134" y="56"/>
                  </a:lnTo>
                  <a:lnTo>
                    <a:pt x="132" y="62"/>
                  </a:lnTo>
                  <a:lnTo>
                    <a:pt x="132" y="64"/>
                  </a:lnTo>
                  <a:lnTo>
                    <a:pt x="132" y="68"/>
                  </a:lnTo>
                  <a:lnTo>
                    <a:pt x="132" y="70"/>
                  </a:lnTo>
                  <a:lnTo>
                    <a:pt x="124" y="70"/>
                  </a:lnTo>
                  <a:lnTo>
                    <a:pt x="102" y="80"/>
                  </a:lnTo>
                  <a:lnTo>
                    <a:pt x="96" y="80"/>
                  </a:lnTo>
                  <a:lnTo>
                    <a:pt x="94" y="82"/>
                  </a:lnTo>
                  <a:lnTo>
                    <a:pt x="92" y="86"/>
                  </a:lnTo>
                  <a:lnTo>
                    <a:pt x="92" y="88"/>
                  </a:lnTo>
                  <a:lnTo>
                    <a:pt x="78" y="90"/>
                  </a:lnTo>
                  <a:lnTo>
                    <a:pt x="60" y="98"/>
                  </a:lnTo>
                  <a:lnTo>
                    <a:pt x="58" y="94"/>
                  </a:lnTo>
                  <a:lnTo>
                    <a:pt x="46" y="106"/>
                  </a:lnTo>
                  <a:lnTo>
                    <a:pt x="20" y="128"/>
                  </a:lnTo>
                  <a:lnTo>
                    <a:pt x="10" y="134"/>
                  </a:lnTo>
                  <a:lnTo>
                    <a:pt x="2" y="126"/>
                  </a:lnTo>
                  <a:lnTo>
                    <a:pt x="14" y="114"/>
                  </a:lnTo>
                  <a:lnTo>
                    <a:pt x="14" y="110"/>
                  </a:lnTo>
                  <a:lnTo>
                    <a:pt x="10" y="10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ADEDA"/>
            </a:solidFill>
            <a:ln w="6350" cmpd="sng">
              <a:solidFill>
                <a:srgbClr val="50A69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439" name="Rectangle 62"/>
          <p:cNvSpPr>
            <a:spLocks noChangeArrowheads="1"/>
          </p:cNvSpPr>
          <p:nvPr/>
        </p:nvSpPr>
        <p:spPr bwMode="auto">
          <a:xfrm>
            <a:off x="0" y="6578600"/>
            <a:ext cx="7569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American Tort Reform Association; Insurance Information Institute</a:t>
            </a:r>
          </a:p>
        </p:txBody>
      </p: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2426633" y="4075019"/>
            <a:ext cx="212725" cy="212725"/>
            <a:chOff x="3300" y="3702"/>
            <a:chExt cx="162" cy="162"/>
          </a:xfrm>
        </p:grpSpPr>
        <p:sp>
          <p:nvSpPr>
            <p:cNvPr id="146475" name="Oval 64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45" name="AutoShape 65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7153275" y="3568700"/>
            <a:ext cx="212725" cy="212725"/>
            <a:chOff x="3300" y="3702"/>
            <a:chExt cx="162" cy="162"/>
          </a:xfrm>
        </p:grpSpPr>
        <p:sp>
          <p:nvSpPr>
            <p:cNvPr id="146473" name="Oval 67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48" name="AutoShape 68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6" name="Group 72"/>
          <p:cNvGrpSpPr>
            <a:grpSpLocks/>
          </p:cNvGrpSpPr>
          <p:nvPr/>
        </p:nvGrpSpPr>
        <p:grpSpPr bwMode="auto">
          <a:xfrm>
            <a:off x="7526338" y="5519738"/>
            <a:ext cx="212725" cy="212725"/>
            <a:chOff x="3300" y="3702"/>
            <a:chExt cx="162" cy="162"/>
          </a:xfrm>
        </p:grpSpPr>
        <p:sp>
          <p:nvSpPr>
            <p:cNvPr id="146471" name="Oval 73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54" name="AutoShape 74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75"/>
          <p:cNvGrpSpPr>
            <a:grpSpLocks/>
          </p:cNvGrpSpPr>
          <p:nvPr/>
        </p:nvGrpSpPr>
        <p:grpSpPr bwMode="auto">
          <a:xfrm>
            <a:off x="6133540" y="3536483"/>
            <a:ext cx="212725" cy="212725"/>
            <a:chOff x="3300" y="3702"/>
            <a:chExt cx="162" cy="162"/>
          </a:xfrm>
        </p:grpSpPr>
        <p:sp>
          <p:nvSpPr>
            <p:cNvPr id="146469" name="Oval 76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57" name="AutoShape 77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7794625" y="2713038"/>
            <a:ext cx="212725" cy="212725"/>
            <a:chOff x="3300" y="3702"/>
            <a:chExt cx="162" cy="162"/>
          </a:xfrm>
        </p:grpSpPr>
        <p:sp>
          <p:nvSpPr>
            <p:cNvPr id="146467" name="Oval 82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1763" name="AutoShape 83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6445" name="Line 86"/>
          <p:cNvSpPr>
            <a:spLocks noChangeShapeType="1"/>
          </p:cNvSpPr>
          <p:nvPr/>
        </p:nvSpPr>
        <p:spPr bwMode="auto">
          <a:xfrm flipV="1">
            <a:off x="7640638" y="5738813"/>
            <a:ext cx="0" cy="3349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91767" name="Rectangle 87"/>
          <p:cNvSpPr>
            <a:spLocks noChangeArrowheads="1"/>
          </p:cNvSpPr>
          <p:nvPr/>
        </p:nvSpPr>
        <p:spPr bwMode="blackWhite">
          <a:xfrm>
            <a:off x="7261225" y="5992813"/>
            <a:ext cx="1444625" cy="469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>
                <a:solidFill>
                  <a:schemeClr val="bg1"/>
                </a:solidFill>
              </a:rPr>
              <a:t>South Florida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146447" name="Freeform 88"/>
          <p:cNvSpPr>
            <a:spLocks/>
          </p:cNvSpPr>
          <p:nvPr/>
        </p:nvSpPr>
        <p:spPr bwMode="auto">
          <a:xfrm>
            <a:off x="7891463" y="1838325"/>
            <a:ext cx="631825" cy="1317625"/>
          </a:xfrm>
          <a:custGeom>
            <a:avLst/>
            <a:gdLst>
              <a:gd name="T0" fmla="*/ 2147483647 w 398"/>
              <a:gd name="T1" fmla="*/ 0 h 830"/>
              <a:gd name="T2" fmla="*/ 2147483647 w 398"/>
              <a:gd name="T3" fmla="*/ 2147483647 h 830"/>
              <a:gd name="T4" fmla="*/ 0 w 398"/>
              <a:gd name="T5" fmla="*/ 2147483647 h 830"/>
              <a:gd name="T6" fmla="*/ 0 60000 65536"/>
              <a:gd name="T7" fmla="*/ 0 60000 65536"/>
              <a:gd name="T8" fmla="*/ 0 60000 65536"/>
              <a:gd name="T9" fmla="*/ 0 w 398"/>
              <a:gd name="T10" fmla="*/ 0 h 830"/>
              <a:gd name="T11" fmla="*/ 398 w 398"/>
              <a:gd name="T12" fmla="*/ 830 h 8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" h="830">
                <a:moveTo>
                  <a:pt x="398" y="0"/>
                </a:moveTo>
                <a:lnTo>
                  <a:pt x="398" y="830"/>
                </a:lnTo>
                <a:lnTo>
                  <a:pt x="0" y="83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6448" name="Line 90"/>
          <p:cNvSpPr>
            <a:spLocks noChangeShapeType="1"/>
          </p:cNvSpPr>
          <p:nvPr/>
        </p:nvSpPr>
        <p:spPr bwMode="auto">
          <a:xfrm>
            <a:off x="7259638" y="1539875"/>
            <a:ext cx="0" cy="2003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91771" name="Rectangle 91"/>
          <p:cNvSpPr>
            <a:spLocks noChangeArrowheads="1"/>
          </p:cNvSpPr>
          <p:nvPr/>
        </p:nvSpPr>
        <p:spPr bwMode="blackWhite">
          <a:xfrm>
            <a:off x="5881688" y="1206500"/>
            <a:ext cx="1444625" cy="4699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>
                <a:solidFill>
                  <a:schemeClr val="bg1"/>
                </a:solidFill>
              </a:rPr>
              <a:t>West Virginia</a:t>
            </a:r>
          </a:p>
        </p:txBody>
      </p:sp>
      <p:sp>
        <p:nvSpPr>
          <p:cNvPr id="146450" name="Freeform 92"/>
          <p:cNvSpPr>
            <a:spLocks/>
          </p:cNvSpPr>
          <p:nvPr/>
        </p:nvSpPr>
        <p:spPr bwMode="auto">
          <a:xfrm rot="21424727">
            <a:off x="5516096" y="1762779"/>
            <a:ext cx="555625" cy="1908268"/>
          </a:xfrm>
          <a:custGeom>
            <a:avLst/>
            <a:gdLst>
              <a:gd name="T0" fmla="*/ 0 w 350"/>
              <a:gd name="T1" fmla="*/ 0 h 984"/>
              <a:gd name="T2" fmla="*/ 0 w 350"/>
              <a:gd name="T3" fmla="*/ 2147483647 h 984"/>
              <a:gd name="T4" fmla="*/ 2147483647 w 350"/>
              <a:gd name="T5" fmla="*/ 2147483647 h 984"/>
              <a:gd name="T6" fmla="*/ 0 60000 65536"/>
              <a:gd name="T7" fmla="*/ 0 60000 65536"/>
              <a:gd name="T8" fmla="*/ 0 60000 65536"/>
              <a:gd name="T9" fmla="*/ 0 w 350"/>
              <a:gd name="T10" fmla="*/ 0 h 984"/>
              <a:gd name="T11" fmla="*/ 350 w 350"/>
              <a:gd name="T12" fmla="*/ 984 h 9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0" h="984">
                <a:moveTo>
                  <a:pt x="0" y="0"/>
                </a:moveTo>
                <a:lnTo>
                  <a:pt x="0" y="984"/>
                </a:lnTo>
                <a:lnTo>
                  <a:pt x="350" y="984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91773" name="Rectangle 93"/>
          <p:cNvSpPr>
            <a:spLocks noChangeArrowheads="1"/>
          </p:cNvSpPr>
          <p:nvPr/>
        </p:nvSpPr>
        <p:spPr bwMode="blackWhite">
          <a:xfrm>
            <a:off x="3848100" y="1076325"/>
            <a:ext cx="1870076" cy="838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>
                <a:solidFill>
                  <a:schemeClr val="bg1"/>
                </a:solidFill>
              </a:rPr>
              <a:t>Illinois</a:t>
            </a:r>
          </a:p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Madison , St. Clair and McLean counties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6452" name="Line 96"/>
          <p:cNvSpPr>
            <a:spLocks noChangeShapeType="1"/>
          </p:cNvSpPr>
          <p:nvPr/>
        </p:nvSpPr>
        <p:spPr bwMode="auto">
          <a:xfrm flipH="1" flipV="1">
            <a:off x="8010525" y="2933699"/>
            <a:ext cx="258763" cy="849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91777" name="Rectangle 97"/>
          <p:cNvSpPr>
            <a:spLocks noChangeArrowheads="1"/>
          </p:cNvSpPr>
          <p:nvPr/>
        </p:nvSpPr>
        <p:spPr bwMode="blackWhite">
          <a:xfrm>
            <a:off x="7440613" y="3862388"/>
            <a:ext cx="1444625" cy="7905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 smtClean="0">
                <a:solidFill>
                  <a:schemeClr val="bg1"/>
                </a:solidFill>
              </a:rPr>
              <a:t>New York</a:t>
            </a:r>
            <a:endParaRPr lang="en-US" sz="1600" b="1" i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Albany and NYC</a:t>
            </a:r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9" name="Group 98"/>
          <p:cNvGrpSpPr>
            <a:grpSpLocks/>
          </p:cNvGrpSpPr>
          <p:nvPr/>
        </p:nvGrpSpPr>
        <p:grpSpPr bwMode="auto">
          <a:xfrm>
            <a:off x="179388" y="1181101"/>
            <a:ext cx="2070100" cy="4165600"/>
            <a:chOff x="100" y="760"/>
            <a:chExt cx="1416" cy="2641"/>
          </a:xfrm>
        </p:grpSpPr>
        <p:sp>
          <p:nvSpPr>
            <p:cNvPr id="146461" name="Rectangle 99"/>
            <p:cNvSpPr>
              <a:spLocks noChangeArrowheads="1"/>
            </p:cNvSpPr>
            <p:nvPr/>
          </p:nvSpPr>
          <p:spPr bwMode="blackWhite">
            <a:xfrm>
              <a:off x="100" y="856"/>
              <a:ext cx="1416" cy="1336"/>
            </a:xfrm>
            <a:prstGeom prst="rect">
              <a:avLst/>
            </a:prstGeom>
            <a:solidFill>
              <a:srgbClr val="ECF6F8"/>
            </a:soli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2" name="Rectangle 100"/>
            <p:cNvSpPr>
              <a:spLocks noChangeArrowheads="1"/>
            </p:cNvSpPr>
            <p:nvPr/>
          </p:nvSpPr>
          <p:spPr bwMode="blackWhite">
            <a:xfrm>
              <a:off x="100" y="760"/>
              <a:ext cx="1416" cy="289"/>
            </a:xfrm>
            <a:prstGeom prst="rect">
              <a:avLst/>
            </a:prstGeom>
            <a:gradFill rotWithShape="1">
              <a:gsLst>
                <a:gs pos="0">
                  <a:srgbClr val="378798"/>
                </a:gs>
                <a:gs pos="100000">
                  <a:srgbClr val="2A6774"/>
                </a:gs>
              </a:gsLst>
              <a:lin ang="5400000" scaled="1"/>
            </a:gra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5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Watch List</a:t>
              </a:r>
            </a:p>
          </p:txBody>
        </p:sp>
        <p:sp>
          <p:nvSpPr>
            <p:cNvPr id="146463" name="Text Box 101"/>
            <p:cNvSpPr txBox="1">
              <a:spLocks noChangeArrowheads="1"/>
            </p:cNvSpPr>
            <p:nvPr/>
          </p:nvSpPr>
          <p:spPr bwMode="auto">
            <a:xfrm>
              <a:off x="127" y="1079"/>
              <a:ext cx="1385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Eastern District of Texas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Cook County, IL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Southern NJ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Franklin County, AL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Smith County, MS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Louisiana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endParaRPr lang="en-US" sz="1500" dirty="0"/>
            </a:p>
          </p:txBody>
        </p:sp>
        <p:sp>
          <p:nvSpPr>
            <p:cNvPr id="146464" name="Rectangle 102"/>
            <p:cNvSpPr>
              <a:spLocks noChangeArrowheads="1"/>
            </p:cNvSpPr>
            <p:nvPr/>
          </p:nvSpPr>
          <p:spPr bwMode="blackWhite">
            <a:xfrm>
              <a:off x="100" y="2486"/>
              <a:ext cx="1416" cy="915"/>
            </a:xfrm>
            <a:prstGeom prst="rect">
              <a:avLst/>
            </a:prstGeom>
            <a:solidFill>
              <a:srgbClr val="F0F1EF"/>
            </a:soli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5" name="Rectangle 103"/>
            <p:cNvSpPr>
              <a:spLocks noChangeArrowheads="1"/>
            </p:cNvSpPr>
            <p:nvPr/>
          </p:nvSpPr>
          <p:spPr bwMode="blackWhite">
            <a:xfrm>
              <a:off x="100" y="2270"/>
              <a:ext cx="1416" cy="409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3B3B3B"/>
                </a:gs>
              </a:gsLst>
              <a:lin ang="5400000" scaled="1"/>
            </a:gradFill>
            <a:ln w="12700" algn="ctr">
              <a:solidFill>
                <a:srgbClr val="808080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en-US" b="1">
                  <a:solidFill>
                    <a:srgbClr val="FFFFFF"/>
                  </a:solidFill>
                </a:rPr>
                <a:t>Dishonorable Mention</a:t>
              </a:r>
            </a:p>
          </p:txBody>
        </p:sp>
        <p:sp>
          <p:nvSpPr>
            <p:cNvPr id="146466" name="Text Box 104"/>
            <p:cNvSpPr txBox="1">
              <a:spLocks noChangeArrowheads="1"/>
            </p:cNvSpPr>
            <p:nvPr/>
          </p:nvSpPr>
          <p:spPr bwMode="auto">
            <a:xfrm>
              <a:off x="127" y="2709"/>
              <a:ext cx="1369" cy="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/>
                <a:t>MI Supreme Court</a:t>
              </a:r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AK Supreme Court</a:t>
              </a:r>
              <a:endParaRPr lang="en-US" sz="1500" dirty="0"/>
            </a:p>
            <a:p>
              <a:pPr marL="228600" indent="-228600" eaLnBrk="0" hangingPunct="0">
                <a:lnSpc>
                  <a:spcPct val="90000"/>
                </a:lnSpc>
                <a:spcBef>
                  <a:spcPct val="25000"/>
                </a:spcBef>
                <a:buClr>
                  <a:schemeClr val="accent2"/>
                </a:buClr>
                <a:buFont typeface="Wingdings" pitchFamily="2" charset="2"/>
                <a:buChar char="n"/>
              </a:pPr>
              <a:r>
                <a:rPr lang="en-US" sz="1500" dirty="0" smtClean="0"/>
                <a:t>MO </a:t>
              </a:r>
              <a:r>
                <a:rPr lang="en-US" sz="1500" dirty="0"/>
                <a:t>Supreme Court</a:t>
              </a:r>
            </a:p>
          </p:txBody>
        </p:sp>
      </p:grpSp>
      <p:sp>
        <p:nvSpPr>
          <p:cNvPr id="146455" name="Line 84"/>
          <p:cNvSpPr>
            <a:spLocks noChangeShapeType="1"/>
          </p:cNvSpPr>
          <p:nvPr/>
        </p:nvSpPr>
        <p:spPr bwMode="auto">
          <a:xfrm flipH="1">
            <a:off x="2595282" y="3375213"/>
            <a:ext cx="255494" cy="632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" name="Rectangle 89"/>
          <p:cNvSpPr>
            <a:spLocks noChangeArrowheads="1"/>
          </p:cNvSpPr>
          <p:nvPr/>
        </p:nvSpPr>
        <p:spPr bwMode="blackWhite">
          <a:xfrm>
            <a:off x="2790825" y="2762250"/>
            <a:ext cx="1209675" cy="5937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 smtClean="0">
                <a:solidFill>
                  <a:schemeClr val="bg1"/>
                </a:solidFill>
              </a:rPr>
              <a:t>California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110" name="Rectangle 89"/>
          <p:cNvSpPr>
            <a:spLocks noChangeArrowheads="1"/>
          </p:cNvSpPr>
          <p:nvPr/>
        </p:nvSpPr>
        <p:spPr bwMode="blackWhite">
          <a:xfrm>
            <a:off x="7553325" y="1263650"/>
            <a:ext cx="1495425" cy="5365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>
                <a:solidFill>
                  <a:schemeClr val="bg1"/>
                </a:solidFill>
              </a:rPr>
              <a:t>Philadelphia</a:t>
            </a:r>
          </a:p>
        </p:txBody>
      </p: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7699375" y="3089275"/>
            <a:ext cx="212725" cy="212725"/>
            <a:chOff x="3300" y="3702"/>
            <a:chExt cx="162" cy="162"/>
          </a:xfrm>
        </p:grpSpPr>
        <p:sp>
          <p:nvSpPr>
            <p:cNvPr id="146459" name="Oval 64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AutoShape 65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2874308" y="3646394"/>
            <a:ext cx="212725" cy="212725"/>
            <a:chOff x="3300" y="3702"/>
            <a:chExt cx="162" cy="162"/>
          </a:xfrm>
        </p:grpSpPr>
        <p:sp>
          <p:nvSpPr>
            <p:cNvPr id="104" name="Oval 64"/>
            <p:cNvSpPr>
              <a:spLocks noChangeArrowheads="1"/>
            </p:cNvSpPr>
            <p:nvPr/>
          </p:nvSpPr>
          <p:spPr bwMode="auto">
            <a:xfrm>
              <a:off x="3300" y="3702"/>
              <a:ext cx="162" cy="16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AutoShape 65"/>
            <p:cNvSpPr>
              <a:spLocks noChangeArrowheads="1"/>
            </p:cNvSpPr>
            <p:nvPr/>
          </p:nvSpPr>
          <p:spPr bwMode="auto">
            <a:xfrm>
              <a:off x="3315" y="3717"/>
              <a:ext cx="133" cy="127"/>
            </a:xfrm>
            <a:prstGeom prst="star5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6" name="Line 96"/>
          <p:cNvSpPr>
            <a:spLocks noChangeShapeType="1"/>
          </p:cNvSpPr>
          <p:nvPr/>
        </p:nvSpPr>
        <p:spPr bwMode="auto">
          <a:xfrm flipH="1" flipV="1">
            <a:off x="3028947" y="3924296"/>
            <a:ext cx="45719" cy="9429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7" name="Rectangle 97"/>
          <p:cNvSpPr>
            <a:spLocks noChangeArrowheads="1"/>
          </p:cNvSpPr>
          <p:nvPr/>
        </p:nvSpPr>
        <p:spPr bwMode="blackWhite">
          <a:xfrm>
            <a:off x="2706688" y="4919663"/>
            <a:ext cx="1444625" cy="7905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600" b="1" i="1" dirty="0" smtClean="0">
                <a:solidFill>
                  <a:schemeClr val="bg1"/>
                </a:solidFill>
              </a:rPr>
              <a:t>Nevada</a:t>
            </a:r>
            <a:endParaRPr lang="en-US" sz="1600" b="1" i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ct val="25000"/>
              </a:spcBef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Clark County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699" name="Rectangle 3"/>
          <p:cNvSpPr>
            <a:spLocks noChangeArrowheads="1"/>
          </p:cNvSpPr>
          <p:nvPr/>
        </p:nvSpPr>
        <p:spPr bwMode="blackWhite">
          <a:xfrm>
            <a:off x="685800" y="2327275"/>
            <a:ext cx="7772400" cy="14700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6000" b="1">
                <a:solidFill>
                  <a:srgbClr val="FFFFFF"/>
                </a:solidFill>
              </a:rPr>
              <a:t>www.iii.org</a:t>
            </a:r>
          </a:p>
        </p:txBody>
      </p:sp>
      <p:sp>
        <p:nvSpPr>
          <p:cNvPr id="2077700" name="Rectangle 4"/>
          <p:cNvSpPr>
            <a:spLocks noChangeArrowheads="1"/>
          </p:cNvSpPr>
          <p:nvPr/>
        </p:nvSpPr>
        <p:spPr bwMode="auto">
          <a:xfrm>
            <a:off x="161925" y="4232275"/>
            <a:ext cx="8696325" cy="23637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>
                <a:solidFill>
                  <a:srgbClr val="225A7A"/>
                </a:solidFill>
              </a:rPr>
              <a:t>Thank you for your time</a:t>
            </a:r>
            <a:br>
              <a:rPr lang="en-US" sz="3600" b="1" i="1" dirty="0">
                <a:solidFill>
                  <a:srgbClr val="225A7A"/>
                </a:solidFill>
              </a:rPr>
            </a:br>
            <a:r>
              <a:rPr lang="en-US" sz="3600" b="1" i="1" dirty="0">
                <a:solidFill>
                  <a:srgbClr val="225A7A"/>
                </a:solidFill>
              </a:rPr>
              <a:t>and your attention!</a:t>
            </a:r>
            <a:endParaRPr lang="en-US" sz="3600" b="1" i="1" dirty="0">
              <a:solidFill>
                <a:srgbClr val="FF0000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>
                <a:solidFill>
                  <a:srgbClr val="FF0000"/>
                </a:solidFill>
              </a:rPr>
              <a:t>Twitter: </a:t>
            </a:r>
            <a:r>
              <a:rPr lang="en-US" sz="3600" b="1" i="1" dirty="0" smtClean="0">
                <a:solidFill>
                  <a:srgbClr val="00B050"/>
                </a:solidFill>
              </a:rPr>
              <a:t>twitter.com/</a:t>
            </a:r>
            <a:r>
              <a:rPr lang="en-US" sz="3600" b="1" i="1" dirty="0" err="1" smtClean="0">
                <a:solidFill>
                  <a:srgbClr val="00B050"/>
                </a:solidFill>
              </a:rPr>
              <a:t>bob_hartwig</a:t>
            </a:r>
            <a:endParaRPr lang="en-US" sz="3600" b="1" i="1" dirty="0" smtClean="0">
              <a:solidFill>
                <a:srgbClr val="00B050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Download at: </a:t>
            </a:r>
            <a:r>
              <a:rPr lang="en-US" sz="3600" b="1" i="1" dirty="0" smtClean="0">
                <a:solidFill>
                  <a:srgbClr val="FF0000"/>
                </a:solidFill>
                <a:hlinkClick r:id="rId3"/>
              </a:rPr>
              <a:t>www.iii.org/presentations</a:t>
            </a:r>
            <a:r>
              <a:rPr lang="en-US" sz="3600" b="1" i="1" dirty="0" smtClean="0">
                <a:solidFill>
                  <a:srgbClr val="00B050"/>
                </a:solidFill>
              </a:rPr>
              <a:t> </a:t>
            </a:r>
            <a:endParaRPr lang="en-US" sz="3600" b="1" i="1" dirty="0">
              <a:solidFill>
                <a:srgbClr val="C00000"/>
              </a:solidFill>
            </a:endParaRPr>
          </a:p>
        </p:txBody>
      </p:sp>
      <p:sp>
        <p:nvSpPr>
          <p:cNvPr id="2077702" name="Rectangle 6"/>
          <p:cNvSpPr>
            <a:spLocks noChangeArrowheads="1"/>
          </p:cNvSpPr>
          <p:nvPr/>
        </p:nvSpPr>
        <p:spPr bwMode="auto">
          <a:xfrm>
            <a:off x="668338" y="1597025"/>
            <a:ext cx="7807325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6172200" algn="l"/>
              </a:tabLst>
            </a:pPr>
            <a:r>
              <a:rPr lang="en-US" sz="2800" b="1">
                <a:solidFill>
                  <a:srgbClr val="225A7A"/>
                </a:solidFill>
              </a:rPr>
              <a:t>Insurance Information Institute Online: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209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776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77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7699" grpId="0" animBg="1"/>
      <p:bldP spid="2077700" grpId="0"/>
      <p:bldP spid="207770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3"/>
          <p:cNvGraphicFramePr>
            <a:graphicFrameLocks/>
          </p:cNvGraphicFramePr>
          <p:nvPr>
            <p:ph idx="4294967295"/>
          </p:nvPr>
        </p:nvGraphicFramePr>
        <p:xfrm>
          <a:off x="103236" y="1397000"/>
          <a:ext cx="8775700" cy="4087813"/>
        </p:xfrm>
        <a:graphic>
          <a:graphicData uri="http://schemas.openxmlformats.org/presentationml/2006/ole">
            <p:oleObj spid="_x0000_s14053378" name="Chart" r:id="rId4" imgW="8582143" imgH="4114884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ISM Manufacturing Index</a:t>
            </a:r>
          </a:p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i="1" kern="0" dirty="0" smtClean="0">
                <a:solidFill>
                  <a:srgbClr val="225A7A"/>
                </a:solidFill>
                <a:ea typeface="+mj-ea"/>
                <a:cs typeface="+mj-cs"/>
              </a:rPr>
              <a:t>(Values &gt; 50 Indicate Expansion)</a:t>
            </a:r>
            <a:endParaRPr lang="en-US" sz="3000" b="1" i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74756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</a:t>
            </a:r>
            <a:r>
              <a:rPr lang="en-US" sz="1600" b="1" dirty="0" smtClean="0">
                <a:solidFill>
                  <a:srgbClr val="225A7A"/>
                </a:solidFill>
              </a:rPr>
              <a:t>2010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February 2013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blackWhite">
          <a:xfrm>
            <a:off x="545691" y="5562600"/>
            <a:ext cx="8065198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The manufacturing sector expanded for 33 of the 37 months from Jan. 2010 through Jan. 2013.  The question is whether this will continue.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615303"/>
            <a:ext cx="8727048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Institute for Supply Management at </a:t>
            </a:r>
            <a:r>
              <a:rPr lang="en-US" sz="1100" dirty="0" smtClean="0">
                <a:hlinkClick r:id="rId5"/>
              </a:rPr>
              <a:t>http://www.ism.ws/ismreport/mfgrob.cfm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3175819" y="3630957"/>
            <a:ext cx="3551610" cy="1073779"/>
          </a:xfrm>
          <a:prstGeom prst="wedgeRectCallout">
            <a:avLst>
              <a:gd name="adj1" fmla="val 97556"/>
              <a:gd name="adj2" fmla="val -2876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Manufacturing activity expanded in 3 of the past 4 months, but only slightly.  The recent trend is basically flat.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2150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2150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2E24857-1607-4C84-A737-1A1C81FA0E9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22</a:t>
            </a:fld>
            <a:endParaRPr lang="en-US" sz="900"/>
          </a:p>
        </p:txBody>
      </p:sp>
      <p:graphicFrame>
        <p:nvGraphicFramePr>
          <p:cNvPr id="21506" name="Object 3"/>
          <p:cNvGraphicFramePr>
            <a:graphicFrameLocks/>
          </p:cNvGraphicFramePr>
          <p:nvPr/>
        </p:nvGraphicFramePr>
        <p:xfrm>
          <a:off x="336177" y="1047750"/>
          <a:ext cx="8598274" cy="4343400"/>
        </p:xfrm>
        <a:graphic>
          <a:graphicData uri="http://schemas.openxmlformats.org/presentationml/2006/ole">
            <p:oleObj spid="_x0000_s14054402" name="Chart" r:id="rId4" imgW="8286645" imgH="4010133" progId="MSGraph.Chart.8">
              <p:embed followColorScheme="full"/>
            </p:oleObj>
          </a:graphicData>
        </a:graphic>
      </p:graphicFrame>
      <p:sp>
        <p:nvSpPr>
          <p:cNvPr id="215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3875" y="131950"/>
            <a:ext cx="7219950" cy="860425"/>
          </a:xfrm>
        </p:spPr>
        <p:txBody>
          <a:bodyPr/>
          <a:lstStyle/>
          <a:p>
            <a:r>
              <a:rPr lang="en-US" dirty="0" smtClean="0"/>
              <a:t>Dollar Value* of Manufacturers’ Shipments </a:t>
            </a:r>
            <a:r>
              <a:rPr lang="en-US" sz="2000" dirty="0" smtClean="0"/>
              <a:t>Monthly, Jan. 1992—Dec. 2012</a:t>
            </a:r>
          </a:p>
        </p:txBody>
      </p:sp>
      <p:sp>
        <p:nvSpPr>
          <p:cNvPr id="21511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*seasonally </a:t>
            </a:r>
            <a:r>
              <a:rPr lang="en-US" sz="1100" dirty="0" smtClean="0"/>
              <a:t>adjusted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Bureau, </a:t>
            </a:r>
            <a:r>
              <a:rPr lang="en-US" sz="1100" i="1" dirty="0"/>
              <a:t>Full Report on Manufacturers’ Shipments, Inventories, and </a:t>
            </a:r>
            <a:r>
              <a:rPr lang="en-US" sz="1100" i="1" dirty="0" smtClean="0"/>
              <a:t>Orders, </a:t>
            </a:r>
            <a:r>
              <a:rPr lang="en-US" sz="1100" dirty="0" smtClean="0">
                <a:hlinkClick r:id="rId5"/>
              </a:rPr>
              <a:t>http://www.census.gov/manufacturing/m3/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2129925" name="Rectangle 5"/>
          <p:cNvSpPr>
            <a:spLocks noChangeArrowheads="1"/>
          </p:cNvSpPr>
          <p:nvPr/>
        </p:nvSpPr>
        <p:spPr bwMode="blackWhite">
          <a:xfrm>
            <a:off x="140778" y="5366678"/>
            <a:ext cx="8885238" cy="100853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sz="1600" b="1" dirty="0">
                <a:solidFill>
                  <a:schemeClr val="bg1"/>
                </a:solidFill>
              </a:rPr>
              <a:t>Monthly shipments are nearly back to peak (in July 2008, </a:t>
            </a:r>
            <a:r>
              <a:rPr lang="en-US" sz="1600" b="1" dirty="0" smtClean="0">
                <a:solidFill>
                  <a:schemeClr val="bg1"/>
                </a:solidFill>
              </a:rPr>
              <a:t>8 </a:t>
            </a:r>
            <a:r>
              <a:rPr lang="en-US" sz="1600" b="1" dirty="0">
                <a:solidFill>
                  <a:schemeClr val="bg1"/>
                </a:solidFill>
              </a:rPr>
              <a:t>months into the recession). Trough in May 2009. Growth from trough to </a:t>
            </a:r>
            <a:r>
              <a:rPr lang="en-US" sz="1600" b="1" dirty="0" smtClean="0">
                <a:solidFill>
                  <a:schemeClr val="bg1"/>
                </a:solidFill>
              </a:rPr>
              <a:t>Dec. 2012 </a:t>
            </a:r>
            <a:r>
              <a:rPr lang="en-US" sz="1600" b="1" dirty="0">
                <a:solidFill>
                  <a:schemeClr val="bg1"/>
                </a:solidFill>
              </a:rPr>
              <a:t>was </a:t>
            </a:r>
            <a:r>
              <a:rPr lang="en-US" sz="1600" b="1" dirty="0" smtClean="0">
                <a:solidFill>
                  <a:schemeClr val="bg1"/>
                </a:solidFill>
              </a:rPr>
              <a:t>36%.  Manufacturing is an energy intensive activity and growth leads to gains in many commercial exposures: WC, Commercial Auto, Marine, Property and Various Liability Coverages</a:t>
            </a:r>
            <a:endParaRPr lang="en-US" sz="1600" b="1" dirty="0">
              <a:solidFill>
                <a:srgbClr val="FFFFFF"/>
              </a:solidFill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blackWhite">
          <a:xfrm>
            <a:off x="2105406" y="1125794"/>
            <a:ext cx="3837176" cy="1607574"/>
          </a:xfrm>
          <a:prstGeom prst="wedgeRectCallout">
            <a:avLst>
              <a:gd name="adj1" fmla="val 123330"/>
              <a:gd name="adj2" fmla="val -2821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u="sng" dirty="0" smtClean="0">
                <a:solidFill>
                  <a:schemeClr val="bg1"/>
                </a:solidFill>
              </a:rPr>
              <a:t>ENERGY INTENSIVE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The value of Manufacturing Shipments in Nov. 2012 were up 36% to $484.9B from its May 2009 trough.  June figure is only 0.1% below its previous record high in July 2008.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black">
          <a:xfrm>
            <a:off x="347663" y="1119468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$ Millions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2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25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 Growth for Selected Sectors, 2012 vs. 2011*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39688" y="1638300"/>
          <a:ext cx="8867775" cy="3771900"/>
        </p:xfrm>
        <a:graphic>
          <a:graphicData uri="http://schemas.openxmlformats.org/presentationml/2006/ole">
            <p:oleObj spid="_x0000_s14055426" name="Chart" r:id="rId4" imgW="8534451" imgH="3771782" progId="MSGraph.Chart.8">
              <p:embed followColorScheme="full"/>
            </p:oleObj>
          </a:graphicData>
        </a:graphic>
      </p:graphicFrame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206477" y="5464175"/>
            <a:ext cx="8760542" cy="92187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Manufacturing Is Expanding Across a Wide Range of Sectors that Will Contribute to Growth in Insurable Exposures Including: WC, Commercial Property, Commercial Auto and Many Liability </a:t>
            </a:r>
            <a:r>
              <a:rPr lang="en-US" b="1" dirty="0" err="1" smtClean="0">
                <a:solidFill>
                  <a:srgbClr val="FFFFFF"/>
                </a:solidFill>
              </a:rPr>
              <a:t>Coverages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53788" y="1223682"/>
            <a:ext cx="1290918" cy="2215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Growth (%)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5594733" y="1792304"/>
            <a:ext cx="2411972" cy="914398"/>
          </a:xfrm>
          <a:prstGeom prst="wedgeRectCallout">
            <a:avLst>
              <a:gd name="adj1" fmla="val -87328"/>
              <a:gd name="adj2" fmla="val -6159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Manufacturing of durable goods was especially strong in 2012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-147918" y="6431729"/>
            <a:ext cx="9090212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*Seasonally adjusted; Date are YTD comparing data through December 2012 to the same period in 2011.</a:t>
            </a:r>
            <a:r>
              <a:rPr lang="en-US" sz="1100" dirty="0"/>
              <a:t/>
            </a:r>
            <a:br>
              <a:rPr lang="en-US" sz="1100" dirty="0"/>
            </a:br>
            <a:r>
              <a:rPr lang="en-US" sz="1100" dirty="0"/>
              <a:t>Source: U.S. Census Bureau, </a:t>
            </a:r>
            <a:r>
              <a:rPr lang="en-US" sz="1100" i="1" dirty="0"/>
              <a:t>Full Report on Manufacturers’ Shipments, Inventories, and </a:t>
            </a:r>
            <a:r>
              <a:rPr lang="en-US" sz="1100" i="1" dirty="0" smtClean="0"/>
              <a:t>Orders, </a:t>
            </a:r>
            <a:r>
              <a:rPr lang="en-US" sz="1100" dirty="0" smtClean="0">
                <a:hlinkClick r:id="rId5"/>
              </a:rPr>
              <a:t>http://www.census.gov/manufacturing/m3/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black">
          <a:xfrm>
            <a:off x="739028" y="1464049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Durables: +7.0%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black">
          <a:xfrm>
            <a:off x="4488296" y="1455084"/>
            <a:ext cx="535249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Non-Durables: +2.2%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92615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80546" name="Object 2"/>
          <p:cNvGraphicFramePr>
            <a:graphicFrameLocks noChangeAspect="1"/>
          </p:cNvGraphicFramePr>
          <p:nvPr/>
        </p:nvGraphicFramePr>
        <p:xfrm>
          <a:off x="165847" y="1457325"/>
          <a:ext cx="8839200" cy="5083175"/>
        </p:xfrm>
        <a:graphic>
          <a:graphicData uri="http://schemas.openxmlformats.org/presentationml/2006/ole">
            <p:oleObj spid="_x0000_s14056450" name="Chart" r:id="rId5" imgW="8153294" imgH="5372218" progId="MSGraph.Chart.8">
              <p:embed followColorScheme="full"/>
            </p:oleObj>
          </a:graphicData>
        </a:graphic>
      </p:graphicFrame>
      <p:sp>
        <p:nvSpPr>
          <p:cNvPr id="63805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8900" y="203200"/>
            <a:ext cx="7615238" cy="685800"/>
          </a:xfrm>
        </p:spPr>
        <p:txBody>
          <a:bodyPr lIns="92075" tIns="46038" rIns="92075" bIns="46038" anchor="b"/>
          <a:lstStyle/>
          <a:p>
            <a:pPr>
              <a:lnSpc>
                <a:spcPct val="85000"/>
              </a:lnSpc>
            </a:pPr>
            <a:r>
              <a:rPr lang="en-US" smtClean="0"/>
              <a:t>Recovery in Capacity Utilization is a Positive Sign for Commercial Exposures</a:t>
            </a:r>
          </a:p>
        </p:txBody>
      </p:sp>
      <p:sp>
        <p:nvSpPr>
          <p:cNvPr id="6380548" name="Rectangle 4"/>
          <p:cNvSpPr>
            <a:spLocks noChangeArrowheads="1"/>
          </p:cNvSpPr>
          <p:nvPr/>
        </p:nvSpPr>
        <p:spPr bwMode="auto">
          <a:xfrm>
            <a:off x="406400" y="6400800"/>
            <a:ext cx="7721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1100" dirty="0"/>
              <a:t>Source:  Federal Reserve Board statistical releases at  </a:t>
            </a:r>
            <a:r>
              <a:rPr lang="en-US" sz="1100" dirty="0">
                <a:hlinkClick r:id="rId6"/>
              </a:rPr>
              <a:t>http://www.federalreserve.gov/releases/g17/Current/default.htm</a:t>
            </a:r>
            <a:r>
              <a:rPr lang="en-US" sz="1100" dirty="0"/>
              <a:t>. </a:t>
            </a:r>
          </a:p>
        </p:txBody>
      </p:sp>
      <p:sp>
        <p:nvSpPr>
          <p:cNvPr id="69637" name="AutoShape 7"/>
          <p:cNvSpPr>
            <a:spLocks noChangeArrowheads="1"/>
          </p:cNvSpPr>
          <p:nvPr/>
        </p:nvSpPr>
        <p:spPr bwMode="auto">
          <a:xfrm>
            <a:off x="7315200" y="2514600"/>
            <a:ext cx="685800" cy="379413"/>
          </a:xfrm>
          <a:prstGeom prst="rightArrow">
            <a:avLst>
              <a:gd name="adj1" fmla="val 50000"/>
              <a:gd name="adj2" fmla="val 45188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69639" name="Slide Number Placeholder 10"/>
          <p:cNvSpPr txBox="1">
            <a:spLocks noGrp="1"/>
          </p:cNvSpPr>
          <p:nvPr/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eaLnBrk="0" hangingPunct="0"/>
            <a:fld id="{97F9AB6A-6234-45E3-9680-BB6E9594E6F2}" type="slidenum">
              <a:rPr lang="en-US" sz="1400"/>
              <a:pPr algn="r" eaLnBrk="0" hangingPunct="0"/>
              <a:t>24</a:t>
            </a:fld>
            <a:endParaRPr lang="en-US" sz="1400"/>
          </a:p>
        </p:txBody>
      </p:sp>
      <p:sp>
        <p:nvSpPr>
          <p:cNvPr id="69640" name="Text Box 10"/>
          <p:cNvSpPr txBox="1">
            <a:spLocks noChangeArrowheads="1"/>
          </p:cNvSpPr>
          <p:nvPr/>
        </p:nvSpPr>
        <p:spPr bwMode="auto">
          <a:xfrm>
            <a:off x="0" y="1292225"/>
            <a:ext cx="2864224" cy="30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 dirty="0"/>
              <a:t>Percent of Industrial Capacity</a:t>
            </a:r>
          </a:p>
        </p:txBody>
      </p:sp>
      <p:sp>
        <p:nvSpPr>
          <p:cNvPr id="69641" name="AutoShape 5"/>
          <p:cNvSpPr>
            <a:spLocks noChangeArrowheads="1"/>
          </p:cNvSpPr>
          <p:nvPr/>
        </p:nvSpPr>
        <p:spPr bwMode="auto">
          <a:xfrm>
            <a:off x="2101384" y="1822637"/>
            <a:ext cx="1371600" cy="381000"/>
          </a:xfrm>
          <a:prstGeom prst="wedgeRectCallout">
            <a:avLst>
              <a:gd name="adj1" fmla="val 95117"/>
              <a:gd name="adj2" fmla="val 126250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Hurricane Katrina</a:t>
            </a:r>
          </a:p>
        </p:txBody>
      </p:sp>
      <p:sp>
        <p:nvSpPr>
          <p:cNvPr id="375816" name="Oval 8"/>
          <p:cNvSpPr>
            <a:spLocks noChangeArrowheads="1"/>
          </p:cNvSpPr>
          <p:nvPr/>
        </p:nvSpPr>
        <p:spPr bwMode="auto">
          <a:xfrm rot="-5400000">
            <a:off x="4662637" y="1263786"/>
            <a:ext cx="428625" cy="1553795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</p:spPr>
        <p:txBody>
          <a:bodyPr vert="eaVert" wrap="none"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69643" name="AutoShape 5"/>
          <p:cNvSpPr>
            <a:spLocks noChangeArrowheads="1"/>
          </p:cNvSpPr>
          <p:nvPr/>
        </p:nvSpPr>
        <p:spPr bwMode="auto">
          <a:xfrm>
            <a:off x="1079500" y="4851400"/>
            <a:ext cx="1600200" cy="504825"/>
          </a:xfrm>
          <a:prstGeom prst="wedgeRectCallout">
            <a:avLst>
              <a:gd name="adj1" fmla="val -41468"/>
              <a:gd name="adj2" fmla="val -208806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75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March 2001-November 2001 recession </a:t>
            </a:r>
          </a:p>
        </p:txBody>
      </p:sp>
      <p:sp>
        <p:nvSpPr>
          <p:cNvPr id="69644" name="Rectangle 8"/>
          <p:cNvSpPr>
            <a:spLocks noChangeArrowheads="1"/>
          </p:cNvSpPr>
          <p:nvPr/>
        </p:nvSpPr>
        <p:spPr bwMode="auto">
          <a:xfrm>
            <a:off x="965659" y="2676525"/>
            <a:ext cx="597669" cy="1384300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69645" name="AutoShape 5"/>
          <p:cNvSpPr>
            <a:spLocks noChangeArrowheads="1"/>
          </p:cNvSpPr>
          <p:nvPr/>
        </p:nvSpPr>
        <p:spPr bwMode="auto">
          <a:xfrm>
            <a:off x="4045063" y="1107461"/>
            <a:ext cx="1752600" cy="330200"/>
          </a:xfrm>
          <a:prstGeom prst="wedgeRectCallout">
            <a:avLst>
              <a:gd name="adj1" fmla="val -9785"/>
              <a:gd name="adj2" fmla="val 168070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“Full Capacity”</a:t>
            </a:r>
          </a:p>
        </p:txBody>
      </p:sp>
      <p:sp>
        <p:nvSpPr>
          <p:cNvPr id="2094089" name="AutoShape 38"/>
          <p:cNvSpPr>
            <a:spLocks noChangeArrowheads="1"/>
          </p:cNvSpPr>
          <p:nvPr/>
        </p:nvSpPr>
        <p:spPr bwMode="blackWhite">
          <a:xfrm>
            <a:off x="2374828" y="3594847"/>
            <a:ext cx="3109913" cy="1219200"/>
          </a:xfrm>
          <a:prstGeom prst="wedgeRectCallout">
            <a:avLst>
              <a:gd name="adj1" fmla="val 42806"/>
              <a:gd name="adj2" fmla="val -4505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10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The closer the economy is to operating at “full capacity,” the greater the inflationary pressure</a:t>
            </a:r>
          </a:p>
        </p:txBody>
      </p:sp>
      <p:sp>
        <p:nvSpPr>
          <p:cNvPr id="69647" name="AutoShape 5"/>
          <p:cNvSpPr>
            <a:spLocks noChangeArrowheads="1"/>
          </p:cNvSpPr>
          <p:nvPr/>
        </p:nvSpPr>
        <p:spPr bwMode="auto">
          <a:xfrm>
            <a:off x="6430298" y="1199536"/>
            <a:ext cx="2416380" cy="648929"/>
          </a:xfrm>
          <a:prstGeom prst="wedgeRectCallout">
            <a:avLst>
              <a:gd name="adj1" fmla="val 49453"/>
              <a:gd name="adj2" fmla="val 17041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/>
              <a:t>The US operated at </a:t>
            </a:r>
            <a:r>
              <a:rPr lang="en-US" sz="1200" b="1" dirty="0" smtClean="0"/>
              <a:t>78.8% </a:t>
            </a:r>
            <a:r>
              <a:rPr lang="en-US" sz="1200" b="1" dirty="0"/>
              <a:t>of industrial capacity in </a:t>
            </a:r>
            <a:r>
              <a:rPr lang="en-US" sz="1200" b="1" dirty="0" smtClean="0"/>
              <a:t>Dec. 2012, well above </a:t>
            </a:r>
            <a:r>
              <a:rPr lang="en-US" sz="1200" b="1" dirty="0"/>
              <a:t>the June 2009 low of 68.3</a:t>
            </a:r>
            <a:r>
              <a:rPr lang="en-US" sz="1200" b="1" dirty="0" smtClean="0"/>
              <a:t>%</a:t>
            </a:r>
            <a:endParaRPr lang="en-US" sz="1200" b="1" dirty="0"/>
          </a:p>
        </p:txBody>
      </p:sp>
      <p:sp>
        <p:nvSpPr>
          <p:cNvPr id="69648" name="AutoShape 5"/>
          <p:cNvSpPr>
            <a:spLocks noChangeArrowheads="1"/>
          </p:cNvSpPr>
          <p:nvPr/>
        </p:nvSpPr>
        <p:spPr bwMode="auto">
          <a:xfrm>
            <a:off x="3425642" y="5258361"/>
            <a:ext cx="2063750" cy="393700"/>
          </a:xfrm>
          <a:prstGeom prst="wedgeRectCallout">
            <a:avLst>
              <a:gd name="adj1" fmla="val 61365"/>
              <a:gd name="adj2" fmla="val -118337"/>
            </a:avLst>
          </a:prstGeom>
          <a:solidFill>
            <a:srgbClr val="28688C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December </a:t>
            </a:r>
            <a:r>
              <a:rPr lang="en-US" sz="1400" b="1" dirty="0">
                <a:solidFill>
                  <a:schemeClr val="bg1"/>
                </a:solidFill>
              </a:rPr>
              <a:t>2007-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June 2009 Recession</a:t>
            </a:r>
          </a:p>
        </p:txBody>
      </p:sp>
      <p:sp>
        <p:nvSpPr>
          <p:cNvPr id="69649" name="Rectangle 8"/>
          <p:cNvSpPr>
            <a:spLocks noChangeArrowheads="1"/>
          </p:cNvSpPr>
          <p:nvPr/>
        </p:nvSpPr>
        <p:spPr bwMode="auto">
          <a:xfrm>
            <a:off x="5825616" y="1987550"/>
            <a:ext cx="1126194" cy="3489325"/>
          </a:xfrm>
          <a:prstGeom prst="rect">
            <a:avLst/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endParaRPr lang="en-US" sz="1000">
              <a:latin typeface="Times New Roman" pitchFamily="18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black">
          <a:xfrm>
            <a:off x="159404" y="1065679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 March 2001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December 2012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80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80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6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80546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38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5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9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380546" grpId="0" bld="series" animBg="0"/>
      <p:bldP spid="6380547" grpId="0" autoUpdateAnimBg="0"/>
      <p:bldP spid="6380548" grpId="0" autoUpdateAnimBg="0"/>
      <p:bldP spid="375816" grpId="0" animBg="1"/>
      <p:bldP spid="209408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304D1B2-FCFB-47FF-9729-B56EB152D92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25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93101"/>
            <a:ext cx="7400925" cy="860425"/>
          </a:xfrm>
        </p:spPr>
        <p:txBody>
          <a:bodyPr/>
          <a:lstStyle/>
          <a:p>
            <a:r>
              <a:rPr lang="en-US" sz="3200" dirty="0" smtClean="0"/>
              <a:t>Manufacturing Employment,</a:t>
            </a:r>
            <a:br>
              <a:rPr lang="en-US" sz="3200" dirty="0" smtClean="0"/>
            </a:br>
            <a:r>
              <a:rPr lang="en-US" sz="3200" dirty="0" smtClean="0"/>
              <a:t>Jan. 2010—February 2013</a:t>
            </a:r>
            <a:r>
              <a:rPr lang="en-US" dirty="0" smtClean="0"/>
              <a:t>*</a:t>
            </a:r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221226" y="1371805"/>
          <a:ext cx="8500499" cy="4838700"/>
        </p:xfrm>
        <a:graphic>
          <a:graphicData uri="http://schemas.openxmlformats.org/presentationml/2006/ole">
            <p:oleObj spid="_x0000_s14057474" name="Chart" r:id="rId4" imgW="8343967" imgH="4381555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609148" y="1171768"/>
            <a:ext cx="4400097" cy="1474839"/>
          </a:xfrm>
          <a:prstGeom prst="wedgeRectCallout">
            <a:avLst>
              <a:gd name="adj1" fmla="val 103747"/>
              <a:gd name="adj2" fmla="val 2555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Manufacturing employment is up by more than 500,000 or 4.5% since Jan. 2010—a surprising source of strength in the economy. Employment in the sector is close to a multi-year high.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-58992" y="6463150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*Seasonally </a:t>
            </a:r>
            <a:r>
              <a:rPr lang="en-US" sz="1100" dirty="0"/>
              <a:t>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US Bureau of Labor </a:t>
            </a:r>
            <a:r>
              <a:rPr lang="en-US" sz="1100" dirty="0" smtClean="0"/>
              <a:t>Statistics at </a:t>
            </a:r>
            <a:r>
              <a:rPr lang="en-US" sz="1100" dirty="0" smtClean="0">
                <a:hlinkClick r:id="rId5"/>
              </a:rPr>
              <a:t>http://data.bls.gov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black">
          <a:xfrm>
            <a:off x="280219" y="1291114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3"/>
          <p:cNvGraphicFramePr>
            <a:graphicFrameLocks/>
          </p:cNvGraphicFramePr>
          <p:nvPr>
            <p:ph idx="4294967295"/>
          </p:nvPr>
        </p:nvGraphicFramePr>
        <p:xfrm>
          <a:off x="179388" y="1397000"/>
          <a:ext cx="8775700" cy="4087813"/>
        </p:xfrm>
        <a:graphic>
          <a:graphicData uri="http://schemas.openxmlformats.org/presentationml/2006/ole">
            <p:oleObj spid="_x0000_s13583362" name="Chart" r:id="rId4" imgW="8582143" imgH="4114884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ISM Non-Manufacturing Index</a:t>
            </a:r>
          </a:p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i="1" kern="0" dirty="0" smtClean="0">
                <a:solidFill>
                  <a:srgbClr val="225A7A"/>
                </a:solidFill>
                <a:ea typeface="+mj-ea"/>
                <a:cs typeface="+mj-cs"/>
              </a:rPr>
              <a:t>(Values &gt; 50 Indicate Expansion)</a:t>
            </a:r>
            <a:endParaRPr lang="en-US" sz="3000" b="1" i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74756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</a:t>
            </a:r>
            <a:r>
              <a:rPr lang="en-US" sz="1600" b="1" dirty="0" smtClean="0">
                <a:solidFill>
                  <a:srgbClr val="225A7A"/>
                </a:solidFill>
              </a:rPr>
              <a:t>2010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February 2013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blackWhite">
          <a:xfrm>
            <a:off x="860239" y="5562600"/>
            <a:ext cx="7544174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Non-manufacturing industries have been expanding and adding jobs.  The question is whether this will continue. 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615303"/>
            <a:ext cx="8942201" cy="28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Institute for Supply Management at </a:t>
            </a:r>
            <a:r>
              <a:rPr lang="en-US" sz="1100" dirty="0" smtClean="0">
                <a:hlinkClick r:id="rId5"/>
              </a:rPr>
              <a:t>http://www.ism.ws/ismreport/nonmfgrob.cfm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4473679" y="3597556"/>
            <a:ext cx="2831250" cy="1014785"/>
          </a:xfrm>
          <a:prstGeom prst="wedgeRectCallout">
            <a:avLst>
              <a:gd name="adj1" fmla="val 96667"/>
              <a:gd name="adj2" fmla="val -4182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Optimism among non-manufacturers is stable and remains expansionary in 2013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71684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71685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C6DAFAB0-A100-48A5-95CF-E593971FCB37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27</a:t>
            </a:fld>
            <a:endParaRPr lang="en-US" sz="900"/>
          </a:p>
        </p:txBody>
      </p:sp>
      <p:graphicFrame>
        <p:nvGraphicFramePr>
          <p:cNvPr id="71682" name="Object 3"/>
          <p:cNvGraphicFramePr>
            <a:graphicFrameLocks/>
          </p:cNvGraphicFramePr>
          <p:nvPr/>
        </p:nvGraphicFramePr>
        <p:xfrm>
          <a:off x="277159" y="1408128"/>
          <a:ext cx="8585200" cy="4367213"/>
        </p:xfrm>
        <a:graphic>
          <a:graphicData uri="http://schemas.openxmlformats.org/presentationml/2006/ole">
            <p:oleObj spid="_x0000_s11316226" name="Chart" r:id="rId4" imgW="8582143" imgH="3952775" progId="MSGraph.Chart.8">
              <p:embed followColorScheme="full"/>
            </p:oleObj>
          </a:graphicData>
        </a:graphic>
      </p:graphicFrame>
      <p:sp>
        <p:nvSpPr>
          <p:cNvPr id="716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Business Bankruptcy Filings,</a:t>
            </a:r>
            <a:br>
              <a:rPr lang="en-US" dirty="0" smtClean="0"/>
            </a:br>
            <a:r>
              <a:rPr lang="en-US" dirty="0" smtClean="0"/>
              <a:t>1980-2012:Q3</a:t>
            </a:r>
          </a:p>
        </p:txBody>
      </p:sp>
      <p:sp>
        <p:nvSpPr>
          <p:cNvPr id="71687" name="Rectangle 4"/>
          <p:cNvSpPr>
            <a:spLocks noChangeArrowheads="1"/>
          </p:cNvSpPr>
          <p:nvPr/>
        </p:nvSpPr>
        <p:spPr bwMode="auto">
          <a:xfrm>
            <a:off x="0" y="6161342"/>
            <a:ext cx="86010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American Bankruptcy Institute at </a:t>
            </a:r>
            <a:r>
              <a:rPr lang="en-US" sz="1100" dirty="0">
                <a:hlinkClick r:id="rId5"/>
              </a:rPr>
              <a:t>http://www.abiworld.org/AM/AMTemplate.cfm?Section=Home&amp;TEMPLATE=/</a:t>
            </a:r>
            <a:r>
              <a:rPr lang="en-US" sz="1100" dirty="0" smtClean="0">
                <a:hlinkClick r:id="rId5"/>
              </a:rPr>
              <a:t>CM/ContentDisplay.cfm&amp;CONTENTID=61633</a:t>
            </a:r>
            <a:r>
              <a:rPr lang="en-US" sz="1100" dirty="0" smtClean="0"/>
              <a:t>;  </a:t>
            </a:r>
            <a:r>
              <a:rPr lang="en-US" sz="1100" dirty="0"/>
              <a:t>Insurance Information Institute</a:t>
            </a:r>
          </a:p>
        </p:txBody>
      </p:sp>
      <p:sp>
        <p:nvSpPr>
          <p:cNvPr id="2129925" name="Rectangle 5"/>
          <p:cNvSpPr>
            <a:spLocks noChangeArrowheads="1"/>
          </p:cNvSpPr>
          <p:nvPr/>
        </p:nvSpPr>
        <p:spPr bwMode="blackWhite">
          <a:xfrm>
            <a:off x="352425" y="5705370"/>
            <a:ext cx="8466138" cy="5873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Significant Exposure Implications for All Commercial Lines as         Business Bankruptcies Begin to Decline</a:t>
            </a:r>
          </a:p>
        </p:txBody>
      </p:sp>
      <p:sp>
        <p:nvSpPr>
          <p:cNvPr id="2129926" name="AutoShape 6"/>
          <p:cNvSpPr>
            <a:spLocks noChangeArrowheads="1"/>
          </p:cNvSpPr>
          <p:nvPr/>
        </p:nvSpPr>
        <p:spPr bwMode="blackWhite">
          <a:xfrm>
            <a:off x="2246526" y="3864077"/>
            <a:ext cx="4313331" cy="1072228"/>
          </a:xfrm>
          <a:prstGeom prst="wedgeRectCallout">
            <a:avLst>
              <a:gd name="adj1" fmla="val 94386"/>
              <a:gd name="adj2" fmla="val 4166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2011 </a:t>
            </a:r>
            <a:r>
              <a:rPr lang="en-US" sz="1400" b="1" dirty="0">
                <a:solidFill>
                  <a:schemeClr val="bg1"/>
                </a:solidFill>
              </a:rPr>
              <a:t>bankruptcies totaled </a:t>
            </a:r>
            <a:r>
              <a:rPr lang="en-US" sz="1400" b="1" dirty="0" smtClean="0">
                <a:solidFill>
                  <a:schemeClr val="bg1"/>
                </a:solidFill>
              </a:rPr>
              <a:t>47,806, </a:t>
            </a:r>
            <a:r>
              <a:rPr lang="en-US" sz="1400" b="1" dirty="0">
                <a:solidFill>
                  <a:schemeClr val="bg1"/>
                </a:solidFill>
              </a:rPr>
              <a:t>down </a:t>
            </a:r>
            <a:r>
              <a:rPr lang="en-US" sz="1400" b="1" dirty="0" smtClean="0">
                <a:solidFill>
                  <a:schemeClr val="bg1"/>
                </a:solidFill>
              </a:rPr>
              <a:t>15.1% </a:t>
            </a:r>
            <a:r>
              <a:rPr lang="en-US" sz="1400" b="1" dirty="0">
                <a:solidFill>
                  <a:schemeClr val="bg1"/>
                </a:solidFill>
              </a:rPr>
              <a:t>from </a:t>
            </a:r>
            <a:r>
              <a:rPr lang="en-US" sz="1400" b="1" dirty="0" smtClean="0">
                <a:solidFill>
                  <a:schemeClr val="bg1"/>
                </a:solidFill>
              </a:rPr>
              <a:t>56,282 </a:t>
            </a:r>
            <a:r>
              <a:rPr lang="en-US" sz="1400" b="1" dirty="0">
                <a:solidFill>
                  <a:schemeClr val="bg1"/>
                </a:solidFill>
              </a:rPr>
              <a:t>in </a:t>
            </a:r>
            <a:r>
              <a:rPr lang="en-US" sz="1400" b="1" dirty="0" smtClean="0">
                <a:solidFill>
                  <a:schemeClr val="bg1"/>
                </a:solidFill>
              </a:rPr>
              <a:t>2010—the second consecutive year of decline.  Business bankruptcies more than tripled during the financial crisis. Through Q3:2012, filings were down 15.8% vs. Q3:2011</a:t>
            </a:r>
            <a:endParaRPr lang="en-US" sz="1400" b="1" i="1" dirty="0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441642" y="1105514"/>
            <a:ext cx="2184401" cy="1708150"/>
            <a:chOff x="3853" y="1106"/>
            <a:chExt cx="1376" cy="1076"/>
          </a:xfrm>
        </p:grpSpPr>
        <p:sp>
          <p:nvSpPr>
            <p:cNvPr id="71691" name="Rectangle 8"/>
            <p:cNvSpPr>
              <a:spLocks noChangeArrowheads="1"/>
            </p:cNvSpPr>
            <p:nvPr/>
          </p:nvSpPr>
          <p:spPr bwMode="blackWhite">
            <a:xfrm>
              <a:off x="3853" y="1168"/>
              <a:ext cx="1375" cy="1014"/>
            </a:xfrm>
            <a:prstGeom prst="rect">
              <a:avLst/>
            </a:prstGeom>
            <a:solidFill>
              <a:srgbClr val="ECF6F8"/>
            </a:soli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2" name="Rectangle 9"/>
            <p:cNvSpPr>
              <a:spLocks noChangeArrowheads="1"/>
            </p:cNvSpPr>
            <p:nvPr/>
          </p:nvSpPr>
          <p:spPr bwMode="blackWhite">
            <a:xfrm>
              <a:off x="3853" y="1106"/>
              <a:ext cx="1375" cy="313"/>
            </a:xfrm>
            <a:prstGeom prst="rect">
              <a:avLst/>
            </a:prstGeom>
            <a:gradFill rotWithShape="1">
              <a:gsLst>
                <a:gs pos="0">
                  <a:srgbClr val="378798"/>
                </a:gs>
                <a:gs pos="100000">
                  <a:srgbClr val="2A6774"/>
                </a:gs>
              </a:gsLst>
              <a:lin ang="5400000" scaled="1"/>
            </a:gradFill>
            <a:ln w="12700">
              <a:solidFill>
                <a:srgbClr val="378798"/>
              </a:solidFill>
              <a:miter lim="800000"/>
              <a:headEnd/>
              <a:tailEnd/>
            </a:ln>
          </p:spPr>
          <p:txBody>
            <a:bodyPr lIns="45720" rIns="45720" anchor="ctr"/>
            <a:lstStyle/>
            <a:p>
              <a:pPr algn="ctr">
                <a:lnSpc>
                  <a:spcPct val="90000"/>
                </a:lnSpc>
                <a:spcBef>
                  <a:spcPct val="25000"/>
                </a:spcBef>
              </a:pPr>
              <a:r>
                <a:rPr lang="en-US" sz="1400" b="1">
                  <a:solidFill>
                    <a:srgbClr val="FFFFFF"/>
                  </a:solidFill>
                </a:rPr>
                <a:t>% Change Surrounding Recessions</a:t>
              </a:r>
            </a:p>
          </p:txBody>
        </p:sp>
        <p:sp>
          <p:nvSpPr>
            <p:cNvPr id="71693" name="Rectangle 10"/>
            <p:cNvSpPr>
              <a:spLocks noChangeArrowheads="1"/>
            </p:cNvSpPr>
            <p:nvPr/>
          </p:nvSpPr>
          <p:spPr bwMode="auto">
            <a:xfrm>
              <a:off x="3889" y="1452"/>
              <a:ext cx="1340" cy="7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marL="168275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None/>
                <a:tabLst>
                  <a:tab pos="1493838" algn="dec"/>
                </a:tabLst>
              </a:pPr>
              <a:r>
                <a:rPr lang="en-US" sz="1400" dirty="0"/>
                <a:t>1980-82 	58.6%</a:t>
              </a:r>
            </a:p>
            <a:p>
              <a:pPr marL="168275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None/>
                <a:tabLst>
                  <a:tab pos="1493838" algn="dec"/>
                </a:tabLst>
              </a:pPr>
              <a:r>
                <a:rPr lang="en-US" sz="1400" dirty="0"/>
                <a:t>1980-87 	88.7%</a:t>
              </a:r>
            </a:p>
            <a:p>
              <a:pPr marL="168275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None/>
                <a:tabLst>
                  <a:tab pos="1493838" algn="dec"/>
                </a:tabLst>
              </a:pPr>
              <a:r>
                <a:rPr lang="en-US" sz="1400" dirty="0"/>
                <a:t>1990-91 	10.3%</a:t>
              </a:r>
            </a:p>
            <a:p>
              <a:pPr marL="168275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None/>
                <a:tabLst>
                  <a:tab pos="1493838" algn="dec"/>
                </a:tabLst>
              </a:pPr>
              <a:r>
                <a:rPr lang="en-US" sz="1400" dirty="0"/>
                <a:t>2000-01 	13.0%</a:t>
              </a:r>
            </a:p>
            <a:p>
              <a:pPr marL="168275" eaLnBrk="0" hangingPunct="0">
                <a:lnSpc>
                  <a:spcPct val="90000"/>
                </a:lnSpc>
                <a:spcBef>
                  <a:spcPct val="10000"/>
                </a:spcBef>
                <a:buClr>
                  <a:schemeClr val="accent2"/>
                </a:buClr>
                <a:buFont typeface="Wingdings" pitchFamily="2" charset="2"/>
                <a:buNone/>
                <a:tabLst>
                  <a:tab pos="1493838" algn="dec"/>
                </a:tabLst>
              </a:pPr>
              <a:r>
                <a:rPr lang="en-US" sz="1400" b="1" dirty="0">
                  <a:solidFill>
                    <a:schemeClr val="folHlink"/>
                  </a:solidFill>
                </a:rPr>
                <a:t>2006-09 	208.9%*</a:t>
              </a:r>
            </a:p>
          </p:txBody>
        </p: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29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29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2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25" grpId="0" animBg="1"/>
      <p:bldP spid="21299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7270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7270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DE8C7ADC-6D8B-4E56-A788-BDB2FE36086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28</a:t>
            </a:fld>
            <a:endParaRPr lang="en-US" sz="900"/>
          </a:p>
        </p:txBody>
      </p:sp>
      <p:sp>
        <p:nvSpPr>
          <p:cNvPr id="727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Private Sector Business Starts,</a:t>
            </a:r>
            <a:br>
              <a:rPr lang="en-US" dirty="0" smtClean="0"/>
            </a:br>
            <a:r>
              <a:rPr lang="en-US" dirty="0" smtClean="0"/>
              <a:t> 1993:Q2 – 2012:Q2*</a:t>
            </a:r>
          </a:p>
        </p:txBody>
      </p:sp>
      <p:graphicFrame>
        <p:nvGraphicFramePr>
          <p:cNvPr id="72706" name="Object 3"/>
          <p:cNvGraphicFramePr>
            <a:graphicFrameLocks/>
          </p:cNvGraphicFramePr>
          <p:nvPr>
            <p:ph idx="4294967295"/>
          </p:nvPr>
        </p:nvGraphicFramePr>
        <p:xfrm>
          <a:off x="317500" y="1516063"/>
          <a:ext cx="8585200" cy="3983037"/>
        </p:xfrm>
        <a:graphic>
          <a:graphicData uri="http://schemas.openxmlformats.org/presentationml/2006/ole">
            <p:oleObj spid="_x0000_s11317250" name="Chart" r:id="rId4" imgW="8581960" imgH="3981520" progId="MSGraph.Chart.8">
              <p:embed followColorScheme="full"/>
            </p:oleObj>
          </a:graphicData>
        </a:graphic>
      </p:graphicFrame>
      <p:sp>
        <p:nvSpPr>
          <p:cNvPr id="2127876" name="Rectangle 4"/>
          <p:cNvSpPr>
            <a:spLocks noChangeArrowheads="1"/>
          </p:cNvSpPr>
          <p:nvPr/>
        </p:nvSpPr>
        <p:spPr bwMode="blackWhite">
          <a:xfrm>
            <a:off x="874059" y="5537200"/>
            <a:ext cx="7664823" cy="80981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Business Starts Were Down Nearly 20% in the Recession,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Holding Back Most Types of Commercial Insurance </a:t>
            </a:r>
            <a:r>
              <a:rPr lang="en-US" b="1" dirty="0" smtClean="0">
                <a:solidFill>
                  <a:srgbClr val="FFFFFF"/>
                </a:solidFill>
              </a:rPr>
              <a:t>Exposure, But Are Recovering Slowly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2712" name="Rectangle 5"/>
          <p:cNvSpPr>
            <a:spLocks noChangeArrowheads="1"/>
          </p:cNvSpPr>
          <p:nvPr/>
        </p:nvSpPr>
        <p:spPr bwMode="auto">
          <a:xfrm>
            <a:off x="-255494" y="6416304"/>
            <a:ext cx="9399494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Data through </a:t>
            </a:r>
            <a:r>
              <a:rPr lang="en-US" sz="1100" dirty="0" smtClean="0"/>
              <a:t>Jun. 30, 2012 </a:t>
            </a:r>
            <a:r>
              <a:rPr lang="en-US" sz="1100" dirty="0"/>
              <a:t>are the latest available as of </a:t>
            </a:r>
            <a:r>
              <a:rPr lang="en-US" sz="1100" dirty="0" smtClean="0"/>
              <a:t>Feb. 6, 2013; </a:t>
            </a:r>
            <a:r>
              <a:rPr lang="en-US" sz="1100" dirty="0"/>
              <a:t>Seasonally </a:t>
            </a:r>
            <a:r>
              <a:rPr lang="en-US" sz="1100" dirty="0" smtClean="0"/>
              <a:t>adjusted.  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Bureau of Labor Statistics, </a:t>
            </a:r>
            <a:r>
              <a:rPr lang="en-US" sz="1100" dirty="0">
                <a:hlinkClick r:id="rId5"/>
              </a:rPr>
              <a:t>http://www.bls.gov/news.release/cewbd.t08.htm</a:t>
            </a:r>
            <a:r>
              <a:rPr lang="en-US" sz="1100" dirty="0"/>
              <a:t>.  </a:t>
            </a:r>
          </a:p>
        </p:txBody>
      </p:sp>
      <p:sp>
        <p:nvSpPr>
          <p:cNvPr id="72713" name="Rectangle 6"/>
          <p:cNvSpPr>
            <a:spLocks noChangeArrowheads="1"/>
          </p:cNvSpPr>
          <p:nvPr/>
        </p:nvSpPr>
        <p:spPr bwMode="black">
          <a:xfrm>
            <a:off x="3222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(Thousands)</a:t>
            </a:r>
          </a:p>
        </p:txBody>
      </p:sp>
      <p:sp>
        <p:nvSpPr>
          <p:cNvPr id="2127879" name="AutoShape 7"/>
          <p:cNvSpPr>
            <a:spLocks noChangeArrowheads="1"/>
          </p:cNvSpPr>
          <p:nvPr/>
        </p:nvSpPr>
        <p:spPr bwMode="blackWhite">
          <a:xfrm>
            <a:off x="2541494" y="3598605"/>
            <a:ext cx="4139525" cy="1327355"/>
          </a:xfrm>
          <a:prstGeom prst="wedgeRectCallout">
            <a:avLst>
              <a:gd name="adj1" fmla="val 96032"/>
              <a:gd name="adj2" fmla="val 2792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cs typeface="+mn-cs"/>
              </a:rPr>
              <a:t>Business starts were up 2.2% to 748,000 in 2011 vs. 2010.  In 2012, starts are likely to be up by about 2.7% over 2011 levels.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1724959" y="1063625"/>
            <a:ext cx="1663700" cy="1316504"/>
          </a:xfrm>
          <a:prstGeom prst="wedgeRectCallout">
            <a:avLst>
              <a:gd name="adj1" fmla="val 49752"/>
              <a:gd name="adj2" fmla="val 2225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300" b="1" u="sng" dirty="0">
                <a:solidFill>
                  <a:schemeClr val="bg1"/>
                </a:solidFill>
                <a:cs typeface="+mn-cs"/>
              </a:rPr>
              <a:t>Business Starts</a:t>
            </a:r>
            <a:r>
              <a:rPr lang="en-US" sz="1300" b="1" dirty="0">
                <a:solidFill>
                  <a:schemeClr val="bg1"/>
                </a:solidFill>
                <a:cs typeface="+mn-cs"/>
              </a:rPr>
              <a:t/>
            </a:r>
            <a:br>
              <a:rPr lang="en-US" sz="1300" b="1" dirty="0">
                <a:solidFill>
                  <a:schemeClr val="bg1"/>
                </a:solidFill>
                <a:cs typeface="+mn-cs"/>
              </a:rPr>
            </a:br>
            <a:r>
              <a:rPr lang="en-US" sz="1300" b="1" dirty="0">
                <a:solidFill>
                  <a:schemeClr val="bg1"/>
                </a:solidFill>
                <a:cs typeface="+mn-cs"/>
              </a:rPr>
              <a:t>2006:  872,000</a:t>
            </a:r>
            <a:br>
              <a:rPr lang="en-US" sz="1300" b="1" dirty="0">
                <a:solidFill>
                  <a:schemeClr val="bg1"/>
                </a:solidFill>
                <a:cs typeface="+mn-cs"/>
              </a:rPr>
            </a:br>
            <a:r>
              <a:rPr lang="en-US" sz="1300" b="1" dirty="0">
                <a:solidFill>
                  <a:schemeClr val="bg1"/>
                </a:solidFill>
                <a:cs typeface="+mn-cs"/>
              </a:rPr>
              <a:t>2007:  843,000</a:t>
            </a:r>
            <a:br>
              <a:rPr lang="en-US" sz="1300" b="1" dirty="0">
                <a:solidFill>
                  <a:schemeClr val="bg1"/>
                </a:solidFill>
                <a:cs typeface="+mn-cs"/>
              </a:rPr>
            </a:br>
            <a:r>
              <a:rPr lang="en-US" sz="1300" b="1" dirty="0">
                <a:solidFill>
                  <a:schemeClr val="bg1"/>
                </a:solidFill>
                <a:cs typeface="+mn-cs"/>
              </a:rPr>
              <a:t>2008:  790,000</a:t>
            </a:r>
            <a:br>
              <a:rPr lang="en-US" sz="1300" b="1" dirty="0">
                <a:solidFill>
                  <a:schemeClr val="bg1"/>
                </a:solidFill>
                <a:cs typeface="+mn-cs"/>
              </a:rPr>
            </a:br>
            <a:r>
              <a:rPr lang="en-US" sz="1300" b="1" dirty="0">
                <a:solidFill>
                  <a:schemeClr val="bg1"/>
                </a:solidFill>
                <a:cs typeface="+mn-cs"/>
              </a:rPr>
              <a:t>2009:  697,000 </a:t>
            </a:r>
            <a:r>
              <a:rPr lang="en-US" sz="1300" b="1" dirty="0" smtClean="0">
                <a:solidFill>
                  <a:schemeClr val="bg1"/>
                </a:solidFill>
                <a:cs typeface="+mn-cs"/>
              </a:rPr>
              <a:t>2010:  742,000 2011:  748,000*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2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27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27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4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7876" grpId="0" animBg="1"/>
      <p:bldP spid="2127879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NFIB Small Business Optimism Index</a:t>
            </a:r>
          </a:p>
        </p:txBody>
      </p:sp>
      <p:sp>
        <p:nvSpPr>
          <p:cNvPr id="74756" name="Rectangle 8"/>
          <p:cNvSpPr>
            <a:spLocks noChangeArrowheads="1"/>
          </p:cNvSpPr>
          <p:nvPr/>
        </p:nvSpPr>
        <p:spPr bwMode="black">
          <a:xfrm>
            <a:off x="347663" y="113132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</a:t>
            </a:r>
            <a:r>
              <a:rPr lang="en-US" sz="1600" b="1" dirty="0" smtClean="0">
                <a:solidFill>
                  <a:srgbClr val="225A7A"/>
                </a:solidFill>
              </a:rPr>
              <a:t>1985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February 2013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471417"/>
            <a:ext cx="8942201" cy="42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50" dirty="0"/>
              <a:t>Source: </a:t>
            </a:r>
            <a:r>
              <a:rPr lang="en-US" sz="1050" dirty="0" smtClean="0"/>
              <a:t>National Federation of Independent Business at </a:t>
            </a:r>
            <a:r>
              <a:rPr lang="en-US" sz="1050" dirty="0" smtClean="0">
                <a:hlinkClick r:id="rId3"/>
              </a:rPr>
              <a:t>http://www.advisorperspectives.com/dshort/charts/indicators/Sentiment.html?NFIB-optimism-index.gif</a:t>
            </a:r>
            <a:r>
              <a:rPr lang="en-US" sz="1050" dirty="0" smtClean="0"/>
              <a:t> ; </a:t>
            </a:r>
            <a:r>
              <a:rPr lang="en-US" sz="1050" dirty="0"/>
              <a:t>Insurance Information </a:t>
            </a:r>
            <a:r>
              <a:rPr lang="en-US" sz="1050" dirty="0" smtClean="0"/>
              <a:t>Institute.</a:t>
            </a:r>
            <a:endParaRPr lang="en-US" sz="105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5819778" name="Picture 2" descr="http://www.advisorperspectives.com/dshort/charts/indicators/NFIB-optimism-index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33831"/>
            <a:ext cx="8677275" cy="4771719"/>
          </a:xfrm>
          <a:prstGeom prst="rect">
            <a:avLst/>
          </a:prstGeom>
          <a:noFill/>
        </p:spPr>
      </p:pic>
      <p:sp>
        <p:nvSpPr>
          <p:cNvPr id="10" name="AutoShape 5"/>
          <p:cNvSpPr>
            <a:spLocks noChangeArrowheads="1"/>
          </p:cNvSpPr>
          <p:nvPr/>
        </p:nvSpPr>
        <p:spPr bwMode="blackWhite">
          <a:xfrm>
            <a:off x="5092788" y="2113935"/>
            <a:ext cx="3193206" cy="786582"/>
          </a:xfrm>
          <a:prstGeom prst="wedgeRectCallout">
            <a:avLst>
              <a:gd name="adj1" fmla="val 35842"/>
              <a:gd name="adj2" fmla="val 240409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Small business optimism is returning after taking a big hit over “Fiscal Cliff” fears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467692"/>
            <a:ext cx="7981950" cy="20161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smtClean="0">
                <a:solidFill>
                  <a:schemeClr val="bg1"/>
                </a:solidFill>
              </a:rPr>
              <a:t>The Strength of the Economy Will Influence P/C Insurer Growth Opportunities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DFE0512-2DB8-43E3-8365-2DAB64B50EE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3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8" name="TextBox 5"/>
          <p:cNvSpPr txBox="1">
            <a:spLocks noChangeArrowheads="1"/>
          </p:cNvSpPr>
          <p:nvPr/>
        </p:nvSpPr>
        <p:spPr bwMode="auto">
          <a:xfrm>
            <a:off x="535279" y="4927193"/>
            <a:ext cx="81892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2B7299"/>
                </a:solidFill>
              </a:rPr>
              <a:t>Growth </a:t>
            </a:r>
            <a:r>
              <a:rPr lang="en-US" sz="3200" b="1" dirty="0" smtClean="0">
                <a:solidFill>
                  <a:srgbClr val="2B7299"/>
                </a:solidFill>
              </a:rPr>
              <a:t>Will Expand Insurer Exposure Base Across Most Lines</a:t>
            </a:r>
            <a:endParaRPr lang="en-US" sz="3200" b="1" dirty="0">
              <a:solidFill>
                <a:srgbClr val="2B7299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67940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36CE7-FA77-4EF8-9AD2-54EB57285A32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153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 Industries for the Next 10 Years: Insurance Solutions Needed</a:t>
            </a:r>
          </a:p>
        </p:txBody>
      </p:sp>
      <p:sp>
        <p:nvSpPr>
          <p:cNvPr id="1960963" name="Rectangle 3"/>
          <p:cNvSpPr>
            <a:spLocks noChangeArrowheads="1"/>
          </p:cNvSpPr>
          <p:nvPr/>
        </p:nvSpPr>
        <p:spPr bwMode="blackWhite">
          <a:xfrm>
            <a:off x="1879600" y="594360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Export-Oriented Industries</a:t>
            </a:r>
          </a:p>
        </p:txBody>
      </p:sp>
      <p:sp>
        <p:nvSpPr>
          <p:cNvPr id="1960964" name="Rectangle 4"/>
          <p:cNvSpPr>
            <a:spLocks noChangeArrowheads="1"/>
          </p:cNvSpPr>
          <p:nvPr/>
        </p:nvSpPr>
        <p:spPr bwMode="blackWhite">
          <a:xfrm>
            <a:off x="1879600" y="1731963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Health Sciences</a:t>
            </a:r>
          </a:p>
        </p:txBody>
      </p:sp>
      <p:sp>
        <p:nvSpPr>
          <p:cNvPr id="1960965" name="Rectangle 5"/>
          <p:cNvSpPr>
            <a:spLocks noChangeArrowheads="1"/>
          </p:cNvSpPr>
          <p:nvPr/>
        </p:nvSpPr>
        <p:spPr bwMode="blackWhite">
          <a:xfrm>
            <a:off x="1879600" y="1258888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>
                <a:solidFill>
                  <a:schemeClr val="bg1"/>
                </a:solidFill>
                <a:cs typeface="+mn-cs"/>
              </a:rPr>
              <a:t>Health Care</a:t>
            </a:r>
          </a:p>
        </p:txBody>
      </p:sp>
      <p:sp>
        <p:nvSpPr>
          <p:cNvPr id="1960966" name="Rectangle 6"/>
          <p:cNvSpPr>
            <a:spLocks noChangeArrowheads="1"/>
          </p:cNvSpPr>
          <p:nvPr/>
        </p:nvSpPr>
        <p:spPr bwMode="blackWhite">
          <a:xfrm>
            <a:off x="1879600" y="2211388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>
                <a:solidFill>
                  <a:schemeClr val="bg1"/>
                </a:solidFill>
                <a:cs typeface="+mn-cs"/>
              </a:rPr>
              <a:t>Energy (Traditional)</a:t>
            </a:r>
          </a:p>
        </p:txBody>
      </p:sp>
      <p:sp>
        <p:nvSpPr>
          <p:cNvPr id="1960967" name="Rectangle 7"/>
          <p:cNvSpPr>
            <a:spLocks noChangeArrowheads="1"/>
          </p:cNvSpPr>
          <p:nvPr/>
        </p:nvSpPr>
        <p:spPr bwMode="blackWhite">
          <a:xfrm>
            <a:off x="1879600" y="267970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>
                <a:solidFill>
                  <a:schemeClr val="bg1"/>
                </a:solidFill>
                <a:cs typeface="+mn-cs"/>
              </a:rPr>
              <a:t>Alternative Energy</a:t>
            </a:r>
          </a:p>
        </p:txBody>
      </p:sp>
      <p:sp>
        <p:nvSpPr>
          <p:cNvPr id="1960968" name="Rectangle 8"/>
          <p:cNvSpPr>
            <a:spLocks noChangeArrowheads="1"/>
          </p:cNvSpPr>
          <p:nvPr/>
        </p:nvSpPr>
        <p:spPr bwMode="blackWhite">
          <a:xfrm>
            <a:off x="1879600" y="313690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Petrochemical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960969" name="Rectangle 9"/>
          <p:cNvSpPr>
            <a:spLocks noChangeArrowheads="1"/>
          </p:cNvSpPr>
          <p:nvPr/>
        </p:nvSpPr>
        <p:spPr bwMode="blackWhite">
          <a:xfrm>
            <a:off x="1879600" y="3590925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Agriculture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960970" name="Rectangle 10"/>
          <p:cNvSpPr>
            <a:spLocks noChangeArrowheads="1"/>
          </p:cNvSpPr>
          <p:nvPr/>
        </p:nvSpPr>
        <p:spPr bwMode="blackWhite">
          <a:xfrm>
            <a:off x="1919941" y="4059238"/>
            <a:ext cx="5384800" cy="3762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smtClean="0">
                <a:solidFill>
                  <a:schemeClr val="bg1"/>
                </a:solidFill>
              </a:rPr>
              <a:t>Natural Resources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960971" name="Rectangle 11"/>
          <p:cNvSpPr>
            <a:spLocks noChangeArrowheads="1"/>
          </p:cNvSpPr>
          <p:nvPr/>
        </p:nvSpPr>
        <p:spPr bwMode="blackWhite">
          <a:xfrm>
            <a:off x="1879600" y="452755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Technology (incl. Biotechnology)</a:t>
            </a:r>
          </a:p>
        </p:txBody>
      </p:sp>
      <p:sp>
        <p:nvSpPr>
          <p:cNvPr id="1960972" name="Rectangle 12"/>
          <p:cNvSpPr>
            <a:spLocks noChangeArrowheads="1"/>
          </p:cNvSpPr>
          <p:nvPr/>
        </p:nvSpPr>
        <p:spPr bwMode="blackWhite">
          <a:xfrm>
            <a:off x="1879600" y="501015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Light Manufacturing</a:t>
            </a:r>
          </a:p>
        </p:txBody>
      </p:sp>
      <p:sp>
        <p:nvSpPr>
          <p:cNvPr id="1960973" name="Rectangle 13"/>
          <p:cNvSpPr>
            <a:spLocks noChangeArrowheads="1"/>
          </p:cNvSpPr>
          <p:nvPr/>
        </p:nvSpPr>
        <p:spPr bwMode="blackWhite">
          <a:xfrm>
            <a:off x="1879600" y="5480050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 err="1" smtClean="0">
                <a:solidFill>
                  <a:schemeClr val="bg1"/>
                </a:solidFill>
                <a:cs typeface="+mn-cs"/>
              </a:rPr>
              <a:t>Insourced</a:t>
            </a: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 Manufacturing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blackWhite">
          <a:xfrm>
            <a:off x="7531100" y="2446337"/>
            <a:ext cx="1420813" cy="2448391"/>
          </a:xfrm>
          <a:prstGeom prst="wedgeRectCallout">
            <a:avLst>
              <a:gd name="adj1" fmla="val -59218"/>
              <a:gd name="adj2" fmla="val -8948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Many industries are poised for growth, </a:t>
            </a:r>
            <a:r>
              <a:rPr lang="en-US" sz="1400" b="1" dirty="0" smtClean="0">
                <a:cs typeface="+mn-cs"/>
              </a:rPr>
              <a:t>though insurers’ ability to capitalize on these industries varies widely</a:t>
            </a:r>
            <a:endParaRPr lang="en-US" sz="1400" b="1" dirty="0">
              <a:cs typeface="+mn-cs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blackWhite">
          <a:xfrm>
            <a:off x="1870636" y="6391834"/>
            <a:ext cx="5384800" cy="3762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127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  <a:defRPr/>
            </a:pPr>
            <a:r>
              <a:rPr lang="en-US" sz="2000" b="1" dirty="0">
                <a:solidFill>
                  <a:schemeClr val="bg1"/>
                </a:solidFill>
                <a:cs typeface="+mn-cs"/>
              </a:rPr>
              <a:t>Shipping (Rail, Marine, </a:t>
            </a:r>
            <a:r>
              <a:rPr lang="en-US" sz="2000" b="1" dirty="0" smtClean="0">
                <a:solidFill>
                  <a:schemeClr val="bg1"/>
                </a:solidFill>
                <a:cs typeface="+mn-cs"/>
              </a:rPr>
              <a:t>Trucking, Pipelines)</a:t>
            </a:r>
            <a:endParaRPr lang="en-US" sz="2000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6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6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6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6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6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6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6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6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6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6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6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6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6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6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6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6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6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6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6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6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6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6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0963" grpId="0" animBg="1"/>
      <p:bldP spid="1960964" grpId="0" animBg="1"/>
      <p:bldP spid="1960965" grpId="0" animBg="1"/>
      <p:bldP spid="1960966" grpId="0" animBg="1"/>
      <p:bldP spid="1960967" grpId="0" animBg="1"/>
      <p:bldP spid="1960968" grpId="0" animBg="1"/>
      <p:bldP spid="1960969" grpId="0" animBg="1"/>
      <p:bldP spid="1960970" grpId="0" animBg="1"/>
      <p:bldP spid="1960971" grpId="0" animBg="1"/>
      <p:bldP spid="1960972" grpId="0" animBg="1"/>
      <p:bldP spid="1960973" grpId="0" animBg="1"/>
      <p:bldP spid="17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364333B5-F606-4F22-B5AB-C00680A5C585}" type="slidenum"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31</a:t>
            </a:fld>
            <a:endParaRPr lang="en-US" sz="9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9830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4200" b="1" dirty="0" smtClean="0">
                <a:solidFill>
                  <a:srgbClr val="FFFFFF"/>
                </a:solidFill>
              </a:rPr>
              <a:t>Growth Analysis by State and Business Segment</a:t>
            </a:r>
            <a:endParaRPr lang="en-US" sz="4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501446" y="4180503"/>
            <a:ext cx="7842715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225A7A"/>
                </a:solidFill>
              </a:rPr>
              <a:t>Premium Growth Rates Vary Tremendously by State</a:t>
            </a:r>
            <a:endParaRPr lang="en-US" sz="40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Total P/C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397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4763" y="1674813"/>
          <a:ext cx="9132887" cy="4719637"/>
        </p:xfrm>
        <a:graphic>
          <a:graphicData uri="http://schemas.openxmlformats.org/presentationml/2006/ole">
            <p:oleObj spid="_x0000_s13361154" name="Chart" r:id="rId4" imgW="8810600" imgH="4552970" progId="MSGraph.Chart.8">
              <p:embed followColorScheme="full"/>
            </p:oleObj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579826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blackWhite">
          <a:xfrm>
            <a:off x="3097213" y="1792288"/>
            <a:ext cx="3235325" cy="1230312"/>
          </a:xfrm>
          <a:prstGeom prst="wedgeRectCallout">
            <a:avLst>
              <a:gd name="adj1" fmla="val -89348"/>
              <a:gd name="adj2" fmla="val 7087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chemeClr val="bg1"/>
                </a:solidFill>
              </a:rPr>
              <a:t>A limited number of states showed strong growth over the past 5 years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Total P/C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4763" y="1792288"/>
          <a:ext cx="9132887" cy="4719637"/>
        </p:xfrm>
        <a:graphic>
          <a:graphicData uri="http://schemas.openxmlformats.org/presentationml/2006/ole">
            <p:oleObj spid="_x0000_s13362178" name="Chart" r:id="rId4" imgW="8810608" imgH="4552851" progId="MSGraph.Chart.8">
              <p:embed followColorScheme="full"/>
            </p:oleObj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1496654" y="3922304"/>
            <a:ext cx="3441700" cy="1450975"/>
          </a:xfrm>
          <a:prstGeom prst="wedgeRectCallout">
            <a:avLst>
              <a:gd name="adj1" fmla="val 102138"/>
              <a:gd name="adj2" fmla="val -1010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States with the poorest performing economies also produced the most negative net change in premiums of the past 5 years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580232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blackWhite">
          <a:xfrm>
            <a:off x="3436718" y="1597742"/>
            <a:ext cx="2000521" cy="1078568"/>
          </a:xfrm>
          <a:prstGeom prst="wedgeRectCallout">
            <a:avLst>
              <a:gd name="adj1" fmla="val -104751"/>
              <a:gd name="adj2" fmla="val 5431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NY’s change in premium growth was similar to the US average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PP Auto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397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3175" y="1670050"/>
          <a:ext cx="9136063" cy="4730750"/>
        </p:xfrm>
        <a:graphic>
          <a:graphicData uri="http://schemas.openxmlformats.org/presentationml/2006/ole">
            <p:oleObj spid="_x0000_s13363202" name="Chart" r:id="rId4" imgW="8810600" imgH="4562417" progId="MSGraph.Chart.8">
              <p:embed followColorScheme="full"/>
            </p:oleObj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579825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PP Auto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3175" y="1787525"/>
          <a:ext cx="9136063" cy="4730750"/>
        </p:xfrm>
        <a:graphic>
          <a:graphicData uri="http://schemas.openxmlformats.org/presentationml/2006/ole">
            <p:oleObj spid="_x0000_s13364226" name="Chart" r:id="rId4" imgW="8810608" imgH="4562577" progId="MSGraph.Chart.8">
              <p:embed followColorScheme="full"/>
            </p:oleObj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1457325" y="4138613"/>
            <a:ext cx="3441700" cy="1450975"/>
          </a:xfrm>
          <a:prstGeom prst="wedgeRectCallout">
            <a:avLst>
              <a:gd name="adj1" fmla="val 79569"/>
              <a:gd name="adj2" fmla="val -365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States with the poorest performing economies also produced the most negative net change in premiums of the past 5 years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574103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Homeowners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397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4763" y="1674813"/>
          <a:ext cx="9132887" cy="4719637"/>
        </p:xfrm>
        <a:graphic>
          <a:graphicData uri="http://schemas.openxmlformats.org/presentationml/2006/ole">
            <p:oleObj spid="_x0000_s13365250" name="Chart" r:id="rId4" imgW="8810608" imgH="4552851" progId="MSGraph.Chart.8">
              <p:embed followColorScheme="full"/>
            </p:oleObj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579825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Homeowners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787525"/>
          <a:ext cx="9144000" cy="4730750"/>
        </p:xfrm>
        <a:graphic>
          <a:graphicData uri="http://schemas.openxmlformats.org/presentationml/2006/ole">
            <p:oleObj spid="_x0000_s13366274" name="Chart" r:id="rId4" imgW="8820048" imgH="4562417" progId="MSGraph.Chart.8">
              <p:embed followColorScheme="full"/>
            </p:oleObj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1457325" y="4138613"/>
            <a:ext cx="3441700" cy="1450975"/>
          </a:xfrm>
          <a:prstGeom prst="wedgeRectCallout">
            <a:avLst>
              <a:gd name="adj1" fmla="val 79569"/>
              <a:gd name="adj2" fmla="val -365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States with the poorest performing economies also produced the most negative net change in premiums of the past 5 years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403975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Comm. Lines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397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4763" y="1674813"/>
          <a:ext cx="9132887" cy="4719637"/>
        </p:xfrm>
        <a:graphic>
          <a:graphicData uri="http://schemas.openxmlformats.org/presentationml/2006/ole">
            <p:oleObj spid="_x0000_s13367298" name="Chart" r:id="rId4" imgW="8810608" imgH="4552851" progId="MSGraph.Chart.8">
              <p:embed followColorScheme="full"/>
            </p:oleObj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430963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blackWhite">
          <a:xfrm>
            <a:off x="2875987" y="2087256"/>
            <a:ext cx="3235325" cy="1230312"/>
          </a:xfrm>
          <a:prstGeom prst="wedgeRectCallout">
            <a:avLst>
              <a:gd name="adj1" fmla="val -86157"/>
              <a:gd name="adj2" fmla="val 26523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Only </a:t>
            </a:r>
            <a:r>
              <a:rPr lang="en-US" b="1" dirty="0" smtClean="0">
                <a:solidFill>
                  <a:schemeClr val="bg1"/>
                </a:solidFill>
              </a:rPr>
              <a:t>12 </a:t>
            </a:r>
            <a:r>
              <a:rPr lang="en-US" b="1" dirty="0">
                <a:solidFill>
                  <a:schemeClr val="bg1"/>
                </a:solidFill>
              </a:rPr>
              <a:t>states showed </a:t>
            </a:r>
            <a:r>
              <a:rPr lang="en-US" b="1" dirty="0" smtClean="0">
                <a:solidFill>
                  <a:schemeClr val="bg1"/>
                </a:solidFill>
              </a:rPr>
              <a:t>any commercial lines growth 2006 </a:t>
            </a:r>
            <a:r>
              <a:rPr lang="en-US" b="1" dirty="0">
                <a:solidFill>
                  <a:schemeClr val="bg1"/>
                </a:solidFill>
              </a:rPr>
              <a:t>and </a:t>
            </a:r>
            <a:r>
              <a:rPr lang="en-US" b="1" dirty="0" smtClean="0">
                <a:solidFill>
                  <a:schemeClr val="bg1"/>
                </a:solidFill>
              </a:rPr>
              <a:t>2011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5515897" y="3490451"/>
            <a:ext cx="2910348" cy="1093317"/>
          </a:xfrm>
          <a:prstGeom prst="wedgeRectCallout">
            <a:avLst>
              <a:gd name="adj1" fmla="val 43314"/>
              <a:gd name="adj2" fmla="val 87033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NY’s decline in commercial lines premiums written was less than the US overall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Comm. Lines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787525"/>
          <a:ext cx="9144000" cy="4730750"/>
        </p:xfrm>
        <a:graphic>
          <a:graphicData uri="http://schemas.openxmlformats.org/presentationml/2006/ole">
            <p:oleObj spid="_x0000_s13368322" name="Chart" r:id="rId4" imgW="8820049" imgH="4562577" progId="MSGraph.Chart.8">
              <p:embed followColorScheme="full"/>
            </p:oleObj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1457325" y="4138613"/>
            <a:ext cx="3441700" cy="1450975"/>
          </a:xfrm>
          <a:prstGeom prst="wedgeRectCallout">
            <a:avLst>
              <a:gd name="adj1" fmla="val 79569"/>
              <a:gd name="adj2" fmla="val -365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States with the poorest performing economies also produced the most negative net change in premiums of the past 5 years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403975"/>
            <a:ext cx="9017000" cy="213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</a:rPr>
              <a:t>Sources</a:t>
            </a:r>
            <a:r>
              <a:rPr lang="en-US" sz="1100" dirty="0">
                <a:solidFill>
                  <a:srgbClr val="000000"/>
                </a:solidFill>
              </a:rPr>
              <a:t>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41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A0CDA3-BBCA-43E0-9320-4D65E8B5D3F4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66566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 Real GDP Growth*</a:t>
            </a:r>
          </a:p>
        </p:txBody>
      </p:sp>
      <p:sp>
        <p:nvSpPr>
          <p:cNvPr id="66567" name="Rectangle 3"/>
          <p:cNvSpPr>
            <a:spLocks noChangeArrowheads="1"/>
          </p:cNvSpPr>
          <p:nvPr/>
        </p:nvSpPr>
        <p:spPr bwMode="auto">
          <a:xfrm>
            <a:off x="0" y="6392863"/>
            <a:ext cx="75692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342900" algn="l"/>
              </a:tabLst>
            </a:pPr>
            <a:r>
              <a:rPr lang="en-US" sz="1100" dirty="0"/>
              <a:t>*	Estimates/Forecasts from Blue Chip Economic Indicators.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tabLst>
                <a:tab pos="342900" algn="l"/>
              </a:tabLst>
            </a:pPr>
            <a:r>
              <a:rPr lang="en-US" sz="1100" dirty="0"/>
              <a:t>Source: US Department of Commerce, Blue Economic Indicators </a:t>
            </a:r>
            <a:r>
              <a:rPr lang="en-US" sz="1100" dirty="0" smtClean="0"/>
              <a:t>3/13; </a:t>
            </a:r>
            <a:r>
              <a:rPr lang="en-US" sz="1100" dirty="0"/>
              <a:t>Insurance Information Institute.</a:t>
            </a:r>
          </a:p>
        </p:txBody>
      </p:sp>
      <p:graphicFrame>
        <p:nvGraphicFramePr>
          <p:cNvPr id="66562" name="Object 4"/>
          <p:cNvGraphicFramePr>
            <a:graphicFrameLocks noChangeAspect="1"/>
          </p:cNvGraphicFramePr>
          <p:nvPr/>
        </p:nvGraphicFramePr>
        <p:xfrm>
          <a:off x="39688" y="1638300"/>
          <a:ext cx="8867775" cy="3771900"/>
        </p:xfrm>
        <a:graphic>
          <a:graphicData uri="http://schemas.openxmlformats.org/presentationml/2006/ole">
            <p:oleObj spid="_x0000_s14047234" name="Chart" r:id="rId4" imgW="8534400" imgH="3772022" progId="MSGraph.Chart.8">
              <p:embed followColorScheme="full"/>
            </p:oleObj>
          </a:graphicData>
        </a:graphic>
      </p:graphicFrame>
      <p:sp>
        <p:nvSpPr>
          <p:cNvPr id="66568" name="Rectangle 5"/>
          <p:cNvSpPr>
            <a:spLocks noChangeArrowheads="1"/>
          </p:cNvSpPr>
          <p:nvPr/>
        </p:nvSpPr>
        <p:spPr bwMode="auto">
          <a:xfrm>
            <a:off x="457200" y="6400800"/>
            <a:ext cx="200025" cy="889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26150" name="Rectangle 6"/>
          <p:cNvSpPr>
            <a:spLocks noChangeArrowheads="1"/>
          </p:cNvSpPr>
          <p:nvPr/>
        </p:nvSpPr>
        <p:spPr bwMode="blackWhite">
          <a:xfrm>
            <a:off x="461963" y="5464175"/>
            <a:ext cx="8220075" cy="8159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>
                <a:solidFill>
                  <a:srgbClr val="FFFFFF"/>
                </a:solidFill>
              </a:rPr>
              <a:t>Demand for Insurance Continues To Be Impacted by Sluggish Economic Conditions, but the Benefits of Even Slow Growth Will Compound and Gradually Benefit the Economy Broadly</a:t>
            </a:r>
          </a:p>
        </p:txBody>
      </p:sp>
      <p:sp>
        <p:nvSpPr>
          <p:cNvPr id="66570" name="Rectangle 8"/>
          <p:cNvSpPr>
            <a:spLocks noChangeArrowheads="1"/>
          </p:cNvSpPr>
          <p:nvPr/>
        </p:nvSpPr>
        <p:spPr bwMode="black">
          <a:xfrm>
            <a:off x="96947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Real GDP Growth (%)</a:t>
            </a:r>
          </a:p>
        </p:txBody>
      </p:sp>
      <p:sp>
        <p:nvSpPr>
          <p:cNvPr id="1926153" name="AutoShape 9"/>
          <p:cNvSpPr>
            <a:spLocks noChangeArrowheads="1"/>
          </p:cNvSpPr>
          <p:nvPr/>
        </p:nvSpPr>
        <p:spPr bwMode="blackWhite">
          <a:xfrm>
            <a:off x="640511" y="3267636"/>
            <a:ext cx="2102689" cy="1415116"/>
          </a:xfrm>
          <a:prstGeom prst="wedgeRectCallout">
            <a:avLst>
              <a:gd name="adj1" fmla="val 56719"/>
              <a:gd name="adj2" fmla="val -64544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Recession began in Dec. 2007. Economic toll of credit crunch, housing slump, labor market contraction </a:t>
            </a:r>
            <a:r>
              <a:rPr lang="en-US" sz="1400" b="1" dirty="0" smtClean="0">
                <a:solidFill>
                  <a:schemeClr val="bg1"/>
                </a:solidFill>
              </a:rPr>
              <a:t>was severe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26154" name="AutoShape 10"/>
          <p:cNvSpPr>
            <a:spLocks noChangeArrowheads="1"/>
          </p:cNvSpPr>
          <p:nvPr/>
        </p:nvSpPr>
        <p:spPr bwMode="blackWhite">
          <a:xfrm>
            <a:off x="2459258" y="1090613"/>
            <a:ext cx="1980008" cy="900419"/>
          </a:xfrm>
          <a:prstGeom prst="wedgeRectCallout">
            <a:avLst>
              <a:gd name="adj1" fmla="val 14732"/>
              <a:gd name="adj2" fmla="val 15618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The Q4:2008 decline was the steepest since the Q1:1982 drop of 6.8%</a:t>
            </a: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blackWhite">
          <a:xfrm>
            <a:off x="6238563" y="3598601"/>
            <a:ext cx="2153266" cy="1091381"/>
          </a:xfrm>
          <a:prstGeom prst="wedgeRectCallout">
            <a:avLst>
              <a:gd name="adj1" fmla="val 6151"/>
              <a:gd name="adj2" fmla="val -90592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2013 is expected to see   initially slow growth, then gradually accelerate throughout the year and into 2014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grayWhite">
          <a:xfrm>
            <a:off x="3274142" y="2951163"/>
            <a:ext cx="929148" cy="1804987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92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2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2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6150" grpId="0" animBg="1"/>
      <p:bldP spid="1926153" grpId="0" animBg="1"/>
      <p:bldP spid="1926154" grpId="0" animBg="1"/>
      <p:bldP spid="14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3BF46-354D-4726-9F86-FEA51FC2199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Workers’ Comp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397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674813"/>
          <a:ext cx="9144000" cy="4719637"/>
        </p:xfrm>
        <a:graphic>
          <a:graphicData uri="http://schemas.openxmlformats.org/presentationml/2006/ole">
            <p:oleObj spid="_x0000_s13369346" name="Chart" r:id="rId4" imgW="8820049" imgH="4552851" progId="MSGraph.Chart.8">
              <p:embed followColorScheme="full"/>
            </p:oleObj>
          </a:graphicData>
        </a:graphic>
      </p:graphicFrame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27000" y="6430963"/>
            <a:ext cx="901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*Excludes monopolistic fund states: ND, OH, WA, </a:t>
            </a:r>
            <a:r>
              <a:rPr lang="en-US" sz="1100" dirty="0" smtClean="0">
                <a:solidFill>
                  <a:srgbClr val="000000"/>
                </a:solidFill>
              </a:rPr>
              <a:t>WY as </a:t>
            </a:r>
            <a:r>
              <a:rPr lang="en-US" sz="1100" dirty="0">
                <a:solidFill>
                  <a:srgbClr val="000000"/>
                </a:solidFill>
              </a:rPr>
              <a:t>well as WV, which transitioned to a competitive structure during this period.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Sources: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83974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blackWhite">
          <a:xfrm>
            <a:off x="3274142" y="2930012"/>
            <a:ext cx="2910348" cy="1093317"/>
          </a:xfrm>
          <a:prstGeom prst="wedgeRectCallout">
            <a:avLst>
              <a:gd name="adj1" fmla="val -54659"/>
              <a:gd name="adj2" fmla="val 10951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NY was one of the few states to show any growth in WC premiums written from 2006-2011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D1F42-B536-4EC3-9B11-44C54C25CC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-80963"/>
            <a:ext cx="7696200" cy="1095376"/>
          </a:xfrm>
        </p:spPr>
        <p:txBody>
          <a:bodyPr lIns="92075" tIns="46038" rIns="92075" bIns="46038" anchor="b"/>
          <a:lstStyle/>
          <a:p>
            <a:r>
              <a:rPr lang="en-US" dirty="0" smtClean="0"/>
              <a:t>Direct Premiums Written: Worker’s Comp</a:t>
            </a:r>
            <a:br>
              <a:rPr lang="en-US" dirty="0" smtClean="0"/>
            </a:br>
            <a:r>
              <a:rPr lang="en-US" dirty="0" smtClean="0"/>
              <a:t>Percent Change by State, 2006-2011*</a:t>
            </a:r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792288"/>
          <a:ext cx="9144000" cy="4719637"/>
        </p:xfrm>
        <a:graphic>
          <a:graphicData uri="http://schemas.openxmlformats.org/presentationml/2006/ole">
            <p:oleObj spid="_x0000_s13370370" name="Chart" r:id="rId4" imgW="8820049" imgH="4552851" progId="MSGraph.Chart.8">
              <p:embed followColorScheme="full"/>
            </p:oleObj>
          </a:graphicData>
        </a:graphic>
      </p:graphicFrame>
      <p:sp>
        <p:nvSpPr>
          <p:cNvPr id="84997" name="Rectangle 3"/>
          <p:cNvSpPr>
            <a:spLocks noChangeArrowheads="1"/>
          </p:cNvSpPr>
          <p:nvPr/>
        </p:nvSpPr>
        <p:spPr bwMode="black">
          <a:xfrm>
            <a:off x="347663" y="1266825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blackWhite">
          <a:xfrm>
            <a:off x="1457325" y="4138613"/>
            <a:ext cx="3441700" cy="1450975"/>
          </a:xfrm>
          <a:prstGeom prst="wedgeRectCallout">
            <a:avLst>
              <a:gd name="adj1" fmla="val 79569"/>
              <a:gd name="adj2" fmla="val -365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>
                <a:solidFill>
                  <a:schemeClr val="bg1"/>
                </a:solidFill>
              </a:rPr>
              <a:t>States with the poorest performing economies also produced the most negative net change in premiums of the past 5 years</a:t>
            </a:r>
          </a:p>
        </p:txBody>
      </p:sp>
      <p:sp>
        <p:nvSpPr>
          <p:cNvPr id="84999" name="Text Box 4"/>
          <p:cNvSpPr txBox="1">
            <a:spLocks noChangeArrowheads="1"/>
          </p:cNvSpPr>
          <p:nvPr/>
        </p:nvSpPr>
        <p:spPr bwMode="auto">
          <a:xfrm>
            <a:off x="127000" y="6403975"/>
            <a:ext cx="90170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*Excludes monopolistic fund states: ND, OH, WA, </a:t>
            </a:r>
            <a:r>
              <a:rPr lang="en-US" sz="1100" dirty="0" smtClean="0">
                <a:solidFill>
                  <a:srgbClr val="000000"/>
                </a:solidFill>
              </a:rPr>
              <a:t>WY as </a:t>
            </a:r>
            <a:r>
              <a:rPr lang="en-US" sz="1100" dirty="0">
                <a:solidFill>
                  <a:srgbClr val="000000"/>
                </a:solidFill>
              </a:rPr>
              <a:t>well as WV, which transitioned to a competitive structure during this period.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</a:rPr>
              <a:t>Sources:  </a:t>
            </a:r>
            <a:r>
              <a:rPr lang="en-US" sz="1100" dirty="0" err="1">
                <a:solidFill>
                  <a:srgbClr val="000000"/>
                </a:solidFill>
              </a:rPr>
              <a:t>SNL</a:t>
            </a:r>
            <a:r>
              <a:rPr lang="en-US" sz="1100" dirty="0">
                <a:solidFill>
                  <a:srgbClr val="000000"/>
                </a:solidFill>
              </a:rPr>
              <a:t> Financial LC.; Insurance Information Institute.		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2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74B7E49-AEF1-4704-8A19-33DD2C8B551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42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546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0486" name="Rectangle 6"/>
          <p:cNvSpPr>
            <a:spLocks noChangeArrowheads="1"/>
          </p:cNvSpPr>
          <p:nvPr/>
        </p:nvSpPr>
        <p:spPr bwMode="blackWhite">
          <a:xfrm>
            <a:off x="609600" y="2219325"/>
            <a:ext cx="7924800" cy="144145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000" b="1">
                <a:solidFill>
                  <a:srgbClr val="FFFFFF"/>
                </a:solidFill>
              </a:rPr>
              <a:t>Labor Market Trends</a:t>
            </a:r>
            <a:endParaRPr lang="en-US" sz="4000" b="1" i="1">
              <a:solidFill>
                <a:srgbClr val="FFFFFF"/>
              </a:solidFill>
            </a:endParaRPr>
          </a:p>
        </p:txBody>
      </p:sp>
      <p:sp>
        <p:nvSpPr>
          <p:cNvPr id="1940487" name="Rectangle 7"/>
          <p:cNvSpPr>
            <a:spLocks noChangeArrowheads="1"/>
          </p:cNvSpPr>
          <p:nvPr/>
        </p:nvSpPr>
        <p:spPr bwMode="auto">
          <a:xfrm>
            <a:off x="228600" y="4052888"/>
            <a:ext cx="8601075" cy="2085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600" b="1">
                <a:solidFill>
                  <a:srgbClr val="225A7A"/>
                </a:solidFill>
              </a:rPr>
              <a:t>Massive Job Losses Sapped the Economy and Commercial/Personal  Lines Exposure, But Trend is Improving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4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94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0486" grpId="0" animBg="1"/>
      <p:bldP spid="194048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40964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40965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8E26AED-119F-4456-85F5-92CA4B421A3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43</a:t>
            </a:fld>
            <a:endParaRPr lang="en-US" sz="900"/>
          </a:p>
        </p:txBody>
      </p:sp>
      <p:sp>
        <p:nvSpPr>
          <p:cNvPr id="409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" y="0"/>
            <a:ext cx="7524750" cy="989013"/>
          </a:xfrm>
        </p:spPr>
        <p:txBody>
          <a:bodyPr/>
          <a:lstStyle/>
          <a:p>
            <a:r>
              <a:rPr lang="en-US" sz="2800" dirty="0" smtClean="0"/>
              <a:t>Unemployment and Underemployment Rates: Stubbornly High in 2012, But Falling</a:t>
            </a:r>
          </a:p>
        </p:txBody>
      </p:sp>
      <p:graphicFrame>
        <p:nvGraphicFramePr>
          <p:cNvPr id="40962" name="Object 2"/>
          <p:cNvGraphicFramePr>
            <a:graphicFrameLocks/>
          </p:cNvGraphicFramePr>
          <p:nvPr>
            <p:ph idx="4294967295"/>
          </p:nvPr>
        </p:nvGraphicFramePr>
        <p:xfrm>
          <a:off x="0" y="1201738"/>
          <a:ext cx="7081837" cy="4867275"/>
        </p:xfrm>
        <a:graphic>
          <a:graphicData uri="http://schemas.openxmlformats.org/presentationml/2006/ole">
            <p:oleObj spid="_x0000_s14334978" name="Chart" r:id="rId4" imgW="7096176" imgH="4876800" progId="MSGraph.Chart.8">
              <p:embed followColorScheme="full"/>
            </p:oleObj>
          </a:graphicData>
        </a:graphic>
      </p:graphicFrame>
      <p:sp>
        <p:nvSpPr>
          <p:cNvPr id="7072775" name="AutoShape 7"/>
          <p:cNvSpPr>
            <a:spLocks noChangeArrowheads="1"/>
          </p:cNvSpPr>
          <p:nvPr/>
        </p:nvSpPr>
        <p:spPr bwMode="blackWhite">
          <a:xfrm>
            <a:off x="7256206" y="2714625"/>
            <a:ext cx="1692532" cy="2988085"/>
          </a:xfrm>
          <a:prstGeom prst="wedgeRectCallout">
            <a:avLst>
              <a:gd name="adj1" fmla="val -64971"/>
              <a:gd name="adj2" fmla="val -14863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Unemployment stood </a:t>
            </a:r>
            <a:r>
              <a:rPr lang="en-US" sz="1400" b="1" dirty="0" smtClean="0">
                <a:cs typeface="+mn-cs"/>
              </a:rPr>
              <a:t>at 7.7% </a:t>
            </a:r>
            <a:r>
              <a:rPr lang="en-US" sz="1400" b="1" dirty="0">
                <a:cs typeface="+mn-cs"/>
              </a:rPr>
              <a:t>in </a:t>
            </a:r>
            <a:r>
              <a:rPr lang="en-US" sz="1400" b="1" dirty="0" smtClean="0">
                <a:cs typeface="+mn-cs"/>
              </a:rPr>
              <a:t>Feb</a:t>
            </a:r>
            <a:r>
              <a:rPr lang="en-US" sz="1400" b="1" dirty="0" smtClean="0"/>
              <a:t>.</a:t>
            </a:r>
            <a:r>
              <a:rPr lang="en-US" sz="1400" b="1" dirty="0" smtClean="0">
                <a:cs typeface="+mn-cs"/>
              </a:rPr>
              <a:t> 2013—lowest in 4 years.</a:t>
            </a:r>
            <a:endParaRPr lang="en-US" sz="1400" b="1" dirty="0">
              <a:cs typeface="+mn-cs"/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Unemployment peaked at 10.1% in October 2009, highest monthly rate since 1983.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Peak rate in the last 30 years: 10.8% in November - December 1982</a:t>
            </a: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6578600"/>
            <a:ext cx="75692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US Bureau of Labor Statistics; Insurance Information Institute.</a:t>
            </a:r>
          </a:p>
        </p:txBody>
      </p:sp>
      <p:sp>
        <p:nvSpPr>
          <p:cNvPr id="2094089" name="AutoShape 38"/>
          <p:cNvSpPr>
            <a:spLocks noChangeArrowheads="1"/>
          </p:cNvSpPr>
          <p:nvPr/>
        </p:nvSpPr>
        <p:spPr bwMode="blackWhite">
          <a:xfrm>
            <a:off x="7280275" y="1152525"/>
            <a:ext cx="1639888" cy="1562100"/>
          </a:xfrm>
          <a:prstGeom prst="wedgeRectCallout">
            <a:avLst>
              <a:gd name="adj1" fmla="val -71716"/>
              <a:gd name="adj2" fmla="val 1649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  <a:cs typeface="+mn-cs"/>
              </a:rPr>
              <a:t>U-6 went from 8.0% in March 2007 to 17.5% in </a:t>
            </a:r>
            <a:br>
              <a:rPr lang="en-US" sz="1400" b="1" dirty="0">
                <a:solidFill>
                  <a:schemeClr val="bg1"/>
                </a:solidFill>
                <a:cs typeface="+mn-cs"/>
              </a:rPr>
            </a:br>
            <a:r>
              <a:rPr lang="en-US" sz="1400" b="1" dirty="0">
                <a:solidFill>
                  <a:schemeClr val="bg1"/>
                </a:solidFill>
                <a:cs typeface="+mn-cs"/>
              </a:rPr>
              <a:t>October 2009; Stood at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14.3% </a:t>
            </a:r>
            <a:r>
              <a:rPr lang="en-US" sz="1400" b="1" dirty="0">
                <a:solidFill>
                  <a:schemeClr val="bg1"/>
                </a:solidFill>
                <a:cs typeface="+mn-cs"/>
              </a:rPr>
              <a:t>in </a:t>
            </a:r>
            <a:r>
              <a:rPr lang="en-US" sz="1400" b="1" dirty="0" smtClean="0">
                <a:solidFill>
                  <a:schemeClr val="bg1"/>
                </a:solidFill>
                <a:cs typeface="+mn-cs"/>
              </a:rPr>
              <a:t>Feb. 2013</a:t>
            </a:r>
            <a:endParaRPr lang="en-US" sz="14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40970" name="Rectangle 11"/>
          <p:cNvSpPr>
            <a:spLocks noChangeArrowheads="1"/>
          </p:cNvSpPr>
          <p:nvPr/>
        </p:nvSpPr>
        <p:spPr bwMode="black">
          <a:xfrm>
            <a:off x="223838" y="102870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2000 through </a:t>
            </a:r>
            <a:r>
              <a:rPr lang="en-US" sz="1600" b="1" dirty="0" smtClean="0">
                <a:solidFill>
                  <a:srgbClr val="225A7A"/>
                </a:solidFill>
              </a:rPr>
              <a:t>Feb. 2013, </a:t>
            </a:r>
            <a:r>
              <a:rPr lang="en-US" sz="1600" b="1" dirty="0">
                <a:solidFill>
                  <a:srgbClr val="225A7A"/>
                </a:solidFill>
              </a:rPr>
              <a:t>Seasonally Adjusted (%)</a:t>
            </a:r>
          </a:p>
        </p:txBody>
      </p:sp>
      <p:sp>
        <p:nvSpPr>
          <p:cNvPr id="2" name="AutoShape 38"/>
          <p:cNvSpPr>
            <a:spLocks noChangeArrowheads="1"/>
          </p:cNvSpPr>
          <p:nvPr/>
        </p:nvSpPr>
        <p:spPr bwMode="blackWhite">
          <a:xfrm>
            <a:off x="687906" y="1981200"/>
            <a:ext cx="1271588" cy="942975"/>
          </a:xfrm>
          <a:prstGeom prst="wedgeRectCallout">
            <a:avLst>
              <a:gd name="adj1" fmla="val 10178"/>
              <a:gd name="adj2" fmla="val 21012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Recession ended in November 2001 </a:t>
            </a:r>
          </a:p>
        </p:txBody>
      </p:sp>
      <p:sp>
        <p:nvSpPr>
          <p:cNvPr id="3" name="AutoShape 38"/>
          <p:cNvSpPr>
            <a:spLocks noChangeArrowheads="1"/>
          </p:cNvSpPr>
          <p:nvPr/>
        </p:nvSpPr>
        <p:spPr bwMode="blackWhite">
          <a:xfrm>
            <a:off x="1997486" y="2009775"/>
            <a:ext cx="1550988" cy="923925"/>
          </a:xfrm>
          <a:prstGeom prst="wedgeRectCallout">
            <a:avLst>
              <a:gd name="adj1" fmla="val -34152"/>
              <a:gd name="adj2" fmla="val 186490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Unemployment kept rising for 19 more months</a:t>
            </a:r>
          </a:p>
        </p:txBody>
      </p:sp>
      <p:sp>
        <p:nvSpPr>
          <p:cNvPr id="4" name="AutoShape 38"/>
          <p:cNvSpPr>
            <a:spLocks noChangeArrowheads="1"/>
          </p:cNvSpPr>
          <p:nvPr/>
        </p:nvSpPr>
        <p:spPr bwMode="blackWhite">
          <a:xfrm>
            <a:off x="3569770" y="2028825"/>
            <a:ext cx="1343025" cy="914400"/>
          </a:xfrm>
          <a:prstGeom prst="wedgeRectCallout">
            <a:avLst>
              <a:gd name="adj1" fmla="val 7811"/>
              <a:gd name="adj2" fmla="val 22681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Recession began in December 2007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blackWhite">
          <a:xfrm>
            <a:off x="481013" y="6000750"/>
            <a:ext cx="8220075" cy="555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Stubbornly high unemployment and </a:t>
            </a:r>
            <a:r>
              <a:rPr lang="en-US" b="1" dirty="0" smtClean="0">
                <a:solidFill>
                  <a:srgbClr val="FFFFFF"/>
                </a:solidFill>
              </a:rPr>
              <a:t>underemployment constrain </a:t>
            </a:r>
            <a:r>
              <a:rPr lang="en-US" b="1" dirty="0">
                <a:solidFill>
                  <a:srgbClr val="FFFFFF"/>
                </a:solidFill>
              </a:rPr>
              <a:t>overall economic </a:t>
            </a:r>
            <a:r>
              <a:rPr lang="en-US" b="1" dirty="0" smtClean="0">
                <a:solidFill>
                  <a:srgbClr val="FFFFFF"/>
                </a:solidFill>
              </a:rPr>
              <a:t>growth, but the job market is now clearly improving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07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2775" grpId="0" animBg="1"/>
      <p:bldP spid="2094089" grpId="0" animBg="1"/>
      <p:bldP spid="2" grpId="0" animBg="1"/>
      <p:bldP spid="3" grpId="0" animBg="1"/>
      <p:bldP spid="4" grpId="0" animBg="1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3"/>
          <p:cNvGraphicFramePr>
            <a:graphicFrameLocks/>
          </p:cNvGraphicFramePr>
          <p:nvPr>
            <p:ph idx="4294967295"/>
          </p:nvPr>
        </p:nvGraphicFramePr>
        <p:xfrm>
          <a:off x="179388" y="1397000"/>
          <a:ext cx="8775700" cy="4087813"/>
        </p:xfrm>
        <a:graphic>
          <a:graphicData uri="http://schemas.openxmlformats.org/presentationml/2006/ole">
            <p:oleObj spid="_x0000_s14338050" name="Chart" r:id="rId4" imgW="8582143" imgH="4114884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Monthly Change in Private Employment</a:t>
            </a: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</a:t>
            </a:r>
            <a:r>
              <a:rPr lang="en-US" sz="1600" b="1" dirty="0" smtClean="0">
                <a:solidFill>
                  <a:srgbClr val="225A7A"/>
                </a:solidFill>
              </a:rPr>
              <a:t>2007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Feb. 2013 (Thousands</a:t>
            </a:r>
            <a:r>
              <a:rPr lang="en-US" sz="1600" b="1" dirty="0">
                <a:solidFill>
                  <a:srgbClr val="225A7A"/>
                </a:solidFill>
              </a:rPr>
              <a:t>)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blackWhite">
          <a:xfrm>
            <a:off x="806450" y="5562600"/>
            <a:ext cx="7680325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Private Employers Added </a:t>
            </a:r>
            <a:r>
              <a:rPr lang="en-US" b="1" dirty="0" smtClean="0">
                <a:solidFill>
                  <a:srgbClr val="FFFFFF"/>
                </a:solidFill>
              </a:rPr>
              <a:t>6.31million </a:t>
            </a:r>
            <a:r>
              <a:rPr lang="en-US" b="1" dirty="0">
                <a:solidFill>
                  <a:srgbClr val="FFFFFF"/>
                </a:solidFill>
              </a:rPr>
              <a:t>Jobs Since Jan. 2010 After Having Shed </a:t>
            </a:r>
            <a:r>
              <a:rPr lang="en-US" b="1" dirty="0" smtClean="0">
                <a:solidFill>
                  <a:srgbClr val="FFFFFF"/>
                </a:solidFill>
              </a:rPr>
              <a:t>4.98 </a:t>
            </a:r>
            <a:r>
              <a:rPr lang="en-US" b="1" dirty="0">
                <a:solidFill>
                  <a:srgbClr val="FFFFFF"/>
                </a:solidFill>
              </a:rPr>
              <a:t>Million Jobs in 2009 and </a:t>
            </a:r>
            <a:r>
              <a:rPr lang="en-US" b="1" dirty="0" smtClean="0">
                <a:solidFill>
                  <a:srgbClr val="FFFFFF"/>
                </a:solidFill>
              </a:rPr>
              <a:t>3.80 </a:t>
            </a:r>
            <a:r>
              <a:rPr lang="en-US" b="1" dirty="0">
                <a:solidFill>
                  <a:srgbClr val="FFFFFF"/>
                </a:solidFill>
              </a:rPr>
              <a:t>Million in 2008 (State and Local Governments Have Shed Hundreds of Thousands of </a:t>
            </a:r>
            <a:r>
              <a:rPr lang="en-US" b="1" dirty="0" smtClean="0">
                <a:solidFill>
                  <a:srgbClr val="FFFFFF"/>
                </a:solidFill>
              </a:rPr>
              <a:t>Jobs)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-201613" y="6616700"/>
            <a:ext cx="7569201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US Bureau of Labor Statistics: </a:t>
            </a:r>
            <a:r>
              <a:rPr lang="en-US" sz="1100">
                <a:hlinkClick r:id="rId5"/>
              </a:rPr>
              <a:t>http://www.bls.gov/ces/home.htm</a:t>
            </a:r>
            <a:r>
              <a:rPr lang="en-US" sz="1100"/>
              <a:t>; Insurance Information Institute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1044502" y="3722482"/>
            <a:ext cx="2082156" cy="841375"/>
          </a:xfrm>
          <a:prstGeom prst="wedgeRectCallout">
            <a:avLst>
              <a:gd name="adj1" fmla="val 62031"/>
              <a:gd name="adj2" fmla="val 31696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Monthly Losses in   Dec. 08–Mar. 09 Were the Largest in the 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Post-WW II Period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6931742" y="3124355"/>
            <a:ext cx="1927072" cy="936368"/>
          </a:xfrm>
          <a:prstGeom prst="wedgeRectCallout">
            <a:avLst>
              <a:gd name="adj1" fmla="val 44190"/>
              <a:gd name="adj2" fmla="val -11107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/>
              <a:t>246</a:t>
            </a:r>
            <a:r>
              <a:rPr lang="en-US" sz="1400" b="1" dirty="0" smtClean="0">
                <a:cs typeface="+mn-cs"/>
              </a:rPr>
              <a:t>,000 </a:t>
            </a:r>
            <a:r>
              <a:rPr lang="en-US" sz="1400" b="1" dirty="0">
                <a:cs typeface="+mn-cs"/>
              </a:rPr>
              <a:t>private sector jobs were created in </a:t>
            </a:r>
            <a:r>
              <a:rPr lang="en-US" sz="1400" b="1" dirty="0" smtClean="0">
                <a:cs typeface="+mn-cs"/>
              </a:rPr>
              <a:t>February</a:t>
            </a:r>
            <a:endParaRPr lang="en-US" sz="1400" b="1" dirty="0"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4847302" y="3736258"/>
            <a:ext cx="1818968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u="sng" dirty="0" smtClean="0">
                <a:solidFill>
                  <a:schemeClr val="bg1"/>
                </a:solidFill>
              </a:rPr>
              <a:t>Jobs Created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2012: 2.247 Mill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2011: 2.420 Mill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2010: 1.235 Mill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3"/>
          <p:cNvGraphicFramePr>
            <a:graphicFrameLocks/>
          </p:cNvGraphicFramePr>
          <p:nvPr>
            <p:ph idx="4294967295"/>
          </p:nvPr>
        </p:nvGraphicFramePr>
        <p:xfrm>
          <a:off x="179388" y="1397000"/>
          <a:ext cx="8775700" cy="4087813"/>
        </p:xfrm>
        <a:graphic>
          <a:graphicData uri="http://schemas.openxmlformats.org/presentationml/2006/ole">
            <p:oleObj spid="_x0000_s14339074" name="Chart" r:id="rId4" imgW="8582143" imgH="4114884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Cumulative </a:t>
            </a: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Change in Private </a:t>
            </a: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Employment: Dec. 2007—Feb. 2013</a:t>
            </a:r>
            <a:endParaRPr lang="en-US" sz="30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December 2007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February 2013 (Millions)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-201613" y="6616700"/>
            <a:ext cx="7569201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US Bureau of Labor Statistics: </a:t>
            </a:r>
            <a:r>
              <a:rPr lang="en-US" sz="1100">
                <a:hlinkClick r:id="rId5"/>
              </a:rPr>
              <a:t>http://www.bls.gov/ces/home.htm</a:t>
            </a:r>
            <a:r>
              <a:rPr lang="en-US" sz="1100"/>
              <a:t>; Insurance Information Institute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3004458" y="2202427"/>
            <a:ext cx="2197100" cy="727586"/>
          </a:xfrm>
          <a:prstGeom prst="wedgeRectCallout">
            <a:avLst>
              <a:gd name="adj1" fmla="val 8882"/>
              <a:gd name="adj2" fmla="val 18746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Cumulative job losses peaked at 8.765 million in February 2010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6224686" y="2169187"/>
            <a:ext cx="2151531" cy="685800"/>
          </a:xfrm>
          <a:prstGeom prst="wedgeRectCallout">
            <a:avLst>
              <a:gd name="adj1" fmla="val 66155"/>
              <a:gd name="adj2" fmla="val 2092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cs typeface="+mn-cs"/>
              </a:rPr>
              <a:t>Cumulative job losses as of </a:t>
            </a:r>
            <a:r>
              <a:rPr lang="en-US" sz="1400" b="1" dirty="0" smtClean="0"/>
              <a:t>Feb.</a:t>
            </a:r>
            <a:r>
              <a:rPr lang="en-US" sz="1400" b="1" dirty="0" smtClean="0">
                <a:cs typeface="+mn-cs"/>
              </a:rPr>
              <a:t> 2013 totaled 2.412 million</a:t>
            </a:r>
            <a:endParaRPr lang="en-US" sz="1400" b="1" dirty="0"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969682" y="2862461"/>
            <a:ext cx="7999506" cy="186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7"/>
          <p:cNvSpPr>
            <a:spLocks noChangeArrowheads="1"/>
          </p:cNvSpPr>
          <p:nvPr/>
        </p:nvSpPr>
        <p:spPr bwMode="blackWhite">
          <a:xfrm>
            <a:off x="1018942" y="3500284"/>
            <a:ext cx="1458788" cy="1454450"/>
          </a:xfrm>
          <a:prstGeom prst="wedgeRectCallout">
            <a:avLst>
              <a:gd name="adj1" fmla="val 58299"/>
              <a:gd name="adj2" fmla="val -3527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cs typeface="+mn-cs"/>
              </a:rPr>
              <a:t>All of the jobs “lost” since President Obama took office in Jan. 2009 have been recouped</a:t>
            </a:r>
            <a:endParaRPr lang="en-US" sz="1400" b="1" dirty="0">
              <a:cs typeface="+mn-cs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blackWhite">
          <a:xfrm>
            <a:off x="806450" y="5562600"/>
            <a:ext cx="7680325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Private Employers Added </a:t>
            </a:r>
            <a:r>
              <a:rPr lang="en-US" b="1" dirty="0" smtClean="0">
                <a:solidFill>
                  <a:srgbClr val="FFFFFF"/>
                </a:solidFill>
              </a:rPr>
              <a:t>6.31million </a:t>
            </a:r>
            <a:r>
              <a:rPr lang="en-US" b="1" dirty="0">
                <a:solidFill>
                  <a:srgbClr val="FFFFFF"/>
                </a:solidFill>
              </a:rPr>
              <a:t>Jobs Since Jan. 2010 After Having Shed </a:t>
            </a:r>
            <a:r>
              <a:rPr lang="en-US" b="1" dirty="0" smtClean="0">
                <a:solidFill>
                  <a:srgbClr val="FFFFFF"/>
                </a:solidFill>
              </a:rPr>
              <a:t>4.98 </a:t>
            </a:r>
            <a:r>
              <a:rPr lang="en-US" b="1" dirty="0">
                <a:solidFill>
                  <a:srgbClr val="FFFFFF"/>
                </a:solidFill>
              </a:rPr>
              <a:t>Million Jobs in 2009 and </a:t>
            </a:r>
            <a:r>
              <a:rPr lang="en-US" b="1" dirty="0" smtClean="0">
                <a:solidFill>
                  <a:srgbClr val="FFFFFF"/>
                </a:solidFill>
              </a:rPr>
              <a:t>3.80 </a:t>
            </a:r>
            <a:r>
              <a:rPr lang="en-US" b="1" dirty="0">
                <a:solidFill>
                  <a:srgbClr val="FFFFFF"/>
                </a:solidFill>
              </a:rPr>
              <a:t>Million in 2008 (State and Local Governments Have Shed Hundreds of Thousands of </a:t>
            </a:r>
            <a:r>
              <a:rPr lang="en-US" b="1" dirty="0" smtClean="0">
                <a:solidFill>
                  <a:srgbClr val="FFFFFF"/>
                </a:solidFill>
              </a:rPr>
              <a:t>Jobs)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3"/>
          <p:cNvGraphicFramePr>
            <a:graphicFrameLocks/>
          </p:cNvGraphicFramePr>
          <p:nvPr>
            <p:ph idx="4294967295"/>
          </p:nvPr>
        </p:nvGraphicFramePr>
        <p:xfrm>
          <a:off x="0" y="1423988"/>
          <a:ext cx="8748713" cy="4194175"/>
        </p:xfrm>
        <a:graphic>
          <a:graphicData uri="http://schemas.openxmlformats.org/presentationml/2006/ole">
            <p:oleObj spid="_x0000_s14340098" name="Chart" r:id="rId4" imgW="8582143" imgH="4114884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239664" y="44244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Cumulative </a:t>
            </a: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Change in Private </a:t>
            </a: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Sector Employment: Jan. 2010—Feb. 2013</a:t>
            </a:r>
            <a:endParaRPr lang="en-US" sz="30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January 2010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February 2013* (Millions)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-201613" y="6616700"/>
            <a:ext cx="7569201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/>
              <a:t>Source: US Bureau of Labor Statistics: </a:t>
            </a:r>
            <a:r>
              <a:rPr lang="en-US" sz="1100">
                <a:hlinkClick r:id="rId5"/>
              </a:rPr>
              <a:t>http://www.bls.gov/ces/home.htm</a:t>
            </a:r>
            <a:r>
              <a:rPr lang="en-US" sz="1100"/>
              <a:t>; Insurance Information Institute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5531511" y="3403129"/>
            <a:ext cx="2521107" cy="1006640"/>
          </a:xfrm>
          <a:prstGeom prst="wedgeRectCallout">
            <a:avLst>
              <a:gd name="adj1" fmla="val 67119"/>
              <a:gd name="adj2" fmla="val -7539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cs typeface="+mn-cs"/>
              </a:rPr>
              <a:t>Cumulative job gains through </a:t>
            </a:r>
            <a:r>
              <a:rPr lang="en-US" b="1" dirty="0" smtClean="0"/>
              <a:t>Feb.</a:t>
            </a:r>
            <a:r>
              <a:rPr lang="en-US" b="1" dirty="0" smtClean="0">
                <a:cs typeface="+mn-cs"/>
              </a:rPr>
              <a:t> 2013 totaled 6.31 million</a:t>
            </a:r>
            <a:endParaRPr lang="en-US" b="1" dirty="0"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1266191" y="1710813"/>
            <a:ext cx="3276317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Job gains and pay increases have added more than $600 billion to payrolls since Jan. 2010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blackWhite">
          <a:xfrm>
            <a:off x="806450" y="5606844"/>
            <a:ext cx="7680325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Private Employers Added </a:t>
            </a:r>
            <a:r>
              <a:rPr lang="en-US" b="1" dirty="0" smtClean="0">
                <a:solidFill>
                  <a:srgbClr val="FFFFFF"/>
                </a:solidFill>
              </a:rPr>
              <a:t>6.31million </a:t>
            </a:r>
            <a:r>
              <a:rPr lang="en-US" b="1" dirty="0">
                <a:solidFill>
                  <a:srgbClr val="FFFFFF"/>
                </a:solidFill>
              </a:rPr>
              <a:t>Jobs Since Jan. 2010 After Having Shed </a:t>
            </a:r>
            <a:r>
              <a:rPr lang="en-US" b="1" dirty="0" smtClean="0">
                <a:solidFill>
                  <a:srgbClr val="FFFFFF"/>
                </a:solidFill>
              </a:rPr>
              <a:t>4.98 </a:t>
            </a:r>
            <a:r>
              <a:rPr lang="en-US" b="1" dirty="0">
                <a:solidFill>
                  <a:srgbClr val="FFFFFF"/>
                </a:solidFill>
              </a:rPr>
              <a:t>Million Jobs in 2009 and </a:t>
            </a:r>
            <a:r>
              <a:rPr lang="en-US" b="1" dirty="0" smtClean="0">
                <a:solidFill>
                  <a:srgbClr val="FFFFFF"/>
                </a:solidFill>
              </a:rPr>
              <a:t>3.80 </a:t>
            </a:r>
            <a:r>
              <a:rPr lang="en-US" b="1" dirty="0">
                <a:solidFill>
                  <a:srgbClr val="FFFFFF"/>
                </a:solidFill>
              </a:rPr>
              <a:t>Million in 2008 (State and Local Governments Have Shed Hundreds of Thousands of </a:t>
            </a:r>
            <a:r>
              <a:rPr lang="en-US" b="1" dirty="0" smtClean="0">
                <a:solidFill>
                  <a:srgbClr val="FFFFFF"/>
                </a:solidFill>
              </a:rPr>
              <a:t>Jobs)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6" name="Object 3"/>
          <p:cNvGraphicFramePr>
            <a:graphicFrameLocks/>
          </p:cNvGraphicFramePr>
          <p:nvPr>
            <p:ph idx="4294967295"/>
          </p:nvPr>
        </p:nvGraphicFramePr>
        <p:xfrm>
          <a:off x="-118384" y="1382252"/>
          <a:ext cx="8775700" cy="4087813"/>
        </p:xfrm>
        <a:graphic>
          <a:graphicData uri="http://schemas.openxmlformats.org/presentationml/2006/ole">
            <p:oleObj spid="_x0000_s14341122" name="Chart" r:id="rId4" imgW="8581960" imgH="4114867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239664" y="44244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Cumulative </a:t>
            </a: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Change in </a:t>
            </a: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Government Employment: Jan. 2010—Feb. 2013</a:t>
            </a:r>
            <a:endParaRPr lang="en-US" sz="30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41988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January 2010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Feb. 2013* (Millions)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-201613" y="6616700"/>
            <a:ext cx="7569201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US Bureau of Labor </a:t>
            </a:r>
            <a:r>
              <a:rPr lang="en-US" sz="1100" dirty="0" smtClean="0"/>
              <a:t>Statistics </a:t>
            </a:r>
            <a:r>
              <a:rPr lang="en-US" sz="1100" dirty="0" smtClean="0">
                <a:hlinkClick r:id="rId5"/>
              </a:rPr>
              <a:t>http://www.bls.gov/data/#employment</a:t>
            </a:r>
            <a:r>
              <a:rPr lang="en-US" sz="1100" dirty="0" smtClean="0"/>
              <a:t>; </a:t>
            </a:r>
            <a:r>
              <a:rPr lang="en-US" sz="1100" dirty="0"/>
              <a:t>Insurance Information Institute</a:t>
            </a: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blackWhite">
          <a:xfrm>
            <a:off x="5545407" y="3185657"/>
            <a:ext cx="2492478" cy="899651"/>
          </a:xfrm>
          <a:prstGeom prst="wedgeRectCallout">
            <a:avLst>
              <a:gd name="adj1" fmla="val 65693"/>
              <a:gd name="adj2" fmla="val 4625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cs typeface="+mn-cs"/>
              </a:rPr>
              <a:t>Cumulative job </a:t>
            </a:r>
            <a:r>
              <a:rPr lang="en-US" b="1" i="1" dirty="0" smtClean="0">
                <a:cs typeface="+mn-cs"/>
              </a:rPr>
              <a:t>losses</a:t>
            </a:r>
            <a:r>
              <a:rPr lang="en-US" b="1" dirty="0" smtClean="0">
                <a:cs typeface="+mn-cs"/>
              </a:rPr>
              <a:t> through Feb. 2013 totaled 637,000</a:t>
            </a:r>
            <a:endParaRPr lang="en-US" b="1" dirty="0"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blackWhite">
          <a:xfrm>
            <a:off x="806450" y="5562600"/>
            <a:ext cx="7680325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Governments at All Levels are Under Severe Fiscal Strain As Tax Receipts Plunged and Pension Obligations Soared During the Financial Crisis: Sequestration Will Add to this Toll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935789" y="1091387"/>
            <a:ext cx="3500286" cy="175432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chemeClr val="bg1"/>
                </a:solidFill>
              </a:rPr>
              <a:t>Government at all levels has shed more than half a million jobs since Jan. 2010 even as private employers created 6.31 million jobs, though losses may now be ending. 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757096" y="3756586"/>
            <a:ext cx="1661653" cy="1066800"/>
          </a:xfrm>
          <a:prstGeom prst="wedgeRectCallout">
            <a:avLst>
              <a:gd name="adj1" fmla="val 4834"/>
              <a:gd name="adj2" fmla="val -9098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Temporary Census hiring distorted 2010 figures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55300" name="Rectangle 10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5530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1827A-84F6-4A43-8588-541F0AF3455F}" type="slidenum">
              <a:rPr lang="en-US" smtClean="0"/>
              <a:pPr>
                <a:defRPr/>
              </a:pPr>
              <a:t>48</a:t>
            </a:fld>
            <a:endParaRPr lang="en-US" smtClean="0"/>
          </a:p>
        </p:txBody>
      </p:sp>
      <p:sp>
        <p:nvSpPr>
          <p:cNvPr id="512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Change in Government Employment: Jan. 2010—Feb. 2013*</a:t>
            </a:r>
          </a:p>
        </p:txBody>
      </p:sp>
      <p:graphicFrame>
        <p:nvGraphicFramePr>
          <p:cNvPr id="51202" name="Object 2"/>
          <p:cNvGraphicFramePr>
            <a:graphicFrameLocks/>
          </p:cNvGraphicFramePr>
          <p:nvPr/>
        </p:nvGraphicFramePr>
        <p:xfrm>
          <a:off x="302291" y="2040907"/>
          <a:ext cx="8493125" cy="4343400"/>
        </p:xfrm>
        <a:graphic>
          <a:graphicData uri="http://schemas.openxmlformats.org/presentationml/2006/ole">
            <p:oleObj spid="_x0000_s14342146" name="Chart" r:id="rId4" imgW="8439161" imgH="4324336" progId="MSGraph.Chart.8">
              <p:embed followColorScheme="full"/>
            </p:oleObj>
          </a:graphicData>
        </a:graphic>
      </p:graphicFrame>
      <p:sp>
        <p:nvSpPr>
          <p:cNvPr id="51209" name="Rectangle 7"/>
          <p:cNvSpPr>
            <a:spLocks noChangeArrowheads="1"/>
          </p:cNvSpPr>
          <p:nvPr/>
        </p:nvSpPr>
        <p:spPr bwMode="black">
          <a:xfrm>
            <a:off x="280219" y="1291114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5176683" y="3451123"/>
            <a:ext cx="3746090" cy="2123766"/>
          </a:xfrm>
          <a:prstGeom prst="wedgeRectCallout">
            <a:avLst>
              <a:gd name="adj1" fmla="val -74872"/>
              <a:gd name="adj2" fmla="val -3763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Local government employment shrank by 473,000 from Jan. 2010 through Feb. 2013, accounting for 74% of all government job losses, negatively impacting WC exposures for those cities and counties that insure privately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-201613" y="6429098"/>
            <a:ext cx="756920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*Cumulative change from prior month; Base employment date is Dec. 2009.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</a:t>
            </a:r>
            <a:r>
              <a:rPr lang="en-US" sz="1100" dirty="0"/>
              <a:t>: US Bureau of Labor </a:t>
            </a:r>
            <a:r>
              <a:rPr lang="en-US" sz="1100" dirty="0" smtClean="0"/>
              <a:t>Statistics </a:t>
            </a:r>
            <a:r>
              <a:rPr lang="en-US" sz="1100" dirty="0" smtClean="0">
                <a:hlinkClick r:id="rId5"/>
              </a:rPr>
              <a:t>http://www.bls.gov/data/#employment</a:t>
            </a:r>
            <a:r>
              <a:rPr lang="en-US" sz="1100" dirty="0" smtClean="0"/>
              <a:t>; </a:t>
            </a:r>
            <a:r>
              <a:rPr lang="en-US" sz="1100" dirty="0"/>
              <a:t>Insurance Information Institute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2172989" y="1179870"/>
            <a:ext cx="4434287" cy="1037299"/>
          </a:xfrm>
          <a:prstGeom prst="wedgeRectCallout">
            <a:avLst>
              <a:gd name="adj1" fmla="val 38544"/>
              <a:gd name="adj2" fmla="val 6615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State government employment fell by 2.6% since the end of 2009 while Federal employment is down by 1.1%</a:t>
            </a:r>
            <a:endParaRPr lang="en-US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4A20F6-91D8-4339-87D8-CFCAAAD28962}" type="slidenum">
              <a:rPr lang="en-US" smtClean="0">
                <a:latin typeface="Arial" pitchFamily="34" charset="0"/>
              </a:rPr>
              <a:pPr/>
              <a:t>49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23825"/>
            <a:ext cx="8686800" cy="1143000"/>
          </a:xfrm>
        </p:spPr>
        <p:txBody>
          <a:bodyPr lIns="92075" tIns="46038" rIns="92075" bIns="46038" anchor="b"/>
          <a:lstStyle/>
          <a:p>
            <a:r>
              <a:rPr lang="en-US" sz="2600" smtClean="0">
                <a:latin typeface="Arial" pitchFamily="34" charset="0"/>
              </a:rPr>
              <a:t>Unemployment Rates by State, December 2012:</a:t>
            </a:r>
            <a:br>
              <a:rPr lang="en-US" sz="2600" smtClean="0">
                <a:latin typeface="Arial" pitchFamily="34" charset="0"/>
              </a:rPr>
            </a:br>
            <a:r>
              <a:rPr lang="en-US" sz="2600" smtClean="0">
                <a:latin typeface="Arial" pitchFamily="34" charset="0"/>
              </a:rPr>
              <a:t>Highest 25 States*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9525" y="1527175"/>
          <a:ext cx="9144000" cy="4754563"/>
        </p:xfrm>
        <a:graphic>
          <a:graphicData uri="http://schemas.openxmlformats.org/presentationml/2006/ole">
            <p:oleObj spid="_x0000_s15387650" name="Chart" r:id="rId4" imgW="8810600" imgH="4581583" progId="MSGraph.Chart.8">
              <p:embed followColorScheme="full"/>
            </p:oleObj>
          </a:graphicData>
        </a:graphic>
      </p:graphicFrame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0" y="6367463"/>
            <a:ext cx="90170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*Provisional figures for December 2012, seasonally adjusted.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/>
              <a:t>Sources:  US Bureau of Labor Statistics; Insurance Information Institute.		</a:t>
            </a:r>
          </a:p>
        </p:txBody>
      </p:sp>
      <p:sp>
        <p:nvSpPr>
          <p:cNvPr id="2173958" name="AutoShape 6"/>
          <p:cNvSpPr>
            <a:spLocks noChangeArrowheads="1"/>
          </p:cNvSpPr>
          <p:nvPr/>
        </p:nvSpPr>
        <p:spPr bwMode="blackWhite">
          <a:xfrm>
            <a:off x="3448664" y="1157288"/>
            <a:ext cx="3581400" cy="1357312"/>
          </a:xfrm>
          <a:prstGeom prst="wedgeRectCallout">
            <a:avLst>
              <a:gd name="adj1" fmla="val -73263"/>
              <a:gd name="adj2" fmla="val 4389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In December, 22 states reported over-the-month unemployment rate decreases, 16 states and the District of Columbia had increases, and 12 states had no change.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blackWhite">
          <a:xfrm>
            <a:off x="2070034" y="3642852"/>
            <a:ext cx="2000521" cy="1078568"/>
          </a:xfrm>
          <a:prstGeom prst="wedgeRectCallout">
            <a:avLst>
              <a:gd name="adj1" fmla="val 110519"/>
              <a:gd name="adj2" fmla="val 3264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NY’s unemployment rate is above the US average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3958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146255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The Fiscal Cliff Was Just the Beginning: Budget Battles for Years to Come? 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444102"/>
            <a:ext cx="8942201" cy="45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50" dirty="0" smtClean="0"/>
              <a:t>*P/C Insurance Joint Industry Forum press release (</a:t>
            </a:r>
            <a:r>
              <a:rPr lang="en-US" sz="1050" dirty="0" smtClean="0">
                <a:hlinkClick r:id="rId3"/>
              </a:rPr>
              <a:t>www.iii.org/press_releases</a:t>
            </a:r>
            <a:r>
              <a:rPr lang="en-US" sz="1050" dirty="0" smtClean="0"/>
              <a:t>), January 15, 2013.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050" dirty="0" smtClean="0"/>
              <a:t>Source</a:t>
            </a:r>
            <a:r>
              <a:rPr lang="en-US" sz="1050" dirty="0"/>
              <a:t>: </a:t>
            </a:r>
            <a:r>
              <a:rPr lang="en-US" sz="1050" dirty="0" smtClean="0"/>
              <a:t>Fix the Debt Coalition, January 18, 2013; </a:t>
            </a:r>
            <a:r>
              <a:rPr lang="en-US" sz="1050" dirty="0"/>
              <a:t>Insurance Information </a:t>
            </a:r>
            <a:r>
              <a:rPr lang="en-US" sz="1050" dirty="0" smtClean="0"/>
              <a:t>Institute</a:t>
            </a:r>
            <a:endParaRPr lang="en-US" sz="105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4075906" name="Picture 2" descr="Infographic"/>
          <p:cNvPicPr>
            <a:picLocks noChangeAspect="1" noChangeArrowheads="1"/>
          </p:cNvPicPr>
          <p:nvPr/>
        </p:nvPicPr>
        <p:blipFill>
          <a:blip r:embed="rId4" cstate="print"/>
          <a:srcRect t="13440"/>
          <a:stretch>
            <a:fillRect/>
          </a:stretch>
        </p:blipFill>
        <p:spPr bwMode="auto">
          <a:xfrm>
            <a:off x="49160" y="1730477"/>
            <a:ext cx="6921909" cy="4581833"/>
          </a:xfrm>
          <a:prstGeom prst="rect">
            <a:avLst/>
          </a:prstGeom>
          <a:noFill/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902245" y="1306333"/>
            <a:ext cx="2241755" cy="4652962"/>
          </a:xfrm>
          <a:prstGeom prst="rect">
            <a:avLst/>
          </a:prstGeom>
        </p:spPr>
        <p:txBody>
          <a:bodyPr/>
          <a:lstStyle/>
          <a:p>
            <a:pPr marL="292100" marR="0" lvl="0" indent="-292100" algn="l" defTabSz="914400" rtl="0" eaLnBrk="0" fontAlgn="base" latinLnBrk="0" hangingPunct="0">
              <a:lnSpc>
                <a:spcPts val="19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b="1" kern="0" dirty="0" smtClean="0">
                <a:cs typeface="+mn-cs"/>
              </a:rPr>
              <a:t>The “Fiscal Cliff” was just the beginning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92100" marR="0" lvl="0" indent="-292100" algn="l" defTabSz="914400" rtl="0" eaLnBrk="0" fontAlgn="base" latinLnBrk="0" hangingPunct="0">
              <a:lnSpc>
                <a:spcPts val="19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b="1" kern="0" dirty="0" smtClean="0">
                <a:cs typeface="+mn-cs"/>
              </a:rPr>
              <a:t>There are 10+ “Fiscal Speed Bumps” over the next 5 years, setting up a potentially extended period of fiscal uncertainty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92100" marR="0" lvl="0" indent="-292100" algn="l" defTabSz="914400" rtl="0" eaLnBrk="0" fontAlgn="base" latinLnBrk="0" hangingPunct="0">
              <a:lnSpc>
                <a:spcPts val="1900"/>
              </a:lnSpc>
              <a:spcBef>
                <a:spcPct val="5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b="1" kern="0" dirty="0" smtClean="0">
                <a:cs typeface="+mn-cs"/>
              </a:rPr>
              <a:t>Creates long-term uncertainty around federal spending, tax policy, entitlements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black">
          <a:xfrm>
            <a:off x="347663" y="1082166"/>
            <a:ext cx="8221662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i="1" dirty="0" smtClean="0">
                <a:solidFill>
                  <a:srgbClr val="225A7A"/>
                </a:solidFill>
              </a:rPr>
              <a:t>Poll: 94% of P/C insurance executives think looming budget battles</a:t>
            </a:r>
          </a:p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i="1" dirty="0" smtClean="0">
                <a:solidFill>
                  <a:srgbClr val="225A7A"/>
                </a:solidFill>
              </a:rPr>
              <a:t>In Washington will hurt the economy.*</a:t>
            </a:r>
            <a:endParaRPr lang="en-US" sz="1600" b="1" i="1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9E3E78-DB0F-4115-AD58-8D9D72248BD6}" type="slidenum">
              <a:rPr lang="en-US" smtClean="0">
                <a:latin typeface="Arial" pitchFamily="34" charset="0"/>
              </a:rPr>
              <a:pPr/>
              <a:t>50</a:t>
            </a:fld>
            <a:endParaRPr lang="en-US" smtClean="0">
              <a:latin typeface="Arial" pitchFamily="34" charset="0"/>
            </a:endParaRP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465263"/>
          <a:ext cx="9144000" cy="5410200"/>
        </p:xfrm>
        <a:graphic>
          <a:graphicData uri="http://schemas.openxmlformats.org/presentationml/2006/ole">
            <p:oleObj spid="_x0000_s15388674" name="Chart" r:id="rId4" imgW="8820048" imgH="4572135" progId="MSGraph.Chart.8">
              <p:embed followColorScheme="full"/>
            </p:oleObj>
          </a:graphicData>
        </a:graphic>
      </p:graphicFrame>
      <p:sp>
        <p:nvSpPr>
          <p:cNvPr id="2052" name="Rectangle 2"/>
          <p:cNvSpPr txBox="1">
            <a:spLocks noChangeArrowheads="1"/>
          </p:cNvSpPr>
          <p:nvPr/>
        </p:nvSpPr>
        <p:spPr bwMode="auto">
          <a:xfrm>
            <a:off x="0" y="0"/>
            <a:ext cx="803592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/>
            <a:r>
              <a:rPr lang="en-US" sz="2600" b="1">
                <a:solidFill>
                  <a:schemeClr val="accent1"/>
                </a:solidFill>
              </a:rPr>
              <a:t>Unemployment Rates by State, December 2012: </a:t>
            </a:r>
          </a:p>
          <a:p>
            <a:pPr eaLnBrk="0" hangingPunct="0"/>
            <a:r>
              <a:rPr lang="en-US" sz="2600" b="1">
                <a:solidFill>
                  <a:schemeClr val="accent1"/>
                </a:solidFill>
              </a:rPr>
              <a:t>Lowest 25 States*</a:t>
            </a: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0" y="6429375"/>
            <a:ext cx="87503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/>
              <a:t>*Provisional figures for December 2012, seasonally adjusted.</a:t>
            </a:r>
          </a:p>
          <a:p>
            <a:r>
              <a:rPr lang="en-US" sz="1100"/>
              <a:t>Sources:  US Bureau of Labor Statistics; Insurance Information Institute.	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blackWhite">
          <a:xfrm>
            <a:off x="5067300" y="1255713"/>
            <a:ext cx="3495675" cy="1287462"/>
          </a:xfrm>
          <a:prstGeom prst="wedgeRectCallout">
            <a:avLst>
              <a:gd name="adj1" fmla="val -86809"/>
              <a:gd name="adj2" fmla="val -518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</a:rPr>
              <a:t>In December, 22 states reported over-the-month unemployment rate decreases, 16 states and the District of Columbia had increases, and 12 states had no change.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304D1B2-FCFB-47FF-9729-B56EB152D92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51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02933"/>
            <a:ext cx="7400925" cy="860425"/>
          </a:xfrm>
        </p:spPr>
        <p:txBody>
          <a:bodyPr/>
          <a:lstStyle/>
          <a:p>
            <a:r>
              <a:rPr lang="en-US" sz="3200" dirty="0" smtClean="0"/>
              <a:t>Oil &amp; Gas Extraction Employment,</a:t>
            </a:r>
            <a:br>
              <a:rPr lang="en-US" sz="3200" dirty="0" smtClean="0"/>
            </a:br>
            <a:r>
              <a:rPr lang="en-US" sz="3200" dirty="0" smtClean="0"/>
              <a:t>Jan. 2010—February 2013</a:t>
            </a:r>
            <a:r>
              <a:rPr lang="en-US" dirty="0" smtClean="0"/>
              <a:t>*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-58992" y="6463150"/>
            <a:ext cx="8724900" cy="46859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*Seasonally </a:t>
            </a:r>
            <a:r>
              <a:rPr lang="en-US" sz="1100" dirty="0"/>
              <a:t>adjusted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US Bureau of Labor </a:t>
            </a:r>
            <a:r>
              <a:rPr lang="en-US" sz="1100" dirty="0" smtClean="0"/>
              <a:t>Statistics at </a:t>
            </a:r>
            <a:r>
              <a:rPr lang="en-US" sz="1100" dirty="0" smtClean="0">
                <a:hlinkClick r:id="rId4"/>
              </a:rPr>
              <a:t>http://data.bls.gov</a:t>
            </a:r>
            <a:r>
              <a:rPr lang="en-US" sz="1100" dirty="0" smtClean="0"/>
              <a:t>;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221226" y="1563529"/>
          <a:ext cx="8500499" cy="4838700"/>
        </p:xfrm>
        <a:graphic>
          <a:graphicData uri="http://schemas.openxmlformats.org/presentationml/2006/ole">
            <p:oleObj spid="_x0000_s15778818" name="Chart" r:id="rId5" imgW="8343872" imgH="4381562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963558" y="1494504"/>
            <a:ext cx="2974264" cy="2118849"/>
          </a:xfrm>
          <a:prstGeom prst="wedgeRectCallout">
            <a:avLst>
              <a:gd name="adj1" fmla="val 193640"/>
              <a:gd name="adj2" fmla="val -3843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noFill/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Oil and gas extraction employment is up 24.4% since Jan. 2010 as the energy sector booms.  Domestic energy production is essential to any robust economic recovery in the US.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black">
          <a:xfrm>
            <a:off x="280219" y="1202626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pic>
        <p:nvPicPr>
          <p:cNvPr id="10" name="Picture 9" descr="Fracking Rig in N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66436" y="3576677"/>
            <a:ext cx="2792660" cy="186316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91141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3CDEA-1BE3-4BCF-B1BC-9FD78CF63BE8}" type="slidenum">
              <a:rPr lang="en-US" smtClean="0"/>
              <a:pPr>
                <a:defRPr/>
              </a:pPr>
              <a:t>52</a:t>
            </a:fld>
            <a:endParaRPr lang="en-US" smtClean="0"/>
          </a:p>
        </p:txBody>
      </p:sp>
      <p:sp>
        <p:nvSpPr>
          <p:cNvPr id="450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Unemployment Rate Forecast</a:t>
            </a:r>
          </a:p>
        </p:txBody>
      </p:sp>
      <p:graphicFrame>
        <p:nvGraphicFramePr>
          <p:cNvPr id="6924291" name="Object 3"/>
          <p:cNvGraphicFramePr>
            <a:graphicFrameLocks noChangeAspect="1"/>
          </p:cNvGraphicFramePr>
          <p:nvPr>
            <p:ph type="chart" idx="4294967295"/>
          </p:nvPr>
        </p:nvGraphicFramePr>
        <p:xfrm>
          <a:off x="315913" y="1843088"/>
          <a:ext cx="8562975" cy="4445000"/>
        </p:xfrm>
        <a:graphic>
          <a:graphicData uri="http://schemas.openxmlformats.org/presentationml/2006/ole">
            <p:oleObj spid="_x0000_s13588482" name="Chart" r:id="rId4" imgW="8239135" imgH="4276828" progId="MSGraph.Chart.8">
              <p:embed followColorScheme="full"/>
            </p:oleObj>
          </a:graphicData>
        </a:graphic>
      </p:graphicFrame>
      <p:sp>
        <p:nvSpPr>
          <p:cNvPr id="7073797" name="AutoShape 5"/>
          <p:cNvSpPr>
            <a:spLocks noChangeArrowheads="1"/>
          </p:cNvSpPr>
          <p:nvPr/>
        </p:nvSpPr>
        <p:spPr bwMode="blackWhite">
          <a:xfrm>
            <a:off x="1063714" y="1481803"/>
            <a:ext cx="1664738" cy="2485514"/>
          </a:xfrm>
          <a:prstGeom prst="wedgeRectCallout">
            <a:avLst>
              <a:gd name="adj1" fmla="val 103657"/>
              <a:gd name="adj2" fmla="val -2569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Rising unemployment </a:t>
            </a:r>
            <a:br>
              <a:rPr lang="en-US" sz="1600" b="1" dirty="0">
                <a:solidFill>
                  <a:schemeClr val="bg1"/>
                </a:solidFill>
                <a:cs typeface="+mn-cs"/>
              </a:rPr>
            </a:br>
            <a:r>
              <a:rPr lang="en-US" sz="1600" b="1" dirty="0">
                <a:solidFill>
                  <a:schemeClr val="bg1"/>
                </a:solidFill>
                <a:cs typeface="+mn-cs"/>
              </a:rPr>
              <a:t>eroded payrolls </a:t>
            </a:r>
            <a:br>
              <a:rPr lang="en-US" sz="1600" b="1" dirty="0">
                <a:solidFill>
                  <a:schemeClr val="bg1"/>
                </a:solidFill>
                <a:cs typeface="+mn-cs"/>
              </a:rPr>
            </a:br>
            <a:r>
              <a:rPr lang="en-US" sz="1600" b="1" dirty="0">
                <a:solidFill>
                  <a:schemeClr val="bg1"/>
                </a:solidFill>
                <a:cs typeface="+mn-cs"/>
              </a:rPr>
              <a:t>and workers comp’s </a:t>
            </a:r>
            <a:br>
              <a:rPr lang="en-US" sz="1600" b="1" dirty="0">
                <a:solidFill>
                  <a:schemeClr val="bg1"/>
                </a:solidFill>
                <a:cs typeface="+mn-cs"/>
              </a:rPr>
            </a:br>
            <a:r>
              <a:rPr lang="en-US" sz="1600" b="1" dirty="0">
                <a:solidFill>
                  <a:schemeClr val="bg1"/>
                </a:solidFill>
                <a:cs typeface="+mn-cs"/>
              </a:rPr>
              <a:t>exposure base.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Unemployment peaked at 10% in late 2009.</a:t>
            </a:r>
          </a:p>
        </p:txBody>
      </p:sp>
      <p:sp>
        <p:nvSpPr>
          <p:cNvPr id="45064" name="Rectangle 5"/>
          <p:cNvSpPr>
            <a:spLocks noChangeArrowheads="1"/>
          </p:cNvSpPr>
          <p:nvPr/>
        </p:nvSpPr>
        <p:spPr bwMode="auto">
          <a:xfrm>
            <a:off x="-1" y="6389410"/>
            <a:ext cx="8498541" cy="468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         = actual;          = forecasts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US Bureau of Labor Statistics; </a:t>
            </a:r>
            <a:r>
              <a:rPr lang="en-US" sz="1100" dirty="0" smtClean="0"/>
              <a:t>Blue Chip Economic Indicators (3/13 edition);  </a:t>
            </a:r>
            <a:r>
              <a:rPr lang="en-US" sz="1100" dirty="0"/>
              <a:t>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45065" name="Rectangle 6"/>
          <p:cNvSpPr>
            <a:spLocks noChangeArrowheads="1"/>
          </p:cNvSpPr>
          <p:nvPr/>
        </p:nvSpPr>
        <p:spPr bwMode="auto">
          <a:xfrm>
            <a:off x="442913" y="6402388"/>
            <a:ext cx="263525" cy="1254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Rectangle 7"/>
          <p:cNvSpPr>
            <a:spLocks noChangeArrowheads="1"/>
          </p:cNvSpPr>
          <p:nvPr/>
        </p:nvSpPr>
        <p:spPr bwMode="auto">
          <a:xfrm>
            <a:off x="1355725" y="6402388"/>
            <a:ext cx="263525" cy="12541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Rectangle 8"/>
          <p:cNvSpPr>
            <a:spLocks noChangeArrowheads="1"/>
          </p:cNvSpPr>
          <p:nvPr/>
        </p:nvSpPr>
        <p:spPr bwMode="black">
          <a:xfrm>
            <a:off x="280988" y="1239838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2007:Q1 to </a:t>
            </a:r>
            <a:r>
              <a:rPr lang="en-US" sz="1600" b="1" dirty="0" smtClean="0">
                <a:solidFill>
                  <a:srgbClr val="225A7A"/>
                </a:solidFill>
              </a:rPr>
              <a:t>2014:Q4F</a:t>
            </a:r>
            <a:r>
              <a:rPr lang="en-US" sz="1600" b="1" dirty="0">
                <a:solidFill>
                  <a:srgbClr val="225A7A"/>
                </a:solidFill>
              </a:rPr>
              <a:t>*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3710520" y="3905501"/>
            <a:ext cx="2689225" cy="1262062"/>
          </a:xfrm>
          <a:prstGeom prst="wedgeRectCallout">
            <a:avLst>
              <a:gd name="adj1" fmla="val -48470"/>
              <a:gd name="adj2" fmla="val -2693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cs typeface="+mn-cs"/>
              </a:rPr>
              <a:t>Unemployment forecasts </a:t>
            </a:r>
            <a:r>
              <a:rPr lang="en-US" sz="1400" b="1" dirty="0" smtClean="0">
                <a:cs typeface="+mn-cs"/>
              </a:rPr>
              <a:t>have been revised slightly downwards. Optimistic scenarios put the unemployment as low as 6.6% by Q4 of </a:t>
            </a:r>
            <a:r>
              <a:rPr lang="en-US" sz="1400" b="1" i="1" u="sng" dirty="0" smtClean="0">
                <a:cs typeface="+mn-cs"/>
              </a:rPr>
              <a:t>next</a:t>
            </a:r>
            <a:r>
              <a:rPr lang="en-US" sz="1400" b="1" i="1" dirty="0" smtClean="0">
                <a:cs typeface="+mn-cs"/>
              </a:rPr>
              <a:t> </a:t>
            </a:r>
            <a:r>
              <a:rPr lang="en-US" sz="1400" b="1" dirty="0" smtClean="0">
                <a:cs typeface="+mn-cs"/>
              </a:rPr>
              <a:t>year.</a:t>
            </a:r>
            <a:endParaRPr lang="en-US" sz="1400" b="1" dirty="0">
              <a:cs typeface="+mn-cs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blackWhite">
          <a:xfrm>
            <a:off x="6450678" y="1298521"/>
            <a:ext cx="2178050" cy="1066800"/>
          </a:xfrm>
          <a:prstGeom prst="wedgeRectCallout">
            <a:avLst>
              <a:gd name="adj1" fmla="val 20519"/>
              <a:gd name="adj2" fmla="val 10256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  <a:cs typeface="+mn-cs"/>
              </a:rPr>
              <a:t>Jobless figures have been revised 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slightly downwards </a:t>
            </a:r>
            <a:r>
              <a:rPr lang="en-US" sz="1600" b="1" dirty="0">
                <a:solidFill>
                  <a:schemeClr val="bg1"/>
                </a:solidFill>
                <a:cs typeface="+mn-cs"/>
              </a:rPr>
              <a:t>for </a:t>
            </a:r>
            <a:r>
              <a:rPr lang="en-US" sz="1600" b="1" dirty="0" smtClean="0">
                <a:solidFill>
                  <a:schemeClr val="bg1"/>
                </a:solidFill>
                <a:cs typeface="+mn-cs"/>
              </a:rPr>
              <a:t>2013/14</a:t>
            </a:r>
            <a:endParaRPr lang="en-US" sz="1600" b="1" dirty="0">
              <a:solidFill>
                <a:schemeClr val="bg1"/>
              </a:solidFill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07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3797" grpId="0" animBg="1"/>
      <p:bldP spid="12" grpId="0" animBg="1"/>
      <p:bldP spid="1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105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12/01/09 - 9pm</a:t>
            </a:r>
          </a:p>
        </p:txBody>
      </p:sp>
      <p:sp>
        <p:nvSpPr>
          <p:cNvPr id="28676" name="Rectangle 106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eSlide – P6466 – The Financial Crisis and the Future of the P/C</a:t>
            </a:r>
          </a:p>
        </p:txBody>
      </p:sp>
      <p:sp>
        <p:nvSpPr>
          <p:cNvPr id="2867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F1ECF5-B7CD-4985-982B-BFF8C76AA2B8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286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 Unemployment Rate Forecasts</a:t>
            </a:r>
          </a:p>
        </p:txBody>
      </p:sp>
      <p:graphicFrame>
        <p:nvGraphicFramePr>
          <p:cNvPr id="6924291" name="Object 3"/>
          <p:cNvGraphicFramePr>
            <a:graphicFrameLocks/>
          </p:cNvGraphicFramePr>
          <p:nvPr>
            <p:ph type="chart" idx="4294967295"/>
          </p:nvPr>
        </p:nvGraphicFramePr>
        <p:xfrm>
          <a:off x="255588" y="1549400"/>
          <a:ext cx="8518525" cy="3911600"/>
        </p:xfrm>
        <a:graphic>
          <a:graphicData uri="http://schemas.openxmlformats.org/presentationml/2006/ole">
            <p:oleObj spid="_x0000_s15587330" name="Chart" r:id="rId4" imgW="8525003" imgH="3914847" progId="MSGraph.Chart.8">
              <p:embed followColorScheme="full"/>
            </p:oleObj>
          </a:graphicData>
        </a:graphic>
      </p:graphicFrame>
      <p:sp>
        <p:nvSpPr>
          <p:cNvPr id="7073797" name="AutoShape 5"/>
          <p:cNvSpPr>
            <a:spLocks noChangeArrowheads="1"/>
          </p:cNvSpPr>
          <p:nvPr/>
        </p:nvSpPr>
        <p:spPr bwMode="blackWhite">
          <a:xfrm>
            <a:off x="2135236" y="2240078"/>
            <a:ext cx="3978275" cy="690563"/>
          </a:xfrm>
          <a:prstGeom prst="wedgeRectCallout">
            <a:avLst>
              <a:gd name="adj1" fmla="val 73663"/>
              <a:gd name="adj2" fmla="val 7269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Unemployment  will remain high even under the most optimistic of scenarios, but forecasts are being revised downwards</a:t>
            </a:r>
          </a:p>
        </p:txBody>
      </p:sp>
      <p:sp>
        <p:nvSpPr>
          <p:cNvPr id="28680" name="Rectangle 5"/>
          <p:cNvSpPr>
            <a:spLocks noChangeArrowheads="1"/>
          </p:cNvSpPr>
          <p:nvPr/>
        </p:nvSpPr>
        <p:spPr bwMode="auto">
          <a:xfrm>
            <a:off x="0" y="6575425"/>
            <a:ext cx="756920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Blue Chip Economic </a:t>
            </a:r>
            <a:r>
              <a:rPr lang="en-US" sz="1100" dirty="0" smtClean="0"/>
              <a:t>Indicators (Feb. 2013); </a:t>
            </a:r>
            <a:r>
              <a:rPr lang="en-US" sz="1100" dirty="0"/>
              <a:t>Insurance Information Institute </a:t>
            </a:r>
          </a:p>
        </p:txBody>
      </p:sp>
      <p:sp>
        <p:nvSpPr>
          <p:cNvPr id="28682" name="Rectangle 7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Quarterly, </a:t>
            </a:r>
            <a:r>
              <a:rPr lang="en-US" sz="1600" b="1" dirty="0" smtClean="0">
                <a:solidFill>
                  <a:srgbClr val="225A7A"/>
                </a:solidFill>
              </a:rPr>
              <a:t>2013:Q1 </a:t>
            </a:r>
            <a:r>
              <a:rPr lang="en-US" sz="1600" b="1" dirty="0">
                <a:solidFill>
                  <a:srgbClr val="225A7A"/>
                </a:solidFill>
              </a:rPr>
              <a:t>to </a:t>
            </a:r>
            <a:r>
              <a:rPr lang="en-US" sz="1600" b="1" dirty="0" smtClean="0">
                <a:solidFill>
                  <a:srgbClr val="225A7A"/>
                </a:solidFill>
              </a:rPr>
              <a:t>2014:Q4</a:t>
            </a:r>
            <a:endParaRPr lang="en-US" sz="1600" b="1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7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379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3316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331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ECFF73BF-3C85-4B75-B632-436947623127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54</a:t>
            </a:fld>
            <a:endParaRPr lang="en-US" sz="900"/>
          </a:p>
        </p:txBody>
      </p:sp>
      <p:sp>
        <p:nvSpPr>
          <p:cNvPr id="1331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41300" y="128588"/>
            <a:ext cx="6711950" cy="860425"/>
          </a:xfrm>
        </p:spPr>
        <p:txBody>
          <a:bodyPr/>
          <a:lstStyle/>
          <a:p>
            <a:r>
              <a:rPr lang="en-US" sz="2800" dirty="0" smtClean="0"/>
              <a:t>Nonfarm Payroll (Wages and Salaries):</a:t>
            </a:r>
            <a:br>
              <a:rPr lang="en-US" sz="2800" dirty="0" smtClean="0"/>
            </a:br>
            <a:r>
              <a:rPr lang="en-US" sz="2800" dirty="0" smtClean="0"/>
              <a:t>Quarterly, 2005–2012:Q4</a:t>
            </a: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0" y="6245225"/>
            <a:ext cx="8724900" cy="612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Note: Recession indicated by gray shaded column. Data are seasonally adjusted annual </a:t>
            </a:r>
            <a:r>
              <a:rPr lang="en-US" sz="1100" dirty="0" smtClean="0"/>
              <a:t>rates.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</a:t>
            </a:r>
            <a:r>
              <a:rPr lang="en-US" sz="1100" dirty="0" smtClean="0">
                <a:hlinkClick r:id="rId4"/>
              </a:rPr>
              <a:t>http</a:t>
            </a:r>
            <a:r>
              <a:rPr lang="en-US" sz="1100" dirty="0">
                <a:hlinkClick r:id="rId4"/>
              </a:rPr>
              <a:t>://research.stlouisfed.org/fred2/series/WASCUR</a:t>
            </a:r>
            <a:r>
              <a:rPr lang="en-US" sz="1100" dirty="0" smtClean="0"/>
              <a:t>; </a:t>
            </a:r>
            <a:r>
              <a:rPr lang="en-US" sz="1100" dirty="0"/>
              <a:t>National Bureau of Economic Research (recession dates); 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black">
          <a:xfrm>
            <a:off x="193675" y="1047750"/>
            <a:ext cx="2438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Billions</a:t>
            </a:r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/>
        </p:nvGraphicFramePr>
        <p:xfrm>
          <a:off x="352424" y="1186785"/>
          <a:ext cx="8536081" cy="4838700"/>
        </p:xfrm>
        <a:graphic>
          <a:graphicData uri="http://schemas.openxmlformats.org/presentationml/2006/ole">
            <p:oleObj spid="_x0000_s7618562" name="Chart" r:id="rId5" imgW="8343872" imgH="4381562" progId="MSGraph.Chart.8">
              <p:embed followColorScheme="full"/>
            </p:oleObj>
          </a:graphicData>
        </a:graphic>
      </p:graphicFrame>
      <p:sp>
        <p:nvSpPr>
          <p:cNvPr id="10" name="AutoShape 14"/>
          <p:cNvSpPr>
            <a:spLocks noChangeArrowheads="1"/>
          </p:cNvSpPr>
          <p:nvPr/>
        </p:nvSpPr>
        <p:spPr bwMode="blackWhite">
          <a:xfrm>
            <a:off x="1430594" y="2220756"/>
            <a:ext cx="2182456" cy="611188"/>
          </a:xfrm>
          <a:prstGeom prst="wedgeRectCallout">
            <a:avLst>
              <a:gd name="adj1" fmla="val 70520"/>
              <a:gd name="adj2" fmla="val 41828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Prior Peak </a:t>
            </a:r>
            <a:r>
              <a:rPr lang="en-US" sz="1400" b="1" dirty="0">
                <a:solidFill>
                  <a:schemeClr val="bg1"/>
                </a:solidFill>
              </a:rPr>
              <a:t>was 2008:Q1 at $6.60 </a:t>
            </a:r>
            <a:r>
              <a:rPr lang="en-US" sz="1400" b="1" dirty="0" smtClean="0">
                <a:solidFill>
                  <a:schemeClr val="bg1"/>
                </a:solidFill>
              </a:rPr>
              <a:t>trillion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blackWhite">
          <a:xfrm>
            <a:off x="5132438" y="1489673"/>
            <a:ext cx="2328908" cy="1091293"/>
          </a:xfrm>
          <a:prstGeom prst="wedgeRectCallout">
            <a:avLst>
              <a:gd name="adj1" fmla="val 99840"/>
              <a:gd name="adj2" fmla="val -9197"/>
            </a:avLst>
          </a:prstGeom>
          <a:solidFill>
            <a:srgbClr val="FFC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b="1" dirty="0">
                <a:solidFill>
                  <a:schemeClr val="bg1"/>
                </a:solidFill>
              </a:rPr>
              <a:t>Latest (</a:t>
            </a:r>
            <a:r>
              <a:rPr lang="en-US" b="1" dirty="0" smtClean="0">
                <a:solidFill>
                  <a:schemeClr val="bg1"/>
                </a:solidFill>
              </a:rPr>
              <a:t>2012:Q4) </a:t>
            </a:r>
            <a:r>
              <a:rPr lang="en-US" b="1" dirty="0">
                <a:solidFill>
                  <a:schemeClr val="bg1"/>
                </a:solidFill>
              </a:rPr>
              <a:t>was $</a:t>
            </a:r>
            <a:r>
              <a:rPr lang="en-US" b="1" dirty="0" smtClean="0">
                <a:solidFill>
                  <a:schemeClr val="bg1"/>
                </a:solidFill>
              </a:rPr>
              <a:t>6.96 trillion</a:t>
            </a:r>
            <a:r>
              <a:rPr lang="en-US" b="1" dirty="0">
                <a:solidFill>
                  <a:schemeClr val="bg1"/>
                </a:solidFill>
              </a:rPr>
              <a:t>, a new </a:t>
            </a:r>
            <a:r>
              <a:rPr lang="en-US" b="1" dirty="0" smtClean="0">
                <a:solidFill>
                  <a:schemeClr val="bg1"/>
                </a:solidFill>
              </a:rPr>
              <a:t>peak--$708B above 2009 trough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blackWhite">
          <a:xfrm>
            <a:off x="2632594" y="4228788"/>
            <a:ext cx="2419350" cy="876300"/>
          </a:xfrm>
          <a:prstGeom prst="wedgeRectCallout">
            <a:avLst>
              <a:gd name="adj1" fmla="val 74707"/>
              <a:gd name="adj2" fmla="val -11686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Recent trough (2009:Q3) was $6.25 trillion, down </a:t>
            </a:r>
            <a:r>
              <a:rPr lang="en-US" sz="1400" b="1" dirty="0" smtClean="0">
                <a:solidFill>
                  <a:schemeClr val="bg1"/>
                </a:solidFill>
              </a:rPr>
              <a:t>5.3% </a:t>
            </a:r>
            <a:r>
              <a:rPr lang="en-US" sz="1400" b="1" dirty="0">
                <a:solidFill>
                  <a:schemeClr val="bg1"/>
                </a:solidFill>
              </a:rPr>
              <a:t>from prior </a:t>
            </a:r>
            <a:r>
              <a:rPr lang="en-US" sz="1400" b="1" dirty="0" smtClean="0">
                <a:solidFill>
                  <a:schemeClr val="bg1"/>
                </a:solidFill>
              </a:rPr>
              <a:t>peak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blackWhite">
          <a:xfrm>
            <a:off x="6430297" y="4024264"/>
            <a:ext cx="2344993" cy="1181917"/>
          </a:xfrm>
          <a:prstGeom prst="wedgeRectCallout">
            <a:avLst>
              <a:gd name="adj1" fmla="val -47954"/>
              <a:gd name="adj2" fmla="val 29032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u="sng" dirty="0">
                <a:solidFill>
                  <a:schemeClr val="bg1"/>
                </a:solidFill>
              </a:rPr>
              <a:t>Growth rates in </a:t>
            </a:r>
            <a:r>
              <a:rPr lang="en-US" sz="1400" b="1" u="sng" dirty="0" smtClean="0">
                <a:solidFill>
                  <a:schemeClr val="bg1"/>
                </a:solidFill>
              </a:rPr>
              <a:t>2012</a:t>
            </a:r>
            <a:r>
              <a:rPr lang="en-US" sz="1400" b="1" u="sng" dirty="0">
                <a:solidFill>
                  <a:schemeClr val="bg1"/>
                </a:solidFill>
              </a:rPr>
              <a:t/>
            </a:r>
            <a:br>
              <a:rPr lang="en-US" sz="1400" b="1" u="sng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Q1:12 </a:t>
            </a:r>
            <a:r>
              <a:rPr lang="en-US" sz="1400" b="1" dirty="0">
                <a:solidFill>
                  <a:schemeClr val="bg1"/>
                </a:solidFill>
              </a:rPr>
              <a:t>over </a:t>
            </a:r>
            <a:r>
              <a:rPr lang="en-US" sz="1400" b="1" dirty="0" smtClean="0">
                <a:solidFill>
                  <a:schemeClr val="bg1"/>
                </a:solidFill>
              </a:rPr>
              <a:t>Q4:11: 1.8%</a:t>
            </a:r>
            <a:r>
              <a:rPr lang="en-US" sz="1400" b="1" dirty="0">
                <a:solidFill>
                  <a:schemeClr val="bg1"/>
                </a:solidFill>
              </a:rPr>
              <a:t/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 smtClean="0">
                <a:solidFill>
                  <a:schemeClr val="bg1"/>
                </a:solidFill>
              </a:rPr>
              <a:t>Q2 </a:t>
            </a:r>
            <a:r>
              <a:rPr lang="en-US" sz="1400" b="1" dirty="0">
                <a:solidFill>
                  <a:schemeClr val="bg1"/>
                </a:solidFill>
              </a:rPr>
              <a:t>over </a:t>
            </a:r>
            <a:r>
              <a:rPr lang="en-US" sz="1400" b="1" dirty="0" smtClean="0">
                <a:solidFill>
                  <a:schemeClr val="bg1"/>
                </a:solidFill>
              </a:rPr>
              <a:t>Q1: 1.4%          Q3 over Q2: 0.3%          Q4 over Q3: 1.0%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blackWhite">
          <a:xfrm>
            <a:off x="7093973" y="2967084"/>
            <a:ext cx="1674811" cy="876300"/>
          </a:xfrm>
          <a:prstGeom prst="wedgeRectCallout">
            <a:avLst>
              <a:gd name="adj1" fmla="val -11237"/>
              <a:gd name="adj2" fmla="val 66935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 smtClean="0">
                <a:solidFill>
                  <a:schemeClr val="bg1"/>
                </a:solidFill>
              </a:rPr>
              <a:t>Pace of payroll growth  accelerated in late  2012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1817" name="Object 9"/>
          <p:cNvGraphicFramePr>
            <a:graphicFrameLocks noChangeAspect="1"/>
          </p:cNvGraphicFramePr>
          <p:nvPr/>
        </p:nvGraphicFramePr>
        <p:xfrm>
          <a:off x="444500" y="1336263"/>
          <a:ext cx="8401050" cy="4191000"/>
        </p:xfrm>
        <a:graphic>
          <a:graphicData uri="http://schemas.openxmlformats.org/presentationml/2006/ole">
            <p:oleObj spid="_x0000_s7619586" name="Chart" r:id="rId4" imgW="8401100" imgH="3581479" progId="MSGraph.Chart.8">
              <p:embed followColorScheme="full"/>
            </p:oleObj>
          </a:graphicData>
        </a:graphic>
      </p:graphicFrame>
      <p:sp>
        <p:nvSpPr>
          <p:cNvPr id="12291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</a:p>
        </p:txBody>
      </p:sp>
      <p:sp>
        <p:nvSpPr>
          <p:cNvPr id="1434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2DEC48-124F-471B-8295-5E8460B7D313}" type="slidenum">
              <a:rPr lang="en-US" smtClean="0">
                <a:cs typeface="Arial" charset="0"/>
              </a:rPr>
              <a:pPr/>
              <a:t>55</a:t>
            </a:fld>
            <a:endParaRPr lang="en-US" smtClean="0">
              <a:cs typeface="Arial" charset="0"/>
            </a:endParaRPr>
          </a:p>
        </p:txBody>
      </p:sp>
      <p:sp>
        <p:nvSpPr>
          <p:cNvPr id="14342" name="Rectangle 15"/>
          <p:cNvSpPr>
            <a:spLocks noChangeArrowheads="1"/>
          </p:cNvSpPr>
          <p:nvPr/>
        </p:nvSpPr>
        <p:spPr bwMode="black">
          <a:xfrm>
            <a:off x="233363" y="1047750"/>
            <a:ext cx="87963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Payroll Base*                                                                                                                   WC NWP</a:t>
            </a:r>
          </a:p>
        </p:txBody>
      </p:sp>
      <p:sp>
        <p:nvSpPr>
          <p:cNvPr id="14343" name="Rectangle 14"/>
          <p:cNvSpPr>
            <a:spLocks noGrp="1" noChangeArrowheads="1"/>
          </p:cNvSpPr>
          <p:nvPr>
            <p:ph type="title"/>
          </p:nvPr>
        </p:nvSpPr>
        <p:spPr>
          <a:xfrm>
            <a:off x="147638" y="107950"/>
            <a:ext cx="7483475" cy="923925"/>
          </a:xfrm>
        </p:spPr>
        <p:txBody>
          <a:bodyPr/>
          <a:lstStyle/>
          <a:p>
            <a:r>
              <a:rPr lang="en-US" dirty="0" smtClean="0"/>
              <a:t>Payroll vs. Workers Comp Net Written Premiums, 1990-2012E</a:t>
            </a:r>
          </a:p>
        </p:txBody>
      </p:sp>
      <p:sp>
        <p:nvSpPr>
          <p:cNvPr id="14344" name="Rectangle 3"/>
          <p:cNvSpPr>
            <a:spLocks noChangeArrowheads="1"/>
          </p:cNvSpPr>
          <p:nvPr/>
        </p:nvSpPr>
        <p:spPr bwMode="auto">
          <a:xfrm>
            <a:off x="0" y="6389688"/>
            <a:ext cx="8772525" cy="468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*Private employment;  Shaded areas indicate recessions. </a:t>
            </a:r>
            <a:r>
              <a:rPr lang="en-US" sz="1100" dirty="0" smtClean="0"/>
              <a:t>WC </a:t>
            </a:r>
            <a:r>
              <a:rPr lang="en-US" sz="1100" dirty="0"/>
              <a:t>premiums for </a:t>
            </a:r>
            <a:r>
              <a:rPr lang="en-US" sz="1100" dirty="0" smtClean="0"/>
              <a:t>2012 are I.I.I</a:t>
            </a:r>
            <a:r>
              <a:rPr lang="en-US" sz="1100" dirty="0"/>
              <a:t>. </a:t>
            </a:r>
            <a:r>
              <a:rPr lang="en-US" sz="1100" dirty="0" smtClean="0"/>
              <a:t>estimate based YTD 2012 </a:t>
            </a:r>
            <a:r>
              <a:rPr lang="en-US" sz="1100" dirty="0" err="1" smtClean="0"/>
              <a:t>actuals</a:t>
            </a:r>
            <a:r>
              <a:rPr lang="en-US" sz="1100" dirty="0" smtClean="0"/>
              <a:t>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NBER (recessions); Federal Reserve Bank of St. Louis at </a:t>
            </a:r>
            <a:r>
              <a:rPr lang="en-US" sz="1100" dirty="0">
                <a:hlinkClick r:id="rId5"/>
              </a:rPr>
              <a:t>http://research.stlouisfed.org/fred2/series/WASCUR</a:t>
            </a:r>
            <a:r>
              <a:rPr lang="en-US" sz="1100" dirty="0"/>
              <a:t> ; NCCI; I.I.I.</a:t>
            </a:r>
          </a:p>
        </p:txBody>
      </p:sp>
      <p:sp>
        <p:nvSpPr>
          <p:cNvPr id="1911821" name="Rectangle 13"/>
          <p:cNvSpPr>
            <a:spLocks noChangeArrowheads="1"/>
          </p:cNvSpPr>
          <p:nvPr/>
        </p:nvSpPr>
        <p:spPr bwMode="blackWhite">
          <a:xfrm>
            <a:off x="303213" y="5621338"/>
            <a:ext cx="8405812" cy="557212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Continued </a:t>
            </a:r>
            <a:r>
              <a:rPr lang="en-US" b="1" dirty="0">
                <a:solidFill>
                  <a:srgbClr val="FFFFFF"/>
                </a:solidFill>
              </a:rPr>
              <a:t>P</a:t>
            </a:r>
            <a:r>
              <a:rPr lang="en-US" b="1" dirty="0" smtClean="0">
                <a:solidFill>
                  <a:srgbClr val="FFFFFF"/>
                </a:solidFill>
              </a:rPr>
              <a:t>ayroll </a:t>
            </a:r>
            <a:r>
              <a:rPr lang="en-US" b="1" dirty="0">
                <a:solidFill>
                  <a:srgbClr val="FFFFFF"/>
                </a:solidFill>
              </a:rPr>
              <a:t>G</a:t>
            </a:r>
            <a:r>
              <a:rPr lang="en-US" b="1" dirty="0" smtClean="0">
                <a:solidFill>
                  <a:srgbClr val="FFFFFF"/>
                </a:solidFill>
              </a:rPr>
              <a:t>rowth </a:t>
            </a:r>
            <a:r>
              <a:rPr lang="en-US" b="1" dirty="0">
                <a:solidFill>
                  <a:srgbClr val="FFFFFF"/>
                </a:solidFill>
              </a:rPr>
              <a:t>and </a:t>
            </a:r>
            <a:r>
              <a:rPr lang="en-US" b="1" dirty="0" smtClean="0">
                <a:solidFill>
                  <a:srgbClr val="FFFFFF"/>
                </a:solidFill>
              </a:rPr>
              <a:t>Rate </a:t>
            </a:r>
            <a:r>
              <a:rPr lang="en-US" b="1" dirty="0">
                <a:solidFill>
                  <a:srgbClr val="FFFFFF"/>
                </a:solidFill>
              </a:rPr>
              <a:t>I</a:t>
            </a:r>
            <a:r>
              <a:rPr lang="en-US" b="1" dirty="0" smtClean="0">
                <a:solidFill>
                  <a:srgbClr val="FFFFFF"/>
                </a:solidFill>
              </a:rPr>
              <a:t>ncreases Suggest </a:t>
            </a:r>
            <a:r>
              <a:rPr lang="en-US" b="1" dirty="0">
                <a:solidFill>
                  <a:srgbClr val="FFFFFF"/>
                </a:solidFill>
              </a:rPr>
              <a:t>WC NWP </a:t>
            </a:r>
            <a:r>
              <a:rPr lang="en-US" b="1" dirty="0" smtClean="0">
                <a:solidFill>
                  <a:srgbClr val="FFFFFF"/>
                </a:solidFill>
              </a:rPr>
              <a:t>Will </a:t>
            </a:r>
            <a:r>
              <a:rPr lang="en-US" b="1" dirty="0">
                <a:solidFill>
                  <a:srgbClr val="FFFFFF"/>
                </a:solidFill>
              </a:rPr>
              <a:t>G</a:t>
            </a:r>
            <a:r>
              <a:rPr lang="en-US" b="1" dirty="0" smtClean="0">
                <a:solidFill>
                  <a:srgbClr val="FFFFFF"/>
                </a:solidFill>
              </a:rPr>
              <a:t>row </a:t>
            </a:r>
            <a:r>
              <a:rPr lang="en-US" b="1" dirty="0">
                <a:solidFill>
                  <a:srgbClr val="FFFFFF"/>
                </a:solidFill>
              </a:rPr>
              <a:t>A</a:t>
            </a:r>
            <a:r>
              <a:rPr lang="en-US" b="1" dirty="0" smtClean="0">
                <a:solidFill>
                  <a:srgbClr val="FFFFFF"/>
                </a:solidFill>
              </a:rPr>
              <a:t>gain </a:t>
            </a:r>
            <a:r>
              <a:rPr lang="en-US" b="1" dirty="0">
                <a:solidFill>
                  <a:srgbClr val="FFFFFF"/>
                </a:solidFill>
              </a:rPr>
              <a:t>in </a:t>
            </a:r>
            <a:r>
              <a:rPr lang="en-US" b="1" dirty="0" smtClean="0">
                <a:solidFill>
                  <a:srgbClr val="FFFFFF"/>
                </a:solidFill>
              </a:rPr>
              <a:t>2012;  +7.9% Growth in 2011 Was the First Gain Since 2005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4346" name="Text Box 7"/>
          <p:cNvSpPr txBox="1">
            <a:spLocks noChangeArrowheads="1"/>
          </p:cNvSpPr>
          <p:nvPr/>
        </p:nvSpPr>
        <p:spPr bwMode="auto">
          <a:xfrm>
            <a:off x="1298575" y="1952625"/>
            <a:ext cx="641350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/>
              <a:t>7/90-3/91</a:t>
            </a:r>
          </a:p>
        </p:txBody>
      </p:sp>
      <p:sp>
        <p:nvSpPr>
          <p:cNvPr id="14347" name="Text Box 10"/>
          <p:cNvSpPr txBox="1">
            <a:spLocks noChangeArrowheads="1"/>
          </p:cNvSpPr>
          <p:nvPr/>
        </p:nvSpPr>
        <p:spPr bwMode="auto">
          <a:xfrm>
            <a:off x="4450029" y="1952625"/>
            <a:ext cx="725488" cy="18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/>
              <a:t>3/01-11/01</a:t>
            </a:r>
          </a:p>
        </p:txBody>
      </p:sp>
      <p:sp>
        <p:nvSpPr>
          <p:cNvPr id="14348" name="Rectangle 16"/>
          <p:cNvSpPr>
            <a:spLocks noChangeArrowheads="1"/>
          </p:cNvSpPr>
          <p:nvPr/>
        </p:nvSpPr>
        <p:spPr bwMode="auto">
          <a:xfrm>
            <a:off x="1389063" y="2113884"/>
            <a:ext cx="262756" cy="2900568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17"/>
          <p:cNvSpPr>
            <a:spLocks noChangeArrowheads="1"/>
          </p:cNvSpPr>
          <p:nvPr/>
        </p:nvSpPr>
        <p:spPr bwMode="auto">
          <a:xfrm>
            <a:off x="4693632" y="2093912"/>
            <a:ext cx="143839" cy="2950035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0" name="Rectangle 18"/>
          <p:cNvSpPr>
            <a:spLocks noChangeArrowheads="1"/>
          </p:cNvSpPr>
          <p:nvPr/>
        </p:nvSpPr>
        <p:spPr bwMode="auto">
          <a:xfrm>
            <a:off x="6686053" y="2073020"/>
            <a:ext cx="511164" cy="2956179"/>
          </a:xfrm>
          <a:prstGeom prst="rect">
            <a:avLst/>
          </a:prstGeom>
          <a:solidFill>
            <a:srgbClr val="225A7A">
              <a:alpha val="23921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Text Box 10"/>
          <p:cNvSpPr txBox="1">
            <a:spLocks noChangeArrowheads="1"/>
          </p:cNvSpPr>
          <p:nvPr/>
        </p:nvSpPr>
        <p:spPr bwMode="auto">
          <a:xfrm>
            <a:off x="6513666" y="1817944"/>
            <a:ext cx="733425" cy="185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/>
              <a:t>12/07-6/09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black">
          <a:xfrm>
            <a:off x="185738" y="1247775"/>
            <a:ext cx="87963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$Billions                                                                                                                            $Billions</a:t>
            </a: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blackWhite">
          <a:xfrm>
            <a:off x="2232025" y="2281238"/>
            <a:ext cx="1895475" cy="946150"/>
          </a:xfrm>
          <a:prstGeom prst="wedgeRectCallout">
            <a:avLst>
              <a:gd name="adj1" fmla="val 159913"/>
              <a:gd name="adj2" fmla="val -52226"/>
            </a:avLst>
          </a:prstGeom>
          <a:solidFill>
            <a:schemeClr val="accent2"/>
          </a:solidFill>
          <a:ln w="28575" algn="ctr">
            <a:noFill/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>
                <a:solidFill>
                  <a:schemeClr val="bg1"/>
                </a:solidFill>
              </a:rPr>
              <a:t>WC premium volume dropped two years before the recession began</a:t>
            </a:r>
          </a:p>
        </p:txBody>
      </p:sp>
      <p:sp>
        <p:nvSpPr>
          <p:cNvPr id="18" name="AutoShape 38"/>
          <p:cNvSpPr>
            <a:spLocks noChangeArrowheads="1"/>
          </p:cNvSpPr>
          <p:nvPr/>
        </p:nvSpPr>
        <p:spPr bwMode="blackWhite">
          <a:xfrm>
            <a:off x="4956437" y="3459678"/>
            <a:ext cx="1882775" cy="1366837"/>
          </a:xfrm>
          <a:prstGeom prst="wedgeRectCallout">
            <a:avLst>
              <a:gd name="adj1" fmla="val 80187"/>
              <a:gd name="adj2" fmla="val -16111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chemeClr val="bg1"/>
                </a:solidFill>
              </a:rPr>
              <a:t>WC net premiums written were down $14B or 29.3% to $33.8B in 2010 after peaking at $47.8B in 2005</a:t>
            </a: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blackWhite">
          <a:xfrm>
            <a:off x="6961251" y="2330249"/>
            <a:ext cx="1061877" cy="722672"/>
          </a:xfrm>
          <a:prstGeom prst="wedgeRectCallout">
            <a:avLst>
              <a:gd name="adj1" fmla="val 54296"/>
              <a:gd name="adj2" fmla="val 7247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</a:rPr>
              <a:t>+9% in 2012E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11817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17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11817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11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911817" grpId="0" bld="series" animBg="0"/>
      <p:bldP spid="1911821" grpId="0" animBg="1"/>
      <p:bldP spid="17" grpId="0" animBg="1"/>
      <p:bldP spid="18" grpId="0" animBg="1"/>
      <p:bldP spid="1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11268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1126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304D1B2-FCFB-47FF-9729-B56EB152D92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56</a:t>
            </a:fld>
            <a:endParaRPr lang="en-US" sz="900"/>
          </a:p>
        </p:txBody>
      </p:sp>
      <p:sp>
        <p:nvSpPr>
          <p:cNvPr id="11270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50850" y="161925"/>
            <a:ext cx="7400925" cy="860425"/>
          </a:xfrm>
        </p:spPr>
        <p:txBody>
          <a:bodyPr/>
          <a:lstStyle/>
          <a:p>
            <a:r>
              <a:rPr lang="en-US" sz="3200" dirty="0" smtClean="0"/>
              <a:t>Mass Layoff Announcements,</a:t>
            </a:r>
            <a:br>
              <a:rPr lang="en-US" sz="3200" dirty="0" smtClean="0"/>
            </a:br>
            <a:r>
              <a:rPr lang="en-US" sz="3200" dirty="0" smtClean="0"/>
              <a:t>Jan. 2002—November 2012</a:t>
            </a:r>
            <a:r>
              <a:rPr lang="en-US" dirty="0" smtClean="0"/>
              <a:t>*</a:t>
            </a: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-58992" y="6133060"/>
            <a:ext cx="8724900" cy="7986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*Seasonally adjusted.</a:t>
            </a: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Note: Recessions indicated by gray shaded columns.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Sources: US Bureau of Labor </a:t>
            </a:r>
            <a:r>
              <a:rPr lang="en-US" sz="1100" dirty="0" smtClean="0"/>
              <a:t>Statistics at </a:t>
            </a:r>
            <a:r>
              <a:rPr lang="en-US" sz="1100" dirty="0" smtClean="0">
                <a:hlinkClick r:id="rId4"/>
              </a:rPr>
              <a:t>http://www.bls.gov/mls/</a:t>
            </a:r>
            <a:r>
              <a:rPr lang="en-US" sz="1100" dirty="0" smtClean="0"/>
              <a:t>;   </a:t>
            </a:r>
            <a:r>
              <a:rPr lang="en-US" sz="1100" dirty="0"/>
              <a:t>National Bureau of Economic Research (recession dates); Insurance Information </a:t>
            </a:r>
            <a:r>
              <a:rPr lang="en-US" sz="1100" dirty="0" smtClean="0"/>
              <a:t>Institute.</a:t>
            </a:r>
            <a:endParaRPr lang="en-US" sz="1100" dirty="0"/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377825" y="1371805"/>
          <a:ext cx="8343900" cy="4838700"/>
        </p:xfrm>
        <a:graphic>
          <a:graphicData uri="http://schemas.openxmlformats.org/presentationml/2006/ole">
            <p:oleObj spid="_x0000_s14343170" name="Chart" r:id="rId5" imgW="8343967" imgH="4381555" progId="MSGraph.Chart.8">
              <p:embed followColorScheme="full"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1693985" y="1519084"/>
            <a:ext cx="2804274" cy="1268361"/>
          </a:xfrm>
          <a:prstGeom prst="wedgeRectCallout">
            <a:avLst>
              <a:gd name="adj1" fmla="val 108060"/>
              <a:gd name="adj2" fmla="val 646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Mass layoff announcements peaked at more than 3,000 per month in Feb. 2009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6567949" y="1868131"/>
            <a:ext cx="2271252" cy="1170038"/>
          </a:xfrm>
          <a:prstGeom prst="wedgeRectCallout">
            <a:avLst>
              <a:gd name="adj1" fmla="val 37742"/>
              <a:gd name="adj2" fmla="val 13087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There were 1,759 may layoffs announced in Nov. 2012, likely a temporary spike arising from Hurricane Sandy</a:t>
            </a:r>
            <a:endParaRPr lang="en-US" sz="1400" b="1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135627" y="4616244"/>
            <a:ext cx="7492179" cy="1475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</a:pPr>
            <a:fld id="{364333B5-F606-4F22-B5AB-C00680A5C585}" type="slidenum">
              <a:rPr lang="en-US" sz="900">
                <a:solidFill>
                  <a:srgbClr val="FFFFFF"/>
                </a:solidFill>
                <a:latin typeface="Arial" charset="0"/>
                <a:cs typeface="Arial" charset="0"/>
              </a:rPr>
              <a:pPr algn="r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</a:pPr>
              <a:t>57</a:t>
            </a:fld>
            <a:endParaRPr lang="en-US" sz="9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9830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sz="4200" b="1" dirty="0">
                <a:solidFill>
                  <a:srgbClr val="FFFFFF"/>
                </a:solidFill>
                <a:latin typeface="Arial" charset="0"/>
                <a:cs typeface="Arial" charset="0"/>
              </a:rPr>
              <a:t>P/C Insurance Industry Financial Overview</a:t>
            </a: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820271" y="4160838"/>
            <a:ext cx="7396069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4000" b="1" dirty="0">
                <a:solidFill>
                  <a:srgbClr val="225A7A"/>
                </a:solidFill>
                <a:latin typeface="Arial" charset="0"/>
                <a:cs typeface="Arial" charset="0"/>
              </a:rPr>
              <a:t>Profit Recovery </a:t>
            </a:r>
            <a:r>
              <a:rPr lang="en-US" sz="4000" b="1" dirty="0" smtClean="0">
                <a:solidFill>
                  <a:srgbClr val="225A7A"/>
                </a:solidFill>
              </a:rPr>
              <a:t>in 2012 After High CAT Losses; Ultimate Impact of Sandy Still Unclear</a:t>
            </a:r>
            <a:endParaRPr lang="en-US" sz="40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P/C Net Income After Taxes</a:t>
            </a:r>
            <a:br>
              <a:rPr lang="en-US" dirty="0" smtClean="0"/>
            </a:br>
            <a:r>
              <a:rPr lang="en-US" dirty="0" smtClean="0"/>
              <a:t>1991–2012:Q3 ($ Millions)</a:t>
            </a:r>
          </a:p>
        </p:txBody>
      </p:sp>
      <p:graphicFrame>
        <p:nvGraphicFramePr>
          <p:cNvPr id="6832131" name="Object 3"/>
          <p:cNvGraphicFramePr>
            <a:graphicFrameLocks/>
          </p:cNvGraphicFramePr>
          <p:nvPr>
            <p:ph type="chart" idx="4294967295"/>
          </p:nvPr>
        </p:nvGraphicFramePr>
        <p:xfrm>
          <a:off x="198438" y="1314398"/>
          <a:ext cx="8716962" cy="5049837"/>
        </p:xfrm>
        <a:graphic>
          <a:graphicData uri="http://schemas.openxmlformats.org/presentationml/2006/ole">
            <p:oleObj spid="_x0000_s14553090" name="Chart" r:id="rId4" imgW="8715311" imgH="5048298" progId="MSGraph.Chart.8">
              <p:embed followColorScheme="full"/>
            </p:oleObj>
          </a:graphicData>
        </a:graphic>
      </p:graphicFrame>
      <p:sp>
        <p:nvSpPr>
          <p:cNvPr id="1028" name="Text Box 5"/>
          <p:cNvSpPr txBox="1">
            <a:spLocks noChangeArrowheads="1"/>
          </p:cNvSpPr>
          <p:nvPr/>
        </p:nvSpPr>
        <p:spPr bwMode="auto">
          <a:xfrm>
            <a:off x="1104901" y="1306980"/>
            <a:ext cx="2159409" cy="181344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2005 ROE*= 9.6%</a:t>
            </a: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2006 ROE = 12.7%</a:t>
            </a: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2007 ROE = 10.9%</a:t>
            </a: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2008 ROE =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0.1%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2009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ROE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=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5.0%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2010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ROE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= </a:t>
            </a:r>
            <a:r>
              <a:rPr lang="en-US" sz="1300" dirty="0" smtClean="0">
                <a:solidFill>
                  <a:srgbClr val="000000"/>
                </a:solidFill>
                <a:cs typeface="Arial" charset="0"/>
              </a:rPr>
              <a:t>6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.6%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98438" indent="-198438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2011 ROAS</a:t>
            </a:r>
            <a:r>
              <a:rPr lang="en-US" sz="1300" baseline="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300" dirty="0">
                <a:solidFill>
                  <a:srgbClr val="000000"/>
                </a:solidFill>
                <a:latin typeface="Arial" charset="0"/>
                <a:cs typeface="Arial" charset="0"/>
              </a:rPr>
              <a:t>= </a:t>
            </a:r>
            <a:r>
              <a:rPr lang="en-US" sz="13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3.5%</a:t>
            </a:r>
          </a:p>
          <a:p>
            <a:pPr marL="198438" indent="-198438" eaLnBrk="0" hangingPunct="0">
              <a:lnSpc>
                <a:spcPct val="90000"/>
              </a:lnSpc>
              <a:spcBef>
                <a:spcPct val="20000"/>
              </a:spcBef>
              <a:buClr>
                <a:srgbClr val="FF6801"/>
              </a:buClr>
              <a:buFont typeface="Wingdings" pitchFamily="2" charset="2"/>
              <a:buChar char="n"/>
            </a:pPr>
            <a:r>
              <a:rPr lang="en-US" sz="1300" dirty="0" smtClean="0">
                <a:solidFill>
                  <a:srgbClr val="000000"/>
                </a:solidFill>
              </a:rPr>
              <a:t>2012:Q3 ROAS</a:t>
            </a:r>
            <a:r>
              <a:rPr lang="en-US" sz="1300" baseline="30000" dirty="0" smtClean="0">
                <a:solidFill>
                  <a:srgbClr val="000000"/>
                </a:solidFill>
              </a:rPr>
              <a:t>1</a:t>
            </a:r>
            <a:r>
              <a:rPr lang="en-US" sz="1300" dirty="0" smtClean="0">
                <a:solidFill>
                  <a:srgbClr val="000000"/>
                </a:solidFill>
              </a:rPr>
              <a:t> = 6.3%</a:t>
            </a:r>
            <a:endParaRPr lang="en-US" sz="13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blackWhite">
          <a:xfrm>
            <a:off x="3224982" y="1188116"/>
            <a:ext cx="2526890" cy="1063471"/>
          </a:xfrm>
          <a:prstGeom prst="wedgeRectCallout">
            <a:avLst>
              <a:gd name="adj1" fmla="val 160911"/>
              <a:gd name="adj2" fmla="val 302311"/>
            </a:avLst>
          </a:prstGeom>
          <a:gradFill rotWithShape="1">
            <a:gsLst>
              <a:gs pos="0">
                <a:schemeClr val="accent1">
                  <a:alpha val="45000"/>
                </a:schemeClr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</a:pPr>
            <a:r>
              <a:rPr lang="en-US" sz="1400" b="1" dirty="0">
                <a:solidFill>
                  <a:srgbClr val="FFFFFF"/>
                </a:solidFill>
                <a:latin typeface="Arial" charset="0"/>
                <a:cs typeface="Arial" charset="0"/>
              </a:rPr>
              <a:t>P-C Industry 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2012:Q3 profits wer</a:t>
            </a:r>
            <a:r>
              <a:rPr lang="en-US" sz="1400" b="1" dirty="0" smtClean="0">
                <a:solidFill>
                  <a:srgbClr val="FFFFFF"/>
                </a:solidFill>
              </a:rPr>
              <a:t>e up 222% from 2011:Q3,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due primarily to </a:t>
            </a:r>
            <a:r>
              <a:rPr lang="en-US" sz="1400" b="1" dirty="0" smtClean="0">
                <a:solidFill>
                  <a:srgbClr val="FFFFFF"/>
                </a:solidFill>
              </a:rPr>
              <a:t>lower</a:t>
            </a: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catastrophe losses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6249988"/>
            <a:ext cx="86106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 ROE figures are GAAP; </a:t>
            </a:r>
            <a:r>
              <a:rPr lang="en-US" sz="1100" baseline="30000" dirty="0">
                <a:solidFill>
                  <a:srgbClr val="000000"/>
                </a:solidFill>
                <a:latin typeface="Arial" charset="0"/>
                <a:cs typeface="Arial" charset="0"/>
              </a:rPr>
              <a:t>1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Return on avg. surplus.  Excluding Mortgage &amp; Financial Guaranty insurers yields a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6.6% ROAS through 2012:Q3, 4.6%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ROAS for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2011, 7.6%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for 2010 and 7.4% for 2009.</a:t>
            </a: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Sources: A.M. Best, ISO, Insurance Information Institute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60132" y="90488"/>
            <a:ext cx="7550150" cy="860425"/>
          </a:xfrm>
        </p:spPr>
        <p:txBody>
          <a:bodyPr/>
          <a:lstStyle/>
          <a:p>
            <a:r>
              <a:rPr lang="en-US" dirty="0" smtClean="0"/>
              <a:t>A 100 Combined Ratio Isn’t What It</a:t>
            </a:r>
            <a:br>
              <a:rPr lang="en-US" dirty="0" smtClean="0"/>
            </a:br>
            <a:r>
              <a:rPr lang="en-US" dirty="0" smtClean="0"/>
              <a:t>Once Was: Investment Impact on ROEs</a:t>
            </a:r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Combined Ratio / ROE</a:t>
            </a: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6262688"/>
            <a:ext cx="86360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*	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2008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2012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figures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are return on average surplus and exclude 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mortgage and financial guaranty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insurers. 2012:Q3 combined ratio including M&amp;FG insurers is 100.9, ROAS = 6.3%; 2011 combined ratio including M&amp;FG insurers is 108.2, ROAS = 3.5%. 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133350" indent="-1333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	Source: Insurance Information Institute from A.M. Best and ISO data.</a:t>
            </a:r>
          </a:p>
        </p:txBody>
      </p:sp>
      <p:graphicFrame>
        <p:nvGraphicFramePr>
          <p:cNvPr id="2050" name="Object 2"/>
          <p:cNvGraphicFramePr>
            <a:graphicFrameLocks/>
          </p:cNvGraphicFramePr>
          <p:nvPr/>
        </p:nvGraphicFramePr>
        <p:xfrm>
          <a:off x="292100" y="1549400"/>
          <a:ext cx="8597900" cy="3937000"/>
        </p:xfrm>
        <a:graphic>
          <a:graphicData uri="http://schemas.openxmlformats.org/presentationml/2006/ole">
            <p:oleObj spid="_x0000_s14554114" name="Chart" r:id="rId4" imgW="8601126" imgH="3933742" progId="MSGraph.Chart.8">
              <p:embed followColorScheme="full"/>
            </p:oleObj>
          </a:graphicData>
        </a:graphic>
      </p:graphicFrame>
      <p:sp>
        <p:nvSpPr>
          <p:cNvPr id="307206" name="Rectangle 6"/>
          <p:cNvSpPr>
            <a:spLocks noChangeArrowheads="1"/>
          </p:cNvSpPr>
          <p:nvPr/>
        </p:nvSpPr>
        <p:spPr bwMode="blackWhite">
          <a:xfrm>
            <a:off x="414338" y="5510395"/>
            <a:ext cx="8312150" cy="6826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Combined Ratios Must Be Lower in Today’s Depressed</a:t>
            </a:r>
            <a:b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</a:b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Investment Environment to Generate Risk Appropriate ROEs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blackWhite">
          <a:xfrm>
            <a:off x="2848131" y="1182781"/>
            <a:ext cx="5261547" cy="755650"/>
          </a:xfrm>
          <a:prstGeom prst="rect">
            <a:avLst/>
          </a:prstGeom>
          <a:solidFill>
            <a:schemeClr val="tx2"/>
          </a:soli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 fontAlgn="base">
              <a:lnSpc>
                <a:spcPct val="95000"/>
              </a:lnSpc>
              <a:spcBef>
                <a:spcPct val="2500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A combined ratio of about 100 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generates an ROE of ~6.6% in 2012, ~7.5</a:t>
            </a: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% ROE in 2009/10,</a:t>
            </a:r>
            <a:b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10% in 2005 and 16% in 1979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blackWhite">
          <a:xfrm>
            <a:off x="5403170" y="3942735"/>
            <a:ext cx="1717675" cy="749188"/>
          </a:xfrm>
          <a:prstGeom prst="wedgeRectCallout">
            <a:avLst>
              <a:gd name="adj1" fmla="val 63954"/>
              <a:gd name="adj2" fmla="val 3158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u="sng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Year Ago</a:t>
            </a: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2011:Q3 = 108.1, 3.1% ROE</a:t>
            </a:r>
            <a:endParaRPr lang="en-US" sz="14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44250" y="73025"/>
            <a:ext cx="7875639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Federal Spending as a Share of State GDP: Vulnerability to Sequestration Varies</a:t>
            </a:r>
            <a:endParaRPr lang="en-US" sz="3000" b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176976" y="6582155"/>
            <a:ext cx="8942388" cy="27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/>
              <a:t>Sources: </a:t>
            </a:r>
            <a:r>
              <a:rPr lang="en-US" sz="1050" dirty="0" smtClean="0"/>
              <a:t>Pew Center on the States (2012)  </a:t>
            </a:r>
            <a:r>
              <a:rPr lang="en-US" sz="1050" i="1" dirty="0" smtClean="0"/>
              <a:t>Impact of the Fiscal Cliff on the States</a:t>
            </a:r>
            <a:r>
              <a:rPr lang="en-US" sz="1050" dirty="0" smtClean="0"/>
              <a:t>; Wells Fargo; Insurance </a:t>
            </a:r>
            <a:r>
              <a:rPr lang="en-US" sz="1050" dirty="0"/>
              <a:t>Information Institute.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074E3-34FC-4F2A-8E61-DEE1E5BB130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8918" name="AutoShape 2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AutoShape 4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AutoShape 6" descr="Chart 2, annual percent change in real GDP by reg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753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392854"/>
            <a:ext cx="8731045" cy="495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5208636" y="1162202"/>
            <a:ext cx="2140976" cy="961563"/>
          </a:xfrm>
          <a:prstGeom prst="wedgeRectCallout">
            <a:avLst>
              <a:gd name="adj1" fmla="val 49355"/>
              <a:gd name="adj2" fmla="val 11801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NY has relatively little exposure to sequester cuts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-29496" y="1192306"/>
          <a:ext cx="8915400" cy="5889625"/>
        </p:xfrm>
        <a:graphic>
          <a:graphicData uri="http://schemas.openxmlformats.org/presentationml/2006/ole">
            <p:oleObj spid="_x0000_s14555138" name="Chart" r:id="rId3" imgW="8258301" imgH="5505565" progId="MSGraph.Chart.8">
              <p:embed followColorScheme="full"/>
            </p:oleObj>
          </a:graphicData>
        </a:graphic>
      </p:graphicFrame>
      <p:sp>
        <p:nvSpPr>
          <p:cNvPr id="554701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164" y="0"/>
            <a:ext cx="7848600" cy="1143000"/>
          </a:xfrm>
        </p:spPr>
        <p:txBody>
          <a:bodyPr/>
          <a:lstStyle/>
          <a:p>
            <a:r>
              <a:rPr lang="en-US" dirty="0" smtClean="0"/>
              <a:t>Profitability Peaks &amp; Troughs in the P/C Insurance Industry, 1975 – 2012:Q3*</a:t>
            </a:r>
          </a:p>
        </p:txBody>
      </p:sp>
      <p:sp>
        <p:nvSpPr>
          <p:cNvPr id="5547012" name="Rectangle 4"/>
          <p:cNvSpPr>
            <a:spLocks noChangeArrowheads="1"/>
          </p:cNvSpPr>
          <p:nvPr/>
        </p:nvSpPr>
        <p:spPr bwMode="auto">
          <a:xfrm>
            <a:off x="0" y="616585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*Profitability =  P/C insurer 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ROEs. 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2011 figure is an estimate based on 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ROAS data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.  Note:  Data for 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2008-2012 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exclude mortgage and financial guaranty insurers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  </a:t>
            </a:r>
            <a:r>
              <a:rPr lang="en-US" sz="1200" b="1" dirty="0" smtClean="0">
                <a:solidFill>
                  <a:srgbClr val="000000"/>
                </a:solidFill>
              </a:rPr>
              <a:t>2012:Q3 ROA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 = 6.2% including M&amp;FG.</a:t>
            </a:r>
            <a:endParaRPr lang="en-US" sz="12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Source:  Insurance Information Institute; NAIC, ISO, A.M. Best.</a:t>
            </a:r>
          </a:p>
        </p:txBody>
      </p:sp>
      <p:sp>
        <p:nvSpPr>
          <p:cNvPr id="5547013" name="Oval 5"/>
          <p:cNvSpPr>
            <a:spLocks noChangeArrowheads="1"/>
          </p:cNvSpPr>
          <p:nvPr/>
        </p:nvSpPr>
        <p:spPr bwMode="auto">
          <a:xfrm>
            <a:off x="1159849" y="2084388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5" name="AutoShape 7"/>
          <p:cNvSpPr>
            <a:spLocks noChangeArrowheads="1"/>
          </p:cNvSpPr>
          <p:nvPr/>
        </p:nvSpPr>
        <p:spPr bwMode="auto">
          <a:xfrm>
            <a:off x="1762125" y="1587500"/>
            <a:ext cx="1425575" cy="381000"/>
          </a:xfrm>
          <a:prstGeom prst="wedgeRectCallout">
            <a:avLst>
              <a:gd name="adj1" fmla="val -71569"/>
              <a:gd name="adj2" fmla="val 7125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1977:19.0%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6" name="Oval 8"/>
          <p:cNvSpPr>
            <a:spLocks noChangeArrowheads="1"/>
          </p:cNvSpPr>
          <p:nvPr/>
        </p:nvSpPr>
        <p:spPr bwMode="auto">
          <a:xfrm>
            <a:off x="3243368" y="2286000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7" name="Oval 9"/>
          <p:cNvSpPr>
            <a:spLocks noChangeArrowheads="1"/>
          </p:cNvSpPr>
          <p:nvPr/>
        </p:nvSpPr>
        <p:spPr bwMode="auto">
          <a:xfrm>
            <a:off x="5340508" y="3094345"/>
            <a:ext cx="303212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8" name="Oval 10"/>
          <p:cNvSpPr>
            <a:spLocks noChangeArrowheads="1"/>
          </p:cNvSpPr>
          <p:nvPr/>
        </p:nvSpPr>
        <p:spPr bwMode="auto">
          <a:xfrm>
            <a:off x="7224656" y="2897788"/>
            <a:ext cx="303213" cy="609600"/>
          </a:xfrm>
          <a:prstGeom prst="ellips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19" name="AutoShape 11"/>
          <p:cNvSpPr>
            <a:spLocks noChangeArrowheads="1"/>
          </p:cNvSpPr>
          <p:nvPr/>
        </p:nvSpPr>
        <p:spPr bwMode="auto">
          <a:xfrm>
            <a:off x="3825059" y="1619864"/>
            <a:ext cx="1479550" cy="381000"/>
          </a:xfrm>
          <a:prstGeom prst="wedgeRectCallout">
            <a:avLst>
              <a:gd name="adj1" fmla="val -71569"/>
              <a:gd name="adj2" fmla="val 1175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1987:17.3%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0" name="AutoShape 12"/>
          <p:cNvSpPr>
            <a:spLocks noChangeArrowheads="1"/>
          </p:cNvSpPr>
          <p:nvPr/>
        </p:nvSpPr>
        <p:spPr bwMode="auto">
          <a:xfrm>
            <a:off x="4369467" y="2214563"/>
            <a:ext cx="1677987" cy="381000"/>
          </a:xfrm>
          <a:prstGeom prst="wedgeRectCallout">
            <a:avLst>
              <a:gd name="adj1" fmla="val 17047"/>
              <a:gd name="adj2" fmla="val 170659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1997:11.6%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1" name="AutoShape 13"/>
          <p:cNvSpPr>
            <a:spLocks noChangeArrowheads="1"/>
          </p:cNvSpPr>
          <p:nvPr/>
        </p:nvSpPr>
        <p:spPr bwMode="auto">
          <a:xfrm>
            <a:off x="6520120" y="2020581"/>
            <a:ext cx="1422400" cy="381000"/>
          </a:xfrm>
          <a:prstGeom prst="wedgeRectCallout">
            <a:avLst>
              <a:gd name="adj1" fmla="val 11108"/>
              <a:gd name="adj2" fmla="val 173456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2006:12.7%</a:t>
            </a:r>
            <a:endParaRPr lang="en-US" sz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2" name="Rectangle 14"/>
          <p:cNvSpPr>
            <a:spLocks noChangeArrowheads="1"/>
          </p:cNvSpPr>
          <p:nvPr/>
        </p:nvSpPr>
        <p:spPr bwMode="auto">
          <a:xfrm>
            <a:off x="762000" y="4572000"/>
            <a:ext cx="306388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3" name="Rectangle 15"/>
          <p:cNvSpPr>
            <a:spLocks noChangeArrowheads="1"/>
          </p:cNvSpPr>
          <p:nvPr/>
        </p:nvSpPr>
        <p:spPr bwMode="auto">
          <a:xfrm>
            <a:off x="2605807" y="4660900"/>
            <a:ext cx="306387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4" name="Rectangle 16"/>
          <p:cNvSpPr>
            <a:spLocks noChangeArrowheads="1"/>
          </p:cNvSpPr>
          <p:nvPr/>
        </p:nvSpPr>
        <p:spPr bwMode="auto">
          <a:xfrm>
            <a:off x="4285434" y="4279900"/>
            <a:ext cx="306388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5" name="Rectangle 17"/>
          <p:cNvSpPr>
            <a:spLocks noChangeArrowheads="1"/>
          </p:cNvSpPr>
          <p:nvPr/>
        </p:nvSpPr>
        <p:spPr bwMode="auto">
          <a:xfrm>
            <a:off x="6161298" y="5066379"/>
            <a:ext cx="306387" cy="304800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none" lIns="92075" tIns="46038" rIns="92075" bIns="46038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6" name="AutoShape 18"/>
          <p:cNvSpPr>
            <a:spLocks noChangeArrowheads="1"/>
          </p:cNvSpPr>
          <p:nvPr/>
        </p:nvSpPr>
        <p:spPr bwMode="auto">
          <a:xfrm>
            <a:off x="2949014" y="5351463"/>
            <a:ext cx="1447800" cy="381000"/>
          </a:xfrm>
          <a:prstGeom prst="wedgeRectCallout">
            <a:avLst>
              <a:gd name="adj1" fmla="val -48903"/>
              <a:gd name="adj2" fmla="val -169583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1984: 1.8%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7" name="AutoShape 19"/>
          <p:cNvSpPr>
            <a:spLocks noChangeArrowheads="1"/>
          </p:cNvSpPr>
          <p:nvPr/>
        </p:nvSpPr>
        <p:spPr bwMode="auto">
          <a:xfrm>
            <a:off x="4662540" y="5338763"/>
            <a:ext cx="1447800" cy="381000"/>
          </a:xfrm>
          <a:prstGeom prst="wedgeRectCallout">
            <a:avLst>
              <a:gd name="adj1" fmla="val -52523"/>
              <a:gd name="adj2" fmla="val -225000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1992: 4.5%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8" name="AutoShape 20"/>
          <p:cNvSpPr>
            <a:spLocks noChangeArrowheads="1"/>
          </p:cNvSpPr>
          <p:nvPr/>
        </p:nvSpPr>
        <p:spPr bwMode="auto">
          <a:xfrm>
            <a:off x="6796043" y="5324475"/>
            <a:ext cx="1600200" cy="381000"/>
          </a:xfrm>
          <a:prstGeom prst="wedgeRectCallout">
            <a:avLst>
              <a:gd name="adj1" fmla="val -68056"/>
              <a:gd name="adj2" fmla="val -81667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2001: -1.2%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47029" name="AutoShape 21"/>
          <p:cNvSpPr>
            <a:spLocks noChangeArrowheads="1"/>
          </p:cNvSpPr>
          <p:nvPr/>
        </p:nvSpPr>
        <p:spPr bwMode="auto">
          <a:xfrm rot="511939">
            <a:off x="1550426" y="2078038"/>
            <a:ext cx="1701800" cy="612775"/>
          </a:xfrm>
          <a:prstGeom prst="rightArrow">
            <a:avLst>
              <a:gd name="adj1" fmla="val 50000"/>
              <a:gd name="adj2" fmla="val 93113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10 Years</a:t>
            </a:r>
          </a:p>
        </p:txBody>
      </p:sp>
      <p:sp>
        <p:nvSpPr>
          <p:cNvPr id="5547030" name="AutoShape 22"/>
          <p:cNvSpPr>
            <a:spLocks noChangeArrowheads="1"/>
          </p:cNvSpPr>
          <p:nvPr/>
        </p:nvSpPr>
        <p:spPr bwMode="auto">
          <a:xfrm rot="937132">
            <a:off x="3582119" y="2664746"/>
            <a:ext cx="1804988" cy="612775"/>
          </a:xfrm>
          <a:prstGeom prst="rightArrow">
            <a:avLst>
              <a:gd name="adj1" fmla="val 50000"/>
              <a:gd name="adj2" fmla="val 92991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FFFFFF"/>
                </a:solidFill>
                <a:latin typeface="Arial" charset="0"/>
                <a:cs typeface="Arial" charset="0"/>
              </a:rPr>
              <a:t>10 Years</a:t>
            </a:r>
          </a:p>
        </p:txBody>
      </p:sp>
      <p:sp>
        <p:nvSpPr>
          <p:cNvPr id="5547031" name="AutoShape 23"/>
          <p:cNvSpPr>
            <a:spLocks noChangeArrowheads="1"/>
          </p:cNvSpPr>
          <p:nvPr/>
        </p:nvSpPr>
        <p:spPr bwMode="auto">
          <a:xfrm>
            <a:off x="5659648" y="2874963"/>
            <a:ext cx="1547397" cy="612775"/>
          </a:xfrm>
          <a:prstGeom prst="rightArrow">
            <a:avLst>
              <a:gd name="adj1" fmla="val 50000"/>
              <a:gd name="adj2" fmla="val 83048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9 Years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Oval 10"/>
          <p:cNvSpPr>
            <a:spLocks noChangeArrowheads="1"/>
          </p:cNvSpPr>
          <p:nvPr/>
        </p:nvSpPr>
        <p:spPr bwMode="auto">
          <a:xfrm>
            <a:off x="8206496" y="4104356"/>
            <a:ext cx="303213" cy="609600"/>
          </a:xfrm>
          <a:prstGeom prst="ellipse">
            <a:avLst/>
          </a:prstGeom>
          <a:noFill/>
          <a:ln w="38100">
            <a:solidFill>
              <a:srgbClr val="2B7299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7236036" y="4528664"/>
            <a:ext cx="800100" cy="668338"/>
          </a:xfrm>
          <a:prstGeom prst="wedgeRectCallout">
            <a:avLst>
              <a:gd name="adj1" fmla="val 73582"/>
              <a:gd name="adj2" fmla="val -42706"/>
            </a:avLst>
          </a:prstGeom>
          <a:solidFill>
            <a:srgbClr val="28688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2011:4.6%*</a:t>
            </a:r>
            <a:endParaRPr lang="en-US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097" name="Text Box 17"/>
          <p:cNvSpPr txBox="1">
            <a:spLocks noChangeArrowheads="1"/>
          </p:cNvSpPr>
          <p:nvPr/>
        </p:nvSpPr>
        <p:spPr bwMode="auto">
          <a:xfrm>
            <a:off x="5621338" y="1117600"/>
            <a:ext cx="3254375" cy="646113"/>
          </a:xfrm>
          <a:prstGeom prst="rect">
            <a:avLst/>
          </a:prstGeom>
          <a:solidFill>
            <a:srgbClr val="28688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History suggests next ROE peak will be in 2016-2017</a:t>
            </a:r>
          </a:p>
        </p:txBody>
      </p:sp>
      <p:sp>
        <p:nvSpPr>
          <p:cNvPr id="3098" name="Rectangle 7"/>
          <p:cNvSpPr>
            <a:spLocks noChangeArrowheads="1"/>
          </p:cNvSpPr>
          <p:nvPr/>
        </p:nvSpPr>
        <p:spPr bwMode="black">
          <a:xfrm>
            <a:off x="185738" y="1155700"/>
            <a:ext cx="1023937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>
                <a:solidFill>
                  <a:srgbClr val="225A7A"/>
                </a:solidFill>
                <a:latin typeface="Arial" charset="0"/>
                <a:cs typeface="Arial" charset="0"/>
              </a:rPr>
              <a:t>ROE</a:t>
            </a: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941388" y="5316538"/>
            <a:ext cx="1447800" cy="381000"/>
          </a:xfrm>
          <a:prstGeom prst="wedgeRectCallout">
            <a:avLst>
              <a:gd name="adj1" fmla="val -48903"/>
              <a:gd name="adj2" fmla="val -169583"/>
            </a:avLst>
          </a:prstGeom>
          <a:solidFill>
            <a:srgbClr val="FF3300">
              <a:alpha val="8313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1975: 2.4%</a:t>
            </a:r>
            <a:endParaRPr lang="en-US" sz="12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AutoShape 8"/>
          <p:cNvSpPr>
            <a:spLocks noChangeArrowheads="1"/>
          </p:cNvSpPr>
          <p:nvPr/>
        </p:nvSpPr>
        <p:spPr bwMode="blackWhite">
          <a:xfrm>
            <a:off x="7806812" y="2831129"/>
            <a:ext cx="1189703" cy="659324"/>
          </a:xfrm>
          <a:prstGeom prst="wedgeRectCallout">
            <a:avLst>
              <a:gd name="adj1" fmla="val 21244"/>
              <a:gd name="adj2" fmla="val 91610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2012:Q3: 6.6%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10"/>
          <p:cNvSpPr>
            <a:spLocks noChangeArrowheads="1"/>
          </p:cNvSpPr>
          <p:nvPr/>
        </p:nvSpPr>
        <p:spPr bwMode="auto">
          <a:xfrm>
            <a:off x="8506376" y="3863476"/>
            <a:ext cx="303213" cy="609600"/>
          </a:xfrm>
          <a:prstGeom prst="ellipse">
            <a:avLst/>
          </a:prstGeom>
          <a:noFill/>
          <a:ln w="38100">
            <a:solidFill>
              <a:srgbClr val="FFC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47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47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47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47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47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47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47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47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47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47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47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47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47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47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47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47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547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547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547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547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47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547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547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547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547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547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47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547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700"/>
                            </p:stCondLst>
                            <p:childTnLst>
                              <p:par>
                                <p:cTn id="12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47011" grpId="0" autoUpdateAnimBg="0"/>
      <p:bldP spid="5547012" grpId="0" autoUpdateAnimBg="0"/>
      <p:bldP spid="5547013" grpId="0" animBg="1"/>
      <p:bldP spid="5547015" grpId="0" animBg="1" autoUpdateAnimBg="0"/>
      <p:bldP spid="5547016" grpId="0" animBg="1"/>
      <p:bldP spid="5547017" grpId="0" animBg="1"/>
      <p:bldP spid="5547018" grpId="0" animBg="1"/>
      <p:bldP spid="5547019" grpId="0" animBg="1" autoUpdateAnimBg="0"/>
      <p:bldP spid="5547020" grpId="0" animBg="1" autoUpdateAnimBg="0"/>
      <p:bldP spid="5547021" grpId="0" animBg="1" autoUpdateAnimBg="0"/>
      <p:bldP spid="5547022" grpId="0" animBg="1"/>
      <p:bldP spid="5547023" grpId="0" animBg="1"/>
      <p:bldP spid="5547024" grpId="0" animBg="1"/>
      <p:bldP spid="5547025" grpId="0" animBg="1"/>
      <p:bldP spid="5547026" grpId="0" animBg="1" autoUpdateAnimBg="0"/>
      <p:bldP spid="5547027" grpId="0" animBg="1" autoUpdateAnimBg="0"/>
      <p:bldP spid="5547028" grpId="0" animBg="1" autoUpdateAnimBg="0"/>
      <p:bldP spid="5547029" grpId="0" animBg="1"/>
      <p:bldP spid="5547030" grpId="0" animBg="1"/>
      <p:bldP spid="5547031" grpId="0" animBg="1"/>
      <p:bldP spid="25" grpId="0" animBg="1"/>
      <p:bldP spid="26" grpId="0" animBg="1" autoUpdateAnimBg="0"/>
      <p:bldP spid="28" grpId="0" animBg="1" autoUpdateAnimBg="0"/>
      <p:bldP spid="29" grpId="0" animBg="1"/>
      <p:bldP spid="3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53252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5325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9F27786-883F-42EF-91B8-8C6B9E4A427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61</a:t>
            </a:fld>
            <a:endParaRPr lang="en-US" sz="900"/>
          </a:p>
        </p:txBody>
      </p:sp>
      <p:sp>
        <p:nvSpPr>
          <p:cNvPr id="532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ROE vs. Equity Cost of Capital:</a:t>
            </a:r>
            <a:br>
              <a:rPr lang="en-US" dirty="0" smtClean="0"/>
            </a:br>
            <a:r>
              <a:rPr lang="en-US" dirty="0" smtClean="0"/>
              <a:t>U.S. P/C Insurance:1991-2012*</a:t>
            </a:r>
          </a:p>
        </p:txBody>
      </p:sp>
      <p:sp>
        <p:nvSpPr>
          <p:cNvPr id="53255" name="Rectangle 3"/>
          <p:cNvSpPr>
            <a:spLocks noChangeArrowheads="1"/>
          </p:cNvSpPr>
          <p:nvPr/>
        </p:nvSpPr>
        <p:spPr bwMode="auto">
          <a:xfrm>
            <a:off x="-1" y="6414802"/>
            <a:ext cx="8436078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 	Return on average surplus in </a:t>
            </a:r>
            <a:r>
              <a:rPr lang="en-US" sz="1100" dirty="0" smtClean="0"/>
              <a:t>2008-2012 </a:t>
            </a:r>
            <a:r>
              <a:rPr lang="en-US" sz="1100" dirty="0"/>
              <a:t>excluding mortgage and financial guaranty insurers</a:t>
            </a:r>
            <a:r>
              <a:rPr lang="en-US" sz="1100" dirty="0" smtClean="0"/>
              <a:t>.  2012 figures are III estimates.</a:t>
            </a: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	Source: The Geneva Association, Insurance Information Institute</a:t>
            </a:r>
          </a:p>
        </p:txBody>
      </p:sp>
      <p:graphicFrame>
        <p:nvGraphicFramePr>
          <p:cNvPr id="2028548" name="Object 2"/>
          <p:cNvGraphicFramePr>
            <a:graphicFrameLocks/>
          </p:cNvGraphicFramePr>
          <p:nvPr/>
        </p:nvGraphicFramePr>
        <p:xfrm>
          <a:off x="304800" y="1428955"/>
          <a:ext cx="8597900" cy="4648200"/>
        </p:xfrm>
        <a:graphic>
          <a:graphicData uri="http://schemas.openxmlformats.org/presentationml/2006/ole">
            <p:oleObj spid="_x0000_s7296002" name="Chart" r:id="rId4" imgW="8601126" imgH="4648256" progId="MSGraph.Chart.8">
              <p:embed followColorScheme="full"/>
            </p:oleObj>
          </a:graphicData>
        </a:graphic>
      </p:graphicFrame>
      <p:sp>
        <p:nvSpPr>
          <p:cNvPr id="2028549" name="Line 5"/>
          <p:cNvSpPr>
            <a:spLocks noChangeShapeType="1"/>
          </p:cNvSpPr>
          <p:nvPr/>
        </p:nvSpPr>
        <p:spPr bwMode="auto">
          <a:xfrm>
            <a:off x="4680128" y="2968165"/>
            <a:ext cx="0" cy="22256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28550" name="Line 6"/>
          <p:cNvSpPr>
            <a:spLocks noChangeShapeType="1"/>
          </p:cNvSpPr>
          <p:nvPr/>
        </p:nvSpPr>
        <p:spPr bwMode="auto">
          <a:xfrm>
            <a:off x="5023962" y="3103102"/>
            <a:ext cx="0" cy="144462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28551" name="Line 7"/>
          <p:cNvSpPr>
            <a:spLocks noChangeShapeType="1"/>
          </p:cNvSpPr>
          <p:nvPr/>
        </p:nvSpPr>
        <p:spPr bwMode="auto">
          <a:xfrm>
            <a:off x="6823118" y="2877217"/>
            <a:ext cx="0" cy="268287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28552" name="Line 8"/>
          <p:cNvSpPr>
            <a:spLocks noChangeShapeType="1"/>
          </p:cNvSpPr>
          <p:nvPr/>
        </p:nvSpPr>
        <p:spPr bwMode="auto">
          <a:xfrm>
            <a:off x="6472168" y="2878804"/>
            <a:ext cx="0" cy="192088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28553" name="Line 9"/>
          <p:cNvSpPr>
            <a:spLocks noChangeShapeType="1"/>
          </p:cNvSpPr>
          <p:nvPr/>
        </p:nvSpPr>
        <p:spPr bwMode="auto">
          <a:xfrm>
            <a:off x="7181986" y="3175000"/>
            <a:ext cx="28575" cy="1031875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28554" name="Line 10"/>
          <p:cNvSpPr>
            <a:spLocks noChangeShapeType="1"/>
          </p:cNvSpPr>
          <p:nvPr/>
        </p:nvSpPr>
        <p:spPr bwMode="auto">
          <a:xfrm>
            <a:off x="7550473" y="3150267"/>
            <a:ext cx="0" cy="55721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028555" name="Text Box 8"/>
          <p:cNvSpPr txBox="1">
            <a:spLocks noChangeArrowheads="1"/>
          </p:cNvSpPr>
          <p:nvPr/>
        </p:nvSpPr>
        <p:spPr bwMode="auto">
          <a:xfrm rot="-5400000">
            <a:off x="4442703" y="3915569"/>
            <a:ext cx="717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chemeClr val="folHlink"/>
                </a:solidFill>
              </a:rPr>
              <a:t>-13.2 pts</a:t>
            </a:r>
          </a:p>
        </p:txBody>
      </p:sp>
      <p:sp>
        <p:nvSpPr>
          <p:cNvPr id="2028556" name="Text Box 11"/>
          <p:cNvSpPr txBox="1">
            <a:spLocks noChangeArrowheads="1"/>
          </p:cNvSpPr>
          <p:nvPr/>
        </p:nvSpPr>
        <p:spPr bwMode="auto">
          <a:xfrm rot="-5400000">
            <a:off x="6120157" y="3407569"/>
            <a:ext cx="7175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chemeClr val="folHlink"/>
                </a:solidFill>
              </a:rPr>
              <a:t>+1.7 pts</a:t>
            </a:r>
          </a:p>
        </p:txBody>
      </p:sp>
      <p:sp>
        <p:nvSpPr>
          <p:cNvPr id="2028557" name="Text Box 12"/>
          <p:cNvSpPr txBox="1">
            <a:spLocks noChangeArrowheads="1"/>
          </p:cNvSpPr>
          <p:nvPr/>
        </p:nvSpPr>
        <p:spPr bwMode="auto">
          <a:xfrm rot="-5400000">
            <a:off x="6428912" y="3504029"/>
            <a:ext cx="717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chemeClr val="folHlink"/>
                </a:solidFill>
              </a:rPr>
              <a:t>+2.3 pts</a:t>
            </a:r>
          </a:p>
        </p:txBody>
      </p:sp>
      <p:sp>
        <p:nvSpPr>
          <p:cNvPr id="2028558" name="Text Box 14"/>
          <p:cNvSpPr txBox="1">
            <a:spLocks noChangeArrowheads="1"/>
          </p:cNvSpPr>
          <p:nvPr/>
        </p:nvSpPr>
        <p:spPr bwMode="auto">
          <a:xfrm rot="-5400000">
            <a:off x="4755454" y="3698081"/>
            <a:ext cx="7175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chemeClr val="folHlink"/>
                </a:solidFill>
              </a:rPr>
              <a:t>-9.0 pts</a:t>
            </a:r>
          </a:p>
        </p:txBody>
      </p:sp>
      <p:sp>
        <p:nvSpPr>
          <p:cNvPr id="2028559" name="Text Box 17"/>
          <p:cNvSpPr txBox="1">
            <a:spLocks noChangeArrowheads="1"/>
          </p:cNvSpPr>
          <p:nvPr/>
        </p:nvSpPr>
        <p:spPr bwMode="auto">
          <a:xfrm rot="-5400000">
            <a:off x="6941480" y="3496750"/>
            <a:ext cx="7175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chemeClr val="folHlink"/>
                </a:solidFill>
              </a:rPr>
              <a:t>-6.4 pts</a:t>
            </a:r>
          </a:p>
        </p:txBody>
      </p:sp>
      <p:sp>
        <p:nvSpPr>
          <p:cNvPr id="2028560" name="Text Box 17"/>
          <p:cNvSpPr txBox="1">
            <a:spLocks noChangeArrowheads="1"/>
          </p:cNvSpPr>
          <p:nvPr/>
        </p:nvSpPr>
        <p:spPr bwMode="auto">
          <a:xfrm rot="-5400000">
            <a:off x="7376816" y="3337719"/>
            <a:ext cx="6223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chemeClr val="folHlink"/>
                </a:solidFill>
              </a:rPr>
              <a:t>-3.2 pts</a:t>
            </a:r>
          </a:p>
        </p:txBody>
      </p:sp>
      <p:sp>
        <p:nvSpPr>
          <p:cNvPr id="2028561" name="Rectangle 17"/>
          <p:cNvSpPr>
            <a:spLocks noChangeArrowheads="1"/>
          </p:cNvSpPr>
          <p:nvPr/>
        </p:nvSpPr>
        <p:spPr bwMode="blackWhite">
          <a:xfrm>
            <a:off x="2043953" y="1362075"/>
            <a:ext cx="5768788" cy="7286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>
                <a:solidFill>
                  <a:srgbClr val="FFFFFF"/>
                </a:solidFill>
              </a:rPr>
              <a:t>The P/C Insurance Industry Fell Well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Short of Its Cost of Capital </a:t>
            </a:r>
            <a:r>
              <a:rPr lang="en-US" b="1" dirty="0" smtClean="0">
                <a:solidFill>
                  <a:srgbClr val="FFFFFF"/>
                </a:solidFill>
              </a:rPr>
              <a:t>Every Year Since 2008</a:t>
            </a:r>
            <a:endParaRPr lang="pt-BR" b="1" dirty="0">
              <a:solidFill>
                <a:srgbClr val="FFFFFF"/>
              </a:solidFill>
            </a:endParaRPr>
          </a:p>
        </p:txBody>
      </p:sp>
      <p:sp>
        <p:nvSpPr>
          <p:cNvPr id="2028562" name="Rectangle 18"/>
          <p:cNvSpPr>
            <a:spLocks noChangeArrowheads="1"/>
          </p:cNvSpPr>
          <p:nvPr/>
        </p:nvSpPr>
        <p:spPr bwMode="blackWhite">
          <a:xfrm>
            <a:off x="814159" y="4502991"/>
            <a:ext cx="3639857" cy="8953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US P/C Insurers Missed Their Cost of Capital by an Average 6.7 Points from 1991 to 2002, but on Target or Better 2003-07, Fell Short in </a:t>
            </a:r>
            <a:r>
              <a:rPr lang="en-US" sz="1400" b="1" dirty="0" smtClean="0">
                <a:solidFill>
                  <a:schemeClr val="bg1"/>
                </a:solidFill>
              </a:rPr>
              <a:t>2008-2012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028563" name="Rectangle 19"/>
          <p:cNvSpPr>
            <a:spLocks noChangeArrowheads="1"/>
          </p:cNvSpPr>
          <p:nvPr/>
        </p:nvSpPr>
        <p:spPr bwMode="blackWhite">
          <a:xfrm>
            <a:off x="5867400" y="4321842"/>
            <a:ext cx="2193925" cy="106045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The </a:t>
            </a:r>
            <a:r>
              <a:rPr lang="en-US" sz="1400" b="1" i="1" dirty="0">
                <a:solidFill>
                  <a:schemeClr val="bg1"/>
                </a:solidFill>
              </a:rPr>
              <a:t>Cost of Capital</a:t>
            </a:r>
            <a:r>
              <a:rPr lang="en-US" sz="1400" b="1" dirty="0">
                <a:solidFill>
                  <a:schemeClr val="bg1"/>
                </a:solidFill>
              </a:rPr>
              <a:t> is the Rate of Return Insurers Need to Attract and Retain Capital to the Business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53271" name="Rectangle 20"/>
          <p:cNvSpPr>
            <a:spLocks noChangeArrowheads="1"/>
          </p:cNvSpPr>
          <p:nvPr/>
        </p:nvSpPr>
        <p:spPr bwMode="black">
          <a:xfrm>
            <a:off x="347663" y="1266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 rot="-5400000">
            <a:off x="7724224" y="3401343"/>
            <a:ext cx="6223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>
                <a:solidFill>
                  <a:schemeClr val="folHlink"/>
                </a:solidFill>
              </a:rPr>
              <a:t>-</a:t>
            </a:r>
            <a:r>
              <a:rPr lang="en-US" sz="1200" b="1" dirty="0" smtClean="0">
                <a:solidFill>
                  <a:schemeClr val="folHlink"/>
                </a:solidFill>
              </a:rPr>
              <a:t>2.4 </a:t>
            </a:r>
            <a:r>
              <a:rPr lang="en-US" sz="1200" b="1" dirty="0">
                <a:solidFill>
                  <a:schemeClr val="folHlink"/>
                </a:solidFill>
              </a:rPr>
              <a:t>pts</a:t>
            </a:r>
          </a:p>
        </p:txBody>
      </p:sp>
      <p:sp>
        <p:nvSpPr>
          <p:cNvPr id="25" name="Line 10"/>
          <p:cNvSpPr>
            <a:spLocks noChangeShapeType="1"/>
          </p:cNvSpPr>
          <p:nvPr/>
        </p:nvSpPr>
        <p:spPr bwMode="auto">
          <a:xfrm>
            <a:off x="7888723" y="3240649"/>
            <a:ext cx="13819" cy="403504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 rot="-5400000">
            <a:off x="8091776" y="3467857"/>
            <a:ext cx="6223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folHlink"/>
                </a:solidFill>
              </a:rPr>
              <a:t>-7.3 pts</a:t>
            </a:r>
            <a:endParaRPr lang="en-US" sz="1200" b="1" dirty="0">
              <a:solidFill>
                <a:schemeClr val="folHlink"/>
              </a:solidFill>
            </a:endParaRPr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>
            <a:off x="8266914" y="2930158"/>
            <a:ext cx="13447" cy="1264023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 rot="-5400000">
            <a:off x="8465396" y="3413785"/>
            <a:ext cx="622300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200" b="1" dirty="0" smtClean="0">
                <a:solidFill>
                  <a:schemeClr val="folHlink"/>
                </a:solidFill>
              </a:rPr>
              <a:t>-6.9 pts</a:t>
            </a:r>
            <a:endParaRPr lang="en-US" sz="1200" b="1" dirty="0">
              <a:solidFill>
                <a:schemeClr val="folHlink"/>
              </a:solidFill>
            </a:endParaRPr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 flipH="1">
            <a:off x="8624485" y="2993925"/>
            <a:ext cx="3322" cy="1160932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48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8548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48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28548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202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2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202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2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202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2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9" dur="500"/>
                                        <p:tgtEl>
                                          <p:spTgt spid="202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2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202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2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5" dur="500"/>
                                        <p:tgtEl>
                                          <p:spTgt spid="202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2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28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28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28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28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1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28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28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7000"/>
                            </p:stCondLst>
                            <p:childTnLst>
                              <p:par>
                                <p:cTn id="80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8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8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1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3000"/>
                            </p:stCondLst>
                            <p:childTnLst>
                              <p:par>
                                <p:cTn id="96" presetID="16" presetClass="entr" presetSubtype="4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8548" grpId="0" bld="series" animBg="0"/>
      <p:bldP spid="2028549" grpId="0" animBg="1"/>
      <p:bldP spid="2028550" grpId="0" animBg="1"/>
      <p:bldP spid="2028551" grpId="0" animBg="1"/>
      <p:bldP spid="2028552" grpId="0" animBg="1"/>
      <p:bldP spid="2028553" grpId="0" animBg="1"/>
      <p:bldP spid="2028554" grpId="0" animBg="1"/>
      <p:bldP spid="2028555" grpId="0"/>
      <p:bldP spid="2028556" grpId="0"/>
      <p:bldP spid="2028557" grpId="0"/>
      <p:bldP spid="2028558" grpId="0"/>
      <p:bldP spid="2028559" grpId="0"/>
      <p:bldP spid="2028560" grpId="0"/>
      <p:bldP spid="2028561" grpId="0" animBg="1"/>
      <p:bldP spid="2028562" grpId="0" animBg="1"/>
      <p:bldP spid="2028563" grpId="0" animBg="1"/>
      <p:bldP spid="24" grpId="0"/>
      <p:bldP spid="25" grpId="0" animBg="1"/>
      <p:bldP spid="26" grpId="0"/>
      <p:bldP spid="27" grpId="0" animBg="1"/>
      <p:bldP spid="28" grpId="0"/>
      <p:bldP spid="2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43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27A38497-211C-4DBC-82CF-0857D7DDC949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62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1264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581025" y="2268538"/>
            <a:ext cx="7981950" cy="1296987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200" b="1">
                <a:solidFill>
                  <a:schemeClr val="bg1"/>
                </a:solidFill>
              </a:rPr>
              <a:t>Personal Lines                Profitability Analysis</a:t>
            </a: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854075" y="4362450"/>
            <a:ext cx="7435850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>
                <a:solidFill>
                  <a:srgbClr val="225A7A"/>
                </a:solidFill>
              </a:rPr>
              <a:t>Significant Variability Over Time and Across States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7F8B17-BD70-4F79-AF71-BDCF5546CA07}" type="slidenum">
              <a:rPr lang="en-US" smtClean="0"/>
              <a:pPr/>
              <a:t>63</a:t>
            </a:fld>
            <a:endParaRPr lang="en-US" smtClean="0"/>
          </a:p>
        </p:txBody>
      </p:sp>
      <p:graphicFrame>
        <p:nvGraphicFramePr>
          <p:cNvPr id="29698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541463"/>
          <a:ext cx="9144000" cy="5410200"/>
        </p:xfrm>
        <a:graphic>
          <a:graphicData uri="http://schemas.openxmlformats.org/presentationml/2006/ole">
            <p:oleObj spid="_x0000_s15380482" name="Chart" r:id="rId4" imgW="8820048" imgH="4572135" progId="MSGraph.Chart.8">
              <p:embed followColorScheme="full"/>
            </p:oleObj>
          </a:graphicData>
        </a:graphic>
      </p:graphicFrame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6367463"/>
            <a:ext cx="9017000" cy="41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/>
              <a:t>*Latest available.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 </a:t>
            </a:r>
            <a:r>
              <a:rPr lang="en-US" sz="1100" dirty="0" smtClean="0"/>
              <a:t>NAIC.</a:t>
            </a:r>
            <a:r>
              <a:rPr lang="en-US" sz="1100" dirty="0"/>
              <a:t>		</a:t>
            </a:r>
          </a:p>
        </p:txBody>
      </p:sp>
      <p:sp>
        <p:nvSpPr>
          <p:cNvPr id="2173958" name="AutoShape 6"/>
          <p:cNvSpPr>
            <a:spLocks noChangeArrowheads="1"/>
          </p:cNvSpPr>
          <p:nvPr/>
        </p:nvSpPr>
        <p:spPr bwMode="blackWhite">
          <a:xfrm>
            <a:off x="3433762" y="1865313"/>
            <a:ext cx="3800755" cy="824099"/>
          </a:xfrm>
          <a:prstGeom prst="wedgeRectCallout">
            <a:avLst>
              <a:gd name="adj1" fmla="val -102465"/>
              <a:gd name="adj2" fmla="val -2035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Hawaii </a:t>
            </a:r>
            <a:r>
              <a:rPr lang="en-US" sz="1600" b="1" dirty="0">
                <a:solidFill>
                  <a:schemeClr val="bg1"/>
                </a:solidFill>
              </a:rPr>
              <a:t>was the most profitable state for auto insurers from </a:t>
            </a:r>
            <a:r>
              <a:rPr lang="en-US" sz="1600" b="1" dirty="0" smtClean="0">
                <a:solidFill>
                  <a:schemeClr val="bg1"/>
                </a:solidFill>
              </a:rPr>
              <a:t>2002-2011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9702" name="Rectangle 2"/>
          <p:cNvSpPr txBox="1">
            <a:spLocks noChangeArrowheads="1"/>
          </p:cNvSpPr>
          <p:nvPr/>
        </p:nvSpPr>
        <p:spPr bwMode="auto">
          <a:xfrm>
            <a:off x="26988" y="147638"/>
            <a:ext cx="80359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/>
            <a:r>
              <a:rPr lang="en-US" sz="2800" b="1" dirty="0">
                <a:solidFill>
                  <a:schemeClr val="accent1"/>
                </a:solidFill>
              </a:rPr>
              <a:t>Return on Net Worth: Pvt. Passenger Auto, </a:t>
            </a:r>
          </a:p>
          <a:p>
            <a:pPr eaLnBrk="0" hangingPunct="0"/>
            <a:r>
              <a:rPr lang="en-US" sz="2800" b="1" dirty="0">
                <a:solidFill>
                  <a:schemeClr val="accent1"/>
                </a:solidFill>
              </a:rPr>
              <a:t>10-Year Average </a:t>
            </a:r>
            <a:r>
              <a:rPr lang="en-US" sz="2800" b="1" dirty="0" smtClean="0">
                <a:solidFill>
                  <a:schemeClr val="accent1"/>
                </a:solidFill>
              </a:rPr>
              <a:t>(2002-2011*)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29703" name="Rectangle 3"/>
          <p:cNvSpPr>
            <a:spLocks noChangeArrowheads="1"/>
          </p:cNvSpPr>
          <p:nvPr/>
        </p:nvSpPr>
        <p:spPr bwMode="black">
          <a:xfrm>
            <a:off x="293688" y="1200150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  <p:sp>
        <p:nvSpPr>
          <p:cNvPr id="29704" name="Rectangle 31"/>
          <p:cNvSpPr>
            <a:spLocks noChangeArrowheads="1"/>
          </p:cNvSpPr>
          <p:nvPr/>
        </p:nvSpPr>
        <p:spPr bwMode="black">
          <a:xfrm>
            <a:off x="266700" y="1398588"/>
            <a:ext cx="1884363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3958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9B6EC4-7BF0-43D4-A76D-31D42E8B3F7D}" type="slidenum">
              <a:rPr lang="en-US" smtClean="0"/>
              <a:pPr/>
              <a:t>64</a:t>
            </a:fld>
            <a:endParaRPr lang="en-US" smtClean="0"/>
          </a:p>
        </p:txBody>
      </p:sp>
      <p:graphicFrame>
        <p:nvGraphicFramePr>
          <p:cNvPr id="30722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774825"/>
          <a:ext cx="9144000" cy="4754563"/>
        </p:xfrm>
        <a:graphic>
          <a:graphicData uri="http://schemas.openxmlformats.org/presentationml/2006/ole">
            <p:oleObj spid="_x0000_s15381506" name="Chart" r:id="rId4" imgW="8810600" imgH="4581583" progId="MSGraph.Chart.8">
              <p:embed followColorScheme="full"/>
            </p:oleObj>
          </a:graphicData>
        </a:graphic>
      </p:graphicFrame>
      <p:sp>
        <p:nvSpPr>
          <p:cNvPr id="30724" name="Rectangle 2"/>
          <p:cNvSpPr txBox="1">
            <a:spLocks noChangeArrowheads="1"/>
          </p:cNvSpPr>
          <p:nvPr/>
        </p:nvSpPr>
        <p:spPr bwMode="auto">
          <a:xfrm>
            <a:off x="0" y="0"/>
            <a:ext cx="803592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/>
            <a:r>
              <a:rPr lang="en-US" sz="2800" b="1" dirty="0">
                <a:solidFill>
                  <a:schemeClr val="accent1"/>
                </a:solidFill>
              </a:rPr>
              <a:t>Return on Net Worth: Pvt. Passenger Auto, </a:t>
            </a:r>
          </a:p>
          <a:p>
            <a:pPr eaLnBrk="0" hangingPunct="0"/>
            <a:r>
              <a:rPr lang="en-US" sz="2800" b="1" dirty="0">
                <a:solidFill>
                  <a:schemeClr val="accent1"/>
                </a:solidFill>
              </a:rPr>
              <a:t>10-Year Average </a:t>
            </a:r>
            <a:r>
              <a:rPr lang="en-US" sz="2800" b="1" dirty="0" smtClean="0">
                <a:solidFill>
                  <a:schemeClr val="accent1"/>
                </a:solidFill>
              </a:rPr>
              <a:t>(2002-2011*)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0" y="6402388"/>
            <a:ext cx="87503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/>
              <a:t>*Latest </a:t>
            </a:r>
            <a:r>
              <a:rPr lang="en-US" sz="1100" dirty="0" smtClean="0"/>
              <a:t>available</a:t>
            </a:r>
            <a:r>
              <a:rPr lang="en-US" sz="1100" dirty="0"/>
              <a:t>.</a:t>
            </a:r>
          </a:p>
          <a:p>
            <a:r>
              <a:rPr lang="en-US" sz="1100" dirty="0"/>
              <a:t>Sources:  NAIC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blackWhite">
          <a:xfrm>
            <a:off x="6745219" y="1252312"/>
            <a:ext cx="2123888" cy="1196788"/>
          </a:xfrm>
          <a:prstGeom prst="wedgeRectCallout">
            <a:avLst>
              <a:gd name="adj1" fmla="val 37046"/>
              <a:gd name="adj2" fmla="val 22117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bg1"/>
                </a:solidFill>
              </a:rPr>
              <a:t>Michigan </a:t>
            </a:r>
            <a:r>
              <a:rPr lang="en-US" sz="1400" b="1" dirty="0">
                <a:solidFill>
                  <a:schemeClr val="bg1"/>
                </a:solidFill>
              </a:rPr>
              <a:t>was the least profitable state for auto insurers from </a:t>
            </a:r>
            <a:r>
              <a:rPr lang="en-US" sz="1400" b="1" dirty="0" smtClean="0">
                <a:solidFill>
                  <a:schemeClr val="bg1"/>
                </a:solidFill>
              </a:rPr>
              <a:t>2002-2011  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0727" name="Rectangle 31"/>
          <p:cNvSpPr>
            <a:spLocks noChangeArrowheads="1"/>
          </p:cNvSpPr>
          <p:nvPr/>
        </p:nvSpPr>
        <p:spPr bwMode="black">
          <a:xfrm>
            <a:off x="347663" y="1169988"/>
            <a:ext cx="1884362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30728" name="Rectangle 3"/>
          <p:cNvSpPr>
            <a:spLocks noChangeArrowheads="1"/>
          </p:cNvSpPr>
          <p:nvPr/>
        </p:nvSpPr>
        <p:spPr bwMode="black">
          <a:xfrm>
            <a:off x="293688" y="1200150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C87F3B0-FD48-4542-946D-35DE26E8F8A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65</a:t>
            </a:fld>
            <a:endParaRPr lang="en-US" sz="90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0488"/>
            <a:ext cx="8001000" cy="860425"/>
          </a:xfrm>
        </p:spPr>
        <p:txBody>
          <a:bodyPr/>
          <a:lstStyle/>
          <a:p>
            <a:r>
              <a:rPr lang="en-US" dirty="0" smtClean="0"/>
              <a:t>Return on Net Worth: All P-C Lines vs. Homeowners, </a:t>
            </a:r>
            <a:r>
              <a:rPr lang="en-US" sz="2800" dirty="0" smtClean="0"/>
              <a:t>1990-2011*</a:t>
            </a:r>
          </a:p>
        </p:txBody>
      </p:sp>
      <p:sp>
        <p:nvSpPr>
          <p:cNvPr id="26629" name="Rectangle 3"/>
          <p:cNvSpPr>
            <a:spLocks noChangeArrowheads="1"/>
          </p:cNvSpPr>
          <p:nvPr/>
        </p:nvSpPr>
        <p:spPr bwMode="auto">
          <a:xfrm>
            <a:off x="-161925" y="6302140"/>
            <a:ext cx="7569200" cy="59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*Latest available.</a:t>
            </a:r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**Excluding </a:t>
            </a:r>
            <a:r>
              <a:rPr lang="en-US" sz="1100" dirty="0" smtClean="0"/>
              <a:t>Hurricane Andrew (1992); Including 1992 </a:t>
            </a:r>
            <a:r>
              <a:rPr lang="en-US" sz="1100" dirty="0"/>
              <a:t>produces </a:t>
            </a:r>
            <a:r>
              <a:rPr lang="en-US" sz="1100" dirty="0" smtClean="0"/>
              <a:t>an average </a:t>
            </a:r>
            <a:r>
              <a:rPr lang="en-US" sz="1100" dirty="0"/>
              <a:t>homeowners RNW of </a:t>
            </a:r>
            <a:r>
              <a:rPr lang="en-US" sz="1100" dirty="0" smtClean="0"/>
              <a:t>0.5%.</a:t>
            </a:r>
            <a:endParaRPr lang="en-US" sz="1100" dirty="0"/>
          </a:p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 dirty="0"/>
              <a:t>Sources: </a:t>
            </a:r>
            <a:r>
              <a:rPr lang="en-US" sz="1100" dirty="0" smtClean="0"/>
              <a:t>NAIC; Insurance Information Institute.</a:t>
            </a:r>
            <a:endParaRPr lang="en-US" sz="1100" dirty="0"/>
          </a:p>
        </p:txBody>
      </p:sp>
      <p:graphicFrame>
        <p:nvGraphicFramePr>
          <p:cNvPr id="2026500" name="Object 2"/>
          <p:cNvGraphicFramePr>
            <a:graphicFrameLocks/>
          </p:cNvGraphicFramePr>
          <p:nvPr/>
        </p:nvGraphicFramePr>
        <p:xfrm>
          <a:off x="238125" y="1162050"/>
          <a:ext cx="8569325" cy="4579938"/>
        </p:xfrm>
        <a:graphic>
          <a:graphicData uri="http://schemas.openxmlformats.org/presentationml/2006/ole">
            <p:oleObj spid="_x0000_s15379458" name="Chart" r:id="rId4" imgW="8601126" imgH="4610196" progId="MSGraph.Chart.8">
              <p:embed followColorScheme="full"/>
            </p:oleObj>
          </a:graphicData>
        </a:graphic>
      </p:graphicFrame>
      <p:sp>
        <p:nvSpPr>
          <p:cNvPr id="26630" name="Rectangle 31"/>
          <p:cNvSpPr>
            <a:spLocks noChangeArrowheads="1"/>
          </p:cNvSpPr>
          <p:nvPr/>
        </p:nvSpPr>
        <p:spPr bwMode="black">
          <a:xfrm>
            <a:off x="347663" y="1100138"/>
            <a:ext cx="8221662" cy="220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blackWhite">
          <a:xfrm>
            <a:off x="3049735" y="1542892"/>
            <a:ext cx="3481388" cy="1151146"/>
          </a:xfrm>
          <a:prstGeom prst="wedgeRectCallout">
            <a:avLst>
              <a:gd name="adj1" fmla="val -49991"/>
              <a:gd name="adj2" fmla="val 24765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u="sng" dirty="0">
                <a:solidFill>
                  <a:schemeClr val="bg1"/>
                </a:solidFill>
              </a:rPr>
              <a:t>Average RNW: </a:t>
            </a:r>
            <a:r>
              <a:rPr lang="en-US" b="1" u="sng" dirty="0" smtClean="0">
                <a:solidFill>
                  <a:schemeClr val="bg1"/>
                </a:solidFill>
              </a:rPr>
              <a:t>1990-2011*</a:t>
            </a:r>
            <a:endParaRPr lang="en-US" b="1" u="sng" dirty="0">
              <a:solidFill>
                <a:schemeClr val="bg1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b="1" dirty="0">
                <a:solidFill>
                  <a:schemeClr val="bg1"/>
                </a:solidFill>
                <a:latin typeface="Arial" pitchFamily="34" charset="0"/>
              </a:rPr>
              <a:t>All P-C Lines: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</a:rPr>
              <a:t>7.8% Homeowners</a:t>
            </a:r>
            <a:r>
              <a:rPr lang="en-US" b="1" dirty="0">
                <a:solidFill>
                  <a:schemeClr val="bg1"/>
                </a:solidFill>
                <a:latin typeface="Arial" pitchFamily="34" charset="0"/>
              </a:rPr>
              <a:t>: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</a:rPr>
              <a:t>3.2%**</a:t>
            </a:r>
            <a:endParaRPr lang="en-US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6632" name="Rectangle 5"/>
          <p:cNvSpPr>
            <a:spLocks noChangeArrowheads="1"/>
          </p:cNvSpPr>
          <p:nvPr/>
        </p:nvSpPr>
        <p:spPr bwMode="blackWhite">
          <a:xfrm>
            <a:off x="174625" y="5567363"/>
            <a:ext cx="8740775" cy="64452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pt-BR" b="1" dirty="0" smtClean="0">
                <a:solidFill>
                  <a:srgbClr val="FFFFFF"/>
                </a:solidFill>
              </a:rPr>
              <a:t>Homeowners Insurance Is Considerably More Volatile than the Market Overall Due to Coastal Exposure and Interior Wind/Hail Events</a:t>
            </a:r>
            <a:endParaRPr lang="pt-BR" b="1" dirty="0">
              <a:solidFill>
                <a:srgbClr val="FFFFFF"/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blackWhite">
          <a:xfrm>
            <a:off x="7829834" y="2113791"/>
            <a:ext cx="1284667" cy="941294"/>
          </a:xfrm>
          <a:prstGeom prst="wedgeRectCallout">
            <a:avLst>
              <a:gd name="adj1" fmla="val 11956"/>
              <a:gd name="adj2" fmla="val 191249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defRPr/>
            </a:pPr>
            <a:r>
              <a:rPr lang="en-US" b="1" dirty="0" smtClean="0">
                <a:solidFill>
                  <a:schemeClr val="bg1"/>
                </a:solidFill>
              </a:rPr>
              <a:t>Impact of Hurricane Irene</a:t>
            </a:r>
            <a:endParaRPr lang="en-US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6485963" y="4518211"/>
            <a:ext cx="1515036" cy="537883"/>
          </a:xfrm>
          <a:prstGeom prst="wedgeRectCallout">
            <a:avLst>
              <a:gd name="adj1" fmla="val -47323"/>
              <a:gd name="adj2" fmla="val -73175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Katrina, Rita, Wilma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3337039" y="4288457"/>
            <a:ext cx="1362636" cy="681316"/>
          </a:xfrm>
          <a:prstGeom prst="wedgeRectCallout">
            <a:avLst>
              <a:gd name="adj1" fmla="val 64603"/>
              <a:gd name="adj2" fmla="val 30692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Texas “Mold” Crisis</a:t>
            </a:r>
            <a:endParaRPr lang="en-US" sz="16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8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8" grpId="0" animBg="1"/>
      <p:bldP spid="9" grpId="0" animBg="1"/>
      <p:bldP spid="10" grpId="0" animBg="1"/>
      <p:bldP spid="1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357574-7554-4BAA-80FF-85F8D37205EC}" type="slidenum">
              <a:rPr lang="en-US" smtClean="0"/>
              <a:pPr/>
              <a:t>66</a:t>
            </a:fld>
            <a:endParaRPr lang="en-US" smtClean="0"/>
          </a:p>
        </p:txBody>
      </p:sp>
      <p:graphicFrame>
        <p:nvGraphicFramePr>
          <p:cNvPr id="3174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774825"/>
          <a:ext cx="9144000" cy="4754563"/>
        </p:xfrm>
        <a:graphic>
          <a:graphicData uri="http://schemas.openxmlformats.org/presentationml/2006/ole">
            <p:oleObj spid="_x0000_s15382530" name="Chart" r:id="rId4" imgW="8810600" imgH="4581583" progId="MSGraph.Chart.8">
              <p:embed followColorScheme="full"/>
            </p:oleObj>
          </a:graphicData>
        </a:graphic>
      </p:graphicFrame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0" y="6367463"/>
            <a:ext cx="9017000" cy="417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/>
              <a:t>*Latest available.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Clr>
                <a:srgbClr val="FF3300"/>
              </a:buClr>
              <a:buFont typeface="Wingdings" pitchFamily="2" charset="2"/>
              <a:buNone/>
            </a:pPr>
            <a:r>
              <a:rPr lang="en-US" sz="1100" dirty="0" smtClean="0"/>
              <a:t>Sources</a:t>
            </a:r>
            <a:r>
              <a:rPr lang="en-US" sz="1100" dirty="0"/>
              <a:t>:  </a:t>
            </a:r>
            <a:r>
              <a:rPr lang="en-US" sz="1100" dirty="0" smtClean="0"/>
              <a:t>NAIC.</a:t>
            </a:r>
            <a:r>
              <a:rPr lang="en-US" sz="1100" dirty="0"/>
              <a:t>		</a:t>
            </a:r>
          </a:p>
        </p:txBody>
      </p:sp>
      <p:sp>
        <p:nvSpPr>
          <p:cNvPr id="31749" name="Rectangle 2"/>
          <p:cNvSpPr txBox="1">
            <a:spLocks noChangeArrowheads="1"/>
          </p:cNvSpPr>
          <p:nvPr/>
        </p:nvSpPr>
        <p:spPr bwMode="auto">
          <a:xfrm>
            <a:off x="-39688" y="39688"/>
            <a:ext cx="8035926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/>
            <a:r>
              <a:rPr lang="en-US" sz="2800" b="1" dirty="0">
                <a:solidFill>
                  <a:schemeClr val="accent1"/>
                </a:solidFill>
              </a:rPr>
              <a:t>Return on Net Worth: Homeowners Insurance, </a:t>
            </a:r>
          </a:p>
          <a:p>
            <a:pPr eaLnBrk="0" hangingPunct="0"/>
            <a:r>
              <a:rPr lang="en-US" sz="2800" b="1" dirty="0">
                <a:solidFill>
                  <a:schemeClr val="accent1"/>
                </a:solidFill>
              </a:rPr>
              <a:t>10-Year Average </a:t>
            </a:r>
            <a:r>
              <a:rPr lang="en-US" sz="2800" b="1" dirty="0" smtClean="0">
                <a:solidFill>
                  <a:schemeClr val="accent1"/>
                </a:solidFill>
              </a:rPr>
              <a:t>(2002-2011*)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blackWhite">
          <a:xfrm>
            <a:off x="3205163" y="1735138"/>
            <a:ext cx="3276600" cy="1155700"/>
          </a:xfrm>
          <a:prstGeom prst="wedgeRectCallout">
            <a:avLst>
              <a:gd name="adj1" fmla="val -106330"/>
              <a:gd name="adj2" fmla="val 3986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Hawaii was the most profitable state for home insurers from </a:t>
            </a:r>
            <a:r>
              <a:rPr lang="en-US" sz="1600" b="1" dirty="0" smtClean="0">
                <a:solidFill>
                  <a:schemeClr val="bg1"/>
                </a:solidFill>
              </a:rPr>
              <a:t>2002-2011 </a:t>
            </a:r>
            <a:r>
              <a:rPr lang="en-US" sz="1600" b="1" dirty="0">
                <a:solidFill>
                  <a:schemeClr val="bg1"/>
                </a:solidFill>
              </a:rPr>
              <a:t>due to the absence of hurricanes during this period</a:t>
            </a:r>
          </a:p>
        </p:txBody>
      </p:sp>
      <p:sp>
        <p:nvSpPr>
          <p:cNvPr id="31751" name="Rectangle 31"/>
          <p:cNvSpPr>
            <a:spLocks noChangeArrowheads="1"/>
          </p:cNvSpPr>
          <p:nvPr/>
        </p:nvSpPr>
        <p:spPr bwMode="black">
          <a:xfrm>
            <a:off x="266700" y="1398588"/>
            <a:ext cx="1884363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31752" name="Rectangle 3"/>
          <p:cNvSpPr>
            <a:spLocks noChangeArrowheads="1"/>
          </p:cNvSpPr>
          <p:nvPr/>
        </p:nvSpPr>
        <p:spPr bwMode="black">
          <a:xfrm>
            <a:off x="293688" y="1200150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Top 25 States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3AB7AF-3AFC-4531-ABC2-5B0A2AD9774C}" type="slidenum">
              <a:rPr lang="en-US" smtClean="0"/>
              <a:pPr/>
              <a:t>67</a:t>
            </a:fld>
            <a:endParaRPr lang="en-US" smtClean="0"/>
          </a:p>
        </p:txBody>
      </p:sp>
      <p:graphicFrame>
        <p:nvGraphicFramePr>
          <p:cNvPr id="32770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53975" y="1400175"/>
          <a:ext cx="9090025" cy="4702175"/>
        </p:xfrm>
        <a:graphic>
          <a:graphicData uri="http://schemas.openxmlformats.org/presentationml/2006/ole">
            <p:oleObj spid="_x0000_s15383554" name="Chart" r:id="rId4" imgW="8820048" imgH="4562417" progId="MSGraph.Chart.8">
              <p:embed followColorScheme="full"/>
            </p:oleObj>
          </a:graphicData>
        </a:graphic>
      </p:graphicFrame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0" y="6362140"/>
            <a:ext cx="87503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dirty="0" smtClean="0"/>
              <a:t>*Latest available.</a:t>
            </a:r>
          </a:p>
          <a:p>
            <a:r>
              <a:rPr lang="en-US" sz="1100" dirty="0" smtClean="0"/>
              <a:t>Sources</a:t>
            </a:r>
            <a:r>
              <a:rPr lang="en-US" sz="1100" dirty="0"/>
              <a:t>:  NAIC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blackWhite">
          <a:xfrm>
            <a:off x="2506196" y="3939988"/>
            <a:ext cx="3708400" cy="1062038"/>
          </a:xfrm>
          <a:prstGeom prst="wedgeRectCallout">
            <a:avLst>
              <a:gd name="adj1" fmla="val 102896"/>
              <a:gd name="adj2" fmla="val 4223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chemeClr val="bg1"/>
                </a:solidFill>
              </a:rPr>
              <a:t>Hurricanes Katrina and Rita made Louisiana and Mississippi the least profitable states for home insurers from </a:t>
            </a:r>
            <a:r>
              <a:rPr lang="en-US" sz="1600" b="1" dirty="0" smtClean="0">
                <a:solidFill>
                  <a:schemeClr val="bg1"/>
                </a:solidFill>
              </a:rPr>
              <a:t>2002-2011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2774" name="Rectangle 3"/>
          <p:cNvSpPr>
            <a:spLocks noChangeArrowheads="1"/>
          </p:cNvSpPr>
          <p:nvPr/>
        </p:nvSpPr>
        <p:spPr bwMode="black">
          <a:xfrm>
            <a:off x="293688" y="1200150"/>
            <a:ext cx="8534400" cy="3317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>
                <a:solidFill>
                  <a:srgbClr val="225A7A"/>
                </a:solidFill>
              </a:rPr>
              <a:t>Bottom 25 States</a:t>
            </a:r>
          </a:p>
        </p:txBody>
      </p:sp>
      <p:sp>
        <p:nvSpPr>
          <p:cNvPr id="32775" name="Rectangle 31"/>
          <p:cNvSpPr>
            <a:spLocks noChangeArrowheads="1"/>
          </p:cNvSpPr>
          <p:nvPr/>
        </p:nvSpPr>
        <p:spPr bwMode="black">
          <a:xfrm>
            <a:off x="266700" y="1398588"/>
            <a:ext cx="1884363" cy="22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32776" name="Rectangle 2"/>
          <p:cNvSpPr txBox="1">
            <a:spLocks noChangeArrowheads="1"/>
          </p:cNvSpPr>
          <p:nvPr/>
        </p:nvSpPr>
        <p:spPr bwMode="auto">
          <a:xfrm>
            <a:off x="-39688" y="39688"/>
            <a:ext cx="8035926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eaLnBrk="0" hangingPunct="0"/>
            <a:r>
              <a:rPr lang="en-US" sz="2800" b="1" dirty="0">
                <a:solidFill>
                  <a:schemeClr val="accent1"/>
                </a:solidFill>
              </a:rPr>
              <a:t>Return on Net Worth: Homeowners Insurance, </a:t>
            </a:r>
          </a:p>
          <a:p>
            <a:pPr eaLnBrk="0" hangingPunct="0"/>
            <a:r>
              <a:rPr lang="en-US" sz="2800" b="1" dirty="0">
                <a:solidFill>
                  <a:schemeClr val="accent1"/>
                </a:solidFill>
              </a:rPr>
              <a:t>10-Year Average </a:t>
            </a:r>
            <a:r>
              <a:rPr lang="en-US" sz="2800" b="1" dirty="0" smtClean="0">
                <a:solidFill>
                  <a:schemeClr val="accent1"/>
                </a:solidFill>
              </a:rPr>
              <a:t>(2002-2011*)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6B66C1A8-C24C-4AA2-AB27-C6B2717760E5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68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455" name="Rectangle 7"/>
          <p:cNvSpPr>
            <a:spLocks noChangeArrowheads="1"/>
          </p:cNvSpPr>
          <p:nvPr/>
        </p:nvSpPr>
        <p:spPr bwMode="blackWhite">
          <a:xfrm>
            <a:off x="828675" y="1949450"/>
            <a:ext cx="7686675" cy="1855788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 defTabSz="114300">
              <a:lnSpc>
                <a:spcPct val="95000"/>
              </a:lnSpc>
              <a:spcBef>
                <a:spcPct val="25000"/>
              </a:spcBef>
            </a:pPr>
            <a:r>
              <a:rPr lang="en-US" sz="4200" b="1">
                <a:solidFill>
                  <a:schemeClr val="bg1"/>
                </a:solidFill>
              </a:rPr>
              <a:t>Profitability and Growth in New York P/C Insurance Markets</a:t>
            </a:r>
          </a:p>
        </p:txBody>
      </p:sp>
      <p:sp>
        <p:nvSpPr>
          <p:cNvPr id="2152456" name="Rectangle 8"/>
          <p:cNvSpPr>
            <a:spLocks noChangeArrowheads="1"/>
          </p:cNvSpPr>
          <p:nvPr/>
        </p:nvSpPr>
        <p:spPr bwMode="auto">
          <a:xfrm>
            <a:off x="854075" y="4362450"/>
            <a:ext cx="7708900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45720" rIns="45720">
            <a:spAutoFit/>
          </a:bodyPr>
          <a:lstStyle/>
          <a:p>
            <a:pPr marL="292100" indent="-292100" algn="ctr" eaLnBrk="0" hangingPunct="0">
              <a:lnSpc>
                <a:spcPct val="90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4000" b="1">
                <a:solidFill>
                  <a:srgbClr val="225A7A"/>
                </a:solidFill>
              </a:rPr>
              <a:t> Analysis by Line and Nearby State Comparisons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15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15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55" grpId="0" animBg="1"/>
      <p:bldP spid="215245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4CCA365-BDE6-475B-877B-C9212F61CE39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69</a:t>
            </a:fld>
            <a:endParaRPr lang="en-US" sz="900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RNW All Lines: NY vs. U.S., 2002-2011</a:t>
            </a:r>
          </a:p>
        </p:txBody>
      </p:sp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0" y="6570663"/>
            <a:ext cx="75692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	Sources: NAIC.</a:t>
            </a:r>
          </a:p>
        </p:txBody>
      </p:sp>
      <p:graphicFrame>
        <p:nvGraphicFramePr>
          <p:cNvPr id="2026500" name="Object 2"/>
          <p:cNvGraphicFramePr>
            <a:graphicFrameLocks/>
          </p:cNvGraphicFramePr>
          <p:nvPr/>
        </p:nvGraphicFramePr>
        <p:xfrm>
          <a:off x="304800" y="1296988"/>
          <a:ext cx="8569325" cy="4579937"/>
        </p:xfrm>
        <a:graphic>
          <a:graphicData uri="http://schemas.openxmlformats.org/presentationml/2006/ole">
            <p:oleObj spid="_x0000_s15753218" name="Chart" r:id="rId4" imgW="8601126" imgH="4600478" progId="MSGraph.Chart.8">
              <p:embed followColorScheme="full"/>
            </p:oleObj>
          </a:graphicData>
        </a:graphic>
      </p:graphicFrame>
      <p:sp>
        <p:nvSpPr>
          <p:cNvPr id="1030" name="Rectangle 31"/>
          <p:cNvSpPr>
            <a:spLocks noChangeArrowheads="1"/>
          </p:cNvSpPr>
          <p:nvPr/>
        </p:nvSpPr>
        <p:spPr bwMode="black">
          <a:xfrm>
            <a:off x="3476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blackWhite">
          <a:xfrm>
            <a:off x="1739900" y="3532188"/>
            <a:ext cx="2474913" cy="14176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Average 2002-2011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US: 7.7%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NY: 5.9%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4A20F6-91D8-4339-87D8-CFCAAAD28962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"/>
            <a:ext cx="8686800" cy="1019175"/>
          </a:xfrm>
        </p:spPr>
        <p:txBody>
          <a:bodyPr lIns="92075" tIns="46038" rIns="92075" bIns="46038" anchor="b"/>
          <a:lstStyle/>
          <a:p>
            <a:r>
              <a:rPr lang="en-US" sz="2800" dirty="0" smtClean="0">
                <a:latin typeface="Arial" pitchFamily="34" charset="0"/>
              </a:rPr>
              <a:t>Defense and Non-Defense Federal Spending        as a Share of State GDP: Top 10 States*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0" y="1291210"/>
          <a:ext cx="9144000" cy="4754563"/>
        </p:xfrm>
        <a:graphic>
          <a:graphicData uri="http://schemas.openxmlformats.org/presentationml/2006/ole">
            <p:oleObj spid="_x0000_s15771650" name="Chart" r:id="rId4" imgW="8810600" imgH="4581583" progId="MSGraph.Chart.8">
              <p:embed followColorScheme="full"/>
            </p:oleObj>
          </a:graphicData>
        </a:graphic>
      </p:graphicFrame>
      <p:sp>
        <p:nvSpPr>
          <p:cNvPr id="2173958" name="AutoShape 6"/>
          <p:cNvSpPr>
            <a:spLocks noChangeArrowheads="1"/>
          </p:cNvSpPr>
          <p:nvPr/>
        </p:nvSpPr>
        <p:spPr bwMode="blackWhite">
          <a:xfrm>
            <a:off x="2330251" y="1629235"/>
            <a:ext cx="2418735" cy="1143461"/>
          </a:xfrm>
          <a:prstGeom prst="wedgeRectCallout">
            <a:avLst>
              <a:gd name="adj1" fmla="val -75092"/>
              <a:gd name="adj2" fmla="val 18093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Federal defense spending accounts for approximately 10%+ of GDP in 5 states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76976" y="6404414"/>
            <a:ext cx="8942388" cy="453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 smtClean="0"/>
              <a:t>*As of 2010.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 smtClean="0"/>
              <a:t>Sources</a:t>
            </a:r>
            <a:r>
              <a:rPr lang="en-US" sz="1050" dirty="0"/>
              <a:t>: </a:t>
            </a:r>
            <a:r>
              <a:rPr lang="en-US" sz="1050" dirty="0" smtClean="0"/>
              <a:t>Pew Center on the States (2012)  </a:t>
            </a:r>
            <a:r>
              <a:rPr lang="en-US" sz="1050" i="1" dirty="0" smtClean="0"/>
              <a:t>Impact of the Fiscal Cliff on the States</a:t>
            </a:r>
            <a:r>
              <a:rPr lang="en-US" sz="1050" dirty="0" smtClean="0"/>
              <a:t>; Wells Fargo Securities; Insurance </a:t>
            </a:r>
            <a:r>
              <a:rPr lang="en-US" sz="1050" dirty="0"/>
              <a:t>Information Institute.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69807" y="1135626"/>
            <a:ext cx="2868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Defense Spending</a:t>
            </a:r>
            <a:endParaRPr lang="en-US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5343807" y="1155293"/>
            <a:ext cx="3568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Non-Defense Spending</a:t>
            </a:r>
            <a:endParaRPr lang="en-US" b="1" u="sng" dirty="0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blackWhite">
          <a:xfrm>
            <a:off x="6875204" y="1973366"/>
            <a:ext cx="2140976" cy="1357312"/>
          </a:xfrm>
          <a:prstGeom prst="wedgeRectCallout">
            <a:avLst>
              <a:gd name="adj1" fmla="val -73952"/>
              <a:gd name="adj2" fmla="val 911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Federal non-defense spending accounts for 10%+ of GDP in 3 states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blackWhite">
          <a:xfrm>
            <a:off x="510988" y="5692877"/>
            <a:ext cx="8323296" cy="648929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Sequestration Could Adversely Impact Commercial Insurance Exposures Directly at Defense Contractors and Indirectly in Impacted Communities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7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3958" grpId="0" animBg="1"/>
      <p:bldP spid="10" grpId="0" animBg="1"/>
      <p:bldP spid="11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B48BE029-4217-4F0A-BB78-D7D5F7100F26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70</a:t>
            </a:fld>
            <a:endParaRPr lang="en-US" sz="90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RNW PP Auto: NY vs. U.S., 2002-2011</a:t>
            </a:r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0" y="6570663"/>
            <a:ext cx="75692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	Sources: NAIC.</a:t>
            </a:r>
          </a:p>
        </p:txBody>
      </p:sp>
      <p:graphicFrame>
        <p:nvGraphicFramePr>
          <p:cNvPr id="2026500" name="Object 2"/>
          <p:cNvGraphicFramePr>
            <a:graphicFrameLocks/>
          </p:cNvGraphicFramePr>
          <p:nvPr/>
        </p:nvGraphicFramePr>
        <p:xfrm>
          <a:off x="276225" y="1296988"/>
          <a:ext cx="8569325" cy="4579937"/>
        </p:xfrm>
        <a:graphic>
          <a:graphicData uri="http://schemas.openxmlformats.org/presentationml/2006/ole">
            <p:oleObj spid="_x0000_s15754242" name="Chart" r:id="rId4" imgW="8601126" imgH="4600478" progId="MSGraph.Chart.8">
              <p:embed followColorScheme="full"/>
            </p:oleObj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blackWhite">
          <a:xfrm>
            <a:off x="5559425" y="1555750"/>
            <a:ext cx="2474913" cy="14176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Average 2002-2011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US: 7.7%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NY: 9.1%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9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046DD02C-5684-4690-8D62-9BB7C025352D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71</a:t>
            </a:fld>
            <a:endParaRPr lang="en-US" sz="90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RNW Comm. Auto: NY vs. U.S.,</a:t>
            </a:r>
            <a:br>
              <a:rPr lang="en-US" smtClean="0">
                <a:latin typeface="Arial" pitchFamily="34" charset="0"/>
              </a:rPr>
            </a:br>
            <a:r>
              <a:rPr lang="en-US" smtClean="0">
                <a:latin typeface="Arial" pitchFamily="34" charset="0"/>
              </a:rPr>
              <a:t>2002-2011</a:t>
            </a:r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0" y="6570663"/>
            <a:ext cx="75692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	Sources: NAIC.</a:t>
            </a:r>
          </a:p>
        </p:txBody>
      </p:sp>
      <p:graphicFrame>
        <p:nvGraphicFramePr>
          <p:cNvPr id="2026500" name="Object 2"/>
          <p:cNvGraphicFramePr>
            <a:graphicFrameLocks/>
          </p:cNvGraphicFramePr>
          <p:nvPr/>
        </p:nvGraphicFramePr>
        <p:xfrm>
          <a:off x="304800" y="1296988"/>
          <a:ext cx="8569325" cy="4579937"/>
        </p:xfrm>
        <a:graphic>
          <a:graphicData uri="http://schemas.openxmlformats.org/presentationml/2006/ole">
            <p:oleObj spid="_x0000_s15755266" name="Chart" r:id="rId4" imgW="8601126" imgH="4600478" progId="MSGraph.Chart.8">
              <p:embed followColorScheme="full"/>
            </p:oleObj>
          </a:graphicData>
        </a:graphic>
      </p:graphicFrame>
      <p:sp>
        <p:nvSpPr>
          <p:cNvPr id="3078" name="Rectangle 31"/>
          <p:cNvSpPr>
            <a:spLocks noChangeArrowheads="1"/>
          </p:cNvSpPr>
          <p:nvPr/>
        </p:nvSpPr>
        <p:spPr bwMode="black">
          <a:xfrm>
            <a:off x="3476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blackWhite">
          <a:xfrm>
            <a:off x="3394075" y="3560763"/>
            <a:ext cx="2474913" cy="14176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Average 2002-2011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US: 9.8%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NY: 8.4%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9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6BABDC71-D21B-4C1F-8632-7EB054AA88C8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72</a:t>
            </a:fld>
            <a:endParaRPr lang="en-US" sz="90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RNW Comm. Multi-Peril: NY vs. U.S.,</a:t>
            </a:r>
            <a:br>
              <a:rPr lang="en-US" smtClean="0">
                <a:latin typeface="Arial" pitchFamily="34" charset="0"/>
              </a:rPr>
            </a:br>
            <a:r>
              <a:rPr lang="en-US" smtClean="0">
                <a:latin typeface="Arial" pitchFamily="34" charset="0"/>
              </a:rPr>
              <a:t>2002-2011</a:t>
            </a:r>
          </a:p>
        </p:txBody>
      </p:sp>
      <p:sp>
        <p:nvSpPr>
          <p:cNvPr id="4101" name="Rectangle 3"/>
          <p:cNvSpPr>
            <a:spLocks noChangeArrowheads="1"/>
          </p:cNvSpPr>
          <p:nvPr/>
        </p:nvSpPr>
        <p:spPr bwMode="auto">
          <a:xfrm>
            <a:off x="0" y="6570663"/>
            <a:ext cx="75692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	Sources: NAIC.</a:t>
            </a:r>
          </a:p>
        </p:txBody>
      </p:sp>
      <p:graphicFrame>
        <p:nvGraphicFramePr>
          <p:cNvPr id="2026500" name="Object 2"/>
          <p:cNvGraphicFramePr>
            <a:graphicFrameLocks/>
          </p:cNvGraphicFramePr>
          <p:nvPr/>
        </p:nvGraphicFramePr>
        <p:xfrm>
          <a:off x="333375" y="1296988"/>
          <a:ext cx="8569325" cy="4579937"/>
        </p:xfrm>
        <a:graphic>
          <a:graphicData uri="http://schemas.openxmlformats.org/presentationml/2006/ole">
            <p:oleObj spid="_x0000_s15756290" name="Chart" r:id="rId4" imgW="8601126" imgH="4600478" progId="MSGraph.Chart.8">
              <p:embed followColorScheme="full"/>
            </p:oleObj>
          </a:graphicData>
        </a:graphic>
      </p:graphicFrame>
      <p:sp>
        <p:nvSpPr>
          <p:cNvPr id="4102" name="Rectangle 31"/>
          <p:cNvSpPr>
            <a:spLocks noChangeArrowheads="1"/>
          </p:cNvSpPr>
          <p:nvPr/>
        </p:nvSpPr>
        <p:spPr bwMode="black">
          <a:xfrm>
            <a:off x="3476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blackWhite">
          <a:xfrm>
            <a:off x="5962650" y="1220788"/>
            <a:ext cx="2474913" cy="14176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Average 2002-2011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US: 9.1%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NY: 11.6%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9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F6C953F-CDA0-4E52-AA6A-42330E97598F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73</a:t>
            </a:fld>
            <a:endParaRPr lang="en-US" sz="90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RNW Homeowners: NY vs. U.S.,</a:t>
            </a:r>
            <a:br>
              <a:rPr lang="en-US" smtClean="0">
                <a:latin typeface="Arial" pitchFamily="34" charset="0"/>
              </a:rPr>
            </a:br>
            <a:r>
              <a:rPr lang="en-US" smtClean="0">
                <a:latin typeface="Arial" pitchFamily="34" charset="0"/>
              </a:rPr>
              <a:t>2002-2011</a:t>
            </a: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0" y="6570663"/>
            <a:ext cx="75692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	Sources: NAIC.</a:t>
            </a:r>
          </a:p>
        </p:txBody>
      </p:sp>
      <p:graphicFrame>
        <p:nvGraphicFramePr>
          <p:cNvPr id="2026500" name="Object 2"/>
          <p:cNvGraphicFramePr>
            <a:graphicFrameLocks/>
          </p:cNvGraphicFramePr>
          <p:nvPr/>
        </p:nvGraphicFramePr>
        <p:xfrm>
          <a:off x="304800" y="1709738"/>
          <a:ext cx="8569325" cy="4579937"/>
        </p:xfrm>
        <a:graphic>
          <a:graphicData uri="http://schemas.openxmlformats.org/presentationml/2006/ole">
            <p:oleObj spid="_x0000_s15757314" name="Chart" r:id="rId4" imgW="8601126" imgH="4600478" progId="MSGraph.Chart.8">
              <p:embed followColorScheme="full"/>
            </p:oleObj>
          </a:graphicData>
        </a:graphic>
      </p:graphicFrame>
      <p:sp>
        <p:nvSpPr>
          <p:cNvPr id="5126" name="Rectangle 31"/>
          <p:cNvSpPr>
            <a:spLocks noChangeArrowheads="1"/>
          </p:cNvSpPr>
          <p:nvPr/>
        </p:nvSpPr>
        <p:spPr bwMode="black">
          <a:xfrm>
            <a:off x="3476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blackWhite">
          <a:xfrm>
            <a:off x="6451699" y="1077247"/>
            <a:ext cx="2474913" cy="14176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Average 2002-2011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US: 5.4%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NY: 17.8%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blackWhite">
          <a:xfrm>
            <a:off x="4052628" y="3982067"/>
            <a:ext cx="1625497" cy="161489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NY profitability in 2012 will take a nosedive due to Sandy</a:t>
            </a:r>
            <a:endParaRPr lang="en-US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9" grpId="0" animBg="1"/>
      <p:bldP spid="10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5BF65ACA-9AD1-43B8-BD5F-3AA4AFBD9C4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74</a:t>
            </a:fld>
            <a:endParaRPr lang="en-US" sz="90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RNW Workers Comp: NY vs. U.S.,</a:t>
            </a:r>
            <a:br>
              <a:rPr lang="en-US" smtClean="0">
                <a:latin typeface="Arial" pitchFamily="34" charset="0"/>
              </a:rPr>
            </a:br>
            <a:r>
              <a:rPr lang="en-US" smtClean="0">
                <a:latin typeface="Arial" pitchFamily="34" charset="0"/>
              </a:rPr>
              <a:t>2002-2011</a:t>
            </a:r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0" y="6570663"/>
            <a:ext cx="75692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	Sources: NAIC.</a:t>
            </a:r>
          </a:p>
        </p:txBody>
      </p:sp>
      <p:graphicFrame>
        <p:nvGraphicFramePr>
          <p:cNvPr id="2026500" name="Object 2"/>
          <p:cNvGraphicFramePr>
            <a:graphicFrameLocks/>
          </p:cNvGraphicFramePr>
          <p:nvPr/>
        </p:nvGraphicFramePr>
        <p:xfrm>
          <a:off x="304800" y="1296988"/>
          <a:ext cx="8569325" cy="4579937"/>
        </p:xfrm>
        <a:graphic>
          <a:graphicData uri="http://schemas.openxmlformats.org/presentationml/2006/ole">
            <p:oleObj spid="_x0000_s15758338" name="Chart" r:id="rId4" imgW="8601126" imgH="4600478" progId="MSGraph.Chart.8">
              <p:embed followColorScheme="full"/>
            </p:oleObj>
          </a:graphicData>
        </a:graphic>
      </p:graphicFrame>
      <p:sp>
        <p:nvSpPr>
          <p:cNvPr id="6150" name="Rectangle 31"/>
          <p:cNvSpPr>
            <a:spLocks noChangeArrowheads="1"/>
          </p:cNvSpPr>
          <p:nvPr/>
        </p:nvSpPr>
        <p:spPr bwMode="black">
          <a:xfrm>
            <a:off x="3476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blackWhite">
          <a:xfrm>
            <a:off x="2076450" y="3667125"/>
            <a:ext cx="2474913" cy="14176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Average 2002-2011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US: 6.7%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NY: 5.0%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77800"/>
            <a:ext cx="7769225" cy="7620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mtClean="0">
                <a:latin typeface="Arial" pitchFamily="34" charset="0"/>
              </a:rPr>
              <a:t>All Lines: 10-Year Average RNW NY &amp; Nearby States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322263" y="1677988"/>
          <a:ext cx="8818562" cy="4703762"/>
        </p:xfrm>
        <a:graphic>
          <a:graphicData uri="http://schemas.openxmlformats.org/presentationml/2006/ole">
            <p:oleObj spid="_x0000_s15759362" name="Chart" r:id="rId4" imgW="8839214" imgH="4714930" progId="MSGraph.Chart.8">
              <p:embed followColorScheme="full"/>
            </p:oleObj>
          </a:graphicData>
        </a:graphic>
      </p:graphicFrame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09600" y="6281738"/>
            <a:ext cx="38100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eaLnBrk="0" hangingPunct="0"/>
            <a:r>
              <a:rPr lang="en-US" sz="1400" b="1"/>
              <a:t>Source: NAIC, Insurance Information Institute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609600" y="1447800"/>
            <a:ext cx="78486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2002-2011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blackWhite">
          <a:xfrm rot="10800000" flipH="1" flipV="1">
            <a:off x="4572000" y="4154488"/>
            <a:ext cx="2460625" cy="1063625"/>
          </a:xfrm>
          <a:prstGeom prst="wedgeRectCallout">
            <a:avLst>
              <a:gd name="adj1" fmla="val -66921"/>
              <a:gd name="adj2" fmla="val 30370"/>
            </a:avLst>
          </a:prstGeom>
          <a:solidFill>
            <a:srgbClr val="C00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New York All Lines profitability is below the US and regional average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 autoUpdateAnimBg="0"/>
      <p:bldP spid="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77800"/>
            <a:ext cx="7769225" cy="7620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mtClean="0">
                <a:latin typeface="Arial" pitchFamily="34" charset="0"/>
              </a:rPr>
              <a:t>PP Auto: 10-Year Average RNW NY &amp; Nearby States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322263" y="1677988"/>
          <a:ext cx="8818562" cy="4703762"/>
        </p:xfrm>
        <a:graphic>
          <a:graphicData uri="http://schemas.openxmlformats.org/presentationml/2006/ole">
            <p:oleObj spid="_x0000_s15760386" name="Chart" r:id="rId4" imgW="8839214" imgH="4714930" progId="MSGraph.Chart.8">
              <p:embed followColorScheme="full"/>
            </p:oleObj>
          </a:graphicData>
        </a:graphic>
      </p:graphicFrame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09600" y="6281738"/>
            <a:ext cx="38100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eaLnBrk="0" hangingPunct="0"/>
            <a:r>
              <a:rPr lang="en-US" sz="1400" b="1"/>
              <a:t>Source: NAIC, Insurance Information Institute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09600" y="1447800"/>
            <a:ext cx="78486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2002-2011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blackWhite">
          <a:xfrm>
            <a:off x="4638675" y="3925888"/>
            <a:ext cx="2300288" cy="1398587"/>
          </a:xfrm>
          <a:prstGeom prst="wedgeRectCallout">
            <a:avLst>
              <a:gd name="adj1" fmla="val -54875"/>
              <a:gd name="adj2" fmla="val -93833"/>
            </a:avLst>
          </a:prstGeom>
          <a:solidFill>
            <a:srgbClr val="C00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New York PP Auto profitability is above the US average and below the regional average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 autoUpdateAnimBg="0"/>
      <p:bldP spid="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EE0722-292D-4274-A88C-787521464A0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507" name="Rectangle 19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latin typeface="Arial" pitchFamily="34" charset="0"/>
              </a:rPr>
              <a:t>Top Ten Most Expensive And Least Expensive States For Automobile Insurance, 2010 (1)</a:t>
            </a:r>
          </a:p>
        </p:txBody>
      </p:sp>
      <p:graphicFrame>
        <p:nvGraphicFramePr>
          <p:cNvPr id="2098375" name="Group 199"/>
          <p:cNvGraphicFramePr>
            <a:graphicFrameLocks noGrp="1"/>
          </p:cNvGraphicFramePr>
          <p:nvPr/>
        </p:nvGraphicFramePr>
        <p:xfrm>
          <a:off x="609600" y="1524000"/>
          <a:ext cx="7519987" cy="2942912"/>
        </p:xfrm>
        <a:graphic>
          <a:graphicData uri="http://schemas.openxmlformats.org/drawingml/2006/table">
            <a:tbl>
              <a:tblPr/>
              <a:tblGrid>
                <a:gridCol w="639027"/>
                <a:gridCol w="1691812"/>
                <a:gridCol w="1324027"/>
                <a:gridCol w="956242"/>
                <a:gridCol w="1618255"/>
                <a:gridCol w="1290624"/>
              </a:tblGrid>
              <a:tr h="2492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Rank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 cap="flat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Most </a:t>
                      </a:r>
                      <a:endParaRPr lang="en-US" sz="1400" b="1" dirty="0" smtClean="0">
                        <a:solidFill>
                          <a:srgbClr val="FFFFFF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expensive 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states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Average expenditure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Rank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Least </a:t>
                      </a:r>
                      <a:endParaRPr lang="en-US" sz="1400" b="1" dirty="0" smtClean="0">
                        <a:solidFill>
                          <a:srgbClr val="FFFFFF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expensive states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Average </a:t>
                      </a:r>
                      <a:endParaRPr lang="en-US" sz="1400" b="1" dirty="0" smtClean="0">
                        <a:solidFill>
                          <a:srgbClr val="FFFFFF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expenditure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New Jersey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$1,157.30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South Dakota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$525.16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District of Columbia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1,133.87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North Dakota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528.81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Louisiana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1,121.46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Iowa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546.59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accent2"/>
                          </a:solidFill>
                          <a:latin typeface="Arial"/>
                        </a:rPr>
                        <a:t>New York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1,078.88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Idaho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547.78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Florida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1,036.76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Maine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582.29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Delaware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1,030.98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Nebraska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592.69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Rhode Island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984.95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North Carolina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599.90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Connecticut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965.22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Wisconsin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613.37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Maryland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947.70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Ohio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619.46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Michigan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934.60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Wyoming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621.08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98368" name="Text Box 537"/>
          <p:cNvSpPr txBox="1">
            <a:spLocks noChangeArrowheads="1"/>
          </p:cNvSpPr>
          <p:nvPr/>
        </p:nvSpPr>
        <p:spPr bwMode="auto">
          <a:xfrm>
            <a:off x="0" y="6216650"/>
            <a:ext cx="7612063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365760" tIns="0" rIns="0" bIns="137160" anchor="b">
            <a:spAutoFit/>
          </a:bodyPr>
          <a:lstStyle/>
          <a:p>
            <a:pPr marL="228600" indent="-228600">
              <a:buFontTx/>
              <a:buAutoNum type="arabicParenBoth"/>
              <a:defRPr/>
            </a:pPr>
            <a:r>
              <a:rPr lang="en-US" sz="1100" dirty="0"/>
              <a:t>Based on average automobile insurance expenditures.</a:t>
            </a:r>
          </a:p>
          <a:p>
            <a:pPr marL="228600" indent="-228600">
              <a:buFontTx/>
              <a:buAutoNum type="arabicParenBoth"/>
              <a:defRPr/>
            </a:pPr>
            <a:endParaRPr lang="en-US" sz="1100" dirty="0"/>
          </a:p>
          <a:p>
            <a:pPr>
              <a:defRPr/>
            </a:pPr>
            <a:r>
              <a:rPr lang="en-US" sz="1100" dirty="0"/>
              <a:t>Source: © 2012 National Association of Insurance Commissioners.</a:t>
            </a:r>
          </a:p>
        </p:txBody>
      </p:sp>
      <p:sp>
        <p:nvSpPr>
          <p:cNvPr id="21596" name="Rectangle 5"/>
          <p:cNvSpPr>
            <a:spLocks noChangeArrowheads="1"/>
          </p:cNvSpPr>
          <p:nvPr/>
        </p:nvSpPr>
        <p:spPr bwMode="blackWhite">
          <a:xfrm>
            <a:off x="1031875" y="4946650"/>
            <a:ext cx="7146925" cy="7286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pt-BR" b="1">
                <a:solidFill>
                  <a:schemeClr val="bg1"/>
                </a:solidFill>
              </a:rPr>
              <a:t>New York </a:t>
            </a:r>
            <a:r>
              <a:rPr lang="pt-BR" b="1">
                <a:solidFill>
                  <a:srgbClr val="FFFFFF"/>
                </a:solidFill>
              </a:rPr>
              <a:t>ranked 4th in 2010, with an average expenditure for auto insurance of $1,078.88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77800"/>
            <a:ext cx="7769225" cy="7620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mtClean="0">
                <a:latin typeface="Arial" pitchFamily="34" charset="0"/>
              </a:rPr>
              <a:t>Comm. Auto: 10-Year Average RNW NY &amp; Nearby States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322263" y="1677988"/>
          <a:ext cx="8818562" cy="4703762"/>
        </p:xfrm>
        <a:graphic>
          <a:graphicData uri="http://schemas.openxmlformats.org/presentationml/2006/ole">
            <p:oleObj spid="_x0000_s15761410" name="Chart" r:id="rId4" imgW="8839214" imgH="4714930" progId="MSGraph.Chart.8">
              <p:embed followColorScheme="full"/>
            </p:oleObj>
          </a:graphicData>
        </a:graphic>
      </p:graphicFrame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609600" y="6281738"/>
            <a:ext cx="38100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eaLnBrk="0" hangingPunct="0"/>
            <a:r>
              <a:rPr lang="en-US" sz="1400" b="1"/>
              <a:t>Source: NAIC, Insurance Information Institute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09600" y="1447800"/>
            <a:ext cx="78486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2002-2011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blackWhite">
          <a:xfrm>
            <a:off x="4337050" y="3887788"/>
            <a:ext cx="2457450" cy="1181100"/>
          </a:xfrm>
          <a:prstGeom prst="wedgeRectCallout">
            <a:avLst>
              <a:gd name="adj1" fmla="val -66065"/>
              <a:gd name="adj2" fmla="val 1046"/>
            </a:avLst>
          </a:prstGeom>
          <a:solidFill>
            <a:srgbClr val="C00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New York Commercial Auto profitability is below the US and regional average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 autoUpdateAnimBg="0"/>
      <p:bldP spid="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77800"/>
            <a:ext cx="7769225" cy="7620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dirty="0" smtClean="0">
                <a:latin typeface="Arial" pitchFamily="34" charset="0"/>
              </a:rPr>
              <a:t>Comm. M-P: 10-Year Average RNW NY &amp; Nearby States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322263" y="1677988"/>
          <a:ext cx="8818562" cy="4703762"/>
        </p:xfrm>
        <a:graphic>
          <a:graphicData uri="http://schemas.openxmlformats.org/presentationml/2006/ole">
            <p:oleObj spid="_x0000_s15762434" name="Chart" r:id="rId4" imgW="8839214" imgH="4714930" progId="MSGraph.Chart.8">
              <p:embed followColorScheme="full"/>
            </p:oleObj>
          </a:graphicData>
        </a:graphic>
      </p:graphicFrame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609600" y="6281738"/>
            <a:ext cx="38100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eaLnBrk="0" hangingPunct="0"/>
            <a:r>
              <a:rPr lang="en-US" sz="1400" b="1"/>
              <a:t>Source: NAIC, Insurance Information Institute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09600" y="1447800"/>
            <a:ext cx="78486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2002-2011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blackWhite">
          <a:xfrm>
            <a:off x="4800600" y="3778250"/>
            <a:ext cx="2200275" cy="1558925"/>
          </a:xfrm>
          <a:prstGeom prst="wedgeRectCallout">
            <a:avLst>
              <a:gd name="adj1" fmla="val -40005"/>
              <a:gd name="adj2" fmla="val -58616"/>
            </a:avLst>
          </a:prstGeom>
          <a:solidFill>
            <a:srgbClr val="C00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New York Commercial Multi-Peril profitability is above the US average and below the regional average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 autoUpdateAnimBg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73025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State-by-State Leading Indicators</a:t>
            </a:r>
            <a:b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</a:br>
            <a:r>
              <a:rPr lang="en-US" sz="3000" b="1" kern="0" dirty="0">
                <a:solidFill>
                  <a:srgbClr val="225A7A"/>
                </a:solidFill>
                <a:ea typeface="+mj-ea"/>
                <a:cs typeface="+mj-cs"/>
              </a:rPr>
              <a:t>through 2013:Q1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0" y="6581775"/>
            <a:ext cx="8942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en-US" sz="1050" dirty="0"/>
              <a:t>Sources: Federal Reserve Bank of Philadelphia at </a:t>
            </a:r>
            <a:r>
              <a:rPr lang="en-US" sz="1050" dirty="0">
                <a:hlinkClick r:id="rId3"/>
              </a:rPr>
              <a:t>http://www.philadelphiafed.org/index.cfm</a:t>
            </a:r>
            <a:r>
              <a:rPr lang="en-US" sz="1050" dirty="0"/>
              <a:t> ;Insurance Information Institute.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12/01/09 - 9pm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B074E3-34FC-4F2A-8E61-DEE1E5BB130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8918" name="AutoShape 2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AutoShape 4" descr="Chart 1, showing growth in real GDP by sta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AutoShape 6" descr="Chart 2, annual percent change in real GDP by reg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TextBox 9"/>
          <p:cNvSpPr txBox="1">
            <a:spLocks noChangeArrowheads="1"/>
          </p:cNvSpPr>
          <p:nvPr/>
        </p:nvSpPr>
        <p:spPr bwMode="auto">
          <a:xfrm>
            <a:off x="6764338" y="2284413"/>
            <a:ext cx="22320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u="sng"/>
              <a:t>5 Fastest Growing States</a:t>
            </a:r>
          </a:p>
          <a:p>
            <a:r>
              <a:rPr lang="en-US" sz="1400"/>
              <a:t>South Carolina       6.97%</a:t>
            </a:r>
            <a:br>
              <a:rPr lang="en-US" sz="1400"/>
            </a:br>
            <a:r>
              <a:rPr lang="en-US" sz="1400"/>
              <a:t>Michigan                4.32%</a:t>
            </a:r>
            <a:br>
              <a:rPr lang="en-US" sz="1400"/>
            </a:br>
            <a:r>
              <a:rPr lang="en-US" sz="1400"/>
              <a:t>West Virginia         3.59%</a:t>
            </a:r>
            <a:br>
              <a:rPr lang="en-US" sz="1400"/>
            </a:br>
            <a:r>
              <a:rPr lang="en-US" sz="1400"/>
              <a:t>Idaho                      3.14%</a:t>
            </a:r>
            <a:br>
              <a:rPr lang="en-US" sz="1400"/>
            </a:br>
            <a:r>
              <a:rPr lang="en-US" sz="1400"/>
              <a:t>Georgia                  3.04%</a:t>
            </a:r>
          </a:p>
        </p:txBody>
      </p:sp>
      <p:sp>
        <p:nvSpPr>
          <p:cNvPr id="38922" name="TextBox 11"/>
          <p:cNvSpPr txBox="1">
            <a:spLocks noChangeArrowheads="1"/>
          </p:cNvSpPr>
          <p:nvPr/>
        </p:nvSpPr>
        <p:spPr bwMode="auto">
          <a:xfrm>
            <a:off x="6710363" y="3810000"/>
            <a:ext cx="22320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u="sng"/>
              <a:t>5 Slowest Growing States</a:t>
            </a:r>
          </a:p>
          <a:p>
            <a:r>
              <a:rPr lang="en-US" sz="1400"/>
              <a:t>Wyoming              -1.09% </a:t>
            </a:r>
            <a:br>
              <a:rPr lang="en-US" sz="1400"/>
            </a:br>
            <a:r>
              <a:rPr lang="en-US" sz="1400"/>
              <a:t>Delaware              -0.24%</a:t>
            </a:r>
            <a:br>
              <a:rPr lang="en-US" sz="1400"/>
            </a:br>
            <a:r>
              <a:rPr lang="en-US" sz="1400"/>
              <a:t>North Dakota        -0.19%</a:t>
            </a:r>
          </a:p>
          <a:p>
            <a:r>
              <a:rPr lang="en-US" sz="1400"/>
              <a:t>Vermont                 0.09%</a:t>
            </a:r>
            <a:br>
              <a:rPr lang="en-US" sz="1400"/>
            </a:br>
            <a:r>
              <a:rPr lang="en-US" sz="1400"/>
              <a:t>Minnesota              0.18%</a:t>
            </a:r>
          </a:p>
        </p:txBody>
      </p:sp>
      <p:pic>
        <p:nvPicPr>
          <p:cNvPr id="38923" name="Picture 13" descr="C:\Users\stevenw\Pictures\LeadingIndexes1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066799"/>
            <a:ext cx="6646606" cy="512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4" name="TextBox 11"/>
          <p:cNvSpPr txBox="1">
            <a:spLocks noChangeArrowheads="1"/>
          </p:cNvSpPr>
          <p:nvPr/>
        </p:nvSpPr>
        <p:spPr bwMode="auto">
          <a:xfrm>
            <a:off x="6567488" y="1139825"/>
            <a:ext cx="2095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Near-term growth forecasts vary widely by state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77800"/>
            <a:ext cx="7769225" cy="7620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mtClean="0">
                <a:latin typeface="Arial" pitchFamily="34" charset="0"/>
              </a:rPr>
              <a:t>Homeowners: 10-Year Average RNW NY  &amp; Nearby States</a:t>
            </a: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322263" y="1677988"/>
          <a:ext cx="8818562" cy="4703762"/>
        </p:xfrm>
        <a:graphic>
          <a:graphicData uri="http://schemas.openxmlformats.org/presentationml/2006/ole">
            <p:oleObj spid="_x0000_s15763458" name="Chart" r:id="rId4" imgW="8839214" imgH="4714930" progId="MSGraph.Chart.8">
              <p:embed followColorScheme="full"/>
            </p:oleObj>
          </a:graphicData>
        </a:graphic>
      </p:graphicFrame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09600" y="6281738"/>
            <a:ext cx="38100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eaLnBrk="0" hangingPunct="0"/>
            <a:r>
              <a:rPr lang="en-US" sz="1400" b="1"/>
              <a:t>Source: NAIC, Insurance Information Institute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09600" y="1447800"/>
            <a:ext cx="78486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2002-2011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blackWhite">
          <a:xfrm>
            <a:off x="868413" y="2797943"/>
            <a:ext cx="2600325" cy="1184121"/>
          </a:xfrm>
          <a:prstGeom prst="wedgeRectCallout">
            <a:avLst>
              <a:gd name="adj1" fmla="val 59259"/>
              <a:gd name="adj2" fmla="val -119565"/>
            </a:avLst>
          </a:prstGeom>
          <a:solidFill>
            <a:srgbClr val="C00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>
                <a:solidFill>
                  <a:schemeClr val="bg1"/>
                </a:solidFill>
              </a:rPr>
              <a:t>New York Homeowners profitability is above the US and regional </a:t>
            </a:r>
            <a:r>
              <a:rPr lang="en-US" sz="1600" b="1" dirty="0" smtClean="0">
                <a:solidFill>
                  <a:schemeClr val="bg1"/>
                </a:solidFill>
              </a:rPr>
              <a:t>average (Sandy will cause figure to drop)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 autoUpdateAnimBg="0"/>
      <p:bldP spid="6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96D481-C62C-4AAA-80D0-D7E125E65FD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2531" name="Rectangle 19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>
                <a:latin typeface="Arial" pitchFamily="34" charset="0"/>
              </a:rPr>
              <a:t>Top Ten Most Expensive And Least Expensive States For Homeowners Insurance, 2010 (1)</a:t>
            </a:r>
          </a:p>
        </p:txBody>
      </p:sp>
      <p:graphicFrame>
        <p:nvGraphicFramePr>
          <p:cNvPr id="2098375" name="Group 199"/>
          <p:cNvGraphicFramePr>
            <a:graphicFrameLocks noGrp="1"/>
          </p:cNvGraphicFramePr>
          <p:nvPr/>
        </p:nvGraphicFramePr>
        <p:xfrm>
          <a:off x="598488" y="1874838"/>
          <a:ext cx="7519987" cy="2942912"/>
        </p:xfrm>
        <a:graphic>
          <a:graphicData uri="http://schemas.openxmlformats.org/drawingml/2006/table">
            <a:tbl>
              <a:tblPr/>
              <a:tblGrid>
                <a:gridCol w="639027"/>
                <a:gridCol w="1691812"/>
                <a:gridCol w="1324027"/>
                <a:gridCol w="956242"/>
                <a:gridCol w="1618255"/>
                <a:gridCol w="1290624"/>
              </a:tblGrid>
              <a:tr h="2492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Rank 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 cap="flat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Most </a:t>
                      </a:r>
                      <a:endParaRPr lang="en-US" sz="1400" b="1" dirty="0" smtClean="0">
                        <a:solidFill>
                          <a:srgbClr val="FFFFFF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expensive 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states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Average expenditure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Rank </a:t>
                      </a:r>
                    </a:p>
                  </a:txBody>
                  <a:tcPr marL="9525" marR="9525" marT="9525" marB="9525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Least </a:t>
                      </a:r>
                      <a:endParaRPr lang="en-US" sz="1400" b="1" dirty="0" smtClean="0">
                        <a:solidFill>
                          <a:srgbClr val="FFFFFF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expensive states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Average </a:t>
                      </a:r>
                      <a:endParaRPr lang="en-US" sz="1400" b="1" dirty="0" smtClean="0">
                        <a:solidFill>
                          <a:srgbClr val="FFFFFF"/>
                        </a:solidFill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FFFF"/>
                          </a:solidFill>
                          <a:latin typeface="Arial"/>
                          <a:ea typeface="Calibri"/>
                          <a:cs typeface="Times New Roman"/>
                        </a:rPr>
                        <a:t>expenditure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b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accent1">
                            <a:gamma/>
                            <a:shade val="70196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latin typeface="Arial"/>
                        </a:rPr>
                        <a:t>Texas (2)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$1,560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Idaho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Louisiana (3)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1,546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Oregon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Florida (4)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1,544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Utah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Oklahoma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1,246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Wisconsin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Mississippi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1,217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Washington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Rhode Island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1,092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Ohio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Kansas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1,066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Delaware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District Of Columbia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1,065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Arizona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Connecticut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1,052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Maine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Alabama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1,050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South Dakota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2619" name="Text Box 537"/>
          <p:cNvSpPr txBox="1">
            <a:spLocks noChangeArrowheads="1"/>
          </p:cNvSpPr>
          <p:nvPr/>
        </p:nvSpPr>
        <p:spPr bwMode="auto">
          <a:xfrm>
            <a:off x="0" y="4873625"/>
            <a:ext cx="8763000" cy="1984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228600" indent="-228600">
              <a:buFontTx/>
              <a:buAutoNum type="arabicParenBoth"/>
            </a:pPr>
            <a:r>
              <a:rPr lang="en-US" sz="1000"/>
              <a:t>Based on the HO-3 homeowner package policy for owner-occupied dwellings, 1 to 4 family units. Provides “all risks” coverage (except those specifically excluded in the policy) on buildings and broad named-peril coverage on personal property, and is the most common package written.</a:t>
            </a:r>
          </a:p>
          <a:p>
            <a:pPr marL="228600" indent="-228600">
              <a:buFontTx/>
              <a:buAutoNum type="arabicParenBoth"/>
            </a:pPr>
            <a:r>
              <a:rPr lang="en-US" sz="1000"/>
              <a:t>The Texas Department of Insurance developed home insurance policy forms that are similar but not identical to the standard forms. Note: Average premium=Premiums/exposure per house years. A house year is equal to 365 days of insured coverage for a single dwelling. The NAIC does not rank State Average Expenditures and does not endorse any conclusions drawn from this data. </a:t>
            </a:r>
          </a:p>
          <a:p>
            <a:pPr marL="228600" indent="-228600">
              <a:buFontTx/>
              <a:buAutoNum type="arabicParenBoth"/>
            </a:pPr>
            <a:r>
              <a:rPr lang="en-US" sz="1000"/>
              <a:t>Policies written by Citizens Property Insurance (Louisiana), are not included. </a:t>
            </a:r>
          </a:p>
          <a:p>
            <a:pPr marL="228600" indent="-228600">
              <a:buFontTx/>
              <a:buAutoNum type="arabicParenBoth"/>
            </a:pPr>
            <a:r>
              <a:rPr lang="en-US" sz="1000"/>
              <a:t>Policies written by Citizens Property Insurance (Florida), are not included. </a:t>
            </a:r>
          </a:p>
          <a:p>
            <a:pPr marL="228600" indent="-228600"/>
            <a:endParaRPr lang="en-US" sz="1000"/>
          </a:p>
          <a:p>
            <a:pPr marL="228600" indent="-228600"/>
            <a:r>
              <a:rPr lang="en-US" sz="1000"/>
              <a:t>Note: Average premium=Premiums/exposure per house years. A house year is equal to 365 days of insured coverage for a single dwelling. The NAIC does not rank state average expenditures and does not endorse any conclusions drawn from this data. </a:t>
            </a:r>
          </a:p>
          <a:p>
            <a:pPr marL="228600" indent="-228600"/>
            <a:r>
              <a:rPr lang="en-US" sz="1000"/>
              <a:t>Source: © 2012 National Association of Insurance Commissioners (NAIC). Reprinted with permission. Further reprint or distribution strictly prohibited without written permission of NAIC. </a:t>
            </a:r>
          </a:p>
        </p:txBody>
      </p:sp>
      <p:sp>
        <p:nvSpPr>
          <p:cNvPr id="22620" name="Rectangle 5"/>
          <p:cNvSpPr>
            <a:spLocks noChangeArrowheads="1"/>
          </p:cNvSpPr>
          <p:nvPr/>
        </p:nvSpPr>
        <p:spPr bwMode="blackWhite">
          <a:xfrm>
            <a:off x="381000" y="1047750"/>
            <a:ext cx="8140700" cy="728663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pt-BR" b="1">
                <a:solidFill>
                  <a:srgbClr val="FFFFFF"/>
                </a:solidFill>
              </a:rPr>
              <a:t>New York ranked as the 11th most expensive state for homeowners insurance in 2010, with an average expenditure of $1,044.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8" name="Rectangle 10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FFFFFF"/>
                </a:solidFill>
              </a:rPr>
              <a:t>eSlide – P6466 – The Financial Crisis and the Future of the P/C</a:t>
            </a:r>
          </a:p>
        </p:txBody>
      </p:sp>
      <p:sp>
        <p:nvSpPr>
          <p:cNvPr id="9" name="Rectangle 1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F53871DA-96A5-42AA-BE31-57C7B8B7A7A5}" type="slidenum">
              <a:rPr lang="en-US">
                <a:solidFill>
                  <a:srgbClr val="000000"/>
                </a:solidFill>
              </a:rPr>
              <a:pPr/>
              <a:t>82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969154" name="Object 2"/>
          <p:cNvGraphicFramePr>
            <a:graphicFrameLocks/>
          </p:cNvGraphicFramePr>
          <p:nvPr/>
        </p:nvGraphicFramePr>
        <p:xfrm>
          <a:off x="304800" y="1447800"/>
          <a:ext cx="8153400" cy="3886200"/>
        </p:xfrm>
        <a:graphic>
          <a:graphicData uri="http://schemas.openxmlformats.org/presentationml/2006/ole">
            <p:oleObj spid="_x0000_s16029698" name="Chart" r:id="rId4" imgW="8001135" imgH="3838487" progId="MSGraph.Chart.8">
              <p:embed followColorScheme="full"/>
            </p:oleObj>
          </a:graphicData>
        </a:graphic>
      </p:graphicFrame>
      <p:sp>
        <p:nvSpPr>
          <p:cNvPr id="19691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Average Premiums for Homeowners Insurance in New York State, 2000-2010 (1)</a:t>
            </a:r>
          </a:p>
        </p:txBody>
      </p:sp>
      <p:sp>
        <p:nvSpPr>
          <p:cNvPr id="1969156" name="Rectangle 4"/>
          <p:cNvSpPr>
            <a:spLocks noChangeArrowheads="1"/>
          </p:cNvSpPr>
          <p:nvPr/>
        </p:nvSpPr>
        <p:spPr bwMode="auto">
          <a:xfrm>
            <a:off x="0" y="5715000"/>
            <a:ext cx="756920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5760" tIns="0" rIns="0" bIns="137160" anchor="b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  <a:tabLst>
                <a:tab pos="342900" algn="l"/>
              </a:tabLst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(1) Based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on the HO-3 homeowner package policy for owner-occupied dwellings, 1 to 4 family units. Provides “all risks” coverage (except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those specifically excluded in the policy) on buildings and broad named-peril coverage on personal property, and is the most common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package written.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  <a:tabLst>
                <a:tab pos="342900" algn="l"/>
              </a:tabLst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Note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: Average premium=Premiums/exposure per house years. A house year is equal to 365 days of insured coverage for a single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dwelling. The NAIC does not rank state average expenditures and does not endorse any conclusions drawn from this data.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  <a:tabLst>
                <a:tab pos="342900" algn="l"/>
              </a:tabLst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Source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NAIC.</a:t>
            </a:r>
            <a:endParaRPr lang="en-US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77800"/>
            <a:ext cx="7769225" cy="762000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smtClean="0">
                <a:latin typeface="Arial" pitchFamily="34" charset="0"/>
              </a:rPr>
              <a:t>Workers Comp: 10-Year Average RNW </a:t>
            </a:r>
            <a:br>
              <a:rPr lang="en-US" smtClean="0">
                <a:latin typeface="Arial" pitchFamily="34" charset="0"/>
              </a:rPr>
            </a:br>
            <a:r>
              <a:rPr lang="en-US" smtClean="0">
                <a:latin typeface="Arial" pitchFamily="34" charset="0"/>
              </a:rPr>
              <a:t>NY &amp; Nearby States</a:t>
            </a:r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322263" y="1671638"/>
          <a:ext cx="8818562" cy="4718050"/>
        </p:xfrm>
        <a:graphic>
          <a:graphicData uri="http://schemas.openxmlformats.org/presentationml/2006/ole">
            <p:oleObj spid="_x0000_s15764482" name="Chart" r:id="rId4" imgW="8829766" imgH="4724378" progId="MSGraph.Chart.8">
              <p:embed followColorScheme="full"/>
            </p:oleObj>
          </a:graphicData>
        </a:graphic>
      </p:graphicFrame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09600" y="6281738"/>
            <a:ext cx="38100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eaLnBrk="0" hangingPunct="0"/>
            <a:r>
              <a:rPr lang="en-US" sz="1400" b="1"/>
              <a:t>Source: NAIC, Insurance Information Institute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09600" y="1447800"/>
            <a:ext cx="78486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/>
              <a:t>2002-2011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blackWhite">
          <a:xfrm>
            <a:off x="793750" y="2568575"/>
            <a:ext cx="2232025" cy="1304925"/>
          </a:xfrm>
          <a:prstGeom prst="wedgeRectCallout">
            <a:avLst>
              <a:gd name="adj1" fmla="val 69602"/>
              <a:gd name="adj2" fmla="val 62931"/>
            </a:avLst>
          </a:prstGeom>
          <a:solidFill>
            <a:srgbClr val="C00000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New York Workers Comp profitability is below the US average and regional average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 autoUpdateAnimBg="0"/>
      <p:bldP spid="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547C5FB9-7885-4652-B33E-470FF1EA1652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84</a:t>
            </a:fld>
            <a:endParaRPr lang="en-US" sz="90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All Lines DWP Growth: NY vs. U.S., 2002-2011</a:t>
            </a:r>
          </a:p>
        </p:txBody>
      </p:sp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0" y="6567488"/>
            <a:ext cx="75692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	Source: SNL Financial.</a:t>
            </a:r>
          </a:p>
        </p:txBody>
      </p:sp>
      <p:graphicFrame>
        <p:nvGraphicFramePr>
          <p:cNvPr id="2026500" name="Object 2"/>
          <p:cNvGraphicFramePr>
            <a:graphicFrameLocks/>
          </p:cNvGraphicFramePr>
          <p:nvPr/>
        </p:nvGraphicFramePr>
        <p:xfrm>
          <a:off x="304800" y="1296988"/>
          <a:ext cx="8623300" cy="4995862"/>
        </p:xfrm>
        <a:graphic>
          <a:graphicData uri="http://schemas.openxmlformats.org/presentationml/2006/ole">
            <p:oleObj spid="_x0000_s15765506" name="Chart" r:id="rId4" imgW="8601126" imgH="4600478" progId="MSGraph.Chart.8">
              <p:embed followColorScheme="full"/>
            </p:oleObj>
          </a:graphicData>
        </a:graphic>
      </p:graphicFrame>
      <p:sp>
        <p:nvSpPr>
          <p:cNvPr id="13318" name="Rectangle 31"/>
          <p:cNvSpPr>
            <a:spLocks noChangeArrowheads="1"/>
          </p:cNvSpPr>
          <p:nvPr/>
        </p:nvSpPr>
        <p:spPr bwMode="black">
          <a:xfrm>
            <a:off x="3476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blackWhite">
          <a:xfrm>
            <a:off x="5170488" y="1395413"/>
            <a:ext cx="2474912" cy="14176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Average 2002-2011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US: 3.6%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NY: 3.7%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D8950EE0-DCC7-4869-AB22-4CFFB8A61FCE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85</a:t>
            </a:fld>
            <a:endParaRPr lang="en-US" sz="90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</a:rPr>
              <a:t>Comm. Lines DWP Growth: NY vs. U.S., 2002-2011</a:t>
            </a:r>
          </a:p>
        </p:txBody>
      </p:sp>
      <p:sp>
        <p:nvSpPr>
          <p:cNvPr id="14341" name="Rectangle 3"/>
          <p:cNvSpPr>
            <a:spLocks noChangeArrowheads="1"/>
          </p:cNvSpPr>
          <p:nvPr/>
        </p:nvSpPr>
        <p:spPr bwMode="auto">
          <a:xfrm>
            <a:off x="0" y="6567488"/>
            <a:ext cx="75692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	Source: SNL Financial.</a:t>
            </a:r>
          </a:p>
        </p:txBody>
      </p:sp>
      <p:graphicFrame>
        <p:nvGraphicFramePr>
          <p:cNvPr id="2026500" name="Object 2"/>
          <p:cNvGraphicFramePr>
            <a:graphicFrameLocks/>
          </p:cNvGraphicFramePr>
          <p:nvPr/>
        </p:nvGraphicFramePr>
        <p:xfrm>
          <a:off x="304800" y="1687513"/>
          <a:ext cx="8569325" cy="4579937"/>
        </p:xfrm>
        <a:graphic>
          <a:graphicData uri="http://schemas.openxmlformats.org/presentationml/2006/ole">
            <p:oleObj spid="_x0000_s15766530" name="Chart" r:id="rId4" imgW="8601126" imgH="4600478" progId="MSGraph.Chart.8">
              <p:embed followColorScheme="full"/>
            </p:oleObj>
          </a:graphicData>
        </a:graphic>
      </p:graphicFrame>
      <p:sp>
        <p:nvSpPr>
          <p:cNvPr id="14342" name="Rectangle 31"/>
          <p:cNvSpPr>
            <a:spLocks noChangeArrowheads="1"/>
          </p:cNvSpPr>
          <p:nvPr/>
        </p:nvSpPr>
        <p:spPr bwMode="black">
          <a:xfrm>
            <a:off x="3476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blackWhite">
          <a:xfrm>
            <a:off x="5170488" y="1395413"/>
            <a:ext cx="2474912" cy="14176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Average 2002-2011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US: 3.9%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NY: 4.8%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7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121C045-89D5-4D16-A525-4F2B612A76D2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86</a:t>
            </a:fld>
            <a:endParaRPr lang="en-US" sz="90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8450" y="90488"/>
            <a:ext cx="7608888" cy="860425"/>
          </a:xfrm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Personal Lines DWP Growth: NY vs. U.S., 2002-2011</a:t>
            </a: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0" y="6567488"/>
            <a:ext cx="75692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	Source: SNL Financial.</a:t>
            </a:r>
          </a:p>
        </p:txBody>
      </p:sp>
      <p:graphicFrame>
        <p:nvGraphicFramePr>
          <p:cNvPr id="2026500" name="Object 2"/>
          <p:cNvGraphicFramePr>
            <a:graphicFrameLocks/>
          </p:cNvGraphicFramePr>
          <p:nvPr/>
        </p:nvGraphicFramePr>
        <p:xfrm>
          <a:off x="304800" y="1296988"/>
          <a:ext cx="8569325" cy="4579937"/>
        </p:xfrm>
        <a:graphic>
          <a:graphicData uri="http://schemas.openxmlformats.org/presentationml/2006/ole">
            <p:oleObj spid="_x0000_s15767554" name="Chart" r:id="rId4" imgW="8601126" imgH="4600478" progId="MSGraph.Chart.8">
              <p:embed followColorScheme="full"/>
            </p:oleObj>
          </a:graphicData>
        </a:graphic>
      </p:graphicFrame>
      <p:sp>
        <p:nvSpPr>
          <p:cNvPr id="15366" name="Rectangle 31"/>
          <p:cNvSpPr>
            <a:spLocks noChangeArrowheads="1"/>
          </p:cNvSpPr>
          <p:nvPr/>
        </p:nvSpPr>
        <p:spPr bwMode="black">
          <a:xfrm>
            <a:off x="3476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blackWhite">
          <a:xfrm>
            <a:off x="5170488" y="1395413"/>
            <a:ext cx="2474912" cy="14176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Average 2002-2011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US: 3.7%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NY: 2.7%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7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4263DC34-9086-44A9-B5A4-1F4D06CF052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87</a:t>
            </a:fld>
            <a:endParaRPr lang="en-US" sz="90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8450" y="90488"/>
            <a:ext cx="7608888" cy="860425"/>
          </a:xfrm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Private Passenger Auto DWP Growth: NY vs. U.S., 2002-2011</a:t>
            </a: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0" y="6567488"/>
            <a:ext cx="75692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	Source: SNL Financial.</a:t>
            </a:r>
          </a:p>
        </p:txBody>
      </p:sp>
      <p:graphicFrame>
        <p:nvGraphicFramePr>
          <p:cNvPr id="2026500" name="Object 2"/>
          <p:cNvGraphicFramePr>
            <a:graphicFrameLocks/>
          </p:cNvGraphicFramePr>
          <p:nvPr/>
        </p:nvGraphicFramePr>
        <p:xfrm>
          <a:off x="304800" y="1296988"/>
          <a:ext cx="8569325" cy="4887912"/>
        </p:xfrm>
        <a:graphic>
          <a:graphicData uri="http://schemas.openxmlformats.org/presentationml/2006/ole">
            <p:oleObj spid="_x0000_s15768578" name="Chart" r:id="rId4" imgW="8601126" imgH="4600478" progId="MSGraph.Chart.8">
              <p:embed followColorScheme="full"/>
            </p:oleObj>
          </a:graphicData>
        </a:graphic>
      </p:graphicFrame>
      <p:sp>
        <p:nvSpPr>
          <p:cNvPr id="16390" name="Rectangle 31"/>
          <p:cNvSpPr>
            <a:spLocks noChangeArrowheads="1"/>
          </p:cNvSpPr>
          <p:nvPr/>
        </p:nvSpPr>
        <p:spPr bwMode="black">
          <a:xfrm>
            <a:off x="3476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blackWhite">
          <a:xfrm>
            <a:off x="5170488" y="1395413"/>
            <a:ext cx="2474912" cy="14176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Average 2002-2011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US: 2.5%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NY: 1.5%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7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631AE63D-2857-4D35-AB95-A1E3F3F6E416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88</a:t>
            </a:fld>
            <a:endParaRPr lang="en-US" sz="90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8450" y="90488"/>
            <a:ext cx="7608888" cy="860425"/>
          </a:xfrm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Homeowner’s MP DWP Growth: NY vs. U.S., 2002-2011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0" y="6567488"/>
            <a:ext cx="75692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marL="133350" indent="-133350" eaLnBrk="0" hangingPunct="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None/>
              <a:tabLst>
                <a:tab pos="112713" algn="r"/>
              </a:tabLst>
            </a:pPr>
            <a:r>
              <a:rPr lang="en-US" sz="1100"/>
              <a:t>	Source: SNL Financial.</a:t>
            </a:r>
          </a:p>
        </p:txBody>
      </p:sp>
      <p:graphicFrame>
        <p:nvGraphicFramePr>
          <p:cNvPr id="2026500" name="Object 2"/>
          <p:cNvGraphicFramePr>
            <a:graphicFrameLocks/>
          </p:cNvGraphicFramePr>
          <p:nvPr/>
        </p:nvGraphicFramePr>
        <p:xfrm>
          <a:off x="304800" y="1296988"/>
          <a:ext cx="8569325" cy="4579937"/>
        </p:xfrm>
        <a:graphic>
          <a:graphicData uri="http://schemas.openxmlformats.org/presentationml/2006/ole">
            <p:oleObj spid="_x0000_s15769602" name="Chart" r:id="rId4" imgW="8601126" imgH="4600478" progId="MSGraph.Chart.8">
              <p:embed followColorScheme="full"/>
            </p:oleObj>
          </a:graphicData>
        </a:graphic>
      </p:graphicFrame>
      <p:sp>
        <p:nvSpPr>
          <p:cNvPr id="17414" name="Rectangle 31"/>
          <p:cNvSpPr>
            <a:spLocks noChangeArrowheads="1"/>
          </p:cNvSpPr>
          <p:nvPr/>
        </p:nvSpPr>
        <p:spPr bwMode="black">
          <a:xfrm>
            <a:off x="347663" y="1139825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>
                <a:solidFill>
                  <a:srgbClr val="225A7A"/>
                </a:solidFill>
              </a:rPr>
              <a:t>(Percent)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blackWhite">
          <a:xfrm>
            <a:off x="5170488" y="1395413"/>
            <a:ext cx="2474912" cy="141763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u="sng" dirty="0">
                <a:solidFill>
                  <a:schemeClr val="bg1"/>
                </a:solidFill>
                <a:latin typeface="Arial" charset="0"/>
                <a:cs typeface="Arial" charset="0"/>
              </a:rPr>
              <a:t>Average 2002-2011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US: 7.1%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NY: 6.2%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26500">
                                            <p:oleChartEl type="series" lvl="1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26500">
                                            <p:oleChartEl type="series" lvl="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026500" grpId="0" bld="series" animBg="0"/>
      <p:bldP spid="7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762" name="Rectangle 2"/>
          <p:cNvSpPr>
            <a:spLocks noGrp="1" noChangeArrowheads="1"/>
          </p:cNvSpPr>
          <p:nvPr>
            <p:ph type="ctrTitle" idx="4294967295"/>
          </p:nvPr>
        </p:nvSpPr>
        <p:spPr bwMode="blackWhite">
          <a:xfrm>
            <a:off x="581025" y="2268538"/>
            <a:ext cx="7981950" cy="1470025"/>
          </a:xfr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cap="flat" algn="ctr">
            <a:solidFill>
              <a:srgbClr val="FF6801"/>
            </a:solidFill>
          </a:ln>
        </p:spPr>
        <p:txBody>
          <a:bodyPr/>
          <a:lstStyle/>
          <a:p>
            <a:pPr algn="ctr" defTabSz="914400" eaLnBrk="1" hangingPunct="1">
              <a:lnSpc>
                <a:spcPct val="95000"/>
              </a:lnSpc>
              <a:spcBef>
                <a:spcPct val="25000"/>
              </a:spcBef>
            </a:pPr>
            <a:r>
              <a:rPr lang="en-US" sz="4200" dirty="0" smtClean="0">
                <a:solidFill>
                  <a:schemeClr val="bg1"/>
                </a:solidFill>
              </a:rPr>
              <a:t>Hurricane Sandy Summary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0" y="6556375"/>
            <a:ext cx="9144000" cy="301625"/>
          </a:xfrm>
          <a:prstGeom prst="rect">
            <a:avLst/>
          </a:prstGeom>
          <a:solidFill>
            <a:srgbClr val="225A7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8529A20C-ADB3-4B6C-9ADA-C87A773B28DB}" type="slidenum">
              <a:rPr lang="en-US" sz="900">
                <a:solidFill>
                  <a:schemeClr val="bg1"/>
                </a:solidFill>
              </a:rPr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89</a:t>
            </a:fld>
            <a:endParaRPr lang="en-US" sz="900">
              <a:solidFill>
                <a:schemeClr val="bg1"/>
              </a:solidFill>
            </a:endParaRPr>
          </a:p>
        </p:txBody>
      </p:sp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1175" y="838200"/>
            <a:ext cx="30321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75186" y="4445764"/>
            <a:ext cx="8185355" cy="15835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45720" rIns="45720">
            <a:spAutoFit/>
          </a:bodyPr>
          <a:lstStyle/>
          <a:p>
            <a:pPr marL="292100" indent="-292100" algn="ctr"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3800" b="1" dirty="0" smtClean="0">
                <a:solidFill>
                  <a:srgbClr val="225A7A"/>
                </a:solidFill>
              </a:rPr>
              <a:t>Sandy Will Become One of the Most Expensive Events in Insurance History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49112-2361-4913-9798-B6AEBB59A8D4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9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09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9762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3"/>
          <p:cNvGraphicFramePr>
            <a:graphicFrameLocks/>
          </p:cNvGraphicFramePr>
          <p:nvPr>
            <p:ph idx="4294967295"/>
          </p:nvPr>
        </p:nvGraphicFramePr>
        <p:xfrm>
          <a:off x="179388" y="1377336"/>
          <a:ext cx="8775700" cy="4087813"/>
        </p:xfrm>
        <a:graphic>
          <a:graphicData uri="http://schemas.openxmlformats.org/presentationml/2006/ole">
            <p:oleObj spid="_x0000_s15772674" name="Chart" r:id="rId4" imgW="8582143" imgH="4114884" progId="MSGraph.Chart.8">
              <p:embed followColorScheme="full"/>
            </p:oleObj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 bwMode="black">
          <a:xfrm>
            <a:off x="342900" y="0"/>
            <a:ext cx="7400925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defTabSz="114300" eaLnBrk="0" hangingPunct="0">
              <a:lnSpc>
                <a:spcPct val="90000"/>
              </a:lnSpc>
              <a:defRPr/>
            </a:pPr>
            <a:r>
              <a:rPr lang="en-US" sz="3000" b="1" kern="0" dirty="0" smtClean="0">
                <a:solidFill>
                  <a:srgbClr val="225A7A"/>
                </a:solidFill>
                <a:ea typeface="+mj-ea"/>
                <a:cs typeface="+mj-cs"/>
              </a:rPr>
              <a:t>Consumer Sentiment Survey </a:t>
            </a:r>
            <a:r>
              <a:rPr lang="en-US" sz="2400" b="1" i="1" kern="0" dirty="0" smtClean="0">
                <a:solidFill>
                  <a:srgbClr val="225A7A"/>
                </a:solidFill>
                <a:ea typeface="+mj-ea"/>
                <a:cs typeface="+mj-cs"/>
              </a:rPr>
              <a:t>(1966 = 100)</a:t>
            </a:r>
            <a:endParaRPr lang="en-US" sz="3000" b="1" i="1" kern="0" dirty="0">
              <a:solidFill>
                <a:srgbClr val="225A7A"/>
              </a:solidFill>
              <a:ea typeface="+mj-ea"/>
              <a:cs typeface="+mj-cs"/>
            </a:endParaRPr>
          </a:p>
        </p:txBody>
      </p:sp>
      <p:sp>
        <p:nvSpPr>
          <p:cNvPr id="74756" name="Rectangle 8"/>
          <p:cNvSpPr>
            <a:spLocks noChangeArrowheads="1"/>
          </p:cNvSpPr>
          <p:nvPr/>
        </p:nvSpPr>
        <p:spPr bwMode="black">
          <a:xfrm>
            <a:off x="347663" y="1200150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>
                <a:solidFill>
                  <a:srgbClr val="225A7A"/>
                </a:solidFill>
              </a:rPr>
              <a:t>January </a:t>
            </a:r>
            <a:r>
              <a:rPr lang="en-US" sz="1600" b="1" dirty="0" smtClean="0">
                <a:solidFill>
                  <a:srgbClr val="225A7A"/>
                </a:solidFill>
              </a:rPr>
              <a:t>2010 </a:t>
            </a:r>
            <a:r>
              <a:rPr lang="en-US" sz="1600" b="1" dirty="0">
                <a:solidFill>
                  <a:srgbClr val="225A7A"/>
                </a:solidFill>
              </a:rPr>
              <a:t>through </a:t>
            </a:r>
            <a:r>
              <a:rPr lang="en-US" sz="1600" b="1" dirty="0" smtClean="0">
                <a:solidFill>
                  <a:srgbClr val="225A7A"/>
                </a:solidFill>
              </a:rPr>
              <a:t>February 2013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blackWhite">
          <a:xfrm>
            <a:off x="510988" y="5562600"/>
            <a:ext cx="7975787" cy="892175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Consumer confidence has been low for years amid high unemployment, falling home prices and other factors adversely impact consumers, but improved substantially in late 2011 and in 2012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-201613" y="6616700"/>
            <a:ext cx="7569201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/>
              <a:t>Source: </a:t>
            </a:r>
            <a:r>
              <a:rPr lang="en-US" sz="1100" dirty="0" smtClean="0"/>
              <a:t>University of Michigan; </a:t>
            </a:r>
            <a:r>
              <a:rPr lang="en-US" sz="1100" dirty="0"/>
              <a:t>Insurance Information Institute</a:t>
            </a: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blackWhite">
          <a:xfrm>
            <a:off x="6099457" y="3254477"/>
            <a:ext cx="2099997" cy="1244375"/>
          </a:xfrm>
          <a:prstGeom prst="wedgeRectCallout">
            <a:avLst>
              <a:gd name="adj1" fmla="val 73740"/>
              <a:gd name="adj2" fmla="val -60967"/>
            </a:avLst>
          </a:prstGeom>
          <a:gradFill rotWithShape="1">
            <a:gsLst>
              <a:gs pos="0">
                <a:schemeClr val="accent1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Optimism among consumers rose in February despite tax hike, federal budget concerns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D1549-189B-430A-BC2E-B6FA9183E25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5"/>
          <p:cNvSpPr txBox="1">
            <a:spLocks noGrp="1" noChangeArrowheads="1"/>
          </p:cNvSpPr>
          <p:nvPr/>
        </p:nvSpPr>
        <p:spPr bwMode="auto">
          <a:xfrm>
            <a:off x="85725" y="6961188"/>
            <a:ext cx="1352550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12/01/09 - 9pm</a:t>
            </a:r>
          </a:p>
        </p:txBody>
      </p:sp>
      <p:sp>
        <p:nvSpPr>
          <p:cNvPr id="84995" name="Rectangle 106"/>
          <p:cNvSpPr txBox="1">
            <a:spLocks noGrp="1" noChangeArrowheads="1"/>
          </p:cNvSpPr>
          <p:nvPr/>
        </p:nvSpPr>
        <p:spPr bwMode="auto">
          <a:xfrm>
            <a:off x="2695575" y="6961188"/>
            <a:ext cx="3752850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5000"/>
              </a:lnSpc>
              <a:spcBef>
                <a:spcPct val="20000"/>
              </a:spcBef>
            </a:pPr>
            <a:r>
              <a:rPr lang="en-US" sz="900">
                <a:solidFill>
                  <a:schemeClr val="bg1"/>
                </a:solidFill>
              </a:rPr>
              <a:t>eSlide – P6466 – The Financial Crisis and the Future of the P/C</a:t>
            </a:r>
          </a:p>
        </p:txBody>
      </p:sp>
      <p:sp>
        <p:nvSpPr>
          <p:cNvPr id="84996" name="Rectangle 110"/>
          <p:cNvSpPr txBox="1">
            <a:spLocks noGrp="1" noChangeArrowheads="1"/>
          </p:cNvSpPr>
          <p:nvPr/>
        </p:nvSpPr>
        <p:spPr bwMode="auto">
          <a:xfrm>
            <a:off x="8601075" y="6656388"/>
            <a:ext cx="447675" cy="11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  <a:spcBef>
                <a:spcPct val="20000"/>
              </a:spcBef>
            </a:pPr>
            <a:fld id="{1E7D8B55-450E-4A6A-8A1B-8EEFC4BF4261}" type="slidenum">
              <a:rPr lang="en-US" sz="900"/>
              <a:pPr algn="r" eaLnBrk="0" hangingPunct="0">
                <a:lnSpc>
                  <a:spcPct val="85000"/>
                </a:lnSpc>
                <a:spcBef>
                  <a:spcPct val="20000"/>
                </a:spcBef>
              </a:pPr>
              <a:t>90</a:t>
            </a:fld>
            <a:endParaRPr lang="en-US" sz="900"/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2012 Catastrophe Summary</a:t>
            </a:r>
          </a:p>
        </p:txBody>
      </p:sp>
      <p:sp>
        <p:nvSpPr>
          <p:cNvPr id="19220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428" y="1135820"/>
            <a:ext cx="9059592" cy="4652963"/>
          </a:xfrm>
        </p:spPr>
        <p:txBody>
          <a:bodyPr/>
          <a:lstStyle/>
          <a:p>
            <a:pPr>
              <a:lnSpc>
                <a:spcPts val="2500"/>
              </a:lnSpc>
              <a:spcBef>
                <a:spcPct val="50000"/>
              </a:spcBef>
            </a:pPr>
            <a:r>
              <a:rPr lang="en-US" sz="2800" b="1" dirty="0" smtClean="0"/>
              <a:t>Catastrophe Communications: US &amp; Global</a:t>
            </a:r>
          </a:p>
          <a:p>
            <a:pPr lvl="1">
              <a:lnSpc>
                <a:spcPts val="25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U.S. Focus</a:t>
            </a:r>
            <a:r>
              <a:rPr lang="en-US" sz="2400" dirty="0" smtClean="0"/>
              <a:t>: ~$37-$42B =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Most Costliest Year Ever for </a:t>
            </a:r>
            <a:r>
              <a:rPr lang="en-US" sz="2400" u="sng" dirty="0" smtClean="0"/>
              <a:t>Insured</a:t>
            </a:r>
            <a:r>
              <a:rPr lang="en-US" sz="2400" dirty="0" smtClean="0"/>
              <a:t> Catastrophe Loss (Behind 2005)</a:t>
            </a:r>
            <a:endParaRPr lang="en-US" sz="2400" i="1" dirty="0" smtClean="0"/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Economic Losses = $101B</a:t>
            </a:r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Crop = Additional ~$16B ($7B-$8B privately insured) </a:t>
            </a:r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NFIP Flood = Additional $9B+</a:t>
            </a:r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Flood losses/NFIP/FEMA has been the #1 communications “issue” in the wake of Sandy</a:t>
            </a:r>
          </a:p>
          <a:p>
            <a:pPr lvl="1">
              <a:lnSpc>
                <a:spcPts val="25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Global Focus</a:t>
            </a:r>
            <a:r>
              <a:rPr lang="en-US" sz="2400" b="1" dirty="0" smtClean="0"/>
              <a:t>:</a:t>
            </a:r>
            <a:r>
              <a:rPr lang="en-US" sz="2400" dirty="0" smtClean="0"/>
              <a:t> $65B in Insured </a:t>
            </a:r>
            <a:r>
              <a:rPr lang="en-US" sz="2400" dirty="0" err="1" smtClean="0"/>
              <a:t>Losses</a:t>
            </a:r>
            <a:r>
              <a:rPr lang="en-US" sz="2400" dirty="0" err="1" smtClean="0">
                <a:sym typeface="Wingdings" pitchFamily="2" charset="2"/>
              </a:rPr>
              <a:t>Well</a:t>
            </a:r>
            <a:r>
              <a:rPr lang="en-US" sz="2400" dirty="0" smtClean="0">
                <a:sym typeface="Wingdings" pitchFamily="2" charset="2"/>
              </a:rPr>
              <a:t> Below $105B in 2011 but Above 10-Yr. Avg. of $50B</a:t>
            </a:r>
            <a:endParaRPr lang="en-US" sz="2400" dirty="0" smtClean="0"/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Cats abroad did not drive media cycle in 2012, save ongoing </a:t>
            </a:r>
            <a:r>
              <a:rPr lang="en-US" sz="2400" dirty="0" err="1" smtClean="0"/>
              <a:t>Fukishima</a:t>
            </a:r>
            <a:r>
              <a:rPr lang="en-US" sz="2400" dirty="0" smtClean="0"/>
              <a:t> issues; Climate change </a:t>
            </a:r>
          </a:p>
          <a:p>
            <a:pPr lvl="1">
              <a:lnSpc>
                <a:spcPts val="25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</a:rPr>
              <a:t>Market Consequences</a:t>
            </a:r>
            <a:r>
              <a:rPr lang="en-US" sz="2400" dirty="0" smtClean="0"/>
              <a:t>:  Primary &amp; Reinsurance</a:t>
            </a:r>
          </a:p>
          <a:p>
            <a:pPr lvl="2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dirty="0" smtClean="0"/>
              <a:t>Impacts on price, availability</a:t>
            </a:r>
            <a:endParaRPr lang="en-US" sz="2800" b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2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2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2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2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2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2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2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2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2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2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2051" grpId="0" build="p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0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FFFF"/>
                </a:solidFill>
              </a:rPr>
              <a:t>12/01/09 - 9pm</a:t>
            </a:r>
          </a:p>
        </p:txBody>
      </p:sp>
      <p:sp>
        <p:nvSpPr>
          <p:cNvPr id="102405" name="Rectangle 1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20AE91-0BB9-4CEB-8C50-0B03C716B4B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0488"/>
            <a:ext cx="7400925" cy="860425"/>
          </a:xfrm>
        </p:spPr>
        <p:txBody>
          <a:bodyPr/>
          <a:lstStyle/>
          <a:p>
            <a:r>
              <a:rPr lang="en-US" dirty="0" smtClean="0"/>
              <a:t>Top 12 Most Costly Hurricanes</a:t>
            </a:r>
            <a:br>
              <a:rPr lang="en-US" dirty="0" smtClean="0"/>
            </a:br>
            <a:r>
              <a:rPr lang="en-US" dirty="0" smtClean="0"/>
              <a:t>in U.S. History</a:t>
            </a:r>
          </a:p>
        </p:txBody>
      </p:sp>
      <p:sp>
        <p:nvSpPr>
          <p:cNvPr id="31751" name="Rectangle 3"/>
          <p:cNvSpPr>
            <a:spLocks noChangeArrowheads="1"/>
          </p:cNvSpPr>
          <p:nvPr/>
        </p:nvSpPr>
        <p:spPr bwMode="black">
          <a:xfrm>
            <a:off x="117984" y="1365250"/>
            <a:ext cx="8534400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(Insured Losses, 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2012 </a:t>
            </a:r>
            <a:r>
              <a:rPr lang="en-US" sz="1600" b="1" dirty="0">
                <a:solidFill>
                  <a:srgbClr val="225A7A"/>
                </a:solidFill>
                <a:latin typeface="Arial" charset="0"/>
                <a:cs typeface="Arial" charset="0"/>
              </a:rPr>
              <a:t>Dollars, $ Billions</a:t>
            </a:r>
            <a:r>
              <a:rPr lang="en-US" sz="1600" b="1" dirty="0" smtClean="0">
                <a:solidFill>
                  <a:srgbClr val="225A7A"/>
                </a:solidFill>
                <a:latin typeface="Arial" charset="0"/>
                <a:cs typeface="Arial" charset="0"/>
              </a:rPr>
              <a:t>)</a:t>
            </a:r>
            <a:endParaRPr lang="en-US" sz="1600" b="1" dirty="0">
              <a:solidFill>
                <a:srgbClr val="225A7A"/>
              </a:solidFill>
              <a:latin typeface="Arial" charset="0"/>
              <a:cs typeface="Arial" charset="0"/>
            </a:endParaRPr>
          </a:p>
        </p:txBody>
      </p:sp>
      <p:sp>
        <p:nvSpPr>
          <p:cNvPr id="31752" name="Rectangle 4"/>
          <p:cNvSpPr>
            <a:spLocks noChangeArrowheads="1"/>
          </p:cNvSpPr>
          <p:nvPr/>
        </p:nvSpPr>
        <p:spPr bwMode="auto">
          <a:xfrm>
            <a:off x="-2" y="6203205"/>
            <a:ext cx="9144001" cy="65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5760" tIns="0" rIns="0" bIns="137160" anchor="b">
            <a:spAutoFit/>
          </a:bodyPr>
          <a:lstStyle/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*Estimate as of 12/09/12 based on estimates of catastrophe modeling firms and reported losses as of 1/12/13. Estimates range up to $25B.</a:t>
            </a:r>
          </a:p>
          <a:p>
            <a:pPr algn="l" eaLnBrk="0" fontAlgn="base" hangingPunct="0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rgbClr val="FF6801"/>
              </a:buClr>
              <a:buFont typeface="Wingdings" pitchFamily="2" charset="2"/>
              <a:buNone/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Sources</a:t>
            </a:r>
            <a:r>
              <a:rPr lang="en-US" sz="1100" dirty="0">
                <a:solidFill>
                  <a:srgbClr val="000000"/>
                </a:solidFill>
                <a:latin typeface="Arial" charset="0"/>
                <a:cs typeface="Arial" charset="0"/>
              </a:rPr>
              <a:t>: PCS; Insurance Information Institute inflation 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adjustments to 2012 dollars using the CPI.</a:t>
            </a:r>
            <a:endParaRPr lang="en-US" sz="11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1746" name="Object 5"/>
          <p:cNvGraphicFramePr>
            <a:graphicFrameLocks noChangeAspect="1"/>
          </p:cNvGraphicFramePr>
          <p:nvPr/>
        </p:nvGraphicFramePr>
        <p:xfrm>
          <a:off x="73740" y="2884385"/>
          <a:ext cx="8964613" cy="3348037"/>
        </p:xfrm>
        <a:graphic>
          <a:graphicData uri="http://schemas.openxmlformats.org/presentationml/2006/ole">
            <p:oleObj spid="_x0000_s14958594" name="Chart" r:id="rId4" imgW="8419996" imgH="3371740" progId="MSGraph.Chart.8">
              <p:embed followColorScheme="full"/>
            </p:oleObj>
          </a:graphicData>
        </a:graphic>
      </p:graphicFrame>
      <p:sp>
        <p:nvSpPr>
          <p:cNvPr id="2067463" name="AutoShape 7"/>
          <p:cNvSpPr>
            <a:spLocks noChangeArrowheads="1"/>
          </p:cNvSpPr>
          <p:nvPr/>
        </p:nvSpPr>
        <p:spPr bwMode="blackWhite">
          <a:xfrm>
            <a:off x="4807975" y="2787446"/>
            <a:ext cx="3229896" cy="1177366"/>
          </a:xfrm>
          <a:prstGeom prst="wedgeRectCallout">
            <a:avLst>
              <a:gd name="adj1" fmla="val 25955"/>
              <a:gd name="adj2" fmla="val 8531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Hurricane Sandy could become the 3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rd</a:t>
            </a:r>
            <a:r>
              <a:rPr lang="en-US" sz="2000" b="1" dirty="0" smtClean="0">
                <a:solidFill>
                  <a:srgbClr val="FFFFFF"/>
                </a:solidFill>
              </a:rPr>
              <a:t> 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costliest </a:t>
            </a:r>
            <a:r>
              <a:rPr lang="en-US" sz="2000" b="1" dirty="0" smtClean="0">
                <a:solidFill>
                  <a:srgbClr val="FFFFFF"/>
                </a:solidFill>
              </a:rPr>
              <a:t>hurricane</a:t>
            </a:r>
            <a:r>
              <a:rPr lang="en-US" sz="20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FFFFFF"/>
                </a:solidFill>
                <a:latin typeface="Arial" charset="0"/>
                <a:cs typeface="Arial" charset="0"/>
              </a:rPr>
              <a:t>in US insurance history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730649" y="3377380"/>
            <a:ext cx="2853209" cy="1291615"/>
          </a:xfrm>
          <a:prstGeom prst="wedgeRectCallout">
            <a:avLst>
              <a:gd name="adj1" fmla="val -42284"/>
              <a:gd name="adj2" fmla="val 8231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Hurricane Irene became the 12</a:t>
            </a:r>
            <a:r>
              <a:rPr lang="en-US" sz="20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000" b="1" dirty="0" smtClean="0">
                <a:solidFill>
                  <a:srgbClr val="FFFFFF"/>
                </a:solidFill>
              </a:rPr>
              <a:t> most expensive hurricane in US history in 2011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870156" y="1710813"/>
            <a:ext cx="77724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</a:rPr>
              <a:t>10 of the 12 most costly hurricanes in insurance history occurred over the past 9 years (2004—2012)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463" grpId="0" animBg="1"/>
      <p:bldP spid="10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6" y="109538"/>
            <a:ext cx="7853643" cy="860425"/>
          </a:xfrm>
        </p:spPr>
        <p:txBody>
          <a:bodyPr/>
          <a:lstStyle/>
          <a:p>
            <a:r>
              <a:rPr lang="en-US" dirty="0" smtClean="0"/>
              <a:t>Hurricane Sandy: Claim Payments to Policyholders, by  State</a:t>
            </a:r>
          </a:p>
        </p:txBody>
      </p:sp>
      <p:graphicFrame>
        <p:nvGraphicFramePr>
          <p:cNvPr id="95234" name="Object 2"/>
          <p:cNvGraphicFramePr>
            <a:graphicFrameLocks/>
          </p:cNvGraphicFramePr>
          <p:nvPr/>
        </p:nvGraphicFramePr>
        <p:xfrm>
          <a:off x="215153" y="1276910"/>
          <a:ext cx="8673353" cy="4330700"/>
        </p:xfrm>
        <a:graphic>
          <a:graphicData uri="http://schemas.openxmlformats.org/presentationml/2006/ole">
            <p:oleObj spid="_x0000_s15197186" name="Chart" r:id="rId4" imgW="8439161" imgH="4333784" progId="MSGraph.Chart.8">
              <p:embed followColorScheme="full"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blackWhite">
          <a:xfrm>
            <a:off x="454398" y="5595191"/>
            <a:ext cx="8232401" cy="685800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Insurers Will Pay at Least $18.75 Billion to 1.52 Million Policyholders Across 15 States and DC in the Wake of Hurricane Sandy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523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8AF790-FF04-42DB-8600-2355AD6BD9B9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3275554" y="1760265"/>
            <a:ext cx="2358329" cy="1398493"/>
          </a:xfrm>
          <a:prstGeom prst="wedgeRectCallout">
            <a:avLst>
              <a:gd name="adj1" fmla="val -125448"/>
              <a:gd name="adj2" fmla="val -3401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At $9.6B and $6.6B, respectively, NY and NJ suffered, by far, the largest losses from Hurricane Sandy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black">
          <a:xfrm>
            <a:off x="255493" y="1196600"/>
            <a:ext cx="822166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srgbClr val="225A7A"/>
                </a:solidFill>
              </a:rPr>
              <a:t>TOTAL = $18.75 BILLION</a:t>
            </a:r>
            <a:endParaRPr lang="en-US" sz="2000" b="1" dirty="0">
              <a:solidFill>
                <a:srgbClr val="225A7A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black">
          <a:xfrm>
            <a:off x="347663" y="1074084"/>
            <a:ext cx="8221662" cy="220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600" b="1" dirty="0" smtClean="0">
                <a:solidFill>
                  <a:srgbClr val="225A7A"/>
                </a:solidFill>
              </a:rPr>
              <a:t>($ Thousands)</a:t>
            </a:r>
            <a:endParaRPr lang="en-US" sz="1600" b="1" dirty="0">
              <a:solidFill>
                <a:srgbClr val="225A7A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127000" y="6301088"/>
            <a:ext cx="9191625" cy="61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 smtClean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Catastrophe loss data is for Catastrophe Serial No. 90 (Oct. 28 – 31, 2012) from PCS as of Jan. 18, 2013; Insurance Information Institute . </a:t>
            </a:r>
            <a:endParaRPr lang="en-US" sz="1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297998" y="1346455"/>
          <a:ext cx="8736013" cy="4972050"/>
        </p:xfrm>
        <a:graphic>
          <a:graphicData uri="http://schemas.openxmlformats.org/presentationml/2006/ole">
            <p:oleObj spid="_x0000_s14959618" name="Chart" r:id="rId3" imgW="8620022" imgH="4905503" progId="MSGraph.Chart.8">
              <p:embed followColorScheme="full"/>
            </p:oleObj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430295" y="1076631"/>
            <a:ext cx="2585833" cy="2993923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FFFFFF"/>
                </a:solidFill>
              </a:rPr>
              <a:t>Hurricane Sandy resulted in an estimated 1.52 million privately insured claims resulting in an estimated $18.75 to $25 billion in insured losses.   Hurricane Katrina produced 1.74 million claims and $48.7B in losses (in 2012 $)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Number of Claims </a:t>
            </a:r>
          </a:p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by Type*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266808"/>
            <a:ext cx="8242300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*PCS claim count estimate s as of 1/18/13.  Loss estimate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represents PCS total ($18.75B) and upper end of range estimates by risk modelers RMS, </a:t>
            </a:r>
            <a:r>
              <a:rPr lang="en-US" sz="1000" dirty="0" err="1" smtClean="0">
                <a:solidFill>
                  <a:schemeClr val="accent4">
                    <a:lumMod val="75000"/>
                  </a:schemeClr>
                </a:solidFill>
              </a:rPr>
              <a:t>Eqecat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 and AIR. All figures e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xclude losses paid by the NFIP.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PCS; AIR, </a:t>
            </a:r>
            <a:r>
              <a:rPr lang="en-US" sz="1000" dirty="0" err="1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Eqecat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, AIR Worldwide; Insurance Information Institute.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blackWhite">
          <a:xfrm>
            <a:off x="250965" y="4856088"/>
            <a:ext cx="3229896" cy="1177366"/>
          </a:xfrm>
          <a:prstGeom prst="wedgeRectCallout">
            <a:avLst>
              <a:gd name="adj1" fmla="val 74222"/>
              <a:gd name="adj2" fmla="val -63647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Sandy is a high HO frequency, (relatively low)  severity event (avg. severity &lt;50% Katrina)</a:t>
            </a:r>
            <a:endParaRPr lang="en-US" sz="20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">
          <a:xfrm>
            <a:off x="1814046" y="1209983"/>
            <a:ext cx="4291780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Total Claims = 1.52 Million*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430733" y="1287463"/>
          <a:ext cx="8736013" cy="4972050"/>
        </p:xfrm>
        <a:graphic>
          <a:graphicData uri="http://schemas.openxmlformats.org/presentationml/2006/ole">
            <p:oleObj spid="_x0000_s15195138" name="Chart" r:id="rId3" imgW="8620022" imgH="4905503" progId="MSGraph.Chart.8">
              <p:embed followColorScheme="full"/>
            </p:oleObj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366437" y="1179872"/>
            <a:ext cx="2585833" cy="2713702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FFFFFF"/>
                </a:solidFill>
              </a:rPr>
              <a:t>Although Commercial Lines accounted for only 13% of total claims, they account for 48% of all claim dollars paid. In most hurricanes, Commercial Lines accounts for about 1/3 of insured losses.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Insured Loss by</a:t>
            </a:r>
          </a:p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Claim Type*  ($ Millions)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387991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*PCS insured loss estimates as of 1/18/13.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</a:rPr>
              <a:t> Catastrophe modeler estimates range up to $25 billion.  All figures e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xclude losses paid by the NFIP.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PCS;  Insurance Information Institute.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">
          <a:xfrm>
            <a:off x="1194619" y="1209983"/>
            <a:ext cx="4911207" cy="3323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400" b="1" u="sng" dirty="0" smtClean="0">
                <a:solidFill>
                  <a:srgbClr val="225A7A"/>
                </a:solidFill>
              </a:rPr>
              <a:t>Total Claim Value = $18.75 Billion*</a:t>
            </a:r>
            <a:endParaRPr lang="en-US" sz="2400" b="1" u="sng" dirty="0">
              <a:solidFill>
                <a:srgbClr val="225A7A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356267" y="1331709"/>
          <a:ext cx="8736013" cy="4972050"/>
        </p:xfrm>
        <a:graphic>
          <a:graphicData uri="http://schemas.openxmlformats.org/presentationml/2006/ole">
            <p:oleObj spid="_x0000_s14960642" name="Chart" r:id="rId3" imgW="8620022" imgH="4905503" progId="MSGraph.Chart.8">
              <p:embed followColorScheme="full"/>
            </p:oleObj>
          </a:graphicData>
        </a:graphic>
      </p:graphicFrame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Value of Homeowners Claims Paid, by State*  ($ Millions)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363416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*Preliminary as of 1/18/13.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blackWhite">
          <a:xfrm>
            <a:off x="6508665" y="1081549"/>
            <a:ext cx="2527180" cy="3529780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u="sng" dirty="0" smtClean="0">
                <a:solidFill>
                  <a:srgbClr val="FFFFFF"/>
                </a:solidFill>
              </a:rPr>
              <a:t>Hurricane Sandy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Estimated 1,067,000 homeowners claims**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$7.0 billion in insured losses.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Average loss  per claim is $6,558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Claims in NJ estimated at $2.5 billion (36%) and $2.7 billion in NY (38%)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385763" y="1287463"/>
          <a:ext cx="8736013" cy="4972050"/>
        </p:xfrm>
        <a:graphic>
          <a:graphicData uri="http://schemas.openxmlformats.org/presentationml/2006/ole">
            <p:oleObj spid="_x0000_s13849602" name="Chart" r:id="rId3" imgW="8620022" imgH="4905503" progId="MSGraph.Chart.8">
              <p:embed followColorScheme="full"/>
            </p:oleObj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513584" y="1194621"/>
            <a:ext cx="2527180" cy="3111910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u="sng" dirty="0" smtClean="0">
                <a:solidFill>
                  <a:srgbClr val="FFFFFF"/>
                </a:solidFill>
              </a:rPr>
              <a:t>Hurricane Sandy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Estimated 250,500 vehicle claims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$2.729 billion in insured losses.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Average loss  per claim is $10,894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60% of the claims occurred in NY state.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Number of Auto Claims by State*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363416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*Preliminary as of 1/18/13.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385576" y="1223963"/>
          <a:ext cx="8736013" cy="5099050"/>
        </p:xfrm>
        <a:graphic>
          <a:graphicData uri="http://schemas.openxmlformats.org/presentationml/2006/ole">
            <p:oleObj spid="_x0000_s13850626" name="Chart" r:id="rId3" imgW="8610574" imgH="4905503" progId="MSGraph.Chart.8">
              <p:embed followColorScheme="full"/>
            </p:oleObj>
          </a:graphicData>
        </a:graphic>
      </p:graphicFrame>
      <p:sp>
        <p:nvSpPr>
          <p:cNvPr id="29699" name="Text Box 6"/>
          <p:cNvSpPr txBox="1">
            <a:spLocks noChangeArrowheads="1"/>
          </p:cNvSpPr>
          <p:nvPr/>
        </p:nvSpPr>
        <p:spPr bwMode="blackWhite">
          <a:xfrm>
            <a:off x="6489290" y="1056973"/>
            <a:ext cx="2551474" cy="3111910"/>
          </a:xfrm>
          <a:prstGeom prst="rect">
            <a:avLst/>
          </a:prstGeom>
          <a:gradFill rotWithShape="1">
            <a:gsLst>
              <a:gs pos="0">
                <a:srgbClr val="225A7A"/>
              </a:gs>
              <a:gs pos="100000">
                <a:srgbClr val="173C51"/>
              </a:gs>
            </a:gsLst>
            <a:lin ang="5400000" scaled="1"/>
          </a:gradFill>
          <a:ln w="28575" algn="ctr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tIns="91440" bIns="91440" anchor="ctr"/>
          <a:lstStyle/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en-US" b="1" u="sng" dirty="0" smtClean="0">
                <a:solidFill>
                  <a:srgbClr val="FFFFFF"/>
                </a:solidFill>
              </a:rPr>
              <a:t>Hurricane Sandy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Estimated 250,500 vehicle claims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$2.729 billion in insured losses.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Average loss  per claim is $10,894</a:t>
            </a:r>
          </a:p>
          <a:p>
            <a:pPr algn="ctr" eaLnBrk="0" hangingPunct="0">
              <a:lnSpc>
                <a:spcPct val="85000"/>
              </a:lnSpc>
              <a:spcBef>
                <a:spcPct val="500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About 50% of the claim dollars will be paid in NY, 32% in NJ.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7" name="Title 8"/>
          <p:cNvSpPr txBox="1">
            <a:spLocks/>
          </p:cNvSpPr>
          <p:nvPr/>
        </p:nvSpPr>
        <p:spPr bwMode="black">
          <a:xfrm>
            <a:off x="39688" y="12065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30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Value of Auto Claims Paid, by State*  ($ Millions)</a:t>
            </a:r>
            <a:endParaRPr lang="en-US" sz="30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363416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*Preliminary as of 1/18/13.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PCS.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 txBox="1">
            <a:spLocks/>
          </p:cNvSpPr>
          <p:nvPr/>
        </p:nvSpPr>
        <p:spPr bwMode="black">
          <a:xfrm>
            <a:off x="159608" y="150630"/>
            <a:ext cx="779938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l" defTabSz="114300" eaLnBrk="0" hangingPunct="0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28688C"/>
                </a:solidFill>
                <a:latin typeface="Arial"/>
                <a:ea typeface="Arial Unicode MS"/>
                <a:cs typeface="Arial"/>
              </a:rPr>
              <a:t>Hurricane Sandy: Loss Distribution by Commercial/Personal Lines and                Reinsurance vs. Primary Insurer</a:t>
            </a:r>
            <a:endParaRPr lang="en-US" sz="2400" b="1" kern="0" dirty="0">
              <a:solidFill>
                <a:srgbClr val="28688C"/>
              </a:solidFill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6433692"/>
            <a:ext cx="82423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*Fitch Ratings assigns a range of 60-65% commercial and 35-40% personal lines., </a:t>
            </a:r>
            <a:r>
              <a:rPr lang="en-US" sz="1000" i="1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Hurricane Sandy Update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, January 8, 2013.</a:t>
            </a:r>
          </a:p>
          <a:p>
            <a:pPr algn="l">
              <a:defRPr/>
            </a:pP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**Source</a:t>
            </a:r>
            <a:r>
              <a:rPr lang="en-US" sz="1000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: </a:t>
            </a:r>
            <a:r>
              <a:rPr lang="en-US" sz="1000" dirty="0" smtClean="0">
                <a:solidFill>
                  <a:schemeClr val="accent4">
                    <a:lumMod val="75000"/>
                  </a:schemeClr>
                </a:solidFill>
                <a:cs typeface="+mn-cs"/>
              </a:rPr>
              <a:t> Insurance Information Institute rough estimate based on  company reports as of January 13, 2013.  Actual number will vary.</a:t>
            </a:r>
            <a:endParaRPr lang="en-US" sz="1000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12/01/09 - 9pm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3DCD5A-272D-460F-810D-8B44844B5B0F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  <p:graphicFrame>
        <p:nvGraphicFramePr>
          <p:cNvPr id="14951429" name="Object 2"/>
          <p:cNvGraphicFramePr>
            <a:graphicFrameLocks noChangeAspect="1"/>
          </p:cNvGraphicFramePr>
          <p:nvPr>
            <p:ph type="chart" idx="1"/>
          </p:nvPr>
        </p:nvGraphicFramePr>
        <p:xfrm>
          <a:off x="-755297" y="1560160"/>
          <a:ext cx="6178551" cy="3515971"/>
        </p:xfrm>
        <a:graphic>
          <a:graphicData uri="http://schemas.openxmlformats.org/presentationml/2006/ole">
            <p:oleObj spid="_x0000_s14961666" name="Chart" r:id="rId3" imgW="8620176" imgH="4905439" progId="MSGraph.Chart.8">
              <p:embed followColorScheme="full"/>
            </p:oleObj>
          </a:graphicData>
        </a:graphic>
      </p:graphicFrame>
      <p:graphicFrame>
        <p:nvGraphicFramePr>
          <p:cNvPr id="14951431" name="Object 2"/>
          <p:cNvGraphicFramePr>
            <a:graphicFrameLocks noChangeAspect="1"/>
          </p:cNvGraphicFramePr>
          <p:nvPr/>
        </p:nvGraphicFramePr>
        <p:xfrm>
          <a:off x="3719000" y="1461352"/>
          <a:ext cx="6178551" cy="3516312"/>
        </p:xfrm>
        <a:graphic>
          <a:graphicData uri="http://schemas.openxmlformats.org/presentationml/2006/ole">
            <p:oleObj spid="_x0000_s14961667" name="Chart" r:id="rId4" imgW="8620176" imgH="4905439" progId="MSGraph.Chart.8">
              <p:embed followColorScheme="full"/>
            </p:oleObj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black">
          <a:xfrm>
            <a:off x="293687" y="1135626"/>
            <a:ext cx="473551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u="sng" dirty="0" smtClean="0">
                <a:solidFill>
                  <a:srgbClr val="225A7A"/>
                </a:solidFill>
              </a:rPr>
              <a:t>Personal vs. Commercial Lines*</a:t>
            </a:r>
            <a:endParaRPr lang="en-US" sz="2000" b="1" u="sng" dirty="0">
              <a:solidFill>
                <a:srgbClr val="225A7A"/>
              </a:solidFill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black">
          <a:xfrm>
            <a:off x="4408487" y="1140543"/>
            <a:ext cx="4735513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1143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2000" b="1" u="sng" dirty="0" smtClean="0">
                <a:solidFill>
                  <a:srgbClr val="225A7A"/>
                </a:solidFill>
              </a:rPr>
              <a:t>Primary vs. Reinsurer Share**</a:t>
            </a:r>
            <a:endParaRPr lang="en-US" sz="2000" b="1" u="sng" dirty="0">
              <a:solidFill>
                <a:srgbClr val="225A7A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blackWhite">
          <a:xfrm>
            <a:off x="264502" y="5163869"/>
            <a:ext cx="3902763" cy="1206887"/>
          </a:xfrm>
          <a:prstGeom prst="wedgeRectCallout">
            <a:avLst>
              <a:gd name="adj1" fmla="val 11950"/>
              <a:gd name="adj2" fmla="val -774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~60-65% of Sandy losses appear to be commercial lines, and 35-40% personal, the opposite of the norm for hurricane losses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blackWhite">
          <a:xfrm>
            <a:off x="4736892" y="5351489"/>
            <a:ext cx="4347148" cy="1006775"/>
          </a:xfrm>
          <a:prstGeom prst="wedgeRectCallout">
            <a:avLst>
              <a:gd name="adj1" fmla="val 21766"/>
              <a:gd name="adj2" fmla="val -210269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Reinsurers’ share of Sandy losses appears to be in the 30% range, though this is highly preliminary</a:t>
            </a:r>
            <a:endParaRPr lang="en-US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2"/>
          <p:cNvSpPr>
            <a:spLocks noGrp="1" noChangeArrowheads="1"/>
          </p:cNvSpPr>
          <p:nvPr>
            <p:ph type="title"/>
          </p:nvPr>
        </p:nvSpPr>
        <p:spPr>
          <a:xfrm>
            <a:off x="66676" y="109538"/>
            <a:ext cx="7853643" cy="860425"/>
          </a:xfrm>
        </p:spPr>
        <p:txBody>
          <a:bodyPr/>
          <a:lstStyle/>
          <a:p>
            <a:r>
              <a:rPr lang="en-US" dirty="0" smtClean="0"/>
              <a:t>Hurricane Sandy: Average Claim Payment by Type of Claim </a:t>
            </a:r>
          </a:p>
        </p:txBody>
      </p:sp>
      <p:graphicFrame>
        <p:nvGraphicFramePr>
          <p:cNvPr id="95234" name="Object 2"/>
          <p:cNvGraphicFramePr>
            <a:graphicFrameLocks/>
          </p:cNvGraphicFramePr>
          <p:nvPr/>
        </p:nvGraphicFramePr>
        <p:xfrm>
          <a:off x="208730" y="1003304"/>
          <a:ext cx="8470900" cy="4330700"/>
        </p:xfrm>
        <a:graphic>
          <a:graphicData uri="http://schemas.openxmlformats.org/presentationml/2006/ole">
            <p:oleObj spid="_x0000_s15770626" name="Chart" r:id="rId4" imgW="8439184" imgH="4324276" progId="MSGraph.Chart.8">
              <p:embed followColorScheme="full"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blackWhite">
          <a:xfrm>
            <a:off x="454398" y="5353665"/>
            <a:ext cx="8232401" cy="899651"/>
          </a:xfrm>
          <a:prstGeom prst="rect">
            <a:avLst/>
          </a:prstGeom>
          <a:gradFill rotWithShape="1">
            <a:gsLst>
              <a:gs pos="0">
                <a:srgbClr val="FF6801"/>
              </a:gs>
              <a:gs pos="100000">
                <a:srgbClr val="DC5A01"/>
              </a:gs>
            </a:gsLst>
            <a:lin ang="5400000" scaled="1"/>
          </a:gradFill>
          <a:ln w="12700" algn="ctr">
            <a:solidFill>
              <a:srgbClr val="FF6801"/>
            </a:solidFill>
            <a:miter lim="800000"/>
            <a:headEnd/>
            <a:tailEnd/>
          </a:ln>
        </p:spPr>
        <p:txBody>
          <a:bodyPr bIns="64008" anchor="ctr"/>
          <a:lstStyle/>
          <a:p>
            <a:pPr algn="ctr">
              <a:lnSpc>
                <a:spcPct val="95000"/>
              </a:lnSpc>
              <a:spcBef>
                <a:spcPct val="25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Commercial (Business) Claims Were Nearly Seven Times More Expensive than Homeowners Claims; Vehicle Claims Were Unusually Expensive  Due to Extensive Flooding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5239" name="Rectangle 110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8AF790-FF04-42DB-8600-2355AD6BD9B9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blackWhite">
          <a:xfrm>
            <a:off x="1585163" y="1644299"/>
            <a:ext cx="3348130" cy="1559859"/>
          </a:xfrm>
          <a:prstGeom prst="wedgeRectCallout">
            <a:avLst>
              <a:gd name="adj1" fmla="val 119344"/>
              <a:gd name="adj2" fmla="val 7220"/>
            </a:avLst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chemeClr val="bg1"/>
              </a:buClr>
              <a:buFont typeface="Wingdings" pitchFamily="2" charset="2"/>
              <a:buNone/>
            </a:pPr>
            <a:r>
              <a:rPr lang="en-US" sz="1600" b="1" dirty="0" smtClean="0">
                <a:solidFill>
                  <a:schemeClr val="bg1"/>
                </a:solidFill>
              </a:rPr>
              <a:t>Commercial (i.e., business claims) are more expensive because the value of property is often higher as well as the impact of insured business interruption losses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-127000" y="6114883"/>
            <a:ext cx="9191625" cy="7986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5760" tIns="0" rIns="0" bIns="137160" anchor="b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sz="1100" dirty="0"/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*Includes rental and condo policies (excludes NFIP flood).   **As of Feb. 20, 2013.</a:t>
            </a:r>
          </a:p>
          <a:p>
            <a:pPr eaLnBrk="0" hangingPunct="0">
              <a:lnSpc>
                <a:spcPct val="85000"/>
              </a:lnSpc>
              <a:spcBef>
                <a:spcPct val="25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100" dirty="0" smtClean="0"/>
              <a:t>Sources: Catastrophe loss data is for Catastrophe Serial No. 90 (Oct. 28 – 31, 2012) from PCS as of Jan. 18, 2013; Insurance Information Institute . </a:t>
            </a:r>
            <a:endParaRPr lang="en-US" sz="1100" dirty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blackWhite">
          <a:xfrm>
            <a:off x="6420465" y="3097454"/>
            <a:ext cx="2585884" cy="1336896"/>
          </a:xfrm>
          <a:prstGeom prst="wedgeRectCallout">
            <a:avLst>
              <a:gd name="adj1" fmla="val -73620"/>
              <a:gd name="adj2" fmla="val -2666"/>
            </a:avLst>
          </a:prstGeom>
          <a:gradFill rotWithShape="1">
            <a:gsLst>
              <a:gs pos="0">
                <a:schemeClr val="tx2"/>
              </a:gs>
              <a:gs pos="100000">
                <a:schemeClr val="tx2">
                  <a:gamma/>
                  <a:shade val="66275"/>
                  <a:invGamma/>
                </a:schemeClr>
              </a:gs>
            </a:gsLst>
            <a:lin ang="5400000" scaled="1"/>
          </a:gra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tIns="91440" bIns="91440" anchor="ctr"/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  <a:buFont typeface="Wingdings" pitchFamily="2" charset="2"/>
              <a:buNone/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average insured flood loss was 6.5 times larger than the average non-flood  insured loss (mostly wind)</a:t>
            </a:r>
            <a:endParaRPr lang="en-US" sz="16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a4ced4d-8df6-4cf6-88db-6d3639104882"/>
  <p:tag name="AUDIO_IMPORT" val="U:\Webinar\2011_07 - Nat Cat Review\Articulate\07.mp3"/>
  <p:tag name="ELAPSEDTIME" val="40.697"/>
  <p:tag name="AUDIO_ID" val="297"/>
  <p:tag name="ARTICULATE_SLIDE_NAV" val="7"/>
  <p:tag name="ARTICULATE_SLIDE_PAUSE" val="0"/>
  <p:tag name="ARTICULATE_NAV_LEVEL" val="3"/>
  <p:tag name="ARTICULATE_SLIDE_PRESENTER" val="Carl Hedde, CPCU"/>
  <p:tag name="ARTICULATE_SLIDE_PRESENTER_GUID" val="5AFE23B0F3CC"/>
  <p:tag name="ARTICULATE_PLAYLIST_ID" val="-1"/>
  <p:tag name="ARTICULATE_LOCK_SLID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Significant Natural Catastrophes, 2012"/>
  <p:tag name="ARTICULATE_SLIDE_GUID" val="22a4f984-038d-4267-a427-6d11375750eb"/>
  <p:tag name="ARTICULATE_SLIDE_NAV" val="10"/>
  <p:tag name="ARTICULATE_SLIDE_PAUSE" val="0"/>
  <p:tag name="ARTICULATE_NAV_LEVEL" val="3"/>
  <p:tag name="ARTICULATE_SLIDE_PRESENTER" val="Carl Hedde, CPCU"/>
  <p:tag name="ARTICULATE_SLIDE_PRESENTER_GUID" val="5AFE23B0F3CC"/>
  <p:tag name="ARTICULATE_PLAYLIST_ID" val="-1"/>
  <p:tag name="ARTICULATE_LOCK_SLID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ZWPwYx5B_files\slide0001_image001.emz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we5Vo5pR_files\slide0001_image001.em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n1100201\AppData\Local\Temp\articulate\presenter\imgtemp\NTpkEW0T_files\slide0001_image001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NAV" val="51"/>
  <p:tag name="ARTICULATE_SLIDE_GUID" val="d1b25dd7-2819-40d4-857e-0586fe15f666"/>
  <p:tag name="ARTICULATE_SLIDE_PAUSE" val="0"/>
  <p:tag name="ARTICULATE_NAV_LEVEL" val="3"/>
  <p:tag name="ARTICULATE_SLIDE_PRESENTER" val="Dr. Robert P. Hartwig, CPCU"/>
  <p:tag name="ARTICULATE_SLIDE_PRESENTER_GUID" val="87C4BC35D5FE"/>
  <p:tag name="ARTICULATE_PLAYLIST_ID" val="-1"/>
  <p:tag name="ARTICULATE_LOCK_SLIDE" val="0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EEC100"/>
      </a:dk2>
      <a:lt2>
        <a:srgbClr val="6FCAEF"/>
      </a:lt2>
      <a:accent1>
        <a:srgbClr val="225A7A"/>
      </a:accent1>
      <a:accent2>
        <a:srgbClr val="FF6801"/>
      </a:accent2>
      <a:accent3>
        <a:srgbClr val="FFFFFF"/>
      </a:accent3>
      <a:accent4>
        <a:srgbClr val="000000"/>
      </a:accent4>
      <a:accent5>
        <a:srgbClr val="ABB5BE"/>
      </a:accent5>
      <a:accent6>
        <a:srgbClr val="E75E01"/>
      </a:accent6>
      <a:hlink>
        <a:srgbClr val="339966"/>
      </a:hlink>
      <a:folHlink>
        <a:srgbClr val="A5002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黑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宋体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336699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2376BD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1067B5"/>
        </a:dk2>
        <a:lt2>
          <a:srgbClr val="808080"/>
        </a:lt2>
        <a:accent1>
          <a:srgbClr val="0A2E4E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ADB2"/>
        </a:accent5>
        <a:accent6>
          <a:srgbClr val="8AB900"/>
        </a:accent6>
        <a:hlink>
          <a:srgbClr val="66CCF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7DC3"/>
      </a:dk2>
      <a:lt2>
        <a:srgbClr val="808080"/>
      </a:lt2>
      <a:accent1>
        <a:srgbClr val="0A2E4E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ADB2"/>
      </a:accent5>
      <a:accent6>
        <a:srgbClr val="8AB900"/>
      </a:accent6>
      <a:hlink>
        <a:srgbClr val="007DC3"/>
      </a:hlink>
      <a:folHlink>
        <a:srgbClr val="FF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145305</TotalTime>
  <Words>15536</Words>
  <Application>Microsoft Office PowerPoint</Application>
  <PresentationFormat>On-screen Show (4:3)</PresentationFormat>
  <Paragraphs>2241</Paragraphs>
  <Slides>209</Slides>
  <Notes>194</Notes>
  <HiddenSlides>98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209</vt:i4>
      </vt:variant>
    </vt:vector>
  </HeadingPairs>
  <TitlesOfParts>
    <vt:vector size="213" baseType="lpstr">
      <vt:lpstr>Default Design</vt:lpstr>
      <vt:lpstr>Chart</vt:lpstr>
      <vt:lpstr>Microsoft Office Excel 97-2003 Worksheet</vt:lpstr>
      <vt:lpstr>Worksheet</vt:lpstr>
      <vt:lpstr>Overview &amp; Outlook for the      P/C Insurance Industry:  Focus on New York in the Aftermath of Hurricane Sandy</vt:lpstr>
      <vt:lpstr>Presentation Outline</vt:lpstr>
      <vt:lpstr>The Strength of the Economy Will Influence P/C Insurer Growth Opportunities</vt:lpstr>
      <vt:lpstr>US Real GDP Growth*</vt:lpstr>
      <vt:lpstr>Slide 5</vt:lpstr>
      <vt:lpstr>Slide 6</vt:lpstr>
      <vt:lpstr>Defense and Non-Defense Federal Spending        as a Share of State GDP: Top 10 States*</vt:lpstr>
      <vt:lpstr>Slide 8</vt:lpstr>
      <vt:lpstr>Slide 9</vt:lpstr>
      <vt:lpstr>Auto/Light Truck Sales, 1999-2019F</vt:lpstr>
      <vt:lpstr>Personal Auto Insurance Direct Written Premiums vs. Recently-Registered Cars</vt:lpstr>
      <vt:lpstr>Monthly Change* in Auto Insurance Prices, 1991–2012*</vt:lpstr>
      <vt:lpstr>Monthly Change* in Auto Insurance Prices, January 2005 - December 2012</vt:lpstr>
      <vt:lpstr>New Private Housing Starts, 1990-2019F</vt:lpstr>
      <vt:lpstr>Construction Employment, Jan. 2010—February 2013*</vt:lpstr>
      <vt:lpstr>Construction Employment,  Jan. 2003–Feb. 2013 </vt:lpstr>
      <vt:lpstr>Commercial &amp; Industrial Loans Outstanding at FDIC-Insured Banks, Quarterly, 2006-2012:Q3*</vt:lpstr>
      <vt:lpstr>Value of Construction Put in Place,   December 2012 vs. December 2011*</vt:lpstr>
      <vt:lpstr>Value of Private Construction Put in Place, by Segment,  Dec. 2012 vs. Dec. 2011*</vt:lpstr>
      <vt:lpstr>Value of Public Construction Put in Place, by Segment,  Dec. 2012 vs. Dec. 2011*</vt:lpstr>
      <vt:lpstr>Slide 21</vt:lpstr>
      <vt:lpstr>Dollar Value* of Manufacturers’ Shipments Monthly, Jan. 1992—Dec. 2012</vt:lpstr>
      <vt:lpstr>Manufacturing Growth for Selected Sectors, 2012 vs. 2011*</vt:lpstr>
      <vt:lpstr>Recovery in Capacity Utilization is a Positive Sign for Commercial Exposures</vt:lpstr>
      <vt:lpstr>Manufacturing Employment, Jan. 2010—February 2013*</vt:lpstr>
      <vt:lpstr>Slide 26</vt:lpstr>
      <vt:lpstr>Business Bankruptcy Filings, 1980-2012:Q3</vt:lpstr>
      <vt:lpstr>Private Sector Business Starts,  1993:Q2 – 2012:Q2*</vt:lpstr>
      <vt:lpstr>Slide 29</vt:lpstr>
      <vt:lpstr>12 Industries for the Next 10 Years: Insurance Solutions Needed</vt:lpstr>
      <vt:lpstr>Slide 31</vt:lpstr>
      <vt:lpstr>Direct Premiums Written: Total P/C Percent Change by State, 2006-2011*</vt:lpstr>
      <vt:lpstr>Direct Premiums Written: Total P/C Percent Change by State, 2006-2011*</vt:lpstr>
      <vt:lpstr>Direct Premiums Written: PP Auto Percent Change by State, 2006-2011*</vt:lpstr>
      <vt:lpstr>Direct Premiums Written: PP Auto Percent Change by State, 2006-2011*</vt:lpstr>
      <vt:lpstr>Direct Premiums Written: Homeowners Percent Change by State, 2006-2011*</vt:lpstr>
      <vt:lpstr>Direct Premiums Written: Homeowners Percent Change by State, 2006-2011*</vt:lpstr>
      <vt:lpstr>Direct Premiums Written: Comm. Lines Percent Change by State, 2006-2011*</vt:lpstr>
      <vt:lpstr>Direct Premiums Written: Comm. Lines Percent Change by State, 2006-2011*</vt:lpstr>
      <vt:lpstr>Direct Premiums Written: Workers’ Comp Percent Change by State, 2006-2011*</vt:lpstr>
      <vt:lpstr>Direct Premiums Written: Worker’s Comp Percent Change by State, 2006-2011*</vt:lpstr>
      <vt:lpstr>Slide 42</vt:lpstr>
      <vt:lpstr>Unemployment and Underemployment Rates: Stubbornly High in 2012, But Falling</vt:lpstr>
      <vt:lpstr>Slide 44</vt:lpstr>
      <vt:lpstr>Slide 45</vt:lpstr>
      <vt:lpstr>Slide 46</vt:lpstr>
      <vt:lpstr>Slide 47</vt:lpstr>
      <vt:lpstr>Net Change in Government Employment: Jan. 2010—Feb. 2013*</vt:lpstr>
      <vt:lpstr>Unemployment Rates by State, December 2012: Highest 25 States*</vt:lpstr>
      <vt:lpstr>Slide 50</vt:lpstr>
      <vt:lpstr>Oil &amp; Gas Extraction Employment, Jan. 2010—February 2013*</vt:lpstr>
      <vt:lpstr>US Unemployment Rate Forecast</vt:lpstr>
      <vt:lpstr>US Unemployment Rate Forecasts</vt:lpstr>
      <vt:lpstr>Nonfarm Payroll (Wages and Salaries): Quarterly, 2005–2012:Q4</vt:lpstr>
      <vt:lpstr>Payroll vs. Workers Comp Net Written Premiums, 1990-2012E</vt:lpstr>
      <vt:lpstr>Mass Layoff Announcements, Jan. 2002—November 2012*</vt:lpstr>
      <vt:lpstr>Slide 57</vt:lpstr>
      <vt:lpstr>P/C Net Income After Taxes 1991–2012:Q3 ($ Millions)</vt:lpstr>
      <vt:lpstr>A 100 Combined Ratio Isn’t What It Once Was: Investment Impact on ROEs</vt:lpstr>
      <vt:lpstr>Profitability Peaks &amp; Troughs in the P/C Insurance Industry, 1975 – 2012:Q3*</vt:lpstr>
      <vt:lpstr>ROE vs. Equity Cost of Capital: U.S. P/C Insurance:1991-2012*</vt:lpstr>
      <vt:lpstr>Slide 62</vt:lpstr>
      <vt:lpstr>Slide 63</vt:lpstr>
      <vt:lpstr>Slide 64</vt:lpstr>
      <vt:lpstr>Return on Net Worth: All P-C Lines vs. Homeowners, 1990-2011*</vt:lpstr>
      <vt:lpstr>Slide 66</vt:lpstr>
      <vt:lpstr>Slide 67</vt:lpstr>
      <vt:lpstr>Slide 68</vt:lpstr>
      <vt:lpstr>RNW All Lines: NY vs. U.S., 2002-2011</vt:lpstr>
      <vt:lpstr>RNW PP Auto: NY vs. U.S., 2002-2011</vt:lpstr>
      <vt:lpstr>RNW Comm. Auto: NY vs. U.S., 2002-2011</vt:lpstr>
      <vt:lpstr>RNW Comm. Multi-Peril: NY vs. U.S., 2002-2011</vt:lpstr>
      <vt:lpstr>RNW Homeowners: NY vs. U.S., 2002-2011</vt:lpstr>
      <vt:lpstr>RNW Workers Comp: NY vs. U.S., 2002-2011</vt:lpstr>
      <vt:lpstr>All Lines: 10-Year Average RNW NY &amp; Nearby States</vt:lpstr>
      <vt:lpstr>PP Auto: 10-Year Average RNW NY &amp; Nearby States</vt:lpstr>
      <vt:lpstr>Top Ten Most Expensive And Least Expensive States For Automobile Insurance, 2010 (1)</vt:lpstr>
      <vt:lpstr>Comm. Auto: 10-Year Average RNW NY &amp; Nearby States</vt:lpstr>
      <vt:lpstr>Comm. M-P: 10-Year Average RNW NY &amp; Nearby States</vt:lpstr>
      <vt:lpstr>Homeowners: 10-Year Average RNW NY  &amp; Nearby States</vt:lpstr>
      <vt:lpstr>Top Ten Most Expensive And Least Expensive States For Homeowners Insurance, 2010 (1)</vt:lpstr>
      <vt:lpstr>Average Premiums for Homeowners Insurance in New York State, 2000-2010 (1)</vt:lpstr>
      <vt:lpstr>Workers Comp: 10-Year Average RNW  NY &amp; Nearby States</vt:lpstr>
      <vt:lpstr>All Lines DWP Growth: NY vs. U.S., 2002-2011</vt:lpstr>
      <vt:lpstr>Comm. Lines DWP Growth: NY vs. U.S., 2002-2011</vt:lpstr>
      <vt:lpstr>Personal Lines DWP Growth: NY vs. U.S., 2002-2011</vt:lpstr>
      <vt:lpstr>Private Passenger Auto DWP Growth: NY vs. U.S., 2002-2011</vt:lpstr>
      <vt:lpstr>Homeowner’s MP DWP Growth: NY vs. U.S., 2002-2011</vt:lpstr>
      <vt:lpstr>Hurricane Sandy Summary</vt:lpstr>
      <vt:lpstr>2012 Catastrophe Summary</vt:lpstr>
      <vt:lpstr>Top 12 Most Costly Hurricanes in U.S. History</vt:lpstr>
      <vt:lpstr>Hurricane Sandy: Claim Payments to Policyholders, by  State</vt:lpstr>
      <vt:lpstr>Slide 93</vt:lpstr>
      <vt:lpstr>Slide 94</vt:lpstr>
      <vt:lpstr>Slide 95</vt:lpstr>
      <vt:lpstr>Slide 96</vt:lpstr>
      <vt:lpstr>Slide 97</vt:lpstr>
      <vt:lpstr>Slide 98</vt:lpstr>
      <vt:lpstr>Hurricane Sandy: Average Claim Payment by Type of Claim </vt:lpstr>
      <vt:lpstr>Hurricane Sandy: Flood Issues</vt:lpstr>
      <vt:lpstr>Residential NFIP Flood Take-Up Rates in NJ (2010) &amp; Sandy Storm Surge</vt:lpstr>
      <vt:lpstr>Residential NFIP Flood Take-Up Rates in NY, CT (2010) &amp; Sandy Storm Surge</vt:lpstr>
      <vt:lpstr>Hurricane Sandy: National Flood Insurance Program Payment, by State*</vt:lpstr>
      <vt:lpstr>Slide 104</vt:lpstr>
      <vt:lpstr>Natural Disaster Losses in the United States: 2012</vt:lpstr>
      <vt:lpstr>Significant Natural Catastrophes, 2012 (Events with $1 billion economic loss and/or 50 fatalities)</vt:lpstr>
      <vt:lpstr>Natural Disasters in the United States, 1980 – 2012 Number of Events (Annual Totals 1980 – 2012) </vt:lpstr>
      <vt:lpstr>Losses Due to Natural Disasters in the US, 1980–2012 (Overall &amp; Insured Losses)</vt:lpstr>
      <vt:lpstr>U.S. Thunderstorm Loss Trends, 1980 – 2012</vt:lpstr>
      <vt:lpstr>Top 16 Most Costly Disasters in U.S. History</vt:lpstr>
      <vt:lpstr>US Insured Catastrophe Losses</vt:lpstr>
      <vt:lpstr>Flood Loss Paid by the National Flood Insurance Program, 1980-2012E</vt:lpstr>
      <vt:lpstr>Federal Aid Requests for States With Greatest Sandy Impact  &amp; Federal Aid Proposals (as of 1/6/13)</vt:lpstr>
      <vt:lpstr>Top 16 Most Costly World Insurance Losses, 1970-2012*</vt:lpstr>
      <vt:lpstr>U.S. Insured Catastrophe Losses by Cause of Loss, 2011 ($ Millions)</vt:lpstr>
      <vt:lpstr>Inflation Adjusted U.S. Catastrophe Losses by Cause of Loss, 1990–20111</vt:lpstr>
      <vt:lpstr>Homeowners Insurance Catastrophe-Related Claim Frequency and Severity, 1997—2012*</vt:lpstr>
      <vt:lpstr>Combined Ratio Points Associated with Catastrophe Losses: 1960 – 2012*</vt:lpstr>
      <vt:lpstr>Slide 119</vt:lpstr>
      <vt:lpstr>Number of Federal Disaster Declarations, 1953-2013*</vt:lpstr>
      <vt:lpstr>Federal Disasters Declarations by State,  1953 – 2013: Highest 25 States*</vt:lpstr>
      <vt:lpstr>Federal Disasters Declarations by State,  1953 – 2012: Lowest 25 States*</vt:lpstr>
      <vt:lpstr>Slide 123</vt:lpstr>
      <vt:lpstr>Number of Tornadoes and Related Deaths, 1990 – 2012*</vt:lpstr>
      <vt:lpstr>U.S. Tornado Count, 2005-2012* </vt:lpstr>
      <vt:lpstr>U.S. Tornado Count, Departure from Inflation-Adjusted Running Total, 2011 vs. 2012* </vt:lpstr>
      <vt:lpstr>Location of Tornadoes in the US, 2012*</vt:lpstr>
      <vt:lpstr>Location of Tornadoes in the US, 2011</vt:lpstr>
      <vt:lpstr>Location of Large Hail Reports in the US, 2012*</vt:lpstr>
      <vt:lpstr>Location of Large Hail Reports in the US, 2011</vt:lpstr>
      <vt:lpstr>Location of Wind Damage Reports in the US, 2012*</vt:lpstr>
      <vt:lpstr>Location of Wind Damage Reports in the US, 2011</vt:lpstr>
      <vt:lpstr>Severe Weather Reports, 2012*</vt:lpstr>
      <vt:lpstr>Severe Weather Reports, 2011</vt:lpstr>
      <vt:lpstr>Slide 135</vt:lpstr>
      <vt:lpstr>The BIG Question: Where Is the Market Heading?</vt:lpstr>
      <vt:lpstr>Historical Criteria for a “Market Turn”: Low Interest Rates Add New Pressure</vt:lpstr>
      <vt:lpstr>INVESTMENTS:  THE NEW REALITY</vt:lpstr>
      <vt:lpstr>Property/Casualty Insurance Industry Investment Income: 2000–2012E1</vt:lpstr>
      <vt:lpstr>Property/Casualty Insurance Industry Investment Gain: 1994–2012F1</vt:lpstr>
      <vt:lpstr>P/C Insurer Net Realized  Capital Gains/Losses, 1990-2012:Q3</vt:lpstr>
      <vt:lpstr>U.S. 10-Year Treasury Note Yields: A Long Downward Trend, 1990–2013*</vt:lpstr>
      <vt:lpstr>Treasury Yield Curves:   Pre-Crisis (July 2007) vs. Jan. 2013 </vt:lpstr>
      <vt:lpstr>Average Maturity of Bonds Held by US  P/C Insurers, 2006—2011*</vt:lpstr>
      <vt:lpstr>Average Maturity of Bonds Held by US  P/C Insurers, 2006—2011*</vt:lpstr>
      <vt:lpstr>Distribution of Bond Maturities, P/C Insurance Industry, 2006-2011</vt:lpstr>
      <vt:lpstr>Annual Inflation Rates, (CPI-U, %), 1990–2014F</vt:lpstr>
      <vt:lpstr>Slide 148</vt:lpstr>
      <vt:lpstr>1. UNDERWRITING</vt:lpstr>
      <vt:lpstr>P/C Insurance Industry  Combined Ratio, 2001–2012:Q3*</vt:lpstr>
      <vt:lpstr>Underwriting Gain (Loss) 1975–2012:Q3*</vt:lpstr>
      <vt:lpstr>Combined Ratios by Predominant Business Segment, 2012:9 Mos. vs. 2011:9 Mos.*</vt:lpstr>
      <vt:lpstr>P/C Reserve Development, 1992–2013F</vt:lpstr>
      <vt:lpstr>Number of Years with Underwriting Profits by Decade, 1920s–2010s </vt:lpstr>
      <vt:lpstr>Financial Strength &amp; Underwriting</vt:lpstr>
      <vt:lpstr>P/C Insurer Impairments, 1969–2011</vt:lpstr>
      <vt:lpstr>P/C Insurer Impairment Frequency vs. Combined Ratio, 1969-2011</vt:lpstr>
      <vt:lpstr>Reasons for US P/C Insurer Impairments, 1969–2010</vt:lpstr>
      <vt:lpstr>Top 10 Lines of Business for US P/C Impaired Insurers, 2000–2010</vt:lpstr>
      <vt:lpstr>Number of Recessions Endured by P/C Insurers, by Number of Years in Operation</vt:lpstr>
      <vt:lpstr>Slide 161</vt:lpstr>
      <vt:lpstr>Private Passenger Auto Combined Ratio: 1993–2014F</vt:lpstr>
      <vt:lpstr>Homeowners Insurance Combined Ratio: 1990–2014F</vt:lpstr>
      <vt:lpstr>Homeowners Multi-Peril Loss &amp; LAE Ratio, 2011: Highest 25 States</vt:lpstr>
      <vt:lpstr>Homeowners Multi-Peril Loss &amp; LAE Ratio, 2011: Lowest 25 States</vt:lpstr>
      <vt:lpstr>Commercial Lines Combined Ratio, 1990-2013F*</vt:lpstr>
      <vt:lpstr>Commercial Auto Combined Ratio: 1993–2014F</vt:lpstr>
      <vt:lpstr>Commercial Multi-Peril Combined Ratio: 1995–2013F</vt:lpstr>
      <vt:lpstr>General Liability Combined Ratio:  2005–2014F</vt:lpstr>
      <vt:lpstr>Inland Marine Combined Ratio:       1999–2014F</vt:lpstr>
      <vt:lpstr>Other &amp; Products Liability Combined Ratio: 1991–2013F</vt:lpstr>
      <vt:lpstr>Medical Malpractice Combined Ratio vs. All Lines Combined Ratio, 1991-2013F</vt:lpstr>
      <vt:lpstr>Workers Compensation   Operating Environment</vt:lpstr>
      <vt:lpstr>Workers Compensation Combined Ratio: 1994–2014F</vt:lpstr>
      <vt:lpstr>Workers Compensation Medical Severity Moderate Increase in 2011</vt:lpstr>
      <vt:lpstr>Slide 176</vt:lpstr>
      <vt:lpstr>Workers Compensation Premium:  First Increase in Years  Net Written Premium</vt:lpstr>
      <vt:lpstr>Nonfarm Payroll (Wages and Salaries): Quarterly, 2005–2011:Q4</vt:lpstr>
      <vt:lpstr>Payroll vs. Workers Comp Net Written Premiums, 1990-2011</vt:lpstr>
      <vt:lpstr>Average Approved Bureau Rates/Loss Costs</vt:lpstr>
      <vt:lpstr>Current NCCI Voluntary Market Filed Rate/Loss Cost Changes   (Excludes Law-Only Filings)</vt:lpstr>
      <vt:lpstr>Impact of Discounting on Workers Compensation Premium  NCCI States—Private Carriers</vt:lpstr>
      <vt:lpstr>Workers Comp Rate Changes, 2008:Q4 – 2012:Q4</vt:lpstr>
      <vt:lpstr>2. SURPLUS/CAPITAL/CAPACITY</vt:lpstr>
      <vt:lpstr>US Policyholder Surplus: 1975–2012*</vt:lpstr>
      <vt:lpstr>Policyholder Surplus,  2006:Q4–2012:Q3</vt:lpstr>
      <vt:lpstr>Slide 187</vt:lpstr>
      <vt:lpstr>Reinsurer Share of Recent Significant Market Losses</vt:lpstr>
      <vt:lpstr>Regional Property Catastrophe Rate on Line Index, 1990—2013 (as of January 1)</vt:lpstr>
      <vt:lpstr>4.  RENEWED PRICING DISCIPLINE</vt:lpstr>
      <vt:lpstr>Distribution of Direct Premiums Written by Segment/Line, 2010</vt:lpstr>
      <vt:lpstr>Net Premium Growth: Annual Change,  1971—2012:Q3</vt:lpstr>
      <vt:lpstr>P/C Net Premiums Written: % Change, Quarter vs. Year-Prior Quarter</vt:lpstr>
      <vt:lpstr>Growth in Net Written Premium by Segment, 2012:9 Mos. vs. 2011:9 Mos.*</vt:lpstr>
      <vt:lpstr>Average Commercial Rate Change, All Lines, (1Q:2004–4Q:2012)</vt:lpstr>
      <vt:lpstr>Change in Commercial Rate Renewals, by Account Size: 1999:Q4 to 2012:Q4</vt:lpstr>
      <vt:lpstr>Cumulative Qtrly. Commercial Rate Changes, by Account Size: 1999:Q4 to 2012:Q4</vt:lpstr>
      <vt:lpstr>Cumulative Qtrly. Commercial Rate Changes, by Line: 1999:Q4 to 2012:Q4</vt:lpstr>
      <vt:lpstr>Workers Comp. Quarterly Rate Changes, by Line: 2000:Q1 to 2012:Q4</vt:lpstr>
      <vt:lpstr>Change in Commercial Rate Renewals, by Line: 2012:Q4</vt:lpstr>
      <vt:lpstr>CLIPS: Change in Written Price Level: All Lines, 2010:Q2 – 2012:Q4</vt:lpstr>
      <vt:lpstr>Workers Comp Rate Changes, 2008:Q4 – 2012:Q4</vt:lpstr>
      <vt:lpstr>Shifting Legal Liability &amp;  Tort Environment</vt:lpstr>
      <vt:lpstr>Over the Last Three Decades, Total Tort Costs as a % of GDP Appear Somewhat Cyclical, 1980-2013E</vt:lpstr>
      <vt:lpstr>Commercial Lines Tort Costs: Insured vs. Self-(Un)Insured Shares, 1973-2010</vt:lpstr>
      <vt:lpstr>Commercial Lines Tort Costs: Insured vs. Self-(Un)Insured Shares, 1973-2010</vt:lpstr>
      <vt:lpstr>Business Leaders Ranking of Liability Systems in 2012</vt:lpstr>
      <vt:lpstr>The Nation’s Judicial Hellholes: 2011</vt:lpstr>
      <vt:lpstr>Slide 209</vt:lpstr>
    </vt:vector>
  </TitlesOfParts>
  <Company>insurance information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P6466 - iii Template</dc:title>
  <dc:creator>Call @ 866-2-eSlide</dc:creator>
  <cp:lastModifiedBy>Shorna Lewis</cp:lastModifiedBy>
  <cp:revision>3022</cp:revision>
  <dcterms:modified xsi:type="dcterms:W3CDTF">2013-03-14T12:06:24Z</dcterms:modified>
</cp:coreProperties>
</file>