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354" r:id="rId2"/>
    <p:sldId id="366" r:id="rId3"/>
    <p:sldId id="332" r:id="rId4"/>
    <p:sldId id="355" r:id="rId5"/>
    <p:sldId id="358" r:id="rId6"/>
    <p:sldId id="359" r:id="rId7"/>
    <p:sldId id="360" r:id="rId8"/>
    <p:sldId id="362" r:id="rId9"/>
    <p:sldId id="363" r:id="rId10"/>
    <p:sldId id="364" r:id="rId11"/>
    <p:sldId id="344" r:id="rId12"/>
    <p:sldId id="365" r:id="rId13"/>
    <p:sldId id="367" r:id="rId14"/>
    <p:sldId id="353" r:id="rId15"/>
    <p:sldId id="352" r:id="rId16"/>
    <p:sldId id="368" r:id="rId17"/>
    <p:sldId id="31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b" initials="m" lastIdx="2" clrIdx="0"/>
  <p:cmAuthor id="1" name="andreab"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36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F14CAA-F6CC-4948-B4C9-C27D64F85843}" type="datetimeFigureOut">
              <a:rPr lang="en-US" smtClean="0"/>
              <a:pPr/>
              <a:t>10/17/2013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8594AB-5DAB-434D-A97A-9FF4CC28F1E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8A1931-74C9-4B58-8BD6-28698999DBAB}" type="datetimeFigureOut">
              <a:rPr lang="en-US" smtClean="0"/>
              <a:pPr/>
              <a:t>10/17/2013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C7E50-1B73-4F23-9C6A-8EF46DE0D2A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sldNum" sz="quarter" idx="5"/>
          </p:nvPr>
        </p:nvSpPr>
        <p:spPr>
          <a:noFill/>
        </p:spPr>
        <p:txBody>
          <a:bodyPr/>
          <a:lstStyle/>
          <a:p>
            <a:fld id="{9D0557F1-A606-4F7E-9199-F96793C98908}" type="slidenum">
              <a:rPr lang="en-US"/>
              <a:pPr/>
              <a:t>1</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3"/>
          <p:cNvSpPr>
            <a:spLocks noGrp="1" noChangeArrowheads="1"/>
          </p:cNvSpPr>
          <p:nvPr>
            <p:ph type="sldNum" sz="quarter" idx="5"/>
          </p:nvPr>
        </p:nvSpPr>
        <p:spPr>
          <a:xfrm>
            <a:off x="3085168" y="8898517"/>
            <a:ext cx="690778" cy="243923"/>
          </a:xfrm>
        </p:spPr>
        <p:txBody>
          <a:bodyPr/>
          <a:lstStyle/>
          <a:p>
            <a:pPr>
              <a:defRPr/>
            </a:pPr>
            <a:fld id="{205DA8A8-5777-4FA2-8084-FB24BA0FA918}" type="slidenum">
              <a:rPr lang="en-US" smtClean="0">
                <a:solidFill>
                  <a:srgbClr val="000000"/>
                </a:solidFill>
              </a:rPr>
              <a:pPr>
                <a:defRPr/>
              </a:pPr>
              <a:t>4</a:t>
            </a:fld>
            <a:endParaRPr lang="en-US" smtClean="0">
              <a:solidFill>
                <a:srgbClr val="000000"/>
              </a:solidFill>
            </a:endParaRPr>
          </a:p>
        </p:txBody>
      </p:sp>
      <p:sp>
        <p:nvSpPr>
          <p:cNvPr id="208899" name="Rectangle 4"/>
          <p:cNvSpPr>
            <a:spLocks noGrp="1" noRot="1" noChangeAspect="1" noChangeArrowheads="1" noTextEdit="1"/>
          </p:cNvSpPr>
          <p:nvPr>
            <p:ph type="sldImg"/>
          </p:nvPr>
        </p:nvSpPr>
        <p:spPr>
          <a:ln/>
        </p:spPr>
      </p:sp>
      <p:sp>
        <p:nvSpPr>
          <p:cNvPr id="208900"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3"/>
          <p:cNvSpPr>
            <a:spLocks noGrp="1" noChangeArrowheads="1"/>
          </p:cNvSpPr>
          <p:nvPr>
            <p:ph type="sldNum" sz="quarter" idx="5"/>
          </p:nvPr>
        </p:nvSpPr>
        <p:spPr>
          <a:noFill/>
        </p:spPr>
        <p:txBody>
          <a:bodyPr/>
          <a:lstStyle/>
          <a:p>
            <a:fld id="{17E88D79-0CC8-4381-91FD-54AB31888A2F}" type="slidenum">
              <a:rPr lang="en-US" smtClean="0"/>
              <a:pPr/>
              <a:t>8</a:t>
            </a:fld>
            <a:endParaRPr lang="en-US" smtClean="0"/>
          </a:p>
        </p:txBody>
      </p:sp>
      <p:sp>
        <p:nvSpPr>
          <p:cNvPr id="329731" name="Rectangle 4"/>
          <p:cNvSpPr>
            <a:spLocks noGrp="1" noRot="1" noChangeAspect="1" noChangeArrowheads="1" noTextEdit="1"/>
          </p:cNvSpPr>
          <p:nvPr>
            <p:ph type="sldImg"/>
          </p:nvPr>
        </p:nvSpPr>
        <p:spPr>
          <a:ln/>
        </p:spPr>
      </p:sp>
      <p:sp>
        <p:nvSpPr>
          <p:cNvPr id="329732"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0C7E50-1B73-4F23-9C6A-8EF46DE0D2AA}" type="slidenum">
              <a:rPr lang="en-US" smtClean="0"/>
              <a:pPr/>
              <a:t>13</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8D7D09C9-9BD5-4F91-97A8-5E0D2578C5F3}" type="slidenum">
              <a:rPr lang="en-US">
                <a:solidFill>
                  <a:prstClr val="black"/>
                </a:solidFill>
              </a:rPr>
              <a:pPr/>
              <a:t>16</a:t>
            </a:fld>
            <a:endParaRPr lang="en-US">
              <a:solidFill>
                <a:prstClr val="black"/>
              </a:solidFill>
            </a:endParaRPr>
          </a:p>
        </p:txBody>
      </p:sp>
      <p:sp>
        <p:nvSpPr>
          <p:cNvPr id="2037762" name="Rectangle 2"/>
          <p:cNvSpPr>
            <a:spLocks noGrp="1" noRot="1" noChangeAspect="1" noChangeArrowheads="1" noTextEdit="1"/>
          </p:cNvSpPr>
          <p:nvPr>
            <p:ph type="sldImg"/>
          </p:nvPr>
        </p:nvSpPr>
        <p:spPr>
          <a:ln/>
        </p:spPr>
      </p:sp>
      <p:sp>
        <p:nvSpPr>
          <p:cNvPr id="203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5" name="Rectangle 3"/>
          <p:cNvSpPr txBox="1">
            <a:spLocks noGrp="1" noChangeArrowheads="1"/>
          </p:cNvSpPr>
          <p:nvPr/>
        </p:nvSpPr>
        <p:spPr bwMode="auto">
          <a:xfrm>
            <a:off x="3084513" y="8895540"/>
            <a:ext cx="692150" cy="246900"/>
          </a:xfrm>
          <a:prstGeom prst="rect">
            <a:avLst/>
          </a:prstGeom>
          <a:noFill/>
          <a:ln w="9525">
            <a:noFill/>
            <a:miter lim="800000"/>
            <a:headEnd/>
            <a:tailEnd/>
          </a:ln>
        </p:spPr>
        <p:txBody>
          <a:bodyPr lIns="45450" tIns="46056" rIns="45450" bIns="46056" anchor="b">
            <a:spAutoFit/>
          </a:bodyPr>
          <a:lstStyle/>
          <a:p>
            <a:pPr algn="ctr" defTabSz="921412"/>
            <a:fld id="{602D2A40-3206-4B05-BBDA-5CA3A9BBF91C}" type="slidenum">
              <a:rPr lang="en-US" sz="1000"/>
              <a:pPr algn="ctr" defTabSz="921412"/>
              <a:t>17</a:t>
            </a:fld>
            <a:endParaRPr lang="en-US" sz="1000" dirty="0"/>
          </a:p>
        </p:txBody>
      </p:sp>
      <p:sp>
        <p:nvSpPr>
          <p:cNvPr id="502786" name="Rectangle 2"/>
          <p:cNvSpPr>
            <a:spLocks noGrp="1" noRot="1" noChangeAspect="1" noChangeArrowheads="1" noTextEdit="1"/>
          </p:cNvSpPr>
          <p:nvPr>
            <p:ph type="sldImg"/>
          </p:nvPr>
        </p:nvSpPr>
        <p:spPr>
          <a:ln/>
        </p:spPr>
      </p:sp>
      <p:sp>
        <p:nvSpPr>
          <p:cNvPr id="502787"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83"/>
          <p:cNvSpPr>
            <a:spLocks noChangeArrowheads="1"/>
          </p:cNvSpPr>
          <p:nvPr userDrawn="1"/>
        </p:nvSpPr>
        <p:spPr bwMode="white">
          <a:xfrm>
            <a:off x="0" y="0"/>
            <a:ext cx="9144000" cy="6858000"/>
          </a:xfrm>
          <a:prstGeom prst="rect">
            <a:avLst/>
          </a:prstGeom>
          <a:solidFill>
            <a:srgbClr val="FFFFFF"/>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pic>
        <p:nvPicPr>
          <p:cNvPr id="5" name="Picture 1188" descr="Title Page bar_112409_1pm"/>
          <p:cNvPicPr>
            <a:picLocks noChangeAspect="1" noChangeArrowheads="1"/>
          </p:cNvPicPr>
          <p:nvPr userDrawn="1"/>
        </p:nvPicPr>
        <p:blipFill>
          <a:blip r:embed="rId2" cstate="email"/>
          <a:srcRect/>
          <a:stretch>
            <a:fillRect/>
          </a:stretch>
        </p:blipFill>
        <p:spPr bwMode="auto">
          <a:xfrm>
            <a:off x="0" y="268288"/>
            <a:ext cx="9144000" cy="1974850"/>
          </a:xfrm>
          <a:prstGeom prst="rect">
            <a:avLst/>
          </a:prstGeom>
          <a:noFill/>
          <a:ln w="9525">
            <a:noFill/>
            <a:miter lim="800000"/>
            <a:headEnd/>
            <a:tailEnd/>
          </a:ln>
        </p:spPr>
      </p:pic>
      <p:sp>
        <p:nvSpPr>
          <p:cNvPr id="6" name="Rectangle 1180"/>
          <p:cNvSpPr>
            <a:spLocks noChangeArrowheads="1"/>
          </p:cNvSpPr>
          <p:nvPr userDrawn="1"/>
        </p:nvSpPr>
        <p:spPr bwMode="auto">
          <a:xfrm>
            <a:off x="0" y="6556375"/>
            <a:ext cx="9144000" cy="301625"/>
          </a:xfrm>
          <a:prstGeom prst="rect">
            <a:avLst/>
          </a:prstGeom>
          <a:solidFill>
            <a:srgbClr val="225A7A"/>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pic>
        <p:nvPicPr>
          <p:cNvPr id="7" name="Picture 1181"/>
          <p:cNvPicPr>
            <a:picLocks noChangeAspect="1" noChangeArrowheads="1"/>
          </p:cNvPicPr>
          <p:nvPr userDrawn="1"/>
        </p:nvPicPr>
        <p:blipFill>
          <a:blip r:embed="rId3" cstate="email"/>
          <a:srcRect/>
          <a:stretch>
            <a:fillRect/>
          </a:stretch>
        </p:blipFill>
        <p:spPr bwMode="auto">
          <a:xfrm>
            <a:off x="3051175" y="838200"/>
            <a:ext cx="3032125" cy="838200"/>
          </a:xfrm>
          <a:prstGeom prst="rect">
            <a:avLst/>
          </a:prstGeom>
          <a:noFill/>
          <a:ln w="9525">
            <a:noFill/>
            <a:miter lim="800000"/>
            <a:headEnd/>
            <a:tailEnd/>
          </a:ln>
        </p:spPr>
      </p:pic>
      <p:sp>
        <p:nvSpPr>
          <p:cNvPr id="81978" name="Rectangle 1082"/>
          <p:cNvSpPr>
            <a:spLocks noGrp="1" noChangeArrowheads="1"/>
          </p:cNvSpPr>
          <p:nvPr>
            <p:ph type="ctrTitle"/>
          </p:nvPr>
        </p:nvSpPr>
        <p:spPr bwMode="auto">
          <a:xfrm>
            <a:off x="685800" y="2979738"/>
            <a:ext cx="7772400" cy="649287"/>
          </a:xfrm>
          <a:ln algn="ctr"/>
        </p:spPr>
        <p:txBody>
          <a:bodyPr>
            <a:spAutoFit/>
          </a:bodyPr>
          <a:lstStyle>
            <a:lvl1pPr algn="ctr">
              <a:lnSpc>
                <a:spcPct val="85000"/>
              </a:lnSpc>
              <a:spcBef>
                <a:spcPct val="40000"/>
              </a:spcBef>
              <a:defRPr sz="4300" smtClean="0">
                <a:solidFill>
                  <a:schemeClr val="accent2"/>
                </a:solidFill>
              </a:defRPr>
            </a:lvl1pPr>
          </a:lstStyle>
          <a:p>
            <a:r>
              <a:rPr lang="en-US" smtClean="0"/>
              <a:t>Click to edit Master title style</a:t>
            </a:r>
          </a:p>
        </p:txBody>
      </p:sp>
      <p:sp>
        <p:nvSpPr>
          <p:cNvPr id="81979" name="Rectangle 1083"/>
          <p:cNvSpPr>
            <a:spLocks noGrp="1" noChangeArrowheads="1"/>
          </p:cNvSpPr>
          <p:nvPr>
            <p:ph type="subTitle" idx="1"/>
          </p:nvPr>
        </p:nvSpPr>
        <p:spPr>
          <a:xfrm>
            <a:off x="668338" y="4867275"/>
            <a:ext cx="7807325" cy="430213"/>
          </a:xfrm>
        </p:spPr>
        <p:txBody>
          <a:bodyPr>
            <a:spAutoFit/>
          </a:bodyPr>
          <a:lstStyle>
            <a:lvl1pPr marL="0" indent="0" algn="ctr">
              <a:lnSpc>
                <a:spcPct val="85000"/>
              </a:lnSpc>
              <a:spcBef>
                <a:spcPct val="25000"/>
              </a:spcBef>
              <a:buFont typeface="Wingdings" pitchFamily="2" charset="2"/>
              <a:buNone/>
              <a:defRPr sz="2600" b="1" smtClean="0">
                <a:solidFill>
                  <a:srgbClr val="225A7A"/>
                </a:solidFill>
              </a:defRPr>
            </a:lvl1pPr>
          </a:lstStyle>
          <a:p>
            <a:r>
              <a:rPr lang="en-US" smtClean="0"/>
              <a:t>Click to edit Master subtitle style</a:t>
            </a:r>
          </a:p>
        </p:txBody>
      </p:sp>
      <p:sp>
        <p:nvSpPr>
          <p:cNvPr id="8" name="Rectangle 1184"/>
          <p:cNvSpPr>
            <a:spLocks noGrp="1" noChangeArrowheads="1"/>
          </p:cNvSpPr>
          <p:nvPr>
            <p:ph type="dt" sz="half" idx="10"/>
          </p:nvPr>
        </p:nvSpPr>
        <p:spPr/>
        <p:txBody>
          <a:bodyPr/>
          <a:lstStyle>
            <a:lvl1pPr>
              <a:defRPr/>
            </a:lvl1pPr>
          </a:lstStyle>
          <a:p>
            <a:pPr>
              <a:defRPr/>
            </a:pPr>
            <a:r>
              <a:rPr lang="en-US" dirty="0">
                <a:solidFill>
                  <a:srgbClr val="FFFFFF"/>
                </a:solidFill>
              </a:rPr>
              <a:t>12/01/09 - 9pm</a:t>
            </a:r>
          </a:p>
        </p:txBody>
      </p:sp>
      <p:sp>
        <p:nvSpPr>
          <p:cNvPr id="9" name="Rectangle 1185"/>
          <p:cNvSpPr>
            <a:spLocks noGrp="1" noChangeArrowheads="1"/>
          </p:cNvSpPr>
          <p:nvPr>
            <p:ph type="ftr" sz="quarter" idx="11"/>
          </p:nvPr>
        </p:nvSpPr>
        <p:spPr/>
        <p:txBody>
          <a:bodyPr/>
          <a:lstStyle>
            <a:lvl1pPr>
              <a:defRPr/>
            </a:lvl1pPr>
          </a:lstStyle>
          <a:p>
            <a:pPr>
              <a:defRPr/>
            </a:pPr>
            <a:r>
              <a:rPr lang="en-US" dirty="0">
                <a:solidFill>
                  <a:srgbClr val="FFFFFF"/>
                </a:solidFill>
              </a:rPr>
              <a:t>eSlide – P6466 – The Financial Crisis and the Future of the P/C</a:t>
            </a:r>
          </a:p>
        </p:txBody>
      </p:sp>
      <p:sp>
        <p:nvSpPr>
          <p:cNvPr id="10" name="Rectangle 1189"/>
          <p:cNvSpPr>
            <a:spLocks noGrp="1" noChangeArrowheads="1"/>
          </p:cNvSpPr>
          <p:nvPr>
            <p:ph type="sldNum" sz="quarter" idx="12"/>
          </p:nvPr>
        </p:nvSpPr>
        <p:spPr/>
        <p:txBody>
          <a:bodyPr/>
          <a:lstStyle>
            <a:lvl1pPr>
              <a:defRPr>
                <a:solidFill>
                  <a:schemeClr val="bg1"/>
                </a:solidFill>
              </a:defRPr>
            </a:lvl1pPr>
          </a:lstStyle>
          <a:p>
            <a:pPr>
              <a:defRPr/>
            </a:pPr>
            <a:fld id="{99F0A858-E480-4065-8FB8-2C0CF71E1DCC}"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335CC37C-E0A0-4FFD-BDD5-770DD390F264}"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able Placeholder 2"/>
          <p:cNvSpPr>
            <a:spLocks noGrp="1"/>
          </p:cNvSpPr>
          <p:nvPr>
            <p:ph type="tbl" idx="1"/>
          </p:nvPr>
        </p:nvSpPr>
        <p:spPr/>
        <p:txBody>
          <a:bodyPr lIns="91440" rIns="91440" rtlCol="0"/>
          <a:lstStyle/>
          <a:p>
            <a:pPr lvl="0"/>
            <a:endParaRPr lang="en-US" noProof="0" dirty="0" smtClean="0"/>
          </a:p>
        </p:txBody>
      </p:sp>
      <p:sp>
        <p:nvSpPr>
          <p:cNvPr id="4"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E6666DAA-F7F4-4F89-9EE8-2256FC517F4E}"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8450" y="90488"/>
            <a:ext cx="7400925" cy="8604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95300" y="1647825"/>
            <a:ext cx="8153400" cy="4652963"/>
          </a:xfrm>
        </p:spPr>
        <p:txBody>
          <a:bodyPr/>
          <a:lstStyle/>
          <a:p>
            <a:pPr lvl="0"/>
            <a:endParaRPr lang="en-US" noProof="0" dirty="0"/>
          </a:p>
        </p:txBody>
      </p:sp>
      <p:sp>
        <p:nvSpPr>
          <p:cNvPr id="4"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5895C1BF-3A24-4476-A929-6D473A339484}"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F77B3645-63F3-4601-8EDB-62E8C97E1A73}"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5873D072-BDBC-4F95-B176-7651DDABE769}"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FB96CF80-9CB0-41A6-AEE1-6604F1D51A5C}"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8"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9" name="Rectangle 110"/>
          <p:cNvSpPr>
            <a:spLocks noGrp="1" noChangeArrowheads="1"/>
          </p:cNvSpPr>
          <p:nvPr>
            <p:ph type="sldNum" sz="quarter" idx="12"/>
          </p:nvPr>
        </p:nvSpPr>
        <p:spPr>
          <a:ln/>
        </p:spPr>
        <p:txBody>
          <a:bodyPr/>
          <a:lstStyle>
            <a:lvl1pPr>
              <a:defRPr/>
            </a:lvl1pPr>
          </a:lstStyle>
          <a:p>
            <a:pPr>
              <a:defRPr/>
            </a:pPr>
            <a:fld id="{5E056D0B-928F-499E-A876-05744E6B3BA6}"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4"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5" name="Rectangle 110"/>
          <p:cNvSpPr>
            <a:spLocks noGrp="1" noChangeArrowheads="1"/>
          </p:cNvSpPr>
          <p:nvPr>
            <p:ph type="sldNum" sz="quarter" idx="12"/>
          </p:nvPr>
        </p:nvSpPr>
        <p:spPr>
          <a:ln/>
        </p:spPr>
        <p:txBody>
          <a:bodyPr/>
          <a:lstStyle>
            <a:lvl1pPr>
              <a:defRPr/>
            </a:lvl1pPr>
          </a:lstStyle>
          <a:p>
            <a:pPr>
              <a:defRPr/>
            </a:pPr>
            <a:fld id="{43581549-0EE9-4414-804C-D922FB08B54A}"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3"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4" name="Rectangle 110"/>
          <p:cNvSpPr>
            <a:spLocks noGrp="1" noChangeArrowheads="1"/>
          </p:cNvSpPr>
          <p:nvPr>
            <p:ph type="sldNum" sz="quarter" idx="12"/>
          </p:nvPr>
        </p:nvSpPr>
        <p:spPr>
          <a:ln/>
        </p:spPr>
        <p:txBody>
          <a:bodyPr/>
          <a:lstStyle>
            <a:lvl1pPr>
              <a:defRPr/>
            </a:lvl1pPr>
          </a:lstStyle>
          <a:p>
            <a:pPr>
              <a:defRPr/>
            </a:pPr>
            <a:fld id="{10A0A16B-4B35-4A56-A072-F71C156E6172}"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2BF80402-4DDF-4861-BDE4-429B92AD4FD1}"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rIns="91440"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dirty="0">
                <a:solidFill>
                  <a:srgbClr val="FFFFFF"/>
                </a:solidFill>
              </a:rPr>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dirty="0">
                <a:solidFill>
                  <a:srgbClr val="FFFFFF"/>
                </a:solidFill>
              </a:rPr>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E5CA37F3-EFBD-468D-8F1D-AFE33882F942}"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8" name="Rectangle 104"/>
          <p:cNvSpPr>
            <a:spLocks noChangeArrowheads="1"/>
          </p:cNvSpPr>
          <p:nvPr/>
        </p:nvSpPr>
        <p:spPr bwMode="white">
          <a:xfrm>
            <a:off x="0" y="0"/>
            <a:ext cx="9144000" cy="6858000"/>
          </a:xfrm>
          <a:prstGeom prst="rect">
            <a:avLst/>
          </a:prstGeom>
          <a:solidFill>
            <a:srgbClr val="FFFFFF"/>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pic>
        <p:nvPicPr>
          <p:cNvPr id="1027" name="Picture 109" descr="Text Page"/>
          <p:cNvPicPr>
            <a:picLocks noChangeAspect="1" noChangeArrowheads="1"/>
          </p:cNvPicPr>
          <p:nvPr/>
        </p:nvPicPr>
        <p:blipFill>
          <a:blip r:embed="rId14" cstate="email"/>
          <a:srcRect/>
          <a:stretch>
            <a:fillRect/>
          </a:stretch>
        </p:blipFill>
        <p:spPr bwMode="auto">
          <a:xfrm>
            <a:off x="0" y="0"/>
            <a:ext cx="9144000" cy="1150938"/>
          </a:xfrm>
          <a:prstGeom prst="rect">
            <a:avLst/>
          </a:prstGeom>
          <a:noFill/>
          <a:ln w="9525">
            <a:noFill/>
            <a:miter lim="800000"/>
            <a:headEnd/>
            <a:tailEnd/>
          </a:ln>
        </p:spPr>
      </p:pic>
      <p:sp>
        <p:nvSpPr>
          <p:cNvPr id="1028" name="Rectangle 45"/>
          <p:cNvSpPr>
            <a:spLocks noGrp="1" noChangeArrowheads="1"/>
          </p:cNvSpPr>
          <p:nvPr>
            <p:ph type="body" idx="1"/>
          </p:nvPr>
        </p:nvSpPr>
        <p:spPr bwMode="auto">
          <a:xfrm>
            <a:off x="495300" y="1647825"/>
            <a:ext cx="8153400" cy="4652963"/>
          </a:xfrm>
          <a:prstGeom prst="rect">
            <a:avLst/>
          </a:prstGeom>
          <a:noFill/>
          <a:ln w="9525" algn="ctr">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44"/>
          <p:cNvSpPr>
            <a:spLocks noGrp="1" noChangeArrowheads="1"/>
          </p:cNvSpPr>
          <p:nvPr>
            <p:ph type="title"/>
          </p:nvPr>
        </p:nvSpPr>
        <p:spPr bwMode="black">
          <a:xfrm>
            <a:off x="298450" y="90488"/>
            <a:ext cx="7400925" cy="860425"/>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1125" name="Rectangle 101"/>
          <p:cNvSpPr>
            <a:spLocks noChangeArrowheads="1"/>
          </p:cNvSpPr>
          <p:nvPr/>
        </p:nvSpPr>
        <p:spPr bwMode="auto">
          <a:xfrm>
            <a:off x="0" y="6807200"/>
            <a:ext cx="9144000" cy="50800"/>
          </a:xfrm>
          <a:prstGeom prst="rect">
            <a:avLst/>
          </a:prstGeom>
          <a:solidFill>
            <a:srgbClr val="225A7A"/>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pic>
        <p:nvPicPr>
          <p:cNvPr id="1031" name="Picture 102"/>
          <p:cNvPicPr>
            <a:picLocks noChangeAspect="1" noChangeArrowheads="1"/>
          </p:cNvPicPr>
          <p:nvPr/>
        </p:nvPicPr>
        <p:blipFill>
          <a:blip r:embed="rId15" cstate="email"/>
          <a:srcRect/>
          <a:stretch>
            <a:fillRect/>
          </a:stretch>
        </p:blipFill>
        <p:spPr bwMode="auto">
          <a:xfrm>
            <a:off x="7761288" y="349250"/>
            <a:ext cx="1228725" cy="341313"/>
          </a:xfrm>
          <a:prstGeom prst="rect">
            <a:avLst/>
          </a:prstGeom>
          <a:noFill/>
          <a:ln w="9525">
            <a:noFill/>
            <a:miter lim="800000"/>
            <a:headEnd/>
            <a:tailEnd/>
          </a:ln>
        </p:spPr>
      </p:pic>
      <p:sp>
        <p:nvSpPr>
          <p:cNvPr id="1129" name="Rectangle 105"/>
          <p:cNvSpPr>
            <a:spLocks noGrp="1" noChangeArrowheads="1"/>
          </p:cNvSpPr>
          <p:nvPr>
            <p:ph type="dt" sz="half" idx="2"/>
          </p:nvPr>
        </p:nvSpPr>
        <p:spPr bwMode="auto">
          <a:xfrm>
            <a:off x="85725" y="6961188"/>
            <a:ext cx="1352550"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eaLnBrk="0" hangingPunct="0">
              <a:lnSpc>
                <a:spcPct val="85000"/>
              </a:lnSpc>
              <a:spcBef>
                <a:spcPct val="20000"/>
              </a:spcBef>
              <a:defRPr sz="900">
                <a:solidFill>
                  <a:schemeClr val="bg1"/>
                </a:solidFill>
                <a:latin typeface="Arial" charset="0"/>
                <a:cs typeface="+mn-cs"/>
              </a:defRPr>
            </a:lvl1pPr>
          </a:lstStyle>
          <a:p>
            <a:pPr fontAlgn="base">
              <a:spcAft>
                <a:spcPct val="0"/>
              </a:spcAft>
              <a:defRPr/>
            </a:pPr>
            <a:r>
              <a:rPr lang="en-US" dirty="0">
                <a:solidFill>
                  <a:srgbClr val="FFFFFF"/>
                </a:solidFill>
              </a:rPr>
              <a:t>12/01/09 - 9pm</a:t>
            </a:r>
          </a:p>
        </p:txBody>
      </p:sp>
      <p:sp>
        <p:nvSpPr>
          <p:cNvPr id="1130" name="Rectangle 106"/>
          <p:cNvSpPr>
            <a:spLocks noGrp="1" noChangeArrowheads="1"/>
          </p:cNvSpPr>
          <p:nvPr>
            <p:ph type="ftr" sz="quarter" idx="3"/>
          </p:nvPr>
        </p:nvSpPr>
        <p:spPr bwMode="auto">
          <a:xfrm>
            <a:off x="2695575" y="6961188"/>
            <a:ext cx="3752850" cy="1174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lnSpc>
                <a:spcPct val="85000"/>
              </a:lnSpc>
              <a:spcBef>
                <a:spcPct val="20000"/>
              </a:spcBef>
              <a:defRPr sz="900">
                <a:solidFill>
                  <a:schemeClr val="bg1"/>
                </a:solidFill>
                <a:latin typeface="Arial" charset="0"/>
                <a:cs typeface="+mn-cs"/>
              </a:defRPr>
            </a:lvl1pPr>
          </a:lstStyle>
          <a:p>
            <a:pPr fontAlgn="base">
              <a:spcAft>
                <a:spcPct val="0"/>
              </a:spcAft>
              <a:defRPr/>
            </a:pPr>
            <a:r>
              <a:rPr lang="en-US" dirty="0">
                <a:solidFill>
                  <a:srgbClr val="FFFFFF"/>
                </a:solidFill>
              </a:rPr>
              <a:t>eSlide – P6466 – The Financial Crisis and the Future of the P/C</a:t>
            </a:r>
          </a:p>
        </p:txBody>
      </p:sp>
      <p:sp>
        <p:nvSpPr>
          <p:cNvPr id="1134" name="Rectangle 110"/>
          <p:cNvSpPr>
            <a:spLocks noGrp="1" noChangeArrowheads="1"/>
          </p:cNvSpPr>
          <p:nvPr>
            <p:ph type="sldNum" sz="quarter" idx="4"/>
          </p:nvPr>
        </p:nvSpPr>
        <p:spPr bwMode="auto">
          <a:xfrm>
            <a:off x="8601075" y="6656388"/>
            <a:ext cx="447675"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lnSpc>
                <a:spcPct val="85000"/>
              </a:lnSpc>
              <a:spcBef>
                <a:spcPct val="20000"/>
              </a:spcBef>
              <a:defRPr sz="900">
                <a:latin typeface="Arial" charset="0"/>
                <a:cs typeface="+mn-cs"/>
              </a:defRPr>
            </a:lvl1pPr>
          </a:lstStyle>
          <a:p>
            <a:pPr fontAlgn="base">
              <a:spcAft>
                <a:spcPct val="0"/>
              </a:spcAft>
              <a:defRPr/>
            </a:pPr>
            <a:fld id="{C08A82BB-5E30-408D-96A5-2BBA508826AC}" type="slidenum">
              <a:rPr lang="en-US">
                <a:solidFill>
                  <a:srgbClr val="000000"/>
                </a:solidFill>
              </a:rPr>
              <a:pPr fontAlgn="base">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p:txStyles>
    <p:title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p:titleStyle>
    <p:bodyStyle>
      <a:lvl1pPr marL="292100" indent="-292100" algn="l" rtl="0" eaLnBrk="0" fontAlgn="base" hangingPunct="0">
        <a:lnSpc>
          <a:spcPct val="90000"/>
        </a:lnSpc>
        <a:spcBef>
          <a:spcPct val="100000"/>
        </a:spcBef>
        <a:spcAft>
          <a:spcPct val="0"/>
        </a:spcAft>
        <a:buClr>
          <a:schemeClr val="accent2"/>
        </a:buClr>
        <a:buFont typeface="Wingdings" pitchFamily="2" charset="2"/>
        <a:buChar char="n"/>
        <a:defRPr sz="2400">
          <a:solidFill>
            <a:schemeClr val="tx1"/>
          </a:solidFill>
          <a:latin typeface="Arial" charset="0"/>
          <a:ea typeface="+mn-ea"/>
          <a:cs typeface="+mn-cs"/>
        </a:defRPr>
      </a:lvl1pPr>
      <a:lvl2pPr marL="635000" indent="-228600" algn="l" rtl="0" eaLnBrk="0" fontAlgn="base" hangingPunct="0">
        <a:lnSpc>
          <a:spcPct val="90000"/>
        </a:lnSpc>
        <a:spcBef>
          <a:spcPct val="50000"/>
        </a:spcBef>
        <a:spcAft>
          <a:spcPct val="0"/>
        </a:spcAft>
        <a:buClr>
          <a:schemeClr val="accent2"/>
        </a:buClr>
        <a:buFont typeface="Wingdings" pitchFamily="2" charset="2"/>
        <a:buChar char="w"/>
        <a:defRPr sz="2200">
          <a:solidFill>
            <a:schemeClr val="tx1"/>
          </a:solidFill>
          <a:latin typeface="Arial" charset="0"/>
        </a:defRPr>
      </a:lvl2pPr>
      <a:lvl3pPr marL="977900" indent="-228600" algn="l" rtl="0" eaLnBrk="0" fontAlgn="base" hangingPunct="0">
        <a:lnSpc>
          <a:spcPct val="90000"/>
        </a:lnSpc>
        <a:spcBef>
          <a:spcPct val="25000"/>
        </a:spcBef>
        <a:spcAft>
          <a:spcPct val="0"/>
        </a:spcAft>
        <a:buClr>
          <a:schemeClr val="accent2"/>
        </a:buClr>
        <a:buFont typeface="Arial" charset="0"/>
        <a:buChar char="–"/>
        <a:defRPr sz="2000">
          <a:solidFill>
            <a:schemeClr val="tx1"/>
          </a:solidFill>
          <a:latin typeface="Arial" charset="0"/>
        </a:defRPr>
      </a:lvl3pPr>
      <a:lvl4pPr marL="1320800" indent="-228600" algn="l" rtl="0" eaLnBrk="0" fontAlgn="base" hangingPunct="0">
        <a:lnSpc>
          <a:spcPct val="90000"/>
        </a:lnSpc>
        <a:spcBef>
          <a:spcPct val="15000"/>
        </a:spcBef>
        <a:spcAft>
          <a:spcPct val="0"/>
        </a:spcAft>
        <a:buClr>
          <a:schemeClr val="accent2"/>
        </a:buClr>
        <a:buFont typeface="Wingdings" pitchFamily="2" charset="2"/>
        <a:buChar char="§"/>
        <a:defRPr>
          <a:solidFill>
            <a:schemeClr val="tx1"/>
          </a:solidFill>
          <a:latin typeface="Arial" charset="0"/>
        </a:defRPr>
      </a:lvl4pPr>
      <a:lvl5pPr marL="1663700" indent="-228600" algn="l" rtl="0" eaLnBrk="0" fontAlgn="base" hangingPunct="0">
        <a:lnSpc>
          <a:spcPct val="95000"/>
        </a:lnSpc>
        <a:spcBef>
          <a:spcPct val="15000"/>
        </a:spcBef>
        <a:spcAft>
          <a:spcPct val="0"/>
        </a:spcAft>
        <a:buClr>
          <a:schemeClr val="accent2"/>
        </a:buClr>
        <a:buChar char="»"/>
        <a:defRPr sz="1600">
          <a:solidFill>
            <a:schemeClr val="tx1"/>
          </a:solidFill>
          <a:latin typeface="Arial" charset="0"/>
        </a:defRPr>
      </a:lvl5pPr>
      <a:lvl6pPr marL="2514600" indent="-228600" algn="l" fontAlgn="base">
        <a:spcBef>
          <a:spcPct val="20000"/>
        </a:spcBef>
        <a:spcAft>
          <a:spcPct val="0"/>
        </a:spcAft>
        <a:buChar char="»"/>
        <a:defRPr>
          <a:solidFill>
            <a:schemeClr val="bg1">
              <a:alpha val="100000"/>
            </a:schemeClr>
          </a:solidFill>
          <a:latin typeface="+mn-lt"/>
        </a:defRPr>
      </a:lvl6pPr>
      <a:lvl7pPr marL="2971800" indent="-228600" algn="l" fontAlgn="base">
        <a:spcBef>
          <a:spcPct val="20000"/>
        </a:spcBef>
        <a:spcAft>
          <a:spcPct val="0"/>
        </a:spcAft>
        <a:buChar char="»"/>
        <a:defRPr>
          <a:solidFill>
            <a:schemeClr val="bg1">
              <a:alpha val="100000"/>
            </a:schemeClr>
          </a:solidFill>
          <a:latin typeface="+mn-lt"/>
        </a:defRPr>
      </a:lvl7pPr>
      <a:lvl8pPr marL="3429000" indent="-228600" algn="l" fontAlgn="base">
        <a:spcBef>
          <a:spcPct val="20000"/>
        </a:spcBef>
        <a:spcAft>
          <a:spcPct val="0"/>
        </a:spcAft>
        <a:buChar char="»"/>
        <a:defRPr>
          <a:solidFill>
            <a:schemeClr val="bg1">
              <a:alpha val="100000"/>
            </a:schemeClr>
          </a:solidFill>
          <a:latin typeface="+mn-lt"/>
        </a:defRPr>
      </a:lvl8pPr>
      <a:lvl9pPr marL="3886200" indent="-228600" algn="l" fontAlgn="base">
        <a:spcBef>
          <a:spcPct val="20000"/>
        </a:spcBef>
        <a:spcAft>
          <a:spcPct val="0"/>
        </a:spcAft>
        <a:buChar char="»"/>
        <a:defRPr>
          <a:solidFill>
            <a:schemeClr val="bg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hyperlink" Target="http://www2.iii.org/video/the-i-on-insurance-your-homeowners-coverage.html"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youtube.com/watch?v=JQpwcKc0q9s" TargetMode="External"/><Relationship Id="rId3" Type="http://schemas.openxmlformats.org/officeDocument/2006/relationships/hyperlink" Target="http://www.youtube.com/watch?v=L6FZjluQiV0" TargetMode="External"/><Relationship Id="rId7" Type="http://schemas.openxmlformats.org/officeDocument/2006/relationships/hyperlink" Target="http://www.youtube.com/watch?v=Yj13E80eyiE"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hyperlink" Target="http://www.youtube.com/watch?v=-PMlok0o4Pk" TargetMode="External"/><Relationship Id="rId5" Type="http://schemas.openxmlformats.org/officeDocument/2006/relationships/hyperlink" Target="http://www.youtube.com/watch?v=l8Zftvcmt6c" TargetMode="External"/><Relationship Id="rId10" Type="http://schemas.openxmlformats.org/officeDocument/2006/relationships/hyperlink" Target="http://www.youtube.com/watch?v=Dx_tYCSBdpI&amp;feature=youtu.be" TargetMode="External"/><Relationship Id="rId4" Type="http://schemas.openxmlformats.org/officeDocument/2006/relationships/hyperlink" Target="http://www.youtube.com/watch?v=RzgR7PoCPjc" TargetMode="External"/><Relationship Id="rId9" Type="http://schemas.openxmlformats.org/officeDocument/2006/relationships/hyperlink" Target="http://www.youtube.com/watch?v=gpIKuJBH0lo&amp;feature=c4-overview&amp;list=UUZHrcgv-kfi32OPUWoySt9A"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twitter.com/JeanneSalvator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521122"/>
            <a:ext cx="7772400" cy="1034129"/>
          </a:xfrm>
          <a:ln/>
        </p:spPr>
        <p:txBody>
          <a:bodyPr/>
          <a:lstStyle/>
          <a:p>
            <a:r>
              <a:rPr lang="en-US" sz="2400" dirty="0" err="1" smtClean="0"/>
              <a:t>Superstorm</a:t>
            </a:r>
            <a:r>
              <a:rPr lang="en-US" sz="2400" dirty="0" smtClean="0"/>
              <a:t> Sandy:</a:t>
            </a:r>
            <a:br>
              <a:rPr lang="en-US" sz="2400" dirty="0" smtClean="0"/>
            </a:br>
            <a:r>
              <a:rPr lang="en-US" sz="2400" dirty="0" smtClean="0"/>
              <a:t> Lessons Learned and the Changing Landscape of the Homeowners and Commercial Insurance </a:t>
            </a:r>
            <a:r>
              <a:rPr lang="en-US" sz="2400" dirty="0" smtClean="0"/>
              <a:t>Markets</a:t>
            </a:r>
            <a:endParaRPr lang="en-US" sz="2800" dirty="0"/>
          </a:p>
        </p:txBody>
      </p:sp>
      <p:sp>
        <p:nvSpPr>
          <p:cNvPr id="3075" name="Rectangle 3"/>
          <p:cNvSpPr>
            <a:spLocks noGrp="1" noChangeArrowheads="1"/>
          </p:cNvSpPr>
          <p:nvPr>
            <p:ph type="subTitle" idx="1"/>
          </p:nvPr>
        </p:nvSpPr>
        <p:spPr>
          <a:xfrm>
            <a:off x="609600" y="4114800"/>
            <a:ext cx="7807325" cy="1369606"/>
          </a:xfrm>
        </p:spPr>
        <p:txBody>
          <a:bodyPr/>
          <a:lstStyle/>
          <a:p>
            <a:r>
              <a:rPr lang="en-US" sz="2000" dirty="0" smtClean="0"/>
              <a:t>The Insurance Council of New Jersey (ICNJ)</a:t>
            </a:r>
          </a:p>
          <a:p>
            <a:r>
              <a:rPr lang="en-US" sz="2000" dirty="0" smtClean="0"/>
              <a:t>36</a:t>
            </a:r>
            <a:r>
              <a:rPr lang="en-US" sz="2000" baseline="30000" dirty="0" smtClean="0"/>
              <a:t>th</a:t>
            </a:r>
            <a:r>
              <a:rPr lang="en-US" sz="2000" dirty="0" smtClean="0"/>
              <a:t> Annual Meeting &amp; Conference</a:t>
            </a:r>
          </a:p>
          <a:p>
            <a:r>
              <a:rPr lang="en-US" sz="2000" dirty="0" smtClean="0"/>
              <a:t>The Hamilton Manor, Hamilton, New Jersey</a:t>
            </a:r>
          </a:p>
          <a:p>
            <a:r>
              <a:rPr lang="en-US" sz="2000" dirty="0" smtClean="0"/>
              <a:t>Friday, October 18, </a:t>
            </a:r>
            <a:r>
              <a:rPr lang="en-US" sz="2000" dirty="0" smtClean="0"/>
              <a:t>2013</a:t>
            </a:r>
            <a:endParaRPr lang="en-US" sz="2400" dirty="0" smtClean="0"/>
          </a:p>
        </p:txBody>
      </p:sp>
      <p:sp>
        <p:nvSpPr>
          <p:cNvPr id="3076" name="Rectangle 3"/>
          <p:cNvSpPr txBox="1">
            <a:spLocks noChangeArrowheads="1"/>
          </p:cNvSpPr>
          <p:nvPr/>
        </p:nvSpPr>
        <p:spPr bwMode="gray">
          <a:xfrm>
            <a:off x="0" y="5879271"/>
            <a:ext cx="9144000" cy="978729"/>
          </a:xfrm>
          <a:prstGeom prst="rect">
            <a:avLst/>
          </a:prstGeom>
          <a:noFill/>
          <a:ln w="9525" algn="ctr">
            <a:noFill/>
            <a:miter lim="800000"/>
            <a:headEnd/>
            <a:tailEnd/>
          </a:ln>
        </p:spPr>
        <p:txBody>
          <a:bodyPr wrap="square" lIns="45720" rIns="45720">
            <a:spAutoFit/>
          </a:bodyPr>
          <a:lstStyle/>
          <a:p>
            <a:pPr algn="ctr" eaLnBrk="0" hangingPunct="0">
              <a:lnSpc>
                <a:spcPct val="90000"/>
              </a:lnSpc>
              <a:spcBef>
                <a:spcPct val="25000"/>
              </a:spcBef>
              <a:buClr>
                <a:schemeClr val="accent1"/>
              </a:buClr>
              <a:buFont typeface="Wingdings" pitchFamily="2" charset="2"/>
              <a:buNone/>
            </a:pPr>
            <a:r>
              <a:rPr lang="en-US" b="1" dirty="0">
                <a:solidFill>
                  <a:schemeClr val="bg2"/>
                </a:solidFill>
                <a:latin typeface="Arial" pitchFamily="34" charset="0"/>
                <a:cs typeface="Arial" pitchFamily="34" charset="0"/>
                <a:sym typeface="Symbol" pitchFamily="18" charset="2"/>
              </a:rPr>
              <a:t>Jeanne M. Salvatore, SVP, Public </a:t>
            </a:r>
            <a:r>
              <a:rPr lang="en-US" b="1" dirty="0" smtClean="0">
                <a:solidFill>
                  <a:schemeClr val="bg2"/>
                </a:solidFill>
                <a:latin typeface="Arial" pitchFamily="34" charset="0"/>
                <a:cs typeface="Arial" pitchFamily="34" charset="0"/>
                <a:sym typeface="Symbol" pitchFamily="18" charset="2"/>
              </a:rPr>
              <a:t>Affairs </a:t>
            </a:r>
            <a:endParaRPr lang="en-US" b="1" dirty="0">
              <a:solidFill>
                <a:schemeClr val="bg2"/>
              </a:solidFill>
              <a:latin typeface="Arial" pitchFamily="34" charset="0"/>
              <a:cs typeface="Arial" pitchFamily="34" charset="0"/>
              <a:sym typeface="Symbol" pitchFamily="18" charset="2"/>
            </a:endParaRPr>
          </a:p>
          <a:p>
            <a:pPr algn="ctr" eaLnBrk="0" hangingPunct="0">
              <a:lnSpc>
                <a:spcPct val="90000"/>
              </a:lnSpc>
              <a:spcBef>
                <a:spcPct val="25000"/>
              </a:spcBef>
              <a:buClr>
                <a:schemeClr val="accent1"/>
              </a:buClr>
              <a:buFont typeface="Wingdings" pitchFamily="2" charset="2"/>
              <a:buNone/>
            </a:pPr>
            <a:r>
              <a:rPr lang="en-US" b="1" dirty="0">
                <a:solidFill>
                  <a:schemeClr val="bg2"/>
                </a:solidFill>
                <a:latin typeface="Arial" pitchFamily="34" charset="0"/>
                <a:cs typeface="Arial" pitchFamily="34" charset="0"/>
                <a:sym typeface="Symbol" pitchFamily="18" charset="2"/>
              </a:rPr>
              <a:t>Insurance Information Institute  110 William Street  New York, NY 10038</a:t>
            </a:r>
          </a:p>
          <a:p>
            <a:pPr algn="ctr" eaLnBrk="0" hangingPunct="0">
              <a:lnSpc>
                <a:spcPct val="90000"/>
              </a:lnSpc>
              <a:spcBef>
                <a:spcPct val="25000"/>
              </a:spcBef>
              <a:buClr>
                <a:schemeClr val="accent1"/>
              </a:buClr>
            </a:pPr>
            <a:r>
              <a:rPr lang="en-US" b="1" dirty="0">
                <a:solidFill>
                  <a:schemeClr val="bg1"/>
                </a:solidFill>
                <a:latin typeface="Arial" pitchFamily="34" charset="0"/>
                <a:cs typeface="Arial" pitchFamily="34" charset="0"/>
                <a:sym typeface="Symbol" pitchFamily="18" charset="2"/>
              </a:rPr>
              <a:t>Tel: 212.346.5520  Fax: (212) 732-1916  </a:t>
            </a:r>
            <a:r>
              <a:rPr lang="en-US" b="1" dirty="0" smtClean="0">
                <a:solidFill>
                  <a:schemeClr val="bg1"/>
                </a:solidFill>
                <a:latin typeface="Arial" pitchFamily="34" charset="0"/>
                <a:cs typeface="Arial" pitchFamily="34" charset="0"/>
                <a:sym typeface="Symbol" pitchFamily="18" charset="2"/>
              </a:rPr>
              <a:t>jeannes@iii.org</a:t>
            </a:r>
            <a:r>
              <a:rPr lang="en-US" b="1" dirty="0" smtClean="0">
                <a:solidFill>
                  <a:schemeClr val="bg1"/>
                </a:solidFill>
                <a:latin typeface="Arial" pitchFamily="34" charset="0"/>
                <a:cs typeface="Arial" pitchFamily="34" charset="0"/>
                <a:sym typeface="Symbol" pitchFamily="18" charset="2"/>
              </a:rPr>
              <a:t> </a:t>
            </a:r>
            <a:r>
              <a:rPr lang="en-US" b="1" dirty="0" smtClean="0">
                <a:solidFill>
                  <a:schemeClr val="bg1"/>
                </a:solidFill>
                <a:latin typeface="Arial" pitchFamily="34" charset="0"/>
                <a:cs typeface="Arial" pitchFamily="34" charset="0"/>
                <a:sym typeface="Symbol" pitchFamily="18" charset="2"/>
              </a:rPr>
              <a:t> www.iii.org</a:t>
            </a:r>
            <a:endParaRPr lang="en-US" b="1" dirty="0">
              <a:solidFill>
                <a:schemeClr val="bg1"/>
              </a:solidFill>
              <a:latin typeface="Arial" pitchFamily="34" charset="0"/>
              <a:cs typeface="Arial" pitchFamily="34" charset="0"/>
              <a:sym typeface="Symbol" pitchFamily="18" charset="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of the Top Ten Most Costly Hurricanes Hit NJ – Sandy and Ivan</a:t>
            </a:r>
            <a:endParaRPr lang="en-US" dirty="0"/>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F77B3645-63F3-4601-8EDB-62E8C97E1A73}" type="slidenum">
              <a:rPr lang="en-US" smtClean="0">
                <a:solidFill>
                  <a:srgbClr val="000000"/>
                </a:solidFill>
              </a:rPr>
              <a:pPr>
                <a:defRPr/>
              </a:pPr>
              <a:t>10</a:t>
            </a:fld>
            <a:endParaRPr lang="en-US" dirty="0">
              <a:solidFill>
                <a:srgbClr val="000000"/>
              </a:solidFill>
            </a:endParaRPr>
          </a:p>
        </p:txBody>
      </p:sp>
      <p:sp>
        <p:nvSpPr>
          <p:cNvPr id="10" name="TextBox 9"/>
          <p:cNvSpPr txBox="1"/>
          <p:nvPr/>
        </p:nvSpPr>
        <p:spPr>
          <a:xfrm>
            <a:off x="5562600" y="3276600"/>
            <a:ext cx="914400" cy="369332"/>
          </a:xfrm>
          <a:prstGeom prst="rect">
            <a:avLst/>
          </a:prstGeom>
          <a:noFill/>
          <a:ln>
            <a:solidFill>
              <a:schemeClr val="tx1"/>
            </a:solidFill>
            <a:prstDash val="sysDash"/>
          </a:ln>
          <a:scene3d>
            <a:camera prst="orthographicFront"/>
            <a:lightRig rig="threePt" dir="t"/>
          </a:scene3d>
          <a:sp3d>
            <a:bevelT prst="angle"/>
          </a:sp3d>
        </p:spPr>
        <p:txBody>
          <a:bodyPr wrap="square" rtlCol="0">
            <a:spAutoFit/>
          </a:bodyPr>
          <a:lstStyle/>
          <a:p>
            <a:endParaRPr lang="en-US" dirty="0"/>
          </a:p>
        </p:txBody>
      </p:sp>
      <p:sp>
        <p:nvSpPr>
          <p:cNvPr id="11" name="TextBox 10"/>
          <p:cNvSpPr txBox="1"/>
          <p:nvPr/>
        </p:nvSpPr>
        <p:spPr>
          <a:xfrm>
            <a:off x="5562600" y="3657600"/>
            <a:ext cx="228600" cy="369332"/>
          </a:xfrm>
          <a:prstGeom prst="rect">
            <a:avLst/>
          </a:prstGeom>
          <a:noFill/>
        </p:spPr>
        <p:txBody>
          <a:bodyPr wrap="square" rtlCol="0">
            <a:spAutoFit/>
          </a:bodyPr>
          <a:lstStyle/>
          <a:p>
            <a:endParaRPr lang="en-US" dirty="0"/>
          </a:p>
        </p:txBody>
      </p:sp>
      <p:pic>
        <p:nvPicPr>
          <p:cNvPr id="29699" name="Picture 3"/>
          <p:cNvPicPr>
            <a:picLocks noGrp="1" noChangeAspect="1" noChangeArrowheads="1"/>
          </p:cNvPicPr>
          <p:nvPr>
            <p:ph idx="1"/>
          </p:nvPr>
        </p:nvPicPr>
        <p:blipFill>
          <a:blip r:embed="rId2" cstate="email"/>
          <a:srcRect/>
          <a:stretch>
            <a:fillRect/>
          </a:stretch>
        </p:blipFill>
        <p:spPr bwMode="auto">
          <a:xfrm>
            <a:off x="819150" y="1650206"/>
            <a:ext cx="75057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Sandy-Related Lessons Learned</a:t>
            </a:r>
            <a:endParaRPr lang="en-US" dirty="0"/>
          </a:p>
        </p:txBody>
      </p:sp>
      <p:sp>
        <p:nvSpPr>
          <p:cNvPr id="3" name="Content Placeholder 2"/>
          <p:cNvSpPr>
            <a:spLocks noGrp="1"/>
          </p:cNvSpPr>
          <p:nvPr>
            <p:ph idx="1"/>
          </p:nvPr>
        </p:nvSpPr>
        <p:spPr>
          <a:xfrm>
            <a:off x="381000" y="1066800"/>
            <a:ext cx="8267700" cy="5486400"/>
          </a:xfrm>
        </p:spPr>
        <p:txBody>
          <a:bodyPr/>
          <a:lstStyle/>
          <a:p>
            <a:pPr>
              <a:lnSpc>
                <a:spcPct val="85000"/>
              </a:lnSpc>
            </a:pPr>
            <a:r>
              <a:rPr lang="en-US" dirty="0" smtClean="0"/>
              <a:t>Demonstrated what the industry and others have warned: that the Northeast is at risk for a hurricane. Sandy hit a dozen states that are amongst the most densely populated in the nation with some of the most expensive property values.</a:t>
            </a:r>
          </a:p>
          <a:p>
            <a:pPr>
              <a:lnSpc>
                <a:spcPct val="85000"/>
              </a:lnSpc>
            </a:pPr>
            <a:r>
              <a:rPr lang="en-US" dirty="0" smtClean="0"/>
              <a:t>Highlighted a lack of understanding on the part of consumers about:</a:t>
            </a:r>
          </a:p>
          <a:p>
            <a:pPr lvl="1">
              <a:lnSpc>
                <a:spcPct val="85000"/>
              </a:lnSpc>
            </a:pPr>
            <a:r>
              <a:rPr lang="en-US" dirty="0" smtClean="0"/>
              <a:t>The need for flood insurance</a:t>
            </a:r>
          </a:p>
          <a:p>
            <a:pPr lvl="1">
              <a:lnSpc>
                <a:spcPct val="85000"/>
              </a:lnSpc>
            </a:pPr>
            <a:r>
              <a:rPr lang="en-US" dirty="0" smtClean="0"/>
              <a:t>The differences between a home insurance policy and an NFIP policy</a:t>
            </a:r>
          </a:p>
          <a:p>
            <a:pPr lvl="1">
              <a:lnSpc>
                <a:spcPct val="85000"/>
              </a:lnSpc>
            </a:pPr>
            <a:r>
              <a:rPr lang="en-US" dirty="0" smtClean="0"/>
              <a:t>The existence of hurricane and windstorm deductibles and how they work</a:t>
            </a:r>
          </a:p>
          <a:p>
            <a:pPr lvl="1">
              <a:lnSpc>
                <a:spcPct val="85000"/>
              </a:lnSpc>
            </a:pPr>
            <a:r>
              <a:rPr lang="en-US" dirty="0" smtClean="0"/>
              <a:t>How business interruption insurance works</a:t>
            </a:r>
          </a:p>
          <a:p>
            <a:pPr lvl="1">
              <a:lnSpc>
                <a:spcPct val="85000"/>
              </a:lnSpc>
            </a:pPr>
            <a:r>
              <a:rPr lang="en-US" dirty="0" smtClean="0"/>
              <a:t>The need for renters insurance</a:t>
            </a:r>
          </a:p>
        </p:txBody>
      </p:sp>
      <p:sp>
        <p:nvSpPr>
          <p:cNvPr id="4" name="Date Placeholder 3"/>
          <p:cNvSpPr>
            <a:spLocks noGrp="1"/>
          </p:cNvSpPr>
          <p:nvPr>
            <p:ph type="dt" sz="half" idx="10"/>
          </p:nvPr>
        </p:nvSpPr>
        <p:spPr/>
        <p:txBody>
          <a:bodyPr/>
          <a:lstStyle/>
          <a:p>
            <a:pPr>
              <a:defRPr/>
            </a:pPr>
            <a:r>
              <a:rPr lang="en-US" dirty="0"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dirty="0" smtClean="0">
                <a:solidFill>
                  <a:srgbClr val="FFFFFF"/>
                </a:solidFill>
              </a:rPr>
              <a:t>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F77B3645-63F3-4601-8EDB-62E8C97E1A73}" type="slidenum">
              <a:rPr lang="en-US" smtClean="0">
                <a:solidFill>
                  <a:srgbClr val="000000"/>
                </a:solidFill>
              </a:rPr>
              <a:pPr>
                <a:defRPr/>
              </a:pPr>
              <a:t>11</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Hurricane Sandy: News Cycle  </a:t>
            </a:r>
            <a:br>
              <a:rPr lang="en-US" sz="3200" dirty="0" smtClean="0"/>
            </a:br>
            <a:endParaRPr lang="en-US" dirty="0"/>
          </a:p>
        </p:txBody>
      </p:sp>
      <p:sp>
        <p:nvSpPr>
          <p:cNvPr id="3" name="Content Placeholder 2"/>
          <p:cNvSpPr>
            <a:spLocks noGrp="1"/>
          </p:cNvSpPr>
          <p:nvPr>
            <p:ph idx="1"/>
          </p:nvPr>
        </p:nvSpPr>
        <p:spPr>
          <a:xfrm>
            <a:off x="0" y="685800"/>
            <a:ext cx="8991600" cy="6172200"/>
          </a:xfrm>
        </p:spPr>
        <p:txBody>
          <a:bodyPr/>
          <a:lstStyle/>
          <a:p>
            <a:endParaRPr lang="en-US" dirty="0" smtClean="0"/>
          </a:p>
          <a:p>
            <a:r>
              <a:rPr lang="en-US" b="1" dirty="0" smtClean="0">
                <a:solidFill>
                  <a:schemeClr val="accent1"/>
                </a:solidFill>
              </a:rPr>
              <a:t>Before the Storm </a:t>
            </a:r>
            <a:r>
              <a:rPr lang="en-US" dirty="0" smtClean="0"/>
              <a:t>– There were two key questions: 1. What is this storm going to cost? 2. What is covered and what is not covered? </a:t>
            </a:r>
          </a:p>
          <a:p>
            <a:r>
              <a:rPr lang="en-US" b="1" dirty="0" smtClean="0">
                <a:solidFill>
                  <a:schemeClr val="accent1"/>
                </a:solidFill>
              </a:rPr>
              <a:t>During the Storm </a:t>
            </a:r>
            <a:r>
              <a:rPr lang="en-US" dirty="0" smtClean="0"/>
              <a:t>– Media had specific coverage questions especially about flood insurance. Hurricane deductibles were also a prominent topic, as well as the financial strength of the industry and its ability to pay claims. There was also keen interest in historical data about other storms/disasters. </a:t>
            </a:r>
          </a:p>
          <a:p>
            <a:r>
              <a:rPr lang="en-US" b="1" dirty="0" smtClean="0">
                <a:solidFill>
                  <a:schemeClr val="accent1"/>
                </a:solidFill>
              </a:rPr>
              <a:t>Immediately After the Storm </a:t>
            </a:r>
            <a:r>
              <a:rPr lang="en-US" dirty="0" smtClean="0"/>
              <a:t>–There was intense media interest in the claims process, especially how long it will take for an adjuster to visit. Lastly, there were questions on the impact of Sandy on the cost of coverage. </a:t>
            </a:r>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F77B3645-63F3-4601-8EDB-62E8C97E1A73}" type="slidenum">
              <a:rPr lang="en-US" smtClean="0">
                <a:solidFill>
                  <a:srgbClr val="000000"/>
                </a:solidFill>
              </a:rPr>
              <a:pPr>
                <a:defRPr/>
              </a:pPr>
              <a:t>12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Media Environment</a:t>
            </a:r>
            <a:endParaRPr lang="en-US" dirty="0"/>
          </a:p>
        </p:txBody>
      </p:sp>
      <p:sp>
        <p:nvSpPr>
          <p:cNvPr id="3" name="Content Placeholder 2"/>
          <p:cNvSpPr>
            <a:spLocks noGrp="1"/>
          </p:cNvSpPr>
          <p:nvPr>
            <p:ph idx="1"/>
          </p:nvPr>
        </p:nvSpPr>
        <p:spPr>
          <a:xfrm>
            <a:off x="0" y="990600"/>
            <a:ext cx="9144000" cy="5867400"/>
          </a:xfrm>
        </p:spPr>
        <p:txBody>
          <a:bodyPr/>
          <a:lstStyle/>
          <a:p>
            <a:r>
              <a:rPr lang="en-US" dirty="0" smtClean="0"/>
              <a:t>Media interest has died down considerably.</a:t>
            </a:r>
          </a:p>
          <a:p>
            <a:r>
              <a:rPr lang="en-US" dirty="0" smtClean="0"/>
              <a:t>The one year anniversary has created renewed interested in both consumer education about insurance and disaster preparedness.</a:t>
            </a:r>
          </a:p>
          <a:p>
            <a:r>
              <a:rPr lang="en-US" dirty="0" smtClean="0"/>
              <a:t>The negative insurance stories are focused on claim disputes mostly related to flood insurance. Many negative news reports are focused on the human drama and don’t explain  the difference between private home and business insurance claims and versus those of the NFIP.</a:t>
            </a:r>
          </a:p>
          <a:p>
            <a:r>
              <a:rPr lang="en-US" dirty="0" smtClean="0"/>
              <a:t>A major focus on the increasing cost of NFIP flood insurance.</a:t>
            </a:r>
          </a:p>
          <a:p>
            <a:r>
              <a:rPr lang="en-US" dirty="0" smtClean="0"/>
              <a:t>Lastly, media is focused on broad public policy issues that the storm has raised. Private insurance is generally not part of this discussion.</a:t>
            </a:r>
            <a:endParaRPr lang="en-US" dirty="0"/>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F77B3645-63F3-4601-8EDB-62E8C97E1A73}" type="slidenum">
              <a:rPr lang="en-US" smtClean="0">
                <a:solidFill>
                  <a:srgbClr val="000000"/>
                </a:solidFill>
              </a:rPr>
              <a:pPr>
                <a:defRPr/>
              </a:pPr>
              <a:t>13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21" name="Title 1"/>
          <p:cNvSpPr>
            <a:spLocks noGrp="1"/>
          </p:cNvSpPr>
          <p:nvPr>
            <p:ph type="title"/>
          </p:nvPr>
        </p:nvSpPr>
        <p:spPr>
          <a:xfrm>
            <a:off x="227013" y="114300"/>
            <a:ext cx="7400925" cy="860425"/>
          </a:xfrm>
        </p:spPr>
        <p:txBody>
          <a:bodyPr/>
          <a:lstStyle/>
          <a:p>
            <a:r>
              <a:rPr lang="en-US" dirty="0" smtClean="0"/>
              <a:t>I.I.I. Toolkit – Sharing and Distribution</a:t>
            </a:r>
          </a:p>
        </p:txBody>
      </p:sp>
      <p:sp>
        <p:nvSpPr>
          <p:cNvPr id="60420" name="Date Placeholder 3"/>
          <p:cNvSpPr>
            <a:spLocks noGrp="1"/>
          </p:cNvSpPr>
          <p:nvPr>
            <p:ph type="dt" sz="quarter" idx="10"/>
          </p:nvPr>
        </p:nvSpPr>
        <p:spPr/>
        <p:txBody>
          <a:bodyPr/>
          <a:lstStyle/>
          <a:p>
            <a:pPr>
              <a:defRPr/>
            </a:pPr>
            <a:r>
              <a:rPr lang="en-US" dirty="0" smtClean="0"/>
              <a:t>12/01/09 - 9pm</a:t>
            </a:r>
          </a:p>
        </p:txBody>
      </p:sp>
      <p:sp>
        <p:nvSpPr>
          <p:cNvPr id="60421" name="Footer Placeholder 4"/>
          <p:cNvSpPr>
            <a:spLocks noGrp="1"/>
          </p:cNvSpPr>
          <p:nvPr>
            <p:ph type="ftr" sz="quarter" idx="11"/>
          </p:nvPr>
        </p:nvSpPr>
        <p:spPr/>
        <p:txBody>
          <a:bodyPr/>
          <a:lstStyle/>
          <a:p>
            <a:pPr>
              <a:defRPr/>
            </a:pPr>
            <a:r>
              <a:rPr lang="en-US" dirty="0" smtClean="0"/>
              <a:t>eSlide – P6466 – The Financial Crisis and the Future of the P/C</a:t>
            </a:r>
          </a:p>
        </p:txBody>
      </p:sp>
      <p:sp>
        <p:nvSpPr>
          <p:cNvPr id="60422" name="Slide Number Placeholder 5"/>
          <p:cNvSpPr>
            <a:spLocks noGrp="1"/>
          </p:cNvSpPr>
          <p:nvPr>
            <p:ph type="sldNum" sz="quarter" idx="12"/>
          </p:nvPr>
        </p:nvSpPr>
        <p:spPr/>
        <p:txBody>
          <a:bodyPr/>
          <a:lstStyle/>
          <a:p>
            <a:pPr>
              <a:defRPr/>
            </a:pPr>
            <a:fld id="{4969A992-D2F4-47FC-8B0F-EDF8F47C48DA}" type="slidenum">
              <a:rPr lang="en-US" smtClean="0"/>
              <a:pPr>
                <a:defRPr/>
              </a:pPr>
              <a:t>14</a:t>
            </a:fld>
            <a:endParaRPr lang="en-US" dirty="0" smtClean="0"/>
          </a:p>
        </p:txBody>
      </p:sp>
      <p:pic>
        <p:nvPicPr>
          <p:cNvPr id="2283525" name="Picture 9" descr="01.III_Toolkit_shell.jpg"/>
          <p:cNvPicPr>
            <a:picLocks noChangeAspect="1"/>
          </p:cNvPicPr>
          <p:nvPr/>
        </p:nvPicPr>
        <p:blipFill>
          <a:blip r:embed="rId2" cstate="email"/>
          <a:srcRect/>
          <a:stretch>
            <a:fillRect/>
          </a:stretch>
        </p:blipFill>
        <p:spPr bwMode="auto">
          <a:xfrm>
            <a:off x="381000" y="1600200"/>
            <a:ext cx="2662238" cy="4367212"/>
          </a:xfrm>
          <a:prstGeom prst="rect">
            <a:avLst/>
          </a:prstGeom>
          <a:noFill/>
          <a:ln w="9525">
            <a:noFill/>
            <a:miter lim="800000"/>
            <a:headEnd/>
            <a:tailEnd/>
          </a:ln>
        </p:spPr>
      </p:pic>
      <p:pic>
        <p:nvPicPr>
          <p:cNvPr id="2283527" name="Picture 7" descr="03.III_Know_Your_Stuff_2.jpg"/>
          <p:cNvPicPr>
            <a:picLocks noChangeAspect="1"/>
          </p:cNvPicPr>
          <p:nvPr/>
        </p:nvPicPr>
        <p:blipFill>
          <a:blip r:embed="rId3" cstate="email"/>
          <a:srcRect/>
          <a:stretch>
            <a:fillRect/>
          </a:stretch>
        </p:blipFill>
        <p:spPr bwMode="auto">
          <a:xfrm>
            <a:off x="3276600" y="1600200"/>
            <a:ext cx="2703512" cy="4437063"/>
          </a:xfrm>
          <a:prstGeom prst="rect">
            <a:avLst/>
          </a:prstGeom>
          <a:noFill/>
          <a:ln w="9525">
            <a:noFill/>
            <a:miter lim="800000"/>
            <a:headEnd/>
            <a:tailEnd/>
          </a:ln>
        </p:spPr>
      </p:pic>
      <p:pic>
        <p:nvPicPr>
          <p:cNvPr id="2283528" name="Picture 8" descr="04.III_Know_Your_Coverage_1.jpg"/>
          <p:cNvPicPr>
            <a:picLocks noChangeAspect="1"/>
          </p:cNvPicPr>
          <p:nvPr/>
        </p:nvPicPr>
        <p:blipFill>
          <a:blip r:embed="rId4" cstate="email"/>
          <a:srcRect/>
          <a:stretch>
            <a:fillRect/>
          </a:stretch>
        </p:blipFill>
        <p:spPr bwMode="auto">
          <a:xfrm>
            <a:off x="6096000" y="1676400"/>
            <a:ext cx="2735262" cy="4487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 on Insurance: Your Homeowners Coverage </a:t>
            </a:r>
            <a:endParaRPr lang="en-US" dirty="0"/>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F77B3645-63F3-4601-8EDB-62E8C97E1A73}" type="slidenum">
              <a:rPr lang="en-US" smtClean="0">
                <a:solidFill>
                  <a:srgbClr val="000000"/>
                </a:solidFill>
              </a:rPr>
              <a:pPr>
                <a:defRPr/>
              </a:pPr>
              <a:t>15</a:t>
            </a:fld>
            <a:endParaRPr lang="en-US" dirty="0">
              <a:solidFill>
                <a:srgbClr val="000000"/>
              </a:solidFill>
            </a:endParaRPr>
          </a:p>
        </p:txBody>
      </p:sp>
      <p:pic>
        <p:nvPicPr>
          <p:cNvPr id="33794" name="Picture 2"/>
          <p:cNvPicPr>
            <a:picLocks noGrp="1" noChangeAspect="1" noChangeArrowheads="1"/>
          </p:cNvPicPr>
          <p:nvPr>
            <p:ph idx="1"/>
          </p:nvPr>
        </p:nvPicPr>
        <p:blipFill>
          <a:blip r:embed="rId2" cstate="email"/>
          <a:srcRect/>
          <a:stretch>
            <a:fillRect/>
          </a:stretch>
        </p:blipFill>
        <p:spPr bwMode="auto">
          <a:xfrm>
            <a:off x="2672587" y="1647825"/>
            <a:ext cx="3798825" cy="4652963"/>
          </a:xfrm>
          <a:prstGeom prst="rect">
            <a:avLst/>
          </a:prstGeom>
          <a:noFill/>
          <a:ln w="9525">
            <a:noFill/>
            <a:miter lim="800000"/>
            <a:headEnd/>
            <a:tailEnd/>
          </a:ln>
        </p:spPr>
      </p:pic>
      <p:sp>
        <p:nvSpPr>
          <p:cNvPr id="7" name="TextBox 6"/>
          <p:cNvSpPr txBox="1"/>
          <p:nvPr/>
        </p:nvSpPr>
        <p:spPr>
          <a:xfrm>
            <a:off x="1676400" y="6172200"/>
            <a:ext cx="6477000" cy="923330"/>
          </a:xfrm>
          <a:prstGeom prst="rect">
            <a:avLst/>
          </a:prstGeom>
          <a:noFill/>
        </p:spPr>
        <p:txBody>
          <a:bodyPr wrap="square" rtlCol="0">
            <a:spAutoFit/>
          </a:bodyPr>
          <a:lstStyle/>
          <a:p>
            <a:r>
              <a:rPr lang="en-US" dirty="0" smtClean="0">
                <a:hlinkClick r:id="rId3"/>
              </a:rPr>
              <a:t>http://www2.iii.org/video/the-i-on-insurance-your-homeowners-coverage.html</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6738" name="Rectangle 2"/>
          <p:cNvSpPr>
            <a:spLocks noGrp="1" noChangeArrowheads="1"/>
          </p:cNvSpPr>
          <p:nvPr>
            <p:ph type="title"/>
          </p:nvPr>
        </p:nvSpPr>
        <p:spPr/>
        <p:txBody>
          <a:bodyPr/>
          <a:lstStyle/>
          <a:p>
            <a:r>
              <a:rPr lang="en-US" sz="2600" dirty="0" smtClean="0"/>
              <a:t>FEMA Videos</a:t>
            </a:r>
          </a:p>
        </p:txBody>
      </p:sp>
      <p:sp>
        <p:nvSpPr>
          <p:cNvPr id="5" name="Rectangle 3"/>
          <p:cNvSpPr txBox="1">
            <a:spLocks noChangeArrowheads="1"/>
          </p:cNvSpPr>
          <p:nvPr/>
        </p:nvSpPr>
        <p:spPr>
          <a:xfrm>
            <a:off x="495300" y="1390650"/>
            <a:ext cx="8153400" cy="4652963"/>
          </a:xfrm>
          <a:prstGeom prst="rect">
            <a:avLst/>
          </a:prstGeom>
        </p:spPr>
        <p:txBody>
          <a:bodyPr/>
          <a:lstStyle/>
          <a:p>
            <a:pPr marL="292100" marR="0" lvl="0" indent="-292100" algn="l" defTabSz="914400" rtl="0" eaLnBrk="0" fontAlgn="base" latinLnBrk="0" hangingPunct="0">
              <a:lnSpc>
                <a:spcPct val="90000"/>
              </a:lnSpc>
              <a:spcBef>
                <a:spcPct val="50000"/>
              </a:spcBef>
              <a:spcAft>
                <a:spcPct val="0"/>
              </a:spcAft>
              <a:buClr>
                <a:schemeClr val="accent2"/>
              </a:buClr>
              <a:buSzTx/>
              <a:buFont typeface="Wingdings" pitchFamily="2" charset="2"/>
              <a:buChar char="n"/>
              <a:tabLst/>
              <a:defRPr/>
            </a:pPr>
            <a:r>
              <a:rPr kumimoji="0" lang="en-US" sz="1800" b="1" i="0" u="none" strike="noStrike" kern="0" cap="none" spc="0" normalizeH="0" baseline="0" noProof="0" dirty="0" smtClean="0">
                <a:ln>
                  <a:noFill/>
                </a:ln>
                <a:solidFill>
                  <a:schemeClr val="tx1"/>
                </a:solidFill>
                <a:effectLst/>
                <a:uLnTx/>
                <a:uFillTx/>
                <a:latin typeface="Arial" charset="0"/>
                <a:ea typeface="+mn-ea"/>
                <a:cs typeface="+mn-cs"/>
              </a:rPr>
              <a:t>Jeanne</a:t>
            </a:r>
            <a:r>
              <a:rPr kumimoji="0" lang="en-US" sz="1800" b="1" i="0" u="none" strike="noStrike" kern="0" cap="none" spc="0" normalizeH="0" noProof="0" dirty="0" smtClean="0">
                <a:ln>
                  <a:noFill/>
                </a:ln>
                <a:solidFill>
                  <a:schemeClr val="tx1"/>
                </a:solidFill>
                <a:effectLst/>
                <a:uLnTx/>
                <a:uFillTx/>
                <a:latin typeface="Arial" charset="0"/>
                <a:ea typeface="+mn-ea"/>
                <a:cs typeface="+mn-cs"/>
              </a:rPr>
              <a:t> Salvatore, </a:t>
            </a:r>
            <a:r>
              <a:rPr kumimoji="0" lang="en-US" sz="1800" b="1" i="0" u="none" strike="noStrike" kern="0" cap="none" spc="0" normalizeH="0" noProof="0" dirty="0" smtClean="0">
                <a:ln>
                  <a:noFill/>
                </a:ln>
                <a:solidFill>
                  <a:schemeClr val="tx1"/>
                </a:solidFill>
                <a:effectLst/>
                <a:uLnTx/>
                <a:uFillTx/>
                <a:latin typeface="Arial" charset="0"/>
                <a:ea typeface="+mn-ea"/>
                <a:cs typeface="+mn-cs"/>
                <a:hlinkClick r:id="rId3"/>
              </a:rPr>
              <a:t>Reducing Insurance Cost</a:t>
            </a:r>
            <a:endParaRPr kumimoji="0" lang="en-US" sz="1800" b="1" i="0" u="none" strike="noStrike" kern="0" cap="none" spc="0" normalizeH="0" noProof="0" dirty="0" smtClean="0">
              <a:ln>
                <a:noFill/>
              </a:ln>
              <a:solidFill>
                <a:schemeClr val="tx1"/>
              </a:solidFill>
              <a:effectLst/>
              <a:uLnTx/>
              <a:uFillTx/>
              <a:latin typeface="Arial" charset="0"/>
              <a:ea typeface="+mn-ea"/>
              <a:cs typeface="+mn-cs"/>
            </a:endParaRPr>
          </a:p>
          <a:p>
            <a:pPr marL="292100" marR="0" lvl="0" indent="-292100" algn="l" defTabSz="914400" rtl="0" eaLnBrk="0" fontAlgn="base" latinLnBrk="0" hangingPunct="0">
              <a:lnSpc>
                <a:spcPct val="90000"/>
              </a:lnSpc>
              <a:spcBef>
                <a:spcPct val="50000"/>
              </a:spcBef>
              <a:spcAft>
                <a:spcPct val="0"/>
              </a:spcAft>
              <a:buClr>
                <a:schemeClr val="accent2"/>
              </a:buClr>
              <a:buSzTx/>
              <a:buFont typeface="Wingdings" pitchFamily="2" charset="2"/>
              <a:buChar char="n"/>
              <a:tabLst/>
              <a:defRPr/>
            </a:pPr>
            <a:r>
              <a:rPr lang="en-US" b="1" kern="0" baseline="0" dirty="0" smtClean="0">
                <a:latin typeface="Arial" charset="0"/>
              </a:rPr>
              <a:t>Jeanne</a:t>
            </a:r>
            <a:r>
              <a:rPr lang="en-US" b="1" kern="0" dirty="0" smtClean="0">
                <a:latin typeface="Arial" charset="0"/>
              </a:rPr>
              <a:t> Salvatore, </a:t>
            </a:r>
            <a:r>
              <a:rPr lang="en-US" b="1" kern="0" dirty="0" smtClean="0">
                <a:latin typeface="Arial" charset="0"/>
                <a:hlinkClick r:id="rId4"/>
              </a:rPr>
              <a:t>Biggert Waters 2012 Overview for Agents</a:t>
            </a:r>
            <a:endParaRPr lang="en-US" b="1" kern="0" dirty="0" smtClean="0">
              <a:latin typeface="Arial" charset="0"/>
            </a:endParaRPr>
          </a:p>
          <a:p>
            <a:pPr marL="292100" marR="0" lvl="0" indent="-292100" algn="l" defTabSz="914400" rtl="0" eaLnBrk="0" fontAlgn="base" latinLnBrk="0" hangingPunct="0">
              <a:lnSpc>
                <a:spcPct val="90000"/>
              </a:lnSpc>
              <a:spcBef>
                <a:spcPct val="50000"/>
              </a:spcBef>
              <a:spcAft>
                <a:spcPct val="0"/>
              </a:spcAft>
              <a:buClr>
                <a:schemeClr val="accent2"/>
              </a:buClr>
              <a:buSzTx/>
              <a:buFont typeface="Wingdings" pitchFamily="2" charset="2"/>
              <a:buChar char="n"/>
              <a:tabLst/>
              <a:defRPr/>
            </a:pPr>
            <a:r>
              <a:rPr kumimoji="0" lang="en-US" sz="1800" b="1" i="0" u="none" strike="noStrike" kern="0" cap="none" spc="0" normalizeH="0" baseline="0" noProof="0" dirty="0" smtClean="0">
                <a:ln>
                  <a:noFill/>
                </a:ln>
                <a:solidFill>
                  <a:schemeClr val="tx1"/>
                </a:solidFill>
                <a:effectLst/>
                <a:uLnTx/>
                <a:uFillTx/>
                <a:latin typeface="Arial" charset="0"/>
                <a:ea typeface="+mn-ea"/>
                <a:cs typeface="+mn-cs"/>
              </a:rPr>
              <a:t>Jeanne Salvatore, </a:t>
            </a:r>
            <a:r>
              <a:rPr kumimoji="0" lang="en-US" sz="1800" b="1" i="0" u="none" strike="noStrike" kern="0" cap="none" spc="0" normalizeH="0" baseline="0" noProof="0" dirty="0" smtClean="0">
                <a:ln>
                  <a:noFill/>
                </a:ln>
                <a:solidFill>
                  <a:schemeClr val="tx1"/>
                </a:solidFill>
                <a:effectLst/>
                <a:uLnTx/>
                <a:uFillTx/>
                <a:latin typeface="Arial" charset="0"/>
                <a:ea typeface="+mn-ea"/>
                <a:cs typeface="+mn-cs"/>
                <a:hlinkClick r:id="rId5"/>
              </a:rPr>
              <a:t>Elevation Ratings</a:t>
            </a:r>
            <a:endParaRPr kumimoji="0" lang="en-US" sz="1800" b="1" i="0" u="none" strike="noStrike" kern="0" cap="none" spc="0" normalizeH="0" baseline="0" noProof="0" dirty="0" smtClean="0">
              <a:ln>
                <a:noFill/>
              </a:ln>
              <a:solidFill>
                <a:schemeClr val="tx1"/>
              </a:solidFill>
              <a:effectLst/>
              <a:uLnTx/>
              <a:uFillTx/>
              <a:latin typeface="Arial" charset="0"/>
              <a:ea typeface="+mn-ea"/>
              <a:cs typeface="+mn-cs"/>
            </a:endParaRPr>
          </a:p>
          <a:p>
            <a:pPr marL="292100" marR="0" lvl="0" indent="-292100" algn="l" defTabSz="914400" rtl="0" eaLnBrk="0" fontAlgn="base" latinLnBrk="0" hangingPunct="0">
              <a:lnSpc>
                <a:spcPct val="90000"/>
              </a:lnSpc>
              <a:spcBef>
                <a:spcPct val="50000"/>
              </a:spcBef>
              <a:spcAft>
                <a:spcPct val="0"/>
              </a:spcAft>
              <a:buClr>
                <a:schemeClr val="accent2"/>
              </a:buClr>
              <a:buSzTx/>
              <a:buFont typeface="Wingdings" pitchFamily="2" charset="2"/>
              <a:buChar char="n"/>
              <a:tabLst/>
              <a:defRPr/>
            </a:pPr>
            <a:r>
              <a:rPr lang="en-US" b="1" kern="0" dirty="0" smtClean="0">
                <a:latin typeface="Arial" charset="0"/>
              </a:rPr>
              <a:t>Jeanne Salvatore, </a:t>
            </a:r>
            <a:r>
              <a:rPr lang="en-US" b="1" kern="0" dirty="0" smtClean="0">
                <a:latin typeface="Arial" charset="0"/>
                <a:hlinkClick r:id="rId6"/>
              </a:rPr>
              <a:t>Managing Flood Risks</a:t>
            </a:r>
            <a:endParaRPr lang="en-US" b="1" kern="0" dirty="0" smtClean="0">
              <a:latin typeface="Arial" charset="0"/>
            </a:endParaRPr>
          </a:p>
          <a:p>
            <a:pPr marL="292100" indent="-292100" eaLnBrk="0" fontAlgn="base" hangingPunct="0">
              <a:lnSpc>
                <a:spcPct val="90000"/>
              </a:lnSpc>
              <a:spcBef>
                <a:spcPct val="50000"/>
              </a:spcBef>
              <a:spcAft>
                <a:spcPct val="0"/>
              </a:spcAft>
              <a:buClr>
                <a:schemeClr val="accent2"/>
              </a:buClr>
              <a:buFont typeface="Wingdings" pitchFamily="2" charset="2"/>
              <a:buChar char="n"/>
            </a:pPr>
            <a:r>
              <a:rPr kumimoji="0" lang="en-US" sz="1800" b="1" i="0" u="none" strike="noStrike" kern="0" cap="none" spc="0" normalizeH="0" baseline="0" noProof="0" dirty="0" smtClean="0">
                <a:ln>
                  <a:noFill/>
                </a:ln>
                <a:solidFill>
                  <a:schemeClr val="tx1"/>
                </a:solidFill>
                <a:effectLst/>
                <a:uLnTx/>
                <a:uFillTx/>
                <a:latin typeface="Arial" charset="0"/>
                <a:ea typeface="+mn-ea"/>
                <a:cs typeface="+mn-cs"/>
              </a:rPr>
              <a:t>Jeanne</a:t>
            </a:r>
            <a:r>
              <a:rPr kumimoji="0" lang="en-US" sz="1800" b="1" i="0" u="none" strike="noStrike" kern="0" cap="none" spc="0" normalizeH="0" noProof="0" dirty="0" smtClean="0">
                <a:ln>
                  <a:noFill/>
                </a:ln>
                <a:solidFill>
                  <a:schemeClr val="tx1"/>
                </a:solidFill>
                <a:effectLst/>
                <a:uLnTx/>
                <a:uFillTx/>
                <a:latin typeface="Arial" charset="0"/>
                <a:ea typeface="+mn-ea"/>
                <a:cs typeface="+mn-cs"/>
              </a:rPr>
              <a:t> Salvatore</a:t>
            </a:r>
            <a:r>
              <a:rPr lang="en-US" b="1" kern="0" dirty="0" smtClean="0">
                <a:latin typeface="Arial" charset="0"/>
              </a:rPr>
              <a:t>, </a:t>
            </a:r>
            <a:r>
              <a:rPr lang="en-US" b="1" kern="0" dirty="0" smtClean="0">
                <a:latin typeface="Arial" charset="0"/>
                <a:hlinkClick r:id="rId7"/>
              </a:rPr>
              <a:t>Moving Away From Subsidized Rates Part 1</a:t>
            </a:r>
            <a:endParaRPr lang="en-US" b="1" kern="0" dirty="0" smtClean="0">
              <a:latin typeface="Arial" charset="0"/>
            </a:endParaRPr>
          </a:p>
          <a:p>
            <a:pPr marL="292100" indent="-292100" eaLnBrk="0" fontAlgn="base" hangingPunct="0">
              <a:lnSpc>
                <a:spcPct val="90000"/>
              </a:lnSpc>
              <a:spcBef>
                <a:spcPct val="50000"/>
              </a:spcBef>
              <a:spcAft>
                <a:spcPct val="0"/>
              </a:spcAft>
              <a:buClr>
                <a:schemeClr val="accent2"/>
              </a:buClr>
              <a:buFont typeface="Wingdings" pitchFamily="2" charset="2"/>
              <a:buChar char="n"/>
            </a:pPr>
            <a:r>
              <a:rPr lang="en-US" b="1" kern="0" dirty="0" smtClean="0">
                <a:latin typeface="Arial" charset="0"/>
              </a:rPr>
              <a:t>Jeanne Salvatore, </a:t>
            </a:r>
            <a:r>
              <a:rPr lang="en-US" b="1" kern="0" dirty="0" smtClean="0">
                <a:latin typeface="Arial" charset="0"/>
                <a:hlinkClick r:id="rId8"/>
              </a:rPr>
              <a:t>Moving Away From Subsidized Rates Part 2</a:t>
            </a:r>
            <a:endParaRPr lang="en-US" b="1" kern="0" dirty="0" smtClean="0">
              <a:latin typeface="Arial" charset="0"/>
            </a:endParaRPr>
          </a:p>
          <a:p>
            <a:pPr marL="292100" indent="-292100" eaLnBrk="0" fontAlgn="base" hangingPunct="0">
              <a:lnSpc>
                <a:spcPct val="90000"/>
              </a:lnSpc>
              <a:spcBef>
                <a:spcPct val="50000"/>
              </a:spcBef>
              <a:spcAft>
                <a:spcPct val="0"/>
              </a:spcAft>
              <a:buClr>
                <a:schemeClr val="accent2"/>
              </a:buClr>
              <a:buFont typeface="Wingdings" pitchFamily="2" charset="2"/>
              <a:buChar char="n"/>
            </a:pPr>
            <a:r>
              <a:rPr lang="en-US" b="1" kern="0" dirty="0" smtClean="0">
                <a:latin typeface="Arial" charset="0"/>
              </a:rPr>
              <a:t>Robert Hartwig, </a:t>
            </a:r>
            <a:r>
              <a:rPr lang="en-US" b="1" kern="0" dirty="0" smtClean="0">
                <a:latin typeface="Arial" charset="0"/>
                <a:hlinkClick r:id="rId9"/>
              </a:rPr>
              <a:t>Protecting Your Home with Flood Insurance</a:t>
            </a:r>
            <a:endParaRPr lang="en-US" b="1" kern="0" dirty="0" smtClean="0">
              <a:latin typeface="Arial" charset="0"/>
            </a:endParaRPr>
          </a:p>
          <a:p>
            <a:pPr marL="292100" indent="-292100" eaLnBrk="0" fontAlgn="base" hangingPunct="0">
              <a:lnSpc>
                <a:spcPct val="90000"/>
              </a:lnSpc>
              <a:spcBef>
                <a:spcPct val="50000"/>
              </a:spcBef>
              <a:spcAft>
                <a:spcPct val="0"/>
              </a:spcAft>
              <a:buClr>
                <a:schemeClr val="accent2"/>
              </a:buClr>
              <a:buFont typeface="Wingdings" pitchFamily="2" charset="2"/>
              <a:buChar char="n"/>
            </a:pPr>
            <a:r>
              <a:rPr lang="en-US" b="1" kern="0" dirty="0" smtClean="0">
                <a:latin typeface="Arial" charset="0"/>
              </a:rPr>
              <a:t>Robert Hartwig, </a:t>
            </a:r>
            <a:r>
              <a:rPr lang="en-US" b="1" kern="0" dirty="0" smtClean="0">
                <a:latin typeface="Arial" charset="0"/>
                <a:hlinkClick r:id="rId10"/>
              </a:rPr>
              <a:t>Understanding Your Flood Policy</a:t>
            </a:r>
            <a:endParaRPr lang="en-US" b="1" kern="0" dirty="0" smtClean="0">
              <a:latin typeface="Arial" charset="0"/>
            </a:endParaRPr>
          </a:p>
          <a:p>
            <a:pPr marL="292100" indent="-292100" eaLnBrk="0" fontAlgn="base" hangingPunct="0">
              <a:lnSpc>
                <a:spcPct val="90000"/>
              </a:lnSpc>
              <a:spcBef>
                <a:spcPct val="50000"/>
              </a:spcBef>
              <a:spcAft>
                <a:spcPct val="0"/>
              </a:spcAft>
              <a:buClr>
                <a:schemeClr val="accent2"/>
              </a:buClr>
              <a:buFont typeface="Wingdings" pitchFamily="2" charset="2"/>
              <a:buChar char="n"/>
            </a:pPr>
            <a:endParaRPr lang="en-US" b="1" kern="0" dirty="0" smtClean="0">
              <a:latin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left)">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left)">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left)">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699" name="Rectangle 3"/>
          <p:cNvSpPr>
            <a:spLocks noChangeArrowheads="1"/>
          </p:cNvSpPr>
          <p:nvPr/>
        </p:nvSpPr>
        <p:spPr bwMode="blackWhite">
          <a:xfrm>
            <a:off x="685800" y="2327275"/>
            <a:ext cx="7772400" cy="1470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6000" b="1" dirty="0">
                <a:solidFill>
                  <a:srgbClr val="FFFFFF"/>
                </a:solidFill>
              </a:rPr>
              <a:t>www.iii.org</a:t>
            </a:r>
          </a:p>
        </p:txBody>
      </p:sp>
      <p:sp>
        <p:nvSpPr>
          <p:cNvPr id="2077700" name="Rectangle 4"/>
          <p:cNvSpPr>
            <a:spLocks noChangeArrowheads="1"/>
          </p:cNvSpPr>
          <p:nvPr/>
        </p:nvSpPr>
        <p:spPr bwMode="auto">
          <a:xfrm>
            <a:off x="668338" y="4130566"/>
            <a:ext cx="7807325" cy="2363724"/>
          </a:xfrm>
          <a:prstGeom prst="rect">
            <a:avLst/>
          </a:prstGeom>
          <a:noFill/>
          <a:ln w="9525" algn="ctr">
            <a:noFill/>
            <a:miter lim="800000"/>
            <a:headEnd/>
            <a:tailEnd/>
          </a:ln>
        </p:spPr>
        <p:txBody>
          <a:bodyPr wrap="square" lIns="45720" rIns="45720">
            <a:spAutoFit/>
          </a:bodyPr>
          <a:lstStyle/>
          <a:p>
            <a:pPr algn="ctr" eaLnBrk="0" hangingPunct="0">
              <a:lnSpc>
                <a:spcPct val="90000"/>
              </a:lnSpc>
              <a:spcBef>
                <a:spcPct val="25000"/>
              </a:spcBef>
              <a:buClr>
                <a:schemeClr val="accent2"/>
              </a:buClr>
              <a:buFont typeface="Wingdings" pitchFamily="2" charset="2"/>
              <a:buNone/>
            </a:pPr>
            <a:r>
              <a:rPr lang="en-US" sz="3600" b="1" i="1" dirty="0">
                <a:solidFill>
                  <a:srgbClr val="225A7A"/>
                </a:solidFill>
              </a:rPr>
              <a:t>Thank you for your time</a:t>
            </a:r>
            <a:br>
              <a:rPr lang="en-US" sz="3600" b="1" i="1" dirty="0">
                <a:solidFill>
                  <a:srgbClr val="225A7A"/>
                </a:solidFill>
              </a:rPr>
            </a:br>
            <a:r>
              <a:rPr lang="en-US" sz="3600" b="1" i="1" dirty="0">
                <a:solidFill>
                  <a:srgbClr val="225A7A"/>
                </a:solidFill>
              </a:rPr>
              <a:t>and your attention</a:t>
            </a:r>
            <a:r>
              <a:rPr lang="en-US" sz="3600" b="1" i="1" dirty="0" smtClean="0">
                <a:solidFill>
                  <a:srgbClr val="225A7A"/>
                </a:solidFill>
              </a:rPr>
              <a:t>!</a:t>
            </a:r>
          </a:p>
          <a:p>
            <a:pPr algn="ctr" eaLnBrk="0" hangingPunct="0">
              <a:lnSpc>
                <a:spcPct val="90000"/>
              </a:lnSpc>
              <a:spcBef>
                <a:spcPct val="25000"/>
              </a:spcBef>
              <a:buClr>
                <a:schemeClr val="accent2"/>
              </a:buClr>
              <a:buFont typeface="Wingdings" pitchFamily="2" charset="2"/>
              <a:buNone/>
            </a:pPr>
            <a:endParaRPr lang="en-US" sz="3600" b="1" i="1" dirty="0" smtClean="0">
              <a:solidFill>
                <a:srgbClr val="225A7A"/>
              </a:solidFill>
            </a:endParaRPr>
          </a:p>
          <a:p>
            <a:pPr algn="ctr" eaLnBrk="0" hangingPunct="0">
              <a:lnSpc>
                <a:spcPct val="90000"/>
              </a:lnSpc>
              <a:spcBef>
                <a:spcPct val="25000"/>
              </a:spcBef>
              <a:buClr>
                <a:schemeClr val="accent2"/>
              </a:buClr>
              <a:buFont typeface="Wingdings" pitchFamily="2" charset="2"/>
              <a:buNone/>
            </a:pPr>
            <a:endParaRPr lang="en-US" sz="3600" b="1" i="1" dirty="0">
              <a:solidFill>
                <a:srgbClr val="225A7A"/>
              </a:solidFill>
            </a:endParaRPr>
          </a:p>
        </p:txBody>
      </p:sp>
      <p:sp>
        <p:nvSpPr>
          <p:cNvPr id="2077702" name="Rectangle 6"/>
          <p:cNvSpPr>
            <a:spLocks noChangeArrowheads="1"/>
          </p:cNvSpPr>
          <p:nvPr/>
        </p:nvSpPr>
        <p:spPr bwMode="auto">
          <a:xfrm>
            <a:off x="668338" y="1597025"/>
            <a:ext cx="7807325" cy="4762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tabLst>
                <a:tab pos="6172200" algn="l"/>
              </a:tabLst>
            </a:pPr>
            <a:r>
              <a:rPr lang="en-US" sz="2800" b="1" dirty="0">
                <a:solidFill>
                  <a:srgbClr val="225A7A"/>
                </a:solidFill>
              </a:rPr>
              <a:t>Insurance Information </a:t>
            </a:r>
            <a:r>
              <a:rPr lang="en-US" sz="2800" b="1" dirty="0" smtClean="0">
                <a:solidFill>
                  <a:srgbClr val="225A7A"/>
                </a:solidFill>
              </a:rPr>
              <a:t>Institute</a:t>
            </a:r>
            <a:endParaRPr lang="en-US" sz="2800" b="1" dirty="0">
              <a:solidFill>
                <a:srgbClr val="225A7A"/>
              </a:solidFill>
            </a:endParaRPr>
          </a:p>
        </p:txBody>
      </p:sp>
      <p:sp>
        <p:nvSpPr>
          <p:cNvPr id="3891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38916" name="Picture_x0020_1" descr="cid:image002.jpg@01CB5352.8C912FE0"/>
          <p:cNvPicPr>
            <a:picLocks noChangeAspect="1" noChangeArrowheads="1"/>
          </p:cNvPicPr>
          <p:nvPr/>
        </p:nvPicPr>
        <p:blipFill>
          <a:blip r:embed="rId3" cstate="email"/>
          <a:srcRect/>
          <a:stretch>
            <a:fillRect/>
          </a:stretch>
        </p:blipFill>
        <p:spPr bwMode="auto">
          <a:xfrm>
            <a:off x="3733800" y="5181600"/>
            <a:ext cx="1190625" cy="914400"/>
          </a:xfrm>
          <a:prstGeom prst="rect">
            <a:avLst/>
          </a:prstGeom>
          <a:noFill/>
        </p:spPr>
      </p:pic>
      <p:sp>
        <p:nvSpPr>
          <p:cNvPr id="11" name="Rectangle 10"/>
          <p:cNvSpPr/>
          <p:nvPr/>
        </p:nvSpPr>
        <p:spPr>
          <a:xfrm>
            <a:off x="2342864" y="6198990"/>
            <a:ext cx="4458272" cy="369332"/>
          </a:xfrm>
          <a:prstGeom prst="rect">
            <a:avLst/>
          </a:prstGeom>
        </p:spPr>
        <p:txBody>
          <a:bodyPr wrap="square">
            <a:spAutoFit/>
          </a:bodyPr>
          <a:lstStyle/>
          <a:p>
            <a:pPr lvl="0" fontAlgn="base">
              <a:spcBef>
                <a:spcPct val="0"/>
              </a:spcBef>
              <a:spcAft>
                <a:spcPct val="0"/>
              </a:spcAft>
            </a:pPr>
            <a:r>
              <a:rPr lang="en-US" b="1" dirty="0" smtClean="0">
                <a:solidFill>
                  <a:srgbClr val="0000FF"/>
                </a:solidFill>
                <a:latin typeface="Georgia" pitchFamily="18" charset="0"/>
                <a:ea typeface="Times New Roman" pitchFamily="18" charset="0"/>
                <a:cs typeface="Times New Roman" pitchFamily="18" charset="0"/>
                <a:hlinkClick r:id="rId4"/>
              </a:rPr>
              <a:t>http://twitter.com/JeanneSalvatore</a:t>
            </a:r>
            <a:endParaRPr lang="en-US" dirty="0" smtClean="0">
              <a:latin typeface="Arial" pitchFamily="34" charset="0"/>
              <a:cs typeface="Arial" pitchFamily="34"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77702"/>
                                        </p:tgtEl>
                                        <p:attrNameLst>
                                          <p:attrName>style.visibility</p:attrName>
                                        </p:attrNameLst>
                                      </p:cBhvr>
                                      <p:to>
                                        <p:strVal val="visible"/>
                                      </p:to>
                                    </p:set>
                                    <p:animEffect transition="in" filter="fade">
                                      <p:cBhvr>
                                        <p:cTn id="7" dur="1000"/>
                                        <p:tgtEl>
                                          <p:spTgt spid="2077702"/>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2077699"/>
                                        </p:tgtEl>
                                        <p:attrNameLst>
                                          <p:attrName>style.visibility</p:attrName>
                                        </p:attrNameLst>
                                      </p:cBhvr>
                                      <p:to>
                                        <p:strVal val="visible"/>
                                      </p:to>
                                    </p:set>
                                    <p:animEffect transition="in" filter="fade">
                                      <p:cBhvr>
                                        <p:cTn id="10" dur="1000"/>
                                        <p:tgtEl>
                                          <p:spTgt spid="2077699"/>
                                        </p:tgtEl>
                                      </p:cBhvr>
                                    </p:animEffect>
                                    <p:anim calcmode="lin" valueType="num">
                                      <p:cBhvr>
                                        <p:cTn id="11" dur="1000" fill="hold"/>
                                        <p:tgtEl>
                                          <p:spTgt spid="2077699"/>
                                        </p:tgtEl>
                                        <p:attrNameLst>
                                          <p:attrName>ppt_x</p:attrName>
                                        </p:attrNameLst>
                                      </p:cBhvr>
                                      <p:tavLst>
                                        <p:tav tm="0">
                                          <p:val>
                                            <p:strVal val="#ppt_x"/>
                                          </p:val>
                                        </p:tav>
                                        <p:tav tm="100000">
                                          <p:val>
                                            <p:strVal val="#ppt_x"/>
                                          </p:val>
                                        </p:tav>
                                      </p:tavLst>
                                    </p:anim>
                                    <p:anim calcmode="lin" valueType="num">
                                      <p:cBhvr>
                                        <p:cTn id="12" dur="900" decel="100000" fill="hold"/>
                                        <p:tgtEl>
                                          <p:spTgt spid="20776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077699"/>
                                        </p:tgtEl>
                                        <p:attrNameLst>
                                          <p:attrName>ppt_y</p:attrName>
                                        </p:attrNameLst>
                                      </p:cBhvr>
                                      <p:tavLst>
                                        <p:tav tm="0">
                                          <p:val>
                                            <p:strVal val="#ppt_y-.03"/>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77700"/>
                                        </p:tgtEl>
                                        <p:attrNameLst>
                                          <p:attrName>style.visibility</p:attrName>
                                        </p:attrNameLst>
                                      </p:cBhvr>
                                      <p:to>
                                        <p:strVal val="visible"/>
                                      </p:to>
                                    </p:set>
                                    <p:animEffect transition="in" filter="fade">
                                      <p:cBhvr>
                                        <p:cTn id="17" dur="1000"/>
                                        <p:tgtEl>
                                          <p:spTgt spid="207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p:bldP spid="20777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a:xfrm>
            <a:off x="495300" y="1295400"/>
            <a:ext cx="8153400" cy="5562599"/>
          </a:xfrm>
        </p:spPr>
        <p:txBody>
          <a:bodyPr/>
          <a:lstStyle/>
          <a:p>
            <a:pPr marL="457200" indent="-457200">
              <a:buFont typeface="+mj-lt"/>
              <a:buAutoNum type="arabicPeriod"/>
            </a:pPr>
            <a:r>
              <a:rPr lang="en-US" dirty="0" smtClean="0"/>
              <a:t>Economic Overview of Sandy</a:t>
            </a:r>
          </a:p>
          <a:p>
            <a:pPr marL="457200" indent="-457200">
              <a:buFont typeface="+mj-lt"/>
              <a:buAutoNum type="arabicPeriod"/>
            </a:pPr>
            <a:r>
              <a:rPr lang="en-US" dirty="0" smtClean="0"/>
              <a:t>New Jersey-Specific Hurricane Losses</a:t>
            </a:r>
          </a:p>
          <a:p>
            <a:pPr marL="457200" indent="-457200">
              <a:buFont typeface="+mj-lt"/>
              <a:buAutoNum type="arabicPeriod"/>
            </a:pPr>
            <a:r>
              <a:rPr lang="en-US" dirty="0" smtClean="0"/>
              <a:t>Lessons Learned from Sandy</a:t>
            </a:r>
          </a:p>
          <a:p>
            <a:pPr marL="457200" indent="-457200">
              <a:buFont typeface="+mj-lt"/>
              <a:buAutoNum type="arabicPeriod"/>
            </a:pPr>
            <a:r>
              <a:rPr lang="en-US" dirty="0" smtClean="0"/>
              <a:t>Media News Cycle and Current Media Environment</a:t>
            </a:r>
          </a:p>
          <a:p>
            <a:pPr marL="457200" indent="-457200">
              <a:buFont typeface="+mj-lt"/>
              <a:buAutoNum type="arabicPeriod"/>
            </a:pPr>
            <a:r>
              <a:rPr lang="en-US" dirty="0" smtClean="0"/>
              <a:t>Key I.I.I. Consumer Resources</a:t>
            </a:r>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F77B3645-63F3-4601-8EDB-62E8C97E1A73}" type="slidenum">
              <a:rPr lang="en-US" smtClean="0">
                <a:solidFill>
                  <a:srgbClr val="000000"/>
                </a:solidFill>
              </a:rPr>
              <a:pPr>
                <a:defRPr/>
              </a:pPr>
              <a:t>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Overview: Sandy Facts and Statistics</a:t>
            </a:r>
            <a:endParaRPr lang="en-US" dirty="0"/>
          </a:p>
        </p:txBody>
      </p:sp>
      <p:sp>
        <p:nvSpPr>
          <p:cNvPr id="3" name="Content Placeholder 2"/>
          <p:cNvSpPr>
            <a:spLocks noGrp="1"/>
          </p:cNvSpPr>
          <p:nvPr>
            <p:ph idx="1"/>
          </p:nvPr>
        </p:nvSpPr>
        <p:spPr>
          <a:xfrm>
            <a:off x="495300" y="914400"/>
            <a:ext cx="8153400" cy="5386389"/>
          </a:xfrm>
        </p:spPr>
        <p:txBody>
          <a:bodyPr/>
          <a:lstStyle/>
          <a:p>
            <a:pPr>
              <a:buNone/>
            </a:pPr>
            <a:endParaRPr lang="en-US" dirty="0" smtClean="0"/>
          </a:p>
          <a:p>
            <a:pPr>
              <a:spcBef>
                <a:spcPts val="1200"/>
              </a:spcBef>
            </a:pPr>
            <a:r>
              <a:rPr lang="en-US" dirty="0" smtClean="0"/>
              <a:t>Insurance claim payouts resulting from Hurricane Sandy, which struck the East Coast on October 29, 2012, are expected to total </a:t>
            </a:r>
            <a:r>
              <a:rPr lang="en-US" b="1" dirty="0" smtClean="0"/>
              <a:t>$18.8 billion arising from 1.5 million claims</a:t>
            </a:r>
            <a:r>
              <a:rPr lang="en-US" dirty="0" smtClean="0"/>
              <a:t>, according to ISO’s PCS unit. </a:t>
            </a:r>
          </a:p>
          <a:p>
            <a:pPr>
              <a:spcBef>
                <a:spcPts val="1200"/>
              </a:spcBef>
            </a:pPr>
            <a:r>
              <a:rPr lang="en-US" dirty="0" smtClean="0"/>
              <a:t>Total damage </a:t>
            </a:r>
            <a:r>
              <a:rPr lang="en-US" b="1" dirty="0" smtClean="0"/>
              <a:t>(insured and uninsured)</a:t>
            </a:r>
            <a:r>
              <a:rPr lang="en-US" dirty="0" smtClean="0"/>
              <a:t> from Sandy is estimated at </a:t>
            </a:r>
            <a:r>
              <a:rPr lang="en-US" b="1" dirty="0" smtClean="0"/>
              <a:t>$50 billion</a:t>
            </a:r>
            <a:r>
              <a:rPr lang="en-US" dirty="0" smtClean="0"/>
              <a:t>. </a:t>
            </a:r>
          </a:p>
          <a:p>
            <a:r>
              <a:rPr lang="en-US" dirty="0" smtClean="0"/>
              <a:t>The cost to private insurers might have been higher but much of the damage was due to the storm surge and subsequent flooding, which is not covered by standard homeowners or most commercial insurance policies. </a:t>
            </a:r>
          </a:p>
          <a:p>
            <a:pPr>
              <a:buNone/>
            </a:pPr>
            <a:r>
              <a:rPr lang="en-US" dirty="0" smtClean="0"/>
              <a:t/>
            </a:r>
            <a:br>
              <a:rPr lang="en-US"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F77B3645-63F3-4601-8EDB-62E8C97E1A73}" type="slidenum">
              <a:rPr lang="en-US" smtClean="0">
                <a:solidFill>
                  <a:srgbClr val="000000"/>
                </a:solidFill>
              </a:rPr>
              <a:pPr>
                <a:defRPr/>
              </a:pPr>
              <a:t>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3" name="Rectangle 105"/>
          <p:cNvSpPr>
            <a:spLocks noGrp="1" noChangeArrowheads="1"/>
          </p:cNvSpPr>
          <p:nvPr>
            <p:ph type="dt" sz="quarter" idx="10"/>
          </p:nvPr>
        </p:nvSpPr>
        <p:spPr/>
        <p:txBody>
          <a:bodyPr/>
          <a:lstStyle/>
          <a:p>
            <a:pPr>
              <a:defRPr/>
            </a:pPr>
            <a:r>
              <a:rPr lang="en-US" smtClean="0">
                <a:solidFill>
                  <a:srgbClr val="FFFFFF"/>
                </a:solidFill>
              </a:rPr>
              <a:t>12/01/09 - 9pm</a:t>
            </a:r>
          </a:p>
        </p:txBody>
      </p:sp>
      <p:sp>
        <p:nvSpPr>
          <p:cNvPr id="102405" name="Rectangle 110"/>
          <p:cNvSpPr>
            <a:spLocks noGrp="1" noChangeArrowheads="1"/>
          </p:cNvSpPr>
          <p:nvPr>
            <p:ph type="sldNum" sz="quarter" idx="12"/>
          </p:nvPr>
        </p:nvSpPr>
        <p:spPr/>
        <p:txBody>
          <a:bodyPr/>
          <a:lstStyle/>
          <a:p>
            <a:pPr>
              <a:defRPr/>
            </a:pPr>
            <a:fld id="{E220AE91-0BB9-4CEB-8C50-0B03C716B4B3}" type="slidenum">
              <a:rPr lang="en-US" smtClean="0">
                <a:solidFill>
                  <a:srgbClr val="000000"/>
                </a:solidFill>
              </a:rPr>
              <a:pPr>
                <a:defRPr/>
              </a:pPr>
              <a:t>4</a:t>
            </a:fld>
            <a:endParaRPr lang="en-US" smtClean="0">
              <a:solidFill>
                <a:srgbClr val="000000"/>
              </a:solidFill>
            </a:endParaRPr>
          </a:p>
        </p:txBody>
      </p:sp>
      <p:sp>
        <p:nvSpPr>
          <p:cNvPr id="31750" name="Rectangle 2"/>
          <p:cNvSpPr>
            <a:spLocks noGrp="1" noChangeArrowheads="1"/>
          </p:cNvSpPr>
          <p:nvPr>
            <p:ph type="title"/>
          </p:nvPr>
        </p:nvSpPr>
        <p:spPr>
          <a:xfrm>
            <a:off x="228600" y="90488"/>
            <a:ext cx="7400925" cy="860425"/>
          </a:xfrm>
        </p:spPr>
        <p:txBody>
          <a:bodyPr/>
          <a:lstStyle/>
          <a:p>
            <a:r>
              <a:rPr lang="en-US" dirty="0" smtClean="0"/>
              <a:t>Top 12 Most Costly Hurricanes</a:t>
            </a:r>
            <a:br>
              <a:rPr lang="en-US" dirty="0" smtClean="0"/>
            </a:br>
            <a:r>
              <a:rPr lang="en-US" dirty="0" smtClean="0"/>
              <a:t>in U.S. History</a:t>
            </a:r>
          </a:p>
        </p:txBody>
      </p:sp>
      <p:sp>
        <p:nvSpPr>
          <p:cNvPr id="31751" name="Rectangle 3"/>
          <p:cNvSpPr>
            <a:spLocks noChangeArrowheads="1"/>
          </p:cNvSpPr>
          <p:nvPr/>
        </p:nvSpPr>
        <p:spPr bwMode="black">
          <a:xfrm>
            <a:off x="0" y="1219200"/>
            <a:ext cx="8534400" cy="220663"/>
          </a:xfrm>
          <a:prstGeom prst="rect">
            <a:avLst/>
          </a:prstGeom>
          <a:noFill/>
          <a:ln w="9525" algn="ctr">
            <a:noFill/>
            <a:miter lim="800000"/>
            <a:headEnd/>
            <a:tailEnd/>
          </a:ln>
        </p:spPr>
        <p:txBody>
          <a:bodyPr lIns="0" tIns="0" rIns="0" bIns="0">
            <a:spAutoFit/>
          </a:bodyPr>
          <a:lstStyle/>
          <a:p>
            <a:pPr defTabSz="114300" eaLnBrk="0" fontAlgn="base" hangingPunct="0">
              <a:lnSpc>
                <a:spcPct val="90000"/>
              </a:lnSpc>
              <a:spcBef>
                <a:spcPct val="20000"/>
              </a:spcBef>
              <a:spcAft>
                <a:spcPct val="0"/>
              </a:spcAft>
            </a:pPr>
            <a:r>
              <a:rPr lang="en-US" sz="1600" b="1" dirty="0">
                <a:solidFill>
                  <a:srgbClr val="225A7A"/>
                </a:solidFill>
                <a:latin typeface="Arial" charset="0"/>
                <a:cs typeface="Arial" charset="0"/>
              </a:rPr>
              <a:t>(Insured Losses, </a:t>
            </a:r>
            <a:r>
              <a:rPr lang="en-US" sz="1600" b="1" dirty="0" smtClean="0">
                <a:solidFill>
                  <a:srgbClr val="225A7A"/>
                </a:solidFill>
                <a:latin typeface="Arial" charset="0"/>
                <a:cs typeface="Arial" charset="0"/>
              </a:rPr>
              <a:t>2012 </a:t>
            </a:r>
            <a:r>
              <a:rPr lang="en-US" sz="1600" b="1" dirty="0">
                <a:solidFill>
                  <a:srgbClr val="225A7A"/>
                </a:solidFill>
                <a:latin typeface="Arial" charset="0"/>
                <a:cs typeface="Arial" charset="0"/>
              </a:rPr>
              <a:t>Dollars, $ Billions</a:t>
            </a:r>
            <a:r>
              <a:rPr lang="en-US" sz="1600" b="1" dirty="0" smtClean="0">
                <a:solidFill>
                  <a:srgbClr val="225A7A"/>
                </a:solidFill>
                <a:latin typeface="Arial" charset="0"/>
                <a:cs typeface="Arial" charset="0"/>
              </a:rPr>
              <a:t>)</a:t>
            </a:r>
            <a:endParaRPr lang="en-US" sz="1600" b="1" dirty="0">
              <a:solidFill>
                <a:srgbClr val="225A7A"/>
              </a:solidFill>
              <a:latin typeface="Arial" charset="0"/>
              <a:cs typeface="Arial" charset="0"/>
            </a:endParaRPr>
          </a:p>
        </p:txBody>
      </p:sp>
      <p:sp>
        <p:nvSpPr>
          <p:cNvPr id="31752" name="Rectangle 4"/>
          <p:cNvSpPr>
            <a:spLocks noChangeArrowheads="1"/>
          </p:cNvSpPr>
          <p:nvPr/>
        </p:nvSpPr>
        <p:spPr bwMode="auto">
          <a:xfrm>
            <a:off x="-2" y="6203205"/>
            <a:ext cx="9144001" cy="654795"/>
          </a:xfrm>
          <a:prstGeom prst="rect">
            <a:avLst/>
          </a:prstGeom>
          <a:noFill/>
          <a:ln w="9525">
            <a:noFill/>
            <a:miter lim="800000"/>
            <a:headEnd/>
            <a:tailEnd/>
          </a:ln>
        </p:spPr>
        <p:txBody>
          <a:bodyPr wrap="square" lIns="365760" tIns="0" rIns="0" bIns="137160" anchor="b">
            <a:spAutoFit/>
          </a:bodyPr>
          <a:lstStyle/>
          <a:p>
            <a:pPr algn="l" eaLnBrk="0" fontAlgn="base" hangingPunct="0">
              <a:lnSpc>
                <a:spcPct val="85000"/>
              </a:lnSpc>
              <a:spcBef>
                <a:spcPct val="25000"/>
              </a:spcBef>
              <a:spcAft>
                <a:spcPct val="0"/>
              </a:spcAft>
              <a:buClr>
                <a:srgbClr val="FF6801"/>
              </a:buClr>
              <a:buFont typeface="Wingdings" pitchFamily="2" charset="2"/>
              <a:buNone/>
            </a:pPr>
            <a:endParaRPr lang="en-US" sz="1100" dirty="0">
              <a:solidFill>
                <a:srgbClr val="000000"/>
              </a:solidFill>
              <a:latin typeface="Arial" charset="0"/>
              <a:cs typeface="Arial" charset="0"/>
            </a:endParaRPr>
          </a:p>
          <a:p>
            <a:pPr algn="l" eaLnBrk="0" fontAlgn="base" hangingPunct="0">
              <a:lnSpc>
                <a:spcPct val="85000"/>
              </a:lnSpc>
              <a:spcBef>
                <a:spcPct val="25000"/>
              </a:spcBef>
              <a:spcAft>
                <a:spcPct val="0"/>
              </a:spcAft>
              <a:buClr>
                <a:srgbClr val="FF6801"/>
              </a:buClr>
              <a:buFont typeface="Wingdings" pitchFamily="2" charset="2"/>
              <a:buNone/>
            </a:pPr>
            <a:r>
              <a:rPr lang="en-US" sz="1100" dirty="0" smtClean="0">
                <a:solidFill>
                  <a:srgbClr val="000000"/>
                </a:solidFill>
                <a:latin typeface="Arial" charset="0"/>
                <a:cs typeface="Arial" charset="0"/>
              </a:rPr>
              <a:t>*PCS  estimate as of </a:t>
            </a:r>
            <a:r>
              <a:rPr lang="en-US" sz="1100" dirty="0" smtClean="0">
                <a:solidFill>
                  <a:srgbClr val="000000"/>
                </a:solidFill>
              </a:rPr>
              <a:t>4/12/13</a:t>
            </a:r>
            <a:r>
              <a:rPr lang="en-US" sz="1100" dirty="0" smtClean="0">
                <a:solidFill>
                  <a:srgbClr val="000000"/>
                </a:solidFill>
                <a:latin typeface="Arial" charset="0"/>
                <a:cs typeface="Arial" charset="0"/>
              </a:rPr>
              <a:t>.</a:t>
            </a:r>
          </a:p>
          <a:p>
            <a:pPr algn="l" eaLnBrk="0" fontAlgn="base" hangingPunct="0">
              <a:lnSpc>
                <a:spcPct val="85000"/>
              </a:lnSpc>
              <a:spcBef>
                <a:spcPct val="25000"/>
              </a:spcBef>
              <a:spcAft>
                <a:spcPct val="0"/>
              </a:spcAft>
              <a:buClr>
                <a:srgbClr val="FF6801"/>
              </a:buClr>
              <a:buFont typeface="Wingdings" pitchFamily="2" charset="2"/>
              <a:buNone/>
            </a:pPr>
            <a:r>
              <a:rPr lang="en-US" sz="1100" dirty="0" smtClean="0">
                <a:solidFill>
                  <a:srgbClr val="000000"/>
                </a:solidFill>
                <a:latin typeface="Arial" charset="0"/>
                <a:cs typeface="Arial" charset="0"/>
              </a:rPr>
              <a:t>Sources</a:t>
            </a:r>
            <a:r>
              <a:rPr lang="en-US" sz="1100" dirty="0">
                <a:solidFill>
                  <a:srgbClr val="000000"/>
                </a:solidFill>
                <a:latin typeface="Arial" charset="0"/>
                <a:cs typeface="Arial" charset="0"/>
              </a:rPr>
              <a:t>: PCS; Insurance Information Institute inflation </a:t>
            </a:r>
            <a:r>
              <a:rPr lang="en-US" sz="1100" dirty="0" smtClean="0">
                <a:solidFill>
                  <a:srgbClr val="000000"/>
                </a:solidFill>
                <a:latin typeface="Arial" charset="0"/>
                <a:cs typeface="Arial" charset="0"/>
              </a:rPr>
              <a:t>adjustments to 2012 dollars using the CPI.</a:t>
            </a:r>
            <a:endParaRPr lang="en-US" sz="1100" dirty="0">
              <a:solidFill>
                <a:srgbClr val="000000"/>
              </a:solidFill>
              <a:latin typeface="Arial" charset="0"/>
              <a:cs typeface="Arial" charset="0"/>
            </a:endParaRPr>
          </a:p>
        </p:txBody>
      </p:sp>
      <p:graphicFrame>
        <p:nvGraphicFramePr>
          <p:cNvPr id="31746" name="Object 5"/>
          <p:cNvGraphicFramePr>
            <a:graphicFrameLocks noChangeAspect="1"/>
          </p:cNvGraphicFramePr>
          <p:nvPr/>
        </p:nvGraphicFramePr>
        <p:xfrm>
          <a:off x="179387" y="2895600"/>
          <a:ext cx="8964613" cy="3348037"/>
        </p:xfrm>
        <a:graphic>
          <a:graphicData uri="http://schemas.openxmlformats.org/presentationml/2006/ole">
            <p:oleObj spid="_x0000_s1026" name="Chart" r:id="rId4" imgW="8420033" imgH="3371882" progId="MSGraph.Chart.8">
              <p:embed followColorScheme="full"/>
            </p:oleObj>
          </a:graphicData>
        </a:graphic>
      </p:graphicFrame>
      <p:sp>
        <p:nvSpPr>
          <p:cNvPr id="2067463" name="AutoShape 7"/>
          <p:cNvSpPr>
            <a:spLocks noChangeArrowheads="1"/>
          </p:cNvSpPr>
          <p:nvPr/>
        </p:nvSpPr>
        <p:spPr bwMode="blackWhite">
          <a:xfrm>
            <a:off x="4807975" y="2819400"/>
            <a:ext cx="3229896" cy="1145412"/>
          </a:xfrm>
          <a:prstGeom prst="wedgeRectCallout">
            <a:avLst>
              <a:gd name="adj1" fmla="val 25955"/>
              <a:gd name="adj2" fmla="val 85317"/>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2000" b="1" dirty="0" smtClean="0">
                <a:solidFill>
                  <a:srgbClr val="FFFFFF"/>
                </a:solidFill>
              </a:rPr>
              <a:t>Hurricane Sandy became the 3</a:t>
            </a:r>
            <a:r>
              <a:rPr lang="en-US" sz="2000" b="1" baseline="30000" dirty="0" smtClean="0">
                <a:solidFill>
                  <a:srgbClr val="FFFFFF"/>
                </a:solidFill>
              </a:rPr>
              <a:t>rd</a:t>
            </a:r>
            <a:r>
              <a:rPr lang="en-US" sz="2000" b="1" dirty="0" smtClean="0">
                <a:solidFill>
                  <a:srgbClr val="FFFFFF"/>
                </a:solidFill>
              </a:rPr>
              <a:t> </a:t>
            </a:r>
            <a:r>
              <a:rPr lang="en-US" sz="2000" b="1" dirty="0" smtClean="0">
                <a:solidFill>
                  <a:srgbClr val="FFFFFF"/>
                </a:solidFill>
                <a:latin typeface="Arial" charset="0"/>
                <a:cs typeface="Arial" charset="0"/>
              </a:rPr>
              <a:t>costliest </a:t>
            </a:r>
            <a:r>
              <a:rPr lang="en-US" sz="2000" b="1" dirty="0" smtClean="0">
                <a:solidFill>
                  <a:srgbClr val="FFFFFF"/>
                </a:solidFill>
              </a:rPr>
              <a:t>hurricane</a:t>
            </a:r>
            <a:r>
              <a:rPr lang="en-US" sz="2000" b="1" dirty="0" smtClean="0">
                <a:solidFill>
                  <a:srgbClr val="FFFFFF"/>
                </a:solidFill>
                <a:latin typeface="Arial" charset="0"/>
                <a:cs typeface="Arial" charset="0"/>
              </a:rPr>
              <a:t> </a:t>
            </a:r>
            <a:r>
              <a:rPr lang="en-US" sz="2000" b="1" dirty="0">
                <a:solidFill>
                  <a:srgbClr val="FFFFFF"/>
                </a:solidFill>
                <a:latin typeface="Arial" charset="0"/>
                <a:cs typeface="Arial" charset="0"/>
              </a:rPr>
              <a:t>in US insurance history</a:t>
            </a:r>
          </a:p>
        </p:txBody>
      </p:sp>
      <p:sp>
        <p:nvSpPr>
          <p:cNvPr id="13" name="Text Box 17"/>
          <p:cNvSpPr txBox="1">
            <a:spLocks noChangeArrowheads="1"/>
          </p:cNvSpPr>
          <p:nvPr/>
        </p:nvSpPr>
        <p:spPr bwMode="auto">
          <a:xfrm>
            <a:off x="457200" y="1447801"/>
            <a:ext cx="8458200" cy="707886"/>
          </a:xfrm>
          <a:prstGeom prst="rect">
            <a:avLst/>
          </a:prstGeom>
          <a:solidFill>
            <a:schemeClr val="accent1">
              <a:lumMod val="75000"/>
            </a:schemeClr>
          </a:solidFill>
          <a:ln w="9525" algn="ctr">
            <a:noFill/>
            <a:miter lim="800000"/>
            <a:headEnd/>
            <a:tailEnd/>
          </a:ln>
        </p:spPr>
        <p:txBody>
          <a:bodyPr wrap="square">
            <a:spAutoFit/>
          </a:bodyPr>
          <a:lstStyle/>
          <a:p>
            <a:pPr algn="ctr">
              <a:defRPr/>
            </a:pPr>
            <a:r>
              <a:rPr lang="en-US" sz="2000" b="1" dirty="0" smtClean="0">
                <a:solidFill>
                  <a:schemeClr val="bg1"/>
                </a:solidFill>
              </a:rPr>
              <a:t>10 of the 12 most costly hurricanes in insurance history occurred over the past 9  years (2004—2012)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2067463"/>
                                        </p:tgtEl>
                                        <p:attrNameLst>
                                          <p:attrName>style.visibility</p:attrName>
                                        </p:attrNameLst>
                                      </p:cBhvr>
                                      <p:to>
                                        <p:strVal val="visible"/>
                                      </p:to>
                                    </p:set>
                                    <p:animEffect transition="in" filter="wipe(down)">
                                      <p:cBhvr>
                                        <p:cTn id="7" dur="500"/>
                                        <p:tgtEl>
                                          <p:spTgt spid="2067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46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2"/>
          <p:cNvSpPr>
            <a:spLocks noGrp="1" noChangeArrowheads="1"/>
          </p:cNvSpPr>
          <p:nvPr>
            <p:ph type="title"/>
          </p:nvPr>
        </p:nvSpPr>
        <p:spPr>
          <a:xfrm>
            <a:off x="66676" y="109538"/>
            <a:ext cx="7853643" cy="860425"/>
          </a:xfrm>
        </p:spPr>
        <p:txBody>
          <a:bodyPr/>
          <a:lstStyle/>
          <a:p>
            <a:r>
              <a:rPr lang="en-US" dirty="0" smtClean="0"/>
              <a:t>Hurricane Sandy: Claim Payments to Policyholders, by  State</a:t>
            </a:r>
          </a:p>
        </p:txBody>
      </p:sp>
      <p:graphicFrame>
        <p:nvGraphicFramePr>
          <p:cNvPr id="95234" name="Object 2"/>
          <p:cNvGraphicFramePr>
            <a:graphicFrameLocks/>
          </p:cNvGraphicFramePr>
          <p:nvPr/>
        </p:nvGraphicFramePr>
        <p:xfrm>
          <a:off x="215153" y="1276910"/>
          <a:ext cx="8673353" cy="4330700"/>
        </p:xfrm>
        <a:graphic>
          <a:graphicData uri="http://schemas.openxmlformats.org/presentationml/2006/ole">
            <p:oleObj spid="_x0000_s23554" name="Chart" r:id="rId4" imgW="8439184" imgH="4334003" progId="MSGraph.Chart.8">
              <p:embed followColorScheme="full"/>
            </p:oleObj>
          </a:graphicData>
        </a:graphic>
      </p:graphicFrame>
      <p:sp>
        <p:nvSpPr>
          <p:cNvPr id="95239" name="Rectangle 110"/>
          <p:cNvSpPr>
            <a:spLocks noGrp="1" noChangeArrowheads="1"/>
          </p:cNvSpPr>
          <p:nvPr>
            <p:ph type="sldNum" sz="quarter" idx="12"/>
          </p:nvPr>
        </p:nvSpPr>
        <p:spPr>
          <a:noFill/>
        </p:spPr>
        <p:txBody>
          <a:bodyPr/>
          <a:lstStyle/>
          <a:p>
            <a:fld id="{108AF790-FF04-42DB-8600-2355AD6BD9B9}" type="slidenum">
              <a:rPr lang="en-US" smtClean="0"/>
              <a:pPr/>
              <a:t>5</a:t>
            </a:fld>
            <a:endParaRPr lang="en-US" smtClean="0"/>
          </a:p>
        </p:txBody>
      </p:sp>
      <p:sp>
        <p:nvSpPr>
          <p:cNvPr id="10" name="AutoShape 8"/>
          <p:cNvSpPr>
            <a:spLocks noChangeArrowheads="1"/>
          </p:cNvSpPr>
          <p:nvPr/>
        </p:nvSpPr>
        <p:spPr bwMode="blackWhite">
          <a:xfrm>
            <a:off x="3275554" y="1760265"/>
            <a:ext cx="2358329" cy="1398493"/>
          </a:xfrm>
          <a:prstGeom prst="wedgeRectCallout">
            <a:avLst>
              <a:gd name="adj1" fmla="val -125448"/>
              <a:gd name="adj2" fmla="val -3401"/>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rgbClr val="FFFFFF"/>
              </a:buClr>
              <a:buFont typeface="Wingdings" pitchFamily="2" charset="2"/>
              <a:buNone/>
              <a:defRPr/>
            </a:pPr>
            <a:r>
              <a:rPr lang="en-US" sz="1600" b="1" dirty="0" smtClean="0">
                <a:solidFill>
                  <a:srgbClr val="FFFFFF"/>
                </a:solidFill>
                <a:latin typeface="Arial" pitchFamily="34" charset="0"/>
                <a:cs typeface="Arial" pitchFamily="34" charset="0"/>
              </a:rPr>
              <a:t>At $9.6B and $6.3B, respectively, NY and NJ suffered, by far, the largest losses from Hurricane Sandy</a:t>
            </a:r>
            <a:endParaRPr lang="en-US" sz="1600" b="1" dirty="0">
              <a:solidFill>
                <a:srgbClr val="FFFFFF"/>
              </a:solidFill>
              <a:latin typeface="Arial" pitchFamily="34" charset="0"/>
              <a:cs typeface="Arial" pitchFamily="34" charset="0"/>
            </a:endParaRPr>
          </a:p>
        </p:txBody>
      </p:sp>
      <p:sp>
        <p:nvSpPr>
          <p:cNvPr id="11" name="Rectangle 4"/>
          <p:cNvSpPr>
            <a:spLocks noChangeArrowheads="1"/>
          </p:cNvSpPr>
          <p:nvPr/>
        </p:nvSpPr>
        <p:spPr bwMode="black">
          <a:xfrm>
            <a:off x="255493" y="1196600"/>
            <a:ext cx="8221663" cy="276999"/>
          </a:xfrm>
          <a:prstGeom prst="rect">
            <a:avLst/>
          </a:prstGeom>
          <a:noFill/>
          <a:ln w="9525" algn="ctr">
            <a:noFill/>
            <a:miter lim="800000"/>
            <a:headEnd/>
            <a:tailEnd/>
          </a:ln>
        </p:spPr>
        <p:txBody>
          <a:bodyPr lIns="0" tIns="0" rIns="0" bIns="0">
            <a:spAutoFit/>
          </a:bodyPr>
          <a:lstStyle/>
          <a:p>
            <a:pPr algn="ctr" defTabSz="114300" eaLnBrk="0" hangingPunct="0">
              <a:lnSpc>
                <a:spcPct val="90000"/>
              </a:lnSpc>
              <a:spcBef>
                <a:spcPct val="20000"/>
              </a:spcBef>
            </a:pPr>
            <a:r>
              <a:rPr lang="en-US" sz="2000" b="1" dirty="0" smtClean="0">
                <a:solidFill>
                  <a:srgbClr val="225A7A"/>
                </a:solidFill>
              </a:rPr>
              <a:t>TOTAL = $18.75 BILLION</a:t>
            </a:r>
            <a:endParaRPr lang="en-US" sz="2000" b="1" dirty="0">
              <a:solidFill>
                <a:srgbClr val="225A7A"/>
              </a:solidFill>
            </a:endParaRPr>
          </a:p>
        </p:txBody>
      </p:sp>
      <p:sp>
        <p:nvSpPr>
          <p:cNvPr id="14" name="Rectangle 6"/>
          <p:cNvSpPr>
            <a:spLocks noChangeArrowheads="1"/>
          </p:cNvSpPr>
          <p:nvPr/>
        </p:nvSpPr>
        <p:spPr bwMode="black">
          <a:xfrm>
            <a:off x="347663" y="1074084"/>
            <a:ext cx="8221662"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smtClean="0">
                <a:solidFill>
                  <a:srgbClr val="225A7A"/>
                </a:solidFill>
              </a:rPr>
              <a:t>($ Thousands)</a:t>
            </a:r>
            <a:endParaRPr lang="en-US" sz="1600" b="1" dirty="0">
              <a:solidFill>
                <a:srgbClr val="225A7A"/>
              </a:solidFill>
            </a:endParaRPr>
          </a:p>
        </p:txBody>
      </p:sp>
      <p:sp>
        <p:nvSpPr>
          <p:cNvPr id="12" name="Rectangle 4"/>
          <p:cNvSpPr>
            <a:spLocks noChangeArrowheads="1"/>
          </p:cNvSpPr>
          <p:nvPr/>
        </p:nvSpPr>
        <p:spPr bwMode="auto">
          <a:xfrm>
            <a:off x="-127000" y="6301088"/>
            <a:ext cx="9191625" cy="612475"/>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Sources: Catastrophe loss data is for Catastrophe Serial No. 90 (Oct. 28 – 31, 2012) from PCS as of Jan. 18, 2013; Insurance Information Institute . </a:t>
            </a:r>
            <a:endParaRPr lang="en-US" sz="11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2"/>
          <p:cNvGraphicFramePr>
            <a:graphicFrameLocks noChangeAspect="1"/>
          </p:cNvGraphicFramePr>
          <p:nvPr>
            <p:ph type="chart" idx="1"/>
          </p:nvPr>
        </p:nvGraphicFramePr>
        <p:xfrm>
          <a:off x="-297998" y="1346455"/>
          <a:ext cx="8736013" cy="4972050"/>
        </p:xfrm>
        <a:graphic>
          <a:graphicData uri="http://schemas.openxmlformats.org/presentationml/2006/ole">
            <p:oleObj spid="_x0000_s24578" name="Chart" r:id="rId3" imgW="8620176" imgH="4905439" progId="MSGraph.Chart.8">
              <p:embed followColorScheme="full"/>
            </p:oleObj>
          </a:graphicData>
        </a:graphic>
      </p:graphicFrame>
      <p:sp>
        <p:nvSpPr>
          <p:cNvPr id="29699" name="Text Box 6"/>
          <p:cNvSpPr txBox="1">
            <a:spLocks noChangeArrowheads="1"/>
          </p:cNvSpPr>
          <p:nvPr/>
        </p:nvSpPr>
        <p:spPr bwMode="blackWhite">
          <a:xfrm>
            <a:off x="6430295" y="1152831"/>
            <a:ext cx="2585833" cy="3266769"/>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buFont typeface="Wingdings" pitchFamily="2" charset="2"/>
              <a:buNone/>
            </a:pPr>
            <a:r>
              <a:rPr lang="en-US" b="1" dirty="0" smtClean="0">
                <a:solidFill>
                  <a:srgbClr val="FFFFFF"/>
                </a:solidFill>
              </a:rPr>
              <a:t>Hurricane Sandy resulted in an estimated 1.52 million privately insured claims resulting in an estimated $18.75 insured losses.   Hurricane Katrina produced 1.74 million claims and $48.7B in losses (in 2012 $)</a:t>
            </a:r>
            <a:endParaRPr lang="en-US" b="1" dirty="0">
              <a:solidFill>
                <a:srgbClr val="FFFFFF"/>
              </a:solidFill>
            </a:endParaRPr>
          </a:p>
        </p:txBody>
      </p:sp>
      <p:sp>
        <p:nvSpPr>
          <p:cNvPr id="7" name="Title 8"/>
          <p:cNvSpPr txBox="1">
            <a:spLocks/>
          </p:cNvSpPr>
          <p:nvPr/>
        </p:nvSpPr>
        <p:spPr bwMode="black">
          <a:xfrm>
            <a:off x="39688" y="120650"/>
            <a:ext cx="7799387" cy="719138"/>
          </a:xfrm>
          <a:prstGeom prst="rect">
            <a:avLst/>
          </a:prstGeom>
          <a:noFill/>
          <a:ln w="9525">
            <a:noFill/>
            <a:miter lim="800000"/>
            <a:headEnd/>
            <a:tailEnd/>
          </a:ln>
        </p:spPr>
        <p:txBody>
          <a:bodyPr lIns="45720" rIns="45720" anchor="ctr"/>
          <a:lstStyle/>
          <a:p>
            <a:pPr algn="l" defTabSz="114300" eaLnBrk="0" hangingPunct="0">
              <a:lnSpc>
                <a:spcPct val="90000"/>
              </a:lnSpc>
              <a:defRPr/>
            </a:pPr>
            <a:r>
              <a:rPr lang="en-US" sz="3000" b="1" dirty="0" smtClean="0">
                <a:solidFill>
                  <a:srgbClr val="28688C"/>
                </a:solidFill>
                <a:latin typeface="Arial"/>
                <a:ea typeface="Arial Unicode MS"/>
                <a:cs typeface="Arial"/>
              </a:rPr>
              <a:t>Hurricane Sandy: Number of Claims </a:t>
            </a:r>
          </a:p>
          <a:p>
            <a:pPr algn="l" defTabSz="114300" eaLnBrk="0" hangingPunct="0">
              <a:lnSpc>
                <a:spcPct val="90000"/>
              </a:lnSpc>
              <a:defRPr/>
            </a:pPr>
            <a:r>
              <a:rPr lang="en-US" sz="3000" b="1" dirty="0" smtClean="0">
                <a:solidFill>
                  <a:srgbClr val="28688C"/>
                </a:solidFill>
                <a:latin typeface="Arial"/>
                <a:ea typeface="Arial Unicode MS"/>
                <a:cs typeface="Arial"/>
              </a:rPr>
              <a:t>by Type*</a:t>
            </a:r>
            <a:endParaRPr lang="en-US" sz="3000" b="1" kern="0" dirty="0">
              <a:solidFill>
                <a:srgbClr val="28688C"/>
              </a:solidFill>
              <a:ea typeface="+mj-ea"/>
              <a:cs typeface="+mj-cs"/>
            </a:endParaRPr>
          </a:p>
        </p:txBody>
      </p:sp>
      <p:sp>
        <p:nvSpPr>
          <p:cNvPr id="8" name="Rectangle 3"/>
          <p:cNvSpPr>
            <a:spLocks noChangeArrowheads="1"/>
          </p:cNvSpPr>
          <p:nvPr/>
        </p:nvSpPr>
        <p:spPr bwMode="auto">
          <a:xfrm>
            <a:off x="0" y="6266808"/>
            <a:ext cx="8242300" cy="553998"/>
          </a:xfrm>
          <a:prstGeom prst="rect">
            <a:avLst/>
          </a:prstGeom>
          <a:noFill/>
          <a:ln w="9525" algn="ctr">
            <a:noFill/>
            <a:miter lim="800000"/>
            <a:headEnd/>
            <a:tailEnd/>
          </a:ln>
        </p:spPr>
        <p:txBody>
          <a:bodyPr anchor="ctr">
            <a:spAutoFit/>
          </a:bodyPr>
          <a:lstStyle/>
          <a:p>
            <a:pPr algn="l">
              <a:defRPr/>
            </a:pPr>
            <a:r>
              <a:rPr lang="en-US" sz="1000" dirty="0" smtClean="0">
                <a:solidFill>
                  <a:schemeClr val="accent4">
                    <a:lumMod val="75000"/>
                  </a:schemeClr>
                </a:solidFill>
                <a:cs typeface="+mn-cs"/>
              </a:rPr>
              <a:t>*PCS claim count estimate s as of 1/18/13.  Loss estimate </a:t>
            </a:r>
            <a:r>
              <a:rPr lang="en-US" sz="1000" dirty="0" smtClean="0">
                <a:solidFill>
                  <a:schemeClr val="accent4">
                    <a:lumMod val="75000"/>
                  </a:schemeClr>
                </a:solidFill>
              </a:rPr>
              <a:t>represents PCS total ($18.75B) and upper end of range estimates by risk modelers RMS, </a:t>
            </a:r>
            <a:r>
              <a:rPr lang="en-US" sz="1000" dirty="0" err="1" smtClean="0">
                <a:solidFill>
                  <a:schemeClr val="accent4">
                    <a:lumMod val="75000"/>
                  </a:schemeClr>
                </a:solidFill>
              </a:rPr>
              <a:t>Eqecat</a:t>
            </a:r>
            <a:r>
              <a:rPr lang="en-US" sz="1000" dirty="0" smtClean="0">
                <a:solidFill>
                  <a:schemeClr val="accent4">
                    <a:lumMod val="75000"/>
                  </a:schemeClr>
                </a:solidFill>
              </a:rPr>
              <a:t> and AIR. All figures e</a:t>
            </a:r>
            <a:r>
              <a:rPr lang="en-US" sz="1000" dirty="0" smtClean="0">
                <a:solidFill>
                  <a:schemeClr val="accent4">
                    <a:lumMod val="75000"/>
                  </a:schemeClr>
                </a:solidFill>
                <a:cs typeface="+mn-cs"/>
              </a:rPr>
              <a:t>xclude losses paid by the NFIP.</a:t>
            </a:r>
          </a:p>
          <a:p>
            <a:pPr algn="l">
              <a:defRPr/>
            </a:pPr>
            <a:r>
              <a:rPr lang="en-US" sz="1000" dirty="0" smtClean="0">
                <a:solidFill>
                  <a:schemeClr val="accent4">
                    <a:lumMod val="75000"/>
                  </a:schemeClr>
                </a:solidFill>
                <a:cs typeface="+mn-cs"/>
              </a:rPr>
              <a:t>Source</a:t>
            </a:r>
            <a:r>
              <a:rPr lang="en-US" sz="1000" dirty="0">
                <a:solidFill>
                  <a:schemeClr val="accent4">
                    <a:lumMod val="75000"/>
                  </a:schemeClr>
                </a:solidFill>
                <a:cs typeface="+mn-cs"/>
              </a:rPr>
              <a:t>: </a:t>
            </a:r>
            <a:r>
              <a:rPr lang="en-US" sz="1000" dirty="0" smtClean="0">
                <a:solidFill>
                  <a:schemeClr val="accent4">
                    <a:lumMod val="75000"/>
                  </a:schemeClr>
                </a:solidFill>
                <a:cs typeface="+mn-cs"/>
              </a:rPr>
              <a:t>PCS; AIR, </a:t>
            </a:r>
            <a:r>
              <a:rPr lang="en-US" sz="1000" dirty="0" err="1" smtClean="0">
                <a:solidFill>
                  <a:schemeClr val="accent4">
                    <a:lumMod val="75000"/>
                  </a:schemeClr>
                </a:solidFill>
                <a:cs typeface="+mn-cs"/>
              </a:rPr>
              <a:t>Eqecat</a:t>
            </a:r>
            <a:r>
              <a:rPr lang="en-US" sz="1000" dirty="0" smtClean="0">
                <a:solidFill>
                  <a:schemeClr val="accent4">
                    <a:lumMod val="75000"/>
                  </a:schemeClr>
                </a:solidFill>
                <a:cs typeface="+mn-cs"/>
              </a:rPr>
              <a:t>, AIR Worldwide; Insurance Information Institute.</a:t>
            </a:r>
            <a:endParaRPr lang="en-US" sz="1000" i="1" dirty="0">
              <a:solidFill>
                <a:schemeClr val="accent4">
                  <a:lumMod val="75000"/>
                </a:schemeClr>
              </a:solidFill>
              <a:cs typeface="+mn-cs"/>
            </a:endParaRPr>
          </a:p>
        </p:txBody>
      </p:sp>
      <p:sp>
        <p:nvSpPr>
          <p:cNvPr id="6" name="Date Placeholder 5"/>
          <p:cNvSpPr>
            <a:spLocks noGrp="1"/>
          </p:cNvSpPr>
          <p:nvPr>
            <p:ph type="dt" sz="half" idx="10"/>
          </p:nvPr>
        </p:nvSpPr>
        <p:spPr/>
        <p:txBody>
          <a:bodyPr/>
          <a:lstStyle/>
          <a:p>
            <a:pPr>
              <a:defRPr/>
            </a:pPr>
            <a:r>
              <a:rPr lang="en-US" smtClean="0"/>
              <a:t>12/01/09 - 9pm</a:t>
            </a:r>
            <a:endParaRPr lang="en-US"/>
          </a:p>
        </p:txBody>
      </p:sp>
      <p:sp>
        <p:nvSpPr>
          <p:cNvPr id="9" name="Slide Number Placeholder 8"/>
          <p:cNvSpPr>
            <a:spLocks noGrp="1"/>
          </p:cNvSpPr>
          <p:nvPr>
            <p:ph type="sldNum" sz="quarter" idx="12"/>
          </p:nvPr>
        </p:nvSpPr>
        <p:spPr/>
        <p:txBody>
          <a:bodyPr/>
          <a:lstStyle/>
          <a:p>
            <a:pPr>
              <a:defRPr/>
            </a:pPr>
            <a:fld id="{213DCD5A-272D-460F-810D-8B44844B5B0F}" type="slidenum">
              <a:rPr lang="en-US" smtClean="0"/>
              <a:pPr>
                <a:defRPr/>
              </a:pPr>
              <a:t>6</a:t>
            </a:fld>
            <a:endParaRPr lang="en-US"/>
          </a:p>
        </p:txBody>
      </p:sp>
      <p:sp>
        <p:nvSpPr>
          <p:cNvPr id="10" name="AutoShape 7"/>
          <p:cNvSpPr>
            <a:spLocks noChangeArrowheads="1"/>
          </p:cNvSpPr>
          <p:nvPr/>
        </p:nvSpPr>
        <p:spPr bwMode="blackWhite">
          <a:xfrm>
            <a:off x="304800" y="4876800"/>
            <a:ext cx="3229896" cy="1143000"/>
          </a:xfrm>
          <a:prstGeom prst="wedgeRectCallout">
            <a:avLst>
              <a:gd name="adj1" fmla="val 74222"/>
              <a:gd name="adj2" fmla="val -63647"/>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1600" b="1" dirty="0" smtClean="0">
                <a:solidFill>
                  <a:srgbClr val="FFFFFF"/>
                </a:solidFill>
              </a:rPr>
              <a:t>Sandy is a high HO frequency, (relatively low)  severity event (avg. severity &lt;50% Katrina)</a:t>
            </a:r>
            <a:endParaRPr lang="en-US" sz="1600" b="1" dirty="0">
              <a:solidFill>
                <a:srgbClr val="FFFFFF"/>
              </a:solidFill>
              <a:latin typeface="Arial" charset="0"/>
              <a:cs typeface="Arial" charset="0"/>
            </a:endParaRPr>
          </a:p>
        </p:txBody>
      </p:sp>
      <p:sp>
        <p:nvSpPr>
          <p:cNvPr id="11" name="Rectangle 6"/>
          <p:cNvSpPr>
            <a:spLocks noChangeArrowheads="1"/>
          </p:cNvSpPr>
          <p:nvPr/>
        </p:nvSpPr>
        <p:spPr bwMode="black">
          <a:xfrm>
            <a:off x="1814046" y="1209983"/>
            <a:ext cx="4291780" cy="332399"/>
          </a:xfrm>
          <a:prstGeom prst="rect">
            <a:avLst/>
          </a:prstGeom>
          <a:noFill/>
          <a:ln w="9525" algn="ctr">
            <a:noFill/>
            <a:miter lim="800000"/>
            <a:headEnd/>
            <a:tailEnd/>
          </a:ln>
        </p:spPr>
        <p:txBody>
          <a:bodyPr wrap="square" lIns="0" tIns="0" rIns="0" bIns="0">
            <a:spAutoFit/>
          </a:bodyPr>
          <a:lstStyle/>
          <a:p>
            <a:pPr algn="ctr" defTabSz="114300" eaLnBrk="0" hangingPunct="0">
              <a:lnSpc>
                <a:spcPct val="90000"/>
              </a:lnSpc>
              <a:spcBef>
                <a:spcPct val="20000"/>
              </a:spcBef>
            </a:pPr>
            <a:r>
              <a:rPr lang="en-US" sz="2400" b="1" u="sng" dirty="0" smtClean="0">
                <a:solidFill>
                  <a:srgbClr val="225A7A"/>
                </a:solidFill>
              </a:rPr>
              <a:t>Total Claims = 1.52 Million*</a:t>
            </a:r>
            <a:endParaRPr lang="en-US" sz="2400" b="1" u="sng" dirty="0">
              <a:solidFill>
                <a:srgbClr val="225A7A"/>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2"/>
          <p:cNvGraphicFramePr>
            <a:graphicFrameLocks noChangeAspect="1"/>
          </p:cNvGraphicFramePr>
          <p:nvPr>
            <p:ph type="chart" idx="1"/>
          </p:nvPr>
        </p:nvGraphicFramePr>
        <p:xfrm>
          <a:off x="-430733" y="1287463"/>
          <a:ext cx="8736013" cy="4972050"/>
        </p:xfrm>
        <a:graphic>
          <a:graphicData uri="http://schemas.openxmlformats.org/presentationml/2006/ole">
            <p:oleObj spid="_x0000_s25602" name="Chart" r:id="rId3" imgW="8620176" imgH="4905439" progId="MSGraph.Chart.8">
              <p:embed followColorScheme="full"/>
            </p:oleObj>
          </a:graphicData>
        </a:graphic>
      </p:graphicFrame>
      <p:sp>
        <p:nvSpPr>
          <p:cNvPr id="29699" name="Text Box 6"/>
          <p:cNvSpPr txBox="1">
            <a:spLocks noChangeArrowheads="1"/>
          </p:cNvSpPr>
          <p:nvPr/>
        </p:nvSpPr>
        <p:spPr bwMode="blackWhite">
          <a:xfrm>
            <a:off x="6366437" y="914400"/>
            <a:ext cx="2585833" cy="3352800"/>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buFont typeface="Wingdings" pitchFamily="2" charset="2"/>
              <a:buNone/>
            </a:pPr>
            <a:r>
              <a:rPr lang="en-US" b="1" dirty="0" smtClean="0">
                <a:solidFill>
                  <a:srgbClr val="FFFFFF"/>
                </a:solidFill>
              </a:rPr>
              <a:t>Although Commercial Lines accounted for only 13% of total claims, they account for 48% of all claim dollars paid. In most hurricanes, Commercial Lines accounts for about 1/3 of insured losses.</a:t>
            </a:r>
            <a:endParaRPr lang="en-US" b="1" dirty="0">
              <a:solidFill>
                <a:srgbClr val="FFFFFF"/>
              </a:solidFill>
            </a:endParaRPr>
          </a:p>
        </p:txBody>
      </p:sp>
      <p:sp>
        <p:nvSpPr>
          <p:cNvPr id="7" name="Title 8"/>
          <p:cNvSpPr txBox="1">
            <a:spLocks/>
          </p:cNvSpPr>
          <p:nvPr/>
        </p:nvSpPr>
        <p:spPr bwMode="black">
          <a:xfrm>
            <a:off x="39688" y="120650"/>
            <a:ext cx="7799387" cy="719138"/>
          </a:xfrm>
          <a:prstGeom prst="rect">
            <a:avLst/>
          </a:prstGeom>
          <a:noFill/>
          <a:ln w="9525">
            <a:noFill/>
            <a:miter lim="800000"/>
            <a:headEnd/>
            <a:tailEnd/>
          </a:ln>
        </p:spPr>
        <p:txBody>
          <a:bodyPr lIns="45720" rIns="45720" anchor="ctr"/>
          <a:lstStyle/>
          <a:p>
            <a:pPr algn="l" defTabSz="114300" eaLnBrk="0" hangingPunct="0">
              <a:lnSpc>
                <a:spcPct val="90000"/>
              </a:lnSpc>
              <a:defRPr/>
            </a:pPr>
            <a:r>
              <a:rPr lang="en-US" sz="3000" b="1" dirty="0" smtClean="0">
                <a:solidFill>
                  <a:srgbClr val="28688C"/>
                </a:solidFill>
                <a:latin typeface="Arial"/>
                <a:ea typeface="Arial Unicode MS"/>
                <a:cs typeface="Arial"/>
              </a:rPr>
              <a:t>Hurricane Sandy: Insured Loss by</a:t>
            </a:r>
          </a:p>
          <a:p>
            <a:pPr algn="l" defTabSz="114300" eaLnBrk="0" hangingPunct="0">
              <a:lnSpc>
                <a:spcPct val="90000"/>
              </a:lnSpc>
              <a:defRPr/>
            </a:pPr>
            <a:r>
              <a:rPr lang="en-US" sz="3000" b="1" dirty="0" smtClean="0">
                <a:solidFill>
                  <a:srgbClr val="28688C"/>
                </a:solidFill>
                <a:latin typeface="Arial"/>
                <a:ea typeface="Arial Unicode MS"/>
                <a:cs typeface="Arial"/>
              </a:rPr>
              <a:t>Claim Type*  ($ Millions)</a:t>
            </a:r>
            <a:endParaRPr lang="en-US" sz="3000" b="1" kern="0" dirty="0">
              <a:solidFill>
                <a:srgbClr val="28688C"/>
              </a:solidFill>
              <a:ea typeface="+mj-ea"/>
              <a:cs typeface="+mj-cs"/>
            </a:endParaRPr>
          </a:p>
        </p:txBody>
      </p:sp>
      <p:sp>
        <p:nvSpPr>
          <p:cNvPr id="8" name="Rectangle 3"/>
          <p:cNvSpPr>
            <a:spLocks noChangeArrowheads="1"/>
          </p:cNvSpPr>
          <p:nvPr/>
        </p:nvSpPr>
        <p:spPr bwMode="auto">
          <a:xfrm>
            <a:off x="0" y="6387991"/>
            <a:ext cx="8242300" cy="400110"/>
          </a:xfrm>
          <a:prstGeom prst="rect">
            <a:avLst/>
          </a:prstGeom>
          <a:noFill/>
          <a:ln w="9525" algn="ctr">
            <a:noFill/>
            <a:miter lim="800000"/>
            <a:headEnd/>
            <a:tailEnd/>
          </a:ln>
        </p:spPr>
        <p:txBody>
          <a:bodyPr anchor="ctr">
            <a:spAutoFit/>
          </a:bodyPr>
          <a:lstStyle/>
          <a:p>
            <a:pPr algn="l">
              <a:defRPr/>
            </a:pPr>
            <a:r>
              <a:rPr lang="en-US" sz="1000" dirty="0" smtClean="0">
                <a:solidFill>
                  <a:schemeClr val="accent4">
                    <a:lumMod val="75000"/>
                  </a:schemeClr>
                </a:solidFill>
                <a:cs typeface="+mn-cs"/>
              </a:rPr>
              <a:t>*PCS insured loss estimates as of 1/18/13.</a:t>
            </a:r>
            <a:r>
              <a:rPr lang="en-US" sz="1000" dirty="0" smtClean="0">
                <a:solidFill>
                  <a:schemeClr val="accent4">
                    <a:lumMod val="75000"/>
                  </a:schemeClr>
                </a:solidFill>
              </a:rPr>
              <a:t> Catastrophe modeler estimates range up to $25 billion.  All figures e</a:t>
            </a:r>
            <a:r>
              <a:rPr lang="en-US" sz="1000" dirty="0" smtClean="0">
                <a:solidFill>
                  <a:schemeClr val="accent4">
                    <a:lumMod val="75000"/>
                  </a:schemeClr>
                </a:solidFill>
                <a:cs typeface="+mn-cs"/>
              </a:rPr>
              <a:t>xclude losses paid by the NFIP.</a:t>
            </a:r>
          </a:p>
          <a:p>
            <a:pPr algn="l">
              <a:defRPr/>
            </a:pPr>
            <a:r>
              <a:rPr lang="en-US" sz="1000" dirty="0" smtClean="0">
                <a:solidFill>
                  <a:schemeClr val="accent4">
                    <a:lumMod val="75000"/>
                  </a:schemeClr>
                </a:solidFill>
                <a:cs typeface="+mn-cs"/>
              </a:rPr>
              <a:t>Source</a:t>
            </a:r>
            <a:r>
              <a:rPr lang="en-US" sz="1000" dirty="0">
                <a:solidFill>
                  <a:schemeClr val="accent4">
                    <a:lumMod val="75000"/>
                  </a:schemeClr>
                </a:solidFill>
                <a:cs typeface="+mn-cs"/>
              </a:rPr>
              <a:t>: </a:t>
            </a:r>
            <a:r>
              <a:rPr lang="en-US" sz="1000" dirty="0" smtClean="0">
                <a:solidFill>
                  <a:schemeClr val="accent4">
                    <a:lumMod val="75000"/>
                  </a:schemeClr>
                </a:solidFill>
                <a:cs typeface="+mn-cs"/>
              </a:rPr>
              <a:t>PCS;  Insurance Information Institute.</a:t>
            </a:r>
            <a:endParaRPr lang="en-US" sz="1000" i="1" dirty="0">
              <a:solidFill>
                <a:schemeClr val="accent4">
                  <a:lumMod val="75000"/>
                </a:schemeClr>
              </a:solidFill>
              <a:cs typeface="+mn-cs"/>
            </a:endParaRPr>
          </a:p>
        </p:txBody>
      </p:sp>
      <p:sp>
        <p:nvSpPr>
          <p:cNvPr id="6" name="Date Placeholder 5"/>
          <p:cNvSpPr>
            <a:spLocks noGrp="1"/>
          </p:cNvSpPr>
          <p:nvPr>
            <p:ph type="dt" sz="half" idx="10"/>
          </p:nvPr>
        </p:nvSpPr>
        <p:spPr/>
        <p:txBody>
          <a:bodyPr/>
          <a:lstStyle/>
          <a:p>
            <a:pPr>
              <a:defRPr/>
            </a:pPr>
            <a:r>
              <a:rPr lang="en-US" smtClean="0"/>
              <a:t>12/01/09 - 9pm</a:t>
            </a:r>
            <a:endParaRPr lang="en-US"/>
          </a:p>
        </p:txBody>
      </p:sp>
      <p:sp>
        <p:nvSpPr>
          <p:cNvPr id="9" name="Slide Number Placeholder 8"/>
          <p:cNvSpPr>
            <a:spLocks noGrp="1"/>
          </p:cNvSpPr>
          <p:nvPr>
            <p:ph type="sldNum" sz="quarter" idx="12"/>
          </p:nvPr>
        </p:nvSpPr>
        <p:spPr/>
        <p:txBody>
          <a:bodyPr/>
          <a:lstStyle/>
          <a:p>
            <a:pPr>
              <a:defRPr/>
            </a:pPr>
            <a:fld id="{213DCD5A-272D-460F-810D-8B44844B5B0F}" type="slidenum">
              <a:rPr lang="en-US" smtClean="0"/>
              <a:pPr>
                <a:defRPr/>
              </a:pPr>
              <a:t>7</a:t>
            </a:fld>
            <a:endParaRPr lang="en-US"/>
          </a:p>
        </p:txBody>
      </p:sp>
      <p:sp>
        <p:nvSpPr>
          <p:cNvPr id="11" name="Rectangle 6"/>
          <p:cNvSpPr>
            <a:spLocks noChangeArrowheads="1"/>
          </p:cNvSpPr>
          <p:nvPr/>
        </p:nvSpPr>
        <p:spPr bwMode="black">
          <a:xfrm>
            <a:off x="1194619" y="1209983"/>
            <a:ext cx="4911207" cy="332399"/>
          </a:xfrm>
          <a:prstGeom prst="rect">
            <a:avLst/>
          </a:prstGeom>
          <a:noFill/>
          <a:ln w="9525" algn="ctr">
            <a:noFill/>
            <a:miter lim="800000"/>
            <a:headEnd/>
            <a:tailEnd/>
          </a:ln>
        </p:spPr>
        <p:txBody>
          <a:bodyPr wrap="square" lIns="0" tIns="0" rIns="0" bIns="0">
            <a:spAutoFit/>
          </a:bodyPr>
          <a:lstStyle/>
          <a:p>
            <a:pPr algn="ctr" defTabSz="114300" eaLnBrk="0" hangingPunct="0">
              <a:lnSpc>
                <a:spcPct val="90000"/>
              </a:lnSpc>
              <a:spcBef>
                <a:spcPct val="20000"/>
              </a:spcBef>
            </a:pPr>
            <a:r>
              <a:rPr lang="en-US" sz="2400" b="1" u="sng" dirty="0" smtClean="0">
                <a:solidFill>
                  <a:srgbClr val="225A7A"/>
                </a:solidFill>
              </a:rPr>
              <a:t>Total Claim Value = $18.75 Billion*</a:t>
            </a:r>
            <a:endParaRPr lang="en-US" sz="2400" b="1" u="sng" dirty="0">
              <a:solidFill>
                <a:srgbClr val="225A7A"/>
              </a:solidFill>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5" name="Rectangle 105"/>
          <p:cNvSpPr>
            <a:spLocks noGrp="1" noChangeArrowheads="1"/>
          </p:cNvSpPr>
          <p:nvPr>
            <p:ph type="dt" sz="quarter" idx="10"/>
          </p:nvPr>
        </p:nvSpPr>
        <p:spPr>
          <a:noFill/>
        </p:spPr>
        <p:txBody>
          <a:bodyPr/>
          <a:lstStyle/>
          <a:p>
            <a:r>
              <a:rPr lang="en-US" smtClean="0"/>
              <a:t>12/01/09 - 9pm</a:t>
            </a:r>
          </a:p>
        </p:txBody>
      </p:sp>
      <p:sp>
        <p:nvSpPr>
          <p:cNvPr id="115716" name="Rectangle 106"/>
          <p:cNvSpPr>
            <a:spLocks noGrp="1" noChangeArrowheads="1"/>
          </p:cNvSpPr>
          <p:nvPr>
            <p:ph type="ftr" sz="quarter" idx="11"/>
          </p:nvPr>
        </p:nvSpPr>
        <p:spPr>
          <a:noFill/>
        </p:spPr>
        <p:txBody>
          <a:bodyPr/>
          <a:lstStyle/>
          <a:p>
            <a:r>
              <a:rPr lang="en-US" smtClean="0"/>
              <a:t>eSlide – P6466 – The Financial Crisis and the Future of the P/C</a:t>
            </a:r>
          </a:p>
        </p:txBody>
      </p:sp>
      <p:sp>
        <p:nvSpPr>
          <p:cNvPr id="115717" name="Rectangle 110"/>
          <p:cNvSpPr>
            <a:spLocks noGrp="1" noChangeArrowheads="1"/>
          </p:cNvSpPr>
          <p:nvPr>
            <p:ph type="sldNum" sz="quarter" idx="12"/>
          </p:nvPr>
        </p:nvSpPr>
        <p:spPr>
          <a:noFill/>
        </p:spPr>
        <p:txBody>
          <a:bodyPr/>
          <a:lstStyle/>
          <a:p>
            <a:fld id="{696AF8F7-4BFA-4F4B-B0E8-375BF5966073}" type="slidenum">
              <a:rPr lang="en-US" smtClean="0"/>
              <a:pPr/>
              <a:t>8</a:t>
            </a:fld>
            <a:endParaRPr lang="en-US" smtClean="0"/>
          </a:p>
        </p:txBody>
      </p:sp>
      <p:sp>
        <p:nvSpPr>
          <p:cNvPr id="115718" name="Rectangle 10"/>
          <p:cNvSpPr>
            <a:spLocks noGrp="1" noChangeArrowheads="1"/>
          </p:cNvSpPr>
          <p:nvPr>
            <p:ph type="title"/>
          </p:nvPr>
        </p:nvSpPr>
        <p:spPr/>
        <p:txBody>
          <a:bodyPr/>
          <a:lstStyle/>
          <a:p>
            <a:r>
              <a:rPr lang="en-US" dirty="0" smtClean="0"/>
              <a:t>Total Potential Home Value Exposure to Storm Surge Risk in 2013*</a:t>
            </a:r>
          </a:p>
        </p:txBody>
      </p:sp>
      <p:sp>
        <p:nvSpPr>
          <p:cNvPr id="115719" name="Rectangle 3"/>
          <p:cNvSpPr>
            <a:spLocks noChangeArrowheads="1"/>
          </p:cNvSpPr>
          <p:nvPr/>
        </p:nvSpPr>
        <p:spPr bwMode="black">
          <a:xfrm>
            <a:off x="347663" y="1266825"/>
            <a:ext cx="8534400"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smtClean="0">
                <a:solidFill>
                  <a:srgbClr val="225A7A"/>
                </a:solidFill>
              </a:rPr>
              <a:t>($ </a:t>
            </a:r>
            <a:r>
              <a:rPr lang="en-US" sz="1600" b="1" dirty="0">
                <a:solidFill>
                  <a:srgbClr val="225A7A"/>
                </a:solidFill>
              </a:rPr>
              <a:t>Billions)</a:t>
            </a:r>
          </a:p>
        </p:txBody>
      </p:sp>
      <p:sp>
        <p:nvSpPr>
          <p:cNvPr id="115720" name="Rectangle 4"/>
          <p:cNvSpPr>
            <a:spLocks noChangeArrowheads="1"/>
          </p:cNvSpPr>
          <p:nvPr/>
        </p:nvSpPr>
        <p:spPr bwMode="auto">
          <a:xfrm>
            <a:off x="0" y="6203205"/>
            <a:ext cx="7569200" cy="65479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*Insured and uninsured  property.  Based on estimated property values as of April 2013.</a:t>
            </a:r>
          </a:p>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a:t>
            </a:r>
            <a:r>
              <a:rPr lang="en-US" sz="1100" i="1" dirty="0" smtClean="0"/>
              <a:t>Storm Surge Report 2013, </a:t>
            </a:r>
            <a:r>
              <a:rPr lang="en-US" sz="1100" dirty="0" err="1" smtClean="0"/>
              <a:t>CoreLogic</a:t>
            </a:r>
            <a:r>
              <a:rPr lang="en-US" sz="1100" dirty="0" smtClean="0"/>
              <a:t>. </a:t>
            </a:r>
            <a:endParaRPr lang="en-US" sz="1100" dirty="0"/>
          </a:p>
        </p:txBody>
      </p:sp>
      <p:graphicFrame>
        <p:nvGraphicFramePr>
          <p:cNvPr id="115714" name="Object 5"/>
          <p:cNvGraphicFramePr>
            <a:graphicFrameLocks noChangeAspect="1"/>
          </p:cNvGraphicFramePr>
          <p:nvPr/>
        </p:nvGraphicFramePr>
        <p:xfrm>
          <a:off x="265113" y="1554163"/>
          <a:ext cx="8447087" cy="4789487"/>
        </p:xfrm>
        <a:graphic>
          <a:graphicData uri="http://schemas.openxmlformats.org/presentationml/2006/ole">
            <p:oleObj spid="_x0000_s27650" name="Chart" r:id="rId4" imgW="8543841" imgH="4848161" progId="MSGraph.Chart.8">
              <p:embed followColorScheme="full"/>
            </p:oleObj>
          </a:graphicData>
        </a:graphic>
      </p:graphicFrame>
      <p:sp>
        <p:nvSpPr>
          <p:cNvPr id="2073608" name="Text Box 5"/>
          <p:cNvSpPr txBox="1">
            <a:spLocks noChangeArrowheads="1"/>
          </p:cNvSpPr>
          <p:nvPr/>
        </p:nvSpPr>
        <p:spPr bwMode="blackWhite">
          <a:xfrm>
            <a:off x="3048000" y="4495801"/>
            <a:ext cx="5683250" cy="1295400"/>
          </a:xfrm>
          <a:prstGeom prst="rect">
            <a:avLst/>
          </a:prstGeom>
          <a:gradFill rotWithShape="1">
            <a:gsLst>
              <a:gs pos="0">
                <a:srgbClr val="FF6801"/>
              </a:gs>
              <a:gs pos="100000">
                <a:srgbClr val="DC5A01"/>
              </a:gs>
            </a:gsLst>
            <a:lin ang="5400000" scaled="1"/>
          </a:gradFill>
          <a:ln w="12700" algn="ctr">
            <a:solidFill>
              <a:srgbClr val="FF6801"/>
            </a:solidFill>
            <a:miter lim="800000"/>
            <a:headEnd type="none" w="sm" len="sm"/>
            <a:tailEnd type="none" w="sm" len="sm"/>
          </a:ln>
        </p:spPr>
        <p:txBody>
          <a:bodyPr lIns="45720" rIns="45720" anchor="ctr"/>
          <a:lstStyle/>
          <a:p>
            <a:pPr algn="ctr">
              <a:lnSpc>
                <a:spcPct val="95000"/>
              </a:lnSpc>
              <a:spcBef>
                <a:spcPct val="25000"/>
              </a:spcBef>
            </a:pPr>
            <a:r>
              <a:rPr lang="en-US" sz="1600" b="1" dirty="0" smtClean="0">
                <a:solidFill>
                  <a:srgbClr val="FFFFFF"/>
                </a:solidFill>
              </a:rPr>
              <a:t>The Value </a:t>
            </a:r>
            <a:r>
              <a:rPr lang="en-US" sz="1600" b="1" dirty="0">
                <a:solidFill>
                  <a:srgbClr val="FFFFFF"/>
                </a:solidFill>
              </a:rPr>
              <a:t>of </a:t>
            </a:r>
            <a:r>
              <a:rPr lang="en-US" sz="1600" b="1" dirty="0" smtClean="0">
                <a:solidFill>
                  <a:srgbClr val="FFFFFF"/>
                </a:solidFill>
              </a:rPr>
              <a:t>Homes Exposed to Storm Surge was $1.147 Trillion in 2013.*  Only a fraction of this is insured, hence the huge demand for federal aid following major coastal flooding events.</a:t>
            </a:r>
            <a:endParaRPr lang="en-US" sz="1600" b="1" dirty="0">
              <a:solidFill>
                <a:srgbClr val="FFFFFF"/>
              </a:solidFill>
            </a:endParaRPr>
          </a:p>
        </p:txBody>
      </p:sp>
      <p:sp>
        <p:nvSpPr>
          <p:cNvPr id="10" name="AutoShape 7"/>
          <p:cNvSpPr>
            <a:spLocks noChangeArrowheads="1"/>
          </p:cNvSpPr>
          <p:nvPr/>
        </p:nvSpPr>
        <p:spPr bwMode="blackWhite">
          <a:xfrm>
            <a:off x="3657600" y="3124200"/>
            <a:ext cx="2799132" cy="1129383"/>
          </a:xfrm>
          <a:prstGeom prst="wedgeRectCallout">
            <a:avLst>
              <a:gd name="adj1" fmla="val -25729"/>
              <a:gd name="adj2" fmla="val -119728"/>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2000" b="1" dirty="0" smtClean="0">
                <a:solidFill>
                  <a:srgbClr val="FFFFFF"/>
                </a:solidFill>
                <a:latin typeface="Arial" charset="0"/>
                <a:cs typeface="Arial" charset="0"/>
              </a:rPr>
              <a:t>NJ is the 3</a:t>
            </a:r>
            <a:r>
              <a:rPr lang="en-US" sz="2000" b="1" baseline="30000" dirty="0" smtClean="0">
                <a:solidFill>
                  <a:srgbClr val="FFFFFF"/>
                </a:solidFill>
                <a:latin typeface="Arial" charset="0"/>
                <a:cs typeface="Arial" charset="0"/>
              </a:rPr>
              <a:t>rd</a:t>
            </a:r>
            <a:r>
              <a:rPr lang="en-US" sz="2000" b="1" dirty="0" smtClean="0">
                <a:solidFill>
                  <a:srgbClr val="FFFFFF"/>
                </a:solidFill>
                <a:latin typeface="Arial" charset="0"/>
                <a:cs typeface="Arial" charset="0"/>
              </a:rPr>
              <a:t> most vulnerable state to storm surge</a:t>
            </a:r>
            <a:endParaRPr lang="en-US" sz="2000" b="1" dirty="0">
              <a:solidFill>
                <a:srgbClr val="FFFFFF"/>
              </a:solidFill>
              <a:latin typeface="Arial" charset="0"/>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700"/>
                                  </p:stCondLst>
                                  <p:childTnLst>
                                    <p:set>
                                      <p:cBhvr>
                                        <p:cTn id="6" dur="1" fill="hold">
                                          <p:stCondLst>
                                            <p:cond delay="0"/>
                                          </p:stCondLst>
                                        </p:cTn>
                                        <p:tgtEl>
                                          <p:spTgt spid="2073608"/>
                                        </p:tgtEl>
                                        <p:attrNameLst>
                                          <p:attrName>style.visibility</p:attrName>
                                        </p:attrNameLst>
                                      </p:cBhvr>
                                      <p:to>
                                        <p:strVal val="visible"/>
                                      </p:to>
                                    </p:set>
                                    <p:anim calcmode="lin" valueType="num">
                                      <p:cBhvr>
                                        <p:cTn id="7" dur="500" fill="hold"/>
                                        <p:tgtEl>
                                          <p:spTgt spid="2073608"/>
                                        </p:tgtEl>
                                        <p:attrNameLst>
                                          <p:attrName>ppt_w</p:attrName>
                                        </p:attrNameLst>
                                      </p:cBhvr>
                                      <p:tavLst>
                                        <p:tav tm="0">
                                          <p:val>
                                            <p:fltVal val="0"/>
                                          </p:val>
                                        </p:tav>
                                        <p:tav tm="100000">
                                          <p:val>
                                            <p:strVal val="#ppt_w"/>
                                          </p:val>
                                        </p:tav>
                                      </p:tavLst>
                                    </p:anim>
                                    <p:anim calcmode="lin" valueType="num">
                                      <p:cBhvr>
                                        <p:cTn id="8" dur="500" fill="hold"/>
                                        <p:tgtEl>
                                          <p:spTgt spid="2073608"/>
                                        </p:tgtEl>
                                        <p:attrNameLst>
                                          <p:attrName>ppt_h</p:attrName>
                                        </p:attrNameLst>
                                      </p:cBhvr>
                                      <p:tavLst>
                                        <p:tav tm="0">
                                          <p:val>
                                            <p:fltVal val="0"/>
                                          </p:val>
                                        </p:tav>
                                        <p:tav tm="100000">
                                          <p:val>
                                            <p:strVal val="#ppt_h"/>
                                          </p:val>
                                        </p:tav>
                                      </p:tavLst>
                                    </p:anim>
                                  </p:childTnLst>
                                </p:cTn>
                              </p:par>
                            </p:childTnLst>
                          </p:cTn>
                        </p:par>
                        <p:par>
                          <p:cTn id="9" fill="hold">
                            <p:stCondLst>
                              <p:cond delay="1200"/>
                            </p:stCondLst>
                            <p:childTnLst>
                              <p:par>
                                <p:cTn id="10" presetID="22" presetClass="entr" presetSubtype="4" fill="hold" grpId="0" nodeType="afterEffect">
                                  <p:stCondLst>
                                    <p:cond delay="70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3608"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Jersey Hurricane Losses</a:t>
            </a:r>
            <a:endParaRPr lang="en-US" dirty="0"/>
          </a:p>
        </p:txBody>
      </p:sp>
      <p:sp>
        <p:nvSpPr>
          <p:cNvPr id="3" name="Content Placeholder 2"/>
          <p:cNvSpPr>
            <a:spLocks noGrp="1"/>
          </p:cNvSpPr>
          <p:nvPr>
            <p:ph idx="1"/>
          </p:nvPr>
        </p:nvSpPr>
        <p:spPr>
          <a:xfrm>
            <a:off x="495300" y="1143000"/>
            <a:ext cx="8153400" cy="5157789"/>
          </a:xfrm>
        </p:spPr>
        <p:txBody>
          <a:bodyPr/>
          <a:lstStyle/>
          <a:p>
            <a:r>
              <a:rPr lang="en-US" sz="1800" dirty="0" smtClean="0"/>
              <a:t>Private insurance losses in New Jersey from Sandy totaled $6.3 billion, second only to New York’s $9.6 billion, according to ISO.</a:t>
            </a:r>
          </a:p>
          <a:p>
            <a:r>
              <a:rPr lang="en-US" sz="1800" dirty="0" smtClean="0"/>
              <a:t>New Jersey was one of 14 states impacted by Hurricane Irene in August, 2011. Irene caused a total of $4.3 billion in insured property damage, not including flood losses covered under NFIP, according to ISO. The NFIP puts its claims payouts from Irene at $1.3 billion (in all states).</a:t>
            </a:r>
          </a:p>
          <a:p>
            <a:r>
              <a:rPr lang="en-US" sz="1800" dirty="0" smtClean="0"/>
              <a:t>Two of the costliest hurricanes to hit the U.S., based on insured property losses, caused damage in New Jersey: Hurricane Ivan in 2004 and Hurricane Sandy in 2012. </a:t>
            </a:r>
          </a:p>
          <a:p>
            <a:r>
              <a:rPr lang="en-US" sz="1800" dirty="0" smtClean="0"/>
              <a:t>There were 230,708 flood insurance policies in force in New Jersey as of September 30, 2011, unchanged from the previous year</a:t>
            </a:r>
            <a:r>
              <a:rPr lang="en-US" dirty="0" smtClean="0"/>
              <a:t>.</a:t>
            </a:r>
          </a:p>
          <a:p>
            <a:pPr>
              <a:buNone/>
            </a:pPr>
            <a:endParaRPr lang="en-US" dirty="0"/>
          </a:p>
        </p:txBody>
      </p:sp>
      <p:sp>
        <p:nvSpPr>
          <p:cNvPr id="4" name="Date Placeholder 3"/>
          <p:cNvSpPr>
            <a:spLocks noGrp="1"/>
          </p:cNvSpPr>
          <p:nvPr>
            <p:ph type="dt" sz="half" idx="10"/>
          </p:nvPr>
        </p:nvSpPr>
        <p:spPr/>
        <p:txBody>
          <a:bodyPr/>
          <a:lstStyle/>
          <a:p>
            <a:pPr>
              <a:defRPr/>
            </a:pPr>
            <a:r>
              <a:rPr lang="en-US" smtClean="0">
                <a:solidFill>
                  <a:srgbClr val="FFFFFF"/>
                </a:solidFill>
              </a:rPr>
              <a:t>12/01/09 - 9pm</a:t>
            </a:r>
            <a:endParaRPr lang="en-US" dirty="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eSlide – P6466 – The Financial Crisis and the Future of the P/C</a:t>
            </a: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F77B3645-63F3-4601-8EDB-62E8C97E1A73}" type="slidenum">
              <a:rPr lang="en-US" smtClean="0">
                <a:solidFill>
                  <a:srgbClr val="000000"/>
                </a:solidFill>
              </a:rPr>
              <a:pPr>
                <a:defRPr/>
              </a:pPr>
              <a:t>9</a:t>
            </a:fld>
            <a:endParaRPr lang="en-US"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EEC100"/>
      </a:dk2>
      <a:lt2>
        <a:srgbClr val="6FCAEF"/>
      </a:lt2>
      <a:accent1>
        <a:srgbClr val="225A7A"/>
      </a:accent1>
      <a:accent2>
        <a:srgbClr val="FF6801"/>
      </a:accent2>
      <a:accent3>
        <a:srgbClr val="FFFFFF"/>
      </a:accent3>
      <a:accent4>
        <a:srgbClr val="000000"/>
      </a:accent4>
      <a:accent5>
        <a:srgbClr val="ABB5BE"/>
      </a:accent5>
      <a:accent6>
        <a:srgbClr val="E75E01"/>
      </a:accent6>
      <a:hlink>
        <a:srgbClr val="339966"/>
      </a:hlink>
      <a:folHlink>
        <a:srgbClr val="A50021"/>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336699"/>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376BD"/>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66CC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1915</TotalTime>
  <Words>1419</Words>
  <Application>Microsoft Office PowerPoint</Application>
  <PresentationFormat>On-screen Show (4:3)</PresentationFormat>
  <Paragraphs>137</Paragraphs>
  <Slides>17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Default Design</vt:lpstr>
      <vt:lpstr>Chart</vt:lpstr>
      <vt:lpstr>Superstorm Sandy:  Lessons Learned and the Changing Landscape of the Homeowners and Commercial Insurance Markets</vt:lpstr>
      <vt:lpstr>Presentation Outline</vt:lpstr>
      <vt:lpstr>Economic Overview: Sandy Facts and Statistics</vt:lpstr>
      <vt:lpstr>Top 12 Most Costly Hurricanes in U.S. History</vt:lpstr>
      <vt:lpstr>Hurricane Sandy: Claim Payments to Policyholders, by  State</vt:lpstr>
      <vt:lpstr>Slide 6</vt:lpstr>
      <vt:lpstr>Slide 7</vt:lpstr>
      <vt:lpstr>Total Potential Home Value Exposure to Storm Surge Risk in 2013*</vt:lpstr>
      <vt:lpstr>New Jersey Hurricane Losses</vt:lpstr>
      <vt:lpstr>Two of the Top Ten Most Costly Hurricanes Hit NJ – Sandy and Ivan</vt:lpstr>
      <vt:lpstr>Key Sandy-Related Lessons Learned</vt:lpstr>
      <vt:lpstr>Hurricane Sandy: News Cycle   </vt:lpstr>
      <vt:lpstr>Current Media Environment</vt:lpstr>
      <vt:lpstr>I.I.I. Toolkit – Sharing and Distribution</vt:lpstr>
      <vt:lpstr>The I’s on Insurance: Your Homeowners Coverage </vt:lpstr>
      <vt:lpstr>FEMA Videos</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Salvatore, Jeanne</dc:creator>
  <cp:lastModifiedBy>Shorna Lewis</cp:lastModifiedBy>
  <cp:revision>203</cp:revision>
  <dcterms:created xsi:type="dcterms:W3CDTF">2012-07-25T15:34:22Z</dcterms:created>
  <dcterms:modified xsi:type="dcterms:W3CDTF">2013-10-17T18:33:38Z</dcterms:modified>
</cp:coreProperties>
</file>