
<file path=[Content_Types].xml><?xml version="1.0" encoding="utf-8"?>
<Types xmlns="http://schemas.openxmlformats.org/package/2006/content-types">
  <Override PartName="/ppt/slides/slide47.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tags/tag8.xml" ContentType="application/vnd.openxmlformats-officedocument.presentationml.tags+xml"/>
  <Override PartName="/ppt/slides/slide120.xml" ContentType="application/vnd.openxmlformats-officedocument.presentationml.slide+xml"/>
  <Override PartName="/ppt/notesSlides/notesSlide38.xml" ContentType="application/vnd.openxmlformats-officedocument.presentationml.notesSlide+xml"/>
  <Override PartName="/ppt/notesSlides/notesSlide85.xml" ContentType="application/vnd.openxmlformats-officedocument.presentationml.notesSlide+xml"/>
  <Override PartName="/ppt/notesSlides/notesSlide141.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Default Extension="xml" ContentType="application/xml"/>
  <Override PartName="/ppt/slides/slide50.xml" ContentType="application/vnd.openxmlformats-officedocument.presentationml.slide+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notesSlides/notesSlide41.xml" ContentType="application/vnd.openxmlformats-officedocument.presentationml.notesSlide+xml"/>
  <Override PartName="/ppt/notesSlides/notesSlide179.xml" ContentType="application/vnd.openxmlformats-officedocument.presentationml.notesSlide+xml"/>
  <Override PartName="/ppt/slides/slide158.xml" ContentType="application/vnd.openxmlformats-officedocument.presentationml.slide+xml"/>
  <Override PartName="/ppt/slides/slide136.xml" ContentType="application/vnd.openxmlformats-officedocument.presentationml.slide+xml"/>
  <Override PartName="/ppt/slides/slide183.xml" ContentType="application/vnd.openxmlformats-officedocument.presentationml.slide+xml"/>
  <Override PartName="/ppt/notesSlides/notesSlide7.xml" ContentType="application/vnd.openxmlformats-officedocument.presentationml.notesSlide+xml"/>
  <Default Extension="xlsx" ContentType="application/vnd.openxmlformats-officedocument.spreadsheetml.sheet"/>
  <Override PartName="/ppt/charts/chart3.xml" ContentType="application/vnd.openxmlformats-officedocument.drawingml.chart+xml"/>
  <Override PartName="/ppt/notesSlides/notesSlide157.xml" ContentType="application/vnd.openxmlformats-officedocument.presentationml.notesSlide+xml"/>
  <Override PartName="/ppt/slides/slide88.xml" ContentType="application/vnd.openxmlformats-officedocument.presentationml.slide+xml"/>
  <Override PartName="/ppt/notesSlides/notesSlide135.xml" ContentType="application/vnd.openxmlformats-officedocument.presentationml.notesSlide+xml"/>
  <Override PartName="/ppt/notesSlides/notesSlide182.xml" ContentType="application/vnd.openxmlformats-officedocument.presentationml.notesSlide+xml"/>
  <Override PartName="/ppt/slides/slide19.xml" ContentType="application/vnd.openxmlformats-officedocument.presentationml.slide+xml"/>
  <Override PartName="/ppt/slides/slide66.xml" ContentType="application/vnd.openxmlformats-officedocument.presentationml.slide+xml"/>
  <Override PartName="/ppt/slides/slide114.xml" ContentType="application/vnd.openxmlformats-officedocument.presentationml.slide+xml"/>
  <Override PartName="/ppt/slides/slide161.xml" ContentType="application/vnd.openxmlformats-officedocument.presentationml.slide+xml"/>
  <Default Extension="png" ContentType="image/png"/>
  <Override PartName="/ppt/notesSlides/notesSlide79.xml" ContentType="application/vnd.openxmlformats-officedocument.presentationml.notesSlide+xml"/>
  <Override PartName="/ppt/theme/theme2.xml" ContentType="application/vnd.openxmlformats-officedocument.theme+xml"/>
  <Override PartName="/ppt/tags/tag5.xml" ContentType="application/vnd.openxmlformats-officedocument.presentationml.tags+xml"/>
  <Override PartName="/ppt/notesSlides/notesSlide57.xml" ContentType="application/vnd.openxmlformats-officedocument.presentationml.notesSlide+xml"/>
  <Override PartName="/ppt/notesSlides/notesSlide113.xml" ContentType="application/vnd.openxmlformats-officedocument.presentationml.notesSlide+xml"/>
  <Override PartName="/ppt/notesSlides/notesSlide160.xml" ContentType="application/vnd.openxmlformats-officedocument.presentationml.notesSlide+xml"/>
  <Override PartName="/ppt/slides/slide44.xml" ContentType="application/vnd.openxmlformats-officedocument.presentationml.slide+xml"/>
  <Override PartName="/ppt/slides/slide91.xml" ContentType="application/vnd.openxmlformats-officedocument.presentationml.slide+xml"/>
  <Default Extension="emf" ContentType="image/x-emf"/>
  <Override PartName="/ppt/slides/slide22.xml" ContentType="application/vnd.openxmlformats-officedocument.presentationml.slide+xml"/>
  <Override PartName="/ppt/slides/slide199.xml" ContentType="application/vnd.openxmlformats-officedocument.presentationml.slide+xml"/>
  <Override PartName="/ppt/notesSlides/notesSlide35.xml" ContentType="application/vnd.openxmlformats-officedocument.presentationml.notesSlide+xml"/>
  <Override PartName="/ppt/notesSlides/notesSlide82.xml" ContentType="application/vnd.openxmlformats-officedocument.presentationml.notesSlide+xml"/>
  <Override PartName="/ppt/notesSlides/notesSlide13.xml" ContentType="application/vnd.openxmlformats-officedocument.presentationml.notesSlide+xml"/>
  <Override PartName="/ppt/notesSlides/notesSlide60.xml" ContentType="application/vnd.openxmlformats-officedocument.presentationml.notesSlide+xml"/>
  <Override PartName="/ppt/slides/slide119.xml" ContentType="application/vnd.openxmlformats-officedocument.presentationml.slide+xml"/>
  <Override PartName="/ppt/slides/slide166.xml" ContentType="application/vnd.openxmlformats-officedocument.presentationml.slide+xml"/>
  <Override PartName="/ppt/slides/slide177.xml" ContentType="application/vnd.openxmlformats-officedocument.presentationml.slide+xml"/>
  <Override PartName="/ppt/slideLayouts/slideLayout10.xml" ContentType="application/vnd.openxmlformats-officedocument.presentationml.slideLayout+xml"/>
  <Override PartName="/ppt/notesSlides/notesSlide129.xml" ContentType="application/vnd.openxmlformats-officedocument.presentationml.notesSlide+xml"/>
  <Override PartName="/ppt/notesSlides/notesSlide176.xml" ContentType="application/vnd.openxmlformats-officedocument.presentationml.notesSlide+xml"/>
  <Override PartName="/ppt/notesSlides/notesSlide187.xml" ContentType="application/vnd.openxmlformats-officedocument.presentationml.notesSlide+xml"/>
  <Override PartName="/ppt/slides/slide108.xml" ContentType="application/vnd.openxmlformats-officedocument.presentationml.slide+xml"/>
  <Override PartName="/ppt/slides/slide155.xml" ContentType="application/vnd.openxmlformats-officedocument.presentationml.slide+xml"/>
  <Override PartName="/ppt/notesSlides/notesSlide118.xml" ContentType="application/vnd.openxmlformats-officedocument.presentationml.notesSlide+xml"/>
  <Override PartName="/ppt/notesSlides/notesSlide165.xml" ContentType="application/vnd.openxmlformats-officedocument.presentationml.notesSlide+xml"/>
  <Override PartName="/ppt/slides/slide49.xml" ContentType="application/vnd.openxmlformats-officedocument.presentationml.slide+xml"/>
  <Override PartName="/ppt/slides/slide96.xml" ContentType="application/vnd.openxmlformats-officedocument.presentationml.slide+xml"/>
  <Override PartName="/ppt/slides/slide144.xml" ContentType="application/vnd.openxmlformats-officedocument.presentationml.slide+xml"/>
  <Override PartName="/ppt/slides/slide191.xml" ContentType="application/vnd.openxmlformats-officedocument.presentationml.slide+xml"/>
  <Override PartName="/ppt/notesSlides/notesSlide4.xml" ContentType="application/vnd.openxmlformats-officedocument.presentationml.notesSlide+xml"/>
  <Override PartName="/ppt/notesSlides/notesSlide107.xml" ContentType="application/vnd.openxmlformats-officedocument.presentationml.notesSlide+xml"/>
  <Override PartName="/ppt/notesSlides/notesSlide154.xml" ContentType="application/vnd.openxmlformats-officedocument.presentationml.notesSlide+xml"/>
  <Override PartName="/ppt/slides/slide38.xml" ContentType="application/vnd.openxmlformats-officedocument.presentationml.slide+xml"/>
  <Override PartName="/ppt/slides/slide85.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s/slide180.xml" ContentType="application/vnd.openxmlformats-officedocument.presentationml.slide+xml"/>
  <Override PartName="/ppt/notesSlides/notesSlide87.xml" ContentType="application/vnd.openxmlformats-officedocument.presentationml.notesSlide+xml"/>
  <Override PartName="/ppt/notesSlides/notesSlide98.xml" ContentType="application/vnd.openxmlformats-officedocument.presentationml.notesSlide+xml"/>
  <Override PartName="/ppt/notesSlides/notesSlide132.xml" ContentType="application/vnd.openxmlformats-officedocument.presentationml.notesSlide+xml"/>
  <Override PartName="/ppt/notesSlides/notesSlide143.xml" ContentType="application/vnd.openxmlformats-officedocument.presentationml.notesSlide+xml"/>
  <Override PartName="/ppt/notesSlides/notesSlide190.xml" ContentType="application/vnd.openxmlformats-officedocument.presentationml.notesSlide+xml"/>
  <Override PartName="/ppt/slides/slide27.xml" ContentType="application/vnd.openxmlformats-officedocument.presentationml.slide+xml"/>
  <Override PartName="/ppt/slides/slide74.xml" ContentType="application/vnd.openxmlformats-officedocument.presentationml.slide+xml"/>
  <Override PartName="/ppt/slides/slide111.xml" ContentType="application/vnd.openxmlformats-officedocument.presentationml.slide+xml"/>
  <Override PartName="/ppt/slides/slide209.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76.xml" ContentType="application/vnd.openxmlformats-officedocument.presentationml.notesSlide+xml"/>
  <Override PartName="/ppt/notesSlides/notesSlide121.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100.xml" ContentType="application/vnd.openxmlformats-officedocument.presentationml.slide+xml"/>
  <Override PartName="/ppt/notesSlides/notesSlide18.xml" ContentType="application/vnd.openxmlformats-officedocument.presentationml.notesSlide+xml"/>
  <Override PartName="/ppt/tags/tag2.xml" ContentType="application/vnd.openxmlformats-officedocument.presentationml.tags+xml"/>
  <Override PartName="/ppt/notesSlides/notesSlide65.xml" ContentType="application/vnd.openxmlformats-officedocument.presentationml.notesSlide+xml"/>
  <Override PartName="/ppt/notesSlides/notesSlide110.xml" ContentType="application/vnd.openxmlformats-officedocument.presentationml.notesSlide+xml"/>
  <Override PartName="/ppt/slides/slide41.xml" ContentType="application/vnd.openxmlformats-officedocument.presentationml.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90.xml" ContentType="application/vnd.openxmlformats-officedocument.presentationml.notesSlide+xml"/>
  <Override PartName="/ppt/slides/slide30.xml" ContentType="application/vnd.openxmlformats-officedocument.presentationml.slide+xml"/>
  <Override PartName="/ppt/slides/slide149.xml" ContentType="application/vnd.openxmlformats-officedocument.presentationml.slide+xml"/>
  <Override PartName="/ppt/slides/slide196.xml" ContentType="application/vnd.openxmlformats-officedocument.presentationml.slide+xml"/>
  <Override PartName="/ppt/slides/slide212.xml" ContentType="application/vnd.openxmlformats-officedocument.presentationml.slide+xml"/>
  <Override PartName="/ppt/notesSlides/notesSlide32.xml" ContentType="application/vnd.openxmlformats-officedocument.presentationml.notesSlide+xml"/>
  <Override PartName="/ppt/slides/slide138.xml" ContentType="application/vnd.openxmlformats-officedocument.presentationml.slide+xml"/>
  <Override PartName="/ppt/slides/slide185.xml" ContentType="application/vnd.openxmlformats-officedocument.presentationml.slide+xml"/>
  <Override PartName="/ppt/slides/slide201.xml" ContentType="application/vnd.openxmlformats-officedocument.presentationml.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48.xml" ContentType="application/vnd.openxmlformats-officedocument.presentationml.notesSlide+xml"/>
  <Override PartName="/ppt/notesSlides/notesSlide159.xml" ContentType="application/vnd.openxmlformats-officedocument.presentationml.notesSlide+xml"/>
  <Override PartName="/ppt/slides/slide79.xml" ContentType="application/vnd.openxmlformats-officedocument.presentationml.slide+xml"/>
  <Override PartName="/ppt/slides/slide127.xml" ContentType="application/vnd.openxmlformats-officedocument.presentationml.slide+xml"/>
  <Override PartName="/ppt/slides/slide174.xml" ContentType="application/vnd.openxmlformats-officedocument.presentationml.slide+xml"/>
  <Override PartName="/ppt/notesSlides/notesSlide10.xml" ContentType="application/vnd.openxmlformats-officedocument.presentationml.notesSlide+xml"/>
  <Override PartName="/ppt/notesSlides/notesSlide137.xml" ContentType="application/vnd.openxmlformats-officedocument.presentationml.notesSlide+xml"/>
  <Override PartName="/ppt/notesSlides/notesSlide184.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116.xml" ContentType="application/vnd.openxmlformats-officedocument.presentationml.slide+xml"/>
  <Override PartName="/ppt/slides/slide163.xml" ContentType="application/vnd.openxmlformats-officedocument.presentationml.slide+xml"/>
  <Override PartName="/ppt/slideLayouts/slideLayout9.xml" ContentType="application/vnd.openxmlformats-officedocument.presentationml.slideLayout+xml"/>
  <Override PartName="/ppt/notesSlides/notesSlide126.xml" ContentType="application/vnd.openxmlformats-officedocument.presentationml.notesSlide+xml"/>
  <Override PartName="/ppt/tags/tag10.xml" ContentType="application/vnd.openxmlformats-officedocument.presentationml.tags+xml"/>
  <Override PartName="/ppt/notesSlides/notesSlide173.xml" ContentType="application/vnd.openxmlformats-officedocument.presentationml.notesSlide+xml"/>
  <Override PartName="/ppt/slides/slide57.xml" ContentType="application/vnd.openxmlformats-officedocument.presentationml.slide+xml"/>
  <Override PartName="/ppt/slides/slide105.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notesSlides/notesSlide1.xml" ContentType="application/vnd.openxmlformats-officedocument.presentationml.notesSlide+xml"/>
  <Override PartName="/ppt/tags/tag7.xml" ContentType="application/vnd.openxmlformats-officedocument.presentationml.tags+xml"/>
  <Override PartName="/ppt/notesSlides/notesSlide59.xml" ContentType="application/vnd.openxmlformats-officedocument.presentationml.notesSlide+xml"/>
  <Override PartName="/ppt/notesSlides/notesSlide104.xml" ContentType="application/vnd.openxmlformats-officedocument.presentationml.notesSlide+xml"/>
  <Override PartName="/ppt/notesSlides/notesSlide115.xml" ContentType="application/vnd.openxmlformats-officedocument.presentationml.notesSlide+xml"/>
  <Override PartName="/ppt/notesSlides/notesSlide151.xml" ContentType="application/vnd.openxmlformats-officedocument.presentationml.notesSlide+xml"/>
  <Override PartName="/ppt/notesSlides/notesSlide162.xml" ContentType="application/vnd.openxmlformats-officedocument.presentationml.notesSlide+xml"/>
  <Override PartName="/ppt/slides/slide46.xml" ContentType="application/vnd.openxmlformats-officedocument.presentationml.slide+xml"/>
  <Override PartName="/ppt/slides/slide93.xml" ContentType="application/vnd.openxmlformats-officedocument.presentationml.slide+xml"/>
  <Override PartName="/ppt/slides/slide130.xml" ContentType="application/vnd.openxmlformats-officedocument.presentationml.slide+xml"/>
  <Override PartName="/ppt/notesSlides/notesSlide48.xml" ContentType="application/vnd.openxmlformats-officedocument.presentationml.notesSlide+xml"/>
  <Override PartName="/ppt/notesSlides/notesSlide95.xml" ContentType="application/vnd.openxmlformats-officedocument.presentationml.notesSlide+xml"/>
  <Override PartName="/ppt/notesSlides/notesSlide140.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s/slide206.xml" ContentType="application/vnd.openxmlformats-officedocument.presentationml.slide+xml"/>
  <Override PartName="/ppt/notesSlides/notesSlide37.xml" ContentType="application/vnd.openxmlformats-officedocument.presentationml.notesSlide+xml"/>
  <Override PartName="/ppt/notesSlides/notesSlide84.xml" ContentType="application/vnd.openxmlformats-officedocument.presentationml.notesSlide+xml"/>
  <Override PartName="/ppt/slides/slide13.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Default Extension="wav" ContentType="audio/wav"/>
  <Override PartName="/ppt/notesSlides/notesSlide62.xml" ContentType="application/vnd.openxmlformats-officedocument.presentationml.notesSlide+xml"/>
  <Override PartName="/ppt/notesSlides/notesSlide73.xml" ContentType="application/vnd.openxmlformats-officedocument.presentationml.notesSlide+xml"/>
  <Override PartName="/ppt/slides/slide168.xml" ContentType="application/vnd.openxmlformats-officedocument.presentationml.slide+xml"/>
  <Override PartName="/ppt/slides/slide179.xml" ContentType="application/vnd.openxmlformats-officedocument.presentationml.slide+xml"/>
  <Override PartName="/ppt/slideLayouts/slideLayout12.xml" ContentType="application/vnd.openxmlformats-officedocument.presentationml.slideLayout+xml"/>
  <Override PartName="/ppt/notesSlides/notesSlide51.xml" ContentType="application/vnd.openxmlformats-officedocument.presentationml.notesSlide+xml"/>
  <Override PartName="/ppt/notesSlides/notesSlide178.xml" ContentType="application/vnd.openxmlformats-officedocument.presentationml.notesSlide+xml"/>
  <Override PartName="/ppt/notesSlides/notesSlide189.xml" ContentType="application/vnd.openxmlformats-officedocument.presentationml.notesSlide+xml"/>
  <Override PartName="/ppt/slides/slide157.xml" ContentType="application/vnd.openxmlformats-officedocument.presentationml.slide+xml"/>
  <Override PartName="/ppt/notesSlides/notesSlide40.xml" ContentType="application/vnd.openxmlformats-officedocument.presentationml.notesSlide+xml"/>
  <Override PartName="/ppt/notesSlides/notesSlide167.xml" ContentType="application/vnd.openxmlformats-officedocument.presentationml.notesSlide+xml"/>
  <Override PartName="/ppt/slides/slide98.xml" ContentType="application/vnd.openxmlformats-officedocument.presentationml.slide+xml"/>
  <Override PartName="/ppt/slides/slide146.xml" ContentType="application/vnd.openxmlformats-officedocument.presentationml.slide+xml"/>
  <Override PartName="/ppt/slides/slide193.xml" ContentType="application/vnd.openxmlformats-officedocument.presentationml.slide+xml"/>
  <Override PartName="/ppt/notesSlides/notesSlide6.xml" ContentType="application/vnd.openxmlformats-officedocument.presentationml.notesSlide+xml"/>
  <Override PartName="/ppt/notesSlides/notesSlide109.xml" ContentType="application/vnd.openxmlformats-officedocument.presentationml.notesSlide+xml"/>
  <Override PartName="/ppt/notesSlides/notesSlide156.xml" ContentType="application/vnd.openxmlformats-officedocument.presentationml.notesSlide+xml"/>
  <Override PartName="/ppt/slides/slide87.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71.xml" ContentType="application/vnd.openxmlformats-officedocument.presentationml.slide+xml"/>
  <Override PartName="/ppt/slides/slide182.xml" ContentType="application/vnd.openxmlformats-officedocument.presentationml.slide+xml"/>
  <Override PartName="/ppt/notesSlides/notesSlide89.xml" ContentType="application/vnd.openxmlformats-officedocument.presentationml.notesSlide+xml"/>
  <Override PartName="/ppt/notesSlides/notesSlide145.xml" ContentType="application/vnd.openxmlformats-officedocument.presentationml.notesSlide+xml"/>
  <Override PartName="/ppt/charts/chart2.xml" ContentType="application/vnd.openxmlformats-officedocument.drawingml.chart+xml"/>
  <Override PartName="/ppt/notesSlides/notesSlide192.xml" ContentType="application/vnd.openxmlformats-officedocument.presentationml.notes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160.xml" ContentType="application/vnd.openxmlformats-officedocument.presentationml.slide+xml"/>
  <Override PartName="/ppt/notesSlides/notesSlide78.xml" ContentType="application/vnd.openxmlformats-officedocument.presentationml.notesSlide+xml"/>
  <Override PartName="/ppt/notesSlides/notesSlide123.xml" ContentType="application/vnd.openxmlformats-officedocument.presentationml.notesSlide+xml"/>
  <Override PartName="/ppt/notesSlides/notesSlide134.xml" ContentType="application/vnd.openxmlformats-officedocument.presentationml.notesSlide+xml"/>
  <Override PartName="/ppt/notesSlides/notesSlide170.xml" ContentType="application/vnd.openxmlformats-officedocument.presentationml.notesSlide+xml"/>
  <Override PartName="/ppt/notesSlides/notesSlide181.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notesSlides/notesSlide67.xml" ContentType="application/vnd.openxmlformats-officedocument.presentationml.notesSlide+xml"/>
  <Override PartName="/ppt/notesSlides/notesSlide112.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92.xml" ContentType="application/vnd.openxmlformats-officedocument.presentationml.notesSlide+xml"/>
  <Override PartName="/ppt/notesSlides/notesSlide101.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slides/slide187.xml" ContentType="application/vnd.openxmlformats-officedocument.presentationml.slide+xml"/>
  <Override PartName="/ppt/slides/slide198.xml" ContentType="application/vnd.openxmlformats-officedocument.presentationml.slide+xml"/>
  <Override PartName="/ppt/slides/slide203.xml" ContentType="application/vnd.openxmlformats-officedocument.presentationml.slide+xml"/>
  <Override PartName="/ppt/notesSlides/notesSlide23.xml" ContentType="application/vnd.openxmlformats-officedocument.presentationml.notesSlide+xml"/>
  <Override PartName="/ppt/notesSlides/notesSlide70.xml" ContentType="application/vnd.openxmlformats-officedocument.presentationml.notesSlide+xml"/>
  <Override PartName="/ppt/slides/slide129.xml" ContentType="application/vnd.openxmlformats-officedocument.presentationml.slide+xml"/>
  <Override PartName="/ppt/slides/slide176.xml" ContentType="application/vnd.openxmlformats-officedocument.presentationml.slide+xml"/>
  <Override PartName="/ppt/notesSlides/notesSlide12.xml" ContentType="application/vnd.openxmlformats-officedocument.presentationml.notesSlide+xml"/>
  <Override PartName="/ppt/notesSlides/notesSlide139.xml" ContentType="application/vnd.openxmlformats-officedocument.presentationml.notesSlide+xml"/>
  <Override PartName="/ppt/notesSlides/notesSlide186.xml" ContentType="application/vnd.openxmlformats-officedocument.presentationml.notesSlide+xml"/>
  <Override PartName="/ppt/slides/slide118.xml" ContentType="application/vnd.openxmlformats-officedocument.presentationml.slide+xml"/>
  <Override PartName="/ppt/slides/slide165.xml" ContentType="application/vnd.openxmlformats-officedocument.presentationml.slide+xml"/>
  <Override PartName="/ppt/notesSlides/notesSlide128.xml" ContentType="application/vnd.openxmlformats-officedocument.presentationml.notesSlide+xml"/>
  <Override PartName="/ppt/notesSlides/notesSlide175.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slides/slide190.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notesSlides/notesSlide106.xml" ContentType="application/vnd.openxmlformats-officedocument.presentationml.notesSlide+xml"/>
  <Override PartName="/ppt/notesSlides/notesSlide117.xml" ContentType="application/vnd.openxmlformats-officedocument.presentationml.notesSlide+xml"/>
  <Override PartName="/ppt/notesSlides/notesSlide153.xml" ContentType="application/vnd.openxmlformats-officedocument.presentationml.notesSlide+xml"/>
  <Override PartName="/ppt/notesSlides/notesSlide164.xml" ContentType="application/vnd.openxmlformats-officedocument.presentationml.notesSlide+xml"/>
  <Override PartName="/ppt/slides/slide48.xml" ContentType="application/vnd.openxmlformats-officedocument.presentationml.slide+xml"/>
  <Override PartName="/ppt/slides/slide95.xml" ContentType="application/vnd.openxmlformats-officedocument.presentationml.slide+xml"/>
  <Override PartName="/ppt/slides/slide132.xml" ContentType="application/vnd.openxmlformats-officedocument.presentationml.slide+xml"/>
  <Override PartName="/ppt/notesSlides/notesSlide3.xml" ContentType="application/vnd.openxmlformats-officedocument.presentationml.notesSlide+xml"/>
  <Default Extension="bin" ContentType="application/vnd.openxmlformats-officedocument.oleObject"/>
  <Override PartName="/ppt/notesSlides/notesSlide97.xml" ContentType="application/vnd.openxmlformats-officedocument.presentationml.notesSlide+xml"/>
  <Override PartName="/ppt/notesSlides/notesSlide142.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slides/slide208.xml" ContentType="application/vnd.openxmlformats-officedocument.presentationml.slide+xml"/>
  <Override PartName="/ppt/presProps.xml" ContentType="application/vnd.openxmlformats-officedocument.presentationml.presProps+xml"/>
  <Override PartName="/ppt/notesSlides/notesSlide39.xml" ContentType="application/vnd.openxmlformats-officedocument.presentationml.notesSlide+xml"/>
  <Override PartName="/ppt/notesSlides/notesSlide86.xml" ContentType="application/vnd.openxmlformats-officedocument.presentationml.notesSlide+xml"/>
  <Override PartName="/ppt/notesSlides/notesSlide131.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notesSlides/notesSlide120.xml" ContentType="application/vnd.openxmlformats-officedocument.presentationml.notesSlide+xml"/>
  <Override PartName="/ppt/slides/slide51.xml" ContentType="application/vnd.openxmlformats-officedocument.presentationml.slide+xml"/>
  <Override PartName="/ppt/slideLayouts/slideLayout14.xml" ContentType="application/vnd.openxmlformats-officedocument.presentationml.slideLayout+xml"/>
  <Override PartName="/ppt/tags/tag1.xml" ContentType="application/vnd.openxmlformats-officedocument.presentationml.tags+xml"/>
  <Override PartName="/ppt/notesSlides/notesSlide53.xml" ContentType="application/vnd.openxmlformats-officedocument.presentationml.notesSlide+xml"/>
  <Override PartName="/ppt/slides/slide40.xml" ContentType="application/vnd.openxmlformats-officedocument.presentationml.slide+xml"/>
  <Override PartName="/ppt/slides/slide159.xml" ContentType="application/vnd.openxmlformats-officedocument.presentationml.slide+xml"/>
  <Override PartName="/ppt/slides/slide211.xml" ContentType="application/vnd.openxmlformats-officedocument.presentationml.slide+xml"/>
  <Override PartName="/ppt/notesSlides/notesSlide42.xml" ContentType="application/vnd.openxmlformats-officedocument.presentationml.notesSlide+xml"/>
  <Override PartName="/ppt/notesSlides/notesSlide169.xml" ContentType="application/vnd.openxmlformats-officedocument.presentationml.notesSlide+xml"/>
  <Override PartName="/ppt/slides/slide148.xml" ContentType="application/vnd.openxmlformats-officedocument.presentationml.slide+xml"/>
  <Override PartName="/ppt/slides/slide195.xml" ContentType="application/vnd.openxmlformats-officedocument.presentationml.slide+xml"/>
  <Override PartName="/ppt/slides/slide200.xml" ContentType="application/vnd.openxmlformats-officedocument.presentationml.slide+xml"/>
  <Default Extension="vml" ContentType="application/vnd.openxmlformats-officedocument.vmlDrawing"/>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Default Extension="gif" ContentType="image/gif"/>
  <Override PartName="/ppt/notesSlides/notesSlide158.xml" ContentType="application/vnd.openxmlformats-officedocument.presentationml.notesSlide+xml"/>
  <Override PartName="/ppt/slides/slide89.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173.xml" ContentType="application/vnd.openxmlformats-officedocument.presentationml.slide+xml"/>
  <Override PartName="/ppt/slides/slide184.xml" ContentType="application/vnd.openxmlformats-officedocument.presentationml.slide+xml"/>
  <Override PartName="/ppt/notesSlides/notesSlide147.xml" ContentType="application/vnd.openxmlformats-officedocument.presentationml.notesSlide+xml"/>
  <Override PartName="/ppt/notesSlides/notesSlide194.xml" ContentType="application/vnd.openxmlformats-officedocument.presentationml.notesSlide+xml"/>
  <Override PartName="/ppt/slides/slide78.xml" ContentType="application/vnd.openxmlformats-officedocument.presentationml.slide+xml"/>
  <Override PartName="/ppt/slides/slide115.xml" ContentType="application/vnd.openxmlformats-officedocument.presentationml.slide+xml"/>
  <Override PartName="/ppt/slides/slide162.xml" ContentType="application/vnd.openxmlformats-officedocument.presentationml.slide+xml"/>
  <Override PartName="/ppt/handoutMasters/handoutMaster1.xml" ContentType="application/vnd.openxmlformats-officedocument.presentationml.handoutMaster+xml"/>
  <Override PartName="/ppt/notesSlides/notesSlide125.xml" ContentType="application/vnd.openxmlformats-officedocument.presentationml.notesSlide+xml"/>
  <Override PartName="/ppt/notesSlides/notesSlide136.xml" ContentType="application/vnd.openxmlformats-officedocument.presentationml.notesSlide+xml"/>
  <Override PartName="/ppt/notesSlides/notesSlide172.xml" ContentType="application/vnd.openxmlformats-officedocument.presentationml.notesSlide+xml"/>
  <Override PartName="/ppt/notesSlides/notesSlide183.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104.xml" ContentType="application/vnd.openxmlformats-officedocument.presentationml.slide+xml"/>
  <Override PartName="/ppt/slides/slide151.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notesSlides/notesSlide69.xml" ContentType="application/vnd.openxmlformats-officedocument.presentationml.notesSlide+xml"/>
  <Override PartName="/ppt/notesSlides/notesSlide114.xml" ContentType="application/vnd.openxmlformats-officedocument.presentationml.notesSlide+xml"/>
  <Override PartName="/ppt/notesSlides/notesSlide161.xml" ContentType="application/vnd.openxmlformats-officedocument.presentationml.notesSlide+xml"/>
  <Override PartName="/ppt/slideMasters/slideMaster1.xml" ContentType="application/vnd.openxmlformats-officedocument.presentationml.slideMaster+xml"/>
  <Override PartName="/ppt/slides/slide45.xml" ContentType="application/vnd.openxmlformats-officedocument.presentationml.slide+xml"/>
  <Override PartName="/ppt/slides/slide92.xml" ContentType="application/vnd.openxmlformats-officedocument.presentationml.slide+xml"/>
  <Override PartName="/ppt/slides/slide140.xml" ContentType="application/vnd.openxmlformats-officedocument.presentationml.slide+xml"/>
  <Override PartName="/ppt/theme/theme3.xml" ContentType="application/vnd.openxmlformats-officedocument.them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94.xml" ContentType="application/vnd.openxmlformats-officedocument.presentationml.notesSlide+xml"/>
  <Override PartName="/ppt/notesSlides/notesSlide103.xml" ContentType="application/vnd.openxmlformats-officedocument.presentationml.notesSlide+xml"/>
  <Override PartName="/ppt/notesSlides/notesSlide150.xml" ContentType="application/vnd.openxmlformats-officedocument.presentationml.notesSlide+xml"/>
  <Override PartName="/ppt/slides/slide34.xml" ContentType="application/vnd.openxmlformats-officedocument.presentationml.slide+xml"/>
  <Override PartName="/ppt/slides/slide81.xml" ContentType="application/vnd.openxmlformats-officedocument.presentationml.slide+xml"/>
  <Override PartName="/ppt/notesSlides/notesSlide36.xml" ContentType="application/vnd.openxmlformats-officedocument.presentationml.notesSlide+xml"/>
  <Override PartName="/ppt/notesSlides/notesSlide83.xml" ContentType="application/vnd.openxmlformats-officedocument.presentationml.notesSlide+xml"/>
  <Default Extension="xls" ContentType="application/vnd.ms-excel"/>
  <Default Extension="rels" ContentType="application/vnd.openxmlformats-package.relationships+xml"/>
  <Override PartName="/ppt/slides/slide23.xml" ContentType="application/vnd.openxmlformats-officedocument.presentationml.slide+xml"/>
  <Override PartName="/ppt/slides/slide70.xml" ContentType="application/vnd.openxmlformats-officedocument.presentationml.slide+xml"/>
  <Override PartName="/ppt/slides/slide189.xml" ContentType="application/vnd.openxmlformats-officedocument.presentationml.slide+xml"/>
  <Override PartName="/ppt/slides/slide205.xml" ContentType="application/vnd.openxmlformats-officedocument.presentationml.slide+xml"/>
  <Override PartName="/ppt/notesSlides/notesSlide25.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s/slide178.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61.xml" ContentType="application/vnd.openxmlformats-officedocument.presentationml.notesSlide+xml"/>
  <Override PartName="/ppt/notesSlides/notesSlide188.xml" ContentType="application/vnd.openxmlformats-officedocument.presentationml.notesSlide+xml"/>
  <Override PartName="/ppt/slides/slide167.xml" ContentType="application/vnd.openxmlformats-officedocument.presentationml.slide+xml"/>
  <Override PartName="/ppt/notesSlides/notesSlide50.xml" ContentType="application/vnd.openxmlformats-officedocument.presentationml.notesSlide+xml"/>
  <Override PartName="/ppt/notesSlides/notesSlide177.xml" ContentType="application/vnd.openxmlformats-officedocument.presentationml.notesSlide+xml"/>
  <Override PartName="/ppt/slides/slide109.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slides/slide192.xml" ContentType="application/vnd.openxmlformats-officedocument.presentationml.slide+xml"/>
  <Override PartName="/ppt/notesSlides/notesSlide108.xml" ContentType="application/vnd.openxmlformats-officedocument.presentationml.notesSlide+xml"/>
  <Override PartName="/ppt/notesSlides/notesSlide119.xml" ContentType="application/vnd.openxmlformats-officedocument.presentationml.notesSlide+xml"/>
  <Override PartName="/ppt/notesSlides/notesSlide155.xml" ContentType="application/vnd.openxmlformats-officedocument.presentationml.notesSlide+xml"/>
  <Override PartName="/ppt/notesSlides/notesSlide166.xml" ContentType="application/vnd.openxmlformats-officedocument.presentationml.notesSlide+xml"/>
  <Override PartName="/ppt/slides/slide97.xml" ContentType="application/vnd.openxmlformats-officedocument.presentationml.slide+xml"/>
  <Override PartName="/ppt/slides/slide134.xml" ContentType="application/vnd.openxmlformats-officedocument.presentationml.slide+xml"/>
  <Override PartName="/ppt/slides/slide181.xml" ContentType="application/vnd.openxmlformats-officedocument.presentationml.slide+xml"/>
  <Override PartName="/ppt/notesSlides/notesSlide5.xml" ContentType="application/vnd.openxmlformats-officedocument.presentationml.notesSlide+xml"/>
  <Override PartName="/ppt/notesSlides/notesSlide99.xml" ContentType="application/vnd.openxmlformats-officedocument.presentationml.notesSlide+xml"/>
  <Override PartName="/ppt/notesSlides/notesSlide144.xml" ContentType="application/vnd.openxmlformats-officedocument.presentationml.notesSlide+xml"/>
  <Override PartName="/ppt/charts/chart1.xml" ContentType="application/vnd.openxmlformats-officedocument.drawingml.chart+xml"/>
  <Override PartName="/ppt/notesSlides/notesSlide191.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23.xml" ContentType="application/vnd.openxmlformats-officedocument.presentationml.slide+xml"/>
  <Override PartName="/ppt/slides/slide170.xml" ContentType="application/vnd.openxmlformats-officedocument.presentationml.slide+xml"/>
  <Override PartName="/ppt/notesSlides/notesSlide88.xml" ContentType="application/vnd.openxmlformats-officedocument.presentationml.notesSlide+xml"/>
  <Override PartName="/ppt/notesSlides/notesSlide133.xml" ContentType="application/vnd.openxmlformats-officedocument.presentationml.notesSlide+xml"/>
  <Override PartName="/ppt/notesSlides/notesSlide180.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64.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notesSlides/notesSlide122.xml" ContentType="application/vnd.openxmlformats-officedocument.presentationml.notesSlide+xml"/>
  <Override PartName="/ppt/drawings/drawing1.xml" ContentType="application/vnd.openxmlformats-officedocument.drawingml.chartshapes+xml"/>
  <Override PartName="/ppt/slides/slide53.xml" ContentType="application/vnd.openxmlformats-officedocument.presentationml.slide+xml"/>
  <Default Extension="jpeg" ContentType="image/jpeg"/>
  <Override PartName="/ppt/tags/tag3.xml" ContentType="application/vnd.openxmlformats-officedocument.presentationml.tags+xml"/>
  <Override PartName="/ppt/notesSlides/notesSlide55.xml" ContentType="application/vnd.openxmlformats-officedocument.presentationml.notesSlide+xml"/>
  <Override PartName="/ppt/notesSlides/notesSlide100.xml" ContentType="application/vnd.openxmlformats-officedocument.presentationml.notesSlide+xml"/>
  <Override PartName="/ppt/notesSlides/notesSlide111.xml" ContentType="application/vnd.openxmlformats-officedocument.presentationml.notesSlide+xml"/>
  <Override PartName="/ppt/slides/slide31.xml" ContentType="application/vnd.openxmlformats-officedocument.presentationml.slide+xml"/>
  <Override PartName="/ppt/slides/slide42.xml" ContentType="application/vnd.openxmlformats-officedocument.presentationml.slide+xml"/>
  <Override PartName="/ppt/slides/slide213.xml" ContentType="application/vnd.openxmlformats-officedocument.presentationml.slide+xml"/>
  <Override PartName="/ppt/notesSlides/notesSlide44.xml" ContentType="application/vnd.openxmlformats-officedocument.presentationml.notesSlide+xml"/>
  <Override PartName="/ppt/notesSlides/notesSlide91.xml" ContentType="application/vnd.openxmlformats-officedocument.presentationml.notesSlide+xml"/>
  <Override PartName="/ppt/slides/slide20.xml" ContentType="application/vnd.openxmlformats-officedocument.presentationml.slide+xml"/>
  <Override PartName="/ppt/slides/slide197.xml" ContentType="application/vnd.openxmlformats-officedocument.presentationml.slide+xml"/>
  <Override PartName="/ppt/slides/slide202.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80.xml" ContentType="application/vnd.openxmlformats-officedocument.presentationml.notesSlide+xml"/>
  <Override PartName="/ppt/slides/slide139.xml" ContentType="application/vnd.openxmlformats-officedocument.presentationml.slide+xml"/>
  <Override PartName="/ppt/slides/slide186.xml" ContentType="application/vnd.openxmlformats-officedocument.presentationml.slide+xml"/>
  <Override PartName="/ppt/notesSlides/notesSlide11.xml" ContentType="application/vnd.openxmlformats-officedocument.presentationml.notesSlide+xml"/>
  <Override PartName="/ppt/notesSlides/notesSlide149.xml" ContentType="application/vnd.openxmlformats-officedocument.presentationml.notesSlide+xml"/>
  <Override PartName="/ppt/slides/slide117.xml" ContentType="application/vnd.openxmlformats-officedocument.presentationml.slide+xml"/>
  <Override PartName="/ppt/slides/slide128.xml" ContentType="application/vnd.openxmlformats-officedocument.presentationml.slide+xml"/>
  <Override PartName="/ppt/slides/slide164.xml" ContentType="application/vnd.openxmlformats-officedocument.presentationml.slide+xml"/>
  <Override PartName="/ppt/slides/slide175.xml" ContentType="application/vnd.openxmlformats-officedocument.presentationml.slide+xml"/>
  <Override PartName="/ppt/notesSlides/notesSlide127.xml" ContentType="application/vnd.openxmlformats-officedocument.presentationml.notesSlide+xml"/>
  <Override PartName="/ppt/notesSlides/notesSlide138.xml" ContentType="application/vnd.openxmlformats-officedocument.presentationml.notesSlide+xml"/>
  <Override PartName="/ppt/notesSlides/notesSlide174.xml" ContentType="application/vnd.openxmlformats-officedocument.presentationml.notesSlide+xml"/>
  <Override PartName="/ppt/notesSlides/notesSlide185.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106.xml" ContentType="application/vnd.openxmlformats-officedocument.presentationml.slide+xml"/>
  <Override PartName="/ppt/slides/slide153.xml" ContentType="application/vnd.openxmlformats-officedocument.presentationml.slide+xml"/>
  <Override PartName="/ppt/notesSlides/notesSlide116.xml" ContentType="application/vnd.openxmlformats-officedocument.presentationml.notesSlide+xml"/>
  <Override PartName="/ppt/notesSlides/notesSlide163.xml" ContentType="application/vnd.openxmlformats-officedocument.presentationml.notesSlide+xml"/>
  <Override PartName="/ppt/slides/slide58.xml" ContentType="application/vnd.openxmlformats-officedocument.presentationml.slide+xml"/>
  <Override PartName="/ppt/notesSlides/notesSlide2.xml" ContentType="application/vnd.openxmlformats-officedocument.presentationml.notesSlide+xml"/>
  <Override PartName="/ppt/notesSlides/notesSlide105.xml" ContentType="application/vnd.openxmlformats-officedocument.presentationml.notesSlide+xml"/>
  <Override PartName="/ppt/notesSlides/notesSlide15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31.xml" ContentType="application/vnd.openxmlformats-officedocument.presentationml.slide+xml"/>
  <Override PartName="/ppt/notesSlides/notesSlide49.xml" ContentType="application/vnd.openxmlformats-officedocument.presentationml.notesSlide+xml"/>
  <Override PartName="/ppt/notesSlides/notesSlide96.xml" ContentType="application/vnd.openxmlformats-officedocument.presentationml.notesSlide+xml"/>
  <Override PartName="/ppt/notesSlides/notesSlide130.xml" ContentType="application/vnd.openxmlformats-officedocument.presentationml.notesSlide+xml"/>
  <Override PartName="/ppt/slides/slide207.xml" ContentType="application/vnd.openxmlformats-officedocument.presentationml.slide+xml"/>
  <Override PartName="/ppt/notesSlides/notesSlide27.xml" ContentType="application/vnd.openxmlformats-officedocument.presentationml.notesSlide+xml"/>
  <Override PartName="/ppt/notesSlides/notesSlide74.xml" ContentType="application/vnd.openxmlformats-officedocument.presentationml.notesSlide+xml"/>
  <Override PartName="/ppt/slides/slide14.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69.xml" ContentType="application/vnd.openxmlformats-officedocument.presentationml.slide+xml"/>
  <Override PartName="/ppt/tableStyles.xml" ContentType="application/vnd.openxmlformats-officedocument.presentationml.tableStyles+xml"/>
  <Override PartName="/ppt/notesSlides/notesSlide52.xml" ContentType="application/vnd.openxmlformats-officedocument.presentationml.notesSlide+xml"/>
  <Override PartName="/ppt/slides/slide147.xml" ContentType="application/vnd.openxmlformats-officedocument.presentationml.slide+xml"/>
  <Override PartName="/ppt/slides/slide194.xml" ContentType="application/vnd.openxmlformats-officedocument.presentationml.slide+xml"/>
  <Override PartName="/ppt/slides/slide210.xml" ContentType="application/vnd.openxmlformats-officedocument.presentationml.slide+xml"/>
  <Override PartName="/ppt/notesSlides/notesSlide30.xml" ContentType="application/vnd.openxmlformats-officedocument.presentationml.notesSlide+xml"/>
  <Override PartName="/ppt/notesSlides/notesSlide168.xml" ContentType="application/vnd.openxmlformats-officedocument.presentationml.notesSlide+xml"/>
  <Override PartName="/ppt/slides/slide99.xml" ContentType="application/vnd.openxmlformats-officedocument.presentationml.slide+xml"/>
  <Override PartName="/ppt/notesSlides/notesSlide146.xml" ContentType="application/vnd.openxmlformats-officedocument.presentationml.notesSlide+xml"/>
  <Override PartName="/ppt/notesSlides/notesSlide193.xml" ContentType="application/vnd.openxmlformats-officedocument.presentationml.notesSlide+xml"/>
  <Override PartName="/ppt/slides/slide77.xml" ContentType="application/vnd.openxmlformats-officedocument.presentationml.slide+xml"/>
  <Override PartName="/ppt/slides/slide125.xml" ContentType="application/vnd.openxmlformats-officedocument.presentationml.slide+xml"/>
  <Override PartName="/ppt/slides/slide172.xml" ContentType="application/vnd.openxmlformats-officedocument.presentationml.slide+xml"/>
  <Override PartName="/ppt/slides/slide5.xml" ContentType="application/vnd.openxmlformats-officedocument.presentationml.slide+xml"/>
  <Override PartName="/ppt/slides/slide103.xml" ContentType="application/vnd.openxmlformats-officedocument.presentationml.slide+xml"/>
  <Override PartName="/ppt/slides/slide150.xml" ContentType="application/vnd.openxmlformats-officedocument.presentationml.slide+xml"/>
  <Override PartName="/ppt/slideLayouts/slideLayout7.xml" ContentType="application/vnd.openxmlformats-officedocument.presentationml.slideLayout+xml"/>
  <Override PartName="/ppt/notesSlides/notesSlide68.xml" ContentType="application/vnd.openxmlformats-officedocument.presentationml.notesSlide+xml"/>
  <Override PartName="/ppt/notesSlides/notesSlide124.xml" ContentType="application/vnd.openxmlformats-officedocument.presentationml.notesSlide+xml"/>
  <Override PartName="/ppt/notesSlides/notesSlide171.xml" ContentType="application/vnd.openxmlformats-officedocument.presentationml.notesSlide+xml"/>
  <Override PartName="/ppt/slides/slide55.xml" ContentType="application/vnd.openxmlformats-officedocument.presentationml.slide+xml"/>
  <Override PartName="/ppt/notesSlides/notesSlide102.xml" ContentType="application/vnd.openxmlformats-officedocument.presentationml.notesSlide+xml"/>
  <Override PartName="/ppt/slides/slide33.xml" ContentType="application/vnd.openxmlformats-officedocument.presentationml.slide+xml"/>
  <Override PartName="/ppt/slides/slide80.xml" ContentType="application/vnd.openxmlformats-officedocument.presentationml.slide+xml"/>
  <Override PartName="/ppt/notesSlides/notesSlide46.xml" ContentType="application/vnd.openxmlformats-officedocument.presentationml.notesSlide+xml"/>
  <Override PartName="/ppt/notesSlides/notesSlide93.xml" ContentType="application/vnd.openxmlformats-officedocument.presentationml.notesSlide+xml"/>
  <Override PartName="/ppt/presentation.xml" ContentType="application/vnd.openxmlformats-officedocument.presentationml.presentation.main+xml"/>
  <Override PartName="/ppt/slides/slide204.xml" ContentType="application/vnd.openxmlformats-officedocument.presentationml.slide+xml"/>
  <Override PartName="/ppt/notesSlides/notesSlide24.xml" ContentType="application/vnd.openxmlformats-officedocument.presentationml.notesSlide+xml"/>
  <Override PartName="/ppt/notesSlides/notesSlide71.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188.xml" ContentType="application/vnd.openxmlformats-officedocument.presentationml.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215"/>
  </p:notesMasterIdLst>
  <p:handoutMasterIdLst>
    <p:handoutMasterId r:id="rId216"/>
  </p:handoutMasterIdLst>
  <p:sldIdLst>
    <p:sldId id="3491" r:id="rId2"/>
    <p:sldId id="2574" r:id="rId3"/>
    <p:sldId id="3601" r:id="rId4"/>
    <p:sldId id="3348" r:id="rId5"/>
    <p:sldId id="3347" r:id="rId6"/>
    <p:sldId id="3433" r:id="rId7"/>
    <p:sldId id="3602" r:id="rId8"/>
    <p:sldId id="3457" r:id="rId9"/>
    <p:sldId id="3458" r:id="rId10"/>
    <p:sldId id="3416" r:id="rId11"/>
    <p:sldId id="3603" r:id="rId12"/>
    <p:sldId id="3604" r:id="rId13"/>
    <p:sldId id="3381" r:id="rId14"/>
    <p:sldId id="3247" r:id="rId15"/>
    <p:sldId id="3203" r:id="rId16"/>
    <p:sldId id="3605" r:id="rId17"/>
    <p:sldId id="3481" r:id="rId18"/>
    <p:sldId id="3606" r:id="rId19"/>
    <p:sldId id="3607" r:id="rId20"/>
    <p:sldId id="3523" r:id="rId21"/>
    <p:sldId id="3611" r:id="rId22"/>
    <p:sldId id="3480" r:id="rId23"/>
    <p:sldId id="3608" r:id="rId24"/>
    <p:sldId id="3609" r:id="rId25"/>
    <p:sldId id="3610" r:id="rId26"/>
    <p:sldId id="3612" r:id="rId27"/>
    <p:sldId id="3613" r:id="rId28"/>
    <p:sldId id="3614" r:id="rId29"/>
    <p:sldId id="3615" r:id="rId30"/>
    <p:sldId id="3616" r:id="rId31"/>
    <p:sldId id="3532" r:id="rId32"/>
    <p:sldId id="3533" r:id="rId33"/>
    <p:sldId id="3534" r:id="rId34"/>
    <p:sldId id="3535" r:id="rId35"/>
    <p:sldId id="2934" r:id="rId36"/>
    <p:sldId id="3096" r:id="rId37"/>
    <p:sldId id="3618" r:id="rId38"/>
    <p:sldId id="3617" r:id="rId39"/>
    <p:sldId id="3628" r:id="rId40"/>
    <p:sldId id="3629" r:id="rId41"/>
    <p:sldId id="3630" r:id="rId42"/>
    <p:sldId id="3388" r:id="rId43"/>
    <p:sldId id="3324" r:id="rId44"/>
    <p:sldId id="3619" r:id="rId45"/>
    <p:sldId id="3494" r:id="rId46"/>
    <p:sldId id="3492" r:id="rId47"/>
    <p:sldId id="3493" r:id="rId48"/>
    <p:sldId id="3428" r:id="rId49"/>
    <p:sldId id="3429" r:id="rId50"/>
    <p:sldId id="3430" r:id="rId51"/>
    <p:sldId id="3431" r:id="rId52"/>
    <p:sldId id="3387" r:id="rId53"/>
    <p:sldId id="2599" r:id="rId54"/>
    <p:sldId id="2600" r:id="rId55"/>
    <p:sldId id="2965" r:id="rId56"/>
    <p:sldId id="3415" r:id="rId57"/>
    <p:sldId id="3478" r:id="rId58"/>
    <p:sldId id="3620" r:id="rId59"/>
    <p:sldId id="3621" r:id="rId60"/>
    <p:sldId id="3622" r:id="rId61"/>
    <p:sldId id="3623" r:id="rId62"/>
    <p:sldId id="3580" r:id="rId63"/>
    <p:sldId id="3582" r:id="rId64"/>
    <p:sldId id="3583" r:id="rId65"/>
    <p:sldId id="3627" r:id="rId66"/>
    <p:sldId id="3302" r:id="rId67"/>
    <p:sldId id="3625" r:id="rId68"/>
    <p:sldId id="3626" r:id="rId69"/>
    <p:sldId id="3382" r:id="rId70"/>
    <p:sldId id="3558" r:id="rId71"/>
    <p:sldId id="3511" r:id="rId72"/>
    <p:sldId id="3512" r:id="rId73"/>
    <p:sldId id="3513" r:id="rId74"/>
    <p:sldId id="3495" r:id="rId75"/>
    <p:sldId id="3496" r:id="rId76"/>
    <p:sldId id="3383" r:id="rId77"/>
    <p:sldId id="3413" r:id="rId78"/>
    <p:sldId id="3384" r:id="rId79"/>
    <p:sldId id="3411" r:id="rId80"/>
    <p:sldId id="3385" r:id="rId81"/>
    <p:sldId id="3300" r:id="rId82"/>
    <p:sldId id="3301" r:id="rId83"/>
    <p:sldId id="3386" r:id="rId84"/>
    <p:sldId id="3631" r:id="rId85"/>
    <p:sldId id="3473" r:id="rId86"/>
    <p:sldId id="3474" r:id="rId87"/>
    <p:sldId id="3475" r:id="rId88"/>
    <p:sldId id="3476" r:id="rId89"/>
    <p:sldId id="3296" r:id="rId90"/>
    <p:sldId id="3352" r:id="rId91"/>
    <p:sldId id="3635" r:id="rId92"/>
    <p:sldId id="3639" r:id="rId93"/>
    <p:sldId id="3641" r:id="rId94"/>
    <p:sldId id="3642" r:id="rId95"/>
    <p:sldId id="3643" r:id="rId96"/>
    <p:sldId id="3645" r:id="rId97"/>
    <p:sldId id="3647" r:id="rId98"/>
    <p:sldId id="3269" r:id="rId99"/>
    <p:sldId id="3515" r:id="rId100"/>
    <p:sldId id="3516" r:id="rId101"/>
    <p:sldId id="3259" r:id="rId102"/>
    <p:sldId id="3260" r:id="rId103"/>
    <p:sldId id="3261" r:id="rId104"/>
    <p:sldId id="3262" r:id="rId105"/>
    <p:sldId id="3263" r:id="rId106"/>
    <p:sldId id="3264" r:id="rId107"/>
    <p:sldId id="3265" r:id="rId108"/>
    <p:sldId id="3266" r:id="rId109"/>
    <p:sldId id="3267" r:id="rId110"/>
    <p:sldId id="3268" r:id="rId111"/>
    <p:sldId id="2680" r:id="rId112"/>
    <p:sldId id="3539" r:id="rId113"/>
    <p:sldId id="3540" r:id="rId114"/>
    <p:sldId id="3541" r:id="rId115"/>
    <p:sldId id="3542" r:id="rId116"/>
    <p:sldId id="3543" r:id="rId117"/>
    <p:sldId id="3544" r:id="rId118"/>
    <p:sldId id="3632" r:id="rId119"/>
    <p:sldId id="3633" r:id="rId120"/>
    <p:sldId id="3547" r:id="rId121"/>
    <p:sldId id="3548" r:id="rId122"/>
    <p:sldId id="3549" r:id="rId123"/>
    <p:sldId id="3550" r:id="rId124"/>
    <p:sldId id="3551" r:id="rId125"/>
    <p:sldId id="3286" r:id="rId126"/>
    <p:sldId id="1693" r:id="rId127"/>
    <p:sldId id="3364" r:id="rId128"/>
    <p:sldId id="2882" r:id="rId129"/>
    <p:sldId id="2881" r:id="rId130"/>
    <p:sldId id="3552" r:id="rId131"/>
    <p:sldId id="3237" r:id="rId132"/>
    <p:sldId id="3471" r:id="rId133"/>
    <p:sldId id="3634" r:id="rId134"/>
    <p:sldId id="1618" r:id="rId135"/>
    <p:sldId id="3553" r:id="rId136"/>
    <p:sldId id="1687" r:id="rId137"/>
    <p:sldId id="3365" r:id="rId138"/>
    <p:sldId id="3366" r:id="rId139"/>
    <p:sldId id="3367" r:id="rId140"/>
    <p:sldId id="2977" r:id="rId141"/>
    <p:sldId id="1748" r:id="rId142"/>
    <p:sldId id="2291" r:id="rId143"/>
    <p:sldId id="3109" r:id="rId144"/>
    <p:sldId id="3105" r:id="rId145"/>
    <p:sldId id="3106" r:id="rId146"/>
    <p:sldId id="3107" r:id="rId147"/>
    <p:sldId id="3108" r:id="rId148"/>
    <p:sldId id="2331" r:id="rId149"/>
    <p:sldId id="3010" r:id="rId150"/>
    <p:sldId id="3514" r:id="rId151"/>
    <p:sldId id="3013" r:id="rId152"/>
    <p:sldId id="3014" r:id="rId153"/>
    <p:sldId id="2432" r:id="rId154"/>
    <p:sldId id="2658" r:id="rId155"/>
    <p:sldId id="2642" r:id="rId156"/>
    <p:sldId id="3015" r:id="rId157"/>
    <p:sldId id="2643" r:id="rId158"/>
    <p:sldId id="2336" r:id="rId159"/>
    <p:sldId id="2659" r:id="rId160"/>
    <p:sldId id="2660" r:id="rId161"/>
    <p:sldId id="2685" r:id="rId162"/>
    <p:sldId id="3555" r:id="rId163"/>
    <p:sldId id="3147" r:id="rId164"/>
    <p:sldId id="3556" r:id="rId165"/>
    <p:sldId id="2773" r:id="rId166"/>
    <p:sldId id="2670" r:id="rId167"/>
    <p:sldId id="3244" r:id="rId168"/>
    <p:sldId id="3284" r:id="rId169"/>
    <p:sldId id="3285" r:id="rId170"/>
    <p:sldId id="3432" r:id="rId171"/>
    <p:sldId id="2091" r:id="rId172"/>
    <p:sldId id="3350" r:id="rId173"/>
    <p:sldId id="3351" r:id="rId174"/>
    <p:sldId id="3586" r:id="rId175"/>
    <p:sldId id="2174" r:id="rId176"/>
    <p:sldId id="2638" r:id="rId177"/>
    <p:sldId id="3425" r:id="rId178"/>
    <p:sldId id="3584" r:id="rId179"/>
    <p:sldId id="3585" r:id="rId180"/>
    <p:sldId id="2185" r:id="rId181"/>
    <p:sldId id="3016" r:id="rId182"/>
    <p:sldId id="3368" r:id="rId183"/>
    <p:sldId id="3369" r:id="rId184"/>
    <p:sldId id="3370" r:id="rId185"/>
    <p:sldId id="3330" r:id="rId186"/>
    <p:sldId id="3331" r:id="rId187"/>
    <p:sldId id="3332" r:id="rId188"/>
    <p:sldId id="3333" r:id="rId189"/>
    <p:sldId id="3334" r:id="rId190"/>
    <p:sldId id="3335" r:id="rId191"/>
    <p:sldId id="3336" r:id="rId192"/>
    <p:sldId id="3469" r:id="rId193"/>
    <p:sldId id="1445" r:id="rId194"/>
    <p:sldId id="1450" r:id="rId195"/>
    <p:sldId id="2652" r:id="rId196"/>
    <p:sldId id="2655" r:id="rId197"/>
    <p:sldId id="3228" r:id="rId198"/>
    <p:sldId id="2710" r:id="rId199"/>
    <p:sldId id="3510" r:id="rId200"/>
    <p:sldId id="3497" r:id="rId201"/>
    <p:sldId id="3498" r:id="rId202"/>
    <p:sldId id="3499" r:id="rId203"/>
    <p:sldId id="3500" r:id="rId204"/>
    <p:sldId id="3501" r:id="rId205"/>
    <p:sldId id="3502" r:id="rId206"/>
    <p:sldId id="3503" r:id="rId207"/>
    <p:sldId id="3504" r:id="rId208"/>
    <p:sldId id="3505" r:id="rId209"/>
    <p:sldId id="3506" r:id="rId210"/>
    <p:sldId id="3507" r:id="rId211"/>
    <p:sldId id="3508" r:id="rId212"/>
    <p:sldId id="3509" r:id="rId213"/>
    <p:sldId id="1136" r:id="rId214"/>
  </p:sldIdLst>
  <p:sldSz cx="9144000" cy="6858000" type="screen4x3"/>
  <p:notesSz cx="6997700" cy="92837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B7299"/>
    <a:srgbClr val="3691C4"/>
    <a:srgbClr val="3333CC"/>
    <a:srgbClr val="28688C"/>
    <a:srgbClr val="225A7A"/>
    <a:srgbClr val="E5F1F7"/>
    <a:srgbClr val="4B9FCD"/>
    <a:srgbClr val="D0DCE2"/>
    <a:srgbClr val="C9D6DD"/>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85" autoAdjust="0"/>
    <p:restoredTop sz="89785" autoAdjust="0"/>
  </p:normalViewPr>
  <p:slideViewPr>
    <p:cSldViewPr snapToGrid="0">
      <p:cViewPr varScale="1">
        <p:scale>
          <a:sx n="90" d="100"/>
          <a:sy n="90" d="100"/>
        </p:scale>
        <p:origin x="-342" y="-108"/>
      </p:cViewPr>
      <p:guideLst>
        <p:guide orient="horz" pos="1072"/>
        <p:guide orient="horz" pos="3856"/>
        <p:guide orient="horz" pos="3608"/>
        <p:guide orient="horz" pos="1472"/>
        <p:guide orient="horz" pos="798"/>
        <p:guide pos="219"/>
        <p:guide pos="5497"/>
        <p:guide pos="46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0" d="100"/>
        <a:sy n="60" d="100"/>
      </p:scale>
      <p:origin x="0" y="0"/>
    </p:cViewPr>
  </p:sorterViewPr>
  <p:notesViewPr>
    <p:cSldViewPr snapToGrid="0">
      <p:cViewPr varScale="1">
        <p:scale>
          <a:sx n="94" d="100"/>
          <a:sy n="94" d="100"/>
        </p:scale>
        <p:origin x="-2898" y="-90"/>
      </p:cViewPr>
      <p:guideLst>
        <p:guide orient="horz" pos="2924"/>
        <p:guide pos="2205"/>
      </p:guideLst>
    </p:cSldViewPr>
  </p:notesViewPr>
  <p:gridSpacing cx="78028800" cy="780288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181" Type="http://schemas.openxmlformats.org/officeDocument/2006/relationships/slide" Target="slides/slide180.xml"/><Relationship Id="rId186" Type="http://schemas.openxmlformats.org/officeDocument/2006/relationships/slide" Target="slides/slide185.xml"/><Relationship Id="rId216" Type="http://schemas.openxmlformats.org/officeDocument/2006/relationships/handoutMaster" Target="handoutMasters/handoutMaster1.xml"/><Relationship Id="rId211" Type="http://schemas.openxmlformats.org/officeDocument/2006/relationships/slide" Target="slides/slide210.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92" Type="http://schemas.openxmlformats.org/officeDocument/2006/relationships/slide" Target="slides/slide191.xml"/><Relationship Id="rId197" Type="http://schemas.openxmlformats.org/officeDocument/2006/relationships/slide" Target="slides/slide196.xml"/><Relationship Id="rId206" Type="http://schemas.openxmlformats.org/officeDocument/2006/relationships/slide" Target="slides/slide205.xml"/><Relationship Id="rId201" Type="http://schemas.openxmlformats.org/officeDocument/2006/relationships/slide" Target="slides/slide200.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slide" Target="slides/slide186.xml"/><Relationship Id="rId217"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212" Type="http://schemas.openxmlformats.org/officeDocument/2006/relationships/slide" Target="slides/slide211.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172" Type="http://schemas.openxmlformats.org/officeDocument/2006/relationships/slide" Target="slides/slide171.xml"/><Relationship Id="rId193" Type="http://schemas.openxmlformats.org/officeDocument/2006/relationships/slide" Target="slides/slide192.xml"/><Relationship Id="rId202" Type="http://schemas.openxmlformats.org/officeDocument/2006/relationships/slide" Target="slides/slide201.xml"/><Relationship Id="rId207" Type="http://schemas.openxmlformats.org/officeDocument/2006/relationships/slide" Target="slides/slide206.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13" Type="http://schemas.openxmlformats.org/officeDocument/2006/relationships/slide" Target="slides/slide212.xml"/><Relationship Id="rId218" Type="http://schemas.openxmlformats.org/officeDocument/2006/relationships/viewProps" Target="view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slide" Target="slides/slide207.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219" Type="http://schemas.openxmlformats.org/officeDocument/2006/relationships/theme" Target="theme/theme1.xml"/><Relationship Id="rId3" Type="http://schemas.openxmlformats.org/officeDocument/2006/relationships/slide" Target="slides/slide2.xml"/><Relationship Id="rId214" Type="http://schemas.openxmlformats.org/officeDocument/2006/relationships/slide" Target="slides/slide213.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tableStyles" Target="tableStyle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notesMaster" Target="notesMasters/notesMaster1.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plotArea>
      <c:layout/>
      <c:barChart>
        <c:barDir val="col"/>
        <c:grouping val="stacked"/>
        <c:ser>
          <c:idx val="0"/>
          <c:order val="0"/>
          <c:tx>
            <c:strRef>
              <c:f>Sheet1!$B$1</c:f>
              <c:strCache>
                <c:ptCount val="1"/>
                <c:pt idx="0">
                  <c:v>Private Carriers ($ B)</c:v>
                </c:pt>
              </c:strCache>
            </c:strRef>
          </c:tx>
          <c:spPr>
            <a:solidFill>
              <a:srgbClr val="28688C"/>
            </a:solidFill>
          </c:spPr>
          <c:dPt>
            <c:idx val="19"/>
            <c:spPr>
              <a:solidFill>
                <a:srgbClr val="28688C"/>
              </a:solidFill>
              <a:ln>
                <a:solidFill>
                  <a:srgbClr val="3E7BB8"/>
                </a:solidFill>
              </a:ln>
            </c:spPr>
          </c:dPt>
          <c:dPt>
            <c:idx val="21"/>
            <c:spPr>
              <a:solidFill>
                <a:srgbClr val="2B7299"/>
              </a:solidFill>
            </c:spPr>
          </c:dPt>
          <c:dPt>
            <c:idx val="22"/>
            <c:spPr>
              <a:solidFill>
                <a:srgbClr val="00B0F0"/>
              </a:solidFill>
            </c:spPr>
          </c:dPt>
          <c:dLbls>
            <c:numFmt formatCode="#,##0.0" sourceLinked="0"/>
            <c:txPr>
              <a:bodyPr rot="0" vert="horz"/>
              <a:lstStyle/>
              <a:p>
                <a:pPr>
                  <a:defRPr sz="1094" b="1" i="0" baseline="0">
                    <a:solidFill>
                      <a:schemeClr val="bg1"/>
                    </a:solidFill>
                    <a:latin typeface="Arial" pitchFamily="34" charset="0"/>
                  </a:defRPr>
                </a:pPr>
                <a:endParaRPr lang="en-US"/>
              </a:p>
            </c:txPr>
            <c:showVal val="1"/>
          </c:dLbls>
          <c:cat>
            <c:strRef>
              <c:f>Sheet1!$A$2:$A$24</c:f>
              <c:strCache>
                <c:ptCount val="2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2012p</c:v>
                </c:pt>
              </c:strCache>
            </c:strRef>
          </c:cat>
          <c:val>
            <c:numRef>
              <c:f>Sheet1!$B$2:$B$24</c:f>
              <c:numCache>
                <c:formatCode>0.000</c:formatCode>
                <c:ptCount val="23"/>
                <c:pt idx="0">
                  <c:v>30.996355121000029</c:v>
                </c:pt>
                <c:pt idx="1">
                  <c:v>31.316294560999999</c:v>
                </c:pt>
                <c:pt idx="2">
                  <c:v>29.753761604000001</c:v>
                </c:pt>
                <c:pt idx="3">
                  <c:v>30.505050416000024</c:v>
                </c:pt>
                <c:pt idx="4">
                  <c:v>29.077386128000029</c:v>
                </c:pt>
                <c:pt idx="5">
                  <c:v>26.321967000000033</c:v>
                </c:pt>
                <c:pt idx="6">
                  <c:v>25.202254229000001</c:v>
                </c:pt>
                <c:pt idx="7">
                  <c:v>24.183790124000001</c:v>
                </c:pt>
                <c:pt idx="8">
                  <c:v>23.294640042999969</c:v>
                </c:pt>
                <c:pt idx="9">
                  <c:v>22.304646870999949</c:v>
                </c:pt>
                <c:pt idx="10">
                  <c:v>24.956931406999999</c:v>
                </c:pt>
                <c:pt idx="11">
                  <c:v>26.133928442000041</c:v>
                </c:pt>
                <c:pt idx="12">
                  <c:v>29.249614615000002</c:v>
                </c:pt>
                <c:pt idx="13">
                  <c:v>31.117596655999996</c:v>
                </c:pt>
                <c:pt idx="14">
                  <c:v>34.662006891000011</c:v>
                </c:pt>
                <c:pt idx="15">
                  <c:v>37.784561175999997</c:v>
                </c:pt>
                <c:pt idx="16">
                  <c:v>38.611554640000001</c:v>
                </c:pt>
                <c:pt idx="17">
                  <c:v>37.587669666999943</c:v>
                </c:pt>
                <c:pt idx="18">
                  <c:v>33.755330208000068</c:v>
                </c:pt>
                <c:pt idx="19">
                  <c:v>30.3</c:v>
                </c:pt>
                <c:pt idx="20">
                  <c:v>29.9</c:v>
                </c:pt>
                <c:pt idx="21">
                  <c:v>32.300000000000004</c:v>
                </c:pt>
                <c:pt idx="22">
                  <c:v>35.200000000000003</c:v>
                </c:pt>
              </c:numCache>
            </c:numRef>
          </c:val>
        </c:ser>
        <c:ser>
          <c:idx val="2"/>
          <c:order val="1"/>
          <c:tx>
            <c:strRef>
              <c:f>Sheet1!$C$1</c:f>
              <c:strCache>
                <c:ptCount val="1"/>
                <c:pt idx="0">
                  <c:v>State Funds ($ B)</c:v>
                </c:pt>
              </c:strCache>
            </c:strRef>
          </c:tx>
          <c:spPr>
            <a:solidFill>
              <a:schemeClr val="accent6"/>
            </a:solidFill>
          </c:spPr>
          <c:dPt>
            <c:idx val="19"/>
            <c:spPr>
              <a:solidFill>
                <a:schemeClr val="accent6"/>
              </a:solidFill>
              <a:ln>
                <a:solidFill>
                  <a:schemeClr val="accent2"/>
                </a:solidFill>
              </a:ln>
            </c:spPr>
          </c:dPt>
          <c:dPt>
            <c:idx val="22"/>
            <c:spPr>
              <a:solidFill>
                <a:schemeClr val="accent6">
                  <a:lumMod val="60000"/>
                  <a:lumOff val="40000"/>
                </a:schemeClr>
              </a:solidFill>
            </c:spPr>
          </c:dPt>
          <c:cat>
            <c:strRef>
              <c:f>Sheet1!$A$2:$A$24</c:f>
              <c:strCache>
                <c:ptCount val="2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2012p</c:v>
                </c:pt>
              </c:strCache>
            </c:strRef>
          </c:cat>
          <c:val>
            <c:numRef>
              <c:f>Sheet1!$C$2:$C$24</c:f>
              <c:numCache>
                <c:formatCode>General</c:formatCode>
                <c:ptCount val="23"/>
                <c:pt idx="6" formatCode="0.000">
                  <c:v>2.9784999999999977</c:v>
                </c:pt>
                <c:pt idx="7" formatCode="0.000">
                  <c:v>2.6816056489999998</c:v>
                </c:pt>
                <c:pt idx="8" formatCode="0.000">
                  <c:v>2.644896573</c:v>
                </c:pt>
                <c:pt idx="9" formatCode="0.000">
                  <c:v>2.7023846020000031</c:v>
                </c:pt>
                <c:pt idx="10" formatCode="0.000">
                  <c:v>3.6824865690000004</c:v>
                </c:pt>
                <c:pt idx="11" formatCode="0.000">
                  <c:v>6.0117218489999935</c:v>
                </c:pt>
                <c:pt idx="12" formatCode="0.000">
                  <c:v>8.4210921709999997</c:v>
                </c:pt>
                <c:pt idx="13" formatCode="0.000">
                  <c:v>11.156217815000012</c:v>
                </c:pt>
                <c:pt idx="14" formatCode="0.000">
                  <c:v>11.819045131000006</c:v>
                </c:pt>
                <c:pt idx="15" formatCode="0.000">
                  <c:v>10.065000000000012</c:v>
                </c:pt>
                <c:pt idx="16" formatCode="0.000">
                  <c:v>7.8433660380000001</c:v>
                </c:pt>
                <c:pt idx="17" formatCode="0.000">
                  <c:v>6.7283254809999997</c:v>
                </c:pt>
                <c:pt idx="18" formatCode="0.000">
                  <c:v>5.5453181000000002</c:v>
                </c:pt>
                <c:pt idx="19" formatCode="0.000">
                  <c:v>4.3</c:v>
                </c:pt>
                <c:pt idx="20" formatCode="0.000">
                  <c:v>3.9</c:v>
                </c:pt>
                <c:pt idx="21" formatCode="0.000">
                  <c:v>4.0999999999999996</c:v>
                </c:pt>
                <c:pt idx="22" formatCode="0.000">
                  <c:v>4.4000000000000004</c:v>
                </c:pt>
              </c:numCache>
            </c:numRef>
          </c:val>
        </c:ser>
        <c:gapWidth val="20"/>
        <c:overlap val="100"/>
        <c:axId val="168022016"/>
        <c:axId val="168023552"/>
      </c:barChart>
      <c:lineChart>
        <c:grouping val="standard"/>
        <c:ser>
          <c:idx val="3"/>
          <c:order val="2"/>
          <c:tx>
            <c:strRef>
              <c:f>Sheet1!$D$1</c:f>
              <c:strCache>
                <c:ptCount val="1"/>
                <c:pt idx="0">
                  <c:v>Label Placeholder</c:v>
                </c:pt>
              </c:strCache>
            </c:strRef>
          </c:tx>
          <c:spPr>
            <a:ln>
              <a:noFill/>
            </a:ln>
          </c:spPr>
          <c:marker>
            <c:symbol val="none"/>
          </c:marker>
          <c:dLbls>
            <c:dLbl>
              <c:idx val="18"/>
              <c:numFmt formatCode="#,##0.0" sourceLinked="0"/>
              <c:spPr/>
              <c:txPr>
                <a:bodyPr/>
                <a:lstStyle/>
                <a:p>
                  <a:pPr>
                    <a:defRPr sz="1200" b="1" baseline="0">
                      <a:latin typeface="Arial" pitchFamily="34" charset="0"/>
                      <a:cs typeface="Arial" pitchFamily="34" charset="0"/>
                    </a:defRPr>
                  </a:pPr>
                  <a:endParaRPr lang="en-US"/>
                </a:p>
              </c:txPr>
            </c:dLbl>
            <c:numFmt formatCode="#,##0.0" sourceLinked="0"/>
            <c:txPr>
              <a:bodyPr/>
              <a:lstStyle/>
              <a:p>
                <a:pPr>
                  <a:defRPr sz="1200" b="1">
                    <a:latin typeface="Arial" pitchFamily="34" charset="0"/>
                    <a:cs typeface="Arial" pitchFamily="34" charset="0"/>
                  </a:defRPr>
                </a:pPr>
                <a:endParaRPr lang="en-US"/>
              </a:p>
            </c:txPr>
            <c:dLblPos val="t"/>
            <c:showVal val="1"/>
          </c:dLbls>
          <c:cat>
            <c:strRef>
              <c:f>Sheet1!$A$2:$A$24</c:f>
              <c:strCache>
                <c:ptCount val="2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2012p</c:v>
                </c:pt>
              </c:strCache>
            </c:strRef>
          </c:cat>
          <c:val>
            <c:numRef>
              <c:f>Sheet1!$D$2:$D$24</c:f>
              <c:numCache>
                <c:formatCode>0.000</c:formatCode>
                <c:ptCount val="23"/>
                <c:pt idx="0">
                  <c:v>30.996355121000029</c:v>
                </c:pt>
                <c:pt idx="1">
                  <c:v>31.316294560999999</c:v>
                </c:pt>
                <c:pt idx="2">
                  <c:v>29.753761604000001</c:v>
                </c:pt>
                <c:pt idx="3">
                  <c:v>30.505050416000024</c:v>
                </c:pt>
                <c:pt idx="4">
                  <c:v>29.077386128000029</c:v>
                </c:pt>
                <c:pt idx="5">
                  <c:v>26.321967000000033</c:v>
                </c:pt>
                <c:pt idx="6">
                  <c:v>28.180754229000001</c:v>
                </c:pt>
                <c:pt idx="7">
                  <c:v>26.865395773000003</c:v>
                </c:pt>
                <c:pt idx="8">
                  <c:v>25.939536616000002</c:v>
                </c:pt>
                <c:pt idx="9">
                  <c:v>25.007031472999987</c:v>
                </c:pt>
                <c:pt idx="10">
                  <c:v>28.639417975999987</c:v>
                </c:pt>
                <c:pt idx="11">
                  <c:v>32.145650291000003</c:v>
                </c:pt>
                <c:pt idx="12">
                  <c:v>37.670706786000011</c:v>
                </c:pt>
                <c:pt idx="13">
                  <c:v>42.273814471000001</c:v>
                </c:pt>
                <c:pt idx="14">
                  <c:v>46.481052022</c:v>
                </c:pt>
                <c:pt idx="15">
                  <c:v>47.849561175999995</c:v>
                </c:pt>
                <c:pt idx="16">
                  <c:v>46.454920677999944</c:v>
                </c:pt>
                <c:pt idx="17">
                  <c:v>44.315995148000013</c:v>
                </c:pt>
                <c:pt idx="18">
                  <c:v>39.300648308</c:v>
                </c:pt>
                <c:pt idx="19">
                  <c:v>34.6</c:v>
                </c:pt>
                <c:pt idx="20">
                  <c:v>33.800000000000004</c:v>
                </c:pt>
                <c:pt idx="21">
                  <c:v>36.4</c:v>
                </c:pt>
                <c:pt idx="22">
                  <c:v>39.6</c:v>
                </c:pt>
              </c:numCache>
            </c:numRef>
          </c:val>
        </c:ser>
        <c:ser>
          <c:idx val="1"/>
          <c:order val="3"/>
          <c:tx>
            <c:strRef>
              <c:f>Sheet1!$E$1</c:f>
              <c:strCache>
                <c:ptCount val="1"/>
                <c:pt idx="0">
                  <c:v>AVG</c:v>
                </c:pt>
              </c:strCache>
            </c:strRef>
          </c:tx>
          <c:spPr>
            <a:ln w="28024">
              <a:noFill/>
            </a:ln>
          </c:spPr>
          <c:marker>
            <c:symbol val="none"/>
          </c:marker>
          <c:cat>
            <c:strRef>
              <c:f>Sheet1!$A$2:$A$24</c:f>
              <c:strCache>
                <c:ptCount val="2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2012p</c:v>
                </c:pt>
              </c:strCache>
            </c:strRef>
          </c:cat>
          <c:val>
            <c:numRef>
              <c:f>Sheet1!$E$2:$E$24</c:f>
              <c:numCache>
                <c:formatCode>0.000</c:formatCode>
                <c:ptCount val="23"/>
                <c:pt idx="0">
                  <c:v>29.621833333333303</c:v>
                </c:pt>
                <c:pt idx="1">
                  <c:v>29.621833333333303</c:v>
                </c:pt>
                <c:pt idx="2">
                  <c:v>29.621833333333303</c:v>
                </c:pt>
                <c:pt idx="3">
                  <c:v>29.621833333333303</c:v>
                </c:pt>
                <c:pt idx="4">
                  <c:v>29.621833333333303</c:v>
                </c:pt>
                <c:pt idx="5">
                  <c:v>29.621833333333303</c:v>
                </c:pt>
                <c:pt idx="6">
                  <c:v>29.621833333333303</c:v>
                </c:pt>
                <c:pt idx="7">
                  <c:v>29.621833333333303</c:v>
                </c:pt>
                <c:pt idx="8">
                  <c:v>29.621833333333303</c:v>
                </c:pt>
                <c:pt idx="9">
                  <c:v>29.621833333333303</c:v>
                </c:pt>
                <c:pt idx="10">
                  <c:v>29.621833333333303</c:v>
                </c:pt>
                <c:pt idx="11">
                  <c:v>29.621833333333303</c:v>
                </c:pt>
                <c:pt idx="12">
                  <c:v>29.621833333333303</c:v>
                </c:pt>
                <c:pt idx="13">
                  <c:v>29.621833333333303</c:v>
                </c:pt>
                <c:pt idx="14">
                  <c:v>29.621833333333303</c:v>
                </c:pt>
                <c:pt idx="15">
                  <c:v>29.621833333333303</c:v>
                </c:pt>
                <c:pt idx="16">
                  <c:v>29.621833333333303</c:v>
                </c:pt>
                <c:pt idx="17">
                  <c:v>29.621833333333303</c:v>
                </c:pt>
                <c:pt idx="18">
                  <c:v>29.621833333333303</c:v>
                </c:pt>
                <c:pt idx="19">
                  <c:v>29.622</c:v>
                </c:pt>
                <c:pt idx="20">
                  <c:v>29.622</c:v>
                </c:pt>
                <c:pt idx="21">
                  <c:v>29.622</c:v>
                </c:pt>
                <c:pt idx="22">
                  <c:v>29.622</c:v>
                </c:pt>
              </c:numCache>
            </c:numRef>
          </c:val>
        </c:ser>
        <c:marker val="1"/>
        <c:axId val="168022016"/>
        <c:axId val="168023552"/>
      </c:lineChart>
      <c:catAx>
        <c:axId val="168022016"/>
        <c:scaling>
          <c:orientation val="minMax"/>
        </c:scaling>
        <c:axPos val="b"/>
        <c:numFmt formatCode="General" sourceLinked="1"/>
        <c:majorTickMark val="none"/>
        <c:tickLblPos val="low"/>
        <c:spPr>
          <a:ln w="28024">
            <a:solidFill>
              <a:schemeClr val="bg1">
                <a:lumMod val="50000"/>
              </a:schemeClr>
            </a:solidFill>
          </a:ln>
        </c:spPr>
        <c:txPr>
          <a:bodyPr rot="0"/>
          <a:lstStyle/>
          <a:p>
            <a:pPr>
              <a:defRPr sz="1173" b="1">
                <a:latin typeface="Arial" pitchFamily="34" charset="0"/>
                <a:cs typeface="Arial" pitchFamily="34" charset="0"/>
              </a:defRPr>
            </a:pPr>
            <a:endParaRPr lang="en-US"/>
          </a:p>
        </c:txPr>
        <c:crossAx val="168023552"/>
        <c:crosses val="autoZero"/>
        <c:lblAlgn val="ctr"/>
        <c:lblOffset val="100"/>
        <c:tickLblSkip val="1"/>
      </c:catAx>
      <c:valAx>
        <c:axId val="168023552"/>
        <c:scaling>
          <c:orientation val="minMax"/>
          <c:max val="50"/>
          <c:min val="0"/>
        </c:scaling>
        <c:axPos val="l"/>
        <c:numFmt formatCode="0" sourceLinked="0"/>
        <c:majorTickMark val="none"/>
        <c:tickLblPos val="low"/>
        <c:spPr>
          <a:ln w="28024">
            <a:solidFill>
              <a:schemeClr val="bg1">
                <a:lumMod val="50000"/>
              </a:schemeClr>
            </a:solidFill>
          </a:ln>
        </c:spPr>
        <c:txPr>
          <a:bodyPr/>
          <a:lstStyle/>
          <a:p>
            <a:pPr>
              <a:defRPr sz="1573" b="1">
                <a:latin typeface="Arial" pitchFamily="34" charset="0"/>
                <a:cs typeface="Arial" pitchFamily="34" charset="0"/>
              </a:defRPr>
            </a:pPr>
            <a:endParaRPr lang="en-US"/>
          </a:p>
        </c:txPr>
        <c:crossAx val="168022016"/>
        <c:crosses val="autoZero"/>
        <c:crossBetween val="between"/>
        <c:majorUnit val="10"/>
      </c:valAx>
      <c:spPr>
        <a:noFill/>
        <a:ln w="25363">
          <a:noFill/>
        </a:ln>
      </c:spPr>
    </c:plotArea>
    <c:legend>
      <c:legendPos val="r"/>
      <c:legendEntry>
        <c:idx val="2"/>
        <c:delete val="1"/>
      </c:legendEntry>
      <c:legendEntry>
        <c:idx val="3"/>
        <c:delete val="1"/>
      </c:legendEntry>
      <c:layout>
        <c:manualLayout>
          <c:xMode val="edge"/>
          <c:yMode val="edge"/>
          <c:x val="6.6474320890547584E-2"/>
          <c:y val="3.1575324607603997E-2"/>
          <c:w val="0.29913829315438401"/>
          <c:h val="0.13509122617950906"/>
        </c:manualLayout>
      </c:layout>
      <c:overlay val="1"/>
      <c:txPr>
        <a:bodyPr/>
        <a:lstStyle/>
        <a:p>
          <a:pPr>
            <a:defRPr sz="1373" b="1">
              <a:latin typeface="Arial" pitchFamily="34" charset="0"/>
              <a:cs typeface="Arial" pitchFamily="34" charset="0"/>
            </a:defRPr>
          </a:pPr>
          <a:endParaRPr lang="en-US"/>
        </a:p>
      </c:txPr>
    </c:legend>
    <c:plotVisOnly val="1"/>
    <c:dispBlanksAs val="gap"/>
  </c:chart>
  <c:txPr>
    <a:bodyPr/>
    <a:lstStyle/>
    <a:p>
      <a:pPr>
        <a:defRPr sz="1760"/>
      </a:pPr>
      <a:endParaRPr lang="en-US"/>
    </a:p>
  </c:txPr>
  <c:externalData r:id="rId1"/>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6.0104111986001914E-2"/>
          <c:y val="8.0779569892474243E-2"/>
          <c:w val="0.92461811023622043"/>
          <c:h val="0.72275908051820903"/>
        </c:manualLayout>
      </c:layout>
      <c:barChart>
        <c:barDir val="col"/>
        <c:grouping val="clustered"/>
        <c:ser>
          <c:idx val="0"/>
          <c:order val="0"/>
          <c:tx>
            <c:strRef>
              <c:f>Chart!$B$1</c:f>
              <c:strCache>
                <c:ptCount val="1"/>
                <c:pt idx="0">
                  <c:v>Effective Dates 1/1/2012 and Prior</c:v>
                </c:pt>
              </c:strCache>
            </c:strRef>
          </c:tx>
          <c:spPr>
            <a:ln w="6350">
              <a:solidFill>
                <a:srgbClr val="0F5173"/>
              </a:solidFill>
            </a:ln>
          </c:spPr>
          <c:cat>
            <c:strRef>
              <c:f>Chart!$A$2:$A$39</c:f>
              <c:strCache>
                <c:ptCount val="38"/>
                <c:pt idx="0">
                  <c:v>AL</c:v>
                </c:pt>
                <c:pt idx="1">
                  <c:v>WV</c:v>
                </c:pt>
                <c:pt idx="2">
                  <c:v>KY</c:v>
                </c:pt>
                <c:pt idx="3">
                  <c:v>AR</c:v>
                </c:pt>
                <c:pt idx="4">
                  <c:v>ME</c:v>
                </c:pt>
                <c:pt idx="5">
                  <c:v>MO</c:v>
                </c:pt>
                <c:pt idx="6">
                  <c:v>OK</c:v>
                </c:pt>
                <c:pt idx="7">
                  <c:v>KS</c:v>
                </c:pt>
                <c:pt idx="8">
                  <c:v>SD</c:v>
                </c:pt>
                <c:pt idx="9">
                  <c:v>TX</c:v>
                </c:pt>
                <c:pt idx="10">
                  <c:v>MT</c:v>
                </c:pt>
                <c:pt idx="11">
                  <c:v>TN</c:v>
                </c:pt>
                <c:pt idx="12">
                  <c:v>NC*</c:v>
                </c:pt>
                <c:pt idx="13">
                  <c:v>NV</c:v>
                </c:pt>
                <c:pt idx="14">
                  <c:v>MD</c:v>
                </c:pt>
                <c:pt idx="15">
                  <c:v>UT</c:v>
                </c:pt>
                <c:pt idx="16">
                  <c:v>OR</c:v>
                </c:pt>
                <c:pt idx="17">
                  <c:v>IN*</c:v>
                </c:pt>
                <c:pt idx="18">
                  <c:v>AK</c:v>
                </c:pt>
                <c:pt idx="19">
                  <c:v>GA</c:v>
                </c:pt>
                <c:pt idx="20">
                  <c:v>ID</c:v>
                </c:pt>
                <c:pt idx="21">
                  <c:v>IL</c:v>
                </c:pt>
                <c:pt idx="22">
                  <c:v>HI</c:v>
                </c:pt>
                <c:pt idx="23">
                  <c:v>CO</c:v>
                </c:pt>
                <c:pt idx="24">
                  <c:v>VT</c:v>
                </c:pt>
                <c:pt idx="25">
                  <c:v>IA</c:v>
                </c:pt>
                <c:pt idx="26">
                  <c:v>CT</c:v>
                </c:pt>
                <c:pt idx="27">
                  <c:v>NE</c:v>
                </c:pt>
                <c:pt idx="28">
                  <c:v>AZ</c:v>
                </c:pt>
                <c:pt idx="29">
                  <c:v>LA</c:v>
                </c:pt>
                <c:pt idx="30">
                  <c:v>DC</c:v>
                </c:pt>
                <c:pt idx="31">
                  <c:v>RI</c:v>
                </c:pt>
                <c:pt idx="32">
                  <c:v>NH</c:v>
                </c:pt>
                <c:pt idx="33">
                  <c:v>SC</c:v>
                </c:pt>
                <c:pt idx="34">
                  <c:v>NM</c:v>
                </c:pt>
                <c:pt idx="35">
                  <c:v>FL</c:v>
                </c:pt>
                <c:pt idx="36">
                  <c:v>MS</c:v>
                </c:pt>
                <c:pt idx="37">
                  <c:v>VA</c:v>
                </c:pt>
              </c:strCache>
            </c:strRef>
          </c:cat>
          <c:val>
            <c:numRef>
              <c:f>Chart!$B$2:$B$39</c:f>
              <c:numCache>
                <c:formatCode>General</c:formatCode>
                <c:ptCount val="38"/>
                <c:pt idx="1">
                  <c:v>-8.1</c:v>
                </c:pt>
                <c:pt idx="2">
                  <c:v>-7.5</c:v>
                </c:pt>
                <c:pt idx="4">
                  <c:v>-3.8</c:v>
                </c:pt>
                <c:pt idx="5">
                  <c:v>-3</c:v>
                </c:pt>
                <c:pt idx="6">
                  <c:v>-1.7</c:v>
                </c:pt>
                <c:pt idx="7">
                  <c:v>-0.5</c:v>
                </c:pt>
                <c:pt idx="12">
                  <c:v>0.60000000000000064</c:v>
                </c:pt>
                <c:pt idx="14">
                  <c:v>1.4</c:v>
                </c:pt>
                <c:pt idx="15">
                  <c:v>1.5</c:v>
                </c:pt>
                <c:pt idx="16">
                  <c:v>1.9000000000000001</c:v>
                </c:pt>
                <c:pt idx="17">
                  <c:v>2.2999999999999998</c:v>
                </c:pt>
                <c:pt idx="18">
                  <c:v>2.7</c:v>
                </c:pt>
                <c:pt idx="20">
                  <c:v>2.9</c:v>
                </c:pt>
                <c:pt idx="21">
                  <c:v>3.5</c:v>
                </c:pt>
                <c:pt idx="22">
                  <c:v>3.6</c:v>
                </c:pt>
                <c:pt idx="23">
                  <c:v>3.7</c:v>
                </c:pt>
                <c:pt idx="25">
                  <c:v>4.4000000000000004</c:v>
                </c:pt>
                <c:pt idx="26">
                  <c:v>4.5</c:v>
                </c:pt>
                <c:pt idx="28">
                  <c:v>5.2</c:v>
                </c:pt>
                <c:pt idx="30">
                  <c:v>6.2</c:v>
                </c:pt>
                <c:pt idx="32">
                  <c:v>6.7</c:v>
                </c:pt>
                <c:pt idx="34">
                  <c:v>7.4</c:v>
                </c:pt>
                <c:pt idx="35">
                  <c:v>8.9</c:v>
                </c:pt>
              </c:numCache>
            </c:numRef>
          </c:val>
        </c:ser>
        <c:ser>
          <c:idx val="1"/>
          <c:order val="1"/>
          <c:tx>
            <c:strRef>
              <c:f>Chart!$C$1</c:f>
              <c:strCache>
                <c:ptCount val="1"/>
                <c:pt idx="0">
                  <c:v>Effective Dates Subsequent to 1/1/2012</c:v>
                </c:pt>
              </c:strCache>
            </c:strRef>
          </c:tx>
          <c:spPr>
            <a:ln w="6350">
              <a:solidFill>
                <a:schemeClr val="accent2"/>
              </a:solidFill>
            </a:ln>
          </c:spPr>
          <c:cat>
            <c:strRef>
              <c:f>Chart!$A$2:$A$39</c:f>
              <c:strCache>
                <c:ptCount val="38"/>
                <c:pt idx="0">
                  <c:v>AL</c:v>
                </c:pt>
                <c:pt idx="1">
                  <c:v>WV</c:v>
                </c:pt>
                <c:pt idx="2">
                  <c:v>KY</c:v>
                </c:pt>
                <c:pt idx="3">
                  <c:v>AR</c:v>
                </c:pt>
                <c:pt idx="4">
                  <c:v>ME</c:v>
                </c:pt>
                <c:pt idx="5">
                  <c:v>MO</c:v>
                </c:pt>
                <c:pt idx="6">
                  <c:v>OK</c:v>
                </c:pt>
                <c:pt idx="7">
                  <c:v>KS</c:v>
                </c:pt>
                <c:pt idx="8">
                  <c:v>SD</c:v>
                </c:pt>
                <c:pt idx="9">
                  <c:v>TX</c:v>
                </c:pt>
                <c:pt idx="10">
                  <c:v>MT</c:v>
                </c:pt>
                <c:pt idx="11">
                  <c:v>TN</c:v>
                </c:pt>
                <c:pt idx="12">
                  <c:v>NC*</c:v>
                </c:pt>
                <c:pt idx="13">
                  <c:v>NV</c:v>
                </c:pt>
                <c:pt idx="14">
                  <c:v>MD</c:v>
                </c:pt>
                <c:pt idx="15">
                  <c:v>UT</c:v>
                </c:pt>
                <c:pt idx="16">
                  <c:v>OR</c:v>
                </c:pt>
                <c:pt idx="17">
                  <c:v>IN*</c:v>
                </c:pt>
                <c:pt idx="18">
                  <c:v>AK</c:v>
                </c:pt>
                <c:pt idx="19">
                  <c:v>GA</c:v>
                </c:pt>
                <c:pt idx="20">
                  <c:v>ID</c:v>
                </c:pt>
                <c:pt idx="21">
                  <c:v>IL</c:v>
                </c:pt>
                <c:pt idx="22">
                  <c:v>HI</c:v>
                </c:pt>
                <c:pt idx="23">
                  <c:v>CO</c:v>
                </c:pt>
                <c:pt idx="24">
                  <c:v>VT</c:v>
                </c:pt>
                <c:pt idx="25">
                  <c:v>IA</c:v>
                </c:pt>
                <c:pt idx="26">
                  <c:v>CT</c:v>
                </c:pt>
                <c:pt idx="27">
                  <c:v>NE</c:v>
                </c:pt>
                <c:pt idx="28">
                  <c:v>AZ</c:v>
                </c:pt>
                <c:pt idx="29">
                  <c:v>LA</c:v>
                </c:pt>
                <c:pt idx="30">
                  <c:v>DC</c:v>
                </c:pt>
                <c:pt idx="31">
                  <c:v>RI</c:v>
                </c:pt>
                <c:pt idx="32">
                  <c:v>NH</c:v>
                </c:pt>
                <c:pt idx="33">
                  <c:v>SC</c:v>
                </c:pt>
                <c:pt idx="34">
                  <c:v>NM</c:v>
                </c:pt>
                <c:pt idx="35">
                  <c:v>FL</c:v>
                </c:pt>
                <c:pt idx="36">
                  <c:v>MS</c:v>
                </c:pt>
                <c:pt idx="37">
                  <c:v>VA</c:v>
                </c:pt>
              </c:strCache>
            </c:strRef>
          </c:cat>
          <c:val>
            <c:numRef>
              <c:f>Chart!$C$2:$C$39</c:f>
              <c:numCache>
                <c:formatCode>General</c:formatCode>
                <c:ptCount val="38"/>
                <c:pt idx="0">
                  <c:v>-9.3000000000000007</c:v>
                </c:pt>
                <c:pt idx="3">
                  <c:v>-4.0999999999999996</c:v>
                </c:pt>
                <c:pt idx="8">
                  <c:v>-0.30000000000000032</c:v>
                </c:pt>
                <c:pt idx="9">
                  <c:v>-0.30000000000000032</c:v>
                </c:pt>
                <c:pt idx="10">
                  <c:v>0</c:v>
                </c:pt>
                <c:pt idx="11">
                  <c:v>0.4</c:v>
                </c:pt>
                <c:pt idx="13">
                  <c:v>1</c:v>
                </c:pt>
                <c:pt idx="19">
                  <c:v>2.9</c:v>
                </c:pt>
                <c:pt idx="24">
                  <c:v>4.0999999999999996</c:v>
                </c:pt>
                <c:pt idx="27">
                  <c:v>4.9000000000000004</c:v>
                </c:pt>
                <c:pt idx="29">
                  <c:v>6</c:v>
                </c:pt>
                <c:pt idx="31">
                  <c:v>6.4</c:v>
                </c:pt>
                <c:pt idx="36">
                  <c:v>9.9</c:v>
                </c:pt>
                <c:pt idx="37">
                  <c:v>10.5</c:v>
                </c:pt>
              </c:numCache>
            </c:numRef>
          </c:val>
        </c:ser>
        <c:ser>
          <c:idx val="2"/>
          <c:order val="2"/>
          <c:tx>
            <c:strRef>
              <c:f>Chart!$D$1</c:f>
              <c:strCache>
                <c:ptCount val="1"/>
                <c:pt idx="0">
                  <c:v>Filed and Pending</c:v>
                </c:pt>
              </c:strCache>
            </c:strRef>
          </c:tx>
          <c:spPr>
            <a:ln w="6350">
              <a:solidFill>
                <a:schemeClr val="accent1"/>
              </a:solidFill>
            </a:ln>
          </c:spPr>
          <c:cat>
            <c:strRef>
              <c:f>Chart!$A$2:$A$39</c:f>
              <c:strCache>
                <c:ptCount val="38"/>
                <c:pt idx="0">
                  <c:v>AL</c:v>
                </c:pt>
                <c:pt idx="1">
                  <c:v>WV</c:v>
                </c:pt>
                <c:pt idx="2">
                  <c:v>KY</c:v>
                </c:pt>
                <c:pt idx="3">
                  <c:v>AR</c:v>
                </c:pt>
                <c:pt idx="4">
                  <c:v>ME</c:v>
                </c:pt>
                <c:pt idx="5">
                  <c:v>MO</c:v>
                </c:pt>
                <c:pt idx="6">
                  <c:v>OK</c:v>
                </c:pt>
                <c:pt idx="7">
                  <c:v>KS</c:v>
                </c:pt>
                <c:pt idx="8">
                  <c:v>SD</c:v>
                </c:pt>
                <c:pt idx="9">
                  <c:v>TX</c:v>
                </c:pt>
                <c:pt idx="10">
                  <c:v>MT</c:v>
                </c:pt>
                <c:pt idx="11">
                  <c:v>TN</c:v>
                </c:pt>
                <c:pt idx="12">
                  <c:v>NC*</c:v>
                </c:pt>
                <c:pt idx="13">
                  <c:v>NV</c:v>
                </c:pt>
                <c:pt idx="14">
                  <c:v>MD</c:v>
                </c:pt>
                <c:pt idx="15">
                  <c:v>UT</c:v>
                </c:pt>
                <c:pt idx="16">
                  <c:v>OR</c:v>
                </c:pt>
                <c:pt idx="17">
                  <c:v>IN*</c:v>
                </c:pt>
                <c:pt idx="18">
                  <c:v>AK</c:v>
                </c:pt>
                <c:pt idx="19">
                  <c:v>GA</c:v>
                </c:pt>
                <c:pt idx="20">
                  <c:v>ID</c:v>
                </c:pt>
                <c:pt idx="21">
                  <c:v>IL</c:v>
                </c:pt>
                <c:pt idx="22">
                  <c:v>HI</c:v>
                </c:pt>
                <c:pt idx="23">
                  <c:v>CO</c:v>
                </c:pt>
                <c:pt idx="24">
                  <c:v>VT</c:v>
                </c:pt>
                <c:pt idx="25">
                  <c:v>IA</c:v>
                </c:pt>
                <c:pt idx="26">
                  <c:v>CT</c:v>
                </c:pt>
                <c:pt idx="27">
                  <c:v>NE</c:v>
                </c:pt>
                <c:pt idx="28">
                  <c:v>AZ</c:v>
                </c:pt>
                <c:pt idx="29">
                  <c:v>LA</c:v>
                </c:pt>
                <c:pt idx="30">
                  <c:v>DC</c:v>
                </c:pt>
                <c:pt idx="31">
                  <c:v>RI</c:v>
                </c:pt>
                <c:pt idx="32">
                  <c:v>NH</c:v>
                </c:pt>
                <c:pt idx="33">
                  <c:v>SC</c:v>
                </c:pt>
                <c:pt idx="34">
                  <c:v>NM</c:v>
                </c:pt>
                <c:pt idx="35">
                  <c:v>FL</c:v>
                </c:pt>
                <c:pt idx="36">
                  <c:v>MS</c:v>
                </c:pt>
                <c:pt idx="37">
                  <c:v>VA</c:v>
                </c:pt>
              </c:strCache>
            </c:strRef>
          </c:cat>
          <c:val>
            <c:numRef>
              <c:f>Chart!$D$2:$D$39</c:f>
              <c:numCache>
                <c:formatCode>General</c:formatCode>
                <c:ptCount val="38"/>
                <c:pt idx="33">
                  <c:v>7.3</c:v>
                </c:pt>
              </c:numCache>
            </c:numRef>
          </c:val>
        </c:ser>
        <c:gapWidth val="30"/>
        <c:overlap val="100"/>
        <c:axId val="169345024"/>
        <c:axId val="169346560"/>
      </c:barChart>
      <c:lineChart>
        <c:grouping val="standard"/>
        <c:ser>
          <c:idx val="3"/>
          <c:order val="3"/>
          <c:tx>
            <c:strRef>
              <c:f>Chart!$E$1</c:f>
              <c:strCache>
                <c:ptCount val="1"/>
                <c:pt idx="0">
                  <c:v>Labels</c:v>
                </c:pt>
              </c:strCache>
            </c:strRef>
          </c:tx>
          <c:spPr>
            <a:ln>
              <a:noFill/>
            </a:ln>
          </c:spPr>
          <c:marker>
            <c:symbol val="none"/>
          </c:marker>
          <c:dLbls>
            <c:numFmt formatCode="#,##0.0" sourceLinked="0"/>
            <c:txPr>
              <a:bodyPr rot="-5400000" vert="horz"/>
              <a:lstStyle/>
              <a:p>
                <a:pPr>
                  <a:defRPr sz="1200" b="0">
                    <a:latin typeface="Arial" pitchFamily="34" charset="0"/>
                    <a:cs typeface="Arial" pitchFamily="34" charset="0"/>
                  </a:defRPr>
                </a:pPr>
                <a:endParaRPr lang="en-US"/>
              </a:p>
            </c:txPr>
            <c:dLblPos val="b"/>
            <c:showVal val="1"/>
          </c:dLbls>
          <c:cat>
            <c:strRef>
              <c:f>Chart!$A$2:$A$39</c:f>
              <c:strCache>
                <c:ptCount val="38"/>
                <c:pt idx="0">
                  <c:v>AL</c:v>
                </c:pt>
                <c:pt idx="1">
                  <c:v>WV</c:v>
                </c:pt>
                <c:pt idx="2">
                  <c:v>KY</c:v>
                </c:pt>
                <c:pt idx="3">
                  <c:v>AR</c:v>
                </c:pt>
                <c:pt idx="4">
                  <c:v>ME</c:v>
                </c:pt>
                <c:pt idx="5">
                  <c:v>MO</c:v>
                </c:pt>
                <c:pt idx="6">
                  <c:v>OK</c:v>
                </c:pt>
                <c:pt idx="7">
                  <c:v>KS</c:v>
                </c:pt>
                <c:pt idx="8">
                  <c:v>SD</c:v>
                </c:pt>
                <c:pt idx="9">
                  <c:v>TX</c:v>
                </c:pt>
                <c:pt idx="10">
                  <c:v>MT</c:v>
                </c:pt>
                <c:pt idx="11">
                  <c:v>TN</c:v>
                </c:pt>
                <c:pt idx="12">
                  <c:v>NC*</c:v>
                </c:pt>
                <c:pt idx="13">
                  <c:v>NV</c:v>
                </c:pt>
                <c:pt idx="14">
                  <c:v>MD</c:v>
                </c:pt>
                <c:pt idx="15">
                  <c:v>UT</c:v>
                </c:pt>
                <c:pt idx="16">
                  <c:v>OR</c:v>
                </c:pt>
                <c:pt idx="17">
                  <c:v>IN*</c:v>
                </c:pt>
                <c:pt idx="18">
                  <c:v>AK</c:v>
                </c:pt>
                <c:pt idx="19">
                  <c:v>GA</c:v>
                </c:pt>
                <c:pt idx="20">
                  <c:v>ID</c:v>
                </c:pt>
                <c:pt idx="21">
                  <c:v>IL</c:v>
                </c:pt>
                <c:pt idx="22">
                  <c:v>HI</c:v>
                </c:pt>
                <c:pt idx="23">
                  <c:v>CO</c:v>
                </c:pt>
                <c:pt idx="24">
                  <c:v>VT</c:v>
                </c:pt>
                <c:pt idx="25">
                  <c:v>IA</c:v>
                </c:pt>
                <c:pt idx="26">
                  <c:v>CT</c:v>
                </c:pt>
                <c:pt idx="27">
                  <c:v>NE</c:v>
                </c:pt>
                <c:pt idx="28">
                  <c:v>AZ</c:v>
                </c:pt>
                <c:pt idx="29">
                  <c:v>LA</c:v>
                </c:pt>
                <c:pt idx="30">
                  <c:v>DC</c:v>
                </c:pt>
                <c:pt idx="31">
                  <c:v>RI</c:v>
                </c:pt>
                <c:pt idx="32">
                  <c:v>NH</c:v>
                </c:pt>
                <c:pt idx="33">
                  <c:v>SC</c:v>
                </c:pt>
                <c:pt idx="34">
                  <c:v>NM</c:v>
                </c:pt>
                <c:pt idx="35">
                  <c:v>FL</c:v>
                </c:pt>
                <c:pt idx="36">
                  <c:v>MS</c:v>
                </c:pt>
                <c:pt idx="37">
                  <c:v>VA</c:v>
                </c:pt>
              </c:strCache>
            </c:strRef>
          </c:cat>
          <c:val>
            <c:numRef>
              <c:f>Chart!$E$2:$E$39</c:f>
              <c:numCache>
                <c:formatCode>General</c:formatCode>
                <c:ptCount val="38"/>
                <c:pt idx="0">
                  <c:v>-9.3000000000000007</c:v>
                </c:pt>
                <c:pt idx="1">
                  <c:v>-8.1</c:v>
                </c:pt>
                <c:pt idx="2">
                  <c:v>-7.5</c:v>
                </c:pt>
                <c:pt idx="3">
                  <c:v>-4.0999999999999996</c:v>
                </c:pt>
                <c:pt idx="4">
                  <c:v>-3.8</c:v>
                </c:pt>
                <c:pt idx="5">
                  <c:v>-3</c:v>
                </c:pt>
                <c:pt idx="6">
                  <c:v>-1.7</c:v>
                </c:pt>
                <c:pt idx="7">
                  <c:v>-0.5</c:v>
                </c:pt>
                <c:pt idx="8">
                  <c:v>-0.30000000000000032</c:v>
                </c:pt>
                <c:pt idx="9">
                  <c:v>-0.30000000000000032</c:v>
                </c:pt>
              </c:numCache>
            </c:numRef>
          </c:val>
        </c:ser>
        <c:ser>
          <c:idx val="4"/>
          <c:order val="4"/>
          <c:tx>
            <c:strRef>
              <c:f>Chart!$F$1</c:f>
              <c:strCache>
                <c:ptCount val="1"/>
                <c:pt idx="0">
                  <c:v>Labels2</c:v>
                </c:pt>
              </c:strCache>
            </c:strRef>
          </c:tx>
          <c:spPr>
            <a:ln>
              <a:noFill/>
            </a:ln>
          </c:spPr>
          <c:marker>
            <c:symbol val="none"/>
          </c:marker>
          <c:dLbls>
            <c:numFmt formatCode="#,##0.0" sourceLinked="0"/>
            <c:txPr>
              <a:bodyPr rot="-5400000" vert="horz"/>
              <a:lstStyle/>
              <a:p>
                <a:pPr>
                  <a:defRPr sz="1200" b="0">
                    <a:latin typeface="Arial" pitchFamily="34" charset="0"/>
                    <a:cs typeface="Arial" pitchFamily="34" charset="0"/>
                  </a:defRPr>
                </a:pPr>
                <a:endParaRPr lang="en-US"/>
              </a:p>
            </c:txPr>
            <c:dLblPos val="t"/>
            <c:showVal val="1"/>
          </c:dLbls>
          <c:cat>
            <c:strRef>
              <c:f>Chart!$A$2:$A$39</c:f>
              <c:strCache>
                <c:ptCount val="38"/>
                <c:pt idx="0">
                  <c:v>AL</c:v>
                </c:pt>
                <c:pt idx="1">
                  <c:v>WV</c:v>
                </c:pt>
                <c:pt idx="2">
                  <c:v>KY</c:v>
                </c:pt>
                <c:pt idx="3">
                  <c:v>AR</c:v>
                </c:pt>
                <c:pt idx="4">
                  <c:v>ME</c:v>
                </c:pt>
                <c:pt idx="5">
                  <c:v>MO</c:v>
                </c:pt>
                <c:pt idx="6">
                  <c:v>OK</c:v>
                </c:pt>
                <c:pt idx="7">
                  <c:v>KS</c:v>
                </c:pt>
                <c:pt idx="8">
                  <c:v>SD</c:v>
                </c:pt>
                <c:pt idx="9">
                  <c:v>TX</c:v>
                </c:pt>
                <c:pt idx="10">
                  <c:v>MT</c:v>
                </c:pt>
                <c:pt idx="11">
                  <c:v>TN</c:v>
                </c:pt>
                <c:pt idx="12">
                  <c:v>NC*</c:v>
                </c:pt>
                <c:pt idx="13">
                  <c:v>NV</c:v>
                </c:pt>
                <c:pt idx="14">
                  <c:v>MD</c:v>
                </c:pt>
                <c:pt idx="15">
                  <c:v>UT</c:v>
                </c:pt>
                <c:pt idx="16">
                  <c:v>OR</c:v>
                </c:pt>
                <c:pt idx="17">
                  <c:v>IN*</c:v>
                </c:pt>
                <c:pt idx="18">
                  <c:v>AK</c:v>
                </c:pt>
                <c:pt idx="19">
                  <c:v>GA</c:v>
                </c:pt>
                <c:pt idx="20">
                  <c:v>ID</c:v>
                </c:pt>
                <c:pt idx="21">
                  <c:v>IL</c:v>
                </c:pt>
                <c:pt idx="22">
                  <c:v>HI</c:v>
                </c:pt>
                <c:pt idx="23">
                  <c:v>CO</c:v>
                </c:pt>
                <c:pt idx="24">
                  <c:v>VT</c:v>
                </c:pt>
                <c:pt idx="25">
                  <c:v>IA</c:v>
                </c:pt>
                <c:pt idx="26">
                  <c:v>CT</c:v>
                </c:pt>
                <c:pt idx="27">
                  <c:v>NE</c:v>
                </c:pt>
                <c:pt idx="28">
                  <c:v>AZ</c:v>
                </c:pt>
                <c:pt idx="29">
                  <c:v>LA</c:v>
                </c:pt>
                <c:pt idx="30">
                  <c:v>DC</c:v>
                </c:pt>
                <c:pt idx="31">
                  <c:v>RI</c:v>
                </c:pt>
                <c:pt idx="32">
                  <c:v>NH</c:v>
                </c:pt>
                <c:pt idx="33">
                  <c:v>SC</c:v>
                </c:pt>
                <c:pt idx="34">
                  <c:v>NM</c:v>
                </c:pt>
                <c:pt idx="35">
                  <c:v>FL</c:v>
                </c:pt>
                <c:pt idx="36">
                  <c:v>MS</c:v>
                </c:pt>
                <c:pt idx="37">
                  <c:v>VA</c:v>
                </c:pt>
              </c:strCache>
            </c:strRef>
          </c:cat>
          <c:val>
            <c:numRef>
              <c:f>Chart!$F$2:$F$39</c:f>
              <c:numCache>
                <c:formatCode>General</c:formatCode>
                <c:ptCount val="38"/>
                <c:pt idx="10">
                  <c:v>0</c:v>
                </c:pt>
                <c:pt idx="11">
                  <c:v>0.4</c:v>
                </c:pt>
                <c:pt idx="12">
                  <c:v>0.60000000000000064</c:v>
                </c:pt>
                <c:pt idx="13">
                  <c:v>1</c:v>
                </c:pt>
                <c:pt idx="14">
                  <c:v>1.4</c:v>
                </c:pt>
                <c:pt idx="15">
                  <c:v>1.5</c:v>
                </c:pt>
                <c:pt idx="16">
                  <c:v>1.9000000000000001</c:v>
                </c:pt>
                <c:pt idx="17">
                  <c:v>2.2999999999999998</c:v>
                </c:pt>
                <c:pt idx="18">
                  <c:v>2.7</c:v>
                </c:pt>
                <c:pt idx="19">
                  <c:v>2.9</c:v>
                </c:pt>
                <c:pt idx="20">
                  <c:v>2.9</c:v>
                </c:pt>
                <c:pt idx="21">
                  <c:v>3.5</c:v>
                </c:pt>
                <c:pt idx="22">
                  <c:v>3.6</c:v>
                </c:pt>
                <c:pt idx="23">
                  <c:v>3.7</c:v>
                </c:pt>
                <c:pt idx="24">
                  <c:v>4.0999999999999996</c:v>
                </c:pt>
                <c:pt idx="25">
                  <c:v>4.4000000000000004</c:v>
                </c:pt>
                <c:pt idx="26">
                  <c:v>4.5</c:v>
                </c:pt>
                <c:pt idx="27">
                  <c:v>4.9000000000000004</c:v>
                </c:pt>
                <c:pt idx="28">
                  <c:v>5.2</c:v>
                </c:pt>
                <c:pt idx="29">
                  <c:v>6</c:v>
                </c:pt>
                <c:pt idx="30">
                  <c:v>6.2</c:v>
                </c:pt>
                <c:pt idx="31">
                  <c:v>6.4</c:v>
                </c:pt>
                <c:pt idx="32">
                  <c:v>6.7</c:v>
                </c:pt>
                <c:pt idx="33">
                  <c:v>7.3</c:v>
                </c:pt>
                <c:pt idx="34">
                  <c:v>7.4</c:v>
                </c:pt>
                <c:pt idx="35">
                  <c:v>8.9</c:v>
                </c:pt>
                <c:pt idx="36">
                  <c:v>9.9</c:v>
                </c:pt>
                <c:pt idx="37">
                  <c:v>10.5</c:v>
                </c:pt>
              </c:numCache>
            </c:numRef>
          </c:val>
        </c:ser>
        <c:marker val="1"/>
        <c:axId val="169345024"/>
        <c:axId val="169346560"/>
      </c:lineChart>
      <c:catAx>
        <c:axId val="169345024"/>
        <c:scaling>
          <c:orientation val="minMax"/>
        </c:scaling>
        <c:axPos val="b"/>
        <c:majorTickMark val="none"/>
        <c:tickLblPos val="low"/>
        <c:spPr>
          <a:ln w="28575"/>
        </c:spPr>
        <c:txPr>
          <a:bodyPr rot="0" vert="horz"/>
          <a:lstStyle/>
          <a:p>
            <a:pPr>
              <a:defRPr sz="1100" b="0">
                <a:latin typeface="Arial" pitchFamily="34" charset="0"/>
                <a:cs typeface="Arial" pitchFamily="34" charset="0"/>
              </a:defRPr>
            </a:pPr>
            <a:endParaRPr lang="en-US"/>
          </a:p>
        </c:txPr>
        <c:crossAx val="169346560"/>
        <c:crosses val="autoZero"/>
        <c:auto val="1"/>
        <c:lblAlgn val="ctr"/>
        <c:lblOffset val="100"/>
        <c:tickLblSkip val="1"/>
      </c:catAx>
      <c:valAx>
        <c:axId val="169346560"/>
        <c:scaling>
          <c:orientation val="minMax"/>
          <c:max val="25"/>
          <c:min val="-25"/>
        </c:scaling>
        <c:axPos val="l"/>
        <c:numFmt formatCode="General" sourceLinked="1"/>
        <c:majorTickMark val="none"/>
        <c:tickLblPos val="nextTo"/>
        <c:spPr>
          <a:ln w="28575"/>
        </c:spPr>
        <c:txPr>
          <a:bodyPr/>
          <a:lstStyle/>
          <a:p>
            <a:pPr>
              <a:defRPr sz="1400" b="1">
                <a:latin typeface="Arial" pitchFamily="34" charset="0"/>
                <a:cs typeface="Arial" pitchFamily="34" charset="0"/>
              </a:defRPr>
            </a:pPr>
            <a:endParaRPr lang="en-US"/>
          </a:p>
        </c:txPr>
        <c:crossAx val="169345024"/>
        <c:crosses val="autoZero"/>
        <c:crossBetween val="between"/>
        <c:majorUnit val="5"/>
      </c:valAx>
    </c:plotArea>
    <c:legend>
      <c:legendPos val="b"/>
      <c:legendEntry>
        <c:idx val="3"/>
        <c:delete val="1"/>
      </c:legendEntry>
      <c:legendEntry>
        <c:idx val="4"/>
        <c:delete val="1"/>
      </c:legendEntry>
      <c:layout>
        <c:manualLayout>
          <c:xMode val="edge"/>
          <c:yMode val="edge"/>
          <c:x val="1.5850721784776901E-2"/>
          <c:y val="0.90332634831934056"/>
          <c:w val="0.95471833381938365"/>
          <c:h val="8.3232720909886745E-2"/>
        </c:manualLayout>
      </c:layout>
      <c:txPr>
        <a:bodyPr/>
        <a:lstStyle/>
        <a:p>
          <a:pPr>
            <a:defRPr sz="1400" b="1">
              <a:latin typeface="Arial" pitchFamily="34" charset="0"/>
              <a:cs typeface="Arial" pitchFamily="34" charset="0"/>
            </a:defRPr>
          </a:pPr>
          <a:endParaRPr lang="en-US"/>
        </a:p>
      </c:txPr>
    </c:legend>
    <c:plotVisOnly val="1"/>
    <c:dispBlanksAs val="gap"/>
  </c:chart>
  <c:txPr>
    <a:bodyPr/>
    <a:lstStyle/>
    <a:p>
      <a:pPr>
        <a:defRPr sz="1800"/>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6.1105166341386817E-2"/>
          <c:y val="3.9444444444444449E-2"/>
          <c:w val="0.93040188886645558"/>
          <c:h val="0.81018963254595999"/>
        </c:manualLayout>
      </c:layout>
      <c:barChart>
        <c:barDir val="col"/>
        <c:grouping val="stacked"/>
        <c:ser>
          <c:idx val="0"/>
          <c:order val="0"/>
          <c:tx>
            <c:strRef>
              <c:f>Chart!$B$1</c:f>
              <c:strCache>
                <c:ptCount val="1"/>
                <c:pt idx="0">
                  <c:v>Rate/Loss Cost Departure</c:v>
                </c:pt>
              </c:strCache>
            </c:strRef>
          </c:tx>
          <c:spPr>
            <a:ln w="6350">
              <a:solidFill>
                <a:srgbClr val="0F5173"/>
              </a:solidFill>
            </a:ln>
          </c:spPr>
          <c:dPt>
            <c:idx val="20"/>
            <c:spPr>
              <a:solidFill>
                <a:schemeClr val="accent1">
                  <a:lumMod val="20000"/>
                  <a:lumOff val="80000"/>
                </a:schemeClr>
              </a:solidFill>
              <a:ln w="6350">
                <a:solidFill>
                  <a:srgbClr val="0F5173"/>
                </a:solidFill>
              </a:ln>
            </c:spPr>
          </c:dPt>
          <c:cat>
            <c:strRef>
              <c:f>Chart!$A$2:$A$22</c:f>
              <c:strCache>
                <c:ptCount val="21"/>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2011p</c:v>
                </c:pt>
              </c:strCache>
            </c:strRef>
          </c:cat>
          <c:val>
            <c:numRef>
              <c:f>Chart!$B$2:$B$22</c:f>
              <c:numCache>
                <c:formatCode>0.0</c:formatCode>
                <c:ptCount val="21"/>
                <c:pt idx="0">
                  <c:v>-2.1775707317073758</c:v>
                </c:pt>
                <c:pt idx="1">
                  <c:v>-2.7683063829787256</c:v>
                </c:pt>
                <c:pt idx="2">
                  <c:v>-2.6728744186046534</c:v>
                </c:pt>
                <c:pt idx="3">
                  <c:v>-2.8619169811320782</c:v>
                </c:pt>
                <c:pt idx="4">
                  <c:v>-2.8512463768115968</c:v>
                </c:pt>
                <c:pt idx="5">
                  <c:v>-4.3826635514018824</c:v>
                </c:pt>
                <c:pt idx="6">
                  <c:v>-7.5144244897958945</c:v>
                </c:pt>
                <c:pt idx="7">
                  <c:v>-10.362668341708552</c:v>
                </c:pt>
                <c:pt idx="8">
                  <c:v>-9.7909823232323188</c:v>
                </c:pt>
                <c:pt idx="9">
                  <c:v>-8.9255615853658536</c:v>
                </c:pt>
                <c:pt idx="10">
                  <c:v>-6.5196383928572024</c:v>
                </c:pt>
                <c:pt idx="11">
                  <c:v>0.3986782608695752</c:v>
                </c:pt>
                <c:pt idx="12">
                  <c:v>1.4883870967741839</c:v>
                </c:pt>
                <c:pt idx="13">
                  <c:v>4.6413234374999925</c:v>
                </c:pt>
                <c:pt idx="14">
                  <c:v>4.4189999999999925</c:v>
                </c:pt>
                <c:pt idx="15">
                  <c:v>3.1412906666666691</c:v>
                </c:pt>
                <c:pt idx="16">
                  <c:v>2.552602298850577</c:v>
                </c:pt>
                <c:pt idx="17">
                  <c:v>1.3834831460674168</c:v>
                </c:pt>
                <c:pt idx="18">
                  <c:v>0.89273793103447263</c:v>
                </c:pt>
                <c:pt idx="19">
                  <c:v>0.69548539325841663</c:v>
                </c:pt>
                <c:pt idx="20">
                  <c:v>0.89273793103447263</c:v>
                </c:pt>
              </c:numCache>
            </c:numRef>
          </c:val>
        </c:ser>
        <c:ser>
          <c:idx val="1"/>
          <c:order val="1"/>
          <c:tx>
            <c:strRef>
              <c:f>Chart!$C$1</c:f>
              <c:strCache>
                <c:ptCount val="1"/>
                <c:pt idx="0">
                  <c:v>Schedule Rating</c:v>
                </c:pt>
              </c:strCache>
            </c:strRef>
          </c:tx>
          <c:spPr>
            <a:ln w="6350">
              <a:solidFill>
                <a:srgbClr val="0F5173"/>
              </a:solidFill>
            </a:ln>
          </c:spPr>
          <c:dPt>
            <c:idx val="20"/>
            <c:spPr>
              <a:solidFill>
                <a:schemeClr val="accent2">
                  <a:lumMod val="20000"/>
                  <a:lumOff val="80000"/>
                </a:schemeClr>
              </a:solidFill>
              <a:ln w="6350">
                <a:solidFill>
                  <a:srgbClr val="0F5173"/>
                </a:solidFill>
              </a:ln>
            </c:spPr>
          </c:dPt>
          <c:cat>
            <c:strRef>
              <c:f>Chart!$A$2:$A$22</c:f>
              <c:strCache>
                <c:ptCount val="21"/>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2011p</c:v>
                </c:pt>
              </c:strCache>
            </c:strRef>
          </c:cat>
          <c:val>
            <c:numRef>
              <c:f>Chart!$C$2:$C$22</c:f>
              <c:numCache>
                <c:formatCode>0.0</c:formatCode>
                <c:ptCount val="21"/>
                <c:pt idx="0">
                  <c:v>-1.88062926829267</c:v>
                </c:pt>
                <c:pt idx="1">
                  <c:v>-1.8784936170212778</c:v>
                </c:pt>
                <c:pt idx="2">
                  <c:v>-1.5839255813953499</c:v>
                </c:pt>
                <c:pt idx="3">
                  <c:v>-2.3684830188679644</c:v>
                </c:pt>
                <c:pt idx="4">
                  <c:v>-3.9327536231883582</c:v>
                </c:pt>
                <c:pt idx="5">
                  <c:v>-6.0383364485981383</c:v>
                </c:pt>
                <c:pt idx="6">
                  <c:v>-6.6473755102040775</c:v>
                </c:pt>
                <c:pt idx="7">
                  <c:v>-8.5563316582914553</c:v>
                </c:pt>
                <c:pt idx="8">
                  <c:v>-9.0305176767676745</c:v>
                </c:pt>
                <c:pt idx="9">
                  <c:v>-6.8141384146341428</c:v>
                </c:pt>
                <c:pt idx="10">
                  <c:v>-4.3788616071428734</c:v>
                </c:pt>
                <c:pt idx="11">
                  <c:v>-1.9062782608695681</c:v>
                </c:pt>
                <c:pt idx="12">
                  <c:v>-1.6123870967741951</c:v>
                </c:pt>
                <c:pt idx="13">
                  <c:v>-1.7212234374999746</c:v>
                </c:pt>
                <c:pt idx="14">
                  <c:v>-3.0540000000000025</c:v>
                </c:pt>
                <c:pt idx="15">
                  <c:v>-4.3788906666666705</c:v>
                </c:pt>
                <c:pt idx="16">
                  <c:v>-6.2112022988505924</c:v>
                </c:pt>
                <c:pt idx="17">
                  <c:v>-7.5884831460674045</c:v>
                </c:pt>
                <c:pt idx="18">
                  <c:v>-7.8629379310343959</c:v>
                </c:pt>
                <c:pt idx="19">
                  <c:v>-8.2528853932584223</c:v>
                </c:pt>
                <c:pt idx="20">
                  <c:v>-7.8629379310343959</c:v>
                </c:pt>
              </c:numCache>
            </c:numRef>
          </c:val>
        </c:ser>
        <c:ser>
          <c:idx val="2"/>
          <c:order val="2"/>
          <c:tx>
            <c:strRef>
              <c:f>Chart!$D$1</c:f>
              <c:strCache>
                <c:ptCount val="1"/>
                <c:pt idx="0">
                  <c:v>Dividends</c:v>
                </c:pt>
              </c:strCache>
            </c:strRef>
          </c:tx>
          <c:spPr>
            <a:solidFill>
              <a:schemeClr val="tx2">
                <a:lumMod val="60000"/>
                <a:lumOff val="40000"/>
              </a:schemeClr>
            </a:solidFill>
            <a:ln w="6350">
              <a:solidFill>
                <a:srgbClr val="0F5173"/>
              </a:solidFill>
            </a:ln>
          </c:spPr>
          <c:cat>
            <c:strRef>
              <c:f>Chart!$A$2:$A$22</c:f>
              <c:strCache>
                <c:ptCount val="21"/>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2011p</c:v>
                </c:pt>
              </c:strCache>
            </c:strRef>
          </c:cat>
          <c:val>
            <c:numRef>
              <c:f>Chart!$D$2:$D$22</c:f>
              <c:numCache>
                <c:formatCode>0.0</c:formatCode>
                <c:ptCount val="21"/>
                <c:pt idx="0">
                  <c:v>-3</c:v>
                </c:pt>
                <c:pt idx="1">
                  <c:v>-2.8000000000000003</c:v>
                </c:pt>
                <c:pt idx="2">
                  <c:v>-2.8000000000000003</c:v>
                </c:pt>
                <c:pt idx="3">
                  <c:v>-3.3000000000000003</c:v>
                </c:pt>
                <c:pt idx="4">
                  <c:v>-3.6999999999999997</c:v>
                </c:pt>
                <c:pt idx="5">
                  <c:v>-4.2</c:v>
                </c:pt>
                <c:pt idx="6">
                  <c:v>-3.5000000000000004</c:v>
                </c:pt>
                <c:pt idx="7">
                  <c:v>-3.6999999999999997</c:v>
                </c:pt>
                <c:pt idx="8">
                  <c:v>-4.3999999999999995</c:v>
                </c:pt>
                <c:pt idx="9">
                  <c:v>-3.5000000000000004</c:v>
                </c:pt>
                <c:pt idx="10">
                  <c:v>-3.4000000000000004</c:v>
                </c:pt>
                <c:pt idx="11">
                  <c:v>-2.5</c:v>
                </c:pt>
                <c:pt idx="12">
                  <c:v>-1.6</c:v>
                </c:pt>
                <c:pt idx="13">
                  <c:v>-0.8</c:v>
                </c:pt>
                <c:pt idx="14">
                  <c:v>-0.70000000000000062</c:v>
                </c:pt>
                <c:pt idx="15">
                  <c:v>-1</c:v>
                </c:pt>
                <c:pt idx="16">
                  <c:v>-1</c:v>
                </c:pt>
                <c:pt idx="17">
                  <c:v>-1.2</c:v>
                </c:pt>
                <c:pt idx="18">
                  <c:v>-1.3</c:v>
                </c:pt>
                <c:pt idx="19">
                  <c:v>-1.0999999999999812</c:v>
                </c:pt>
                <c:pt idx="20">
                  <c:v>-1</c:v>
                </c:pt>
              </c:numCache>
            </c:numRef>
          </c:val>
        </c:ser>
        <c:gapWidth val="70"/>
        <c:overlap val="100"/>
        <c:axId val="167633664"/>
        <c:axId val="167635200"/>
      </c:barChart>
      <c:lineChart>
        <c:grouping val="standard"/>
        <c:ser>
          <c:idx val="3"/>
          <c:order val="3"/>
          <c:tx>
            <c:strRef>
              <c:f>Chart!$E$1</c:f>
              <c:strCache>
                <c:ptCount val="1"/>
                <c:pt idx="0">
                  <c:v> </c:v>
                </c:pt>
              </c:strCache>
            </c:strRef>
          </c:tx>
          <c:spPr>
            <a:ln>
              <a:noFill/>
            </a:ln>
          </c:spPr>
          <c:marker>
            <c:symbol val="none"/>
          </c:marker>
          <c:dLbls>
            <c:dLbl>
              <c:idx val="12"/>
              <c:layout>
                <c:manualLayout>
                  <c:x val="-2.4396244739397787E-2"/>
                  <c:y val="5.3682646286861223E-2"/>
                </c:manualLayout>
              </c:layout>
              <c:dLblPos val="r"/>
              <c:showVal val="1"/>
            </c:dLbl>
            <c:dLbl>
              <c:idx val="13"/>
              <c:layout>
                <c:manualLayout>
                  <c:x val="-2.1809672625496747E-2"/>
                  <c:y val="-8.0643430600586694E-2"/>
                </c:manualLayout>
              </c:layout>
              <c:dLblPos val="r"/>
              <c:showVal val="1"/>
            </c:dLbl>
            <c:dLbl>
              <c:idx val="14"/>
              <c:layout>
                <c:manualLayout>
                  <c:x val="-2.1809672625496747E-2"/>
                  <c:y val="-0.103180098811178"/>
                </c:manualLayout>
              </c:layout>
              <c:dLblPos val="r"/>
              <c:showVal val="1"/>
            </c:dLbl>
            <c:dLbl>
              <c:idx val="15"/>
              <c:layout>
                <c:manualLayout>
                  <c:x val="-2.5691162188411023E-2"/>
                  <c:y val="9.2898139570788948E-2"/>
                </c:manualLayout>
              </c:layout>
              <c:dLblPos val="r"/>
              <c:showVal val="1"/>
            </c:dLbl>
            <c:dLbl>
              <c:idx val="16"/>
              <c:layout>
                <c:manualLayout>
                  <c:x val="-2.4396244739397787E-2"/>
                  <c:y val="7.5741469816272972E-2"/>
                </c:manualLayout>
              </c:layout>
              <c:dLblPos val="r"/>
              <c:showVal val="1"/>
            </c:dLbl>
            <c:dLbl>
              <c:idx val="17"/>
              <c:layout>
                <c:manualLayout>
                  <c:x val="-2.4396244739397947E-2"/>
                  <c:y val="5.3682646286861223E-2"/>
                </c:manualLayout>
              </c:layout>
              <c:dLblPos val="r"/>
              <c:showVal val="1"/>
            </c:dLbl>
            <c:dLbl>
              <c:idx val="18"/>
              <c:layout>
                <c:manualLayout>
                  <c:x val="-2.4396244739397787E-2"/>
                  <c:y val="3.8976763933920022E-2"/>
                </c:manualLayout>
              </c:layout>
              <c:dLblPos val="r"/>
              <c:showVal val="1"/>
            </c:dLbl>
            <c:dLbl>
              <c:idx val="19"/>
              <c:layout>
                <c:manualLayout>
                  <c:x val="-2.4396244739397787E-2"/>
                  <c:y val="4.3878724718233814E-2"/>
                </c:manualLayout>
              </c:layout>
              <c:dLblPos val="r"/>
              <c:showVal val="1"/>
            </c:dLbl>
            <c:dLbl>
              <c:idx val="20"/>
              <c:tx>
                <c:rich>
                  <a:bodyPr/>
                  <a:lstStyle/>
                  <a:p>
                    <a:pPr>
                      <a:defRPr sz="1400" b="1" baseline="0">
                        <a:latin typeface="Arial" pitchFamily="34" charset="0"/>
                        <a:cs typeface="Arial" pitchFamily="34" charset="0"/>
                      </a:defRPr>
                    </a:pPr>
                    <a:r>
                      <a:rPr lang="en-US" dirty="0"/>
                      <a:t>-</a:t>
                    </a:r>
                    <a:r>
                      <a:rPr lang="en-US" dirty="0" smtClean="0"/>
                      <a:t>8.0</a:t>
                    </a:r>
                    <a:endParaRPr lang="en-US" dirty="0"/>
                  </a:p>
                </c:rich>
              </c:tx>
              <c:numFmt formatCode="#,##0" sourceLinked="0"/>
              <c:spPr/>
              <c:dLblPos val="b"/>
              <c:showVal val="1"/>
            </c:dLbl>
            <c:numFmt formatCode="#,##0.0" sourceLinked="0"/>
            <c:txPr>
              <a:bodyPr/>
              <a:lstStyle/>
              <a:p>
                <a:pPr>
                  <a:defRPr sz="1200" b="1" baseline="0">
                    <a:latin typeface="Arial" pitchFamily="34" charset="0"/>
                    <a:cs typeface="Arial" pitchFamily="34" charset="0"/>
                  </a:defRPr>
                </a:pPr>
                <a:endParaRPr lang="en-US"/>
              </a:p>
            </c:txPr>
            <c:dLblPos val="b"/>
            <c:showVal val="1"/>
          </c:dLbls>
          <c:cat>
            <c:strRef>
              <c:f>Chart!$A$2:$A$22</c:f>
              <c:strCache>
                <c:ptCount val="21"/>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2011p</c:v>
                </c:pt>
              </c:strCache>
            </c:strRef>
          </c:cat>
          <c:val>
            <c:numRef>
              <c:f>Chart!$E$2:$E$22</c:f>
              <c:numCache>
                <c:formatCode>0.0</c:formatCode>
                <c:ptCount val="21"/>
                <c:pt idx="0">
                  <c:v>-7.0582000000000003</c:v>
                </c:pt>
                <c:pt idx="1">
                  <c:v>-7.4468000000000094</c:v>
                </c:pt>
                <c:pt idx="2">
                  <c:v>-7.0568000000000044</c:v>
                </c:pt>
                <c:pt idx="3">
                  <c:v>-8.530400000000002</c:v>
                </c:pt>
                <c:pt idx="4">
                  <c:v>-10.484000000000002</c:v>
                </c:pt>
                <c:pt idx="5">
                  <c:v>-14.621000000000015</c:v>
                </c:pt>
                <c:pt idx="6">
                  <c:v>-17.661799999999989</c:v>
                </c:pt>
                <c:pt idx="7">
                  <c:v>-22.618999999999996</c:v>
                </c:pt>
                <c:pt idx="8">
                  <c:v>-23.221499999999889</c:v>
                </c:pt>
                <c:pt idx="9">
                  <c:v>-19.239699999999889</c:v>
                </c:pt>
                <c:pt idx="10">
                  <c:v>-14.298500000000001</c:v>
                </c:pt>
                <c:pt idx="11">
                  <c:v>-4.0075999999999965</c:v>
                </c:pt>
                <c:pt idx="12">
                  <c:v>-1.7240000000000131</c:v>
                </c:pt>
                <c:pt idx="13">
                  <c:v>2.1200999999999808</c:v>
                </c:pt>
                <c:pt idx="14">
                  <c:v>0.66500000000000326</c:v>
                </c:pt>
                <c:pt idx="15">
                  <c:v>-2.2376000000000054</c:v>
                </c:pt>
                <c:pt idx="16">
                  <c:v>-4.6586000000000007</c:v>
                </c:pt>
                <c:pt idx="17">
                  <c:v>-7.4049999999999905</c:v>
                </c:pt>
                <c:pt idx="18">
                  <c:v>-8.2702000000000009</c:v>
                </c:pt>
                <c:pt idx="19">
                  <c:v>-8.6574000000000026</c:v>
                </c:pt>
                <c:pt idx="20">
                  <c:v>-7.9702000000000748</c:v>
                </c:pt>
              </c:numCache>
            </c:numRef>
          </c:val>
        </c:ser>
        <c:marker val="1"/>
        <c:axId val="169756160"/>
        <c:axId val="169754624"/>
      </c:lineChart>
      <c:catAx>
        <c:axId val="167633664"/>
        <c:scaling>
          <c:orientation val="minMax"/>
        </c:scaling>
        <c:axPos val="b"/>
        <c:numFmt formatCode="General" sourceLinked="1"/>
        <c:majorTickMark val="none"/>
        <c:tickLblPos val="low"/>
        <c:spPr>
          <a:ln w="28575">
            <a:solidFill>
              <a:schemeClr val="bg1">
                <a:lumMod val="50000"/>
              </a:schemeClr>
            </a:solidFill>
          </a:ln>
        </c:spPr>
        <c:txPr>
          <a:bodyPr rot="0"/>
          <a:lstStyle/>
          <a:p>
            <a:pPr>
              <a:defRPr sz="1200" b="1">
                <a:latin typeface="Arial" pitchFamily="34" charset="0"/>
                <a:cs typeface="Arial" pitchFamily="34" charset="0"/>
              </a:defRPr>
            </a:pPr>
            <a:endParaRPr lang="en-US"/>
          </a:p>
        </c:txPr>
        <c:crossAx val="167635200"/>
        <c:crosses val="autoZero"/>
        <c:lblAlgn val="ctr"/>
        <c:lblOffset val="300"/>
        <c:tickLblSkip val="1"/>
      </c:catAx>
      <c:valAx>
        <c:axId val="167635200"/>
        <c:scaling>
          <c:orientation val="minMax"/>
          <c:max val="10"/>
          <c:min val="-25"/>
        </c:scaling>
        <c:axPos val="l"/>
        <c:numFmt formatCode="0" sourceLinked="0"/>
        <c:majorTickMark val="none"/>
        <c:tickLblPos val="low"/>
        <c:spPr>
          <a:ln w="28575">
            <a:solidFill>
              <a:schemeClr val="bg1">
                <a:lumMod val="50000"/>
              </a:schemeClr>
            </a:solidFill>
          </a:ln>
        </c:spPr>
        <c:txPr>
          <a:bodyPr/>
          <a:lstStyle/>
          <a:p>
            <a:pPr>
              <a:defRPr sz="1600" b="1">
                <a:latin typeface="Arial" pitchFamily="34" charset="0"/>
                <a:cs typeface="Arial" pitchFamily="34" charset="0"/>
              </a:defRPr>
            </a:pPr>
            <a:endParaRPr lang="en-US"/>
          </a:p>
        </c:txPr>
        <c:crossAx val="167633664"/>
        <c:crosses val="autoZero"/>
        <c:crossBetween val="between"/>
        <c:majorUnit val="5"/>
      </c:valAx>
      <c:valAx>
        <c:axId val="169754624"/>
        <c:scaling>
          <c:orientation val="minMax"/>
          <c:max val="10"/>
          <c:min val="-25"/>
        </c:scaling>
        <c:axPos val="r"/>
        <c:numFmt formatCode="0.0" sourceLinked="1"/>
        <c:majorTickMark val="none"/>
        <c:tickLblPos val="none"/>
        <c:spPr>
          <a:ln>
            <a:noFill/>
          </a:ln>
        </c:spPr>
        <c:crossAx val="169756160"/>
        <c:crosses val="max"/>
        <c:crossBetween val="between"/>
        <c:majorUnit val="5"/>
      </c:valAx>
      <c:catAx>
        <c:axId val="169756160"/>
        <c:scaling>
          <c:orientation val="minMax"/>
        </c:scaling>
        <c:delete val="1"/>
        <c:axPos val="b"/>
        <c:numFmt formatCode="General" sourceLinked="1"/>
        <c:tickLblPos val="none"/>
        <c:crossAx val="169754624"/>
        <c:crosses val="autoZero"/>
        <c:lblAlgn val="ctr"/>
        <c:lblOffset val="100"/>
      </c:catAx>
    </c:plotArea>
    <c:legend>
      <c:legendPos val="b"/>
      <c:layout>
        <c:manualLayout>
          <c:xMode val="edge"/>
          <c:yMode val="edge"/>
          <c:x val="6.7691522534042314E-2"/>
          <c:y val="3.4813210848644652E-2"/>
          <c:w val="0.28352995939610132"/>
          <c:h val="0.17912117235345582"/>
        </c:manualLayout>
      </c:layout>
      <c:txPr>
        <a:bodyPr/>
        <a:lstStyle/>
        <a:p>
          <a:pPr>
            <a:defRPr sz="1400" b="1">
              <a:latin typeface="Arial" pitchFamily="34" charset="0"/>
              <a:cs typeface="Arial" pitchFamily="34" charset="0"/>
            </a:defRPr>
          </a:pPr>
          <a:endParaRPr lang="en-US"/>
        </a:p>
      </c:txPr>
    </c:legend>
    <c:plotVisOnly val="1"/>
    <c:dispBlanksAs val="gap"/>
  </c:chart>
  <c:txPr>
    <a:bodyPr/>
    <a:lstStyle/>
    <a:p>
      <a:pPr>
        <a:defRPr sz="1800"/>
      </a:pPr>
      <a:endParaRPr lang="en-US"/>
    </a:p>
  </c:txPr>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100.vml.rels><?xml version="1.0" encoding="UTF-8" standalone="yes"?>
<Relationships xmlns="http://schemas.openxmlformats.org/package/2006/relationships"><Relationship Id="rId1" Type="http://schemas.openxmlformats.org/officeDocument/2006/relationships/image" Target="../media/image144.emf"/></Relationships>
</file>

<file path=ppt/drawings/_rels/vmlDrawing101.vml.rels><?xml version="1.0" encoding="UTF-8" standalone="yes"?>
<Relationships xmlns="http://schemas.openxmlformats.org/package/2006/relationships"><Relationship Id="rId1" Type="http://schemas.openxmlformats.org/officeDocument/2006/relationships/image" Target="../media/image145.emf"/></Relationships>
</file>

<file path=ppt/drawings/_rels/vmlDrawing102.vml.rels><?xml version="1.0" encoding="UTF-8" standalone="yes"?>
<Relationships xmlns="http://schemas.openxmlformats.org/package/2006/relationships"><Relationship Id="rId1" Type="http://schemas.openxmlformats.org/officeDocument/2006/relationships/image" Target="../media/image146.emf"/></Relationships>
</file>

<file path=ppt/drawings/_rels/vmlDrawing103.vml.rels><?xml version="1.0" encoding="UTF-8" standalone="yes"?>
<Relationships xmlns="http://schemas.openxmlformats.org/package/2006/relationships"><Relationship Id="rId1" Type="http://schemas.openxmlformats.org/officeDocument/2006/relationships/image" Target="../media/image147.emf"/></Relationships>
</file>

<file path=ppt/drawings/_rels/vmlDrawing104.vml.rels><?xml version="1.0" encoding="UTF-8" standalone="yes"?>
<Relationships xmlns="http://schemas.openxmlformats.org/package/2006/relationships"><Relationship Id="rId1" Type="http://schemas.openxmlformats.org/officeDocument/2006/relationships/image" Target="../media/image68.emf"/></Relationships>
</file>

<file path=ppt/drawings/_rels/vmlDrawing105.vml.rels><?xml version="1.0" encoding="UTF-8" standalone="yes"?>
<Relationships xmlns="http://schemas.openxmlformats.org/package/2006/relationships"><Relationship Id="rId1" Type="http://schemas.openxmlformats.org/officeDocument/2006/relationships/image" Target="../media/image148.emf"/></Relationships>
</file>

<file path=ppt/drawings/_rels/vmlDrawing106.vml.rels><?xml version="1.0" encoding="UTF-8" standalone="yes"?>
<Relationships xmlns="http://schemas.openxmlformats.org/package/2006/relationships"><Relationship Id="rId1" Type="http://schemas.openxmlformats.org/officeDocument/2006/relationships/image" Target="../media/image149.emf"/></Relationships>
</file>

<file path=ppt/drawings/_rels/vmlDrawing107.vml.rels><?xml version="1.0" encoding="UTF-8" standalone="yes"?>
<Relationships xmlns="http://schemas.openxmlformats.org/package/2006/relationships"><Relationship Id="rId1" Type="http://schemas.openxmlformats.org/officeDocument/2006/relationships/image" Target="../media/image150.emf"/></Relationships>
</file>

<file path=ppt/drawings/_rels/vmlDrawing108.vml.rels><?xml version="1.0" encoding="UTF-8" standalone="yes"?>
<Relationships xmlns="http://schemas.openxmlformats.org/package/2006/relationships"><Relationship Id="rId1" Type="http://schemas.openxmlformats.org/officeDocument/2006/relationships/image" Target="../media/image151.emf"/></Relationships>
</file>

<file path=ppt/drawings/_rels/vmlDrawing109.vml.rels><?xml version="1.0" encoding="UTF-8" standalone="yes"?>
<Relationships xmlns="http://schemas.openxmlformats.org/package/2006/relationships"><Relationship Id="rId1" Type="http://schemas.openxmlformats.org/officeDocument/2006/relationships/image" Target="../media/image152.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10.vml.rels><?xml version="1.0" encoding="UTF-8" standalone="yes"?>
<Relationships xmlns="http://schemas.openxmlformats.org/package/2006/relationships"><Relationship Id="rId1" Type="http://schemas.openxmlformats.org/officeDocument/2006/relationships/image" Target="../media/image153.emf"/></Relationships>
</file>

<file path=ppt/drawings/_rels/vmlDrawing111.vml.rels><?xml version="1.0" encoding="UTF-8" standalone="yes"?>
<Relationships xmlns="http://schemas.openxmlformats.org/package/2006/relationships"><Relationship Id="rId1" Type="http://schemas.openxmlformats.org/officeDocument/2006/relationships/image" Target="../media/image154.emf"/></Relationships>
</file>

<file path=ppt/drawings/_rels/vmlDrawing112.vml.rels><?xml version="1.0" encoding="UTF-8" standalone="yes"?>
<Relationships xmlns="http://schemas.openxmlformats.org/package/2006/relationships"><Relationship Id="rId1" Type="http://schemas.openxmlformats.org/officeDocument/2006/relationships/image" Target="../media/image155.emf"/></Relationships>
</file>

<file path=ppt/drawings/_rels/vmlDrawing113.vml.rels><?xml version="1.0" encoding="UTF-8" standalone="yes"?>
<Relationships xmlns="http://schemas.openxmlformats.org/package/2006/relationships"><Relationship Id="rId1" Type="http://schemas.openxmlformats.org/officeDocument/2006/relationships/image" Target="../media/image156.emf"/></Relationships>
</file>

<file path=ppt/drawings/_rels/vmlDrawing114.vml.rels><?xml version="1.0" encoding="UTF-8" standalone="yes"?>
<Relationships xmlns="http://schemas.openxmlformats.org/package/2006/relationships"><Relationship Id="rId1" Type="http://schemas.openxmlformats.org/officeDocument/2006/relationships/image" Target="../media/image157.emf"/></Relationships>
</file>

<file path=ppt/drawings/_rels/vmlDrawing115.vml.rels><?xml version="1.0" encoding="UTF-8" standalone="yes"?>
<Relationships xmlns="http://schemas.openxmlformats.org/package/2006/relationships"><Relationship Id="rId1" Type="http://schemas.openxmlformats.org/officeDocument/2006/relationships/image" Target="../media/image158.emf"/></Relationships>
</file>

<file path=ppt/drawings/_rels/vmlDrawing116.vml.rels><?xml version="1.0" encoding="UTF-8" standalone="yes"?>
<Relationships xmlns="http://schemas.openxmlformats.org/package/2006/relationships"><Relationship Id="rId1" Type="http://schemas.openxmlformats.org/officeDocument/2006/relationships/image" Target="../media/image159.emf"/></Relationships>
</file>

<file path=ppt/drawings/_rels/vmlDrawing117.vml.rels><?xml version="1.0" encoding="UTF-8" standalone="yes"?>
<Relationships xmlns="http://schemas.openxmlformats.org/package/2006/relationships"><Relationship Id="rId1" Type="http://schemas.openxmlformats.org/officeDocument/2006/relationships/image" Target="../media/image160.emf"/></Relationships>
</file>

<file path=ppt/drawings/_rels/vmlDrawing118.vml.rels><?xml version="1.0" encoding="UTF-8" standalone="yes"?>
<Relationships xmlns="http://schemas.openxmlformats.org/package/2006/relationships"><Relationship Id="rId1" Type="http://schemas.openxmlformats.org/officeDocument/2006/relationships/image" Target="../media/image161.emf"/></Relationships>
</file>

<file path=ppt/drawings/_rels/vmlDrawing119.vml.rels><?xml version="1.0" encoding="UTF-8" standalone="yes"?>
<Relationships xmlns="http://schemas.openxmlformats.org/package/2006/relationships"><Relationship Id="rId1" Type="http://schemas.openxmlformats.org/officeDocument/2006/relationships/image" Target="../media/image162.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20.vml.rels><?xml version="1.0" encoding="UTF-8" standalone="yes"?>
<Relationships xmlns="http://schemas.openxmlformats.org/package/2006/relationships"><Relationship Id="rId1" Type="http://schemas.openxmlformats.org/officeDocument/2006/relationships/image" Target="../media/image163.emf"/></Relationships>
</file>

<file path=ppt/drawings/_rels/vmlDrawing121.vml.rels><?xml version="1.0" encoding="UTF-8" standalone="yes"?>
<Relationships xmlns="http://schemas.openxmlformats.org/package/2006/relationships"><Relationship Id="rId1" Type="http://schemas.openxmlformats.org/officeDocument/2006/relationships/image" Target="../media/image164.emf"/></Relationships>
</file>

<file path=ppt/drawings/_rels/vmlDrawing122.vml.rels><?xml version="1.0" encoding="UTF-8" standalone="yes"?>
<Relationships xmlns="http://schemas.openxmlformats.org/package/2006/relationships"><Relationship Id="rId1" Type="http://schemas.openxmlformats.org/officeDocument/2006/relationships/image" Target="../media/image165.emf"/></Relationships>
</file>

<file path=ppt/drawings/_rels/vmlDrawing123.vml.rels><?xml version="1.0" encoding="UTF-8" standalone="yes"?>
<Relationships xmlns="http://schemas.openxmlformats.org/package/2006/relationships"><Relationship Id="rId1" Type="http://schemas.openxmlformats.org/officeDocument/2006/relationships/image" Target="../media/image166.emf"/></Relationships>
</file>

<file path=ppt/drawings/_rels/vmlDrawing124.vml.rels><?xml version="1.0" encoding="UTF-8" standalone="yes"?>
<Relationships xmlns="http://schemas.openxmlformats.org/package/2006/relationships"><Relationship Id="rId1" Type="http://schemas.openxmlformats.org/officeDocument/2006/relationships/image" Target="../media/image167.emf"/></Relationships>
</file>

<file path=ppt/drawings/_rels/vmlDrawing125.vml.rels><?xml version="1.0" encoding="UTF-8" standalone="yes"?>
<Relationships xmlns="http://schemas.openxmlformats.org/package/2006/relationships"><Relationship Id="rId1" Type="http://schemas.openxmlformats.org/officeDocument/2006/relationships/image" Target="../media/image169.emf"/></Relationships>
</file>

<file path=ppt/drawings/_rels/vmlDrawing126.vml.rels><?xml version="1.0" encoding="UTF-8" standalone="yes"?>
<Relationships xmlns="http://schemas.openxmlformats.org/package/2006/relationships"><Relationship Id="rId1" Type="http://schemas.openxmlformats.org/officeDocument/2006/relationships/image" Target="../media/image170.emf"/></Relationships>
</file>

<file path=ppt/drawings/_rels/vmlDrawing127.vml.rels><?xml version="1.0" encoding="UTF-8" standalone="yes"?>
<Relationships xmlns="http://schemas.openxmlformats.org/package/2006/relationships"><Relationship Id="rId1" Type="http://schemas.openxmlformats.org/officeDocument/2006/relationships/image" Target="../media/image171.emf"/></Relationships>
</file>

<file path=ppt/drawings/_rels/vmlDrawing128.vml.rels><?xml version="1.0" encoding="UTF-8" standalone="yes"?>
<Relationships xmlns="http://schemas.openxmlformats.org/package/2006/relationships"><Relationship Id="rId1" Type="http://schemas.openxmlformats.org/officeDocument/2006/relationships/image" Target="../media/image172.emf"/></Relationships>
</file>

<file path=ppt/drawings/_rels/vmlDrawing129.vml.rels><?xml version="1.0" encoding="UTF-8" standalone="yes"?>
<Relationships xmlns="http://schemas.openxmlformats.org/package/2006/relationships"><Relationship Id="rId1" Type="http://schemas.openxmlformats.org/officeDocument/2006/relationships/image" Target="../media/image173.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30.vml.rels><?xml version="1.0" encoding="UTF-8" standalone="yes"?>
<Relationships xmlns="http://schemas.openxmlformats.org/package/2006/relationships"><Relationship Id="rId1" Type="http://schemas.openxmlformats.org/officeDocument/2006/relationships/image" Target="../media/image174.emf"/></Relationships>
</file>

<file path=ppt/drawings/_rels/vmlDrawing131.vml.rels><?xml version="1.0" encoding="UTF-8" standalone="yes"?>
<Relationships xmlns="http://schemas.openxmlformats.org/package/2006/relationships"><Relationship Id="rId1" Type="http://schemas.openxmlformats.org/officeDocument/2006/relationships/image" Target="../media/image175.emf"/></Relationships>
</file>

<file path=ppt/drawings/_rels/vmlDrawing132.vml.rels><?xml version="1.0" encoding="UTF-8" standalone="yes"?>
<Relationships xmlns="http://schemas.openxmlformats.org/package/2006/relationships"><Relationship Id="rId1" Type="http://schemas.openxmlformats.org/officeDocument/2006/relationships/image" Target="../media/image181.emf"/></Relationships>
</file>

<file path=ppt/drawings/_rels/vmlDrawing133.vml.rels><?xml version="1.0" encoding="UTF-8" standalone="yes"?>
<Relationships xmlns="http://schemas.openxmlformats.org/package/2006/relationships"><Relationship Id="rId1" Type="http://schemas.openxmlformats.org/officeDocument/2006/relationships/image" Target="../media/image182.emf"/></Relationships>
</file>

<file path=ppt/drawings/_rels/vmlDrawing134.vml.rels><?xml version="1.0" encoding="UTF-8" standalone="yes"?>
<Relationships xmlns="http://schemas.openxmlformats.org/package/2006/relationships"><Relationship Id="rId1" Type="http://schemas.openxmlformats.org/officeDocument/2006/relationships/image" Target="../media/image183.emf"/></Relationships>
</file>

<file path=ppt/drawings/_rels/vmlDrawing135.vml.rels><?xml version="1.0" encoding="UTF-8" standalone="yes"?>
<Relationships xmlns="http://schemas.openxmlformats.org/package/2006/relationships"><Relationship Id="rId1" Type="http://schemas.openxmlformats.org/officeDocument/2006/relationships/image" Target="../media/image184.emf"/></Relationships>
</file>

<file path=ppt/drawings/_rels/vmlDrawing136.vml.rels><?xml version="1.0" encoding="UTF-8" standalone="yes"?>
<Relationships xmlns="http://schemas.openxmlformats.org/package/2006/relationships"><Relationship Id="rId1" Type="http://schemas.openxmlformats.org/officeDocument/2006/relationships/image" Target="../media/image185.emf"/></Relationships>
</file>

<file path=ppt/drawings/_rels/vmlDrawing137.vml.rels><?xml version="1.0" encoding="UTF-8" standalone="yes"?>
<Relationships xmlns="http://schemas.openxmlformats.org/package/2006/relationships"><Relationship Id="rId1" Type="http://schemas.openxmlformats.org/officeDocument/2006/relationships/image" Target="../media/image186.emf"/></Relationships>
</file>

<file path=ppt/drawings/_rels/vmlDrawing138.vml.rels><?xml version="1.0" encoding="UTF-8" standalone="yes"?>
<Relationships xmlns="http://schemas.openxmlformats.org/package/2006/relationships"><Relationship Id="rId1" Type="http://schemas.openxmlformats.org/officeDocument/2006/relationships/image" Target="../media/image187.emf"/></Relationships>
</file>

<file path=ppt/drawings/_rels/vmlDrawing139.vml.rels><?xml version="1.0" encoding="UTF-8" standalone="yes"?>
<Relationships xmlns="http://schemas.openxmlformats.org/package/2006/relationships"><Relationship Id="rId1" Type="http://schemas.openxmlformats.org/officeDocument/2006/relationships/image" Target="../media/image188.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40.vml.rels><?xml version="1.0" encoding="UTF-8" standalone="yes"?>
<Relationships xmlns="http://schemas.openxmlformats.org/package/2006/relationships"><Relationship Id="rId1" Type="http://schemas.openxmlformats.org/officeDocument/2006/relationships/image" Target="../media/image189.emf"/></Relationships>
</file>

<file path=ppt/drawings/_rels/vmlDrawing141.vml.rels><?xml version="1.0" encoding="UTF-8" standalone="yes"?>
<Relationships xmlns="http://schemas.openxmlformats.org/package/2006/relationships"><Relationship Id="rId1" Type="http://schemas.openxmlformats.org/officeDocument/2006/relationships/image" Target="../media/image190.emf"/></Relationships>
</file>

<file path=ppt/drawings/_rels/vmlDrawing142.vml.rels><?xml version="1.0" encoding="UTF-8" standalone="yes"?>
<Relationships xmlns="http://schemas.openxmlformats.org/package/2006/relationships"><Relationship Id="rId1" Type="http://schemas.openxmlformats.org/officeDocument/2006/relationships/image" Target="../media/image191.emf"/></Relationships>
</file>

<file path=ppt/drawings/_rels/vmlDrawing143.vml.rels><?xml version="1.0" encoding="UTF-8" standalone="yes"?>
<Relationships xmlns="http://schemas.openxmlformats.org/package/2006/relationships"><Relationship Id="rId1" Type="http://schemas.openxmlformats.org/officeDocument/2006/relationships/image" Target="../media/image192.emf"/></Relationships>
</file>

<file path=ppt/drawings/_rels/vmlDrawing144.vml.rels><?xml version="1.0" encoding="UTF-8" standalone="yes"?>
<Relationships xmlns="http://schemas.openxmlformats.org/package/2006/relationships"><Relationship Id="rId1" Type="http://schemas.openxmlformats.org/officeDocument/2006/relationships/image" Target="../media/image193.emf"/></Relationships>
</file>

<file path=ppt/drawings/_rels/vmlDrawing145.vml.rels><?xml version="1.0" encoding="UTF-8" standalone="yes"?>
<Relationships xmlns="http://schemas.openxmlformats.org/package/2006/relationships"><Relationship Id="rId1" Type="http://schemas.openxmlformats.org/officeDocument/2006/relationships/image" Target="../media/image194.emf"/></Relationships>
</file>

<file path=ppt/drawings/_rels/vmlDrawing146.vml.rels><?xml version="1.0" encoding="UTF-8" standalone="yes"?>
<Relationships xmlns="http://schemas.openxmlformats.org/package/2006/relationships"><Relationship Id="rId1" Type="http://schemas.openxmlformats.org/officeDocument/2006/relationships/image" Target="../media/image195.emf"/></Relationships>
</file>

<file path=ppt/drawings/_rels/vmlDrawing147.vml.rels><?xml version="1.0" encoding="UTF-8" standalone="yes"?>
<Relationships xmlns="http://schemas.openxmlformats.org/package/2006/relationships"><Relationship Id="rId1" Type="http://schemas.openxmlformats.org/officeDocument/2006/relationships/image" Target="../media/image196.emf"/></Relationships>
</file>

<file path=ppt/drawings/_rels/vmlDrawing148.vml.rels><?xml version="1.0" encoding="UTF-8" standalone="yes"?>
<Relationships xmlns="http://schemas.openxmlformats.org/package/2006/relationships"><Relationship Id="rId1" Type="http://schemas.openxmlformats.org/officeDocument/2006/relationships/image" Target="../media/image197.emf"/></Relationships>
</file>

<file path=ppt/drawings/_rels/vmlDrawing149.vml.rels><?xml version="1.0" encoding="UTF-8" standalone="yes"?>
<Relationships xmlns="http://schemas.openxmlformats.org/package/2006/relationships"><Relationship Id="rId1" Type="http://schemas.openxmlformats.org/officeDocument/2006/relationships/image" Target="../media/image198.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57.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58.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60.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64.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65.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67.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68.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69.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70.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7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80.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81.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82.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83.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84.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85.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86.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87.emf"/></Relationships>
</file>

<file path=ppt/drawings/_rels/vmlDrawing48.vml.rels><?xml version="1.0" encoding="UTF-8" standalone="yes"?>
<Relationships xmlns="http://schemas.openxmlformats.org/package/2006/relationships"><Relationship Id="rId2" Type="http://schemas.openxmlformats.org/officeDocument/2006/relationships/image" Target="../media/image89.emf"/><Relationship Id="rId1" Type="http://schemas.openxmlformats.org/officeDocument/2006/relationships/image" Target="../media/image88.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90.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93.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94.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95.e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96.e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97.e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98.e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99.e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100.emf"/></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101.emf"/></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102.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60.vml.rels><?xml version="1.0" encoding="UTF-8" standalone="yes"?>
<Relationships xmlns="http://schemas.openxmlformats.org/package/2006/relationships"><Relationship Id="rId1" Type="http://schemas.openxmlformats.org/officeDocument/2006/relationships/image" Target="../media/image103.emf"/></Relationships>
</file>

<file path=ppt/drawings/_rels/vmlDrawing61.vml.rels><?xml version="1.0" encoding="UTF-8" standalone="yes"?>
<Relationships xmlns="http://schemas.openxmlformats.org/package/2006/relationships"><Relationship Id="rId1" Type="http://schemas.openxmlformats.org/officeDocument/2006/relationships/image" Target="../media/image104.emf"/></Relationships>
</file>

<file path=ppt/drawings/_rels/vmlDrawing62.vml.rels><?xml version="1.0" encoding="UTF-8" standalone="yes"?>
<Relationships xmlns="http://schemas.openxmlformats.org/package/2006/relationships"><Relationship Id="rId1" Type="http://schemas.openxmlformats.org/officeDocument/2006/relationships/image" Target="../media/image105.emf"/></Relationships>
</file>

<file path=ppt/drawings/_rels/vmlDrawing63.vml.rels><?xml version="1.0" encoding="UTF-8" standalone="yes"?>
<Relationships xmlns="http://schemas.openxmlformats.org/package/2006/relationships"><Relationship Id="rId1" Type="http://schemas.openxmlformats.org/officeDocument/2006/relationships/image" Target="../media/image106.emf"/></Relationships>
</file>

<file path=ppt/drawings/_rels/vmlDrawing64.vml.rels><?xml version="1.0" encoding="UTF-8" standalone="yes"?>
<Relationships xmlns="http://schemas.openxmlformats.org/package/2006/relationships"><Relationship Id="rId1" Type="http://schemas.openxmlformats.org/officeDocument/2006/relationships/image" Target="../media/image107.emf"/></Relationships>
</file>

<file path=ppt/drawings/_rels/vmlDrawing65.vml.rels><?xml version="1.0" encoding="UTF-8" standalone="yes"?>
<Relationships xmlns="http://schemas.openxmlformats.org/package/2006/relationships"><Relationship Id="rId1" Type="http://schemas.openxmlformats.org/officeDocument/2006/relationships/image" Target="../media/image108.emf"/></Relationships>
</file>

<file path=ppt/drawings/_rels/vmlDrawing66.vml.rels><?xml version="1.0" encoding="UTF-8" standalone="yes"?>
<Relationships xmlns="http://schemas.openxmlformats.org/package/2006/relationships"><Relationship Id="rId1" Type="http://schemas.openxmlformats.org/officeDocument/2006/relationships/image" Target="../media/image109.emf"/></Relationships>
</file>

<file path=ppt/drawings/_rels/vmlDrawing67.vml.rels><?xml version="1.0" encoding="UTF-8" standalone="yes"?>
<Relationships xmlns="http://schemas.openxmlformats.org/package/2006/relationships"><Relationship Id="rId1" Type="http://schemas.openxmlformats.org/officeDocument/2006/relationships/image" Target="../media/image110.emf"/></Relationships>
</file>

<file path=ppt/drawings/_rels/vmlDrawing68.vml.rels><?xml version="1.0" encoding="UTF-8" standalone="yes"?>
<Relationships xmlns="http://schemas.openxmlformats.org/package/2006/relationships"><Relationship Id="rId1" Type="http://schemas.openxmlformats.org/officeDocument/2006/relationships/image" Target="../media/image111.emf"/></Relationships>
</file>

<file path=ppt/drawings/_rels/vmlDrawing69.vml.rels><?xml version="1.0" encoding="UTF-8" standalone="yes"?>
<Relationships xmlns="http://schemas.openxmlformats.org/package/2006/relationships"><Relationship Id="rId1" Type="http://schemas.openxmlformats.org/officeDocument/2006/relationships/image" Target="../media/image112.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70.vml.rels><?xml version="1.0" encoding="UTF-8" standalone="yes"?>
<Relationships xmlns="http://schemas.openxmlformats.org/package/2006/relationships"><Relationship Id="rId1" Type="http://schemas.openxmlformats.org/officeDocument/2006/relationships/image" Target="../media/image113.emf"/></Relationships>
</file>

<file path=ppt/drawings/_rels/vmlDrawing71.vml.rels><?xml version="1.0" encoding="UTF-8" standalone="yes"?>
<Relationships xmlns="http://schemas.openxmlformats.org/package/2006/relationships"><Relationship Id="rId1" Type="http://schemas.openxmlformats.org/officeDocument/2006/relationships/image" Target="../media/image114.emf"/></Relationships>
</file>

<file path=ppt/drawings/_rels/vmlDrawing72.vml.rels><?xml version="1.0" encoding="UTF-8" standalone="yes"?>
<Relationships xmlns="http://schemas.openxmlformats.org/package/2006/relationships"><Relationship Id="rId1" Type="http://schemas.openxmlformats.org/officeDocument/2006/relationships/image" Target="../media/image115.emf"/></Relationships>
</file>

<file path=ppt/drawings/_rels/vmlDrawing73.vml.rels><?xml version="1.0" encoding="UTF-8" standalone="yes"?>
<Relationships xmlns="http://schemas.openxmlformats.org/package/2006/relationships"><Relationship Id="rId1" Type="http://schemas.openxmlformats.org/officeDocument/2006/relationships/image" Target="../media/image116.emf"/></Relationships>
</file>

<file path=ppt/drawings/_rels/vmlDrawing74.vml.rels><?xml version="1.0" encoding="UTF-8" standalone="yes"?>
<Relationships xmlns="http://schemas.openxmlformats.org/package/2006/relationships"><Relationship Id="rId1" Type="http://schemas.openxmlformats.org/officeDocument/2006/relationships/image" Target="../media/image117.emf"/></Relationships>
</file>

<file path=ppt/drawings/_rels/vmlDrawing75.vml.rels><?xml version="1.0" encoding="UTF-8" standalone="yes"?>
<Relationships xmlns="http://schemas.openxmlformats.org/package/2006/relationships"><Relationship Id="rId1" Type="http://schemas.openxmlformats.org/officeDocument/2006/relationships/image" Target="../media/image118.emf"/></Relationships>
</file>

<file path=ppt/drawings/_rels/vmlDrawing76.vml.rels><?xml version="1.0" encoding="UTF-8" standalone="yes"?>
<Relationships xmlns="http://schemas.openxmlformats.org/package/2006/relationships"><Relationship Id="rId1" Type="http://schemas.openxmlformats.org/officeDocument/2006/relationships/image" Target="../media/image119.emf"/></Relationships>
</file>

<file path=ppt/drawings/_rels/vmlDrawing77.vml.rels><?xml version="1.0" encoding="UTF-8" standalone="yes"?>
<Relationships xmlns="http://schemas.openxmlformats.org/package/2006/relationships"><Relationship Id="rId1" Type="http://schemas.openxmlformats.org/officeDocument/2006/relationships/image" Target="../media/image120.emf"/></Relationships>
</file>

<file path=ppt/drawings/_rels/vmlDrawing78.vml.rels><?xml version="1.0" encoding="UTF-8" standalone="yes"?>
<Relationships xmlns="http://schemas.openxmlformats.org/package/2006/relationships"><Relationship Id="rId1" Type="http://schemas.openxmlformats.org/officeDocument/2006/relationships/image" Target="../media/image121.emf"/></Relationships>
</file>

<file path=ppt/drawings/_rels/vmlDrawing79.vml.rels><?xml version="1.0" encoding="UTF-8" standalone="yes"?>
<Relationships xmlns="http://schemas.openxmlformats.org/package/2006/relationships"><Relationship Id="rId1" Type="http://schemas.openxmlformats.org/officeDocument/2006/relationships/image" Target="../media/image122.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80.vml.rels><?xml version="1.0" encoding="UTF-8" standalone="yes"?>
<Relationships xmlns="http://schemas.openxmlformats.org/package/2006/relationships"><Relationship Id="rId1" Type="http://schemas.openxmlformats.org/officeDocument/2006/relationships/image" Target="../media/image124.emf"/></Relationships>
</file>

<file path=ppt/drawings/_rels/vmlDrawing81.vml.rels><?xml version="1.0" encoding="UTF-8" standalone="yes"?>
<Relationships xmlns="http://schemas.openxmlformats.org/package/2006/relationships"><Relationship Id="rId1" Type="http://schemas.openxmlformats.org/officeDocument/2006/relationships/image" Target="../media/image125.emf"/></Relationships>
</file>

<file path=ppt/drawings/_rels/vmlDrawing82.vml.rels><?xml version="1.0" encoding="UTF-8" standalone="yes"?>
<Relationships xmlns="http://schemas.openxmlformats.org/package/2006/relationships"><Relationship Id="rId1" Type="http://schemas.openxmlformats.org/officeDocument/2006/relationships/image" Target="../media/image126.emf"/></Relationships>
</file>

<file path=ppt/drawings/_rels/vmlDrawing83.vml.rels><?xml version="1.0" encoding="UTF-8" standalone="yes"?>
<Relationships xmlns="http://schemas.openxmlformats.org/package/2006/relationships"><Relationship Id="rId1" Type="http://schemas.openxmlformats.org/officeDocument/2006/relationships/image" Target="../media/image127.emf"/></Relationships>
</file>

<file path=ppt/drawings/_rels/vmlDrawing84.vml.rels><?xml version="1.0" encoding="UTF-8" standalone="yes"?>
<Relationships xmlns="http://schemas.openxmlformats.org/package/2006/relationships"><Relationship Id="rId1" Type="http://schemas.openxmlformats.org/officeDocument/2006/relationships/image" Target="../media/image128.emf"/></Relationships>
</file>

<file path=ppt/drawings/_rels/vmlDrawing85.vml.rels><?xml version="1.0" encoding="UTF-8" standalone="yes"?>
<Relationships xmlns="http://schemas.openxmlformats.org/package/2006/relationships"><Relationship Id="rId1" Type="http://schemas.openxmlformats.org/officeDocument/2006/relationships/image" Target="../media/image129.emf"/></Relationships>
</file>

<file path=ppt/drawings/_rels/vmlDrawing86.vml.rels><?xml version="1.0" encoding="UTF-8" standalone="yes"?>
<Relationships xmlns="http://schemas.openxmlformats.org/package/2006/relationships"><Relationship Id="rId1" Type="http://schemas.openxmlformats.org/officeDocument/2006/relationships/image" Target="../media/image130.emf"/></Relationships>
</file>

<file path=ppt/drawings/_rels/vmlDrawing87.vml.rels><?xml version="1.0" encoding="UTF-8" standalone="yes"?>
<Relationships xmlns="http://schemas.openxmlformats.org/package/2006/relationships"><Relationship Id="rId1" Type="http://schemas.openxmlformats.org/officeDocument/2006/relationships/image" Target="../media/image131.emf"/></Relationships>
</file>

<file path=ppt/drawings/_rels/vmlDrawing88.vml.rels><?xml version="1.0" encoding="UTF-8" standalone="yes"?>
<Relationships xmlns="http://schemas.openxmlformats.org/package/2006/relationships"><Relationship Id="rId1" Type="http://schemas.openxmlformats.org/officeDocument/2006/relationships/image" Target="../media/image132.emf"/></Relationships>
</file>

<file path=ppt/drawings/_rels/vmlDrawing89.vml.rels><?xml version="1.0" encoding="UTF-8" standalone="yes"?>
<Relationships xmlns="http://schemas.openxmlformats.org/package/2006/relationships"><Relationship Id="rId1" Type="http://schemas.openxmlformats.org/officeDocument/2006/relationships/image" Target="../media/image133.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90.vml.rels><?xml version="1.0" encoding="UTF-8" standalone="yes"?>
<Relationships xmlns="http://schemas.openxmlformats.org/package/2006/relationships"><Relationship Id="rId1" Type="http://schemas.openxmlformats.org/officeDocument/2006/relationships/image" Target="../media/image134.emf"/></Relationships>
</file>

<file path=ppt/drawings/_rels/vmlDrawing91.vml.rels><?xml version="1.0" encoding="UTF-8" standalone="yes"?>
<Relationships xmlns="http://schemas.openxmlformats.org/package/2006/relationships"><Relationship Id="rId1" Type="http://schemas.openxmlformats.org/officeDocument/2006/relationships/image" Target="../media/image135.emf"/></Relationships>
</file>

<file path=ppt/drawings/_rels/vmlDrawing92.vml.rels><?xml version="1.0" encoding="UTF-8" standalone="yes"?>
<Relationships xmlns="http://schemas.openxmlformats.org/package/2006/relationships"><Relationship Id="rId1" Type="http://schemas.openxmlformats.org/officeDocument/2006/relationships/image" Target="../media/image136.emf"/></Relationships>
</file>

<file path=ppt/drawings/_rels/vmlDrawing93.vml.rels><?xml version="1.0" encoding="UTF-8" standalone="yes"?>
<Relationships xmlns="http://schemas.openxmlformats.org/package/2006/relationships"><Relationship Id="rId1" Type="http://schemas.openxmlformats.org/officeDocument/2006/relationships/image" Target="../media/image137.emf"/></Relationships>
</file>

<file path=ppt/drawings/_rels/vmlDrawing94.vml.rels><?xml version="1.0" encoding="UTF-8" standalone="yes"?>
<Relationships xmlns="http://schemas.openxmlformats.org/package/2006/relationships"><Relationship Id="rId1" Type="http://schemas.openxmlformats.org/officeDocument/2006/relationships/image" Target="../media/image138.emf"/></Relationships>
</file>

<file path=ppt/drawings/_rels/vmlDrawing95.vml.rels><?xml version="1.0" encoding="UTF-8" standalone="yes"?>
<Relationships xmlns="http://schemas.openxmlformats.org/package/2006/relationships"><Relationship Id="rId1" Type="http://schemas.openxmlformats.org/officeDocument/2006/relationships/image" Target="../media/image139.emf"/></Relationships>
</file>

<file path=ppt/drawings/_rels/vmlDrawing96.vml.rels><?xml version="1.0" encoding="UTF-8" standalone="yes"?>
<Relationships xmlns="http://schemas.openxmlformats.org/package/2006/relationships"><Relationship Id="rId1" Type="http://schemas.openxmlformats.org/officeDocument/2006/relationships/image" Target="../media/image140.emf"/></Relationships>
</file>

<file path=ppt/drawings/_rels/vmlDrawing97.vml.rels><?xml version="1.0" encoding="UTF-8" standalone="yes"?>
<Relationships xmlns="http://schemas.openxmlformats.org/package/2006/relationships"><Relationship Id="rId1" Type="http://schemas.openxmlformats.org/officeDocument/2006/relationships/image" Target="../media/image141.emf"/></Relationships>
</file>

<file path=ppt/drawings/_rels/vmlDrawing98.vml.rels><?xml version="1.0" encoding="UTF-8" standalone="yes"?>
<Relationships xmlns="http://schemas.openxmlformats.org/package/2006/relationships"><Relationship Id="rId1" Type="http://schemas.openxmlformats.org/officeDocument/2006/relationships/image" Target="../media/image142.emf"/></Relationships>
</file>

<file path=ppt/drawings/_rels/vmlDrawing99.vml.rels><?xml version="1.0" encoding="UTF-8" standalone="yes"?>
<Relationships xmlns="http://schemas.openxmlformats.org/package/2006/relationships"><Relationship Id="rId1" Type="http://schemas.openxmlformats.org/officeDocument/2006/relationships/image" Target="../media/image143.emf"/></Relationships>
</file>

<file path=ppt/drawings/drawing1.xml><?xml version="1.0" encoding="utf-8"?>
<c:userShapes xmlns:c="http://schemas.openxmlformats.org/drawingml/2006/chart">
  <cdr:relSizeAnchor xmlns:cdr="http://schemas.openxmlformats.org/drawingml/2006/chartDrawing">
    <cdr:from>
      <cdr:x>0.60772</cdr:x>
      <cdr:y>0.71313</cdr:y>
    </cdr:from>
    <cdr:to>
      <cdr:x>0.87617</cdr:x>
      <cdr:y>0.90226</cdr:y>
    </cdr:to>
    <cdr:sp macro="" textlink="">
      <cdr:nvSpPr>
        <cdr:cNvPr id="2" name="AutoShape 38"/>
        <cdr:cNvSpPr>
          <a:spLocks xmlns:a="http://schemas.openxmlformats.org/drawingml/2006/main" noChangeArrowheads="1"/>
        </cdr:cNvSpPr>
      </cdr:nvSpPr>
      <cdr:spPr bwMode="blackWhite">
        <a:xfrm xmlns:a="http://schemas.openxmlformats.org/drawingml/2006/main">
          <a:off x="5442155" y="3073656"/>
          <a:ext cx="2403987" cy="815156"/>
        </a:xfrm>
        <a:prstGeom xmlns:a="http://schemas.openxmlformats.org/drawingml/2006/main" prst="wedgeRectCallout">
          <a:avLst>
            <a:gd name="adj1" fmla="val 80056"/>
            <a:gd name="adj2" fmla="val -16111"/>
          </a:avLst>
        </a:prstGeom>
        <a:gradFill xmlns:a="http://schemas.openxmlformats.org/drawingml/2006/main" rotWithShape="1">
          <a:gsLst>
            <a:gs pos="0">
              <a:srgbClr val="225A7A"/>
            </a:gs>
            <a:gs pos="100000">
              <a:srgbClr val="173C51"/>
            </a:gs>
          </a:gsLst>
          <a:lin ang="5400000" scaled="1"/>
        </a:gradFill>
        <a:ln xmlns:a="http://schemas.openxmlformats.org/drawingml/2006/main" w="28575" algn="ctr">
          <a:solidFill>
            <a:srgbClr val="FFFFFF"/>
          </a:solidFill>
          <a:miter lim="800000"/>
          <a:headEnd/>
          <a:tailEnd/>
        </a:ln>
      </cdr:spPr>
      <cdr:txBody>
        <a:bodyPr xmlns:a="http://schemas.openxmlformats.org/drawingml/2006/main" tIns="91440" bIns="91440" anchor="ctr"/>
        <a:lstStyle xmlns:a="http://schemas.openxmlformats.org/drawingml/2006/main">
          <a:defPPr>
            <a:defRPr lang="en-US"/>
          </a:defPPr>
          <a:lvl1pPr algn="l" rtl="0" fontAlgn="base">
            <a:spcBef>
              <a:spcPct val="0"/>
            </a:spcBef>
            <a:spcAft>
              <a:spcPct val="0"/>
            </a:spcAft>
            <a:defRPr kern="1200">
              <a:solidFill>
                <a:srgbClr val="000000"/>
              </a:solidFill>
              <a:latin typeface="Arial" charset="0"/>
              <a:cs typeface="Arial" charset="0"/>
            </a:defRPr>
          </a:lvl1pPr>
          <a:lvl2pPr marL="457200" algn="l" rtl="0" fontAlgn="base">
            <a:spcBef>
              <a:spcPct val="0"/>
            </a:spcBef>
            <a:spcAft>
              <a:spcPct val="0"/>
            </a:spcAft>
            <a:defRPr kern="1200">
              <a:solidFill>
                <a:srgbClr val="000000"/>
              </a:solidFill>
              <a:latin typeface="Arial" charset="0"/>
              <a:cs typeface="Arial" charset="0"/>
            </a:defRPr>
          </a:lvl2pPr>
          <a:lvl3pPr marL="914400" algn="l" rtl="0" fontAlgn="base">
            <a:spcBef>
              <a:spcPct val="0"/>
            </a:spcBef>
            <a:spcAft>
              <a:spcPct val="0"/>
            </a:spcAft>
            <a:defRPr kern="1200">
              <a:solidFill>
                <a:srgbClr val="000000"/>
              </a:solidFill>
              <a:latin typeface="Arial" charset="0"/>
              <a:cs typeface="Arial" charset="0"/>
            </a:defRPr>
          </a:lvl3pPr>
          <a:lvl4pPr marL="1371600" algn="l" rtl="0" fontAlgn="base">
            <a:spcBef>
              <a:spcPct val="0"/>
            </a:spcBef>
            <a:spcAft>
              <a:spcPct val="0"/>
            </a:spcAft>
            <a:defRPr kern="1200">
              <a:solidFill>
                <a:srgbClr val="000000"/>
              </a:solidFill>
              <a:latin typeface="Arial" charset="0"/>
              <a:cs typeface="Arial" charset="0"/>
            </a:defRPr>
          </a:lvl4pPr>
          <a:lvl5pPr marL="1828800" algn="l" rtl="0" fontAlgn="base">
            <a:spcBef>
              <a:spcPct val="0"/>
            </a:spcBef>
            <a:spcAft>
              <a:spcPct val="0"/>
            </a:spcAft>
            <a:defRPr kern="1200">
              <a:solidFill>
                <a:srgbClr val="000000"/>
              </a:solidFill>
              <a:latin typeface="Arial" charset="0"/>
              <a:cs typeface="Arial" charset="0"/>
            </a:defRPr>
          </a:lvl5pPr>
          <a:lvl6pPr marL="2286000" algn="l" defTabSz="914400" rtl="0" eaLnBrk="1" latinLnBrk="0" hangingPunct="1">
            <a:defRPr kern="1200">
              <a:solidFill>
                <a:srgbClr val="000000"/>
              </a:solidFill>
              <a:latin typeface="Arial" charset="0"/>
              <a:cs typeface="Arial" charset="0"/>
            </a:defRPr>
          </a:lvl6pPr>
          <a:lvl7pPr marL="2743200" algn="l" defTabSz="914400" rtl="0" eaLnBrk="1" latinLnBrk="0" hangingPunct="1">
            <a:defRPr kern="1200">
              <a:solidFill>
                <a:srgbClr val="000000"/>
              </a:solidFill>
              <a:latin typeface="Arial" charset="0"/>
              <a:cs typeface="Arial" charset="0"/>
            </a:defRPr>
          </a:lvl7pPr>
          <a:lvl8pPr marL="3200400" algn="l" defTabSz="914400" rtl="0" eaLnBrk="1" latinLnBrk="0" hangingPunct="1">
            <a:defRPr kern="1200">
              <a:solidFill>
                <a:srgbClr val="000000"/>
              </a:solidFill>
              <a:latin typeface="Arial" charset="0"/>
              <a:cs typeface="Arial" charset="0"/>
            </a:defRPr>
          </a:lvl8pPr>
          <a:lvl9pPr marL="3657600" algn="l" defTabSz="914400" rtl="0" eaLnBrk="1" latinLnBrk="0" hangingPunct="1">
            <a:defRPr kern="1200">
              <a:solidFill>
                <a:srgbClr val="000000"/>
              </a:solidFill>
              <a:latin typeface="Arial" charset="0"/>
              <a:cs typeface="Arial" charset="0"/>
            </a:defRPr>
          </a:lvl9pPr>
        </a:lstStyle>
        <a:p xmlns:a="http://schemas.openxmlformats.org/drawingml/2006/main">
          <a:pPr algn="ctr" eaLnBrk="0" hangingPunct="0">
            <a:lnSpc>
              <a:spcPct val="90000"/>
            </a:lnSpc>
            <a:spcBef>
              <a:spcPct val="50000"/>
            </a:spcBef>
            <a:buClr>
              <a:srgbClr val="FFFFFF"/>
            </a:buClr>
            <a:buFont typeface="Wingdings" pitchFamily="2" charset="2"/>
            <a:buNone/>
          </a:pPr>
          <a:r>
            <a:rPr lang="en-US" sz="1400" b="1" dirty="0" smtClean="0">
              <a:solidFill>
                <a:srgbClr val="FFFFFF"/>
              </a:solidFill>
            </a:rPr>
            <a:t>Pvt. Carrier NWP growth was +9.0% in 2012, the best since 2005</a:t>
          </a:r>
          <a:endParaRPr lang="en-US" sz="1400" b="1" dirty="0">
            <a:solidFill>
              <a:srgbClr val="FFFFFF"/>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9378" name="Rectangle 1026"/>
          <p:cNvSpPr>
            <a:spLocks noGrp="1" noChangeArrowheads="1"/>
          </p:cNvSpPr>
          <p:nvPr>
            <p:ph type="hdr" sz="quarter"/>
          </p:nvPr>
        </p:nvSpPr>
        <p:spPr bwMode="auto">
          <a:xfrm>
            <a:off x="0" y="0"/>
            <a:ext cx="3033713" cy="463550"/>
          </a:xfrm>
          <a:prstGeom prst="rect">
            <a:avLst/>
          </a:prstGeom>
          <a:noFill/>
          <a:ln w="9525">
            <a:noFill/>
            <a:miter lim="800000"/>
            <a:headEnd/>
            <a:tailEnd/>
          </a:ln>
          <a:effectLst/>
        </p:spPr>
        <p:txBody>
          <a:bodyPr vert="horz" wrap="square" lIns="91264" tIns="45632" rIns="91264" bIns="45632" numCol="1" anchor="t" anchorCtr="0" compatLnSpc="1">
            <a:prstTxWarp prst="textNoShape">
              <a:avLst/>
            </a:prstTxWarp>
          </a:bodyPr>
          <a:lstStyle>
            <a:lvl1pPr defTabSz="912813" eaLnBrk="0" hangingPunct="0">
              <a:defRPr sz="1200">
                <a:latin typeface="Arial" charset="0"/>
                <a:cs typeface="+mn-cs"/>
              </a:defRPr>
            </a:lvl1pPr>
          </a:lstStyle>
          <a:p>
            <a:pPr>
              <a:defRPr/>
            </a:pPr>
            <a:endParaRPr lang="en-US"/>
          </a:p>
        </p:txBody>
      </p:sp>
      <p:sp>
        <p:nvSpPr>
          <p:cNvPr id="229379" name="Rectangle 1027"/>
          <p:cNvSpPr>
            <a:spLocks noGrp="1" noChangeArrowheads="1"/>
          </p:cNvSpPr>
          <p:nvPr>
            <p:ph type="dt" sz="quarter" idx="1"/>
          </p:nvPr>
        </p:nvSpPr>
        <p:spPr bwMode="auto">
          <a:xfrm>
            <a:off x="3962400" y="0"/>
            <a:ext cx="3033713" cy="463550"/>
          </a:xfrm>
          <a:prstGeom prst="rect">
            <a:avLst/>
          </a:prstGeom>
          <a:noFill/>
          <a:ln w="9525">
            <a:noFill/>
            <a:miter lim="800000"/>
            <a:headEnd/>
            <a:tailEnd/>
          </a:ln>
          <a:effectLst/>
        </p:spPr>
        <p:txBody>
          <a:bodyPr vert="horz" wrap="square" lIns="91264" tIns="45632" rIns="91264" bIns="45632" numCol="1" anchor="t" anchorCtr="0" compatLnSpc="1">
            <a:prstTxWarp prst="textNoShape">
              <a:avLst/>
            </a:prstTxWarp>
          </a:bodyPr>
          <a:lstStyle>
            <a:lvl1pPr algn="r" defTabSz="912813" eaLnBrk="0" hangingPunct="0">
              <a:defRPr sz="1200">
                <a:latin typeface="Arial" charset="0"/>
                <a:cs typeface="+mn-cs"/>
              </a:defRPr>
            </a:lvl1pPr>
          </a:lstStyle>
          <a:p>
            <a:pPr>
              <a:defRPr/>
            </a:pPr>
            <a:fld id="{56428D4E-CD86-468D-BEE4-4FD3A017EE70}" type="datetime1">
              <a:rPr lang="en-US"/>
              <a:pPr>
                <a:defRPr/>
              </a:pPr>
              <a:t>6/24/2013</a:t>
            </a:fld>
            <a:endParaRPr lang="en-US"/>
          </a:p>
        </p:txBody>
      </p:sp>
      <p:sp>
        <p:nvSpPr>
          <p:cNvPr id="229380" name="Rectangle 1028"/>
          <p:cNvSpPr>
            <a:spLocks noGrp="1" noChangeArrowheads="1"/>
          </p:cNvSpPr>
          <p:nvPr>
            <p:ph type="ftr" sz="quarter" idx="2"/>
          </p:nvPr>
        </p:nvSpPr>
        <p:spPr bwMode="auto">
          <a:xfrm>
            <a:off x="0" y="8818563"/>
            <a:ext cx="3033713" cy="463550"/>
          </a:xfrm>
          <a:prstGeom prst="rect">
            <a:avLst/>
          </a:prstGeom>
          <a:noFill/>
          <a:ln w="9525">
            <a:noFill/>
            <a:miter lim="800000"/>
            <a:headEnd/>
            <a:tailEnd/>
          </a:ln>
          <a:effectLst/>
        </p:spPr>
        <p:txBody>
          <a:bodyPr vert="horz" wrap="square" lIns="91264" tIns="45632" rIns="91264" bIns="45632" numCol="1" anchor="b" anchorCtr="0" compatLnSpc="1">
            <a:prstTxWarp prst="textNoShape">
              <a:avLst/>
            </a:prstTxWarp>
          </a:bodyPr>
          <a:lstStyle>
            <a:lvl1pPr defTabSz="912813" eaLnBrk="0" hangingPunct="0">
              <a:defRPr sz="1200">
                <a:latin typeface="Arial" charset="0"/>
                <a:cs typeface="+mn-cs"/>
              </a:defRPr>
            </a:lvl1pPr>
          </a:lstStyle>
          <a:p>
            <a:pPr>
              <a:defRPr/>
            </a:pPr>
            <a:endParaRPr lang="en-US"/>
          </a:p>
        </p:txBody>
      </p:sp>
      <p:sp>
        <p:nvSpPr>
          <p:cNvPr id="229381" name="Rectangle 1029"/>
          <p:cNvSpPr>
            <a:spLocks noGrp="1" noChangeArrowheads="1"/>
          </p:cNvSpPr>
          <p:nvPr>
            <p:ph type="sldNum" sz="quarter" idx="3"/>
          </p:nvPr>
        </p:nvSpPr>
        <p:spPr bwMode="auto">
          <a:xfrm>
            <a:off x="3962400" y="8818563"/>
            <a:ext cx="3033713" cy="463550"/>
          </a:xfrm>
          <a:prstGeom prst="rect">
            <a:avLst/>
          </a:prstGeom>
          <a:noFill/>
          <a:ln w="9525">
            <a:noFill/>
            <a:miter lim="800000"/>
            <a:headEnd/>
            <a:tailEnd/>
          </a:ln>
          <a:effectLst/>
        </p:spPr>
        <p:txBody>
          <a:bodyPr vert="horz" wrap="square" lIns="91264" tIns="45632" rIns="91264" bIns="45632" numCol="1" anchor="b" anchorCtr="0" compatLnSpc="1">
            <a:prstTxWarp prst="textNoShape">
              <a:avLst/>
            </a:prstTxWarp>
          </a:bodyPr>
          <a:lstStyle>
            <a:lvl1pPr algn="r" defTabSz="912813" eaLnBrk="0" hangingPunct="0">
              <a:defRPr sz="1200">
                <a:latin typeface="Arial" charset="0"/>
                <a:cs typeface="+mn-cs"/>
              </a:defRPr>
            </a:lvl1pPr>
          </a:lstStyle>
          <a:p>
            <a:pPr>
              <a:defRPr/>
            </a:pPr>
            <a:fld id="{46DD95BB-A669-4F44-8D4A-44D0FEE85DCC}"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6674" name="Rectangle 3075"/>
          <p:cNvSpPr>
            <a:spLocks noGrp="1" noRot="1" noChangeAspect="1" noChangeArrowheads="1" noTextEdit="1"/>
          </p:cNvSpPr>
          <p:nvPr>
            <p:ph type="sldImg" idx="2"/>
          </p:nvPr>
        </p:nvSpPr>
        <p:spPr bwMode="auto">
          <a:xfrm>
            <a:off x="1470025" y="581025"/>
            <a:ext cx="4056063" cy="3041650"/>
          </a:xfrm>
          <a:prstGeom prst="rect">
            <a:avLst/>
          </a:prstGeom>
          <a:noFill/>
          <a:ln w="9525" algn="ctr">
            <a:solidFill>
              <a:srgbClr val="000000"/>
            </a:solidFill>
            <a:miter lim="800000"/>
            <a:headEnd/>
            <a:tailEnd/>
          </a:ln>
        </p:spPr>
      </p:sp>
      <p:sp>
        <p:nvSpPr>
          <p:cNvPr id="3077" name="Notes Placeholder 3076"/>
          <p:cNvSpPr>
            <a:spLocks noGrp="1" noChangeArrowheads="1"/>
          </p:cNvSpPr>
          <p:nvPr>
            <p:ph type="body" sz="quarter" idx="3"/>
          </p:nvPr>
        </p:nvSpPr>
        <p:spPr bwMode="auto">
          <a:xfrm>
            <a:off x="571500" y="3819525"/>
            <a:ext cx="5856288" cy="5148263"/>
          </a:xfrm>
          <a:prstGeom prst="rect">
            <a:avLst/>
          </a:prstGeom>
          <a:noFill/>
          <a:ln w="9525" algn="ctr">
            <a:noFill/>
            <a:miter lim="800000"/>
            <a:headEnd/>
            <a:tailEnd/>
          </a:ln>
          <a:effectLst/>
        </p:spPr>
        <p:txBody>
          <a:bodyPr vert="horz" wrap="square" lIns="46066" tIns="46066" rIns="46066" bIns="4606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9" name="Slide Number Placeholder 3078"/>
          <p:cNvSpPr>
            <a:spLocks noGrp="1" noChangeArrowheads="1"/>
          </p:cNvSpPr>
          <p:nvPr>
            <p:ph type="sldNum" sz="quarter" idx="5"/>
          </p:nvPr>
        </p:nvSpPr>
        <p:spPr bwMode="auto">
          <a:xfrm>
            <a:off x="3148013" y="9037638"/>
            <a:ext cx="704850" cy="244475"/>
          </a:xfrm>
          <a:prstGeom prst="rect">
            <a:avLst/>
          </a:prstGeom>
          <a:noFill/>
          <a:ln w="9525">
            <a:noFill/>
            <a:miter lim="800000"/>
            <a:headEnd/>
            <a:tailEnd/>
          </a:ln>
        </p:spPr>
        <p:txBody>
          <a:bodyPr vert="horz" wrap="square" lIns="45887" tIns="46499" rIns="45887" bIns="46499" numCol="1" anchor="b" anchorCtr="0" compatLnSpc="1">
            <a:prstTxWarp prst="textNoShape">
              <a:avLst/>
            </a:prstTxWarp>
            <a:spAutoFit/>
          </a:bodyPr>
          <a:lstStyle>
            <a:lvl1pPr algn="ctr" defTabSz="930275">
              <a:defRPr sz="1000">
                <a:latin typeface="Arial" charset="0"/>
                <a:cs typeface="+mn-cs"/>
              </a:defRPr>
            </a:lvl1pPr>
          </a:lstStyle>
          <a:p>
            <a:pPr>
              <a:defRPr/>
            </a:pPr>
            <a:fld id="{3926E3E4-F212-49E4-9AB9-DC573DC8C484}"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marL="228600" indent="-228600" algn="l" rtl="0" eaLnBrk="0" fontAlgn="base" hangingPunct="0">
      <a:lnSpc>
        <a:spcPct val="90000"/>
      </a:lnSpc>
      <a:spcBef>
        <a:spcPct val="100000"/>
      </a:spcBef>
      <a:spcAft>
        <a:spcPct val="0"/>
      </a:spcAft>
      <a:buClr>
        <a:srgbClr val="008080"/>
      </a:buClr>
      <a:buSzPct val="85000"/>
      <a:buFont typeface="Wingdings" pitchFamily="2" charset="2"/>
      <a:buChar char="n"/>
      <a:defRPr sz="1400" kern="1200">
        <a:solidFill>
          <a:schemeClr val="tx1"/>
        </a:solidFill>
        <a:latin typeface="Arial" charset="0"/>
        <a:ea typeface="+mn-ea"/>
        <a:cs typeface="+mn-cs"/>
      </a:defRPr>
    </a:lvl1pPr>
    <a:lvl2pPr marL="517525" indent="-174625" algn="l" rtl="0" eaLnBrk="0" fontAlgn="base" hangingPunct="0">
      <a:lnSpc>
        <a:spcPct val="90000"/>
      </a:lnSpc>
      <a:spcBef>
        <a:spcPct val="50000"/>
      </a:spcBef>
      <a:spcAft>
        <a:spcPct val="0"/>
      </a:spcAft>
      <a:buClr>
        <a:srgbClr val="008080"/>
      </a:buClr>
      <a:buFont typeface="Wingdings" pitchFamily="2" charset="2"/>
      <a:buChar char="w"/>
      <a:defRPr sz="1200" kern="1200">
        <a:solidFill>
          <a:schemeClr val="tx1"/>
        </a:solidFill>
        <a:latin typeface="Arial" charset="0"/>
        <a:ea typeface="+mn-ea"/>
        <a:cs typeface="+mn-cs"/>
      </a:defRPr>
    </a:lvl2pPr>
    <a:lvl3pPr marL="800100" indent="-168275" algn="l" rtl="0" eaLnBrk="0" fontAlgn="base" hangingPunct="0">
      <a:lnSpc>
        <a:spcPct val="90000"/>
      </a:lnSpc>
      <a:spcBef>
        <a:spcPct val="25000"/>
      </a:spcBef>
      <a:spcAft>
        <a:spcPct val="0"/>
      </a:spcAft>
      <a:buClr>
        <a:srgbClr val="008080"/>
      </a:buClr>
      <a:buFont typeface="Arial" charset="0"/>
      <a:buChar char="–"/>
      <a:defRPr sz="1200" kern="1200">
        <a:solidFill>
          <a:schemeClr val="tx1"/>
        </a:solidFill>
        <a:latin typeface="Arial" charset="0"/>
        <a:ea typeface="+mn-ea"/>
        <a:cs typeface="+mn-cs"/>
      </a:defRPr>
    </a:lvl3pPr>
    <a:lvl4pPr marL="1089025" indent="-174625" algn="l" rtl="0" eaLnBrk="0" fontAlgn="base" hangingPunct="0">
      <a:lnSpc>
        <a:spcPct val="90000"/>
      </a:lnSpc>
      <a:spcBef>
        <a:spcPct val="15000"/>
      </a:spcBef>
      <a:spcAft>
        <a:spcPct val="0"/>
      </a:spcAft>
      <a:buClr>
        <a:srgbClr val="008080"/>
      </a:buClr>
      <a:buFont typeface="Wingdings" pitchFamily="2" charset="2"/>
      <a:buChar char="§"/>
      <a:defRPr sz="1200" kern="1200">
        <a:solidFill>
          <a:schemeClr val="tx1"/>
        </a:solidFill>
        <a:latin typeface="Arial" charset="0"/>
        <a:ea typeface="+mn-ea"/>
        <a:cs typeface="+mn-cs"/>
      </a:defRPr>
    </a:lvl4pPr>
    <a:lvl5pPr marL="1371600" indent="-168275" algn="l" rtl="0" eaLnBrk="0" fontAlgn="base" hangingPunct="0">
      <a:lnSpc>
        <a:spcPct val="90000"/>
      </a:lnSpc>
      <a:spcBef>
        <a:spcPct val="15000"/>
      </a:spcBef>
      <a:spcAft>
        <a:spcPct val="0"/>
      </a:spcAft>
      <a:buClr>
        <a:srgbClr val="008080"/>
      </a:buClr>
      <a:buChar char="–"/>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3"/>
          <p:cNvSpPr>
            <a:spLocks noGrp="1" noChangeArrowheads="1"/>
          </p:cNvSpPr>
          <p:nvPr>
            <p:ph type="sldNum" sz="quarter" idx="5"/>
          </p:nvPr>
        </p:nvSpPr>
        <p:spPr/>
        <p:txBody>
          <a:bodyPr/>
          <a:lstStyle/>
          <a:p>
            <a:pPr>
              <a:defRPr/>
            </a:pPr>
            <a:fld id="{91438143-1DA2-4BA3-AF43-18D3330F406F}" type="slidenum">
              <a:rPr lang="en-US" smtClean="0"/>
              <a:pPr>
                <a:defRPr/>
              </a:pPr>
              <a:t>1</a:t>
            </a:fld>
            <a:endParaRPr lang="en-US" dirty="0" smtClean="0"/>
          </a:p>
        </p:txBody>
      </p:sp>
      <p:sp>
        <p:nvSpPr>
          <p:cNvPr id="157699" name="Rectangle 2"/>
          <p:cNvSpPr>
            <a:spLocks noGrp="1" noRot="1" noChangeAspect="1" noChangeArrowheads="1" noTextEdit="1"/>
          </p:cNvSpPr>
          <p:nvPr>
            <p:ph type="sldImg"/>
          </p:nvPr>
        </p:nvSpPr>
        <p:spPr>
          <a:ln/>
        </p:spPr>
      </p:sp>
      <p:sp>
        <p:nvSpPr>
          <p:cNvPr id="157700"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Rot="1" noChangeAspect="1" noChangeArrowheads="1" noTextEdit="1"/>
          </p:cNvSpPr>
          <p:nvPr>
            <p:ph type="sldImg"/>
          </p:nvPr>
        </p:nvSpPr>
        <p:spPr>
          <a:ln/>
        </p:spPr>
      </p:sp>
      <p:sp>
        <p:nvSpPr>
          <p:cNvPr id="27750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3"/>
          <p:cNvSpPr>
            <a:spLocks noGrp="1" noChangeArrowheads="1"/>
          </p:cNvSpPr>
          <p:nvPr>
            <p:ph type="sldNum" sz="quarter" idx="5"/>
          </p:nvPr>
        </p:nvSpPr>
        <p:spPr/>
        <p:txBody>
          <a:bodyPr/>
          <a:lstStyle/>
          <a:p>
            <a:pPr>
              <a:defRPr/>
            </a:pPr>
            <a:fld id="{D3B46664-AE7A-4EF7-BFD7-083E2F3E0F65}" type="slidenum">
              <a:rPr lang="en-US" smtClean="0"/>
              <a:pPr>
                <a:defRPr/>
              </a:pPr>
              <a:t>117</a:t>
            </a:fld>
            <a:endParaRPr lang="en-US" smtClean="0"/>
          </a:p>
        </p:txBody>
      </p:sp>
      <p:sp>
        <p:nvSpPr>
          <p:cNvPr id="238595" name="Rectangle 2"/>
          <p:cNvSpPr>
            <a:spLocks noGrp="1" noRot="1" noChangeAspect="1" noChangeArrowheads="1" noTextEdit="1"/>
          </p:cNvSpPr>
          <p:nvPr>
            <p:ph type="sldImg"/>
          </p:nvPr>
        </p:nvSpPr>
        <p:spPr>
          <a:ln/>
        </p:spPr>
      </p:sp>
      <p:sp>
        <p:nvSpPr>
          <p:cNvPr id="23859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xfrm>
            <a:off x="3148013" y="9034319"/>
            <a:ext cx="704850" cy="247794"/>
          </a:xfrm>
          <a:noFill/>
        </p:spPr>
        <p:txBody>
          <a:bodyPr/>
          <a:lstStyle/>
          <a:p>
            <a:pPr defTabSz="928787"/>
            <a:fld id="{7F492213-749A-4562-933F-AA4DF79272F8}" type="slidenum">
              <a:rPr lang="en-US" smtClean="0">
                <a:latin typeface="Arial" pitchFamily="34" charset="0"/>
              </a:rPr>
              <a:pPr defTabSz="928787"/>
              <a:t>118</a:t>
            </a:fld>
            <a:endParaRPr lang="en-US" dirty="0" smtClean="0">
              <a:latin typeface="Arial" pitchFamily="34" charset="0"/>
            </a:endParaRPr>
          </a:p>
        </p:txBody>
      </p:sp>
      <p:sp>
        <p:nvSpPr>
          <p:cNvPr id="6147" name="Slide Image Placeholder 1"/>
          <p:cNvSpPr>
            <a:spLocks noGrp="1" noRot="1" noChangeAspect="1" noTextEdit="1"/>
          </p:cNvSpPr>
          <p:nvPr>
            <p:ph type="sldImg"/>
          </p:nvPr>
        </p:nvSpPr>
        <p:spPr>
          <a:xfrm>
            <a:off x="1177925" y="696913"/>
            <a:ext cx="4641850" cy="3481387"/>
          </a:xfrm>
          <a:ln w="12700"/>
        </p:spPr>
      </p:sp>
      <p:sp>
        <p:nvSpPr>
          <p:cNvPr id="6148" name="Notes Placeholder 2"/>
          <p:cNvSpPr>
            <a:spLocks noGrp="1"/>
          </p:cNvSpPr>
          <p:nvPr>
            <p:ph type="body" idx="1"/>
          </p:nvPr>
        </p:nvSpPr>
        <p:spPr>
          <a:xfrm>
            <a:off x="700404" y="4410392"/>
            <a:ext cx="5596892" cy="4175763"/>
          </a:xfrm>
          <a:noFill/>
          <a:ln/>
        </p:spPr>
        <p:txBody>
          <a:bodyPr lIns="91420" tIns="45711" rIns="91420" bIns="45711"/>
          <a:lstStyle/>
          <a:p>
            <a:pPr marL="0" indent="0"/>
            <a:endParaRPr lang="en-US" dirty="0" smtClean="0">
              <a:latin typeface="Arial" pitchFamily="34" charset="0"/>
            </a:endParaRPr>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sldNum" sz="quarter" idx="5"/>
          </p:nvPr>
        </p:nvSpPr>
        <p:spPr>
          <a:xfrm>
            <a:off x="3148013" y="9034319"/>
            <a:ext cx="704850" cy="247794"/>
          </a:xfrm>
          <a:noFill/>
        </p:spPr>
        <p:txBody>
          <a:bodyPr/>
          <a:lstStyle/>
          <a:p>
            <a:pPr defTabSz="928787"/>
            <a:fld id="{B915D8EE-2337-4894-B362-B404E516FA05}" type="slidenum">
              <a:rPr lang="en-US" smtClean="0">
                <a:latin typeface="Arial" pitchFamily="34" charset="0"/>
              </a:rPr>
              <a:pPr defTabSz="928787"/>
              <a:t>119</a:t>
            </a:fld>
            <a:endParaRPr lang="en-US" dirty="0" smtClean="0">
              <a:latin typeface="Arial" pitchFamily="34" charset="0"/>
            </a:endParaRPr>
          </a:p>
        </p:txBody>
      </p:sp>
      <p:sp>
        <p:nvSpPr>
          <p:cNvPr id="7171" name="Slide Image Placeholder 1"/>
          <p:cNvSpPr>
            <a:spLocks noGrp="1" noRot="1" noChangeAspect="1" noTextEdit="1"/>
          </p:cNvSpPr>
          <p:nvPr>
            <p:ph type="sldImg"/>
          </p:nvPr>
        </p:nvSpPr>
        <p:spPr>
          <a:xfrm>
            <a:off x="1177925" y="696913"/>
            <a:ext cx="4641850" cy="3481387"/>
          </a:xfrm>
          <a:ln w="12700"/>
        </p:spPr>
      </p:sp>
      <p:sp>
        <p:nvSpPr>
          <p:cNvPr id="7172" name="Notes Placeholder 2"/>
          <p:cNvSpPr>
            <a:spLocks noGrp="1"/>
          </p:cNvSpPr>
          <p:nvPr>
            <p:ph type="body" idx="1"/>
          </p:nvPr>
        </p:nvSpPr>
        <p:spPr>
          <a:xfrm>
            <a:off x="700404" y="4410392"/>
            <a:ext cx="5596892" cy="4175763"/>
          </a:xfrm>
          <a:noFill/>
          <a:ln/>
        </p:spPr>
        <p:txBody>
          <a:bodyPr lIns="91420" tIns="45711" rIns="91420" bIns="45711"/>
          <a:lstStyle/>
          <a:p>
            <a:pPr marL="0" indent="0"/>
            <a:endParaRPr lang="en-US" dirty="0" smtClean="0">
              <a:latin typeface="Arial" pitchFamily="34" charset="0"/>
            </a:endParaRPr>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3"/>
          <p:cNvSpPr txBox="1">
            <a:spLocks noGrp="1" noChangeArrowheads="1"/>
          </p:cNvSpPr>
          <p:nvPr/>
        </p:nvSpPr>
        <p:spPr bwMode="auto">
          <a:xfrm>
            <a:off x="3148013" y="9034463"/>
            <a:ext cx="704850" cy="247650"/>
          </a:xfrm>
          <a:prstGeom prst="rect">
            <a:avLst/>
          </a:prstGeom>
          <a:noFill/>
          <a:ln w="9525">
            <a:noFill/>
            <a:miter lim="800000"/>
            <a:headEnd/>
            <a:tailEnd/>
          </a:ln>
        </p:spPr>
        <p:txBody>
          <a:bodyPr lIns="45877" tIns="46489" rIns="45877" bIns="46489" anchor="b">
            <a:spAutoFit/>
          </a:bodyPr>
          <a:lstStyle/>
          <a:p>
            <a:pPr algn="ctr" defTabSz="930275"/>
            <a:fld id="{E9565180-8486-4D0E-8C23-611864437D81}" type="slidenum">
              <a:rPr lang="en-US" sz="1000"/>
              <a:pPr algn="ctr" defTabSz="930275"/>
              <a:t>120</a:t>
            </a:fld>
            <a:endParaRPr lang="en-US" sz="1000"/>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p:spPr>
        <p:txBody>
          <a:bodyPr lIns="46056" tIns="46056" rIns="46056" bIns="46056"/>
          <a:lstStyle/>
          <a:p>
            <a:endParaRPr lang="en-US" smtClean="0"/>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3"/>
          <p:cNvSpPr>
            <a:spLocks noGrp="1" noChangeArrowheads="1"/>
          </p:cNvSpPr>
          <p:nvPr>
            <p:ph type="sldNum" sz="quarter" idx="5"/>
          </p:nvPr>
        </p:nvSpPr>
        <p:spPr/>
        <p:txBody>
          <a:bodyPr/>
          <a:lstStyle/>
          <a:p>
            <a:pPr>
              <a:defRPr/>
            </a:pPr>
            <a:fld id="{55E3C67A-46F9-4D53-AC71-52801308699E}" type="slidenum">
              <a:rPr lang="en-US" smtClean="0"/>
              <a:pPr>
                <a:defRPr/>
              </a:pPr>
              <a:t>121</a:t>
            </a:fld>
            <a:endParaRPr lang="en-US" smtClean="0"/>
          </a:p>
        </p:txBody>
      </p:sp>
      <p:sp>
        <p:nvSpPr>
          <p:cNvPr id="169987" name="Rectangle 2"/>
          <p:cNvSpPr>
            <a:spLocks noGrp="1" noRot="1" noChangeAspect="1" noChangeArrowheads="1" noTextEdit="1"/>
          </p:cNvSpPr>
          <p:nvPr>
            <p:ph type="sldImg"/>
          </p:nvPr>
        </p:nvSpPr>
        <p:spPr>
          <a:ln/>
        </p:spPr>
      </p:sp>
      <p:sp>
        <p:nvSpPr>
          <p:cNvPr id="16998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3"/>
          <p:cNvSpPr>
            <a:spLocks noGrp="1" noChangeArrowheads="1"/>
          </p:cNvSpPr>
          <p:nvPr>
            <p:ph type="sldNum" sz="quarter" idx="5"/>
          </p:nvPr>
        </p:nvSpPr>
        <p:spPr>
          <a:noFill/>
        </p:spPr>
        <p:txBody>
          <a:bodyPr/>
          <a:lstStyle/>
          <a:p>
            <a:fld id="{4235DF62-E68F-4DB6-8DD5-1F40EFEB7612}" type="slidenum">
              <a:rPr lang="en-US" smtClean="0"/>
              <a:pPr/>
              <a:t>122</a:t>
            </a:fld>
            <a:endParaRPr lang="en-US" smtClean="0"/>
          </a:p>
        </p:txBody>
      </p:sp>
      <p:sp>
        <p:nvSpPr>
          <p:cNvPr id="174083" name="Rectangle 2"/>
          <p:cNvSpPr>
            <a:spLocks noGrp="1" noRot="1" noChangeAspect="1" noChangeArrowheads="1" noTextEdit="1"/>
          </p:cNvSpPr>
          <p:nvPr>
            <p:ph type="sldImg"/>
          </p:nvPr>
        </p:nvSpPr>
        <p:spPr>
          <a:ln/>
        </p:spPr>
      </p:sp>
      <p:sp>
        <p:nvSpPr>
          <p:cNvPr id="17408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3"/>
          <p:cNvSpPr txBox="1">
            <a:spLocks noGrp="1" noChangeArrowheads="1"/>
          </p:cNvSpPr>
          <p:nvPr/>
        </p:nvSpPr>
        <p:spPr bwMode="auto">
          <a:xfrm>
            <a:off x="3148965" y="9034803"/>
            <a:ext cx="703010" cy="247312"/>
          </a:xfrm>
          <a:prstGeom prst="rect">
            <a:avLst/>
          </a:prstGeom>
          <a:noFill/>
          <a:ln w="9525">
            <a:noFill/>
            <a:miter lim="800000"/>
            <a:headEnd/>
            <a:tailEnd/>
          </a:ln>
        </p:spPr>
        <p:txBody>
          <a:bodyPr lIns="45951" tIns="46564" rIns="45951" bIns="46564" anchor="b">
            <a:spAutoFit/>
          </a:bodyPr>
          <a:lstStyle/>
          <a:p>
            <a:pPr algn="ctr" defTabSz="931863"/>
            <a:fld id="{D33E2A00-2CF7-4478-84A9-2FF29938CC9E}" type="slidenum">
              <a:rPr lang="en-US" sz="1000"/>
              <a:pPr algn="ctr" defTabSz="931863"/>
              <a:t>123</a:t>
            </a:fld>
            <a:endParaRPr lang="en-US" sz="100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lIns="46130" tIns="46130" rIns="46130" bIns="46130"/>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3"/>
          <p:cNvSpPr>
            <a:spLocks noGrp="1" noChangeArrowheads="1"/>
          </p:cNvSpPr>
          <p:nvPr>
            <p:ph type="sldNum" sz="quarter" idx="5"/>
          </p:nvPr>
        </p:nvSpPr>
        <p:spPr>
          <a:xfrm>
            <a:off x="3148013" y="9034463"/>
            <a:ext cx="704850" cy="247650"/>
          </a:xfrm>
        </p:spPr>
        <p:txBody>
          <a:bodyPr/>
          <a:lstStyle/>
          <a:p>
            <a:pPr>
              <a:defRPr/>
            </a:pPr>
            <a:fld id="{922E83D1-EE4F-414B-BA5F-15D01CA178D1}" type="slidenum">
              <a:rPr lang="en-US" smtClean="0"/>
              <a:pPr>
                <a:defRPr/>
              </a:pPr>
              <a:t>12</a:t>
            </a:fld>
            <a:endParaRPr lang="en-US" smtClean="0"/>
          </a:p>
        </p:txBody>
      </p:sp>
      <p:sp>
        <p:nvSpPr>
          <p:cNvPr id="162819" name="Rectangle 2"/>
          <p:cNvSpPr>
            <a:spLocks noGrp="1" noRot="1" noChangeAspect="1" noChangeArrowheads="1" noTextEdit="1"/>
          </p:cNvSpPr>
          <p:nvPr>
            <p:ph type="sldImg"/>
          </p:nvPr>
        </p:nvSpPr>
        <p:spPr>
          <a:ln/>
        </p:spPr>
      </p:sp>
      <p:sp>
        <p:nvSpPr>
          <p:cNvPr id="16282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3"/>
          <p:cNvSpPr>
            <a:spLocks noGrp="1" noChangeArrowheads="1"/>
          </p:cNvSpPr>
          <p:nvPr>
            <p:ph type="sldNum" sz="quarter" idx="5"/>
          </p:nvPr>
        </p:nvSpPr>
        <p:spPr>
          <a:xfrm>
            <a:off x="3148013" y="9034319"/>
            <a:ext cx="704850" cy="247794"/>
          </a:xfrm>
          <a:noFill/>
        </p:spPr>
        <p:txBody>
          <a:bodyPr/>
          <a:lstStyle/>
          <a:p>
            <a:fld id="{E188F4B9-AFA1-4FA4-B0F5-782B95A74519}" type="slidenum">
              <a:rPr lang="en-US" smtClean="0">
                <a:cs typeface="Arial" charset="0"/>
              </a:rPr>
              <a:pPr/>
              <a:t>124</a:t>
            </a:fld>
            <a:endParaRPr lang="en-US" smtClean="0">
              <a:cs typeface="Arial" charset="0"/>
            </a:endParaRPr>
          </a:p>
        </p:txBody>
      </p:sp>
      <p:sp>
        <p:nvSpPr>
          <p:cNvPr id="70659" name="Rectangle 4"/>
          <p:cNvSpPr>
            <a:spLocks noGrp="1" noRot="1" noChangeAspect="1" noChangeArrowheads="1" noTextEdit="1"/>
          </p:cNvSpPr>
          <p:nvPr>
            <p:ph type="sldImg"/>
          </p:nvPr>
        </p:nvSpPr>
        <p:spPr>
          <a:ln/>
        </p:spPr>
      </p:sp>
      <p:sp>
        <p:nvSpPr>
          <p:cNvPr id="70660" name="Rectangle 5"/>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3"/>
          <p:cNvSpPr txBox="1">
            <a:spLocks noGrp="1" noChangeArrowheads="1"/>
          </p:cNvSpPr>
          <p:nvPr/>
        </p:nvSpPr>
        <p:spPr bwMode="auto">
          <a:xfrm>
            <a:off x="3149600" y="9034463"/>
            <a:ext cx="701675" cy="247650"/>
          </a:xfrm>
          <a:prstGeom prst="rect">
            <a:avLst/>
          </a:prstGeom>
          <a:noFill/>
          <a:ln w="9525">
            <a:noFill/>
            <a:miter lim="800000"/>
            <a:headEnd/>
            <a:tailEnd/>
          </a:ln>
        </p:spPr>
        <p:txBody>
          <a:bodyPr lIns="45956" tIns="46569" rIns="45956" bIns="46569" anchor="b">
            <a:spAutoFit/>
          </a:bodyPr>
          <a:lstStyle/>
          <a:p>
            <a:pPr algn="ctr" defTabSz="930275"/>
            <a:fld id="{94D6715D-20C5-4CAF-9327-F535070B0F0A}" type="slidenum">
              <a:rPr lang="en-US" sz="1000"/>
              <a:pPr algn="ctr" defTabSz="930275"/>
              <a:t>125</a:t>
            </a:fld>
            <a:endParaRPr lang="en-US" sz="1000"/>
          </a:p>
        </p:txBody>
      </p:sp>
      <p:sp>
        <p:nvSpPr>
          <p:cNvPr id="219139" name="Rectangle 2"/>
          <p:cNvSpPr>
            <a:spLocks noGrp="1" noRot="1" noChangeAspect="1" noChangeArrowheads="1" noTextEdit="1"/>
          </p:cNvSpPr>
          <p:nvPr>
            <p:ph type="sldImg"/>
          </p:nvPr>
        </p:nvSpPr>
        <p:spPr>
          <a:ln/>
        </p:spPr>
      </p:sp>
      <p:sp>
        <p:nvSpPr>
          <p:cNvPr id="21914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3"/>
          <p:cNvSpPr>
            <a:spLocks noGrp="1" noChangeArrowheads="1"/>
          </p:cNvSpPr>
          <p:nvPr>
            <p:ph type="sldNum" sz="quarter" idx="5"/>
          </p:nvPr>
        </p:nvSpPr>
        <p:spPr/>
        <p:txBody>
          <a:bodyPr/>
          <a:lstStyle/>
          <a:p>
            <a:pPr>
              <a:defRPr/>
            </a:pPr>
            <a:fld id="{8268D18C-0784-4943-AE98-17D8DF7C11EF}" type="slidenum">
              <a:rPr lang="en-US" smtClean="0"/>
              <a:pPr>
                <a:defRPr/>
              </a:pPr>
              <a:t>126</a:t>
            </a:fld>
            <a:endParaRPr lang="en-US" smtClean="0"/>
          </a:p>
        </p:txBody>
      </p:sp>
      <p:sp>
        <p:nvSpPr>
          <p:cNvPr id="251907" name="Rectangle 2"/>
          <p:cNvSpPr>
            <a:spLocks noGrp="1" noRot="1" noChangeAspect="1" noChangeArrowheads="1" noTextEdit="1"/>
          </p:cNvSpPr>
          <p:nvPr>
            <p:ph type="sldImg"/>
          </p:nvPr>
        </p:nvSpPr>
        <p:spPr>
          <a:ln/>
        </p:spPr>
      </p:sp>
      <p:sp>
        <p:nvSpPr>
          <p:cNvPr id="25190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Rot="1" noChangeAspect="1" noChangeArrowheads="1" noTextEdit="1"/>
          </p:cNvSpPr>
          <p:nvPr>
            <p:ph type="sldImg"/>
          </p:nvPr>
        </p:nvSpPr>
        <p:spPr>
          <a:ln/>
        </p:spPr>
      </p:sp>
      <p:sp>
        <p:nvSpPr>
          <p:cNvPr id="252931" name="Rectangle 3"/>
          <p:cNvSpPr>
            <a:spLocks noGrp="1" noChangeArrowheads="1"/>
          </p:cNvSpPr>
          <p:nvPr>
            <p:ph type="body" idx="1"/>
          </p:nvPr>
        </p:nvSpPr>
        <p:spPr>
          <a:noFill/>
          <a:ln/>
        </p:spPr>
        <p:txBody>
          <a:bodyPr/>
          <a:lstStyle/>
          <a:p>
            <a:endParaRPr lang="en-US" sz="2400" dirty="0" smtClean="0"/>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3"/>
          <p:cNvSpPr txBox="1">
            <a:spLocks noGrp="1" noChangeArrowheads="1"/>
          </p:cNvSpPr>
          <p:nvPr/>
        </p:nvSpPr>
        <p:spPr bwMode="auto">
          <a:xfrm>
            <a:off x="3147346" y="9034803"/>
            <a:ext cx="706249" cy="247312"/>
          </a:xfrm>
          <a:prstGeom prst="rect">
            <a:avLst/>
          </a:prstGeom>
          <a:noFill/>
          <a:ln w="9525">
            <a:noFill/>
            <a:miter lim="800000"/>
            <a:headEnd/>
            <a:tailEnd/>
          </a:ln>
        </p:spPr>
        <p:txBody>
          <a:bodyPr lIns="45887" tIns="46499" rIns="45887" bIns="46499" anchor="b">
            <a:spAutoFit/>
          </a:bodyPr>
          <a:lstStyle/>
          <a:p>
            <a:pPr algn="ctr" defTabSz="930275"/>
            <a:fld id="{37408F01-780E-4886-93F5-C78D10FDAB23}" type="slidenum">
              <a:rPr lang="en-US" sz="1000"/>
              <a:pPr algn="ctr" defTabSz="930275"/>
              <a:t>128</a:t>
            </a:fld>
            <a:endParaRPr lang="en-US" sz="1000"/>
          </a:p>
        </p:txBody>
      </p:sp>
      <p:sp>
        <p:nvSpPr>
          <p:cNvPr id="94211" name="Rectangle 2"/>
          <p:cNvSpPr>
            <a:spLocks noGrp="1" noRot="1" noChangeAspect="1" noChangeArrowheads="1" noTextEdit="1"/>
          </p:cNvSpPr>
          <p:nvPr>
            <p:ph type="sldImg"/>
          </p:nvPr>
        </p:nvSpPr>
        <p:spPr>
          <a:xfrm>
            <a:off x="1470025" y="581025"/>
            <a:ext cx="4056063" cy="3041650"/>
          </a:xfrm>
          <a:ln/>
        </p:spPr>
      </p:sp>
      <p:sp>
        <p:nvSpPr>
          <p:cNvPr id="94212" name="Rectangle 3"/>
          <p:cNvSpPr>
            <a:spLocks noGrp="1" noChangeArrowheads="1"/>
          </p:cNvSpPr>
          <p:nvPr>
            <p:ph type="body" idx="1"/>
          </p:nvPr>
        </p:nvSpPr>
        <p:spPr>
          <a:noFill/>
          <a:ln/>
        </p:spPr>
        <p:txBody>
          <a:bodyPr lIns="46135" tIns="46135" rIns="46135" bIns="46135"/>
          <a:lstStyle/>
          <a:p>
            <a:endParaRPr lang="en-US" sz="2400" dirty="0" smtClean="0"/>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Rot="1" noChangeAspect="1" noChangeArrowheads="1" noTextEdit="1"/>
          </p:cNvSpPr>
          <p:nvPr>
            <p:ph type="sldImg"/>
          </p:nvPr>
        </p:nvSpPr>
        <p:spPr>
          <a:ln/>
        </p:spPr>
      </p:sp>
      <p:sp>
        <p:nvSpPr>
          <p:cNvPr id="252931" name="Rectangle 3"/>
          <p:cNvSpPr>
            <a:spLocks noGrp="1" noChangeArrowheads="1"/>
          </p:cNvSpPr>
          <p:nvPr>
            <p:ph type="body" idx="1"/>
          </p:nvPr>
        </p:nvSpPr>
        <p:spPr>
          <a:noFill/>
          <a:ln/>
        </p:spPr>
        <p:txBody>
          <a:bodyPr/>
          <a:lstStyle/>
          <a:p>
            <a:endParaRPr lang="en-US" sz="2400" dirty="0" smtClean="0"/>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3"/>
          <p:cNvSpPr txBox="1">
            <a:spLocks noGrp="1" noChangeArrowheads="1"/>
          </p:cNvSpPr>
          <p:nvPr/>
        </p:nvSpPr>
        <p:spPr bwMode="auto">
          <a:xfrm>
            <a:off x="3148965" y="9034803"/>
            <a:ext cx="703010" cy="247312"/>
          </a:xfrm>
          <a:prstGeom prst="rect">
            <a:avLst/>
          </a:prstGeom>
          <a:noFill/>
          <a:ln w="9525">
            <a:noFill/>
            <a:miter lim="800000"/>
            <a:headEnd/>
            <a:tailEnd/>
          </a:ln>
        </p:spPr>
        <p:txBody>
          <a:bodyPr lIns="45951" tIns="46564" rIns="45951" bIns="46564" anchor="b">
            <a:spAutoFit/>
          </a:bodyPr>
          <a:lstStyle/>
          <a:p>
            <a:pPr algn="ctr" defTabSz="931863"/>
            <a:fld id="{47C89156-2F8B-41D7-B79C-F708654623FD}" type="slidenum">
              <a:rPr lang="en-US" sz="1000"/>
              <a:pPr algn="ctr" defTabSz="931863"/>
              <a:t>130</a:t>
            </a:fld>
            <a:endParaRPr lang="en-US" sz="100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lIns="46130" tIns="46130" rIns="46130" bIns="46130"/>
          <a:lstStyle/>
          <a:p>
            <a:endParaRPr lang="en-US" smtClean="0"/>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3"/>
          <p:cNvSpPr>
            <a:spLocks noGrp="1" noChangeArrowheads="1"/>
          </p:cNvSpPr>
          <p:nvPr>
            <p:ph type="sldNum" sz="quarter" idx="5"/>
          </p:nvPr>
        </p:nvSpPr>
        <p:spPr/>
        <p:txBody>
          <a:bodyPr/>
          <a:lstStyle/>
          <a:p>
            <a:pPr>
              <a:defRPr/>
            </a:pPr>
            <a:fld id="{5683B376-F23E-48FD-9F60-27B7930CFDF2}" type="slidenum">
              <a:rPr lang="en-US" smtClean="0"/>
              <a:pPr>
                <a:defRPr/>
              </a:pPr>
              <a:t>131</a:t>
            </a:fld>
            <a:endParaRPr lang="en-US" smtClean="0"/>
          </a:p>
        </p:txBody>
      </p:sp>
      <p:sp>
        <p:nvSpPr>
          <p:cNvPr id="253955" name="Rectangle 2"/>
          <p:cNvSpPr>
            <a:spLocks noGrp="1" noRot="1" noChangeAspect="1" noChangeArrowheads="1" noTextEdit="1"/>
          </p:cNvSpPr>
          <p:nvPr>
            <p:ph type="sldImg"/>
          </p:nvPr>
        </p:nvSpPr>
        <p:spPr>
          <a:ln/>
        </p:spPr>
      </p:sp>
      <p:sp>
        <p:nvSpPr>
          <p:cNvPr id="25395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8CF14289-BFB6-4620-B50D-5080FC444261}" type="slidenum">
              <a:rPr lang="en-US" sz="1000"/>
              <a:pPr algn="ctr" defTabSz="930275"/>
              <a:t>132</a:t>
            </a:fld>
            <a:endParaRPr lang="en-US" sz="1000"/>
          </a:p>
        </p:txBody>
      </p:sp>
      <p:sp>
        <p:nvSpPr>
          <p:cNvPr id="225283" name="Rectangle 2"/>
          <p:cNvSpPr>
            <a:spLocks noGrp="1" noRot="1" noChangeAspect="1" noChangeArrowheads="1" noTextEdit="1"/>
          </p:cNvSpPr>
          <p:nvPr>
            <p:ph type="sldImg"/>
          </p:nvPr>
        </p:nvSpPr>
        <p:spPr>
          <a:ln/>
        </p:spPr>
      </p:sp>
      <p:sp>
        <p:nvSpPr>
          <p:cNvPr id="22528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3"/>
          <p:cNvSpPr>
            <a:spLocks noGrp="1" noChangeArrowheads="1"/>
          </p:cNvSpPr>
          <p:nvPr>
            <p:ph type="sldNum" sz="quarter" idx="5"/>
          </p:nvPr>
        </p:nvSpPr>
        <p:spPr>
          <a:xfrm>
            <a:off x="3148013" y="9034319"/>
            <a:ext cx="704850" cy="247794"/>
          </a:xfrm>
        </p:spPr>
        <p:txBody>
          <a:bodyPr/>
          <a:lstStyle/>
          <a:p>
            <a:pPr>
              <a:defRPr/>
            </a:pPr>
            <a:fld id="{E19C0DC3-26A5-407B-8D6A-47AD70A3790E}" type="slidenum">
              <a:rPr lang="en-US" smtClean="0"/>
              <a:pPr>
                <a:defRPr/>
              </a:pPr>
              <a:t>133</a:t>
            </a:fld>
            <a:endParaRPr lang="en-US"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3"/>
          <p:cNvSpPr>
            <a:spLocks noGrp="1" noChangeArrowheads="1"/>
          </p:cNvSpPr>
          <p:nvPr>
            <p:ph type="sldNum" sz="quarter" idx="5"/>
          </p:nvPr>
        </p:nvSpPr>
        <p:spPr>
          <a:xfrm>
            <a:off x="3148013" y="9034319"/>
            <a:ext cx="704850" cy="247794"/>
          </a:xfrm>
        </p:spPr>
        <p:txBody>
          <a:bodyPr/>
          <a:lstStyle/>
          <a:p>
            <a:pPr>
              <a:defRPr/>
            </a:pPr>
            <a:fld id="{DDEFB222-CE26-4681-BBEB-6CA6CED4556C}" type="slidenum">
              <a:rPr lang="en-US" smtClean="0"/>
              <a:pPr>
                <a:defRPr/>
              </a:pPr>
              <a:t>13</a:t>
            </a:fld>
            <a:endParaRPr lang="en-US"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3"/>
          <p:cNvSpPr txBox="1">
            <a:spLocks noGrp="1" noChangeArrowheads="1"/>
          </p:cNvSpPr>
          <p:nvPr/>
        </p:nvSpPr>
        <p:spPr bwMode="auto">
          <a:xfrm>
            <a:off x="3146425" y="9034463"/>
            <a:ext cx="708025" cy="247650"/>
          </a:xfrm>
          <a:prstGeom prst="rect">
            <a:avLst/>
          </a:prstGeom>
          <a:noFill/>
          <a:ln w="9525">
            <a:noFill/>
            <a:miter lim="800000"/>
            <a:headEnd/>
            <a:tailEnd/>
          </a:ln>
        </p:spPr>
        <p:txBody>
          <a:bodyPr lIns="45814" tIns="46425" rIns="45814" bIns="46425" anchor="b">
            <a:spAutoFit/>
          </a:bodyPr>
          <a:lstStyle/>
          <a:p>
            <a:pPr algn="ctr" defTabSz="928688"/>
            <a:fld id="{E3DF93DA-A49A-4A19-BD82-46C4AC1D0ED9}" type="slidenum">
              <a:rPr lang="en-US" sz="1000"/>
              <a:pPr algn="ctr" defTabSz="928688"/>
              <a:t>134</a:t>
            </a:fld>
            <a:endParaRPr lang="en-US" sz="1000"/>
          </a:p>
        </p:txBody>
      </p:sp>
      <p:sp>
        <p:nvSpPr>
          <p:cNvPr id="254979" name="Rectangle 2"/>
          <p:cNvSpPr>
            <a:spLocks noGrp="1" noRot="1" noChangeAspect="1" noChangeArrowheads="1" noTextEdit="1"/>
          </p:cNvSpPr>
          <p:nvPr>
            <p:ph type="sldImg"/>
          </p:nvPr>
        </p:nvSpPr>
        <p:spPr>
          <a:ln/>
        </p:spPr>
      </p:sp>
      <p:sp>
        <p:nvSpPr>
          <p:cNvPr id="254980" name="Rectangle 3"/>
          <p:cNvSpPr>
            <a:spLocks noGrp="1" noChangeArrowheads="1"/>
          </p:cNvSpPr>
          <p:nvPr>
            <p:ph type="body" idx="1"/>
          </p:nvPr>
        </p:nvSpPr>
        <p:spPr>
          <a:noFill/>
          <a:ln/>
        </p:spPr>
        <p:txBody>
          <a:bodyPr/>
          <a:lstStyle/>
          <a:p>
            <a:r>
              <a:rPr lang="en-US" sz="2400" smtClean="0"/>
              <a:t>This shows the drop in Combined Ratio for each line of business that would be needed to maintain a constant ROE, given a 1-percentage-point drop in investment yield</a:t>
            </a:r>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Rectangle 3"/>
          <p:cNvSpPr>
            <a:spLocks noGrp="1" noChangeArrowheads="1"/>
          </p:cNvSpPr>
          <p:nvPr>
            <p:ph type="sldNum" sz="quarter" idx="5"/>
          </p:nvPr>
        </p:nvSpPr>
        <p:spPr>
          <a:xfrm>
            <a:off x="3148013" y="9034463"/>
            <a:ext cx="704850" cy="247650"/>
          </a:xfrm>
        </p:spPr>
        <p:txBody>
          <a:bodyPr/>
          <a:lstStyle/>
          <a:p>
            <a:pPr>
              <a:defRPr/>
            </a:pPr>
            <a:fld id="{7FF981F9-8331-43C1-8622-D2EDB409ECCC}" type="slidenum">
              <a:rPr lang="en-US" smtClean="0"/>
              <a:pPr>
                <a:defRPr/>
              </a:pPr>
              <a:t>135</a:t>
            </a:fld>
            <a:endParaRPr lang="en-US" smtClean="0"/>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3"/>
          <p:cNvSpPr>
            <a:spLocks noGrp="1" noChangeArrowheads="1"/>
          </p:cNvSpPr>
          <p:nvPr>
            <p:ph type="sldNum" sz="quarter" idx="5"/>
          </p:nvPr>
        </p:nvSpPr>
        <p:spPr/>
        <p:txBody>
          <a:bodyPr/>
          <a:lstStyle/>
          <a:p>
            <a:pPr>
              <a:defRPr/>
            </a:pPr>
            <a:fld id="{6B63DA4F-B002-47BE-9AEC-705672FE9F1E}" type="slidenum">
              <a:rPr lang="en-US" smtClean="0"/>
              <a:pPr>
                <a:defRPr/>
              </a:pPr>
              <a:t>136</a:t>
            </a:fld>
            <a:endParaRPr lang="en-US" smtClean="0"/>
          </a:p>
        </p:txBody>
      </p:sp>
      <p:sp>
        <p:nvSpPr>
          <p:cNvPr id="222211" name="Rectangle 2"/>
          <p:cNvSpPr>
            <a:spLocks noGrp="1" noRot="1" noChangeAspect="1" noChangeArrowheads="1" noTextEdit="1"/>
          </p:cNvSpPr>
          <p:nvPr>
            <p:ph type="sldImg"/>
          </p:nvPr>
        </p:nvSpPr>
        <p:spPr>
          <a:ln/>
        </p:spPr>
      </p:sp>
      <p:sp>
        <p:nvSpPr>
          <p:cNvPr id="22221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3"/>
          <p:cNvSpPr>
            <a:spLocks noGrp="1" noChangeArrowheads="1"/>
          </p:cNvSpPr>
          <p:nvPr>
            <p:ph type="sldNum" sz="quarter" idx="5"/>
          </p:nvPr>
        </p:nvSpPr>
        <p:spPr>
          <a:xfrm>
            <a:off x="3148013" y="9034463"/>
            <a:ext cx="704850" cy="247650"/>
          </a:xfrm>
        </p:spPr>
        <p:txBody>
          <a:bodyPr/>
          <a:lstStyle/>
          <a:p>
            <a:pPr defTabSz="928626">
              <a:defRPr/>
            </a:pPr>
            <a:fld id="{5858BD08-603D-48F8-9A20-C039EB7A66EE}" type="slidenum">
              <a:rPr lang="en-US" smtClean="0">
                <a:solidFill>
                  <a:srgbClr val="000000"/>
                </a:solidFill>
              </a:rPr>
              <a:pPr defTabSz="928626">
                <a:defRPr/>
              </a:pPr>
              <a:t>137</a:t>
            </a:fld>
            <a:endParaRPr lang="en-US" dirty="0" smtClean="0">
              <a:solidFill>
                <a:srgbClr val="000000"/>
              </a:solidFill>
            </a:endParaRPr>
          </a:p>
        </p:txBody>
      </p:sp>
      <p:sp>
        <p:nvSpPr>
          <p:cNvPr id="223235" name="Rectangle 2"/>
          <p:cNvSpPr>
            <a:spLocks noGrp="1" noRot="1" noChangeAspect="1" noChangeArrowheads="1" noTextEdit="1"/>
          </p:cNvSpPr>
          <p:nvPr>
            <p:ph type="sldImg"/>
          </p:nvPr>
        </p:nvSpPr>
        <p:spPr>
          <a:ln/>
        </p:spPr>
      </p:sp>
      <p:sp>
        <p:nvSpPr>
          <p:cNvPr id="223236" name="Rectangle 3"/>
          <p:cNvSpPr>
            <a:spLocks noGrp="1" noChangeArrowheads="1"/>
          </p:cNvSpPr>
          <p:nvPr>
            <p:ph type="body" idx="1"/>
          </p:nvPr>
        </p:nvSpPr>
        <p:spPr>
          <a:noFill/>
          <a:ln/>
        </p:spPr>
        <p:txBody>
          <a:bodyPr/>
          <a:lstStyle/>
          <a:p>
            <a:endParaRPr lang="en-US" sz="2400" dirty="0" smtClean="0"/>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Rot="1" noChangeAspect="1" noChangeArrowheads="1" noTextEdit="1"/>
          </p:cNvSpPr>
          <p:nvPr>
            <p:ph type="sldImg"/>
          </p:nvPr>
        </p:nvSpPr>
        <p:spPr>
          <a:ln/>
        </p:spPr>
      </p:sp>
      <p:sp>
        <p:nvSpPr>
          <p:cNvPr id="22425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3"/>
          <p:cNvSpPr>
            <a:spLocks noGrp="1" noChangeArrowheads="1"/>
          </p:cNvSpPr>
          <p:nvPr>
            <p:ph type="sldNum" sz="quarter" idx="5"/>
          </p:nvPr>
        </p:nvSpPr>
        <p:spPr/>
        <p:txBody>
          <a:bodyPr/>
          <a:lstStyle/>
          <a:p>
            <a:pPr>
              <a:defRPr/>
            </a:pPr>
            <a:fld id="{D3B46664-AE7A-4EF7-BFD7-083E2F3E0F65}" type="slidenum">
              <a:rPr lang="en-US" smtClean="0"/>
              <a:pPr>
                <a:defRPr/>
              </a:pPr>
              <a:t>139</a:t>
            </a:fld>
            <a:endParaRPr lang="en-US" smtClean="0"/>
          </a:p>
        </p:txBody>
      </p:sp>
      <p:sp>
        <p:nvSpPr>
          <p:cNvPr id="238595" name="Rectangle 2"/>
          <p:cNvSpPr>
            <a:spLocks noGrp="1" noRot="1" noChangeAspect="1" noChangeArrowheads="1" noTextEdit="1"/>
          </p:cNvSpPr>
          <p:nvPr>
            <p:ph type="sldImg"/>
          </p:nvPr>
        </p:nvSpPr>
        <p:spPr>
          <a:ln/>
        </p:spPr>
      </p:sp>
      <p:sp>
        <p:nvSpPr>
          <p:cNvPr id="23859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3"/>
          <p:cNvSpPr>
            <a:spLocks noGrp="1" noChangeArrowheads="1"/>
          </p:cNvSpPr>
          <p:nvPr>
            <p:ph type="sldNum" sz="quarter" idx="5"/>
          </p:nvPr>
        </p:nvSpPr>
        <p:spPr/>
        <p:txBody>
          <a:bodyPr/>
          <a:lstStyle/>
          <a:p>
            <a:pPr>
              <a:defRPr/>
            </a:pPr>
            <a:fld id="{7BA0F53B-08EA-4073-80AE-4E886F043ACC}" type="slidenum">
              <a:rPr lang="en-US" smtClean="0"/>
              <a:pPr>
                <a:defRPr/>
              </a:pPr>
              <a:t>140</a:t>
            </a:fld>
            <a:endParaRPr lang="en-US" smtClean="0"/>
          </a:p>
        </p:txBody>
      </p:sp>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8CF14289-BFB6-4620-B50D-5080FC444261}" type="slidenum">
              <a:rPr lang="en-US" sz="1000"/>
              <a:pPr algn="ctr" defTabSz="930275"/>
              <a:t>141</a:t>
            </a:fld>
            <a:endParaRPr lang="en-US" sz="1000"/>
          </a:p>
        </p:txBody>
      </p:sp>
      <p:sp>
        <p:nvSpPr>
          <p:cNvPr id="225283" name="Rectangle 2"/>
          <p:cNvSpPr>
            <a:spLocks noGrp="1" noRot="1" noChangeAspect="1" noChangeArrowheads="1" noTextEdit="1"/>
          </p:cNvSpPr>
          <p:nvPr>
            <p:ph type="sldImg"/>
          </p:nvPr>
        </p:nvSpPr>
        <p:spPr>
          <a:ln/>
        </p:spPr>
      </p:sp>
      <p:sp>
        <p:nvSpPr>
          <p:cNvPr id="22528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3"/>
          <p:cNvSpPr>
            <a:spLocks noGrp="1" noChangeArrowheads="1"/>
          </p:cNvSpPr>
          <p:nvPr>
            <p:ph type="sldNum" sz="quarter" idx="5"/>
          </p:nvPr>
        </p:nvSpPr>
        <p:spPr/>
        <p:txBody>
          <a:bodyPr/>
          <a:lstStyle/>
          <a:p>
            <a:pPr>
              <a:defRPr/>
            </a:pPr>
            <a:fld id="{09A4B87A-6B35-42ED-94E4-E42FBCA0FC60}" type="slidenum">
              <a:rPr lang="en-US" smtClean="0"/>
              <a:pPr>
                <a:defRPr/>
              </a:pPr>
              <a:t>142</a:t>
            </a:fld>
            <a:endParaRPr lang="en-US" smtClean="0"/>
          </a:p>
        </p:txBody>
      </p:sp>
      <p:sp>
        <p:nvSpPr>
          <p:cNvPr id="227331" name="Rectangle 2"/>
          <p:cNvSpPr>
            <a:spLocks noGrp="1" noRot="1" noChangeAspect="1" noChangeArrowheads="1" noTextEdit="1"/>
          </p:cNvSpPr>
          <p:nvPr>
            <p:ph type="sldImg"/>
          </p:nvPr>
        </p:nvSpPr>
        <p:spPr>
          <a:ln/>
        </p:spPr>
      </p:sp>
      <p:sp>
        <p:nvSpPr>
          <p:cNvPr id="22733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Grp="1" noRot="1" noChangeAspect="1" noChangeArrowheads="1" noTextEdit="1"/>
          </p:cNvSpPr>
          <p:nvPr>
            <p:ph type="sldImg"/>
          </p:nvPr>
        </p:nvSpPr>
        <p:spPr>
          <a:ln/>
        </p:spPr>
      </p:sp>
      <p:sp>
        <p:nvSpPr>
          <p:cNvPr id="22835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3"/>
          <p:cNvSpPr txBox="1">
            <a:spLocks noGrp="1" noChangeArrowheads="1"/>
          </p:cNvSpPr>
          <p:nvPr/>
        </p:nvSpPr>
        <p:spPr bwMode="auto">
          <a:xfrm>
            <a:off x="3148013" y="9034463"/>
            <a:ext cx="704850" cy="247650"/>
          </a:xfrm>
          <a:prstGeom prst="rect">
            <a:avLst/>
          </a:prstGeom>
          <a:noFill/>
          <a:ln w="9525">
            <a:noFill/>
            <a:miter lim="800000"/>
            <a:headEnd/>
            <a:tailEnd/>
          </a:ln>
        </p:spPr>
        <p:txBody>
          <a:bodyPr lIns="45877" tIns="46489" rIns="45877" bIns="46489" anchor="b">
            <a:spAutoFit/>
          </a:bodyPr>
          <a:lstStyle/>
          <a:p>
            <a:pPr algn="ctr" defTabSz="930275"/>
            <a:fld id="{E9565180-8486-4D0E-8C23-611864437D81}" type="slidenum">
              <a:rPr lang="en-US" sz="1000"/>
              <a:pPr algn="ctr" defTabSz="930275"/>
              <a:t>14</a:t>
            </a:fld>
            <a:endParaRPr lang="en-US" sz="1000"/>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p:spPr>
        <p:txBody>
          <a:bodyPr lIns="46056" tIns="46056" rIns="46056" bIns="46056"/>
          <a:lstStyle/>
          <a:p>
            <a:endParaRPr lang="en-US" smtClean="0"/>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3"/>
          <p:cNvSpPr>
            <a:spLocks noGrp="1" noChangeArrowheads="1"/>
          </p:cNvSpPr>
          <p:nvPr>
            <p:ph type="sldNum" sz="quarter" idx="5"/>
          </p:nvPr>
        </p:nvSpPr>
        <p:spPr/>
        <p:txBody>
          <a:bodyPr/>
          <a:lstStyle/>
          <a:p>
            <a:pPr>
              <a:defRPr/>
            </a:pPr>
            <a:fld id="{536E58DB-D0D6-49D5-951D-181A46E522BB}" type="slidenum">
              <a:rPr lang="en-US" smtClean="0"/>
              <a:pPr>
                <a:defRPr/>
              </a:pPr>
              <a:t>144</a:t>
            </a:fld>
            <a:endParaRPr lang="en-US" smtClean="0"/>
          </a:p>
        </p:txBody>
      </p:sp>
      <p:sp>
        <p:nvSpPr>
          <p:cNvPr id="229379" name="Rectangle 2"/>
          <p:cNvSpPr>
            <a:spLocks noGrp="1" noRot="1" noChangeAspect="1" noChangeArrowheads="1" noTextEdit="1"/>
          </p:cNvSpPr>
          <p:nvPr>
            <p:ph type="sldImg"/>
          </p:nvPr>
        </p:nvSpPr>
        <p:spPr>
          <a:ln/>
        </p:spPr>
      </p:sp>
      <p:sp>
        <p:nvSpPr>
          <p:cNvPr id="22938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3"/>
          <p:cNvSpPr>
            <a:spLocks noGrp="1" noChangeArrowheads="1"/>
          </p:cNvSpPr>
          <p:nvPr>
            <p:ph type="sldNum" sz="quarter" idx="5"/>
          </p:nvPr>
        </p:nvSpPr>
        <p:spPr>
          <a:xfrm>
            <a:off x="3148013" y="9034463"/>
            <a:ext cx="704850" cy="247650"/>
          </a:xfrm>
        </p:spPr>
        <p:txBody>
          <a:bodyPr/>
          <a:lstStyle/>
          <a:p>
            <a:pPr>
              <a:defRPr/>
            </a:pPr>
            <a:fld id="{CD7F88F9-67A0-4DD5-9BC7-F7DE73C9931D}" type="slidenum">
              <a:rPr lang="en-US" smtClean="0"/>
              <a:pPr>
                <a:defRPr/>
              </a:pPr>
              <a:t>145</a:t>
            </a:fld>
            <a:endParaRPr lang="en-US" smtClean="0"/>
          </a:p>
        </p:txBody>
      </p:sp>
      <p:sp>
        <p:nvSpPr>
          <p:cNvPr id="230403" name="Rectangle 2"/>
          <p:cNvSpPr>
            <a:spLocks noGrp="1" noRot="1" noChangeAspect="1" noChangeArrowheads="1" noTextEdit="1"/>
          </p:cNvSpPr>
          <p:nvPr>
            <p:ph type="sldImg"/>
          </p:nvPr>
        </p:nvSpPr>
        <p:spPr>
          <a:ln/>
        </p:spPr>
      </p:sp>
      <p:sp>
        <p:nvSpPr>
          <p:cNvPr id="23040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3"/>
          <p:cNvSpPr>
            <a:spLocks noGrp="1" noChangeArrowheads="1"/>
          </p:cNvSpPr>
          <p:nvPr>
            <p:ph type="sldNum" sz="quarter" idx="5"/>
          </p:nvPr>
        </p:nvSpPr>
        <p:spPr>
          <a:xfrm>
            <a:off x="3148013" y="9034463"/>
            <a:ext cx="704850" cy="247650"/>
          </a:xfrm>
        </p:spPr>
        <p:txBody>
          <a:bodyPr/>
          <a:lstStyle/>
          <a:p>
            <a:pPr>
              <a:defRPr/>
            </a:pPr>
            <a:fld id="{6431A3C4-953E-479E-AB9F-C945280D9038}" type="slidenum">
              <a:rPr lang="en-US" smtClean="0"/>
              <a:pPr>
                <a:defRPr/>
              </a:pPr>
              <a:t>146</a:t>
            </a:fld>
            <a:endParaRPr lang="en-US" smtClean="0"/>
          </a:p>
        </p:txBody>
      </p:sp>
      <p:sp>
        <p:nvSpPr>
          <p:cNvPr id="231427" name="Rectangle 2"/>
          <p:cNvSpPr>
            <a:spLocks noGrp="1" noRot="1" noChangeAspect="1" noChangeArrowheads="1" noTextEdit="1"/>
          </p:cNvSpPr>
          <p:nvPr>
            <p:ph type="sldImg"/>
          </p:nvPr>
        </p:nvSpPr>
        <p:spPr>
          <a:ln/>
        </p:spPr>
      </p:sp>
      <p:sp>
        <p:nvSpPr>
          <p:cNvPr id="23142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8CF14289-BFB6-4620-B50D-5080FC444261}" type="slidenum">
              <a:rPr lang="en-US" sz="1000"/>
              <a:pPr algn="ctr" defTabSz="930275"/>
              <a:t>147</a:t>
            </a:fld>
            <a:endParaRPr lang="en-US" sz="1000"/>
          </a:p>
        </p:txBody>
      </p:sp>
      <p:sp>
        <p:nvSpPr>
          <p:cNvPr id="225283" name="Rectangle 2"/>
          <p:cNvSpPr>
            <a:spLocks noGrp="1" noRot="1" noChangeAspect="1" noChangeArrowheads="1" noTextEdit="1"/>
          </p:cNvSpPr>
          <p:nvPr>
            <p:ph type="sldImg"/>
          </p:nvPr>
        </p:nvSpPr>
        <p:spPr>
          <a:ln/>
        </p:spPr>
      </p:sp>
      <p:sp>
        <p:nvSpPr>
          <p:cNvPr id="22528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99D03A5E-AD65-4374-B8B7-76AEFA446EE0}" type="slidenum">
              <a:rPr lang="en-US" sz="1000"/>
              <a:pPr algn="ctr" defTabSz="930275"/>
              <a:t>148</a:t>
            </a:fld>
            <a:endParaRPr lang="en-US" sz="1000"/>
          </a:p>
        </p:txBody>
      </p:sp>
      <p:sp>
        <p:nvSpPr>
          <p:cNvPr id="258051" name="Rectangle 2"/>
          <p:cNvSpPr>
            <a:spLocks noGrp="1" noRot="1" noChangeAspect="1" noChangeArrowheads="1" noTextEdit="1"/>
          </p:cNvSpPr>
          <p:nvPr>
            <p:ph type="sldImg"/>
          </p:nvPr>
        </p:nvSpPr>
        <p:spPr>
          <a:ln/>
        </p:spPr>
      </p:sp>
      <p:sp>
        <p:nvSpPr>
          <p:cNvPr id="25805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2"/>
          <p:cNvSpPr>
            <a:spLocks noGrp="1" noRot="1" noChangeAspect="1" noChangeArrowheads="1" noTextEdit="1"/>
          </p:cNvSpPr>
          <p:nvPr>
            <p:ph type="sldImg"/>
          </p:nvPr>
        </p:nvSpPr>
        <p:spPr>
          <a:ln/>
        </p:spPr>
      </p:sp>
      <p:sp>
        <p:nvSpPr>
          <p:cNvPr id="26317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type="sldNum" sz="quarter" idx="5"/>
          </p:nvPr>
        </p:nvSpPr>
        <p:spPr>
          <a:xfrm>
            <a:off x="3148013" y="9034319"/>
            <a:ext cx="704850" cy="247794"/>
          </a:xfrm>
          <a:noFill/>
        </p:spPr>
        <p:txBody>
          <a:bodyPr/>
          <a:lstStyle/>
          <a:p>
            <a:pPr defTabSz="928787"/>
            <a:fld id="{9A6E5439-9D2A-4CD2-8AB5-D96889696FBF}" type="slidenum">
              <a:rPr lang="en-US" smtClean="0"/>
              <a:pPr defTabSz="928787"/>
              <a:t>151</a:t>
            </a:fld>
            <a:endParaRPr lang="en-US" dirty="0" smtClean="0"/>
          </a:p>
        </p:txBody>
      </p:sp>
      <p:sp>
        <p:nvSpPr>
          <p:cNvPr id="8195" name="Slide Image Placeholder 1"/>
          <p:cNvSpPr>
            <a:spLocks noGrp="1" noRot="1" noChangeAspect="1" noTextEdit="1"/>
          </p:cNvSpPr>
          <p:nvPr>
            <p:ph type="sldImg"/>
          </p:nvPr>
        </p:nvSpPr>
        <p:spPr>
          <a:xfrm>
            <a:off x="1177925" y="696913"/>
            <a:ext cx="4641850" cy="3481387"/>
          </a:xfrm>
          <a:ln w="12700"/>
        </p:spPr>
      </p:sp>
      <p:sp>
        <p:nvSpPr>
          <p:cNvPr id="8196" name="Notes Placeholder 2"/>
          <p:cNvSpPr>
            <a:spLocks noGrp="1"/>
          </p:cNvSpPr>
          <p:nvPr>
            <p:ph type="body" idx="1"/>
          </p:nvPr>
        </p:nvSpPr>
        <p:spPr>
          <a:xfrm>
            <a:off x="700404" y="4410392"/>
            <a:ext cx="5596892" cy="4175763"/>
          </a:xfrm>
          <a:noFill/>
          <a:ln/>
        </p:spPr>
        <p:txBody>
          <a:bodyPr lIns="91420" tIns="45711" rIns="91420" bIns="45711"/>
          <a:lstStyle/>
          <a:p>
            <a:pPr marL="0" indent="0"/>
            <a:endParaRPr lang="en-US" dirty="0" smtClean="0"/>
          </a:p>
        </p:txBody>
      </p:sp>
    </p:spTree>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type="sldNum" sz="quarter" idx="5"/>
          </p:nvPr>
        </p:nvSpPr>
        <p:spPr>
          <a:xfrm>
            <a:off x="3148013" y="9034319"/>
            <a:ext cx="704850" cy="247794"/>
          </a:xfrm>
          <a:noFill/>
        </p:spPr>
        <p:txBody>
          <a:bodyPr/>
          <a:lstStyle/>
          <a:p>
            <a:pPr defTabSz="928787"/>
            <a:fld id="{0E8A599E-323A-439F-9DB7-C51FF478F99C}" type="slidenum">
              <a:rPr lang="en-US" smtClean="0"/>
              <a:pPr defTabSz="928787"/>
              <a:t>152</a:t>
            </a:fld>
            <a:endParaRPr lang="en-US" dirty="0" smtClean="0"/>
          </a:p>
        </p:txBody>
      </p:sp>
      <p:sp>
        <p:nvSpPr>
          <p:cNvPr id="9219" name="Slide Image Placeholder 1"/>
          <p:cNvSpPr>
            <a:spLocks noGrp="1" noRot="1" noChangeAspect="1" noTextEdit="1"/>
          </p:cNvSpPr>
          <p:nvPr>
            <p:ph type="sldImg"/>
          </p:nvPr>
        </p:nvSpPr>
        <p:spPr>
          <a:xfrm>
            <a:off x="1177925" y="696913"/>
            <a:ext cx="4641850" cy="3481387"/>
          </a:xfrm>
          <a:ln w="12700"/>
        </p:spPr>
      </p:sp>
      <p:sp>
        <p:nvSpPr>
          <p:cNvPr id="9220" name="Notes Placeholder 2"/>
          <p:cNvSpPr>
            <a:spLocks noGrp="1"/>
          </p:cNvSpPr>
          <p:nvPr>
            <p:ph type="body" idx="1"/>
          </p:nvPr>
        </p:nvSpPr>
        <p:spPr>
          <a:xfrm>
            <a:off x="700404" y="4410392"/>
            <a:ext cx="5596892" cy="4175763"/>
          </a:xfrm>
          <a:noFill/>
          <a:ln/>
        </p:spPr>
        <p:txBody>
          <a:bodyPr lIns="91420" tIns="45711" rIns="91420" bIns="45711"/>
          <a:lstStyle/>
          <a:p>
            <a:pPr marL="0" indent="0"/>
            <a:endParaRPr lang="en-US" dirty="0" smtClean="0"/>
          </a:p>
        </p:txBody>
      </p:sp>
    </p:spTree>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2"/>
          <p:cNvSpPr>
            <a:spLocks noGrp="1" noRot="1" noChangeAspect="1" noChangeArrowheads="1" noTextEdit="1"/>
          </p:cNvSpPr>
          <p:nvPr>
            <p:ph type="sldImg"/>
          </p:nvPr>
        </p:nvSpPr>
        <p:spPr>
          <a:ln/>
        </p:spPr>
      </p:sp>
      <p:sp>
        <p:nvSpPr>
          <p:cNvPr id="26829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3"/>
          <p:cNvSpPr>
            <a:spLocks noGrp="1" noChangeArrowheads="1"/>
          </p:cNvSpPr>
          <p:nvPr>
            <p:ph type="sldNum" sz="quarter" idx="5"/>
          </p:nvPr>
        </p:nvSpPr>
        <p:spPr>
          <a:xfrm>
            <a:off x="3148013" y="9034463"/>
            <a:ext cx="704850" cy="247650"/>
          </a:xfrm>
          <a:noFill/>
        </p:spPr>
        <p:txBody>
          <a:bodyPr/>
          <a:lstStyle/>
          <a:p>
            <a:fld id="{4B467A6F-CB38-460C-8EC3-8BFEECA8E64B}" type="slidenum">
              <a:rPr lang="en-US" smtClean="0"/>
              <a:pPr/>
              <a:t>15</a:t>
            </a:fld>
            <a:endParaRPr lang="en-US" smtClean="0"/>
          </a:p>
        </p:txBody>
      </p:sp>
      <p:sp>
        <p:nvSpPr>
          <p:cNvPr id="152579" name="Rectangle 2"/>
          <p:cNvSpPr>
            <a:spLocks noGrp="1" noRot="1" noChangeAspect="1" noChangeArrowheads="1" noTextEdit="1"/>
          </p:cNvSpPr>
          <p:nvPr>
            <p:ph type="sldImg"/>
          </p:nvPr>
        </p:nvSpPr>
        <p:spPr>
          <a:ln/>
        </p:spPr>
      </p:sp>
      <p:sp>
        <p:nvSpPr>
          <p:cNvPr id="15258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Rot="1" noChangeAspect="1" noChangeArrowheads="1" noTextEdit="1"/>
          </p:cNvSpPr>
          <p:nvPr>
            <p:ph type="sldImg"/>
          </p:nvPr>
        </p:nvSpPr>
        <p:spPr>
          <a:ln/>
        </p:spPr>
      </p:sp>
      <p:sp>
        <p:nvSpPr>
          <p:cNvPr id="25907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Rot="1" noChangeAspect="1" noChangeArrowheads="1" noTextEdit="1"/>
          </p:cNvSpPr>
          <p:nvPr>
            <p:ph type="sldImg"/>
          </p:nvPr>
        </p:nvSpPr>
        <p:spPr>
          <a:ln/>
        </p:spPr>
      </p:sp>
      <p:sp>
        <p:nvSpPr>
          <p:cNvPr id="259075"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2"/>
          <p:cNvSpPr>
            <a:spLocks noGrp="1" noRot="1" noChangeAspect="1" noChangeArrowheads="1" noTextEdit="1"/>
          </p:cNvSpPr>
          <p:nvPr>
            <p:ph type="sldImg"/>
          </p:nvPr>
        </p:nvSpPr>
        <p:spPr>
          <a:ln/>
        </p:spPr>
      </p:sp>
      <p:sp>
        <p:nvSpPr>
          <p:cNvPr id="26112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2"/>
          <p:cNvSpPr>
            <a:spLocks noGrp="1" noRot="1" noChangeAspect="1" noChangeArrowheads="1" noTextEdit="1"/>
          </p:cNvSpPr>
          <p:nvPr>
            <p:ph type="sldImg"/>
          </p:nvPr>
        </p:nvSpPr>
        <p:spPr>
          <a:ln/>
        </p:spPr>
      </p:sp>
      <p:sp>
        <p:nvSpPr>
          <p:cNvPr id="26214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3"/>
          <p:cNvSpPr>
            <a:spLocks noGrp="1" noChangeArrowheads="1"/>
          </p:cNvSpPr>
          <p:nvPr>
            <p:ph type="sldNum" sz="quarter" idx="5"/>
          </p:nvPr>
        </p:nvSpPr>
        <p:spPr>
          <a:noFill/>
        </p:spPr>
        <p:txBody>
          <a:bodyPr/>
          <a:lstStyle/>
          <a:p>
            <a:fld id="{3F9BC501-6218-4533-8075-4FEDF8B85956}" type="slidenum">
              <a:rPr lang="en-US" smtClean="0"/>
              <a:pPr/>
              <a:t>160</a:t>
            </a:fld>
            <a:endParaRPr lang="en-US" smtClean="0"/>
          </a:p>
        </p:txBody>
      </p:sp>
      <p:sp>
        <p:nvSpPr>
          <p:cNvPr id="185347" name="Rectangle 2"/>
          <p:cNvSpPr>
            <a:spLocks noGrp="1" noRot="1" noChangeAspect="1" noChangeArrowheads="1" noTextEdit="1"/>
          </p:cNvSpPr>
          <p:nvPr>
            <p:ph type="sldImg"/>
          </p:nvPr>
        </p:nvSpPr>
        <p:spPr>
          <a:ln/>
        </p:spPr>
      </p:sp>
      <p:sp>
        <p:nvSpPr>
          <p:cNvPr id="18534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2"/>
          <p:cNvSpPr>
            <a:spLocks noGrp="1" noRot="1" noChangeAspect="1" noChangeArrowheads="1" noTextEdit="1"/>
          </p:cNvSpPr>
          <p:nvPr>
            <p:ph type="sldImg"/>
          </p:nvPr>
        </p:nvSpPr>
        <p:spPr>
          <a:ln/>
        </p:spPr>
      </p:sp>
      <p:sp>
        <p:nvSpPr>
          <p:cNvPr id="26214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8113" name="Slide Image Placeholder 1"/>
          <p:cNvSpPr>
            <a:spLocks noGrp="1" noRot="1" noChangeAspect="1"/>
          </p:cNvSpPr>
          <p:nvPr>
            <p:ph type="sldImg"/>
          </p:nvPr>
        </p:nvSpPr>
        <p:spPr>
          <a:ln/>
        </p:spPr>
      </p:sp>
    </p:spTree>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1185" name="Rectangle 7"/>
          <p:cNvSpPr txBox="1">
            <a:spLocks noGrp="1" noChangeArrowheads="1"/>
          </p:cNvSpPr>
          <p:nvPr/>
        </p:nvSpPr>
        <p:spPr bwMode="auto">
          <a:xfrm>
            <a:off x="3955222" y="8827125"/>
            <a:ext cx="3042478" cy="456575"/>
          </a:xfrm>
          <a:prstGeom prst="rect">
            <a:avLst/>
          </a:prstGeom>
          <a:noFill/>
          <a:ln w="9525">
            <a:noFill/>
            <a:miter lim="800000"/>
            <a:headEnd/>
            <a:tailEnd/>
          </a:ln>
        </p:spPr>
        <p:txBody>
          <a:bodyPr lIns="91202" tIns="45600" rIns="91202" bIns="45600" anchor="b"/>
          <a:lstStyle/>
          <a:p>
            <a:pPr algn="r" defTabSz="909767"/>
            <a:fld id="{A0D70C00-AB20-4F73-A1A0-D35999B0DF09}" type="slidenum">
              <a:rPr lang="en-US"/>
              <a:pPr algn="r" defTabSz="909767"/>
              <a:t>163</a:t>
            </a:fld>
            <a:endParaRPr lang="en-US" dirty="0"/>
          </a:p>
        </p:txBody>
      </p:sp>
      <p:sp>
        <p:nvSpPr>
          <p:cNvPr id="2141186" name="Rectangle 2"/>
          <p:cNvSpPr>
            <a:spLocks noGrp="1" noRot="1" noChangeAspect="1" noChangeArrowheads="1" noTextEdit="1"/>
          </p:cNvSpPr>
          <p:nvPr>
            <p:ph type="sldImg"/>
          </p:nvPr>
        </p:nvSpPr>
        <p:spPr>
          <a:xfrm>
            <a:off x="1130300" y="692150"/>
            <a:ext cx="4718050" cy="3538538"/>
          </a:xfrm>
          <a:solidFill>
            <a:srgbClr val="FFFFFF"/>
          </a:solidFill>
          <a:ln/>
        </p:spPr>
      </p:sp>
      <p:sp>
        <p:nvSpPr>
          <p:cNvPr id="2141187" name="Rectangle 5"/>
          <p:cNvSpPr>
            <a:spLocks noGrp="1" noChangeArrowheads="1"/>
          </p:cNvSpPr>
          <p:nvPr>
            <p:ph type="body" idx="1"/>
          </p:nvPr>
        </p:nvSpPr>
        <p:spPr>
          <a:xfrm>
            <a:off x="535603" y="4413562"/>
            <a:ext cx="5932833" cy="4185275"/>
          </a:xfrm>
          <a:noFill/>
          <a:ln>
            <a:solidFill>
              <a:srgbClr val="000000"/>
            </a:solidFill>
          </a:ln>
        </p:spPr>
        <p:txBody>
          <a:bodyPr lIns="91202" tIns="45600" rIns="91202" bIns="45600"/>
          <a:lstStyle/>
          <a:p>
            <a:pPr eaLnBrk="1" hangingPunct="1"/>
            <a:r>
              <a:rPr lang="en-US" smtClean="0"/>
              <a:t>Exhibit 11 of Article</a:t>
            </a:r>
          </a:p>
          <a:p>
            <a:pPr eaLnBrk="1" hangingPunct="1"/>
            <a:endParaRPr lang="en-US" smtClean="0"/>
          </a:p>
        </p:txBody>
      </p:sp>
    </p:spTree>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3"/>
          <p:cNvSpPr txBox="1">
            <a:spLocks noGrp="1" noChangeArrowheads="1"/>
          </p:cNvSpPr>
          <p:nvPr/>
        </p:nvSpPr>
        <p:spPr bwMode="auto">
          <a:xfrm>
            <a:off x="3148965" y="9034803"/>
            <a:ext cx="703010" cy="247312"/>
          </a:xfrm>
          <a:prstGeom prst="rect">
            <a:avLst/>
          </a:prstGeom>
          <a:noFill/>
          <a:ln w="9525">
            <a:noFill/>
            <a:miter lim="800000"/>
            <a:headEnd/>
            <a:tailEnd/>
          </a:ln>
        </p:spPr>
        <p:txBody>
          <a:bodyPr lIns="45951" tIns="46564" rIns="45951" bIns="46564" anchor="b">
            <a:spAutoFit/>
          </a:bodyPr>
          <a:lstStyle/>
          <a:p>
            <a:pPr algn="ctr" defTabSz="931863"/>
            <a:fld id="{D33E2A00-2CF7-4478-84A9-2FF29938CC9E}" type="slidenum">
              <a:rPr lang="en-US" sz="1000"/>
              <a:pPr algn="ctr" defTabSz="931863"/>
              <a:t>165</a:t>
            </a:fld>
            <a:endParaRPr lang="en-US" sz="100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lIns="46130" tIns="46130" rIns="46130" bIns="46130"/>
          <a:lstStyle/>
          <a:p>
            <a:endParaRPr lang="en-US" smtClean="0"/>
          </a:p>
        </p:txBody>
      </p:sp>
    </p:spTree>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3"/>
          <p:cNvSpPr>
            <a:spLocks noGrp="1" noChangeArrowheads="1"/>
          </p:cNvSpPr>
          <p:nvPr>
            <p:ph type="sldNum" sz="quarter" idx="5"/>
          </p:nvPr>
        </p:nvSpPr>
        <p:spPr>
          <a:xfrm>
            <a:off x="3148013" y="9034319"/>
            <a:ext cx="704850" cy="247794"/>
          </a:xfrm>
          <a:noFill/>
        </p:spPr>
        <p:txBody>
          <a:bodyPr/>
          <a:lstStyle/>
          <a:p>
            <a:fld id="{E188F4B9-AFA1-4FA4-B0F5-782B95A74519}" type="slidenum">
              <a:rPr lang="en-US" smtClean="0">
                <a:cs typeface="Arial" charset="0"/>
              </a:rPr>
              <a:pPr/>
              <a:t>166</a:t>
            </a:fld>
            <a:endParaRPr lang="en-US" smtClean="0">
              <a:cs typeface="Arial" charset="0"/>
            </a:endParaRPr>
          </a:p>
        </p:txBody>
      </p:sp>
      <p:sp>
        <p:nvSpPr>
          <p:cNvPr id="70659" name="Rectangle 4"/>
          <p:cNvSpPr>
            <a:spLocks noGrp="1" noRot="1" noChangeAspect="1" noChangeArrowheads="1" noTextEdit="1"/>
          </p:cNvSpPr>
          <p:nvPr>
            <p:ph type="sldImg"/>
          </p:nvPr>
        </p:nvSpPr>
        <p:spPr>
          <a:ln/>
        </p:spPr>
      </p:sp>
      <p:sp>
        <p:nvSpPr>
          <p:cNvPr id="70660" name="Rectangle 5"/>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3"/>
          <p:cNvSpPr>
            <a:spLocks noGrp="1" noChangeArrowheads="1"/>
          </p:cNvSpPr>
          <p:nvPr>
            <p:ph type="sldNum" sz="quarter" idx="5"/>
          </p:nvPr>
        </p:nvSpPr>
        <p:spPr>
          <a:xfrm>
            <a:off x="3148013" y="9034463"/>
            <a:ext cx="704850" cy="247650"/>
          </a:xfrm>
        </p:spPr>
        <p:txBody>
          <a:bodyPr/>
          <a:lstStyle/>
          <a:p>
            <a:pPr>
              <a:defRPr/>
            </a:pPr>
            <a:fld id="{B70BCC09-4ABA-4E3E-8ED2-5282800C71F0}" type="slidenum">
              <a:rPr lang="en-US" smtClean="0"/>
              <a:pPr>
                <a:defRPr/>
              </a:pPr>
              <a:t>16</a:t>
            </a:fld>
            <a:endParaRPr lang="en-US" smtClean="0"/>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Notes Placeholder 3"/>
          <p:cNvSpPr>
            <a:spLocks noGrp="1"/>
          </p:cNvSpPr>
          <p:nvPr>
            <p:ph type="body" sz="quarter" idx="10"/>
          </p:nvPr>
        </p:nvSpPr>
        <p:spPr/>
        <p:txBody>
          <a:bodyPr/>
          <a:lstStyle/>
          <a:p>
            <a:endParaRPr lang="en-US"/>
          </a:p>
        </p:txBody>
      </p:sp>
    </p:spTree>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Notes Placeholder 3"/>
          <p:cNvSpPr>
            <a:spLocks noGrp="1"/>
          </p:cNvSpPr>
          <p:nvPr>
            <p:ph type="body" sz="quarter" idx="10"/>
          </p:nvPr>
        </p:nvSpPr>
        <p:spPr/>
        <p:txBody>
          <a:bodyPr/>
          <a:lstStyle/>
          <a:p>
            <a:endParaRPr lang="en-US"/>
          </a:p>
        </p:txBody>
      </p:sp>
    </p:spTree>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2"/>
          <p:cNvSpPr>
            <a:spLocks noGrp="1" noRot="1" noChangeAspect="1" noChangeArrowheads="1" noTextEdit="1"/>
          </p:cNvSpPr>
          <p:nvPr>
            <p:ph type="sldImg"/>
          </p:nvPr>
        </p:nvSpPr>
        <p:spPr>
          <a:ln/>
        </p:spPr>
      </p:sp>
      <p:sp>
        <p:nvSpPr>
          <p:cNvPr id="27136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3"/>
          <p:cNvSpPr>
            <a:spLocks noGrp="1" noChangeArrowheads="1"/>
          </p:cNvSpPr>
          <p:nvPr>
            <p:ph type="sldNum" sz="quarter" idx="5"/>
          </p:nvPr>
        </p:nvSpPr>
        <p:spPr/>
        <p:txBody>
          <a:bodyPr/>
          <a:lstStyle/>
          <a:p>
            <a:pPr>
              <a:defRPr/>
            </a:pPr>
            <a:fld id="{37A3E939-F1D0-41DA-A43F-F133257CB54E}" type="slidenum">
              <a:rPr lang="en-US" smtClean="0"/>
              <a:pPr>
                <a:defRPr/>
              </a:pPr>
              <a:t>171</a:t>
            </a:fld>
            <a:endParaRPr lang="en-US" smtClean="0"/>
          </a:p>
        </p:txBody>
      </p:sp>
      <p:sp>
        <p:nvSpPr>
          <p:cNvPr id="232451" name="Rectangle 2"/>
          <p:cNvSpPr>
            <a:spLocks noGrp="1" noRot="1" noChangeAspect="1" noChangeArrowheads="1" noTextEdit="1"/>
          </p:cNvSpPr>
          <p:nvPr>
            <p:ph type="sldImg"/>
          </p:nvPr>
        </p:nvSpPr>
        <p:spPr>
          <a:ln/>
        </p:spPr>
      </p:sp>
      <p:sp>
        <p:nvSpPr>
          <p:cNvPr id="23245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Rot="1" noChangeAspect="1" noChangeArrowheads="1" noTextEdit="1"/>
          </p:cNvSpPr>
          <p:nvPr>
            <p:ph type="sldImg"/>
          </p:nvPr>
        </p:nvSpPr>
        <p:spPr>
          <a:ln/>
        </p:spPr>
      </p:sp>
      <p:sp>
        <p:nvSpPr>
          <p:cNvPr id="23347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3"/>
          <p:cNvSpPr txBox="1">
            <a:spLocks noGrp="1" noChangeArrowheads="1"/>
          </p:cNvSpPr>
          <p:nvPr/>
        </p:nvSpPr>
        <p:spPr bwMode="auto">
          <a:xfrm>
            <a:off x="3148013" y="9034464"/>
            <a:ext cx="704850" cy="247650"/>
          </a:xfrm>
          <a:prstGeom prst="rect">
            <a:avLst/>
          </a:prstGeom>
          <a:noFill/>
          <a:ln w="9525">
            <a:noFill/>
            <a:miter lim="800000"/>
            <a:headEnd/>
            <a:tailEnd/>
          </a:ln>
        </p:spPr>
        <p:txBody>
          <a:bodyPr lIns="45874" tIns="46487" rIns="45874" bIns="46487" anchor="b">
            <a:spAutoFit/>
          </a:bodyPr>
          <a:lstStyle/>
          <a:p>
            <a:pPr algn="ctr" defTabSz="930117"/>
            <a:fld id="{10D51B6F-E5CE-42ED-829B-9910A1E4B827}" type="slidenum">
              <a:rPr lang="en-US" sz="1000">
                <a:solidFill>
                  <a:srgbClr val="000000"/>
                </a:solidFill>
              </a:rPr>
              <a:pPr algn="ctr" defTabSz="930117"/>
              <a:t>173</a:t>
            </a:fld>
            <a:endParaRPr lang="en-US" sz="1000" dirty="0">
              <a:solidFill>
                <a:srgbClr val="000000"/>
              </a:solidFill>
            </a:endParaRPr>
          </a:p>
        </p:txBody>
      </p:sp>
      <p:sp>
        <p:nvSpPr>
          <p:cNvPr id="234499" name="Rectangle 2"/>
          <p:cNvSpPr>
            <a:spLocks noGrp="1" noRot="1" noChangeAspect="1" noChangeArrowheads="1" noTextEdit="1"/>
          </p:cNvSpPr>
          <p:nvPr>
            <p:ph type="sldImg"/>
          </p:nvPr>
        </p:nvSpPr>
        <p:spPr>
          <a:ln/>
        </p:spPr>
      </p:sp>
      <p:sp>
        <p:nvSpPr>
          <p:cNvPr id="234500" name="Rectangle 3"/>
          <p:cNvSpPr>
            <a:spLocks noGrp="1" noChangeArrowheads="1"/>
          </p:cNvSpPr>
          <p:nvPr>
            <p:ph type="body" idx="1"/>
          </p:nvPr>
        </p:nvSpPr>
        <p:spPr>
          <a:noFill/>
          <a:ln/>
        </p:spPr>
        <p:txBody>
          <a:bodyPr/>
          <a:lstStyle/>
          <a:p>
            <a:endParaRPr lang="en-US" sz="2400" dirty="0" smtClean="0"/>
          </a:p>
        </p:txBody>
      </p:sp>
    </p:spTree>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sldNum" sz="quarter" idx="5"/>
          </p:nvPr>
        </p:nvSpPr>
        <p:spPr>
          <a:ln/>
        </p:spPr>
        <p:txBody>
          <a:bodyPr/>
          <a:lstStyle/>
          <a:p>
            <a:fld id="{8FF24AE9-E789-41DF-8009-6DFC36735A5D}" type="slidenum">
              <a:rPr lang="en-US"/>
              <a:pPr/>
              <a:t>174</a:t>
            </a:fld>
            <a:endParaRPr lang="en-US"/>
          </a:p>
        </p:txBody>
      </p:sp>
      <p:sp>
        <p:nvSpPr>
          <p:cNvPr id="1990658" name="Rectangle 2"/>
          <p:cNvSpPr>
            <a:spLocks noGrp="1" noRot="1" noChangeAspect="1" noChangeArrowheads="1" noTextEdit="1"/>
          </p:cNvSpPr>
          <p:nvPr>
            <p:ph type="sldImg"/>
          </p:nvPr>
        </p:nvSpPr>
        <p:spPr>
          <a:ln/>
        </p:spPr>
      </p:sp>
      <p:sp>
        <p:nvSpPr>
          <p:cNvPr id="19906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p:txBody>
          <a:bodyPr/>
          <a:lstStyle/>
          <a:p>
            <a:pPr>
              <a:defRPr/>
            </a:pPr>
            <a:fld id="{1A3C7605-3122-4090-8F86-E7A576852043}" type="slidenum">
              <a:rPr lang="en-US" smtClean="0"/>
              <a:pPr>
                <a:defRPr/>
              </a:pPr>
              <a:t>175</a:t>
            </a:fld>
            <a:endParaRPr lang="en-US" smtClean="0"/>
          </a:p>
        </p:txBody>
      </p:sp>
      <p:sp>
        <p:nvSpPr>
          <p:cNvPr id="241667" name="Rectangle 2"/>
          <p:cNvSpPr>
            <a:spLocks noGrp="1" noRot="1" noChangeAspect="1" noChangeArrowheads="1" noTextEdit="1"/>
          </p:cNvSpPr>
          <p:nvPr>
            <p:ph type="sldImg"/>
          </p:nvPr>
        </p:nvSpPr>
        <p:spPr>
          <a:ln/>
        </p:spPr>
      </p:sp>
      <p:sp>
        <p:nvSpPr>
          <p:cNvPr id="24166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txBox="1">
            <a:spLocks noGrp="1" noChangeArrowheads="1"/>
          </p:cNvSpPr>
          <p:nvPr/>
        </p:nvSpPr>
        <p:spPr bwMode="auto">
          <a:xfrm>
            <a:off x="3148013" y="9034463"/>
            <a:ext cx="704850" cy="247650"/>
          </a:xfrm>
          <a:prstGeom prst="rect">
            <a:avLst/>
          </a:prstGeom>
          <a:noFill/>
          <a:ln w="9525">
            <a:noFill/>
            <a:miter lim="800000"/>
            <a:headEnd/>
            <a:tailEnd/>
          </a:ln>
        </p:spPr>
        <p:txBody>
          <a:bodyPr lIns="45882" tIns="46494" rIns="45882" bIns="46494" anchor="b">
            <a:spAutoFit/>
          </a:bodyPr>
          <a:lstStyle/>
          <a:p>
            <a:pPr algn="ctr" defTabSz="930275"/>
            <a:fld id="{2B7B4AF2-885E-4590-9F62-EC63C2F56F96}" type="slidenum">
              <a:rPr lang="en-US" sz="1000"/>
              <a:pPr algn="ctr" defTabSz="930275"/>
              <a:t>176</a:t>
            </a:fld>
            <a:endParaRPr lang="en-US" sz="1000"/>
          </a:p>
        </p:txBody>
      </p:sp>
      <p:sp>
        <p:nvSpPr>
          <p:cNvPr id="237571" name="Rectangle 2"/>
          <p:cNvSpPr>
            <a:spLocks noGrp="1" noRot="1" noChangeAspect="1" noChangeArrowheads="1" noTextEdit="1"/>
          </p:cNvSpPr>
          <p:nvPr>
            <p:ph type="sldImg"/>
          </p:nvPr>
        </p:nvSpPr>
        <p:spPr>
          <a:ln/>
        </p:spPr>
      </p:sp>
      <p:sp>
        <p:nvSpPr>
          <p:cNvPr id="237572" name="Rectangle 3"/>
          <p:cNvSpPr>
            <a:spLocks noGrp="1" noChangeArrowheads="1"/>
          </p:cNvSpPr>
          <p:nvPr>
            <p:ph type="body" idx="1"/>
          </p:nvPr>
        </p:nvSpPr>
        <p:spPr>
          <a:noFill/>
          <a:ln/>
        </p:spPr>
        <p:txBody>
          <a:bodyPr/>
          <a:lstStyle/>
          <a:p>
            <a:endParaRPr lang="en-US" sz="2400" dirty="0" smtClean="0"/>
          </a:p>
        </p:txBody>
      </p:sp>
    </p:spTree>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3"/>
          <p:cNvSpPr>
            <a:spLocks noGrp="1" noChangeArrowheads="1"/>
          </p:cNvSpPr>
          <p:nvPr>
            <p:ph type="sldNum" sz="quarter" idx="5"/>
          </p:nvPr>
        </p:nvSpPr>
        <p:spPr>
          <a:xfrm>
            <a:off x="3148013" y="9034464"/>
            <a:ext cx="704850" cy="247650"/>
          </a:xfrm>
          <a:noFill/>
        </p:spPr>
        <p:txBody>
          <a:bodyPr/>
          <a:lstStyle/>
          <a:p>
            <a:fld id="{79DFC9C8-330E-49F1-BC1C-7C93036D49B8}" type="slidenum">
              <a:rPr lang="en-US" smtClean="0">
                <a:cs typeface="Arial" charset="0"/>
              </a:rPr>
              <a:pPr/>
              <a:t>177</a:t>
            </a:fld>
            <a:endParaRPr lang="en-US" smtClean="0">
              <a:cs typeface="Arial" charset="0"/>
            </a:endParaRPr>
          </a:p>
        </p:txBody>
      </p:sp>
      <p:sp>
        <p:nvSpPr>
          <p:cNvPr id="186371" name="Rectangle 2"/>
          <p:cNvSpPr>
            <a:spLocks noGrp="1" noRot="1" noChangeAspect="1" noChangeArrowheads="1" noTextEdit="1"/>
          </p:cNvSpPr>
          <p:nvPr>
            <p:ph type="sldImg"/>
          </p:nvPr>
        </p:nvSpPr>
        <p:spPr>
          <a:ln/>
        </p:spPr>
      </p:sp>
      <p:sp>
        <p:nvSpPr>
          <p:cNvPr id="18637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3"/>
          <p:cNvSpPr>
            <a:spLocks noGrp="1" noChangeArrowheads="1"/>
          </p:cNvSpPr>
          <p:nvPr>
            <p:ph type="sldNum" sz="quarter" idx="5"/>
          </p:nvPr>
        </p:nvSpPr>
        <p:spPr>
          <a:xfrm>
            <a:off x="3148013" y="9034319"/>
            <a:ext cx="704850" cy="247794"/>
          </a:xfrm>
          <a:noFill/>
        </p:spPr>
        <p:txBody>
          <a:bodyPr/>
          <a:lstStyle/>
          <a:p>
            <a:pPr defTabSz="928908"/>
            <a:fld id="{FFF15467-B734-4D13-B337-6BBFA5D46509}" type="slidenum">
              <a:rPr lang="en-US" smtClean="0">
                <a:latin typeface="Arial" pitchFamily="34" charset="0"/>
              </a:rPr>
              <a:pPr defTabSz="928908"/>
              <a:t>17</a:t>
            </a:fld>
            <a:endParaRPr lang="en-US" dirty="0" smtClean="0">
              <a:latin typeface="Arial" pitchFamily="34" charset="0"/>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sldNum" sz="quarter" idx="5"/>
          </p:nvPr>
        </p:nvSpPr>
        <p:spPr>
          <a:ln/>
        </p:spPr>
        <p:txBody>
          <a:bodyPr/>
          <a:lstStyle/>
          <a:p>
            <a:fld id="{8A0A6B39-CFCC-48C2-877B-BEDA2033B4AE}" type="slidenum">
              <a:rPr lang="en-US"/>
              <a:pPr/>
              <a:t>178</a:t>
            </a:fld>
            <a:endParaRPr lang="en-US"/>
          </a:p>
        </p:txBody>
      </p:sp>
      <p:sp>
        <p:nvSpPr>
          <p:cNvPr id="1937410" name="Rectangle 2"/>
          <p:cNvSpPr>
            <a:spLocks noGrp="1" noRot="1" noChangeAspect="1" noChangeArrowheads="1" noTextEdit="1"/>
          </p:cNvSpPr>
          <p:nvPr>
            <p:ph type="sldImg"/>
          </p:nvPr>
        </p:nvSpPr>
        <p:spPr>
          <a:ln/>
        </p:spPr>
      </p:sp>
      <p:sp>
        <p:nvSpPr>
          <p:cNvPr id="19374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sldNum" sz="quarter" idx="5"/>
          </p:nvPr>
        </p:nvSpPr>
        <p:spPr>
          <a:ln/>
        </p:spPr>
        <p:txBody>
          <a:bodyPr/>
          <a:lstStyle/>
          <a:p>
            <a:fld id="{8A0A6B39-CFCC-48C2-877B-BEDA2033B4AE}" type="slidenum">
              <a:rPr lang="en-US"/>
              <a:pPr/>
              <a:t>179</a:t>
            </a:fld>
            <a:endParaRPr lang="en-US"/>
          </a:p>
        </p:txBody>
      </p:sp>
      <p:sp>
        <p:nvSpPr>
          <p:cNvPr id="1937410" name="Rectangle 2"/>
          <p:cNvSpPr>
            <a:spLocks noGrp="1" noRot="1" noChangeAspect="1" noChangeArrowheads="1" noTextEdit="1"/>
          </p:cNvSpPr>
          <p:nvPr>
            <p:ph type="sldImg"/>
          </p:nvPr>
        </p:nvSpPr>
        <p:spPr>
          <a:ln/>
        </p:spPr>
      </p:sp>
      <p:sp>
        <p:nvSpPr>
          <p:cNvPr id="19374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3"/>
          <p:cNvSpPr>
            <a:spLocks noGrp="1" noChangeArrowheads="1"/>
          </p:cNvSpPr>
          <p:nvPr>
            <p:ph type="sldNum" sz="quarter" idx="5"/>
          </p:nvPr>
        </p:nvSpPr>
        <p:spPr/>
        <p:txBody>
          <a:bodyPr/>
          <a:lstStyle/>
          <a:p>
            <a:pPr>
              <a:defRPr/>
            </a:pPr>
            <a:fld id="{62B874BA-7C20-4EC0-9559-D2292A54BB51}" type="slidenum">
              <a:rPr lang="en-US" smtClean="0"/>
              <a:pPr>
                <a:defRPr/>
              </a:pPr>
              <a:t>180</a:t>
            </a:fld>
            <a:endParaRPr lang="en-US" smtClean="0"/>
          </a:p>
        </p:txBody>
      </p:sp>
      <p:sp>
        <p:nvSpPr>
          <p:cNvPr id="243715" name="Rectangle 2"/>
          <p:cNvSpPr>
            <a:spLocks noGrp="1" noRot="1" noChangeAspect="1" noChangeArrowheads="1" noTextEdit="1"/>
          </p:cNvSpPr>
          <p:nvPr>
            <p:ph type="sldImg"/>
          </p:nvPr>
        </p:nvSpPr>
        <p:spPr>
          <a:ln/>
        </p:spPr>
      </p:sp>
      <p:sp>
        <p:nvSpPr>
          <p:cNvPr id="24371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3"/>
          <p:cNvSpPr>
            <a:spLocks noGrp="1" noChangeArrowheads="1"/>
          </p:cNvSpPr>
          <p:nvPr>
            <p:ph type="sldNum" sz="quarter" idx="5"/>
          </p:nvPr>
        </p:nvSpPr>
        <p:spPr>
          <a:noFill/>
        </p:spPr>
        <p:txBody>
          <a:bodyPr/>
          <a:lstStyle/>
          <a:p>
            <a:fld id="{F20CA858-4905-4589-807E-FFF168BC79F2}" type="slidenum">
              <a:rPr lang="en-US" smtClean="0"/>
              <a:pPr/>
              <a:t>181</a:t>
            </a:fld>
            <a:endParaRPr lang="en-US" smtClean="0"/>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3"/>
          <p:cNvSpPr>
            <a:spLocks noGrp="1" noChangeArrowheads="1"/>
          </p:cNvSpPr>
          <p:nvPr>
            <p:ph type="sldNum" sz="quarter" idx="5"/>
          </p:nvPr>
        </p:nvSpPr>
        <p:spPr>
          <a:xfrm>
            <a:off x="3148013" y="9034464"/>
            <a:ext cx="704850" cy="247650"/>
          </a:xfrm>
        </p:spPr>
        <p:txBody>
          <a:bodyPr/>
          <a:lstStyle/>
          <a:p>
            <a:pPr defTabSz="928531">
              <a:defRPr/>
            </a:pPr>
            <a:fld id="{997B1A37-7284-48D3-AB21-085E11E2C639}" type="slidenum">
              <a:rPr lang="en-US" smtClean="0">
                <a:solidFill>
                  <a:srgbClr val="000000"/>
                </a:solidFill>
              </a:rPr>
              <a:pPr defTabSz="928531">
                <a:defRPr/>
              </a:pPr>
              <a:t>182</a:t>
            </a:fld>
            <a:endParaRPr lang="en-US" dirty="0" smtClean="0">
              <a:solidFill>
                <a:srgbClr val="000000"/>
              </a:solidFill>
            </a:endParaRPr>
          </a:p>
        </p:txBody>
      </p:sp>
      <p:sp>
        <p:nvSpPr>
          <p:cNvPr id="244739" name="Rectangle 2"/>
          <p:cNvSpPr>
            <a:spLocks noGrp="1" noRot="1" noChangeAspect="1" noChangeArrowheads="1" noTextEdit="1"/>
          </p:cNvSpPr>
          <p:nvPr>
            <p:ph type="sldImg"/>
          </p:nvPr>
        </p:nvSpPr>
        <p:spPr>
          <a:ln/>
        </p:spPr>
      </p:sp>
      <p:sp>
        <p:nvSpPr>
          <p:cNvPr id="244740" name="Rectangle 3"/>
          <p:cNvSpPr>
            <a:spLocks noGrp="1" noChangeArrowheads="1"/>
          </p:cNvSpPr>
          <p:nvPr>
            <p:ph type="body" idx="1"/>
          </p:nvPr>
        </p:nvSpPr>
        <p:spPr>
          <a:noFill/>
          <a:ln/>
        </p:spPr>
        <p:txBody>
          <a:bodyPr/>
          <a:lstStyle/>
          <a:p>
            <a:endParaRPr lang="en-US" sz="2400" dirty="0" smtClean="0"/>
          </a:p>
        </p:txBody>
      </p:sp>
    </p:spTree>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3"/>
          <p:cNvSpPr txBox="1">
            <a:spLocks noGrp="1" noChangeArrowheads="1"/>
          </p:cNvSpPr>
          <p:nvPr/>
        </p:nvSpPr>
        <p:spPr bwMode="auto">
          <a:xfrm>
            <a:off x="3149603" y="9032877"/>
            <a:ext cx="701675" cy="249237"/>
          </a:xfrm>
          <a:prstGeom prst="rect">
            <a:avLst/>
          </a:prstGeom>
          <a:noFill/>
          <a:ln w="9525">
            <a:noFill/>
            <a:miter lim="800000"/>
            <a:headEnd/>
            <a:tailEnd/>
          </a:ln>
        </p:spPr>
        <p:txBody>
          <a:bodyPr lIns="45947" tIns="46560" rIns="45947" bIns="46560" anchor="b">
            <a:spAutoFit/>
          </a:bodyPr>
          <a:lstStyle/>
          <a:p>
            <a:pPr algn="ctr" defTabSz="931681"/>
            <a:fld id="{4399CF41-50F9-49BD-A259-C822E00D5B97}" type="slidenum">
              <a:rPr lang="en-US" sz="1000" smtClean="0">
                <a:solidFill>
                  <a:srgbClr val="000000"/>
                </a:solidFill>
              </a:rPr>
              <a:pPr algn="ctr" defTabSz="931681"/>
              <a:t>183</a:t>
            </a:fld>
            <a:endParaRPr lang="en-US" sz="1000" dirty="0" smtClean="0">
              <a:solidFill>
                <a:srgbClr val="000000"/>
              </a:solidFill>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3"/>
          <p:cNvSpPr>
            <a:spLocks noGrp="1" noChangeArrowheads="1"/>
          </p:cNvSpPr>
          <p:nvPr>
            <p:ph type="sldNum" sz="quarter" idx="5"/>
          </p:nvPr>
        </p:nvSpPr>
        <p:spPr/>
        <p:txBody>
          <a:bodyPr/>
          <a:lstStyle/>
          <a:p>
            <a:pPr>
              <a:defRPr/>
            </a:pPr>
            <a:fld id="{D3B46664-AE7A-4EF7-BFD7-083E2F3E0F65}" type="slidenum">
              <a:rPr lang="en-US" smtClean="0"/>
              <a:pPr>
                <a:defRPr/>
              </a:pPr>
              <a:t>184</a:t>
            </a:fld>
            <a:endParaRPr lang="en-US" smtClean="0"/>
          </a:p>
        </p:txBody>
      </p:sp>
      <p:sp>
        <p:nvSpPr>
          <p:cNvPr id="238595" name="Rectangle 2"/>
          <p:cNvSpPr>
            <a:spLocks noGrp="1" noRot="1" noChangeAspect="1" noChangeArrowheads="1" noTextEdit="1"/>
          </p:cNvSpPr>
          <p:nvPr>
            <p:ph type="sldImg"/>
          </p:nvPr>
        </p:nvSpPr>
        <p:spPr>
          <a:ln/>
        </p:spPr>
      </p:sp>
      <p:sp>
        <p:nvSpPr>
          <p:cNvPr id="23859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3"/>
          <p:cNvSpPr>
            <a:spLocks noGrp="1" noChangeArrowheads="1"/>
          </p:cNvSpPr>
          <p:nvPr>
            <p:ph type="sldNum" sz="quarter" idx="5"/>
          </p:nvPr>
        </p:nvSpPr>
        <p:spPr>
          <a:noFill/>
        </p:spPr>
        <p:txBody>
          <a:bodyPr/>
          <a:lstStyle/>
          <a:p>
            <a:fld id="{7C15D60F-0150-4F2D-B22F-824BDADA6C9E}" type="slidenum">
              <a:rPr lang="en-US" smtClean="0"/>
              <a:pPr/>
              <a:t>185</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3"/>
          <p:cNvSpPr>
            <a:spLocks noGrp="1" noChangeArrowheads="1"/>
          </p:cNvSpPr>
          <p:nvPr>
            <p:ph type="sldNum" sz="quarter" idx="5"/>
          </p:nvPr>
        </p:nvSpPr>
        <p:spPr/>
        <p:txBody>
          <a:bodyPr/>
          <a:lstStyle/>
          <a:p>
            <a:pPr>
              <a:defRPr/>
            </a:pPr>
            <a:fld id="{16E60D02-A04A-4138-B31A-6A0C475C2275}" type="slidenum">
              <a:rPr lang="en-US" smtClean="0"/>
              <a:pPr>
                <a:defRPr/>
              </a:pPr>
              <a:t>186</a:t>
            </a:fld>
            <a:endParaRPr lang="en-US" smtClean="0"/>
          </a:p>
        </p:txBody>
      </p:sp>
      <p:sp>
        <p:nvSpPr>
          <p:cNvPr id="247811" name="Rectangle 2"/>
          <p:cNvSpPr>
            <a:spLocks noGrp="1" noRot="1" noChangeAspect="1" noChangeArrowheads="1" noTextEdit="1"/>
          </p:cNvSpPr>
          <p:nvPr>
            <p:ph type="sldImg"/>
          </p:nvPr>
        </p:nvSpPr>
        <p:spPr>
          <a:ln/>
        </p:spPr>
      </p:sp>
      <p:sp>
        <p:nvSpPr>
          <p:cNvPr id="24781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a:spLocks noGrp="1" noChangeArrowheads="1"/>
          </p:cNvSpPr>
          <p:nvPr>
            <p:ph type="sldNum" sz="quarter" idx="5"/>
          </p:nvPr>
        </p:nvSpPr>
        <p:spPr/>
        <p:txBody>
          <a:bodyPr/>
          <a:lstStyle/>
          <a:p>
            <a:pPr>
              <a:defRPr/>
            </a:pPr>
            <a:fld id="{A02C1BF9-4443-4806-9980-522A431C129C}" type="slidenum">
              <a:rPr lang="en-US" smtClean="0"/>
              <a:pPr>
                <a:defRPr/>
              </a:pPr>
              <a:t>187</a:t>
            </a:fld>
            <a:endParaRPr lang="en-US" smtClean="0"/>
          </a:p>
        </p:txBody>
      </p:sp>
      <p:sp>
        <p:nvSpPr>
          <p:cNvPr id="248835" name="Rectangle 2"/>
          <p:cNvSpPr>
            <a:spLocks noGrp="1" noRot="1" noChangeAspect="1" noChangeArrowheads="1" noTextEdit="1"/>
          </p:cNvSpPr>
          <p:nvPr>
            <p:ph type="sldImg"/>
          </p:nvPr>
        </p:nvSpPr>
        <p:spPr>
          <a:ln/>
        </p:spPr>
      </p:sp>
      <p:sp>
        <p:nvSpPr>
          <p:cNvPr id="24883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3"/>
          <p:cNvSpPr txBox="1">
            <a:spLocks noGrp="1" noChangeArrowheads="1"/>
          </p:cNvSpPr>
          <p:nvPr/>
        </p:nvSpPr>
        <p:spPr bwMode="auto">
          <a:xfrm>
            <a:off x="3148013" y="9034463"/>
            <a:ext cx="704850" cy="247650"/>
          </a:xfrm>
          <a:prstGeom prst="rect">
            <a:avLst/>
          </a:prstGeom>
          <a:noFill/>
          <a:ln w="9525">
            <a:noFill/>
            <a:miter lim="800000"/>
            <a:headEnd/>
            <a:tailEnd/>
          </a:ln>
        </p:spPr>
        <p:txBody>
          <a:bodyPr lIns="45877" tIns="46489" rIns="45877" bIns="46489" anchor="b">
            <a:spAutoFit/>
          </a:bodyPr>
          <a:lstStyle/>
          <a:p>
            <a:pPr algn="ctr" defTabSz="930275"/>
            <a:fld id="{E9565180-8486-4D0E-8C23-611864437D81}" type="slidenum">
              <a:rPr lang="en-US" sz="1000"/>
              <a:pPr algn="ctr" defTabSz="930275"/>
              <a:t>18</a:t>
            </a:fld>
            <a:endParaRPr lang="en-US" sz="1000"/>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p:spPr>
        <p:txBody>
          <a:bodyPr lIns="46056" tIns="46056" rIns="46056" bIns="46056"/>
          <a:lstStyle/>
          <a:p>
            <a:endParaRPr lang="en-US" smtClean="0"/>
          </a:p>
        </p:txBody>
      </p:sp>
    </p:spTree>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a:spLocks noGrp="1" noChangeArrowheads="1"/>
          </p:cNvSpPr>
          <p:nvPr>
            <p:ph type="sldNum" sz="quarter" idx="5"/>
          </p:nvPr>
        </p:nvSpPr>
        <p:spPr/>
        <p:txBody>
          <a:bodyPr/>
          <a:lstStyle/>
          <a:p>
            <a:pPr>
              <a:defRPr/>
            </a:pPr>
            <a:fld id="{A02C1BF9-4443-4806-9980-522A431C129C}" type="slidenum">
              <a:rPr lang="en-US" smtClean="0"/>
              <a:pPr>
                <a:defRPr/>
              </a:pPr>
              <a:t>188</a:t>
            </a:fld>
            <a:endParaRPr lang="en-US" smtClean="0"/>
          </a:p>
        </p:txBody>
      </p:sp>
      <p:sp>
        <p:nvSpPr>
          <p:cNvPr id="248835" name="Rectangle 2"/>
          <p:cNvSpPr>
            <a:spLocks noGrp="1" noRot="1" noChangeAspect="1" noChangeArrowheads="1" noTextEdit="1"/>
          </p:cNvSpPr>
          <p:nvPr>
            <p:ph type="sldImg"/>
          </p:nvPr>
        </p:nvSpPr>
        <p:spPr>
          <a:ln/>
        </p:spPr>
      </p:sp>
      <p:sp>
        <p:nvSpPr>
          <p:cNvPr id="24883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a:spLocks noGrp="1" noChangeArrowheads="1"/>
          </p:cNvSpPr>
          <p:nvPr>
            <p:ph type="sldNum" sz="quarter" idx="5"/>
          </p:nvPr>
        </p:nvSpPr>
        <p:spPr/>
        <p:txBody>
          <a:bodyPr/>
          <a:lstStyle/>
          <a:p>
            <a:pPr>
              <a:defRPr/>
            </a:pPr>
            <a:fld id="{A02C1BF9-4443-4806-9980-522A431C129C}" type="slidenum">
              <a:rPr lang="en-US" smtClean="0"/>
              <a:pPr>
                <a:defRPr/>
              </a:pPr>
              <a:t>189</a:t>
            </a:fld>
            <a:endParaRPr lang="en-US" smtClean="0"/>
          </a:p>
        </p:txBody>
      </p:sp>
      <p:sp>
        <p:nvSpPr>
          <p:cNvPr id="248835" name="Rectangle 2"/>
          <p:cNvSpPr>
            <a:spLocks noGrp="1" noRot="1" noChangeAspect="1" noChangeArrowheads="1" noTextEdit="1"/>
          </p:cNvSpPr>
          <p:nvPr>
            <p:ph type="sldImg"/>
          </p:nvPr>
        </p:nvSpPr>
        <p:spPr>
          <a:ln/>
        </p:spPr>
      </p:sp>
      <p:sp>
        <p:nvSpPr>
          <p:cNvPr id="24883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3"/>
          <p:cNvSpPr>
            <a:spLocks noGrp="1" noChangeArrowheads="1"/>
          </p:cNvSpPr>
          <p:nvPr>
            <p:ph type="sldNum" sz="quarter" idx="5"/>
          </p:nvPr>
        </p:nvSpPr>
        <p:spPr>
          <a:xfrm>
            <a:off x="3148013" y="9034319"/>
            <a:ext cx="704850" cy="247794"/>
          </a:xfrm>
          <a:noFill/>
        </p:spPr>
        <p:txBody>
          <a:bodyPr/>
          <a:lstStyle/>
          <a:p>
            <a:fld id="{FEC3857E-DCBC-4731-A75E-A1590B57B44A}" type="slidenum">
              <a:rPr lang="en-US" smtClean="0">
                <a:solidFill>
                  <a:srgbClr val="000000"/>
                </a:solidFill>
              </a:rPr>
              <a:pPr/>
              <a:t>190</a:t>
            </a:fld>
            <a:endParaRPr lang="en-US" smtClean="0">
              <a:solidFill>
                <a:srgbClr val="000000"/>
              </a:solidFill>
            </a:endParaRPr>
          </a:p>
        </p:txBody>
      </p:sp>
      <p:sp>
        <p:nvSpPr>
          <p:cNvPr id="270339" name="Rectangle 2"/>
          <p:cNvSpPr>
            <a:spLocks noGrp="1" noRot="1" noChangeAspect="1" noChangeArrowheads="1" noTextEdit="1"/>
          </p:cNvSpPr>
          <p:nvPr>
            <p:ph type="sldImg"/>
          </p:nvPr>
        </p:nvSpPr>
        <p:spPr>
          <a:ln/>
        </p:spPr>
      </p:sp>
      <p:sp>
        <p:nvSpPr>
          <p:cNvPr id="27034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2"/>
          <p:cNvSpPr>
            <a:spLocks noGrp="1" noRot="1" noChangeAspect="1" noChangeArrowheads="1" noTextEdit="1"/>
          </p:cNvSpPr>
          <p:nvPr>
            <p:ph type="sldImg"/>
          </p:nvPr>
        </p:nvSpPr>
        <p:spPr>
          <a:ln/>
        </p:spPr>
      </p:sp>
      <p:sp>
        <p:nvSpPr>
          <p:cNvPr id="27136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2"/>
          <p:cNvSpPr>
            <a:spLocks noGrp="1" noRot="1" noChangeAspect="1" noChangeArrowheads="1" noTextEdit="1"/>
          </p:cNvSpPr>
          <p:nvPr>
            <p:ph type="sldImg"/>
          </p:nvPr>
        </p:nvSpPr>
        <p:spPr>
          <a:ln/>
        </p:spPr>
      </p:sp>
      <p:sp>
        <p:nvSpPr>
          <p:cNvPr id="27136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3"/>
          <p:cNvSpPr>
            <a:spLocks noGrp="1" noChangeArrowheads="1"/>
          </p:cNvSpPr>
          <p:nvPr>
            <p:ph type="sldNum" sz="quarter" idx="5"/>
          </p:nvPr>
        </p:nvSpPr>
        <p:spPr/>
        <p:txBody>
          <a:bodyPr/>
          <a:lstStyle/>
          <a:p>
            <a:pPr>
              <a:defRPr/>
            </a:pPr>
            <a:fld id="{4528E22D-B324-4FA6-B14C-B990912558F9}" type="slidenum">
              <a:rPr lang="en-US" smtClean="0"/>
              <a:pPr>
                <a:defRPr/>
              </a:pPr>
              <a:t>193</a:t>
            </a:fld>
            <a:endParaRPr lang="en-US" smtClean="0"/>
          </a:p>
        </p:txBody>
      </p:sp>
      <p:sp>
        <p:nvSpPr>
          <p:cNvPr id="256003" name="Rectangle 2"/>
          <p:cNvSpPr>
            <a:spLocks noGrp="1" noRot="1" noChangeAspect="1" noChangeArrowheads="1" noTextEdit="1"/>
          </p:cNvSpPr>
          <p:nvPr>
            <p:ph type="sldImg"/>
          </p:nvPr>
        </p:nvSpPr>
        <p:spPr>
          <a:ln/>
        </p:spPr>
      </p:sp>
      <p:sp>
        <p:nvSpPr>
          <p:cNvPr id="25600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3"/>
          <p:cNvSpPr>
            <a:spLocks noGrp="1" noChangeArrowheads="1"/>
          </p:cNvSpPr>
          <p:nvPr>
            <p:ph type="sldNum" sz="quarter" idx="5"/>
          </p:nvPr>
        </p:nvSpPr>
        <p:spPr/>
        <p:txBody>
          <a:bodyPr/>
          <a:lstStyle/>
          <a:p>
            <a:pPr>
              <a:defRPr/>
            </a:pPr>
            <a:fld id="{E33EB345-5751-4A4D-AEB1-4B36327EB547}" type="slidenum">
              <a:rPr lang="en-US" smtClean="0"/>
              <a:pPr>
                <a:defRPr/>
              </a:pPr>
              <a:t>194</a:t>
            </a:fld>
            <a:endParaRPr lang="en-US" smtClean="0"/>
          </a:p>
        </p:txBody>
      </p:sp>
      <p:sp>
        <p:nvSpPr>
          <p:cNvPr id="257027" name="Rectangle 2"/>
          <p:cNvSpPr>
            <a:spLocks noGrp="1" noRot="1" noChangeAspect="1" noChangeArrowheads="1" noTextEdit="1"/>
          </p:cNvSpPr>
          <p:nvPr>
            <p:ph type="sldImg"/>
          </p:nvPr>
        </p:nvSpPr>
        <p:spPr>
          <a:ln/>
        </p:spPr>
      </p:sp>
      <p:sp>
        <p:nvSpPr>
          <p:cNvPr id="25702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txBox="1">
            <a:spLocks noGrp="1" noChangeArrowheads="1"/>
          </p:cNvSpPr>
          <p:nvPr/>
        </p:nvSpPr>
        <p:spPr bwMode="auto">
          <a:xfrm>
            <a:off x="3148013" y="9034463"/>
            <a:ext cx="704850" cy="247650"/>
          </a:xfrm>
          <a:prstGeom prst="rect">
            <a:avLst/>
          </a:prstGeom>
          <a:noFill/>
          <a:ln w="9525">
            <a:noFill/>
            <a:miter lim="800000"/>
            <a:headEnd/>
            <a:tailEnd/>
          </a:ln>
        </p:spPr>
        <p:txBody>
          <a:bodyPr lIns="45882" tIns="46494" rIns="45882" bIns="46494" anchor="b">
            <a:spAutoFit/>
          </a:bodyPr>
          <a:lstStyle/>
          <a:p>
            <a:pPr algn="ctr" defTabSz="930275"/>
            <a:fld id="{2B7B4AF2-885E-4590-9F62-EC63C2F56F96}" type="slidenum">
              <a:rPr lang="en-US" sz="1000"/>
              <a:pPr algn="ctr" defTabSz="930275"/>
              <a:t>195</a:t>
            </a:fld>
            <a:endParaRPr lang="en-US" sz="1000"/>
          </a:p>
        </p:txBody>
      </p:sp>
      <p:sp>
        <p:nvSpPr>
          <p:cNvPr id="237571" name="Rectangle 2"/>
          <p:cNvSpPr>
            <a:spLocks noGrp="1" noRot="1" noChangeAspect="1" noChangeArrowheads="1" noTextEdit="1"/>
          </p:cNvSpPr>
          <p:nvPr>
            <p:ph type="sldImg"/>
          </p:nvPr>
        </p:nvSpPr>
        <p:spPr>
          <a:ln/>
        </p:spPr>
      </p:sp>
      <p:sp>
        <p:nvSpPr>
          <p:cNvPr id="237572" name="Rectangle 3"/>
          <p:cNvSpPr>
            <a:spLocks noGrp="1" noChangeArrowheads="1"/>
          </p:cNvSpPr>
          <p:nvPr>
            <p:ph type="body" idx="1"/>
          </p:nvPr>
        </p:nvSpPr>
        <p:spPr>
          <a:noFill/>
          <a:ln/>
        </p:spPr>
        <p:txBody>
          <a:bodyPr/>
          <a:lstStyle/>
          <a:p>
            <a:endParaRPr lang="en-US" sz="2400" dirty="0" smtClean="0"/>
          </a:p>
        </p:txBody>
      </p:sp>
    </p:spTree>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txBox="1">
            <a:spLocks noGrp="1" noChangeArrowheads="1"/>
          </p:cNvSpPr>
          <p:nvPr/>
        </p:nvSpPr>
        <p:spPr bwMode="auto">
          <a:xfrm>
            <a:off x="3148013" y="9034463"/>
            <a:ext cx="704850" cy="247650"/>
          </a:xfrm>
          <a:prstGeom prst="rect">
            <a:avLst/>
          </a:prstGeom>
          <a:noFill/>
          <a:ln w="9525">
            <a:noFill/>
            <a:miter lim="800000"/>
            <a:headEnd/>
            <a:tailEnd/>
          </a:ln>
        </p:spPr>
        <p:txBody>
          <a:bodyPr lIns="45882" tIns="46494" rIns="45882" bIns="46494" anchor="b">
            <a:spAutoFit/>
          </a:bodyPr>
          <a:lstStyle/>
          <a:p>
            <a:pPr algn="ctr" defTabSz="930275"/>
            <a:fld id="{2B7B4AF2-885E-4590-9F62-EC63C2F56F96}" type="slidenum">
              <a:rPr lang="en-US" sz="1000"/>
              <a:pPr algn="ctr" defTabSz="930275"/>
              <a:t>196</a:t>
            </a:fld>
            <a:endParaRPr lang="en-US" sz="1000"/>
          </a:p>
        </p:txBody>
      </p:sp>
      <p:sp>
        <p:nvSpPr>
          <p:cNvPr id="237571" name="Rectangle 2"/>
          <p:cNvSpPr>
            <a:spLocks noGrp="1" noRot="1" noChangeAspect="1" noChangeArrowheads="1" noTextEdit="1"/>
          </p:cNvSpPr>
          <p:nvPr>
            <p:ph type="sldImg"/>
          </p:nvPr>
        </p:nvSpPr>
        <p:spPr>
          <a:ln/>
        </p:spPr>
      </p:sp>
      <p:sp>
        <p:nvSpPr>
          <p:cNvPr id="237572" name="Rectangle 3"/>
          <p:cNvSpPr>
            <a:spLocks noGrp="1" noChangeArrowheads="1"/>
          </p:cNvSpPr>
          <p:nvPr>
            <p:ph type="body" idx="1"/>
          </p:nvPr>
        </p:nvSpPr>
        <p:spPr>
          <a:noFill/>
          <a:ln/>
        </p:spPr>
        <p:txBody>
          <a:bodyPr/>
          <a:lstStyle/>
          <a:p>
            <a:endParaRPr lang="en-US" sz="2400" dirty="0" smtClean="0"/>
          </a:p>
        </p:txBody>
      </p:sp>
    </p:spTree>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3"/>
          <p:cNvSpPr>
            <a:spLocks noGrp="1" noChangeArrowheads="1"/>
          </p:cNvSpPr>
          <p:nvPr>
            <p:ph type="sldNum" sz="quarter" idx="5"/>
          </p:nvPr>
        </p:nvSpPr>
        <p:spPr/>
        <p:txBody>
          <a:bodyPr/>
          <a:lstStyle/>
          <a:p>
            <a:pPr>
              <a:defRPr/>
            </a:pPr>
            <a:fld id="{F426AC5C-5A9A-499C-AB4F-C9EEC46BE5D7}" type="slidenum">
              <a:rPr lang="en-US" smtClean="0"/>
              <a:pPr>
                <a:defRPr/>
              </a:pPr>
              <a:t>198</a:t>
            </a:fld>
            <a:endParaRPr lang="en-US" smtClean="0"/>
          </a:p>
        </p:txBody>
      </p:sp>
      <p:sp>
        <p:nvSpPr>
          <p:cNvPr id="258051" name="Rectangle 2"/>
          <p:cNvSpPr>
            <a:spLocks noGrp="1" noRot="1" noChangeAspect="1" noChangeArrowheads="1" noTextEdit="1"/>
          </p:cNvSpPr>
          <p:nvPr>
            <p:ph type="sldImg"/>
          </p:nvPr>
        </p:nvSpPr>
        <p:spPr>
          <a:ln/>
        </p:spPr>
      </p:sp>
      <p:sp>
        <p:nvSpPr>
          <p:cNvPr id="25805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3"/>
          <p:cNvSpPr txBox="1">
            <a:spLocks noGrp="1" noChangeArrowheads="1"/>
          </p:cNvSpPr>
          <p:nvPr/>
        </p:nvSpPr>
        <p:spPr bwMode="auto">
          <a:xfrm>
            <a:off x="3148965" y="9034803"/>
            <a:ext cx="703010" cy="247312"/>
          </a:xfrm>
          <a:prstGeom prst="rect">
            <a:avLst/>
          </a:prstGeom>
          <a:noFill/>
          <a:ln w="9525">
            <a:noFill/>
            <a:miter lim="800000"/>
            <a:headEnd/>
            <a:tailEnd/>
          </a:ln>
        </p:spPr>
        <p:txBody>
          <a:bodyPr lIns="45951" tIns="46564" rIns="45951" bIns="46564" anchor="b">
            <a:spAutoFit/>
          </a:bodyPr>
          <a:lstStyle/>
          <a:p>
            <a:pPr algn="ctr" defTabSz="931863"/>
            <a:fld id="{47C89156-2F8B-41D7-B79C-F708654623FD}" type="slidenum">
              <a:rPr lang="en-US" sz="1000"/>
              <a:pPr algn="ctr" defTabSz="931863"/>
              <a:t>19</a:t>
            </a:fld>
            <a:endParaRPr lang="en-US" sz="100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lIns="46130" tIns="46130" rIns="46130" bIns="46130"/>
          <a:lstStyle/>
          <a:p>
            <a:endParaRPr lang="en-US" smtClean="0"/>
          </a:p>
        </p:txBody>
      </p:sp>
    </p:spTree>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3"/>
          <p:cNvSpPr>
            <a:spLocks noGrp="1" noChangeArrowheads="1"/>
          </p:cNvSpPr>
          <p:nvPr>
            <p:ph type="sldNum" sz="quarter" idx="5"/>
          </p:nvPr>
        </p:nvSpPr>
        <p:spPr/>
        <p:txBody>
          <a:bodyPr/>
          <a:lstStyle/>
          <a:p>
            <a:pPr>
              <a:defRPr/>
            </a:pPr>
            <a:fld id="{37A3E939-F1D0-41DA-A43F-F133257CB54E}" type="slidenum">
              <a:rPr lang="en-US" smtClean="0"/>
              <a:pPr>
                <a:defRPr/>
              </a:pPr>
              <a:t>199</a:t>
            </a:fld>
            <a:endParaRPr lang="en-US" smtClean="0"/>
          </a:p>
        </p:txBody>
      </p:sp>
      <p:sp>
        <p:nvSpPr>
          <p:cNvPr id="232451" name="Rectangle 2"/>
          <p:cNvSpPr>
            <a:spLocks noGrp="1" noRot="1" noChangeAspect="1" noChangeArrowheads="1" noTextEdit="1"/>
          </p:cNvSpPr>
          <p:nvPr>
            <p:ph type="sldImg"/>
          </p:nvPr>
        </p:nvSpPr>
        <p:spPr>
          <a:ln/>
        </p:spPr>
      </p:sp>
      <p:sp>
        <p:nvSpPr>
          <p:cNvPr id="23245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ChangeArrowheads="1"/>
          </p:cNvSpPr>
          <p:nvPr>
            <p:ph type="sldNum" sz="quarter" idx="5"/>
          </p:nvPr>
        </p:nvSpPr>
        <p:spPr>
          <a:noFill/>
        </p:spPr>
        <p:txBody>
          <a:bodyPr/>
          <a:lstStyle/>
          <a:p>
            <a:fld id="{FB0B1E2D-9E3B-489B-B028-5CDAC6EDB195}" type="slidenum">
              <a:rPr lang="en-US" smtClean="0">
                <a:latin typeface="Arial" pitchFamily="34" charset="0"/>
              </a:rPr>
              <a:pPr/>
              <a:t>201</a:t>
            </a:fld>
            <a:endParaRPr lang="en-US" smtClean="0">
              <a:latin typeface="Arial" pitchFamily="34" charset="0"/>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sldNum" sz="quarter" idx="5"/>
          </p:nvPr>
        </p:nvSpPr>
        <p:spPr>
          <a:noFill/>
        </p:spPr>
        <p:txBody>
          <a:bodyPr/>
          <a:lstStyle/>
          <a:p>
            <a:fld id="{9AEDBFB8-A993-49F2-BDC3-A98EEF1C497B}" type="slidenum">
              <a:rPr lang="en-US" smtClean="0">
                <a:latin typeface="Arial" pitchFamily="34" charset="0"/>
              </a:rPr>
              <a:pPr/>
              <a:t>202</a:t>
            </a:fld>
            <a:endParaRPr lang="en-US" smtClean="0">
              <a:latin typeface="Arial" pitchFamily="34" charset="0"/>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FB97D33E-F04E-4B66-9780-44F9F002E345}" type="slidenum">
              <a:rPr lang="en-US" sz="1000"/>
              <a:pPr algn="ctr" defTabSz="930275"/>
              <a:t>203</a:t>
            </a:fld>
            <a:endParaRPr lang="en-US" sz="100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type="sldNum" sz="quarter" idx="5"/>
          </p:nvPr>
        </p:nvSpPr>
        <p:spPr>
          <a:noFill/>
        </p:spPr>
        <p:txBody>
          <a:bodyPr/>
          <a:lstStyle/>
          <a:p>
            <a:fld id="{648FDA02-0B21-4CA1-97F8-44E444114842}" type="slidenum">
              <a:rPr lang="en-US" smtClean="0">
                <a:latin typeface="Arial" pitchFamily="34" charset="0"/>
              </a:rPr>
              <a:pPr/>
              <a:t>204</a:t>
            </a:fld>
            <a:endParaRPr lang="en-US" smtClean="0">
              <a:latin typeface="Arial" pitchFamily="34" charset="0"/>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type="sldNum" sz="quarter" idx="5"/>
          </p:nvPr>
        </p:nvSpPr>
        <p:spPr>
          <a:noFill/>
        </p:spPr>
        <p:txBody>
          <a:bodyPr/>
          <a:lstStyle/>
          <a:p>
            <a:fld id="{425564B7-347F-4A9C-A531-452A992F430D}" type="slidenum">
              <a:rPr lang="en-US" smtClean="0">
                <a:latin typeface="Arial" pitchFamily="34" charset="0"/>
              </a:rPr>
              <a:pPr/>
              <a:t>205</a:t>
            </a:fld>
            <a:endParaRPr lang="en-US" smtClean="0">
              <a:latin typeface="Arial" pitchFamily="34" charset="0"/>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xfrm>
            <a:off x="1177925" y="696913"/>
            <a:ext cx="4641850" cy="3481387"/>
          </a:xfrm>
          <a:ln w="12700"/>
        </p:spPr>
      </p:sp>
      <p:sp>
        <p:nvSpPr>
          <p:cNvPr id="22531" name="Notes Placeholder 2"/>
          <p:cNvSpPr>
            <a:spLocks noGrp="1"/>
          </p:cNvSpPr>
          <p:nvPr>
            <p:ph type="body" idx="1"/>
          </p:nvPr>
        </p:nvSpPr>
        <p:spPr>
          <a:xfrm>
            <a:off x="700088" y="4410075"/>
            <a:ext cx="5597525" cy="4176713"/>
          </a:xfrm>
          <a:noFill/>
          <a:ln/>
        </p:spPr>
        <p:txBody>
          <a:bodyPr/>
          <a:lstStyle/>
          <a:p>
            <a:pPr marL="0" indent="0"/>
            <a:endParaRPr lang="en-US" smtClean="0">
              <a:latin typeface="Arial" pitchFamily="34" charset="0"/>
            </a:endParaRPr>
          </a:p>
        </p:txBody>
      </p:sp>
    </p:spTree>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27985ABD-9B53-4E2A-B3C0-B1388422CE00}" type="slidenum">
              <a:rPr lang="en-US" sz="1000"/>
              <a:pPr algn="ctr" defTabSz="930275"/>
              <a:t>207</a:t>
            </a:fld>
            <a:endParaRPr lang="en-US" sz="100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Grp="1" noChangeArrowheads="1"/>
          </p:cNvSpPr>
          <p:nvPr>
            <p:ph type="sldNum" sz="quarter" idx="5"/>
          </p:nvPr>
        </p:nvSpPr>
        <p:spPr>
          <a:noFill/>
        </p:spPr>
        <p:txBody>
          <a:bodyPr/>
          <a:lstStyle/>
          <a:p>
            <a:fld id="{2901C3E9-54A0-4826-9DC2-5AA80C9A51A5}" type="slidenum">
              <a:rPr lang="en-US" smtClean="0">
                <a:latin typeface="Arial" pitchFamily="34" charset="0"/>
              </a:rPr>
              <a:pPr/>
              <a:t>208</a:t>
            </a:fld>
            <a:endParaRPr lang="en-US" smtClean="0">
              <a:latin typeface="Arial" pitchFamily="34" charset="0"/>
            </a:endParaRPr>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3"/>
          <p:cNvSpPr txBox="1">
            <a:spLocks noGrp="1" noChangeArrowheads="1"/>
          </p:cNvSpPr>
          <p:nvPr/>
        </p:nvSpPr>
        <p:spPr bwMode="auto">
          <a:xfrm>
            <a:off x="3148965" y="9034803"/>
            <a:ext cx="703010" cy="247312"/>
          </a:xfrm>
          <a:prstGeom prst="rect">
            <a:avLst/>
          </a:prstGeom>
          <a:noFill/>
          <a:ln w="9525">
            <a:noFill/>
            <a:miter lim="800000"/>
            <a:headEnd/>
            <a:tailEnd/>
          </a:ln>
        </p:spPr>
        <p:txBody>
          <a:bodyPr lIns="45951" tIns="46564" rIns="45951" bIns="46564" anchor="b">
            <a:spAutoFit/>
          </a:bodyPr>
          <a:lstStyle/>
          <a:p>
            <a:pPr algn="ctr" defTabSz="931863"/>
            <a:fld id="{D33E2A00-2CF7-4478-84A9-2FF29938CC9E}" type="slidenum">
              <a:rPr lang="en-US" sz="1000"/>
              <a:pPr algn="ctr" defTabSz="931863"/>
              <a:t>20</a:t>
            </a:fld>
            <a:endParaRPr lang="en-US" sz="100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lIns="46130" tIns="46130" rIns="46130" bIns="46130"/>
          <a:lstStyle/>
          <a:p>
            <a:endParaRPr lang="en-US" smtClean="0"/>
          </a:p>
        </p:txBody>
      </p:sp>
    </p:spTree>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366121B2-AFCC-41A7-9BEE-2DE26DCFEEA2}" type="slidenum">
              <a:rPr lang="en-US" sz="1000"/>
              <a:pPr algn="ctr" defTabSz="930275"/>
              <a:t>209</a:t>
            </a:fld>
            <a:endParaRPr lang="en-US" sz="100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3E58B533-0B66-4F97-B11D-19ECC9AD04CC}" type="slidenum">
              <a:rPr lang="en-US" sz="1000"/>
              <a:pPr algn="ctr" defTabSz="930275"/>
              <a:t>210</a:t>
            </a:fld>
            <a:endParaRPr lang="en-US" sz="100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txBox="1">
            <a:spLocks noGrp="1" noChangeArrowheads="1"/>
          </p:cNvSpPr>
          <p:nvPr/>
        </p:nvSpPr>
        <p:spPr bwMode="auto">
          <a:xfrm>
            <a:off x="3148013" y="9037638"/>
            <a:ext cx="704850" cy="244475"/>
          </a:xfrm>
          <a:prstGeom prst="rect">
            <a:avLst/>
          </a:prstGeom>
          <a:noFill/>
          <a:ln w="9525">
            <a:noFill/>
            <a:miter lim="800000"/>
            <a:headEnd/>
            <a:tailEnd/>
          </a:ln>
        </p:spPr>
        <p:txBody>
          <a:bodyPr lIns="45887" tIns="46499" rIns="45887" bIns="46499" anchor="b">
            <a:spAutoFit/>
          </a:bodyPr>
          <a:lstStyle/>
          <a:p>
            <a:pPr algn="ctr" defTabSz="930275"/>
            <a:fld id="{0308E720-C3F5-487C-BB5A-778C2C754AED}" type="slidenum">
              <a:rPr lang="en-US" sz="1000"/>
              <a:pPr algn="ctr" defTabSz="930275"/>
              <a:t>211</a:t>
            </a:fld>
            <a:endParaRPr lang="en-US" sz="100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ph type="sldNum" sz="quarter" idx="5"/>
          </p:nvPr>
        </p:nvSpPr>
        <p:spPr>
          <a:noFill/>
        </p:spPr>
        <p:txBody>
          <a:bodyPr/>
          <a:lstStyle/>
          <a:p>
            <a:fld id="{8A2867E2-B710-4B16-85A0-57A1F39F6118}" type="slidenum">
              <a:rPr lang="en-US" smtClean="0">
                <a:latin typeface="Arial" pitchFamily="34" charset="0"/>
              </a:rPr>
              <a:pPr/>
              <a:t>212</a:t>
            </a:fld>
            <a:endParaRPr lang="en-US" smtClean="0">
              <a:latin typeface="Arial" pitchFamily="34" charset="0"/>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3"/>
          <p:cNvSpPr>
            <a:spLocks noGrp="1" noChangeArrowheads="1"/>
          </p:cNvSpPr>
          <p:nvPr>
            <p:ph type="sldNum" sz="quarter" idx="5"/>
          </p:nvPr>
        </p:nvSpPr>
        <p:spPr/>
        <p:txBody>
          <a:bodyPr/>
          <a:lstStyle/>
          <a:p>
            <a:pPr>
              <a:defRPr/>
            </a:pPr>
            <a:fld id="{EA3D68F1-0777-4B1E-A52C-51505E82C0DB}" type="slidenum">
              <a:rPr lang="en-US" smtClean="0"/>
              <a:pPr>
                <a:defRPr/>
              </a:pPr>
              <a:t>213</a:t>
            </a:fld>
            <a:endParaRPr lang="en-US" smtClean="0"/>
          </a:p>
        </p:txBody>
      </p:sp>
      <p:sp>
        <p:nvSpPr>
          <p:cNvPr id="292867" name="Rectangle 2"/>
          <p:cNvSpPr>
            <a:spLocks noGrp="1" noRot="1" noChangeAspect="1" noChangeArrowheads="1" noTextEdit="1"/>
          </p:cNvSpPr>
          <p:nvPr>
            <p:ph type="sldImg"/>
          </p:nvPr>
        </p:nvSpPr>
        <p:spPr>
          <a:ln/>
        </p:spPr>
      </p:sp>
      <p:sp>
        <p:nvSpPr>
          <p:cNvPr id="29286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a:xfrm>
            <a:off x="3148013" y="9034319"/>
            <a:ext cx="704850" cy="247794"/>
          </a:xfrm>
        </p:spPr>
        <p:txBody>
          <a:bodyPr/>
          <a:lstStyle/>
          <a:p>
            <a:pPr>
              <a:defRPr/>
            </a:pPr>
            <a:fld id="{3A6B90E8-B186-4EE7-9831-1401031F6C6C}" type="slidenum">
              <a:rPr lang="en-US" smtClean="0">
                <a:solidFill>
                  <a:srgbClr val="000000"/>
                </a:solidFill>
              </a:rPr>
              <a:pPr>
                <a:defRPr/>
              </a:pPr>
              <a:t>2</a:t>
            </a:fld>
            <a:endParaRPr lang="en-US" smtClean="0">
              <a:solidFill>
                <a:srgbClr val="000000"/>
              </a:solidFill>
            </a:endParaRPr>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noChangeArrowheads="1"/>
          </p:cNvSpPr>
          <p:nvPr>
            <p:ph type="sldNum" sz="quarter" idx="5"/>
          </p:nvPr>
        </p:nvSpPr>
        <p:spPr>
          <a:xfrm>
            <a:off x="3148013" y="9034319"/>
            <a:ext cx="704850" cy="247794"/>
          </a:xfrm>
        </p:spPr>
        <p:txBody>
          <a:bodyPr/>
          <a:lstStyle/>
          <a:p>
            <a:pPr>
              <a:defRPr/>
            </a:pPr>
            <a:fld id="{9CA87C76-DB74-48C8-8124-79DAD4A811D1}" type="slidenum">
              <a:rPr lang="en-US" smtClean="0"/>
              <a:pPr>
                <a:defRPr/>
              </a:pPr>
              <a:t>21</a:t>
            </a:fld>
            <a:endParaRPr lang="en-US"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Grp="1" noChangeArrowheads="1"/>
          </p:cNvSpPr>
          <p:nvPr>
            <p:ph type="sldNum" sz="quarter" idx="5"/>
          </p:nvPr>
        </p:nvSpPr>
        <p:spPr>
          <a:xfrm>
            <a:off x="3148013" y="9034463"/>
            <a:ext cx="704850" cy="247650"/>
          </a:xfrm>
        </p:spPr>
        <p:txBody>
          <a:bodyPr/>
          <a:lstStyle/>
          <a:p>
            <a:pPr>
              <a:defRPr/>
            </a:pPr>
            <a:fld id="{B2A273B8-4229-4DDB-A170-29D1C53BF517}" type="slidenum">
              <a:rPr lang="en-US" smtClean="0"/>
              <a:pPr>
                <a:defRPr/>
              </a:pPr>
              <a:t>22</a:t>
            </a:fld>
            <a:endParaRPr lang="en-US" smtClean="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146425" y="9034463"/>
            <a:ext cx="708025" cy="247650"/>
          </a:xfrm>
        </p:spPr>
        <p:txBody>
          <a:bodyPr/>
          <a:lstStyle/>
          <a:p>
            <a:pPr defTabSz="928688">
              <a:defRPr/>
            </a:pPr>
            <a:fld id="{30B1B221-73F5-4062-9EC5-65201ECCFD86}" type="slidenum">
              <a:rPr lang="en-US" smtClean="0"/>
              <a:pPr defTabSz="928688">
                <a:defRPr/>
              </a:pPr>
              <a:t>23</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400"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146425" y="9034463"/>
            <a:ext cx="708025" cy="247650"/>
          </a:xfrm>
        </p:spPr>
        <p:txBody>
          <a:bodyPr/>
          <a:lstStyle/>
          <a:p>
            <a:pPr defTabSz="928688">
              <a:defRPr/>
            </a:pPr>
            <a:fld id="{30B1B221-73F5-4062-9EC5-65201ECCFD86}" type="slidenum">
              <a:rPr lang="en-US" smtClean="0"/>
              <a:pPr defTabSz="928688">
                <a:defRPr/>
              </a:pPr>
              <a:t>24</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400"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146425" y="9034463"/>
            <a:ext cx="708025" cy="247650"/>
          </a:xfrm>
        </p:spPr>
        <p:txBody>
          <a:bodyPr/>
          <a:lstStyle/>
          <a:p>
            <a:pPr defTabSz="928688">
              <a:defRPr/>
            </a:pPr>
            <a:fld id="{30B1B221-73F5-4062-9EC5-65201ECCFD86}" type="slidenum">
              <a:rPr lang="en-US" smtClean="0"/>
              <a:pPr defTabSz="928688">
                <a:defRPr/>
              </a:pPr>
              <a:t>25</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400"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Rot="1" noChangeAspect="1" noChangeArrowheads="1" noTextEdit="1"/>
          </p:cNvSpPr>
          <p:nvPr>
            <p:ph type="sldImg"/>
          </p:nvPr>
        </p:nvSpPr>
        <p:spPr>
          <a:ln/>
        </p:spPr>
      </p:sp>
      <p:sp>
        <p:nvSpPr>
          <p:cNvPr id="27750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3"/>
          <p:cNvSpPr txBox="1">
            <a:spLocks noGrp="1" noChangeArrowheads="1"/>
          </p:cNvSpPr>
          <p:nvPr/>
        </p:nvSpPr>
        <p:spPr bwMode="auto">
          <a:xfrm>
            <a:off x="3147346" y="9034803"/>
            <a:ext cx="706249" cy="247312"/>
          </a:xfrm>
          <a:prstGeom prst="rect">
            <a:avLst/>
          </a:prstGeom>
          <a:noFill/>
          <a:ln w="9525">
            <a:noFill/>
            <a:miter lim="800000"/>
            <a:headEnd/>
            <a:tailEnd/>
          </a:ln>
        </p:spPr>
        <p:txBody>
          <a:bodyPr lIns="45882" tIns="46494" rIns="45882" bIns="46494" anchor="b">
            <a:spAutoFit/>
          </a:bodyPr>
          <a:lstStyle/>
          <a:p>
            <a:pPr algn="ctr" defTabSz="930275"/>
            <a:fld id="{159FE8EA-C6CA-4B7C-A2A0-C1C179F36AEA}" type="slidenum">
              <a:rPr lang="en-US" sz="1000"/>
              <a:pPr algn="ctr" defTabSz="930275"/>
              <a:t>27</a:t>
            </a:fld>
            <a:endParaRPr lang="en-US" sz="1000"/>
          </a:p>
        </p:txBody>
      </p:sp>
      <p:sp>
        <p:nvSpPr>
          <p:cNvPr id="80899"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ln/>
        </p:spPr>
        <p:txBody>
          <a:bodyPr/>
          <a:lstStyle/>
          <a:p>
            <a:pPr>
              <a:defRPr/>
            </a:pPr>
            <a:endParaRPr lang="en-US"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146425" y="9034463"/>
            <a:ext cx="708025" cy="247650"/>
          </a:xfrm>
        </p:spPr>
        <p:txBody>
          <a:bodyPr/>
          <a:lstStyle/>
          <a:p>
            <a:pPr defTabSz="928688">
              <a:defRPr/>
            </a:pPr>
            <a:fld id="{30B1B221-73F5-4062-9EC5-65201ECCFD86}" type="slidenum">
              <a:rPr lang="en-US" smtClean="0"/>
              <a:pPr defTabSz="928688">
                <a:defRPr/>
              </a:pPr>
              <a:t>28</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400"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Slide Image Placeholder 1"/>
          <p:cNvSpPr>
            <a:spLocks noGrp="1" noRot="1" noChangeAspect="1" noTextEdit="1"/>
          </p:cNvSpPr>
          <p:nvPr>
            <p:ph type="sldImg"/>
          </p:nvPr>
        </p:nvSpPr>
        <p:spPr>
          <a:ln/>
        </p:spPr>
      </p:sp>
      <p:sp>
        <p:nvSpPr>
          <p:cNvPr id="270339" name="Notes Placeholder 2"/>
          <p:cNvSpPr>
            <a:spLocks noGrp="1"/>
          </p:cNvSpPr>
          <p:nvPr>
            <p:ph type="body" idx="1"/>
          </p:nvPr>
        </p:nvSpPr>
        <p:spPr>
          <a:noFill/>
          <a:ln/>
        </p:spPr>
        <p:txBody>
          <a:bodyPr/>
          <a:lstStyle/>
          <a:p>
            <a:endParaRPr lang="en-US" sz="2400" dirty="0" smtClean="0"/>
          </a:p>
        </p:txBody>
      </p:sp>
      <p:sp>
        <p:nvSpPr>
          <p:cNvPr id="270340" name="Slide Number Placeholder 3"/>
          <p:cNvSpPr txBox="1">
            <a:spLocks noGrp="1"/>
          </p:cNvSpPr>
          <p:nvPr/>
        </p:nvSpPr>
        <p:spPr bwMode="auto">
          <a:xfrm>
            <a:off x="3149600" y="9034463"/>
            <a:ext cx="701675" cy="247650"/>
          </a:xfrm>
          <a:prstGeom prst="rect">
            <a:avLst/>
          </a:prstGeom>
          <a:noFill/>
          <a:ln w="9525">
            <a:noFill/>
            <a:miter lim="800000"/>
            <a:headEnd/>
            <a:tailEnd/>
          </a:ln>
        </p:spPr>
        <p:txBody>
          <a:bodyPr lIns="45956" tIns="46569" rIns="45956" bIns="46569" anchor="b">
            <a:spAutoFit/>
          </a:bodyPr>
          <a:lstStyle/>
          <a:p>
            <a:pPr algn="ctr" defTabSz="930275"/>
            <a:fld id="{15C28DB1-9D12-46D2-85EE-9083FA58BCE8}" type="slidenum">
              <a:rPr lang="en-US" sz="1000"/>
              <a:pPr algn="ctr" defTabSz="930275"/>
              <a:t>29</a:t>
            </a:fld>
            <a:endParaRPr lang="en-US" sz="100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3"/>
          <p:cNvSpPr txBox="1">
            <a:spLocks noGrp="1" noChangeArrowheads="1"/>
          </p:cNvSpPr>
          <p:nvPr/>
        </p:nvSpPr>
        <p:spPr bwMode="auto">
          <a:xfrm>
            <a:off x="3148013" y="9034463"/>
            <a:ext cx="704850" cy="247650"/>
          </a:xfrm>
          <a:prstGeom prst="rect">
            <a:avLst/>
          </a:prstGeom>
          <a:noFill/>
          <a:ln w="9525">
            <a:noFill/>
            <a:miter lim="800000"/>
            <a:headEnd/>
            <a:tailEnd/>
          </a:ln>
        </p:spPr>
        <p:txBody>
          <a:bodyPr lIns="45877" tIns="46489" rIns="45877" bIns="46489" anchor="b">
            <a:spAutoFit/>
          </a:bodyPr>
          <a:lstStyle/>
          <a:p>
            <a:pPr algn="ctr" defTabSz="930275"/>
            <a:fld id="{E9565180-8486-4D0E-8C23-611864437D81}" type="slidenum">
              <a:rPr lang="en-US" sz="1000"/>
              <a:pPr algn="ctr" defTabSz="930275"/>
              <a:t>30</a:t>
            </a:fld>
            <a:endParaRPr lang="en-US" sz="1000"/>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p:spPr>
        <p:txBody>
          <a:bodyPr lIns="46056" tIns="46056" rIns="46056" bIns="46056"/>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p:spPr>
        <p:txBody>
          <a:bodyPr/>
          <a:lstStyle/>
          <a:p>
            <a:endParaRPr lang="en-US" sz="2400" dirty="0" smtClean="0">
              <a:latin typeface="Arial"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Rot="1" noChangeAspect="1" noChangeArrowheads="1" noTextEdit="1"/>
          </p:cNvSpPr>
          <p:nvPr>
            <p:ph type="sldImg"/>
          </p:nvPr>
        </p:nvSpPr>
        <p:spPr>
          <a:ln/>
        </p:spPr>
      </p:sp>
      <p:sp>
        <p:nvSpPr>
          <p:cNvPr id="27750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3"/>
          <p:cNvSpPr txBox="1">
            <a:spLocks noGrp="1" noChangeArrowheads="1"/>
          </p:cNvSpPr>
          <p:nvPr/>
        </p:nvSpPr>
        <p:spPr bwMode="auto">
          <a:xfrm>
            <a:off x="3148013" y="9034463"/>
            <a:ext cx="704850" cy="247650"/>
          </a:xfrm>
          <a:prstGeom prst="rect">
            <a:avLst/>
          </a:prstGeom>
          <a:noFill/>
          <a:ln w="9525">
            <a:noFill/>
            <a:miter lim="800000"/>
            <a:headEnd/>
            <a:tailEnd/>
          </a:ln>
        </p:spPr>
        <p:txBody>
          <a:bodyPr lIns="45882" tIns="46494" rIns="45882" bIns="46494" anchor="b">
            <a:spAutoFit/>
          </a:bodyPr>
          <a:lstStyle/>
          <a:p>
            <a:pPr algn="ctr" defTabSz="930275"/>
            <a:fld id="{9147EEA4-1C7C-4C10-AE99-ECAAB11F4287}" type="slidenum">
              <a:rPr lang="en-US" sz="1000"/>
              <a:pPr algn="ctr" defTabSz="930275"/>
              <a:t>32</a:t>
            </a:fld>
            <a:endParaRPr lang="en-US" sz="1000"/>
          </a:p>
        </p:txBody>
      </p:sp>
      <p:sp>
        <p:nvSpPr>
          <p:cNvPr id="272387"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ln/>
        </p:spPr>
        <p:txBody>
          <a:bodyPr/>
          <a:lstStyle/>
          <a:p>
            <a:pPr>
              <a:buNone/>
              <a:defRPr/>
            </a:pPr>
            <a:endParaRPr lang="en-US"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3"/>
          <p:cNvSpPr txBox="1">
            <a:spLocks noGrp="1" noChangeArrowheads="1"/>
          </p:cNvSpPr>
          <p:nvPr/>
        </p:nvSpPr>
        <p:spPr bwMode="auto">
          <a:xfrm>
            <a:off x="3148013" y="9034463"/>
            <a:ext cx="704850" cy="247650"/>
          </a:xfrm>
          <a:prstGeom prst="rect">
            <a:avLst/>
          </a:prstGeom>
          <a:noFill/>
          <a:ln w="9525">
            <a:noFill/>
            <a:miter lim="800000"/>
            <a:headEnd/>
            <a:tailEnd/>
          </a:ln>
        </p:spPr>
        <p:txBody>
          <a:bodyPr lIns="45882" tIns="46494" rIns="45882" bIns="46494" anchor="b">
            <a:spAutoFit/>
          </a:bodyPr>
          <a:lstStyle/>
          <a:p>
            <a:pPr algn="ctr" defTabSz="930275"/>
            <a:fld id="{D20C7C8D-0074-4941-8AE0-563E09955F80}" type="slidenum">
              <a:rPr lang="en-US" sz="1000"/>
              <a:pPr algn="ctr" defTabSz="930275"/>
              <a:t>33</a:t>
            </a:fld>
            <a:endParaRPr lang="en-US" sz="1000"/>
          </a:p>
        </p:txBody>
      </p:sp>
      <p:sp>
        <p:nvSpPr>
          <p:cNvPr id="273411" name="Rectangle 2"/>
          <p:cNvSpPr>
            <a:spLocks noGrp="1" noRot="1" noChangeAspect="1" noChangeArrowheads="1" noTextEdit="1"/>
          </p:cNvSpPr>
          <p:nvPr>
            <p:ph type="sldImg"/>
          </p:nvPr>
        </p:nvSpPr>
        <p:spPr>
          <a:ln/>
        </p:spPr>
      </p:sp>
      <p:sp>
        <p:nvSpPr>
          <p:cNvPr id="27341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Rot="1" noChangeAspect="1" noChangeArrowheads="1" noTextEdit="1"/>
          </p:cNvSpPr>
          <p:nvPr>
            <p:ph type="sldImg"/>
          </p:nvPr>
        </p:nvSpPr>
        <p:spPr>
          <a:ln/>
        </p:spPr>
      </p:sp>
      <p:sp>
        <p:nvSpPr>
          <p:cNvPr id="27750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3"/>
          <p:cNvSpPr>
            <a:spLocks noGrp="1" noChangeArrowheads="1"/>
          </p:cNvSpPr>
          <p:nvPr>
            <p:ph type="sldNum" sz="quarter" idx="5"/>
          </p:nvPr>
        </p:nvSpPr>
        <p:spPr/>
        <p:txBody>
          <a:bodyPr/>
          <a:lstStyle/>
          <a:p>
            <a:pPr>
              <a:defRPr/>
            </a:pPr>
            <a:fld id="{C648A442-6509-4029-9674-B030FA2A056F}" type="slidenum">
              <a:rPr lang="en-US" smtClean="0"/>
              <a:pPr>
                <a:defRPr/>
              </a:pPr>
              <a:t>35</a:t>
            </a:fld>
            <a:endParaRPr lang="en-US" smtClean="0"/>
          </a:p>
        </p:txBody>
      </p:sp>
      <p:sp>
        <p:nvSpPr>
          <p:cNvPr id="274435" name="Rectangle 4"/>
          <p:cNvSpPr>
            <a:spLocks noGrp="1" noRot="1" noChangeAspect="1" noChangeArrowheads="1" noTextEdit="1"/>
          </p:cNvSpPr>
          <p:nvPr>
            <p:ph type="sldImg"/>
          </p:nvPr>
        </p:nvSpPr>
        <p:spPr>
          <a:ln/>
        </p:spPr>
      </p:sp>
      <p:sp>
        <p:nvSpPr>
          <p:cNvPr id="274436" name="Rectangle 5"/>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3"/>
          <p:cNvSpPr>
            <a:spLocks noGrp="1" noChangeArrowheads="1"/>
          </p:cNvSpPr>
          <p:nvPr>
            <p:ph type="sldNum" sz="quarter" idx="5"/>
          </p:nvPr>
        </p:nvSpPr>
        <p:spPr/>
        <p:txBody>
          <a:bodyPr/>
          <a:lstStyle/>
          <a:p>
            <a:pPr>
              <a:defRPr/>
            </a:pPr>
            <a:fld id="{D16B205B-5CAC-4CDE-BC3B-EC6CDB61437F}" type="slidenum">
              <a:rPr lang="en-US" smtClean="0"/>
              <a:pPr>
                <a:defRPr/>
              </a:pPr>
              <a:t>36</a:t>
            </a:fld>
            <a:endParaRPr lang="en-US" smtClean="0"/>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9697" name="Rectangle 3"/>
          <p:cNvSpPr txBox="1">
            <a:spLocks noGrp="1" noChangeArrowheads="1"/>
          </p:cNvSpPr>
          <p:nvPr/>
        </p:nvSpPr>
        <p:spPr bwMode="auto">
          <a:xfrm>
            <a:off x="3148652" y="9034803"/>
            <a:ext cx="703573" cy="247312"/>
          </a:xfrm>
          <a:prstGeom prst="rect">
            <a:avLst/>
          </a:prstGeom>
          <a:noFill/>
          <a:ln w="9525">
            <a:noFill/>
            <a:miter lim="800000"/>
            <a:headEnd/>
            <a:tailEnd/>
          </a:ln>
        </p:spPr>
        <p:txBody>
          <a:bodyPr lIns="45909" tIns="46522" rIns="45909" bIns="46522" anchor="b">
            <a:spAutoFit/>
          </a:bodyPr>
          <a:lstStyle/>
          <a:p>
            <a:pPr algn="ctr"/>
            <a:fld id="{ECB28993-AF64-42C9-8474-B3CB83825417}" type="slidenum">
              <a:rPr lang="en-US" sz="1000">
                <a:solidFill>
                  <a:srgbClr val="000000"/>
                </a:solidFill>
                <a:latin typeface="Times New Roman" pitchFamily="18" charset="0"/>
              </a:rPr>
              <a:pPr algn="ctr"/>
              <a:t>37</a:t>
            </a:fld>
            <a:endParaRPr lang="en-US" sz="1000" dirty="0">
              <a:solidFill>
                <a:srgbClr val="000000"/>
              </a:solidFill>
              <a:latin typeface="Times New Roman" pitchFamily="18" charset="0"/>
            </a:endParaRPr>
          </a:p>
        </p:txBody>
      </p:sp>
      <p:sp>
        <p:nvSpPr>
          <p:cNvPr id="1949698" name="Rectangle 2"/>
          <p:cNvSpPr>
            <a:spLocks noGrp="1" noRot="1" noChangeAspect="1" noChangeArrowheads="1" noTextEdit="1"/>
          </p:cNvSpPr>
          <p:nvPr>
            <p:ph type="sldImg"/>
          </p:nvPr>
        </p:nvSpPr>
        <p:spPr>
          <a:ln/>
        </p:spPr>
      </p:sp>
      <p:sp>
        <p:nvSpPr>
          <p:cNvPr id="1949699" name="Rectangle 3"/>
          <p:cNvSpPr>
            <a:spLocks noGrp="1" noChangeArrowheads="1"/>
          </p:cNvSpPr>
          <p:nvPr>
            <p:ph type="body" idx="1"/>
          </p:nvPr>
        </p:nvSpPr>
        <p:spPr>
          <a:noFill/>
          <a:ln/>
        </p:spPr>
        <p:txBody>
          <a:bodyPr/>
          <a:lstStyle/>
          <a:p>
            <a:pPr>
              <a:spcBef>
                <a:spcPct val="0"/>
              </a:spcBef>
            </a:pPr>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3"/>
          <p:cNvSpPr>
            <a:spLocks noGrp="1" noChangeArrowheads="1"/>
          </p:cNvSpPr>
          <p:nvPr>
            <p:ph type="sldNum" sz="quarter" idx="5"/>
          </p:nvPr>
        </p:nvSpPr>
        <p:spPr>
          <a:xfrm>
            <a:off x="3148013" y="9034319"/>
            <a:ext cx="704850" cy="247794"/>
          </a:xfrm>
          <a:noFill/>
        </p:spPr>
        <p:txBody>
          <a:bodyPr/>
          <a:lstStyle/>
          <a:p>
            <a:fld id="{7A8646BB-B319-4F75-911D-7DF8CB868F04}" type="slidenum">
              <a:rPr lang="en-US" smtClean="0"/>
              <a:pPr/>
              <a:t>38</a:t>
            </a:fld>
            <a:endParaRPr lang="en-US" smtClean="0"/>
          </a:p>
        </p:txBody>
      </p:sp>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3"/>
          <p:cNvSpPr txBox="1">
            <a:spLocks noGrp="1" noChangeArrowheads="1"/>
          </p:cNvSpPr>
          <p:nvPr/>
        </p:nvSpPr>
        <p:spPr bwMode="auto">
          <a:xfrm>
            <a:off x="3148965" y="9034803"/>
            <a:ext cx="703010" cy="247312"/>
          </a:xfrm>
          <a:prstGeom prst="rect">
            <a:avLst/>
          </a:prstGeom>
          <a:noFill/>
          <a:ln w="9525">
            <a:noFill/>
            <a:miter lim="800000"/>
            <a:headEnd/>
            <a:tailEnd/>
          </a:ln>
        </p:spPr>
        <p:txBody>
          <a:bodyPr lIns="45882" tIns="46494" rIns="45882" bIns="46494" anchor="b">
            <a:spAutoFit/>
          </a:bodyPr>
          <a:lstStyle/>
          <a:p>
            <a:pPr algn="ctr" defTabSz="928787"/>
            <a:fld id="{14138CAD-3A22-40B9-ADE2-E9D273E7F01D}" type="slidenum">
              <a:rPr lang="en-US" sz="1000"/>
              <a:pPr algn="ctr" defTabSz="928787"/>
              <a:t>39</a:t>
            </a:fld>
            <a:endParaRPr lang="en-US" sz="1000" dirty="0"/>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3"/>
          <p:cNvSpPr txBox="1">
            <a:spLocks noGrp="1" noChangeArrowheads="1"/>
          </p:cNvSpPr>
          <p:nvPr/>
        </p:nvSpPr>
        <p:spPr bwMode="auto">
          <a:xfrm>
            <a:off x="3148965" y="9034803"/>
            <a:ext cx="703010" cy="247312"/>
          </a:xfrm>
          <a:prstGeom prst="rect">
            <a:avLst/>
          </a:prstGeom>
          <a:noFill/>
          <a:ln w="9525">
            <a:noFill/>
            <a:miter lim="800000"/>
            <a:headEnd/>
            <a:tailEnd/>
          </a:ln>
        </p:spPr>
        <p:txBody>
          <a:bodyPr lIns="45882" tIns="46494" rIns="45882" bIns="46494" anchor="b">
            <a:spAutoFit/>
          </a:bodyPr>
          <a:lstStyle/>
          <a:p>
            <a:pPr algn="ctr" defTabSz="928787"/>
            <a:fld id="{14138CAD-3A22-40B9-ADE2-E9D273E7F01D}" type="slidenum">
              <a:rPr lang="en-US" sz="1000"/>
              <a:pPr algn="ctr" defTabSz="928787"/>
              <a:t>40</a:t>
            </a:fld>
            <a:endParaRPr lang="en-US" sz="1000" dirty="0"/>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Rot="1" noChangeAspect="1" noChangeArrowheads="1" noTextEdit="1"/>
          </p:cNvSpPr>
          <p:nvPr>
            <p:ph type="sldImg"/>
          </p:nvPr>
        </p:nvSpPr>
        <p:spPr>
          <a:ln/>
        </p:spPr>
      </p:sp>
      <p:sp>
        <p:nvSpPr>
          <p:cNvPr id="163843"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Rot="1" noChangeAspect="1" noChangeArrowheads="1" noTextEdit="1"/>
          </p:cNvSpPr>
          <p:nvPr>
            <p:ph type="sldImg"/>
          </p:nvPr>
        </p:nvSpPr>
        <p:spPr>
          <a:xfrm>
            <a:off x="1181100" y="700088"/>
            <a:ext cx="4635500" cy="3478212"/>
          </a:xfrm>
          <a:solidFill>
            <a:srgbClr val="FFFFFF"/>
          </a:solidFill>
          <a:ln/>
        </p:spPr>
      </p:sp>
      <p:sp>
        <p:nvSpPr>
          <p:cNvPr id="202755" name="Rectangle 3"/>
          <p:cNvSpPr>
            <a:spLocks noGrp="1" noChangeArrowheads="1"/>
          </p:cNvSpPr>
          <p:nvPr>
            <p:ph type="body" idx="1"/>
          </p:nvPr>
        </p:nvSpPr>
        <p:spPr>
          <a:xfrm>
            <a:off x="901700" y="4410075"/>
            <a:ext cx="5189538" cy="4173538"/>
          </a:xfrm>
          <a:solidFill>
            <a:srgbClr val="FFFFFF"/>
          </a:solidFill>
          <a:ln>
            <a:solidFill>
              <a:srgbClr val="000000"/>
            </a:solidFill>
          </a:ln>
        </p:spPr>
        <p:txBody>
          <a:bodyPr/>
          <a:lstStyle/>
          <a:p>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3"/>
          <p:cNvSpPr>
            <a:spLocks noGrp="1" noChangeArrowheads="1"/>
          </p:cNvSpPr>
          <p:nvPr>
            <p:ph type="sldNum" sz="quarter" idx="5"/>
          </p:nvPr>
        </p:nvSpPr>
        <p:spPr>
          <a:xfrm>
            <a:off x="3148014" y="9034466"/>
            <a:ext cx="704849" cy="247650"/>
          </a:xfrm>
        </p:spPr>
        <p:txBody>
          <a:bodyPr/>
          <a:lstStyle/>
          <a:p>
            <a:pPr>
              <a:defRPr/>
            </a:pPr>
            <a:fld id="{205DA8A8-5777-4FA2-8084-FB24BA0FA918}" type="slidenum">
              <a:rPr lang="en-US" smtClean="0">
                <a:solidFill>
                  <a:srgbClr val="000000"/>
                </a:solidFill>
              </a:rPr>
              <a:pPr>
                <a:defRPr/>
              </a:pPr>
              <a:t>42</a:t>
            </a:fld>
            <a:endParaRPr lang="en-US" smtClean="0">
              <a:solidFill>
                <a:srgbClr val="000000"/>
              </a:solidFill>
            </a:endParaRPr>
          </a:p>
        </p:txBody>
      </p:sp>
      <p:sp>
        <p:nvSpPr>
          <p:cNvPr id="208899" name="Rectangle 4"/>
          <p:cNvSpPr>
            <a:spLocks noGrp="1" noRot="1" noChangeAspect="1" noChangeArrowheads="1" noTextEdit="1"/>
          </p:cNvSpPr>
          <p:nvPr>
            <p:ph type="sldImg"/>
          </p:nvPr>
        </p:nvSpPr>
        <p:spPr>
          <a:ln/>
        </p:spPr>
      </p:sp>
      <p:sp>
        <p:nvSpPr>
          <p:cNvPr id="208900" name="Rectangle 5"/>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3"/>
          <p:cNvSpPr>
            <a:spLocks noGrp="1" noChangeArrowheads="1"/>
          </p:cNvSpPr>
          <p:nvPr>
            <p:ph type="sldNum" sz="quarter" idx="5"/>
          </p:nvPr>
        </p:nvSpPr>
        <p:spPr>
          <a:xfrm>
            <a:off x="3148015" y="9034465"/>
            <a:ext cx="704850" cy="247650"/>
          </a:xfrm>
        </p:spPr>
        <p:txBody>
          <a:bodyPr/>
          <a:lstStyle/>
          <a:p>
            <a:pPr>
              <a:defRPr/>
            </a:pPr>
            <a:fld id="{935D9A84-BDC2-4CC8-AAC8-58F3C8F9656A}" type="slidenum">
              <a:rPr lang="en-US" smtClean="0"/>
              <a:pPr>
                <a:defRPr/>
              </a:pPr>
              <a:t>43</a:t>
            </a:fld>
            <a:endParaRPr lang="en-US" smtClean="0"/>
          </a:p>
        </p:txBody>
      </p:sp>
      <p:sp>
        <p:nvSpPr>
          <p:cNvPr id="190467" name="Rectangle 4"/>
          <p:cNvSpPr>
            <a:spLocks noGrp="1" noRot="1" noChangeAspect="1" noChangeArrowheads="1" noTextEdit="1"/>
          </p:cNvSpPr>
          <p:nvPr>
            <p:ph type="sldImg"/>
          </p:nvPr>
        </p:nvSpPr>
        <p:spPr>
          <a:ln/>
        </p:spPr>
      </p:sp>
      <p:sp>
        <p:nvSpPr>
          <p:cNvPr id="190468" name="Rectangle 5"/>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148013" y="9034320"/>
            <a:ext cx="704850" cy="247794"/>
          </a:xfrm>
        </p:spPr>
        <p:txBody>
          <a:bodyPr/>
          <a:lstStyle/>
          <a:p>
            <a:fld id="{076349CA-7964-46F8-9AF2-4ABE1A925F7D}" type="slidenum">
              <a:rPr lang="en-US" smtClean="0"/>
              <a:pPr/>
              <a:t>44</a:t>
            </a:fld>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3"/>
          <p:cNvSpPr>
            <a:spLocks noGrp="1" noChangeArrowheads="1"/>
          </p:cNvSpPr>
          <p:nvPr>
            <p:ph type="sldNum" sz="quarter" idx="5"/>
          </p:nvPr>
        </p:nvSpPr>
        <p:spPr>
          <a:xfrm>
            <a:off x="3148014" y="9034466"/>
            <a:ext cx="704849" cy="247650"/>
          </a:xfrm>
        </p:spPr>
        <p:txBody>
          <a:bodyPr/>
          <a:lstStyle/>
          <a:p>
            <a:pPr>
              <a:defRPr/>
            </a:pPr>
            <a:fld id="{205DA8A8-5777-4FA2-8084-FB24BA0FA918}" type="slidenum">
              <a:rPr lang="en-US" smtClean="0">
                <a:solidFill>
                  <a:srgbClr val="000000"/>
                </a:solidFill>
              </a:rPr>
              <a:pPr>
                <a:defRPr/>
              </a:pPr>
              <a:t>45</a:t>
            </a:fld>
            <a:endParaRPr lang="en-US" smtClean="0">
              <a:solidFill>
                <a:srgbClr val="000000"/>
              </a:solidFill>
            </a:endParaRPr>
          </a:p>
        </p:txBody>
      </p:sp>
      <p:sp>
        <p:nvSpPr>
          <p:cNvPr id="208899" name="Rectangle 4"/>
          <p:cNvSpPr>
            <a:spLocks noGrp="1" noRot="1" noChangeAspect="1" noChangeArrowheads="1" noTextEdit="1"/>
          </p:cNvSpPr>
          <p:nvPr>
            <p:ph type="sldImg"/>
          </p:nvPr>
        </p:nvSpPr>
        <p:spPr>
          <a:ln/>
        </p:spPr>
      </p:sp>
      <p:sp>
        <p:nvSpPr>
          <p:cNvPr id="208900" name="Rectangle 5"/>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All data from </a:t>
            </a:r>
            <a:r>
              <a:rPr lang="en-US" dirty="0" err="1" smtClean="0"/>
              <a:t>NatCat</a:t>
            </a:r>
            <a:r>
              <a:rPr lang="en-US" dirty="0" smtClean="0"/>
              <a:t> Service</a:t>
            </a:r>
            <a:endParaRPr lang="en-US" dirty="0"/>
          </a:p>
        </p:txBody>
      </p:sp>
      <p:sp>
        <p:nvSpPr>
          <p:cNvPr id="4" name="Slide Number Placeholder 3"/>
          <p:cNvSpPr>
            <a:spLocks noGrp="1"/>
          </p:cNvSpPr>
          <p:nvPr>
            <p:ph type="sldNum" sz="quarter" idx="10"/>
          </p:nvPr>
        </p:nvSpPr>
        <p:spPr>
          <a:xfrm>
            <a:off x="3148013" y="9034319"/>
            <a:ext cx="704850" cy="247794"/>
          </a:xfrm>
        </p:spPr>
        <p:txBody>
          <a:bodyPr/>
          <a:lstStyle/>
          <a:p>
            <a:fld id="{076349CA-7964-46F8-9AF2-4ABE1A925F7D}" type="slidenum">
              <a:rPr lang="en-US" smtClean="0"/>
              <a:pPr/>
              <a:t>48</a:t>
            </a:fld>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a:xfrm>
            <a:off x="3148013" y="9034319"/>
            <a:ext cx="704850" cy="247794"/>
          </a:xfrm>
        </p:spPr>
        <p:txBody>
          <a:bodyPr/>
          <a:lstStyle/>
          <a:p>
            <a:fld id="{076349CA-7964-46F8-9AF2-4ABE1A925F7D}" type="slidenum">
              <a:rPr lang="en-US" smtClean="0"/>
              <a:pPr/>
              <a:t>49</a:t>
            </a:fld>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Rot="1" noChangeAspect="1" noChangeArrowheads="1" noTextEdit="1"/>
          </p:cNvSpPr>
          <p:nvPr>
            <p:ph type="sldImg"/>
          </p:nvPr>
        </p:nvSpPr>
        <p:spPr>
          <a:xfrm>
            <a:off x="1181100" y="700088"/>
            <a:ext cx="4635500" cy="3478212"/>
          </a:xfrm>
          <a:solidFill>
            <a:srgbClr val="FFFFFF"/>
          </a:solidFill>
          <a:ln/>
        </p:spPr>
      </p:sp>
      <p:sp>
        <p:nvSpPr>
          <p:cNvPr id="210947" name="Rectangle 3"/>
          <p:cNvSpPr>
            <a:spLocks noGrp="1" noChangeArrowheads="1"/>
          </p:cNvSpPr>
          <p:nvPr>
            <p:ph type="body" idx="1"/>
          </p:nvPr>
        </p:nvSpPr>
        <p:spPr>
          <a:xfrm>
            <a:off x="901700" y="4410075"/>
            <a:ext cx="5189538" cy="4173538"/>
          </a:xfrm>
          <a:solidFill>
            <a:srgbClr val="FFFFFF"/>
          </a:solidFill>
          <a:ln>
            <a:solidFill>
              <a:srgbClr val="000000"/>
            </a:solidFill>
          </a:ln>
        </p:spPr>
        <p:txBody>
          <a:bodyPr/>
          <a:lstStyle/>
          <a:p>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3"/>
          <p:cNvSpPr>
            <a:spLocks noGrp="1" noChangeArrowheads="1"/>
          </p:cNvSpPr>
          <p:nvPr>
            <p:ph type="sldNum" sz="quarter" idx="5"/>
          </p:nvPr>
        </p:nvSpPr>
        <p:spPr>
          <a:xfrm>
            <a:off x="3148014" y="9034464"/>
            <a:ext cx="704850" cy="247650"/>
          </a:xfrm>
        </p:spPr>
        <p:txBody>
          <a:bodyPr/>
          <a:lstStyle/>
          <a:p>
            <a:pPr>
              <a:defRPr/>
            </a:pPr>
            <a:fld id="{CD8EFDAD-DD28-475D-8809-5E3173A79418}" type="slidenum">
              <a:rPr lang="en-US" smtClean="0"/>
              <a:pPr>
                <a:defRPr/>
              </a:pPr>
              <a:t>53</a:t>
            </a:fld>
            <a:endParaRPr lang="en-US" smtClean="0"/>
          </a:p>
        </p:txBody>
      </p:sp>
      <p:sp>
        <p:nvSpPr>
          <p:cNvPr id="215043" name="Rectangle 2"/>
          <p:cNvSpPr>
            <a:spLocks noGrp="1" noRot="1" noChangeAspect="1" noChangeArrowheads="1" noTextEdit="1"/>
          </p:cNvSpPr>
          <p:nvPr>
            <p:ph type="sldImg"/>
          </p:nvPr>
        </p:nvSpPr>
        <p:spPr>
          <a:ln/>
        </p:spPr>
      </p:sp>
      <p:sp>
        <p:nvSpPr>
          <p:cNvPr id="21504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3"/>
          <p:cNvSpPr>
            <a:spLocks noGrp="1" noChangeArrowheads="1"/>
          </p:cNvSpPr>
          <p:nvPr>
            <p:ph type="sldNum" sz="quarter" idx="5"/>
          </p:nvPr>
        </p:nvSpPr>
        <p:spPr>
          <a:xfrm>
            <a:off x="3148014" y="9034464"/>
            <a:ext cx="704850" cy="247650"/>
          </a:xfrm>
        </p:spPr>
        <p:txBody>
          <a:bodyPr/>
          <a:lstStyle/>
          <a:p>
            <a:pPr>
              <a:defRPr/>
            </a:pPr>
            <a:fld id="{CD8EFDAD-DD28-475D-8809-5E3173A79418}" type="slidenum">
              <a:rPr lang="en-US" smtClean="0"/>
              <a:pPr>
                <a:defRPr/>
              </a:pPr>
              <a:t>54</a:t>
            </a:fld>
            <a:endParaRPr lang="en-US" smtClean="0"/>
          </a:p>
        </p:txBody>
      </p:sp>
      <p:sp>
        <p:nvSpPr>
          <p:cNvPr id="215043" name="Rectangle 2"/>
          <p:cNvSpPr>
            <a:spLocks noGrp="1" noRot="1" noChangeAspect="1" noChangeArrowheads="1" noTextEdit="1"/>
          </p:cNvSpPr>
          <p:nvPr>
            <p:ph type="sldImg"/>
          </p:nvPr>
        </p:nvSpPr>
        <p:spPr>
          <a:ln/>
        </p:spPr>
      </p:sp>
      <p:sp>
        <p:nvSpPr>
          <p:cNvPr id="21504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3"/>
          <p:cNvSpPr>
            <a:spLocks noGrp="1" noChangeArrowheads="1"/>
          </p:cNvSpPr>
          <p:nvPr>
            <p:ph type="sldNum" sz="quarter" idx="5"/>
          </p:nvPr>
        </p:nvSpPr>
        <p:spPr>
          <a:xfrm>
            <a:off x="3148013" y="9034463"/>
            <a:ext cx="704850" cy="247650"/>
          </a:xfrm>
        </p:spPr>
        <p:txBody>
          <a:bodyPr/>
          <a:lstStyle/>
          <a:p>
            <a:pPr>
              <a:defRPr/>
            </a:pPr>
            <a:fld id="{938F789B-0BA8-4A49-AFC3-8C639E029E1C}" type="slidenum">
              <a:rPr lang="en-US" smtClean="0"/>
              <a:pPr>
                <a:defRPr/>
              </a:pPr>
              <a:t>6</a:t>
            </a:fld>
            <a:endParaRPr lang="en-US" smtClean="0"/>
          </a:p>
        </p:txBody>
      </p:sp>
      <p:sp>
        <p:nvSpPr>
          <p:cNvPr id="266243" name="Rectangle 2"/>
          <p:cNvSpPr>
            <a:spLocks noGrp="1" noRot="1" noChangeAspect="1" noChangeArrowheads="1" noTextEdit="1"/>
          </p:cNvSpPr>
          <p:nvPr>
            <p:ph type="sldImg"/>
          </p:nvPr>
        </p:nvSpPr>
        <p:spPr>
          <a:ln/>
        </p:spPr>
      </p:sp>
      <p:sp>
        <p:nvSpPr>
          <p:cNvPr id="26624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Rot="1" noChangeAspect="1" noChangeArrowheads="1" noTextEdit="1"/>
          </p:cNvSpPr>
          <p:nvPr>
            <p:ph type="sldImg"/>
          </p:nvPr>
        </p:nvSpPr>
        <p:spPr>
          <a:xfrm>
            <a:off x="1179513" y="700088"/>
            <a:ext cx="4638675" cy="3478212"/>
          </a:xfrm>
          <a:solidFill>
            <a:srgbClr val="FFFFFF"/>
          </a:solidFill>
          <a:ln/>
        </p:spPr>
      </p:sp>
      <p:sp>
        <p:nvSpPr>
          <p:cNvPr id="199683" name="Rectangle 3"/>
          <p:cNvSpPr>
            <a:spLocks noGrp="1" noChangeArrowheads="1"/>
          </p:cNvSpPr>
          <p:nvPr>
            <p:ph type="body" idx="1"/>
          </p:nvPr>
        </p:nvSpPr>
        <p:spPr>
          <a:xfrm>
            <a:off x="901700" y="4410075"/>
            <a:ext cx="5189538" cy="4173538"/>
          </a:xfrm>
          <a:solidFill>
            <a:srgbClr val="FFFFFF"/>
          </a:solidFill>
          <a:ln>
            <a:solidFill>
              <a:srgbClr val="000000"/>
            </a:solidFill>
          </a:ln>
        </p:spPr>
        <p:txBody>
          <a:bodyPr/>
          <a:lstStyle/>
          <a:p>
            <a:endParaRPr 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Rectangle 3"/>
          <p:cNvSpPr>
            <a:spLocks noGrp="1" noChangeArrowheads="1"/>
          </p:cNvSpPr>
          <p:nvPr>
            <p:ph type="sldNum" sz="quarter" idx="5"/>
          </p:nvPr>
        </p:nvSpPr>
        <p:spPr>
          <a:xfrm>
            <a:off x="3148013" y="9034463"/>
            <a:ext cx="704850" cy="247650"/>
          </a:xfrm>
        </p:spPr>
        <p:txBody>
          <a:bodyPr/>
          <a:lstStyle/>
          <a:p>
            <a:pPr>
              <a:defRPr/>
            </a:pPr>
            <a:fld id="{ECA2118D-97E9-47A6-8843-4A77375CEADF}" type="slidenum">
              <a:rPr lang="en-US" smtClean="0">
                <a:solidFill>
                  <a:srgbClr val="000000"/>
                </a:solidFill>
              </a:rPr>
              <a:pPr>
                <a:defRPr/>
              </a:pPr>
              <a:t>56</a:t>
            </a:fld>
            <a:endParaRPr lang="en-US" smtClean="0">
              <a:solidFill>
                <a:srgbClr val="000000"/>
              </a:solidFill>
            </a:endParaRPr>
          </a:p>
        </p:txBody>
      </p:sp>
      <p:sp>
        <p:nvSpPr>
          <p:cNvPr id="209923" name="Rectangle 4"/>
          <p:cNvSpPr>
            <a:spLocks noGrp="1" noRot="1" noChangeAspect="1" noChangeArrowheads="1" noTextEdit="1"/>
          </p:cNvSpPr>
          <p:nvPr>
            <p:ph type="sldImg"/>
          </p:nvPr>
        </p:nvSpPr>
        <p:spPr>
          <a:ln/>
        </p:spPr>
      </p:sp>
      <p:sp>
        <p:nvSpPr>
          <p:cNvPr id="209924" name="Rectangle 5"/>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2"/>
          <p:cNvSpPr>
            <a:spLocks noGrp="1" noRot="1" noChangeAspect="1" noChangeArrowheads="1" noTextEdit="1"/>
          </p:cNvSpPr>
          <p:nvPr>
            <p:ph type="sldImg"/>
          </p:nvPr>
        </p:nvSpPr>
        <p:spPr>
          <a:ln/>
        </p:spPr>
      </p:sp>
      <p:sp>
        <p:nvSpPr>
          <p:cNvPr id="26317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3"/>
          <p:cNvSpPr>
            <a:spLocks noGrp="1" noChangeArrowheads="1"/>
          </p:cNvSpPr>
          <p:nvPr>
            <p:ph type="sldNum" sz="quarter" idx="5"/>
          </p:nvPr>
        </p:nvSpPr>
        <p:spPr>
          <a:xfrm>
            <a:off x="3148013" y="9034319"/>
            <a:ext cx="704850" cy="247794"/>
          </a:xfrm>
        </p:spPr>
        <p:txBody>
          <a:bodyPr/>
          <a:lstStyle/>
          <a:p>
            <a:pPr>
              <a:defRPr/>
            </a:pPr>
            <a:fld id="{D16B205B-5CAC-4CDE-BC3B-EC6CDB61437F}" type="slidenum">
              <a:rPr lang="en-US" smtClean="0"/>
              <a:pPr>
                <a:defRPr/>
              </a:pPr>
              <a:t>58</a:t>
            </a:fld>
            <a:endParaRPr lang="en-US" smtClean="0"/>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p:cNvSpPr>
            <a:spLocks noGrp="1" noRot="1" noChangeAspect="1" noChangeArrowheads="1" noTextEdit="1"/>
          </p:cNvSpPr>
          <p:nvPr>
            <p:ph type="sldImg"/>
          </p:nvPr>
        </p:nvSpPr>
        <p:spPr>
          <a:ln/>
        </p:spPr>
      </p:sp>
      <p:sp>
        <p:nvSpPr>
          <p:cNvPr id="216067"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xfrm>
            <a:off x="3148014" y="9034321"/>
            <a:ext cx="704850" cy="247794"/>
          </a:xfrm>
        </p:spPr>
        <p:txBody>
          <a:bodyPr/>
          <a:lstStyle/>
          <a:p>
            <a:pPr>
              <a:defRPr/>
            </a:pPr>
            <a:fld id="{13477895-592F-4D1B-9D08-B8F915A07ED7}" type="slidenum">
              <a:rPr lang="en-US" smtClean="0">
                <a:solidFill>
                  <a:srgbClr val="000000"/>
                </a:solidFill>
              </a:rPr>
              <a:pPr>
                <a:defRPr/>
              </a:pPr>
              <a:t>60</a:t>
            </a:fld>
            <a:endParaRPr lang="en-US" smtClean="0">
              <a:solidFill>
                <a:srgbClr val="000000"/>
              </a:solidFill>
            </a:endParaRPr>
          </a:p>
        </p:txBody>
      </p:sp>
      <p:sp>
        <p:nvSpPr>
          <p:cNvPr id="217091" name="Slide Image Placeholder 1"/>
          <p:cNvSpPr>
            <a:spLocks noGrp="1" noRot="1" noChangeAspect="1" noTextEdit="1"/>
          </p:cNvSpPr>
          <p:nvPr>
            <p:ph type="sldImg"/>
          </p:nvPr>
        </p:nvSpPr>
        <p:spPr>
          <a:xfrm>
            <a:off x="1179513" y="696913"/>
            <a:ext cx="4640262" cy="3481387"/>
          </a:xfrm>
          <a:ln w="12700"/>
        </p:spPr>
      </p:sp>
      <p:sp>
        <p:nvSpPr>
          <p:cNvPr id="217092" name="Notes Placeholder 2"/>
          <p:cNvSpPr>
            <a:spLocks noGrp="1"/>
          </p:cNvSpPr>
          <p:nvPr>
            <p:ph type="body" idx="1"/>
          </p:nvPr>
        </p:nvSpPr>
        <p:spPr>
          <a:xfrm>
            <a:off x="700090" y="4410076"/>
            <a:ext cx="5597525" cy="4176712"/>
          </a:xfrm>
          <a:noFill/>
          <a:ln/>
        </p:spPr>
        <p:txBody>
          <a:bodyPr lIns="90703" tIns="45351" rIns="90703" bIns="45351"/>
          <a:lstStyle/>
          <a:p>
            <a:endParaRPr lang="en-US" dirty="0"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sldNum" sz="quarter" idx="5"/>
          </p:nvPr>
        </p:nvSpPr>
        <p:spPr>
          <a:xfrm>
            <a:off x="3148014" y="9034321"/>
            <a:ext cx="704850" cy="247794"/>
          </a:xfrm>
        </p:spPr>
        <p:txBody>
          <a:bodyPr/>
          <a:lstStyle/>
          <a:p>
            <a:pPr>
              <a:defRPr/>
            </a:pPr>
            <a:fld id="{CA22429F-497C-4787-B0C5-F4E8A801F656}" type="slidenum">
              <a:rPr lang="en-US" smtClean="0">
                <a:solidFill>
                  <a:srgbClr val="000000"/>
                </a:solidFill>
              </a:rPr>
              <a:pPr>
                <a:defRPr/>
              </a:pPr>
              <a:t>61</a:t>
            </a:fld>
            <a:endParaRPr lang="en-US" smtClean="0">
              <a:solidFill>
                <a:srgbClr val="000000"/>
              </a:solidFill>
            </a:endParaRPr>
          </a:p>
        </p:txBody>
      </p:sp>
      <p:sp>
        <p:nvSpPr>
          <p:cNvPr id="218115" name="Slide Image Placeholder 1"/>
          <p:cNvSpPr>
            <a:spLocks noGrp="1" noRot="1" noChangeAspect="1" noTextEdit="1"/>
          </p:cNvSpPr>
          <p:nvPr>
            <p:ph type="sldImg"/>
          </p:nvPr>
        </p:nvSpPr>
        <p:spPr>
          <a:xfrm>
            <a:off x="1179513" y="696913"/>
            <a:ext cx="4640262" cy="3481387"/>
          </a:xfrm>
          <a:ln w="12700"/>
        </p:spPr>
      </p:sp>
      <p:sp>
        <p:nvSpPr>
          <p:cNvPr id="218116" name="Notes Placeholder 2"/>
          <p:cNvSpPr>
            <a:spLocks noGrp="1"/>
          </p:cNvSpPr>
          <p:nvPr>
            <p:ph type="body" idx="1"/>
          </p:nvPr>
        </p:nvSpPr>
        <p:spPr>
          <a:xfrm>
            <a:off x="700090" y="4410076"/>
            <a:ext cx="5597525" cy="4176712"/>
          </a:xfrm>
          <a:noFill/>
          <a:ln/>
        </p:spPr>
        <p:txBody>
          <a:bodyPr lIns="90703" tIns="45351" rIns="90703" bIns="45351"/>
          <a:lstStyle/>
          <a:p>
            <a:endParaRPr lang="en-US" dirty="0"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sldNum" sz="quarter" idx="5"/>
          </p:nvPr>
        </p:nvSpPr>
        <p:spPr>
          <a:xfrm>
            <a:off x="3148013" y="9034463"/>
            <a:ext cx="704850" cy="247650"/>
          </a:xfrm>
        </p:spPr>
        <p:txBody>
          <a:bodyPr/>
          <a:lstStyle/>
          <a:p>
            <a:pPr>
              <a:defRPr/>
            </a:pPr>
            <a:fld id="{AED8072F-0E08-458F-BF88-90F48070855D}" type="slidenum">
              <a:rPr lang="en-US"/>
              <a:pPr>
                <a:defRPr/>
              </a:pPr>
              <a:t>62</a:t>
            </a:fld>
            <a:endParaRPr lang="en-US"/>
          </a:p>
        </p:txBody>
      </p:sp>
      <p:sp>
        <p:nvSpPr>
          <p:cNvPr id="194563" name="Rectangle 2"/>
          <p:cNvSpPr>
            <a:spLocks noGrp="1" noRot="1" noChangeAspect="1" noChangeArrowheads="1" noTextEdit="1"/>
          </p:cNvSpPr>
          <p:nvPr>
            <p:ph type="sldImg"/>
          </p:nvPr>
        </p:nvSpPr>
        <p:spPr>
          <a:ln/>
        </p:spPr>
      </p:sp>
      <p:sp>
        <p:nvSpPr>
          <p:cNvPr id="19456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Rot="1" noChangeAspect="1" noChangeArrowheads="1" noTextEdit="1"/>
          </p:cNvSpPr>
          <p:nvPr>
            <p:ph type="sldImg"/>
          </p:nvPr>
        </p:nvSpPr>
        <p:spPr>
          <a:xfrm>
            <a:off x="1179513" y="700088"/>
            <a:ext cx="4638675" cy="3478212"/>
          </a:xfrm>
          <a:solidFill>
            <a:srgbClr val="FFFFFF"/>
          </a:solidFill>
          <a:ln/>
        </p:spPr>
      </p:sp>
      <p:sp>
        <p:nvSpPr>
          <p:cNvPr id="202755" name="Rectangle 3"/>
          <p:cNvSpPr>
            <a:spLocks noGrp="1" noChangeArrowheads="1"/>
          </p:cNvSpPr>
          <p:nvPr>
            <p:ph type="body" idx="1"/>
          </p:nvPr>
        </p:nvSpPr>
        <p:spPr>
          <a:xfrm>
            <a:off x="901700" y="4410075"/>
            <a:ext cx="5189538" cy="4173538"/>
          </a:xfrm>
          <a:solidFill>
            <a:srgbClr val="FFFFFF"/>
          </a:solidFill>
          <a:ln>
            <a:solidFill>
              <a:srgbClr val="000000"/>
            </a:solidFill>
          </a:ln>
        </p:spPr>
        <p:txBody>
          <a:bodyPr/>
          <a:lstStyle/>
          <a:p>
            <a:endParaRPr lang="en-US"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Rot="1" noChangeAspect="1" noChangeArrowheads="1" noTextEdit="1"/>
          </p:cNvSpPr>
          <p:nvPr>
            <p:ph type="sldImg"/>
          </p:nvPr>
        </p:nvSpPr>
        <p:spPr>
          <a:xfrm>
            <a:off x="1179513" y="700088"/>
            <a:ext cx="4638675" cy="3478212"/>
          </a:xfrm>
          <a:solidFill>
            <a:srgbClr val="FFFFFF"/>
          </a:solidFill>
          <a:ln/>
        </p:spPr>
      </p:sp>
      <p:sp>
        <p:nvSpPr>
          <p:cNvPr id="202755" name="Rectangle 3"/>
          <p:cNvSpPr>
            <a:spLocks noGrp="1" noChangeArrowheads="1"/>
          </p:cNvSpPr>
          <p:nvPr>
            <p:ph type="body" idx="1"/>
          </p:nvPr>
        </p:nvSpPr>
        <p:spPr>
          <a:xfrm>
            <a:off x="901700" y="4410075"/>
            <a:ext cx="5189538" cy="4173538"/>
          </a:xfrm>
          <a:solidFill>
            <a:srgbClr val="FFFFFF"/>
          </a:solidFill>
          <a:ln>
            <a:solidFill>
              <a:srgbClr val="000000"/>
            </a:solidFill>
          </a:ln>
        </p:spPr>
        <p:txBody>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3"/>
          <p:cNvSpPr>
            <a:spLocks noGrp="1" noChangeArrowheads="1"/>
          </p:cNvSpPr>
          <p:nvPr>
            <p:ph type="sldNum" sz="quarter" idx="5"/>
          </p:nvPr>
        </p:nvSpPr>
        <p:spPr>
          <a:xfrm>
            <a:off x="3146425" y="9034463"/>
            <a:ext cx="708025" cy="247650"/>
          </a:xfrm>
        </p:spPr>
        <p:txBody>
          <a:bodyPr/>
          <a:lstStyle/>
          <a:p>
            <a:pPr defTabSz="928688">
              <a:defRPr/>
            </a:pPr>
            <a:fld id="{30B1B221-73F5-4062-9EC5-65201ECCFD86}" type="slidenum">
              <a:rPr lang="en-US" smtClean="0"/>
              <a:pPr defTabSz="928688">
                <a:defRPr/>
              </a:pPr>
              <a:t>7</a:t>
            </a:fld>
            <a:endParaRPr lang="en-US" smtClean="0"/>
          </a:p>
        </p:txBody>
      </p:sp>
      <p:sp>
        <p:nvSpPr>
          <p:cNvPr id="267267" name="Rectangle 2"/>
          <p:cNvSpPr>
            <a:spLocks noGrp="1" noRot="1" noChangeAspect="1" noChangeArrowheads="1" noTextEdit="1"/>
          </p:cNvSpPr>
          <p:nvPr>
            <p:ph type="sldImg"/>
          </p:nvPr>
        </p:nvSpPr>
        <p:spPr>
          <a:ln/>
        </p:spPr>
      </p:sp>
      <p:sp>
        <p:nvSpPr>
          <p:cNvPr id="267268" name="Rectangle 3"/>
          <p:cNvSpPr>
            <a:spLocks noGrp="1" noChangeArrowheads="1"/>
          </p:cNvSpPr>
          <p:nvPr>
            <p:ph type="body" idx="1"/>
          </p:nvPr>
        </p:nvSpPr>
        <p:spPr>
          <a:noFill/>
          <a:ln/>
        </p:spPr>
        <p:txBody>
          <a:bodyPr/>
          <a:lstStyle/>
          <a:p>
            <a:endParaRPr lang="en-US" sz="2400" dirty="0"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Rot="1" noChangeAspect="1" noChangeArrowheads="1" noTextEdit="1"/>
          </p:cNvSpPr>
          <p:nvPr>
            <p:ph type="sldImg"/>
          </p:nvPr>
        </p:nvSpPr>
        <p:spPr>
          <a:xfrm>
            <a:off x="1181100" y="700088"/>
            <a:ext cx="4635500" cy="3478212"/>
          </a:xfrm>
          <a:solidFill>
            <a:srgbClr val="FFFFFF"/>
          </a:solidFill>
          <a:ln/>
        </p:spPr>
      </p:sp>
      <p:sp>
        <p:nvSpPr>
          <p:cNvPr id="198659" name="Rectangle 3"/>
          <p:cNvSpPr>
            <a:spLocks noGrp="1" noChangeArrowheads="1"/>
          </p:cNvSpPr>
          <p:nvPr>
            <p:ph type="body" idx="1"/>
          </p:nvPr>
        </p:nvSpPr>
        <p:spPr>
          <a:xfrm>
            <a:off x="901700" y="4410075"/>
            <a:ext cx="5189538" cy="4173538"/>
          </a:xfrm>
          <a:solidFill>
            <a:srgbClr val="FFFFFF"/>
          </a:solidFill>
          <a:ln>
            <a:solidFill>
              <a:srgbClr val="000000"/>
            </a:solidFill>
          </a:ln>
        </p:spPr>
        <p:txBody>
          <a:bodyPr/>
          <a:lstStyle/>
          <a:p>
            <a:endParaRPr lang="en-US"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3"/>
          <p:cNvSpPr txBox="1">
            <a:spLocks noGrp="1" noChangeArrowheads="1"/>
          </p:cNvSpPr>
          <p:nvPr/>
        </p:nvSpPr>
        <p:spPr bwMode="auto">
          <a:xfrm>
            <a:off x="3149600" y="9034463"/>
            <a:ext cx="701675" cy="247650"/>
          </a:xfrm>
          <a:prstGeom prst="rect">
            <a:avLst/>
          </a:prstGeom>
          <a:noFill/>
          <a:ln w="9525">
            <a:noFill/>
            <a:miter lim="800000"/>
            <a:headEnd/>
            <a:tailEnd/>
          </a:ln>
        </p:spPr>
        <p:txBody>
          <a:bodyPr lIns="45956" tIns="46569" rIns="45956" bIns="46569" anchor="b">
            <a:spAutoFit/>
          </a:bodyPr>
          <a:lstStyle/>
          <a:p>
            <a:pPr algn="ctr" defTabSz="930275"/>
            <a:fld id="{80B93877-0C9D-4CAD-84B4-15CDCD63F2DF}" type="slidenum">
              <a:rPr lang="en-US" sz="1000"/>
              <a:pPr algn="ctr" defTabSz="930275"/>
              <a:t>66</a:t>
            </a:fld>
            <a:endParaRPr lang="en-US" sz="1000"/>
          </a:p>
        </p:txBody>
      </p:sp>
      <p:sp>
        <p:nvSpPr>
          <p:cNvPr id="185347" name="Rectangle 2"/>
          <p:cNvSpPr>
            <a:spLocks noGrp="1" noRot="1" noChangeAspect="1" noChangeArrowheads="1" noTextEdit="1"/>
          </p:cNvSpPr>
          <p:nvPr>
            <p:ph type="sldImg"/>
          </p:nvPr>
        </p:nvSpPr>
        <p:spPr>
          <a:ln/>
        </p:spPr>
      </p:sp>
      <p:sp>
        <p:nvSpPr>
          <p:cNvPr id="18534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3"/>
          <p:cNvSpPr txBox="1">
            <a:spLocks noGrp="1" noChangeArrowheads="1"/>
          </p:cNvSpPr>
          <p:nvPr/>
        </p:nvSpPr>
        <p:spPr bwMode="auto">
          <a:xfrm>
            <a:off x="3148651" y="9034803"/>
            <a:ext cx="703573" cy="247312"/>
          </a:xfrm>
          <a:prstGeom prst="rect">
            <a:avLst/>
          </a:prstGeom>
          <a:noFill/>
          <a:ln w="9525">
            <a:noFill/>
            <a:miter lim="800000"/>
            <a:headEnd/>
            <a:tailEnd/>
          </a:ln>
        </p:spPr>
        <p:txBody>
          <a:bodyPr lIns="45877" tIns="46489" rIns="45877" bIns="46489" anchor="b">
            <a:spAutoFit/>
          </a:bodyPr>
          <a:lstStyle/>
          <a:p>
            <a:pPr algn="ctr" defTabSz="928692"/>
            <a:fld id="{0D384969-57EF-47F2-8E1F-3213D4760988}" type="slidenum">
              <a:rPr lang="en-US" sz="1000"/>
              <a:pPr algn="ctr" defTabSz="928692"/>
              <a:t>67</a:t>
            </a:fld>
            <a:endParaRPr lang="en-US" sz="1000" dirty="0"/>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3"/>
          <p:cNvSpPr txBox="1">
            <a:spLocks noGrp="1" noChangeArrowheads="1"/>
          </p:cNvSpPr>
          <p:nvPr/>
        </p:nvSpPr>
        <p:spPr bwMode="auto">
          <a:xfrm>
            <a:off x="3148651" y="9034803"/>
            <a:ext cx="703573" cy="247312"/>
          </a:xfrm>
          <a:prstGeom prst="rect">
            <a:avLst/>
          </a:prstGeom>
          <a:noFill/>
          <a:ln w="9525">
            <a:noFill/>
            <a:miter lim="800000"/>
            <a:headEnd/>
            <a:tailEnd/>
          </a:ln>
        </p:spPr>
        <p:txBody>
          <a:bodyPr lIns="45877" tIns="46489" rIns="45877" bIns="46489" anchor="b">
            <a:spAutoFit/>
          </a:bodyPr>
          <a:lstStyle/>
          <a:p>
            <a:pPr algn="ctr" defTabSz="928692"/>
            <a:fld id="{0D384969-57EF-47F2-8E1F-3213D4760988}" type="slidenum">
              <a:rPr lang="en-US" sz="1000"/>
              <a:pPr algn="ctr" defTabSz="928692"/>
              <a:t>68</a:t>
            </a:fld>
            <a:endParaRPr lang="en-US" sz="1000" dirty="0"/>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3"/>
          <p:cNvSpPr txBox="1">
            <a:spLocks noGrp="1" noChangeArrowheads="1"/>
          </p:cNvSpPr>
          <p:nvPr/>
        </p:nvSpPr>
        <p:spPr bwMode="auto">
          <a:xfrm>
            <a:off x="3148650" y="9034803"/>
            <a:ext cx="703573" cy="247312"/>
          </a:xfrm>
          <a:prstGeom prst="rect">
            <a:avLst/>
          </a:prstGeom>
          <a:noFill/>
          <a:ln w="9525">
            <a:noFill/>
            <a:miter lim="800000"/>
            <a:headEnd/>
            <a:tailEnd/>
          </a:ln>
        </p:spPr>
        <p:txBody>
          <a:bodyPr lIns="45882" tIns="46494" rIns="45882" bIns="46494" anchor="b">
            <a:spAutoFit/>
          </a:bodyPr>
          <a:lstStyle/>
          <a:p>
            <a:pPr algn="ctr" defTabSz="928787"/>
            <a:fld id="{0D384969-57EF-47F2-8E1F-3213D4760988}" type="slidenum">
              <a:rPr lang="en-US" sz="1000"/>
              <a:pPr algn="ctr" defTabSz="928787"/>
              <a:t>69</a:t>
            </a:fld>
            <a:endParaRPr lang="en-US" sz="1000" dirty="0"/>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3"/>
          <p:cNvSpPr>
            <a:spLocks noGrp="1" noChangeArrowheads="1"/>
          </p:cNvSpPr>
          <p:nvPr>
            <p:ph type="sldNum" sz="quarter" idx="5"/>
          </p:nvPr>
        </p:nvSpPr>
        <p:spPr>
          <a:noFill/>
        </p:spPr>
        <p:txBody>
          <a:bodyPr/>
          <a:lstStyle/>
          <a:p>
            <a:fld id="{7E96528B-1495-4529-95AD-39D4E56FDBAB}" type="slidenum">
              <a:rPr lang="en-US" smtClean="0"/>
              <a:pPr/>
              <a:t>70</a:t>
            </a:fld>
            <a:endParaRPr lang="en-US" smtClean="0"/>
          </a:p>
        </p:txBody>
      </p:sp>
      <p:sp>
        <p:nvSpPr>
          <p:cNvPr id="146435" name="Rectangle 2"/>
          <p:cNvSpPr>
            <a:spLocks noGrp="1" noRot="1" noChangeAspect="1" noChangeArrowheads="1" noTextEdit="1"/>
          </p:cNvSpPr>
          <p:nvPr>
            <p:ph type="sldImg"/>
          </p:nvPr>
        </p:nvSpPr>
        <p:spPr>
          <a:ln/>
        </p:spPr>
      </p:sp>
      <p:sp>
        <p:nvSpPr>
          <p:cNvPr id="14643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3"/>
          <p:cNvSpPr txBox="1">
            <a:spLocks noGrp="1" noChangeArrowheads="1"/>
          </p:cNvSpPr>
          <p:nvPr/>
        </p:nvSpPr>
        <p:spPr bwMode="auto">
          <a:xfrm>
            <a:off x="3149600" y="9034463"/>
            <a:ext cx="701675" cy="247650"/>
          </a:xfrm>
          <a:prstGeom prst="rect">
            <a:avLst/>
          </a:prstGeom>
          <a:noFill/>
          <a:ln w="9525">
            <a:noFill/>
            <a:miter lim="800000"/>
            <a:headEnd/>
            <a:tailEnd/>
          </a:ln>
        </p:spPr>
        <p:txBody>
          <a:bodyPr lIns="45956" tIns="46569" rIns="45956" bIns="46569" anchor="b">
            <a:spAutoFit/>
          </a:bodyPr>
          <a:lstStyle/>
          <a:p>
            <a:pPr algn="ctr" defTabSz="930275"/>
            <a:fld id="{80B93877-0C9D-4CAD-84B4-15CDCD63F2DF}" type="slidenum">
              <a:rPr lang="en-US" sz="1000"/>
              <a:pPr algn="ctr" defTabSz="930275"/>
              <a:t>74</a:t>
            </a:fld>
            <a:endParaRPr lang="en-US" sz="1000"/>
          </a:p>
        </p:txBody>
      </p:sp>
      <p:sp>
        <p:nvSpPr>
          <p:cNvPr id="185347" name="Rectangle 2"/>
          <p:cNvSpPr>
            <a:spLocks noGrp="1" noRot="1" noChangeAspect="1" noChangeArrowheads="1" noTextEdit="1"/>
          </p:cNvSpPr>
          <p:nvPr>
            <p:ph type="sldImg"/>
          </p:nvPr>
        </p:nvSpPr>
        <p:spPr>
          <a:ln/>
        </p:spPr>
      </p:sp>
      <p:sp>
        <p:nvSpPr>
          <p:cNvPr id="18534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3"/>
          <p:cNvSpPr txBox="1">
            <a:spLocks noGrp="1" noChangeArrowheads="1"/>
          </p:cNvSpPr>
          <p:nvPr/>
        </p:nvSpPr>
        <p:spPr bwMode="auto">
          <a:xfrm>
            <a:off x="3148650" y="9034803"/>
            <a:ext cx="703573" cy="247312"/>
          </a:xfrm>
          <a:prstGeom prst="rect">
            <a:avLst/>
          </a:prstGeom>
          <a:noFill/>
          <a:ln w="9525">
            <a:noFill/>
            <a:miter lim="800000"/>
            <a:headEnd/>
            <a:tailEnd/>
          </a:ln>
        </p:spPr>
        <p:txBody>
          <a:bodyPr lIns="45882" tIns="46494" rIns="45882" bIns="46494" anchor="b">
            <a:spAutoFit/>
          </a:bodyPr>
          <a:lstStyle/>
          <a:p>
            <a:pPr algn="ctr" defTabSz="928787"/>
            <a:fld id="{0D384969-57EF-47F2-8E1F-3213D4760988}" type="slidenum">
              <a:rPr lang="en-US" sz="1000"/>
              <a:pPr algn="ctr" defTabSz="928787"/>
              <a:t>75</a:t>
            </a:fld>
            <a:endParaRPr lang="en-US" sz="1000" dirty="0"/>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3"/>
          <p:cNvSpPr>
            <a:spLocks noGrp="1" noChangeArrowheads="1"/>
          </p:cNvSpPr>
          <p:nvPr>
            <p:ph type="sldNum" sz="quarter" idx="5"/>
          </p:nvPr>
        </p:nvSpPr>
        <p:spPr>
          <a:xfrm>
            <a:off x="3148014" y="9034466"/>
            <a:ext cx="704849" cy="247650"/>
          </a:xfrm>
        </p:spPr>
        <p:txBody>
          <a:bodyPr/>
          <a:lstStyle/>
          <a:p>
            <a:pPr>
              <a:defRPr/>
            </a:pPr>
            <a:fld id="{205DA8A8-5777-4FA2-8084-FB24BA0FA918}" type="slidenum">
              <a:rPr lang="en-US" smtClean="0">
                <a:solidFill>
                  <a:srgbClr val="000000"/>
                </a:solidFill>
              </a:rPr>
              <a:pPr>
                <a:defRPr/>
              </a:pPr>
              <a:t>76</a:t>
            </a:fld>
            <a:endParaRPr lang="en-US" smtClean="0">
              <a:solidFill>
                <a:srgbClr val="000000"/>
              </a:solidFill>
            </a:endParaRPr>
          </a:p>
        </p:txBody>
      </p:sp>
      <p:sp>
        <p:nvSpPr>
          <p:cNvPr id="208899" name="Rectangle 4"/>
          <p:cNvSpPr>
            <a:spLocks noGrp="1" noRot="1" noChangeAspect="1" noChangeArrowheads="1" noTextEdit="1"/>
          </p:cNvSpPr>
          <p:nvPr>
            <p:ph type="sldImg"/>
          </p:nvPr>
        </p:nvSpPr>
        <p:spPr>
          <a:ln/>
        </p:spPr>
      </p:sp>
      <p:sp>
        <p:nvSpPr>
          <p:cNvPr id="208900" name="Rectangle 5"/>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2"/>
          <p:cNvSpPr>
            <a:spLocks noGrp="1" noRot="1" noChangeAspect="1" noChangeArrowheads="1" noTextEdit="1"/>
          </p:cNvSpPr>
          <p:nvPr>
            <p:ph type="sldImg"/>
          </p:nvPr>
        </p:nvSpPr>
        <p:spPr>
          <a:ln/>
        </p:spPr>
      </p:sp>
      <p:sp>
        <p:nvSpPr>
          <p:cNvPr id="25805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3"/>
          <p:cNvSpPr>
            <a:spLocks noGrp="1" noChangeArrowheads="1"/>
          </p:cNvSpPr>
          <p:nvPr>
            <p:ph type="sldNum" sz="quarter" idx="5"/>
          </p:nvPr>
        </p:nvSpPr>
        <p:spPr>
          <a:xfrm>
            <a:off x="3148013" y="9034319"/>
            <a:ext cx="704850" cy="247794"/>
          </a:xfrm>
        </p:spPr>
        <p:txBody>
          <a:bodyPr/>
          <a:lstStyle/>
          <a:p>
            <a:pPr>
              <a:defRPr/>
            </a:pPr>
            <a:fld id="{D3B46664-AE7A-4EF7-BFD7-083E2F3E0F65}" type="slidenum">
              <a:rPr lang="en-US" smtClean="0"/>
              <a:pPr>
                <a:defRPr/>
              </a:pPr>
              <a:t>84</a:t>
            </a:fld>
            <a:endParaRPr lang="en-US" smtClean="0"/>
          </a:p>
        </p:txBody>
      </p:sp>
      <p:sp>
        <p:nvSpPr>
          <p:cNvPr id="238595" name="Rectangle 2"/>
          <p:cNvSpPr>
            <a:spLocks noGrp="1" noRot="1" noChangeAspect="1" noChangeArrowheads="1" noTextEdit="1"/>
          </p:cNvSpPr>
          <p:nvPr>
            <p:ph type="sldImg"/>
          </p:nvPr>
        </p:nvSpPr>
        <p:spPr>
          <a:ln/>
        </p:spPr>
      </p:sp>
      <p:sp>
        <p:nvSpPr>
          <p:cNvPr id="23859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3"/>
          <p:cNvSpPr txBox="1">
            <a:spLocks noGrp="1" noChangeArrowheads="1"/>
          </p:cNvSpPr>
          <p:nvPr/>
        </p:nvSpPr>
        <p:spPr bwMode="auto">
          <a:xfrm>
            <a:off x="3149600" y="9034463"/>
            <a:ext cx="701675" cy="247650"/>
          </a:xfrm>
          <a:prstGeom prst="rect">
            <a:avLst/>
          </a:prstGeom>
          <a:noFill/>
          <a:ln w="9525">
            <a:noFill/>
            <a:miter lim="800000"/>
            <a:headEnd/>
            <a:tailEnd/>
          </a:ln>
        </p:spPr>
        <p:txBody>
          <a:bodyPr lIns="45956" tIns="46569" rIns="45956" bIns="46569" anchor="b">
            <a:spAutoFit/>
          </a:bodyPr>
          <a:lstStyle/>
          <a:p>
            <a:pPr algn="ctr" defTabSz="930275"/>
            <a:fld id="{80B93877-0C9D-4CAD-84B4-15CDCD63F2DF}" type="slidenum">
              <a:rPr lang="en-US" sz="1000"/>
              <a:pPr algn="ctr" defTabSz="930275"/>
              <a:t>85</a:t>
            </a:fld>
            <a:endParaRPr lang="en-US" sz="1000"/>
          </a:p>
        </p:txBody>
      </p:sp>
      <p:sp>
        <p:nvSpPr>
          <p:cNvPr id="185347" name="Rectangle 2"/>
          <p:cNvSpPr>
            <a:spLocks noGrp="1" noRot="1" noChangeAspect="1" noChangeArrowheads="1" noTextEdit="1"/>
          </p:cNvSpPr>
          <p:nvPr>
            <p:ph type="sldImg"/>
          </p:nvPr>
        </p:nvSpPr>
        <p:spPr>
          <a:ln/>
        </p:spPr>
      </p:sp>
      <p:sp>
        <p:nvSpPr>
          <p:cNvPr id="18534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p:cNvSpPr>
            <a:spLocks noGrp="1" noRot="1" noChangeAspect="1" noChangeArrowheads="1" noTextEdit="1"/>
          </p:cNvSpPr>
          <p:nvPr>
            <p:ph type="sldImg"/>
          </p:nvPr>
        </p:nvSpPr>
        <p:spPr>
          <a:xfrm>
            <a:off x="1181100" y="700088"/>
            <a:ext cx="4635500" cy="3478212"/>
          </a:xfrm>
          <a:solidFill>
            <a:srgbClr val="FFFFFF"/>
          </a:solidFill>
          <a:ln/>
        </p:spPr>
      </p:sp>
      <p:sp>
        <p:nvSpPr>
          <p:cNvPr id="211971" name="Rectangle 3"/>
          <p:cNvSpPr>
            <a:spLocks noGrp="1" noChangeArrowheads="1"/>
          </p:cNvSpPr>
          <p:nvPr>
            <p:ph type="body" idx="1"/>
          </p:nvPr>
        </p:nvSpPr>
        <p:spPr>
          <a:xfrm>
            <a:off x="901700" y="4410075"/>
            <a:ext cx="5189538" cy="4173538"/>
          </a:xfrm>
          <a:solidFill>
            <a:srgbClr val="FFFFFF"/>
          </a:solidFill>
          <a:ln>
            <a:solidFill>
              <a:srgbClr val="000000"/>
            </a:solidFill>
          </a:ln>
        </p:spPr>
        <p:txBody>
          <a:bodyPr/>
          <a:lstStyle/>
          <a:p>
            <a:endParaRPr lang="en-US" smtClean="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p:cNvSpPr>
            <a:spLocks noGrp="1" noRot="1" noChangeAspect="1" noChangeArrowheads="1" noTextEdit="1"/>
          </p:cNvSpPr>
          <p:nvPr>
            <p:ph type="sldImg"/>
          </p:nvPr>
        </p:nvSpPr>
        <p:spPr>
          <a:xfrm>
            <a:off x="1181100" y="700088"/>
            <a:ext cx="4635500" cy="3478212"/>
          </a:xfrm>
          <a:solidFill>
            <a:srgbClr val="FFFFFF"/>
          </a:solidFill>
          <a:ln/>
        </p:spPr>
      </p:sp>
      <p:sp>
        <p:nvSpPr>
          <p:cNvPr id="211971" name="Rectangle 3"/>
          <p:cNvSpPr>
            <a:spLocks noGrp="1" noChangeArrowheads="1"/>
          </p:cNvSpPr>
          <p:nvPr>
            <p:ph type="body" idx="1"/>
          </p:nvPr>
        </p:nvSpPr>
        <p:spPr>
          <a:xfrm>
            <a:off x="901700" y="4410075"/>
            <a:ext cx="5189538" cy="4173538"/>
          </a:xfrm>
          <a:solidFill>
            <a:srgbClr val="FFFFFF"/>
          </a:solidFill>
          <a:ln>
            <a:solidFill>
              <a:srgbClr val="000000"/>
            </a:solidFill>
          </a:ln>
        </p:spPr>
        <p:txBody>
          <a:bodyPr/>
          <a:lstStyle/>
          <a:p>
            <a:endParaRPr lang="en-US" smtClean="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2"/>
          <p:cNvSpPr>
            <a:spLocks noGrp="1" noRot="1" noChangeAspect="1" noChangeArrowheads="1" noTextEdit="1"/>
          </p:cNvSpPr>
          <p:nvPr>
            <p:ph type="sldImg"/>
          </p:nvPr>
        </p:nvSpPr>
        <p:spPr>
          <a:ln/>
        </p:spPr>
      </p:sp>
      <p:sp>
        <p:nvSpPr>
          <p:cNvPr id="25805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3"/>
          <p:cNvSpPr txBox="1">
            <a:spLocks noGrp="1" noChangeArrowheads="1"/>
          </p:cNvSpPr>
          <p:nvPr/>
        </p:nvSpPr>
        <p:spPr bwMode="auto">
          <a:xfrm>
            <a:off x="3148965" y="9034803"/>
            <a:ext cx="703010" cy="247312"/>
          </a:xfrm>
          <a:prstGeom prst="rect">
            <a:avLst/>
          </a:prstGeom>
          <a:noFill/>
          <a:ln w="9525">
            <a:noFill/>
            <a:miter lim="800000"/>
            <a:headEnd/>
            <a:tailEnd/>
          </a:ln>
        </p:spPr>
        <p:txBody>
          <a:bodyPr lIns="45951" tIns="46564" rIns="45951" bIns="46564" anchor="b">
            <a:spAutoFit/>
          </a:bodyPr>
          <a:lstStyle/>
          <a:p>
            <a:pPr algn="ctr" defTabSz="931863"/>
            <a:fld id="{D33E2A00-2CF7-4478-84A9-2FF29938CC9E}" type="slidenum">
              <a:rPr lang="en-US" sz="1000"/>
              <a:pPr algn="ctr" defTabSz="931863"/>
              <a:t>89</a:t>
            </a:fld>
            <a:endParaRPr lang="en-US" sz="100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lIns="46130" tIns="46130" rIns="46130" bIns="46130"/>
          <a:lstStyle/>
          <a:p>
            <a:endParaRPr lang="en-US" smtClean="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3"/>
          <p:cNvSpPr txBox="1">
            <a:spLocks noGrp="1" noChangeArrowheads="1"/>
          </p:cNvSpPr>
          <p:nvPr/>
        </p:nvSpPr>
        <p:spPr bwMode="auto">
          <a:xfrm>
            <a:off x="3148013" y="9034463"/>
            <a:ext cx="704850" cy="247650"/>
          </a:xfrm>
          <a:prstGeom prst="rect">
            <a:avLst/>
          </a:prstGeom>
          <a:noFill/>
          <a:ln w="9525">
            <a:noFill/>
            <a:miter lim="800000"/>
            <a:headEnd/>
            <a:tailEnd/>
          </a:ln>
        </p:spPr>
        <p:txBody>
          <a:bodyPr lIns="45882" tIns="46494" rIns="45882" bIns="46494" anchor="b">
            <a:spAutoFit/>
          </a:bodyPr>
          <a:lstStyle/>
          <a:p>
            <a:pPr algn="ctr" defTabSz="930275"/>
            <a:fld id="{2B7B4AF2-885E-4590-9F62-EC63C2F56F96}" type="slidenum">
              <a:rPr lang="en-US" sz="1000"/>
              <a:pPr algn="ctr" defTabSz="930275"/>
              <a:t>90</a:t>
            </a:fld>
            <a:endParaRPr lang="en-US" sz="1000"/>
          </a:p>
        </p:txBody>
      </p:sp>
      <p:sp>
        <p:nvSpPr>
          <p:cNvPr id="237571" name="Rectangle 2"/>
          <p:cNvSpPr>
            <a:spLocks noGrp="1" noRot="1" noChangeAspect="1" noChangeArrowheads="1" noTextEdit="1"/>
          </p:cNvSpPr>
          <p:nvPr>
            <p:ph type="sldImg"/>
          </p:nvPr>
        </p:nvSpPr>
        <p:spPr>
          <a:ln/>
        </p:spPr>
      </p:sp>
      <p:sp>
        <p:nvSpPr>
          <p:cNvPr id="237572" name="Rectangle 3"/>
          <p:cNvSpPr>
            <a:spLocks noGrp="1" noChangeArrowheads="1"/>
          </p:cNvSpPr>
          <p:nvPr>
            <p:ph type="body" idx="1"/>
          </p:nvPr>
        </p:nvSpPr>
        <p:spPr>
          <a:noFill/>
          <a:ln/>
        </p:spPr>
        <p:txBody>
          <a:bodyPr/>
          <a:lstStyle/>
          <a:p>
            <a:endParaRPr lang="en-US" sz="2400" dirty="0" smtClean="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3"/>
          <p:cNvSpPr txBox="1">
            <a:spLocks noGrp="1" noChangeArrowheads="1"/>
          </p:cNvSpPr>
          <p:nvPr/>
        </p:nvSpPr>
        <p:spPr bwMode="auto">
          <a:xfrm>
            <a:off x="3149601" y="9034464"/>
            <a:ext cx="701675" cy="247650"/>
          </a:xfrm>
          <a:prstGeom prst="rect">
            <a:avLst/>
          </a:prstGeom>
          <a:noFill/>
          <a:ln w="9525">
            <a:noFill/>
            <a:miter lim="800000"/>
            <a:headEnd/>
            <a:tailEnd/>
          </a:ln>
        </p:spPr>
        <p:txBody>
          <a:bodyPr lIns="45951" tIns="46564" rIns="45951" bIns="46564" anchor="b">
            <a:spAutoFit/>
          </a:bodyPr>
          <a:lstStyle/>
          <a:p>
            <a:pPr algn="ctr" defTabSz="930179"/>
            <a:fld id="{80B93877-0C9D-4CAD-84B4-15CDCD63F2DF}" type="slidenum">
              <a:rPr lang="en-US" sz="1000"/>
              <a:pPr algn="ctr" defTabSz="930179"/>
              <a:t>91</a:t>
            </a:fld>
            <a:endParaRPr lang="en-US" sz="1000" dirty="0"/>
          </a:p>
        </p:txBody>
      </p:sp>
      <p:sp>
        <p:nvSpPr>
          <p:cNvPr id="185347" name="Rectangle 2"/>
          <p:cNvSpPr>
            <a:spLocks noGrp="1" noRot="1" noChangeAspect="1" noChangeArrowheads="1" noTextEdit="1"/>
          </p:cNvSpPr>
          <p:nvPr>
            <p:ph type="sldImg"/>
          </p:nvPr>
        </p:nvSpPr>
        <p:spPr>
          <a:ln/>
        </p:spPr>
      </p:sp>
      <p:sp>
        <p:nvSpPr>
          <p:cNvPr id="18534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type="sldNum" sz="quarter" idx="5"/>
          </p:nvPr>
        </p:nvSpPr>
        <p:spPr>
          <a:xfrm>
            <a:off x="3148013" y="9034319"/>
            <a:ext cx="704850" cy="247794"/>
          </a:xfrm>
          <a:noFill/>
        </p:spPr>
        <p:txBody>
          <a:bodyPr/>
          <a:lstStyle/>
          <a:p>
            <a:pPr defTabSz="928705"/>
            <a:fld id="{AEA7B339-6DD4-4927-829F-3B6BA8195CD1}" type="slidenum">
              <a:rPr lang="en-US" smtClean="0"/>
              <a:pPr defTabSz="928705"/>
              <a:t>92</a:t>
            </a:fld>
            <a:endParaRPr lang="en-US" dirty="0"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Grp="1" noChangeArrowheads="1"/>
          </p:cNvSpPr>
          <p:nvPr>
            <p:ph type="sldNum" sz="quarter" idx="5"/>
          </p:nvPr>
        </p:nvSpPr>
        <p:spPr>
          <a:xfrm>
            <a:off x="3148013" y="9034319"/>
            <a:ext cx="704850" cy="247794"/>
          </a:xfrm>
          <a:noFill/>
        </p:spPr>
        <p:txBody>
          <a:bodyPr/>
          <a:lstStyle/>
          <a:p>
            <a:pPr defTabSz="928705"/>
            <a:fld id="{5A2A7BB4-00DB-4919-A7C7-558F09B8FCA9}" type="slidenum">
              <a:rPr lang="en-US" smtClean="0"/>
              <a:pPr defTabSz="928705"/>
              <a:t>93</a:t>
            </a:fld>
            <a:endParaRPr lang="en-US" dirty="0"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sldNum" sz="quarter" idx="5"/>
          </p:nvPr>
        </p:nvSpPr>
        <p:spPr>
          <a:xfrm>
            <a:off x="3148013" y="9034319"/>
            <a:ext cx="704850" cy="247794"/>
          </a:xfrm>
          <a:noFill/>
        </p:spPr>
        <p:txBody>
          <a:bodyPr/>
          <a:lstStyle/>
          <a:p>
            <a:pPr defTabSz="928787"/>
            <a:fld id="{4F53A191-94D2-46FB-8B8F-870A0FB3F315}" type="slidenum">
              <a:rPr lang="en-US" smtClean="0">
                <a:latin typeface="Arial" pitchFamily="34" charset="0"/>
              </a:rPr>
              <a:pPr defTabSz="928787"/>
              <a:t>9</a:t>
            </a:fld>
            <a:endParaRPr lang="en-US" dirty="0" smtClean="0">
              <a:latin typeface="Arial" pitchFamily="34" charset="0"/>
            </a:endParaRPr>
          </a:p>
        </p:txBody>
      </p:sp>
      <p:sp>
        <p:nvSpPr>
          <p:cNvPr id="6147" name="Slide Image Placeholder 1"/>
          <p:cNvSpPr>
            <a:spLocks noGrp="1" noRot="1" noChangeAspect="1" noTextEdit="1"/>
          </p:cNvSpPr>
          <p:nvPr>
            <p:ph type="sldImg"/>
          </p:nvPr>
        </p:nvSpPr>
        <p:spPr>
          <a:xfrm>
            <a:off x="1177925" y="696913"/>
            <a:ext cx="4641850" cy="3481387"/>
          </a:xfrm>
          <a:ln w="12700"/>
        </p:spPr>
      </p:sp>
      <p:sp>
        <p:nvSpPr>
          <p:cNvPr id="6148" name="Notes Placeholder 2"/>
          <p:cNvSpPr>
            <a:spLocks noGrp="1"/>
          </p:cNvSpPr>
          <p:nvPr>
            <p:ph type="body" idx="1"/>
          </p:nvPr>
        </p:nvSpPr>
        <p:spPr>
          <a:xfrm>
            <a:off x="700404" y="4410392"/>
            <a:ext cx="5596892" cy="4175763"/>
          </a:xfrm>
          <a:noFill/>
          <a:ln/>
        </p:spPr>
        <p:txBody>
          <a:bodyPr lIns="91420" tIns="45711" rIns="91420" bIns="45711"/>
          <a:lstStyle/>
          <a:p>
            <a:pPr marL="0" indent="0"/>
            <a:endParaRPr lang="en-US" dirty="0" smtClean="0">
              <a:latin typeface="Arial" pitchFamily="34" charset="0"/>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type="sldNum" sz="quarter" idx="5"/>
          </p:nvPr>
        </p:nvSpPr>
        <p:spPr>
          <a:xfrm>
            <a:off x="3148013" y="9034319"/>
            <a:ext cx="704850" cy="247794"/>
          </a:xfrm>
          <a:noFill/>
        </p:spPr>
        <p:txBody>
          <a:bodyPr/>
          <a:lstStyle/>
          <a:p>
            <a:pPr defTabSz="928705"/>
            <a:fld id="{AEA7B339-6DD4-4927-829F-3B6BA8195CD1}" type="slidenum">
              <a:rPr lang="en-US" smtClean="0"/>
              <a:pPr defTabSz="928705"/>
              <a:t>94</a:t>
            </a:fld>
            <a:endParaRPr lang="en-US" dirty="0"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type="sldNum" sz="quarter" idx="5"/>
          </p:nvPr>
        </p:nvSpPr>
        <p:spPr>
          <a:xfrm>
            <a:off x="3148013" y="9034319"/>
            <a:ext cx="704850" cy="247794"/>
          </a:xfrm>
          <a:noFill/>
        </p:spPr>
        <p:txBody>
          <a:bodyPr/>
          <a:lstStyle/>
          <a:p>
            <a:pPr defTabSz="928705"/>
            <a:fld id="{AEA7B339-6DD4-4927-829F-3B6BA8195CD1}" type="slidenum">
              <a:rPr lang="en-US" smtClean="0"/>
              <a:pPr defTabSz="928705"/>
              <a:t>95</a:t>
            </a:fld>
            <a:endParaRPr lang="en-US" dirty="0"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type="sldNum" sz="quarter" idx="5"/>
          </p:nvPr>
        </p:nvSpPr>
        <p:spPr>
          <a:xfrm>
            <a:off x="3148013" y="9034319"/>
            <a:ext cx="704850" cy="247794"/>
          </a:xfrm>
          <a:noFill/>
        </p:spPr>
        <p:txBody>
          <a:bodyPr/>
          <a:lstStyle/>
          <a:p>
            <a:pPr defTabSz="928705"/>
            <a:fld id="{AEA7B339-6DD4-4927-829F-3B6BA8195CD1}" type="slidenum">
              <a:rPr lang="en-US" smtClean="0"/>
              <a:pPr defTabSz="928705"/>
              <a:t>96</a:t>
            </a:fld>
            <a:endParaRPr lang="en-US" dirty="0"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Grp="1" noChangeArrowheads="1"/>
          </p:cNvSpPr>
          <p:nvPr>
            <p:ph type="sldNum" sz="quarter" idx="5"/>
          </p:nvPr>
        </p:nvSpPr>
        <p:spPr>
          <a:xfrm>
            <a:off x="3148013" y="9034319"/>
            <a:ext cx="704850" cy="247794"/>
          </a:xfrm>
          <a:noFill/>
        </p:spPr>
        <p:txBody>
          <a:bodyPr/>
          <a:lstStyle/>
          <a:p>
            <a:pPr defTabSz="928705"/>
            <a:fld id="{5A2A7BB4-00DB-4919-A7C7-558F09B8FCA9}" type="slidenum">
              <a:rPr lang="en-US" smtClean="0"/>
              <a:pPr defTabSz="928705"/>
              <a:t>97</a:t>
            </a:fld>
            <a:endParaRPr lang="en-US" dirty="0"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3"/>
          <p:cNvSpPr>
            <a:spLocks noGrp="1" noChangeArrowheads="1"/>
          </p:cNvSpPr>
          <p:nvPr>
            <p:ph type="sldNum" sz="quarter" idx="5"/>
          </p:nvPr>
        </p:nvSpPr>
        <p:spPr>
          <a:xfrm>
            <a:off x="3148013" y="9034319"/>
            <a:ext cx="704850" cy="247794"/>
          </a:xfrm>
        </p:spPr>
        <p:txBody>
          <a:bodyPr/>
          <a:lstStyle/>
          <a:p>
            <a:pPr>
              <a:defRPr/>
            </a:pPr>
            <a:fld id="{3A6B90E8-B186-4EE7-9831-1401031F6C6C}" type="slidenum">
              <a:rPr lang="en-US" smtClean="0">
                <a:solidFill>
                  <a:srgbClr val="000000"/>
                </a:solidFill>
              </a:rPr>
              <a:pPr>
                <a:defRPr/>
              </a:pPr>
              <a:t>98</a:t>
            </a:fld>
            <a:endParaRPr lang="en-US" smtClean="0">
              <a:solidFill>
                <a:srgbClr val="000000"/>
              </a:solidFill>
            </a:endParaRPr>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sldNum" sz="quarter" idx="5"/>
          </p:nvPr>
        </p:nvSpPr>
        <p:spPr>
          <a:xfrm>
            <a:off x="3148013" y="9034463"/>
            <a:ext cx="704850" cy="247650"/>
          </a:xfrm>
        </p:spPr>
        <p:txBody>
          <a:bodyPr/>
          <a:lstStyle/>
          <a:p>
            <a:pPr>
              <a:defRPr/>
            </a:pPr>
            <a:fld id="{C3FDAECC-01E3-46D0-B980-A45E82B7AFA3}" type="slidenum">
              <a:rPr lang="en-US" smtClean="0">
                <a:solidFill>
                  <a:srgbClr val="000000"/>
                </a:solidFill>
              </a:rPr>
              <a:pPr>
                <a:defRPr/>
              </a:pPr>
              <a:t>99</a:t>
            </a:fld>
            <a:endParaRPr lang="en-US" smtClean="0">
              <a:solidFill>
                <a:srgbClr val="000000"/>
              </a:solidFill>
            </a:endParaRPr>
          </a:p>
        </p:txBody>
      </p:sp>
      <p:sp>
        <p:nvSpPr>
          <p:cNvPr id="286723" name="Slide Image Placeholder 1"/>
          <p:cNvSpPr>
            <a:spLocks noGrp="1" noRot="1" noChangeAspect="1" noTextEdit="1"/>
          </p:cNvSpPr>
          <p:nvPr>
            <p:ph type="sldImg"/>
          </p:nvPr>
        </p:nvSpPr>
        <p:spPr>
          <a:xfrm>
            <a:off x="1177925" y="696913"/>
            <a:ext cx="4641850" cy="3481387"/>
          </a:xfrm>
          <a:ln w="12700"/>
        </p:spPr>
      </p:sp>
      <p:sp>
        <p:nvSpPr>
          <p:cNvPr id="286724" name="Notes Placeholder 2"/>
          <p:cNvSpPr>
            <a:spLocks noGrp="1"/>
          </p:cNvSpPr>
          <p:nvPr>
            <p:ph type="body" idx="1"/>
          </p:nvPr>
        </p:nvSpPr>
        <p:spPr>
          <a:xfrm>
            <a:off x="700088" y="4410075"/>
            <a:ext cx="5597525" cy="4176713"/>
          </a:xfrm>
          <a:noFill/>
          <a:ln/>
        </p:spPr>
        <p:txBody>
          <a:bodyPr lIns="91421" tIns="45711" rIns="91421" bIns="45711"/>
          <a:lstStyle/>
          <a:p>
            <a:endParaRPr lang="en-US" smtClean="0"/>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sldNum" sz="quarter" idx="5"/>
          </p:nvPr>
        </p:nvSpPr>
        <p:spPr>
          <a:xfrm>
            <a:off x="3148013" y="9034463"/>
            <a:ext cx="704850" cy="247650"/>
          </a:xfrm>
        </p:spPr>
        <p:txBody>
          <a:bodyPr/>
          <a:lstStyle/>
          <a:p>
            <a:pPr>
              <a:defRPr/>
            </a:pPr>
            <a:fld id="{6A210E9D-8931-4C98-8795-0266F6BA0585}" type="slidenum">
              <a:rPr lang="en-US" smtClean="0">
                <a:solidFill>
                  <a:srgbClr val="000000"/>
                </a:solidFill>
              </a:rPr>
              <a:pPr>
                <a:defRPr/>
              </a:pPr>
              <a:t>100</a:t>
            </a:fld>
            <a:endParaRPr lang="en-US" smtClean="0">
              <a:solidFill>
                <a:srgbClr val="000000"/>
              </a:solidFill>
            </a:endParaRPr>
          </a:p>
        </p:txBody>
      </p:sp>
      <p:sp>
        <p:nvSpPr>
          <p:cNvPr id="287747" name="Slide Image Placeholder 1"/>
          <p:cNvSpPr>
            <a:spLocks noGrp="1" noRot="1" noChangeAspect="1" noTextEdit="1"/>
          </p:cNvSpPr>
          <p:nvPr>
            <p:ph type="sldImg"/>
          </p:nvPr>
        </p:nvSpPr>
        <p:spPr>
          <a:xfrm>
            <a:off x="1177925" y="696913"/>
            <a:ext cx="4641850" cy="3481387"/>
          </a:xfrm>
          <a:ln w="12700"/>
        </p:spPr>
      </p:sp>
      <p:sp>
        <p:nvSpPr>
          <p:cNvPr id="287748" name="Notes Placeholder 2"/>
          <p:cNvSpPr>
            <a:spLocks noGrp="1"/>
          </p:cNvSpPr>
          <p:nvPr>
            <p:ph type="body" idx="1"/>
          </p:nvPr>
        </p:nvSpPr>
        <p:spPr>
          <a:xfrm>
            <a:off x="700088" y="4410075"/>
            <a:ext cx="5597525" cy="4176713"/>
          </a:xfrm>
          <a:noFill/>
          <a:ln/>
        </p:spPr>
        <p:txBody>
          <a:bodyPr lIns="91421" tIns="45711" rIns="91421" bIns="45711"/>
          <a:lstStyle/>
          <a:p>
            <a:endParaRPr lang="en-US" smtClean="0"/>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sldNum" sz="quarter" idx="5"/>
          </p:nvPr>
        </p:nvSpPr>
        <p:spPr>
          <a:xfrm>
            <a:off x="3148013" y="9034463"/>
            <a:ext cx="704850" cy="247650"/>
          </a:xfrm>
        </p:spPr>
        <p:txBody>
          <a:bodyPr/>
          <a:lstStyle/>
          <a:p>
            <a:pPr>
              <a:defRPr/>
            </a:pPr>
            <a:fld id="{C3FDAECC-01E3-46D0-B980-A45E82B7AFA3}" type="slidenum">
              <a:rPr lang="en-US" smtClean="0">
                <a:solidFill>
                  <a:srgbClr val="000000"/>
                </a:solidFill>
              </a:rPr>
              <a:pPr>
                <a:defRPr/>
              </a:pPr>
              <a:t>101</a:t>
            </a:fld>
            <a:endParaRPr lang="en-US" smtClean="0">
              <a:solidFill>
                <a:srgbClr val="000000"/>
              </a:solidFill>
            </a:endParaRPr>
          </a:p>
        </p:txBody>
      </p:sp>
      <p:sp>
        <p:nvSpPr>
          <p:cNvPr id="286723" name="Slide Image Placeholder 1"/>
          <p:cNvSpPr>
            <a:spLocks noGrp="1" noRot="1" noChangeAspect="1" noTextEdit="1"/>
          </p:cNvSpPr>
          <p:nvPr>
            <p:ph type="sldImg"/>
          </p:nvPr>
        </p:nvSpPr>
        <p:spPr>
          <a:xfrm>
            <a:off x="1177925" y="696913"/>
            <a:ext cx="4641850" cy="3481387"/>
          </a:xfrm>
          <a:ln w="12700"/>
        </p:spPr>
      </p:sp>
      <p:sp>
        <p:nvSpPr>
          <p:cNvPr id="286724" name="Notes Placeholder 2"/>
          <p:cNvSpPr>
            <a:spLocks noGrp="1"/>
          </p:cNvSpPr>
          <p:nvPr>
            <p:ph type="body" idx="1"/>
          </p:nvPr>
        </p:nvSpPr>
        <p:spPr>
          <a:xfrm>
            <a:off x="700088" y="4410075"/>
            <a:ext cx="5597525" cy="4176713"/>
          </a:xfrm>
          <a:noFill/>
          <a:ln/>
        </p:spPr>
        <p:txBody>
          <a:bodyPr lIns="91421" tIns="45711" rIns="91421" bIns="45711"/>
          <a:lstStyle/>
          <a:p>
            <a:endParaRPr lang="en-US" smtClean="0"/>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sldNum" sz="quarter" idx="5"/>
          </p:nvPr>
        </p:nvSpPr>
        <p:spPr>
          <a:xfrm>
            <a:off x="3148013" y="9034463"/>
            <a:ext cx="704850" cy="247650"/>
          </a:xfrm>
        </p:spPr>
        <p:txBody>
          <a:bodyPr/>
          <a:lstStyle/>
          <a:p>
            <a:pPr>
              <a:defRPr/>
            </a:pPr>
            <a:fld id="{6A210E9D-8931-4C98-8795-0266F6BA0585}" type="slidenum">
              <a:rPr lang="en-US" smtClean="0">
                <a:solidFill>
                  <a:srgbClr val="000000"/>
                </a:solidFill>
              </a:rPr>
              <a:pPr>
                <a:defRPr/>
              </a:pPr>
              <a:t>102</a:t>
            </a:fld>
            <a:endParaRPr lang="en-US" smtClean="0">
              <a:solidFill>
                <a:srgbClr val="000000"/>
              </a:solidFill>
            </a:endParaRPr>
          </a:p>
        </p:txBody>
      </p:sp>
      <p:sp>
        <p:nvSpPr>
          <p:cNvPr id="287747" name="Slide Image Placeholder 1"/>
          <p:cNvSpPr>
            <a:spLocks noGrp="1" noRot="1" noChangeAspect="1" noTextEdit="1"/>
          </p:cNvSpPr>
          <p:nvPr>
            <p:ph type="sldImg"/>
          </p:nvPr>
        </p:nvSpPr>
        <p:spPr>
          <a:xfrm>
            <a:off x="1177925" y="696913"/>
            <a:ext cx="4641850" cy="3481387"/>
          </a:xfrm>
          <a:ln w="12700"/>
        </p:spPr>
      </p:sp>
      <p:sp>
        <p:nvSpPr>
          <p:cNvPr id="287748" name="Notes Placeholder 2"/>
          <p:cNvSpPr>
            <a:spLocks noGrp="1"/>
          </p:cNvSpPr>
          <p:nvPr>
            <p:ph type="body" idx="1"/>
          </p:nvPr>
        </p:nvSpPr>
        <p:spPr>
          <a:xfrm>
            <a:off x="700088" y="4410075"/>
            <a:ext cx="5597525" cy="4176713"/>
          </a:xfrm>
          <a:noFill/>
          <a:ln/>
        </p:spPr>
        <p:txBody>
          <a:bodyPr lIns="91421" tIns="45711" rIns="91421" bIns="45711"/>
          <a:lstStyle/>
          <a:p>
            <a:endParaRPr lang="en-US" smtClean="0"/>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sldNum" sz="quarter" idx="5"/>
          </p:nvPr>
        </p:nvSpPr>
        <p:spPr>
          <a:xfrm>
            <a:off x="3148013" y="9034463"/>
            <a:ext cx="704850" cy="247650"/>
          </a:xfrm>
        </p:spPr>
        <p:txBody>
          <a:bodyPr/>
          <a:lstStyle/>
          <a:p>
            <a:pPr>
              <a:defRPr/>
            </a:pPr>
            <a:fld id="{C3FDAECC-01E3-46D0-B980-A45E82B7AFA3}" type="slidenum">
              <a:rPr lang="en-US" smtClean="0">
                <a:solidFill>
                  <a:srgbClr val="000000"/>
                </a:solidFill>
              </a:rPr>
              <a:pPr>
                <a:defRPr/>
              </a:pPr>
              <a:t>103</a:t>
            </a:fld>
            <a:endParaRPr lang="en-US" smtClean="0">
              <a:solidFill>
                <a:srgbClr val="000000"/>
              </a:solidFill>
            </a:endParaRPr>
          </a:p>
        </p:txBody>
      </p:sp>
      <p:sp>
        <p:nvSpPr>
          <p:cNvPr id="286723" name="Slide Image Placeholder 1"/>
          <p:cNvSpPr>
            <a:spLocks noGrp="1" noRot="1" noChangeAspect="1" noTextEdit="1"/>
          </p:cNvSpPr>
          <p:nvPr>
            <p:ph type="sldImg"/>
          </p:nvPr>
        </p:nvSpPr>
        <p:spPr>
          <a:xfrm>
            <a:off x="1177925" y="696913"/>
            <a:ext cx="4641850" cy="3481387"/>
          </a:xfrm>
          <a:ln w="12700"/>
        </p:spPr>
      </p:sp>
      <p:sp>
        <p:nvSpPr>
          <p:cNvPr id="286724" name="Notes Placeholder 2"/>
          <p:cNvSpPr>
            <a:spLocks noGrp="1"/>
          </p:cNvSpPr>
          <p:nvPr>
            <p:ph type="body" idx="1"/>
          </p:nvPr>
        </p:nvSpPr>
        <p:spPr>
          <a:xfrm>
            <a:off x="700088" y="4410075"/>
            <a:ext cx="5597525" cy="4176713"/>
          </a:xfrm>
          <a:noFill/>
          <a:ln/>
        </p:spPr>
        <p:txBody>
          <a:bodyPr lIns="91421" tIns="45711" rIns="91421" bIns="45711"/>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sldNum" sz="quarter" idx="5"/>
          </p:nvPr>
        </p:nvSpPr>
        <p:spPr>
          <a:xfrm>
            <a:off x="3148013" y="9034463"/>
            <a:ext cx="704850" cy="247650"/>
          </a:xfrm>
        </p:spPr>
        <p:txBody>
          <a:bodyPr/>
          <a:lstStyle/>
          <a:p>
            <a:pPr>
              <a:defRPr/>
            </a:pPr>
            <a:fld id="{6A210E9D-8931-4C98-8795-0266F6BA0585}" type="slidenum">
              <a:rPr lang="en-US" smtClean="0">
                <a:solidFill>
                  <a:srgbClr val="000000"/>
                </a:solidFill>
              </a:rPr>
              <a:pPr>
                <a:defRPr/>
              </a:pPr>
              <a:t>104</a:t>
            </a:fld>
            <a:endParaRPr lang="en-US" smtClean="0">
              <a:solidFill>
                <a:srgbClr val="000000"/>
              </a:solidFill>
            </a:endParaRPr>
          </a:p>
        </p:txBody>
      </p:sp>
      <p:sp>
        <p:nvSpPr>
          <p:cNvPr id="287747" name="Slide Image Placeholder 1"/>
          <p:cNvSpPr>
            <a:spLocks noGrp="1" noRot="1" noChangeAspect="1" noTextEdit="1"/>
          </p:cNvSpPr>
          <p:nvPr>
            <p:ph type="sldImg"/>
          </p:nvPr>
        </p:nvSpPr>
        <p:spPr>
          <a:xfrm>
            <a:off x="1177925" y="696913"/>
            <a:ext cx="4641850" cy="3481387"/>
          </a:xfrm>
          <a:ln w="12700"/>
        </p:spPr>
      </p:sp>
      <p:sp>
        <p:nvSpPr>
          <p:cNvPr id="287748" name="Notes Placeholder 2"/>
          <p:cNvSpPr>
            <a:spLocks noGrp="1"/>
          </p:cNvSpPr>
          <p:nvPr>
            <p:ph type="body" idx="1"/>
          </p:nvPr>
        </p:nvSpPr>
        <p:spPr>
          <a:xfrm>
            <a:off x="700088" y="4410075"/>
            <a:ext cx="5597525" cy="4176713"/>
          </a:xfrm>
          <a:noFill/>
          <a:ln/>
        </p:spPr>
        <p:txBody>
          <a:bodyPr lIns="91421" tIns="45711" rIns="91421" bIns="45711"/>
          <a:lstStyle/>
          <a:p>
            <a:endParaRPr lang="en-US" smtClean="0"/>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sldNum" sz="quarter" idx="5"/>
          </p:nvPr>
        </p:nvSpPr>
        <p:spPr>
          <a:xfrm>
            <a:off x="3148013" y="9034463"/>
            <a:ext cx="704850" cy="247650"/>
          </a:xfrm>
        </p:spPr>
        <p:txBody>
          <a:bodyPr/>
          <a:lstStyle/>
          <a:p>
            <a:pPr>
              <a:defRPr/>
            </a:pPr>
            <a:fld id="{C3FDAECC-01E3-46D0-B980-A45E82B7AFA3}" type="slidenum">
              <a:rPr lang="en-US" smtClean="0">
                <a:solidFill>
                  <a:srgbClr val="000000"/>
                </a:solidFill>
              </a:rPr>
              <a:pPr>
                <a:defRPr/>
              </a:pPr>
              <a:t>105</a:t>
            </a:fld>
            <a:endParaRPr lang="en-US" smtClean="0">
              <a:solidFill>
                <a:srgbClr val="000000"/>
              </a:solidFill>
            </a:endParaRPr>
          </a:p>
        </p:txBody>
      </p:sp>
      <p:sp>
        <p:nvSpPr>
          <p:cNvPr id="286723" name="Slide Image Placeholder 1"/>
          <p:cNvSpPr>
            <a:spLocks noGrp="1" noRot="1" noChangeAspect="1" noTextEdit="1"/>
          </p:cNvSpPr>
          <p:nvPr>
            <p:ph type="sldImg"/>
          </p:nvPr>
        </p:nvSpPr>
        <p:spPr>
          <a:xfrm>
            <a:off x="1177925" y="696913"/>
            <a:ext cx="4641850" cy="3481387"/>
          </a:xfrm>
          <a:ln w="12700"/>
        </p:spPr>
      </p:sp>
      <p:sp>
        <p:nvSpPr>
          <p:cNvPr id="286724" name="Notes Placeholder 2"/>
          <p:cNvSpPr>
            <a:spLocks noGrp="1"/>
          </p:cNvSpPr>
          <p:nvPr>
            <p:ph type="body" idx="1"/>
          </p:nvPr>
        </p:nvSpPr>
        <p:spPr>
          <a:xfrm>
            <a:off x="700088" y="4410075"/>
            <a:ext cx="5597525" cy="4176713"/>
          </a:xfrm>
          <a:noFill/>
          <a:ln/>
        </p:spPr>
        <p:txBody>
          <a:bodyPr lIns="91421" tIns="45711" rIns="91421" bIns="45711"/>
          <a:lstStyle/>
          <a:p>
            <a:endParaRPr lang="en-US" smtClean="0"/>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sldNum" sz="quarter" idx="5"/>
          </p:nvPr>
        </p:nvSpPr>
        <p:spPr>
          <a:xfrm>
            <a:off x="3148013" y="9034463"/>
            <a:ext cx="704850" cy="247650"/>
          </a:xfrm>
        </p:spPr>
        <p:txBody>
          <a:bodyPr/>
          <a:lstStyle/>
          <a:p>
            <a:pPr>
              <a:defRPr/>
            </a:pPr>
            <a:fld id="{6A210E9D-8931-4C98-8795-0266F6BA0585}" type="slidenum">
              <a:rPr lang="en-US" smtClean="0">
                <a:solidFill>
                  <a:srgbClr val="000000"/>
                </a:solidFill>
              </a:rPr>
              <a:pPr>
                <a:defRPr/>
              </a:pPr>
              <a:t>106</a:t>
            </a:fld>
            <a:endParaRPr lang="en-US" smtClean="0">
              <a:solidFill>
                <a:srgbClr val="000000"/>
              </a:solidFill>
            </a:endParaRPr>
          </a:p>
        </p:txBody>
      </p:sp>
      <p:sp>
        <p:nvSpPr>
          <p:cNvPr id="287747" name="Slide Image Placeholder 1"/>
          <p:cNvSpPr>
            <a:spLocks noGrp="1" noRot="1" noChangeAspect="1" noTextEdit="1"/>
          </p:cNvSpPr>
          <p:nvPr>
            <p:ph type="sldImg"/>
          </p:nvPr>
        </p:nvSpPr>
        <p:spPr>
          <a:xfrm>
            <a:off x="1177925" y="696913"/>
            <a:ext cx="4641850" cy="3481387"/>
          </a:xfrm>
          <a:ln w="12700"/>
        </p:spPr>
      </p:sp>
      <p:sp>
        <p:nvSpPr>
          <p:cNvPr id="287748" name="Notes Placeholder 2"/>
          <p:cNvSpPr>
            <a:spLocks noGrp="1"/>
          </p:cNvSpPr>
          <p:nvPr>
            <p:ph type="body" idx="1"/>
          </p:nvPr>
        </p:nvSpPr>
        <p:spPr>
          <a:xfrm>
            <a:off x="700088" y="4410075"/>
            <a:ext cx="5597525" cy="4176713"/>
          </a:xfrm>
          <a:noFill/>
          <a:ln/>
        </p:spPr>
        <p:txBody>
          <a:bodyPr lIns="91421" tIns="45711" rIns="91421" bIns="45711"/>
          <a:lstStyle/>
          <a:p>
            <a:endParaRPr lang="en-US" smtClean="0"/>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sldNum" sz="quarter" idx="5"/>
          </p:nvPr>
        </p:nvSpPr>
        <p:spPr>
          <a:xfrm>
            <a:off x="3148013" y="9034463"/>
            <a:ext cx="704850" cy="247650"/>
          </a:xfrm>
        </p:spPr>
        <p:txBody>
          <a:bodyPr/>
          <a:lstStyle/>
          <a:p>
            <a:pPr>
              <a:defRPr/>
            </a:pPr>
            <a:fld id="{C3FDAECC-01E3-46D0-B980-A45E82B7AFA3}" type="slidenum">
              <a:rPr lang="en-US" smtClean="0">
                <a:solidFill>
                  <a:srgbClr val="000000"/>
                </a:solidFill>
              </a:rPr>
              <a:pPr>
                <a:defRPr/>
              </a:pPr>
              <a:t>107</a:t>
            </a:fld>
            <a:endParaRPr lang="en-US" smtClean="0">
              <a:solidFill>
                <a:srgbClr val="000000"/>
              </a:solidFill>
            </a:endParaRPr>
          </a:p>
        </p:txBody>
      </p:sp>
      <p:sp>
        <p:nvSpPr>
          <p:cNvPr id="286723" name="Slide Image Placeholder 1"/>
          <p:cNvSpPr>
            <a:spLocks noGrp="1" noRot="1" noChangeAspect="1" noTextEdit="1"/>
          </p:cNvSpPr>
          <p:nvPr>
            <p:ph type="sldImg"/>
          </p:nvPr>
        </p:nvSpPr>
        <p:spPr>
          <a:xfrm>
            <a:off x="1177925" y="696913"/>
            <a:ext cx="4641850" cy="3481387"/>
          </a:xfrm>
          <a:ln w="12700"/>
        </p:spPr>
      </p:sp>
      <p:sp>
        <p:nvSpPr>
          <p:cNvPr id="286724" name="Notes Placeholder 2"/>
          <p:cNvSpPr>
            <a:spLocks noGrp="1"/>
          </p:cNvSpPr>
          <p:nvPr>
            <p:ph type="body" idx="1"/>
          </p:nvPr>
        </p:nvSpPr>
        <p:spPr>
          <a:xfrm>
            <a:off x="700088" y="4410075"/>
            <a:ext cx="5597525" cy="4176713"/>
          </a:xfrm>
          <a:noFill/>
          <a:ln/>
        </p:spPr>
        <p:txBody>
          <a:bodyPr lIns="91421" tIns="45711" rIns="91421" bIns="45711"/>
          <a:lstStyle/>
          <a:p>
            <a:endParaRPr lang="en-US" smtClean="0"/>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sldNum" sz="quarter" idx="5"/>
          </p:nvPr>
        </p:nvSpPr>
        <p:spPr>
          <a:xfrm>
            <a:off x="3148013" y="9034463"/>
            <a:ext cx="704850" cy="247650"/>
          </a:xfrm>
        </p:spPr>
        <p:txBody>
          <a:bodyPr/>
          <a:lstStyle/>
          <a:p>
            <a:pPr>
              <a:defRPr/>
            </a:pPr>
            <a:fld id="{6A210E9D-8931-4C98-8795-0266F6BA0585}" type="slidenum">
              <a:rPr lang="en-US" smtClean="0">
                <a:solidFill>
                  <a:srgbClr val="000000"/>
                </a:solidFill>
              </a:rPr>
              <a:pPr>
                <a:defRPr/>
              </a:pPr>
              <a:t>108</a:t>
            </a:fld>
            <a:endParaRPr lang="en-US" smtClean="0">
              <a:solidFill>
                <a:srgbClr val="000000"/>
              </a:solidFill>
            </a:endParaRPr>
          </a:p>
        </p:txBody>
      </p:sp>
      <p:sp>
        <p:nvSpPr>
          <p:cNvPr id="287747" name="Slide Image Placeholder 1"/>
          <p:cNvSpPr>
            <a:spLocks noGrp="1" noRot="1" noChangeAspect="1" noTextEdit="1"/>
          </p:cNvSpPr>
          <p:nvPr>
            <p:ph type="sldImg"/>
          </p:nvPr>
        </p:nvSpPr>
        <p:spPr>
          <a:xfrm>
            <a:off x="1177925" y="696913"/>
            <a:ext cx="4641850" cy="3481387"/>
          </a:xfrm>
          <a:ln w="12700"/>
        </p:spPr>
      </p:sp>
      <p:sp>
        <p:nvSpPr>
          <p:cNvPr id="287748" name="Notes Placeholder 2"/>
          <p:cNvSpPr>
            <a:spLocks noGrp="1"/>
          </p:cNvSpPr>
          <p:nvPr>
            <p:ph type="body" idx="1"/>
          </p:nvPr>
        </p:nvSpPr>
        <p:spPr>
          <a:xfrm>
            <a:off x="700088" y="4410075"/>
            <a:ext cx="5597525" cy="4176713"/>
          </a:xfrm>
          <a:noFill/>
          <a:ln/>
        </p:spPr>
        <p:txBody>
          <a:bodyPr lIns="91421" tIns="45711" rIns="91421" bIns="45711"/>
          <a:lstStyle/>
          <a:p>
            <a:endParaRPr lang="en-US" smtClean="0"/>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sldNum" sz="quarter" idx="5"/>
          </p:nvPr>
        </p:nvSpPr>
        <p:spPr>
          <a:xfrm>
            <a:off x="3148013" y="9034463"/>
            <a:ext cx="704850" cy="247650"/>
          </a:xfrm>
        </p:spPr>
        <p:txBody>
          <a:bodyPr/>
          <a:lstStyle/>
          <a:p>
            <a:pPr>
              <a:defRPr/>
            </a:pPr>
            <a:fld id="{C3FDAECC-01E3-46D0-B980-A45E82B7AFA3}" type="slidenum">
              <a:rPr lang="en-US" smtClean="0">
                <a:solidFill>
                  <a:srgbClr val="000000"/>
                </a:solidFill>
              </a:rPr>
              <a:pPr>
                <a:defRPr/>
              </a:pPr>
              <a:t>109</a:t>
            </a:fld>
            <a:endParaRPr lang="en-US" smtClean="0">
              <a:solidFill>
                <a:srgbClr val="000000"/>
              </a:solidFill>
            </a:endParaRPr>
          </a:p>
        </p:txBody>
      </p:sp>
      <p:sp>
        <p:nvSpPr>
          <p:cNvPr id="286723" name="Slide Image Placeholder 1"/>
          <p:cNvSpPr>
            <a:spLocks noGrp="1" noRot="1" noChangeAspect="1" noTextEdit="1"/>
          </p:cNvSpPr>
          <p:nvPr>
            <p:ph type="sldImg"/>
          </p:nvPr>
        </p:nvSpPr>
        <p:spPr>
          <a:xfrm>
            <a:off x="1177925" y="696913"/>
            <a:ext cx="4641850" cy="3481387"/>
          </a:xfrm>
          <a:ln w="12700"/>
        </p:spPr>
      </p:sp>
      <p:sp>
        <p:nvSpPr>
          <p:cNvPr id="286724" name="Notes Placeholder 2"/>
          <p:cNvSpPr>
            <a:spLocks noGrp="1"/>
          </p:cNvSpPr>
          <p:nvPr>
            <p:ph type="body" idx="1"/>
          </p:nvPr>
        </p:nvSpPr>
        <p:spPr>
          <a:xfrm>
            <a:off x="700088" y="4410075"/>
            <a:ext cx="5597525" cy="4176713"/>
          </a:xfrm>
          <a:noFill/>
          <a:ln/>
        </p:spPr>
        <p:txBody>
          <a:bodyPr lIns="91421" tIns="45711" rIns="91421" bIns="45711"/>
          <a:lstStyle/>
          <a:p>
            <a:endParaRPr lang="en-US" smtClean="0"/>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sldNum" sz="quarter" idx="5"/>
          </p:nvPr>
        </p:nvSpPr>
        <p:spPr>
          <a:xfrm>
            <a:off x="3148013" y="9034463"/>
            <a:ext cx="704850" cy="247650"/>
          </a:xfrm>
        </p:spPr>
        <p:txBody>
          <a:bodyPr/>
          <a:lstStyle/>
          <a:p>
            <a:pPr>
              <a:defRPr/>
            </a:pPr>
            <a:fld id="{6A210E9D-8931-4C98-8795-0266F6BA0585}" type="slidenum">
              <a:rPr lang="en-US" smtClean="0">
                <a:solidFill>
                  <a:srgbClr val="000000"/>
                </a:solidFill>
              </a:rPr>
              <a:pPr>
                <a:defRPr/>
              </a:pPr>
              <a:t>110</a:t>
            </a:fld>
            <a:endParaRPr lang="en-US" smtClean="0">
              <a:solidFill>
                <a:srgbClr val="000000"/>
              </a:solidFill>
            </a:endParaRPr>
          </a:p>
        </p:txBody>
      </p:sp>
      <p:sp>
        <p:nvSpPr>
          <p:cNvPr id="287747" name="Slide Image Placeholder 1"/>
          <p:cNvSpPr>
            <a:spLocks noGrp="1" noRot="1" noChangeAspect="1" noTextEdit="1"/>
          </p:cNvSpPr>
          <p:nvPr>
            <p:ph type="sldImg"/>
          </p:nvPr>
        </p:nvSpPr>
        <p:spPr>
          <a:xfrm>
            <a:off x="1177925" y="696913"/>
            <a:ext cx="4641850" cy="3481387"/>
          </a:xfrm>
          <a:ln w="12700"/>
        </p:spPr>
      </p:sp>
      <p:sp>
        <p:nvSpPr>
          <p:cNvPr id="287748" name="Notes Placeholder 2"/>
          <p:cNvSpPr>
            <a:spLocks noGrp="1"/>
          </p:cNvSpPr>
          <p:nvPr>
            <p:ph type="body" idx="1"/>
          </p:nvPr>
        </p:nvSpPr>
        <p:spPr>
          <a:xfrm>
            <a:off x="700088" y="4410075"/>
            <a:ext cx="5597525" cy="4176713"/>
          </a:xfrm>
          <a:noFill/>
          <a:ln/>
        </p:spPr>
        <p:txBody>
          <a:bodyPr lIns="91421" tIns="45711" rIns="91421" bIns="45711"/>
          <a:lstStyle/>
          <a:p>
            <a:endParaRPr lang="en-US" smtClean="0"/>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3"/>
          <p:cNvSpPr>
            <a:spLocks noGrp="1" noChangeArrowheads="1"/>
          </p:cNvSpPr>
          <p:nvPr>
            <p:ph type="sldNum" sz="quarter" idx="5"/>
          </p:nvPr>
        </p:nvSpPr>
        <p:spPr/>
        <p:txBody>
          <a:bodyPr/>
          <a:lstStyle/>
          <a:p>
            <a:pPr>
              <a:defRPr/>
            </a:pPr>
            <a:fld id="{7FCDD7B8-0D49-4A9D-9892-A6D8561FBDE5}" type="slidenum">
              <a:rPr lang="en-US" smtClean="0"/>
              <a:pPr>
                <a:defRPr/>
              </a:pPr>
              <a:t>111</a:t>
            </a:fld>
            <a:endParaRPr lang="en-US" smtClean="0"/>
          </a:p>
        </p:txBody>
      </p:sp>
      <p:sp>
        <p:nvSpPr>
          <p:cNvPr id="275459" name="Rectangle 2"/>
          <p:cNvSpPr>
            <a:spLocks noGrp="1" noRot="1" noChangeAspect="1" noChangeArrowheads="1" noTextEdit="1"/>
          </p:cNvSpPr>
          <p:nvPr>
            <p:ph type="sldImg"/>
          </p:nvPr>
        </p:nvSpPr>
        <p:spPr>
          <a:ln/>
        </p:spPr>
      </p:sp>
      <p:sp>
        <p:nvSpPr>
          <p:cNvPr id="27546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3"/>
          <p:cNvSpPr txBox="1">
            <a:spLocks noGrp="1" noChangeArrowheads="1"/>
          </p:cNvSpPr>
          <p:nvPr/>
        </p:nvSpPr>
        <p:spPr bwMode="auto">
          <a:xfrm>
            <a:off x="3148013" y="9034463"/>
            <a:ext cx="704850" cy="247650"/>
          </a:xfrm>
          <a:prstGeom prst="rect">
            <a:avLst/>
          </a:prstGeom>
          <a:noFill/>
          <a:ln w="9525">
            <a:noFill/>
            <a:miter lim="800000"/>
            <a:headEnd/>
            <a:tailEnd/>
          </a:ln>
        </p:spPr>
        <p:txBody>
          <a:bodyPr lIns="45887" tIns="46499" rIns="45887" bIns="46499" anchor="b">
            <a:spAutoFit/>
          </a:bodyPr>
          <a:lstStyle/>
          <a:p>
            <a:pPr algn="ctr" defTabSz="930275"/>
            <a:fld id="{8A9D9E5E-FFD0-4C26-9FBA-DF28A7728F06}" type="slidenum">
              <a:rPr lang="en-US" sz="1000"/>
              <a:pPr algn="ctr" defTabSz="930275"/>
              <a:t>112</a:t>
            </a:fld>
            <a:endParaRPr lang="en-US" sz="1000"/>
          </a:p>
        </p:txBody>
      </p:sp>
      <p:sp>
        <p:nvSpPr>
          <p:cNvPr id="165891" name="Rectangle 2"/>
          <p:cNvSpPr>
            <a:spLocks noGrp="1" noRot="1" noChangeAspect="1" noChangeArrowheads="1" noTextEdit="1"/>
          </p:cNvSpPr>
          <p:nvPr>
            <p:ph type="sldImg"/>
          </p:nvPr>
        </p:nvSpPr>
        <p:spPr>
          <a:ln/>
        </p:spPr>
      </p:sp>
      <p:sp>
        <p:nvSpPr>
          <p:cNvPr id="16589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183"/>
          <p:cNvSpPr>
            <a:spLocks noChangeArrowheads="1"/>
          </p:cNvSpPr>
          <p:nvPr userDrawn="1"/>
        </p:nvSpPr>
        <p:spPr bwMode="white">
          <a:xfrm>
            <a:off x="0" y="0"/>
            <a:ext cx="9144000" cy="6858000"/>
          </a:xfrm>
          <a:prstGeom prst="rect">
            <a:avLst/>
          </a:prstGeom>
          <a:solidFill>
            <a:srgbClr val="FFFFFF"/>
          </a:solidFill>
          <a:ln w="9525">
            <a:noFill/>
            <a:miter lim="800000"/>
            <a:headEnd/>
            <a:tailEnd/>
          </a:ln>
          <a:effectLst/>
        </p:spPr>
        <p:txBody>
          <a:bodyPr wrap="none" anchor="ctr"/>
          <a:lstStyle/>
          <a:p>
            <a:pPr>
              <a:defRPr/>
            </a:pPr>
            <a:endParaRPr lang="en-US">
              <a:cs typeface="+mn-cs"/>
            </a:endParaRPr>
          </a:p>
        </p:txBody>
      </p:sp>
      <p:pic>
        <p:nvPicPr>
          <p:cNvPr id="5" name="Picture 1188" descr="Title Page bar_112409_1pm"/>
          <p:cNvPicPr>
            <a:picLocks noChangeAspect="1" noChangeArrowheads="1"/>
          </p:cNvPicPr>
          <p:nvPr userDrawn="1"/>
        </p:nvPicPr>
        <p:blipFill>
          <a:blip r:embed="rId2" cstate="email"/>
          <a:srcRect/>
          <a:stretch>
            <a:fillRect/>
          </a:stretch>
        </p:blipFill>
        <p:spPr bwMode="auto">
          <a:xfrm>
            <a:off x="0" y="268288"/>
            <a:ext cx="9144000" cy="1974850"/>
          </a:xfrm>
          <a:prstGeom prst="rect">
            <a:avLst/>
          </a:prstGeom>
          <a:noFill/>
          <a:ln w="9525">
            <a:noFill/>
            <a:miter lim="800000"/>
            <a:headEnd/>
            <a:tailEnd/>
          </a:ln>
        </p:spPr>
      </p:pic>
      <p:sp>
        <p:nvSpPr>
          <p:cNvPr id="6" name="Rectangle 1180"/>
          <p:cNvSpPr>
            <a:spLocks noChangeArrowheads="1"/>
          </p:cNvSpPr>
          <p:nvPr userDrawn="1"/>
        </p:nvSpPr>
        <p:spPr bwMode="auto">
          <a:xfrm>
            <a:off x="0" y="6556375"/>
            <a:ext cx="9144000" cy="301625"/>
          </a:xfrm>
          <a:prstGeom prst="rect">
            <a:avLst/>
          </a:prstGeom>
          <a:solidFill>
            <a:srgbClr val="225A7A"/>
          </a:solidFill>
          <a:ln w="9525">
            <a:noFill/>
            <a:miter lim="800000"/>
            <a:headEnd/>
            <a:tailEnd/>
          </a:ln>
          <a:effectLst/>
        </p:spPr>
        <p:txBody>
          <a:bodyPr wrap="none" anchor="ctr"/>
          <a:lstStyle/>
          <a:p>
            <a:pPr>
              <a:defRPr/>
            </a:pPr>
            <a:endParaRPr lang="en-US">
              <a:cs typeface="+mn-cs"/>
            </a:endParaRPr>
          </a:p>
        </p:txBody>
      </p:sp>
      <p:pic>
        <p:nvPicPr>
          <p:cNvPr id="7" name="Picture 1181"/>
          <p:cNvPicPr>
            <a:picLocks noChangeAspect="1" noChangeArrowheads="1"/>
          </p:cNvPicPr>
          <p:nvPr userDrawn="1"/>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81978" name="Rectangle 1082"/>
          <p:cNvSpPr>
            <a:spLocks noGrp="1" noChangeArrowheads="1"/>
          </p:cNvSpPr>
          <p:nvPr>
            <p:ph type="ctrTitle"/>
          </p:nvPr>
        </p:nvSpPr>
        <p:spPr bwMode="auto">
          <a:xfrm>
            <a:off x="685800" y="2979738"/>
            <a:ext cx="7772400" cy="649287"/>
          </a:xfrm>
          <a:ln algn="ctr"/>
        </p:spPr>
        <p:txBody>
          <a:bodyPr>
            <a:spAutoFit/>
          </a:bodyPr>
          <a:lstStyle>
            <a:lvl1pPr algn="ctr">
              <a:lnSpc>
                <a:spcPct val="85000"/>
              </a:lnSpc>
              <a:spcBef>
                <a:spcPct val="40000"/>
              </a:spcBef>
              <a:defRPr sz="4300" smtClean="0">
                <a:solidFill>
                  <a:schemeClr val="accent2"/>
                </a:solidFill>
              </a:defRPr>
            </a:lvl1pPr>
          </a:lstStyle>
          <a:p>
            <a:r>
              <a:rPr lang="en-US" smtClean="0"/>
              <a:t>Click to edit Master title style</a:t>
            </a:r>
          </a:p>
        </p:txBody>
      </p:sp>
      <p:sp>
        <p:nvSpPr>
          <p:cNvPr id="81979" name="Rectangle 1083"/>
          <p:cNvSpPr>
            <a:spLocks noGrp="1" noChangeArrowheads="1"/>
          </p:cNvSpPr>
          <p:nvPr>
            <p:ph type="subTitle" idx="1"/>
          </p:nvPr>
        </p:nvSpPr>
        <p:spPr>
          <a:xfrm>
            <a:off x="668338" y="4867275"/>
            <a:ext cx="7807325" cy="430213"/>
          </a:xfrm>
        </p:spPr>
        <p:txBody>
          <a:bodyPr>
            <a:spAutoFit/>
          </a:bodyPr>
          <a:lstStyle>
            <a:lvl1pPr marL="0" indent="0" algn="ctr">
              <a:lnSpc>
                <a:spcPct val="85000"/>
              </a:lnSpc>
              <a:spcBef>
                <a:spcPct val="25000"/>
              </a:spcBef>
              <a:buFont typeface="Wingdings" pitchFamily="2" charset="2"/>
              <a:buNone/>
              <a:defRPr sz="2600" b="1" smtClean="0">
                <a:solidFill>
                  <a:srgbClr val="225A7A"/>
                </a:solidFill>
              </a:defRPr>
            </a:lvl1pPr>
          </a:lstStyle>
          <a:p>
            <a:r>
              <a:rPr lang="en-US" smtClean="0"/>
              <a:t>Click to edit Master subtitle style</a:t>
            </a:r>
          </a:p>
        </p:txBody>
      </p:sp>
      <p:sp>
        <p:nvSpPr>
          <p:cNvPr id="8" name="Rectangle 1184"/>
          <p:cNvSpPr>
            <a:spLocks noGrp="1" noChangeArrowheads="1"/>
          </p:cNvSpPr>
          <p:nvPr>
            <p:ph type="dt" sz="half" idx="10"/>
          </p:nvPr>
        </p:nvSpPr>
        <p:spPr/>
        <p:txBody>
          <a:bodyPr/>
          <a:lstStyle>
            <a:lvl1pPr>
              <a:defRPr/>
            </a:lvl1pPr>
          </a:lstStyle>
          <a:p>
            <a:pPr>
              <a:defRPr/>
            </a:pPr>
            <a:r>
              <a:rPr lang="en-US" smtClean="0"/>
              <a:t>12/01/09 - 9pm</a:t>
            </a:r>
            <a:endParaRPr lang="en-US"/>
          </a:p>
        </p:txBody>
      </p:sp>
      <p:sp>
        <p:nvSpPr>
          <p:cNvPr id="9" name="Rectangle 1185"/>
          <p:cNvSpPr>
            <a:spLocks noGrp="1" noChangeArrowheads="1"/>
          </p:cNvSpPr>
          <p:nvPr>
            <p:ph type="ftr" sz="quarter" idx="11"/>
          </p:nvPr>
        </p:nvSpPr>
        <p:spPr/>
        <p:txBody>
          <a:bodyPr/>
          <a:lstStyle>
            <a:lvl1pPr>
              <a:defRPr/>
            </a:lvl1pPr>
          </a:lstStyle>
          <a:p>
            <a:pPr>
              <a:defRPr/>
            </a:pPr>
            <a:r>
              <a:rPr lang="en-US"/>
              <a:t>eSlide – P6466 – The Financial Crisis and the Future of the P/C</a:t>
            </a:r>
          </a:p>
        </p:txBody>
      </p:sp>
      <p:sp>
        <p:nvSpPr>
          <p:cNvPr id="10" name="Rectangle 1189"/>
          <p:cNvSpPr>
            <a:spLocks noGrp="1" noChangeArrowheads="1"/>
          </p:cNvSpPr>
          <p:nvPr>
            <p:ph type="sldNum" sz="quarter" idx="12"/>
          </p:nvPr>
        </p:nvSpPr>
        <p:spPr/>
        <p:txBody>
          <a:bodyPr/>
          <a:lstStyle>
            <a:lvl1pPr>
              <a:defRPr>
                <a:solidFill>
                  <a:schemeClr val="bg1"/>
                </a:solidFill>
              </a:defRPr>
            </a:lvl1pPr>
          </a:lstStyle>
          <a:p>
            <a:pPr>
              <a:defRPr/>
            </a:pPr>
            <a:fld id="{1AA298A7-07D0-41F4-A57B-095D4458DCAD}"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Text Placeholder 2"/>
          <p:cNvSpPr>
            <a:spLocks noGrp="1"/>
          </p:cNvSpPr>
          <p:nvPr>
            <p:ph type="body" idx="1"/>
          </p:nvPr>
        </p:nvSpPr>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00BC345D-58F2-4414-BF4A-B7296ABFC7E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Table Placeholder 2"/>
          <p:cNvSpPr>
            <a:spLocks noGrp="1"/>
          </p:cNvSpPr>
          <p:nvPr>
            <p:ph type="tbl" idx="1"/>
          </p:nvPr>
        </p:nvSpPr>
        <p:spPr/>
        <p:txBody>
          <a:bodyPr lIns="91440" rIns="91440" rtlCol="0"/>
          <a:lstStyle/>
          <a:p>
            <a:pPr lvl="0"/>
            <a:endParaRPr lang="en-US" noProof="0" smtClean="0"/>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CAFC86FA-B60D-423D-926C-A543DAD8D6AE}"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298450" y="90488"/>
            <a:ext cx="7400925" cy="860425"/>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95300" y="1647825"/>
            <a:ext cx="8153400" cy="4652963"/>
          </a:xfrm>
        </p:spPr>
        <p:txBody>
          <a:bodyPr/>
          <a:lstStyle/>
          <a:p>
            <a:pPr lvl="0"/>
            <a:endParaRPr lang="en-US" noProof="0"/>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213DCD5A-272D-460F-810D-8B44844B5B0F}"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Agenda">
    <p:bg>
      <p:bgPr>
        <a:solidFill>
          <a:srgbClr val="FFFFFF"/>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648000" y="303902"/>
            <a:ext cx="6840000" cy="720000"/>
          </a:xfrm>
        </p:spPr>
        <p:txBody>
          <a:bodyPr/>
          <a:lstStyle>
            <a:lvl1pPr>
              <a:defRPr>
                <a:solidFill>
                  <a:schemeClr val="tx2"/>
                </a:solidFill>
              </a:defRPr>
            </a:lvl1pPr>
          </a:lstStyle>
          <a:p>
            <a:r>
              <a:rPr lang="en-US" smtClean="0"/>
              <a:t>Click to edit Master title style</a:t>
            </a:r>
            <a:endParaRPr lang="de-DE" dirty="0"/>
          </a:p>
        </p:txBody>
      </p:sp>
      <p:sp>
        <p:nvSpPr>
          <p:cNvPr id="5" name="Textplatzhalter 4"/>
          <p:cNvSpPr>
            <a:spLocks noGrp="1"/>
          </p:cNvSpPr>
          <p:nvPr>
            <p:ph type="body" sz="quarter" idx="10"/>
          </p:nvPr>
        </p:nvSpPr>
        <p:spPr>
          <a:xfrm>
            <a:off x="287337" y="1438937"/>
            <a:ext cx="8569325" cy="4842000"/>
          </a:xfrm>
        </p:spPr>
        <p:txBody>
          <a:bodyPr/>
          <a:lstStyle>
            <a:lvl1pPr marL="350100" indent="-342900">
              <a:buFont typeface="+mj-lt"/>
              <a:buAutoNum type="arabicPeriod"/>
              <a:defRPr baseline="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Slide Number Placeholder 2"/>
          <p:cNvSpPr>
            <a:spLocks noGrp="1"/>
          </p:cNvSpPr>
          <p:nvPr>
            <p:ph type="sldNum" sz="quarter" idx="10"/>
          </p:nvPr>
        </p:nvSpPr>
        <p:spPr>
          <a:xfrm>
            <a:off x="6858000" y="6610350"/>
            <a:ext cx="2133600" cy="476250"/>
          </a:xfrm>
        </p:spPr>
        <p:txBody>
          <a:bodyPr/>
          <a:lstStyle>
            <a:lvl1pPr>
              <a:defRPr/>
            </a:lvl1pPr>
          </a:lstStyle>
          <a:p>
            <a:pPr>
              <a:defRPr/>
            </a:pPr>
            <a:r>
              <a:rPr lang="en-US"/>
              <a:t>Slide </a:t>
            </a:r>
            <a:fld id="{C27D5E62-C3E0-408F-919E-EFB6DB2A4FF1}"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Content Placeholder 2"/>
          <p:cNvSpPr>
            <a:spLocks noGrp="1"/>
          </p:cNvSpPr>
          <p:nvPr>
            <p:ph idx="1"/>
          </p:nvPr>
        </p:nvSpPr>
        <p:spPr/>
        <p:txBody>
          <a:bodyPr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8F1D8FF3-5AB6-4EC6-BDC2-E6058C96F90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rtlCol="0"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rtlCol="0"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5"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6" name="Rectangle 110"/>
          <p:cNvSpPr>
            <a:spLocks noGrp="1" noChangeArrowheads="1"/>
          </p:cNvSpPr>
          <p:nvPr>
            <p:ph type="sldNum" sz="quarter" idx="12"/>
          </p:nvPr>
        </p:nvSpPr>
        <p:spPr>
          <a:ln/>
        </p:spPr>
        <p:txBody>
          <a:bodyPr/>
          <a:lstStyle>
            <a:lvl1pPr>
              <a:defRPr/>
            </a:lvl1pPr>
          </a:lstStyle>
          <a:p>
            <a:pPr>
              <a:defRPr/>
            </a:pPr>
            <a:fld id="{EAA4BFB2-9712-42D6-90C8-408268A1944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6"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a:ln/>
        </p:spPr>
        <p:txBody>
          <a:bodyPr/>
          <a:lstStyle>
            <a:lvl1pPr>
              <a:defRPr/>
            </a:lvl1pPr>
          </a:lstStyle>
          <a:p>
            <a:pPr>
              <a:defRPr/>
            </a:pPr>
            <a:fld id="{DB690DBB-527D-49DE-BE17-F2C090C1D32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8"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9" name="Rectangle 110"/>
          <p:cNvSpPr>
            <a:spLocks noGrp="1" noChangeArrowheads="1"/>
          </p:cNvSpPr>
          <p:nvPr>
            <p:ph type="sldNum" sz="quarter" idx="12"/>
          </p:nvPr>
        </p:nvSpPr>
        <p:spPr>
          <a:ln/>
        </p:spPr>
        <p:txBody>
          <a:bodyPr/>
          <a:lstStyle>
            <a:lvl1pPr>
              <a:defRPr/>
            </a:lvl1pPr>
          </a:lstStyle>
          <a:p>
            <a:pPr>
              <a:defRPr/>
            </a:pPr>
            <a:fld id="{9A7B4C8B-F8C1-4480-ADCB-1FB9116D9DE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r>
              <a:rPr lang="en-US"/>
              <a:t>Click to edit Master title style</a:t>
            </a:r>
          </a:p>
        </p:txBody>
      </p:sp>
      <p:sp>
        <p:nvSpPr>
          <p:cNvPr id="3"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4"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5" name="Rectangle 110"/>
          <p:cNvSpPr>
            <a:spLocks noGrp="1" noChangeArrowheads="1"/>
          </p:cNvSpPr>
          <p:nvPr>
            <p:ph type="sldNum" sz="quarter" idx="12"/>
          </p:nvPr>
        </p:nvSpPr>
        <p:spPr>
          <a:ln/>
        </p:spPr>
        <p:txBody>
          <a:bodyPr/>
          <a:lstStyle>
            <a:lvl1pPr>
              <a:defRPr/>
            </a:lvl1pPr>
          </a:lstStyle>
          <a:p>
            <a:pPr>
              <a:defRPr/>
            </a:pPr>
            <a:fld id="{103D1549-189B-430A-BC2E-B6FA9183E25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3"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4" name="Rectangle 110"/>
          <p:cNvSpPr>
            <a:spLocks noGrp="1" noChangeArrowheads="1"/>
          </p:cNvSpPr>
          <p:nvPr>
            <p:ph type="sldNum" sz="quarter" idx="12"/>
          </p:nvPr>
        </p:nvSpPr>
        <p:spPr>
          <a:ln/>
        </p:spPr>
        <p:txBody>
          <a:bodyPr/>
          <a:lstStyle>
            <a:lvl1pPr>
              <a:defRPr/>
            </a:lvl1pPr>
          </a:lstStyle>
          <a:p>
            <a:pPr>
              <a:defRPr/>
            </a:pPr>
            <a:fld id="{79649112-2361-4913-9798-B6AEBB59A8D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rtlCol="0"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6"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a:ln/>
        </p:spPr>
        <p:txBody>
          <a:bodyPr/>
          <a:lstStyle>
            <a:lvl1pPr>
              <a:defRPr/>
            </a:lvl1pPr>
          </a:lstStyle>
          <a:p>
            <a:pPr>
              <a:defRPr/>
            </a:pPr>
            <a:fld id="{13E2EC06-222A-42D0-87E9-064A6BEAE80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rtlCol="0"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lIns="91440" rIns="91440"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5"/>
          <p:cNvSpPr>
            <a:spLocks noGrp="1" noChangeArrowheads="1"/>
          </p:cNvSpPr>
          <p:nvPr>
            <p:ph type="dt" sz="half" idx="10"/>
          </p:nvPr>
        </p:nvSpPr>
        <p:spPr>
          <a:ln/>
        </p:spPr>
        <p:txBody>
          <a:bodyPr/>
          <a:lstStyle>
            <a:lvl1pPr>
              <a:defRPr/>
            </a:lvl1pPr>
          </a:lstStyle>
          <a:p>
            <a:pPr>
              <a:defRPr/>
            </a:pPr>
            <a:r>
              <a:rPr lang="en-US" smtClean="0"/>
              <a:t>12/01/09 - 9pm</a:t>
            </a:r>
            <a:endParaRPr lang="en-US"/>
          </a:p>
        </p:txBody>
      </p:sp>
      <p:sp>
        <p:nvSpPr>
          <p:cNvPr id="6" name="Rectangle 106"/>
          <p:cNvSpPr>
            <a:spLocks noGrp="1" noChangeArrowheads="1"/>
          </p:cNvSpPr>
          <p:nvPr>
            <p:ph type="ftr" sz="quarter" idx="11"/>
          </p:nvPr>
        </p:nvSpPr>
        <p:spPr>
          <a:ln/>
        </p:spPr>
        <p:txBody>
          <a:bodyPr/>
          <a:lstStyle>
            <a:lvl1pPr>
              <a:defRPr/>
            </a:lvl1pPr>
          </a:lstStyle>
          <a:p>
            <a:pPr>
              <a:defRPr/>
            </a:pPr>
            <a:r>
              <a:rPr lang="en-US"/>
              <a:t>eSlide – P6466 – The Financial Crisis and the Future of the P/C</a:t>
            </a:r>
          </a:p>
        </p:txBody>
      </p:sp>
      <p:sp>
        <p:nvSpPr>
          <p:cNvPr id="7" name="Rectangle 110"/>
          <p:cNvSpPr>
            <a:spLocks noGrp="1" noChangeArrowheads="1"/>
          </p:cNvSpPr>
          <p:nvPr>
            <p:ph type="sldNum" sz="quarter" idx="12"/>
          </p:nvPr>
        </p:nvSpPr>
        <p:spPr>
          <a:ln/>
        </p:spPr>
        <p:txBody>
          <a:bodyPr/>
          <a:lstStyle>
            <a:lvl1pPr>
              <a:defRPr/>
            </a:lvl1pPr>
          </a:lstStyle>
          <a:p>
            <a:pPr>
              <a:defRPr/>
            </a:pPr>
            <a:fld id="{C71FF8B8-F0F3-400C-8102-4AEACDC8D33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emf"/><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8" name="Rectangle 104"/>
          <p:cNvSpPr>
            <a:spLocks noChangeArrowheads="1"/>
          </p:cNvSpPr>
          <p:nvPr/>
        </p:nvSpPr>
        <p:spPr bwMode="white">
          <a:xfrm>
            <a:off x="0" y="0"/>
            <a:ext cx="9144000" cy="6858000"/>
          </a:xfrm>
          <a:prstGeom prst="rect">
            <a:avLst/>
          </a:prstGeom>
          <a:solidFill>
            <a:srgbClr val="FFFFFF"/>
          </a:solidFill>
          <a:ln w="9525">
            <a:noFill/>
            <a:miter lim="800000"/>
            <a:headEnd/>
            <a:tailEnd/>
          </a:ln>
          <a:effectLst/>
        </p:spPr>
        <p:txBody>
          <a:bodyPr wrap="none" anchor="ctr"/>
          <a:lstStyle/>
          <a:p>
            <a:pPr>
              <a:defRPr/>
            </a:pPr>
            <a:endParaRPr lang="en-US">
              <a:cs typeface="+mn-cs"/>
            </a:endParaRPr>
          </a:p>
        </p:txBody>
      </p:sp>
      <p:pic>
        <p:nvPicPr>
          <p:cNvPr id="90115" name="Picture 109" descr="Text Page"/>
          <p:cNvPicPr>
            <a:picLocks noChangeAspect="1" noChangeArrowheads="1"/>
          </p:cNvPicPr>
          <p:nvPr/>
        </p:nvPicPr>
        <p:blipFill>
          <a:blip r:embed="rId16" cstate="email"/>
          <a:srcRect/>
          <a:stretch>
            <a:fillRect/>
          </a:stretch>
        </p:blipFill>
        <p:spPr bwMode="auto">
          <a:xfrm>
            <a:off x="0" y="0"/>
            <a:ext cx="9144000" cy="1150938"/>
          </a:xfrm>
          <a:prstGeom prst="rect">
            <a:avLst/>
          </a:prstGeom>
          <a:noFill/>
          <a:ln w="9525">
            <a:noFill/>
            <a:miter lim="800000"/>
            <a:headEnd/>
            <a:tailEnd/>
          </a:ln>
        </p:spPr>
      </p:pic>
      <p:sp>
        <p:nvSpPr>
          <p:cNvPr id="90116" name="Rectangle 45"/>
          <p:cNvSpPr>
            <a:spLocks noGrp="1" noChangeArrowheads="1"/>
          </p:cNvSpPr>
          <p:nvPr>
            <p:ph type="body" idx="1"/>
          </p:nvPr>
        </p:nvSpPr>
        <p:spPr bwMode="auto">
          <a:xfrm>
            <a:off x="495300" y="1647825"/>
            <a:ext cx="8153400" cy="4652963"/>
          </a:xfrm>
          <a:prstGeom prst="rect">
            <a:avLst/>
          </a:prstGeom>
          <a:noFill/>
          <a:ln w="9525" algn="ctr">
            <a:noFill/>
            <a:miter lim="800000"/>
            <a:headEnd/>
            <a:tailEnd/>
          </a:ln>
        </p:spPr>
        <p:txBody>
          <a:bodyPr vert="horz" wrap="square" lIns="45720" tIns="45720" rIns="4572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0117" name="Rectangle 44"/>
          <p:cNvSpPr>
            <a:spLocks noGrp="1" noChangeArrowheads="1"/>
          </p:cNvSpPr>
          <p:nvPr>
            <p:ph type="title"/>
          </p:nvPr>
        </p:nvSpPr>
        <p:spPr bwMode="black">
          <a:xfrm>
            <a:off x="298450" y="90488"/>
            <a:ext cx="7400925" cy="860425"/>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lvl="0"/>
            <a:r>
              <a:rPr lang="en-US" smtClean="0"/>
              <a:t>Click to edit </a:t>
            </a:r>
            <a:br>
              <a:rPr lang="en-US" smtClean="0"/>
            </a:br>
            <a:r>
              <a:rPr lang="en-US" smtClean="0"/>
              <a:t>Master title style</a:t>
            </a:r>
          </a:p>
        </p:txBody>
      </p:sp>
      <p:sp>
        <p:nvSpPr>
          <p:cNvPr id="1125" name="Rectangle 101"/>
          <p:cNvSpPr>
            <a:spLocks noChangeArrowheads="1"/>
          </p:cNvSpPr>
          <p:nvPr/>
        </p:nvSpPr>
        <p:spPr bwMode="auto">
          <a:xfrm>
            <a:off x="0" y="6807200"/>
            <a:ext cx="9144000" cy="50800"/>
          </a:xfrm>
          <a:prstGeom prst="rect">
            <a:avLst/>
          </a:prstGeom>
          <a:solidFill>
            <a:srgbClr val="225A7A"/>
          </a:solidFill>
          <a:ln w="9525">
            <a:noFill/>
            <a:miter lim="800000"/>
            <a:headEnd/>
            <a:tailEnd/>
          </a:ln>
          <a:effectLst/>
        </p:spPr>
        <p:txBody>
          <a:bodyPr wrap="none" anchor="ctr"/>
          <a:lstStyle/>
          <a:p>
            <a:pPr>
              <a:defRPr/>
            </a:pPr>
            <a:endParaRPr lang="en-US">
              <a:cs typeface="+mn-cs"/>
            </a:endParaRPr>
          </a:p>
        </p:txBody>
      </p:sp>
      <p:pic>
        <p:nvPicPr>
          <p:cNvPr id="90119" name="Picture 102"/>
          <p:cNvPicPr>
            <a:picLocks noChangeAspect="1" noChangeArrowheads="1"/>
          </p:cNvPicPr>
          <p:nvPr/>
        </p:nvPicPr>
        <p:blipFill>
          <a:blip r:embed="rId17" cstate="email"/>
          <a:srcRect/>
          <a:stretch>
            <a:fillRect/>
          </a:stretch>
        </p:blipFill>
        <p:spPr bwMode="auto">
          <a:xfrm>
            <a:off x="7761288" y="349250"/>
            <a:ext cx="1228725" cy="341313"/>
          </a:xfrm>
          <a:prstGeom prst="rect">
            <a:avLst/>
          </a:prstGeom>
          <a:noFill/>
          <a:ln w="9525">
            <a:noFill/>
            <a:miter lim="800000"/>
            <a:headEnd/>
            <a:tailEnd/>
          </a:ln>
        </p:spPr>
      </p:pic>
      <p:sp>
        <p:nvSpPr>
          <p:cNvPr id="1129" name="Rectangle 105"/>
          <p:cNvSpPr>
            <a:spLocks noGrp="1" noChangeArrowheads="1"/>
          </p:cNvSpPr>
          <p:nvPr>
            <p:ph type="dt" sz="half" idx="2"/>
          </p:nvPr>
        </p:nvSpPr>
        <p:spPr bwMode="auto">
          <a:xfrm>
            <a:off x="85725" y="6961188"/>
            <a:ext cx="1352550" cy="1158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eaLnBrk="0" hangingPunct="0">
              <a:lnSpc>
                <a:spcPct val="85000"/>
              </a:lnSpc>
              <a:spcBef>
                <a:spcPct val="20000"/>
              </a:spcBef>
              <a:defRPr sz="900">
                <a:solidFill>
                  <a:schemeClr val="bg1"/>
                </a:solidFill>
                <a:latin typeface="Arial" charset="0"/>
                <a:cs typeface="+mn-cs"/>
              </a:defRPr>
            </a:lvl1pPr>
          </a:lstStyle>
          <a:p>
            <a:pPr>
              <a:defRPr/>
            </a:pPr>
            <a:r>
              <a:rPr lang="en-US" smtClean="0"/>
              <a:t>12/01/09 - 9pm</a:t>
            </a:r>
            <a:endParaRPr lang="en-US"/>
          </a:p>
        </p:txBody>
      </p:sp>
      <p:sp>
        <p:nvSpPr>
          <p:cNvPr id="1130" name="Rectangle 106"/>
          <p:cNvSpPr>
            <a:spLocks noGrp="1" noChangeArrowheads="1"/>
          </p:cNvSpPr>
          <p:nvPr>
            <p:ph type="ftr" sz="quarter" idx="3"/>
          </p:nvPr>
        </p:nvSpPr>
        <p:spPr bwMode="auto">
          <a:xfrm>
            <a:off x="2695575" y="6961188"/>
            <a:ext cx="3752850" cy="117475"/>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eaLnBrk="0" hangingPunct="0">
              <a:lnSpc>
                <a:spcPct val="85000"/>
              </a:lnSpc>
              <a:spcBef>
                <a:spcPct val="20000"/>
              </a:spcBef>
              <a:defRPr sz="900">
                <a:solidFill>
                  <a:schemeClr val="bg1"/>
                </a:solidFill>
                <a:latin typeface="Arial" charset="0"/>
                <a:cs typeface="+mn-cs"/>
              </a:defRPr>
            </a:lvl1pPr>
          </a:lstStyle>
          <a:p>
            <a:pPr>
              <a:defRPr/>
            </a:pPr>
            <a:r>
              <a:rPr lang="en-US"/>
              <a:t>eSlide – P6466 – The Financial Crisis and the Future of the P/C</a:t>
            </a:r>
          </a:p>
        </p:txBody>
      </p:sp>
      <p:sp>
        <p:nvSpPr>
          <p:cNvPr id="1134" name="Rectangle 110"/>
          <p:cNvSpPr>
            <a:spLocks noGrp="1" noChangeArrowheads="1"/>
          </p:cNvSpPr>
          <p:nvPr>
            <p:ph type="sldNum" sz="quarter" idx="4"/>
          </p:nvPr>
        </p:nvSpPr>
        <p:spPr bwMode="auto">
          <a:xfrm>
            <a:off x="8601075" y="6656388"/>
            <a:ext cx="447675" cy="11588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eaLnBrk="0" hangingPunct="0">
              <a:lnSpc>
                <a:spcPct val="85000"/>
              </a:lnSpc>
              <a:spcBef>
                <a:spcPct val="20000"/>
              </a:spcBef>
              <a:defRPr sz="900">
                <a:latin typeface="Arial" charset="0"/>
                <a:cs typeface="+mn-cs"/>
              </a:defRPr>
            </a:lvl1pPr>
          </a:lstStyle>
          <a:p>
            <a:pPr>
              <a:defRPr/>
            </a:pPr>
            <a:fld id="{FF8B5C7A-7BED-4BF9-AD02-83F44DE0BE2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437" r:id="rId1"/>
    <p:sldLayoutId id="2147485426" r:id="rId2"/>
    <p:sldLayoutId id="2147485427" r:id="rId3"/>
    <p:sldLayoutId id="2147485428" r:id="rId4"/>
    <p:sldLayoutId id="2147485429" r:id="rId5"/>
    <p:sldLayoutId id="2147485430" r:id="rId6"/>
    <p:sldLayoutId id="2147485431" r:id="rId7"/>
    <p:sldLayoutId id="2147485432" r:id="rId8"/>
    <p:sldLayoutId id="2147485433" r:id="rId9"/>
    <p:sldLayoutId id="2147485434" r:id="rId10"/>
    <p:sldLayoutId id="2147485435" r:id="rId11"/>
    <p:sldLayoutId id="2147485436" r:id="rId12"/>
    <p:sldLayoutId id="2147485438" r:id="rId13"/>
    <p:sldLayoutId id="2147485439" r:id="rId14"/>
  </p:sldLayoutIdLst>
  <p:timing>
    <p:tnLst>
      <p:par>
        <p:cTn id="1" dur="indefinite" restart="never" nodeType="tmRoot"/>
      </p:par>
    </p:tnLst>
  </p:timing>
  <p:hf hdr="0" ftr="0"/>
  <p:txStyles>
    <p:titleStyle>
      <a:lvl1pPr algn="l" defTabSz="114300" rtl="0" eaLnBrk="0" fontAlgn="base" hangingPunct="0">
        <a:lnSpc>
          <a:spcPct val="90000"/>
        </a:lnSpc>
        <a:spcBef>
          <a:spcPct val="0"/>
        </a:spcBef>
        <a:spcAft>
          <a:spcPct val="0"/>
        </a:spcAft>
        <a:defRPr sz="3000" b="1">
          <a:solidFill>
            <a:srgbClr val="225A7A"/>
          </a:solidFill>
          <a:latin typeface="Arial" charset="0"/>
          <a:ea typeface="+mj-ea"/>
          <a:cs typeface="+mj-cs"/>
        </a:defRPr>
      </a:lvl1pPr>
      <a:lvl2pPr algn="l" defTabSz="114300" rtl="0" eaLnBrk="0" fontAlgn="base" hangingPunct="0">
        <a:lnSpc>
          <a:spcPct val="90000"/>
        </a:lnSpc>
        <a:spcBef>
          <a:spcPct val="0"/>
        </a:spcBef>
        <a:spcAft>
          <a:spcPct val="0"/>
        </a:spcAft>
        <a:defRPr sz="3000" b="1">
          <a:solidFill>
            <a:srgbClr val="225A7A"/>
          </a:solidFill>
          <a:latin typeface="Arial"/>
        </a:defRPr>
      </a:lvl2pPr>
      <a:lvl3pPr algn="l" defTabSz="114300" rtl="0" eaLnBrk="0" fontAlgn="base" hangingPunct="0">
        <a:lnSpc>
          <a:spcPct val="90000"/>
        </a:lnSpc>
        <a:spcBef>
          <a:spcPct val="0"/>
        </a:spcBef>
        <a:spcAft>
          <a:spcPct val="0"/>
        </a:spcAft>
        <a:defRPr sz="3000" b="1">
          <a:solidFill>
            <a:srgbClr val="225A7A"/>
          </a:solidFill>
          <a:latin typeface="Arial"/>
        </a:defRPr>
      </a:lvl3pPr>
      <a:lvl4pPr algn="l" defTabSz="114300" rtl="0" eaLnBrk="0" fontAlgn="base" hangingPunct="0">
        <a:lnSpc>
          <a:spcPct val="90000"/>
        </a:lnSpc>
        <a:spcBef>
          <a:spcPct val="0"/>
        </a:spcBef>
        <a:spcAft>
          <a:spcPct val="0"/>
        </a:spcAft>
        <a:defRPr sz="3000" b="1">
          <a:solidFill>
            <a:srgbClr val="225A7A"/>
          </a:solidFill>
          <a:latin typeface="Arial"/>
        </a:defRPr>
      </a:lvl4pPr>
      <a:lvl5pPr algn="l" defTabSz="114300" rtl="0" eaLnBrk="0" fontAlgn="base" hangingPunct="0">
        <a:lnSpc>
          <a:spcPct val="90000"/>
        </a:lnSpc>
        <a:spcBef>
          <a:spcPct val="0"/>
        </a:spcBef>
        <a:spcAft>
          <a:spcPct val="0"/>
        </a:spcAft>
        <a:defRPr sz="3000" b="1">
          <a:solidFill>
            <a:srgbClr val="225A7A"/>
          </a:solidFill>
          <a:latin typeface="Arial"/>
        </a:defRPr>
      </a:lvl5pPr>
      <a:lvl6pPr marL="457200" algn="l" fontAlgn="base">
        <a:spcBef>
          <a:spcPct val="0"/>
        </a:spcBef>
        <a:spcAft>
          <a:spcPct val="0"/>
        </a:spcAft>
        <a:defRPr sz="3200">
          <a:solidFill>
            <a:schemeClr val="bg1">
              <a:alpha val="100000"/>
            </a:schemeClr>
          </a:solidFill>
          <a:latin typeface="Arial"/>
        </a:defRPr>
      </a:lvl6pPr>
      <a:lvl7pPr marL="914400" algn="l" fontAlgn="base">
        <a:spcBef>
          <a:spcPct val="0"/>
        </a:spcBef>
        <a:spcAft>
          <a:spcPct val="0"/>
        </a:spcAft>
        <a:defRPr sz="3200">
          <a:solidFill>
            <a:schemeClr val="bg1">
              <a:alpha val="100000"/>
            </a:schemeClr>
          </a:solidFill>
          <a:latin typeface="Arial"/>
        </a:defRPr>
      </a:lvl7pPr>
      <a:lvl8pPr marL="1371600" algn="l" fontAlgn="base">
        <a:spcBef>
          <a:spcPct val="0"/>
        </a:spcBef>
        <a:spcAft>
          <a:spcPct val="0"/>
        </a:spcAft>
        <a:defRPr sz="3200">
          <a:solidFill>
            <a:schemeClr val="bg1">
              <a:alpha val="100000"/>
            </a:schemeClr>
          </a:solidFill>
          <a:latin typeface="Arial"/>
        </a:defRPr>
      </a:lvl8pPr>
      <a:lvl9pPr marL="1828800" algn="l" fontAlgn="base">
        <a:spcBef>
          <a:spcPct val="0"/>
        </a:spcBef>
        <a:spcAft>
          <a:spcPct val="0"/>
        </a:spcAft>
        <a:defRPr sz="3200">
          <a:solidFill>
            <a:schemeClr val="bg1">
              <a:alpha val="100000"/>
            </a:schemeClr>
          </a:solidFill>
          <a:latin typeface="Arial"/>
        </a:defRPr>
      </a:lvl9pPr>
    </p:titleStyle>
    <p:bodyStyle>
      <a:lvl1pPr marL="292100" indent="-292100" algn="l" rtl="0" eaLnBrk="0" fontAlgn="base" hangingPunct="0">
        <a:lnSpc>
          <a:spcPct val="90000"/>
        </a:lnSpc>
        <a:spcBef>
          <a:spcPct val="100000"/>
        </a:spcBef>
        <a:spcAft>
          <a:spcPct val="0"/>
        </a:spcAft>
        <a:buClr>
          <a:schemeClr val="accent2"/>
        </a:buClr>
        <a:buFont typeface="Wingdings" pitchFamily="2" charset="2"/>
        <a:buChar char="n"/>
        <a:defRPr sz="2400">
          <a:solidFill>
            <a:schemeClr val="tx1"/>
          </a:solidFill>
          <a:latin typeface="Arial" charset="0"/>
          <a:ea typeface="+mn-ea"/>
          <a:cs typeface="+mn-cs"/>
        </a:defRPr>
      </a:lvl1pPr>
      <a:lvl2pPr marL="635000" indent="-228600" algn="l" rtl="0" eaLnBrk="0" fontAlgn="base" hangingPunct="0">
        <a:lnSpc>
          <a:spcPct val="90000"/>
        </a:lnSpc>
        <a:spcBef>
          <a:spcPct val="50000"/>
        </a:spcBef>
        <a:spcAft>
          <a:spcPct val="0"/>
        </a:spcAft>
        <a:buClr>
          <a:schemeClr val="accent2"/>
        </a:buClr>
        <a:buFont typeface="Wingdings" pitchFamily="2" charset="2"/>
        <a:buChar char="w"/>
        <a:defRPr sz="2200">
          <a:solidFill>
            <a:schemeClr val="tx1"/>
          </a:solidFill>
          <a:latin typeface="Arial" charset="0"/>
        </a:defRPr>
      </a:lvl2pPr>
      <a:lvl3pPr marL="977900" indent="-228600" algn="l" rtl="0" eaLnBrk="0" fontAlgn="base" hangingPunct="0">
        <a:lnSpc>
          <a:spcPct val="90000"/>
        </a:lnSpc>
        <a:spcBef>
          <a:spcPct val="25000"/>
        </a:spcBef>
        <a:spcAft>
          <a:spcPct val="0"/>
        </a:spcAft>
        <a:buClr>
          <a:schemeClr val="accent2"/>
        </a:buClr>
        <a:buFont typeface="Arial" charset="0"/>
        <a:buChar char="–"/>
        <a:defRPr sz="2000">
          <a:solidFill>
            <a:schemeClr val="tx1"/>
          </a:solidFill>
          <a:latin typeface="Arial" charset="0"/>
        </a:defRPr>
      </a:lvl3pPr>
      <a:lvl4pPr marL="1320800" indent="-228600" algn="l" rtl="0" eaLnBrk="0" fontAlgn="base" hangingPunct="0">
        <a:lnSpc>
          <a:spcPct val="90000"/>
        </a:lnSpc>
        <a:spcBef>
          <a:spcPct val="15000"/>
        </a:spcBef>
        <a:spcAft>
          <a:spcPct val="0"/>
        </a:spcAft>
        <a:buClr>
          <a:schemeClr val="accent2"/>
        </a:buClr>
        <a:buFont typeface="Wingdings" pitchFamily="2" charset="2"/>
        <a:buChar char="§"/>
        <a:defRPr>
          <a:solidFill>
            <a:schemeClr val="tx1"/>
          </a:solidFill>
          <a:latin typeface="Arial" charset="0"/>
        </a:defRPr>
      </a:lvl4pPr>
      <a:lvl5pPr marL="1663700" indent="-228600" algn="l" rtl="0" eaLnBrk="0" fontAlgn="base" hangingPunct="0">
        <a:lnSpc>
          <a:spcPct val="95000"/>
        </a:lnSpc>
        <a:spcBef>
          <a:spcPct val="15000"/>
        </a:spcBef>
        <a:spcAft>
          <a:spcPct val="0"/>
        </a:spcAft>
        <a:buClr>
          <a:schemeClr val="accent2"/>
        </a:buClr>
        <a:buChar char="»"/>
        <a:defRPr sz="1600">
          <a:solidFill>
            <a:schemeClr val="tx1"/>
          </a:solidFill>
          <a:latin typeface="Arial" charset="0"/>
        </a:defRPr>
      </a:lvl5pPr>
      <a:lvl6pPr marL="2514600" indent="-228600" algn="l" fontAlgn="base">
        <a:spcBef>
          <a:spcPct val="20000"/>
        </a:spcBef>
        <a:spcAft>
          <a:spcPct val="0"/>
        </a:spcAft>
        <a:buChar char="»"/>
        <a:defRPr>
          <a:solidFill>
            <a:schemeClr val="bg1">
              <a:alpha val="100000"/>
            </a:schemeClr>
          </a:solidFill>
          <a:latin typeface="+mn-lt"/>
        </a:defRPr>
      </a:lvl6pPr>
      <a:lvl7pPr marL="2971800" indent="-228600" algn="l" fontAlgn="base">
        <a:spcBef>
          <a:spcPct val="20000"/>
        </a:spcBef>
        <a:spcAft>
          <a:spcPct val="0"/>
        </a:spcAft>
        <a:buChar char="»"/>
        <a:defRPr>
          <a:solidFill>
            <a:schemeClr val="bg1">
              <a:alpha val="100000"/>
            </a:schemeClr>
          </a:solidFill>
          <a:latin typeface="+mn-lt"/>
        </a:defRPr>
      </a:lvl7pPr>
      <a:lvl8pPr marL="3429000" indent="-228600" algn="l" fontAlgn="base">
        <a:spcBef>
          <a:spcPct val="20000"/>
        </a:spcBef>
        <a:spcAft>
          <a:spcPct val="0"/>
        </a:spcAft>
        <a:buChar char="»"/>
        <a:defRPr>
          <a:solidFill>
            <a:schemeClr val="bg1">
              <a:alpha val="100000"/>
            </a:schemeClr>
          </a:solidFill>
          <a:latin typeface="+mn-lt"/>
        </a:defRPr>
      </a:lvl8pPr>
      <a:lvl9pPr marL="3886200" indent="-228600" algn="l" fontAlgn="base">
        <a:spcBef>
          <a:spcPct val="20000"/>
        </a:spcBef>
        <a:spcAft>
          <a:spcPct val="0"/>
        </a:spcAft>
        <a:buChar char="»"/>
        <a:defRPr>
          <a:solidFill>
            <a:schemeClr val="bg1">
              <a:alpha val="100000"/>
            </a:schemeClr>
          </a:solidFill>
          <a:latin typeface="+mn-lt"/>
        </a:defRPr>
      </a:lvl9pPr>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philadelphiafed.org/index.cfm" TargetMode="External"/><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0.jpeg"/></Relationships>
</file>

<file path=ppt/slides/_rels/slide100.xml.rels><?xml version="1.0" encoding="UTF-8" standalone="yes"?>
<Relationships xmlns="http://schemas.openxmlformats.org/package/2006/relationships"><Relationship Id="rId3" Type="http://schemas.openxmlformats.org/officeDocument/2006/relationships/notesSlide" Target="../notesSlides/notesSlide86.xml"/><Relationship Id="rId2" Type="http://schemas.openxmlformats.org/officeDocument/2006/relationships/slideLayout" Target="../slideLayouts/slideLayout7.xml"/><Relationship Id="rId1" Type="http://schemas.openxmlformats.org/officeDocument/2006/relationships/vmlDrawing" Target="../drawings/vmlDrawing60.vml"/><Relationship Id="rId4" Type="http://schemas.openxmlformats.org/officeDocument/2006/relationships/oleObject" Target="../embeddings/oleObject61.bin"/></Relationships>
</file>

<file path=ppt/slides/_rels/slide101.xml.rels><?xml version="1.0" encoding="UTF-8" standalone="yes"?>
<Relationships xmlns="http://schemas.openxmlformats.org/package/2006/relationships"><Relationship Id="rId3" Type="http://schemas.openxmlformats.org/officeDocument/2006/relationships/notesSlide" Target="../notesSlides/notesSlide87.xml"/><Relationship Id="rId2" Type="http://schemas.openxmlformats.org/officeDocument/2006/relationships/slideLayout" Target="../slideLayouts/slideLayout7.xml"/><Relationship Id="rId1" Type="http://schemas.openxmlformats.org/officeDocument/2006/relationships/vmlDrawing" Target="../drawings/vmlDrawing61.vml"/><Relationship Id="rId4" Type="http://schemas.openxmlformats.org/officeDocument/2006/relationships/oleObject" Target="../embeddings/oleObject62.bin"/></Relationships>
</file>

<file path=ppt/slides/_rels/slide102.xml.rels><?xml version="1.0" encoding="UTF-8" standalone="yes"?>
<Relationships xmlns="http://schemas.openxmlformats.org/package/2006/relationships"><Relationship Id="rId3" Type="http://schemas.openxmlformats.org/officeDocument/2006/relationships/notesSlide" Target="../notesSlides/notesSlide88.xml"/><Relationship Id="rId2" Type="http://schemas.openxmlformats.org/officeDocument/2006/relationships/slideLayout" Target="../slideLayouts/slideLayout7.xml"/><Relationship Id="rId1" Type="http://schemas.openxmlformats.org/officeDocument/2006/relationships/vmlDrawing" Target="../drawings/vmlDrawing62.vml"/><Relationship Id="rId4" Type="http://schemas.openxmlformats.org/officeDocument/2006/relationships/oleObject" Target="../embeddings/oleObject63.bin"/></Relationships>
</file>

<file path=ppt/slides/_rels/slide103.xml.rels><?xml version="1.0" encoding="UTF-8" standalone="yes"?>
<Relationships xmlns="http://schemas.openxmlformats.org/package/2006/relationships"><Relationship Id="rId3" Type="http://schemas.openxmlformats.org/officeDocument/2006/relationships/notesSlide" Target="../notesSlides/notesSlide89.xml"/><Relationship Id="rId2" Type="http://schemas.openxmlformats.org/officeDocument/2006/relationships/slideLayout" Target="../slideLayouts/slideLayout7.xml"/><Relationship Id="rId1" Type="http://schemas.openxmlformats.org/officeDocument/2006/relationships/vmlDrawing" Target="../drawings/vmlDrawing63.vml"/><Relationship Id="rId4" Type="http://schemas.openxmlformats.org/officeDocument/2006/relationships/oleObject" Target="../embeddings/oleObject64.bin"/></Relationships>
</file>

<file path=ppt/slides/_rels/slide104.xml.rels><?xml version="1.0" encoding="UTF-8" standalone="yes"?>
<Relationships xmlns="http://schemas.openxmlformats.org/package/2006/relationships"><Relationship Id="rId3" Type="http://schemas.openxmlformats.org/officeDocument/2006/relationships/notesSlide" Target="../notesSlides/notesSlide90.xml"/><Relationship Id="rId2" Type="http://schemas.openxmlformats.org/officeDocument/2006/relationships/slideLayout" Target="../slideLayouts/slideLayout7.xml"/><Relationship Id="rId1" Type="http://schemas.openxmlformats.org/officeDocument/2006/relationships/vmlDrawing" Target="../drawings/vmlDrawing64.vml"/><Relationship Id="rId4" Type="http://schemas.openxmlformats.org/officeDocument/2006/relationships/oleObject" Target="../embeddings/oleObject65.bin"/></Relationships>
</file>

<file path=ppt/slides/_rels/slide105.xml.rels><?xml version="1.0" encoding="UTF-8" standalone="yes"?>
<Relationships xmlns="http://schemas.openxmlformats.org/package/2006/relationships"><Relationship Id="rId3" Type="http://schemas.openxmlformats.org/officeDocument/2006/relationships/notesSlide" Target="../notesSlides/notesSlide91.xml"/><Relationship Id="rId2" Type="http://schemas.openxmlformats.org/officeDocument/2006/relationships/slideLayout" Target="../slideLayouts/slideLayout7.xml"/><Relationship Id="rId1" Type="http://schemas.openxmlformats.org/officeDocument/2006/relationships/vmlDrawing" Target="../drawings/vmlDrawing65.vml"/><Relationship Id="rId4" Type="http://schemas.openxmlformats.org/officeDocument/2006/relationships/oleObject" Target="../embeddings/oleObject66.bin"/></Relationships>
</file>

<file path=ppt/slides/_rels/slide106.xml.rels><?xml version="1.0" encoding="UTF-8" standalone="yes"?>
<Relationships xmlns="http://schemas.openxmlformats.org/package/2006/relationships"><Relationship Id="rId3" Type="http://schemas.openxmlformats.org/officeDocument/2006/relationships/notesSlide" Target="../notesSlides/notesSlide92.xml"/><Relationship Id="rId2" Type="http://schemas.openxmlformats.org/officeDocument/2006/relationships/slideLayout" Target="../slideLayouts/slideLayout7.xml"/><Relationship Id="rId1" Type="http://schemas.openxmlformats.org/officeDocument/2006/relationships/vmlDrawing" Target="../drawings/vmlDrawing66.vml"/><Relationship Id="rId4" Type="http://schemas.openxmlformats.org/officeDocument/2006/relationships/oleObject" Target="../embeddings/oleObject67.bin"/></Relationships>
</file>

<file path=ppt/slides/_rels/slide107.xml.rels><?xml version="1.0" encoding="UTF-8" standalone="yes"?>
<Relationships xmlns="http://schemas.openxmlformats.org/package/2006/relationships"><Relationship Id="rId3" Type="http://schemas.openxmlformats.org/officeDocument/2006/relationships/notesSlide" Target="../notesSlides/notesSlide93.xml"/><Relationship Id="rId2" Type="http://schemas.openxmlformats.org/officeDocument/2006/relationships/slideLayout" Target="../slideLayouts/slideLayout7.xml"/><Relationship Id="rId1" Type="http://schemas.openxmlformats.org/officeDocument/2006/relationships/vmlDrawing" Target="../drawings/vmlDrawing67.vml"/><Relationship Id="rId4" Type="http://schemas.openxmlformats.org/officeDocument/2006/relationships/oleObject" Target="../embeddings/oleObject68.bin"/></Relationships>
</file>

<file path=ppt/slides/_rels/slide108.xml.rels><?xml version="1.0" encoding="UTF-8" standalone="yes"?>
<Relationships xmlns="http://schemas.openxmlformats.org/package/2006/relationships"><Relationship Id="rId3" Type="http://schemas.openxmlformats.org/officeDocument/2006/relationships/notesSlide" Target="../notesSlides/notesSlide94.xml"/><Relationship Id="rId2" Type="http://schemas.openxmlformats.org/officeDocument/2006/relationships/slideLayout" Target="../slideLayouts/slideLayout7.xml"/><Relationship Id="rId1" Type="http://schemas.openxmlformats.org/officeDocument/2006/relationships/vmlDrawing" Target="../drawings/vmlDrawing68.vml"/><Relationship Id="rId4" Type="http://schemas.openxmlformats.org/officeDocument/2006/relationships/oleObject" Target="../embeddings/oleObject69.bin"/></Relationships>
</file>

<file path=ppt/slides/_rels/slide109.xml.rels><?xml version="1.0" encoding="UTF-8" standalone="yes"?>
<Relationships xmlns="http://schemas.openxmlformats.org/package/2006/relationships"><Relationship Id="rId3" Type="http://schemas.openxmlformats.org/officeDocument/2006/relationships/notesSlide" Target="../notesSlides/notesSlide95.xml"/><Relationship Id="rId2" Type="http://schemas.openxmlformats.org/officeDocument/2006/relationships/slideLayout" Target="../slideLayouts/slideLayout7.xml"/><Relationship Id="rId1" Type="http://schemas.openxmlformats.org/officeDocument/2006/relationships/vmlDrawing" Target="../drawings/vmlDrawing69.vml"/><Relationship Id="rId4" Type="http://schemas.openxmlformats.org/officeDocument/2006/relationships/oleObject" Target="../embeddings/oleObject70.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vmlDrawing" Target="../drawings/vmlDrawing6.vml"/><Relationship Id="rId4" Type="http://schemas.openxmlformats.org/officeDocument/2006/relationships/oleObject" Target="../embeddings/oleObject6.bin"/></Relationships>
</file>

<file path=ppt/slides/_rels/slide110.xml.rels><?xml version="1.0" encoding="UTF-8" standalone="yes"?>
<Relationships xmlns="http://schemas.openxmlformats.org/package/2006/relationships"><Relationship Id="rId3" Type="http://schemas.openxmlformats.org/officeDocument/2006/relationships/notesSlide" Target="../notesSlides/notesSlide96.xml"/><Relationship Id="rId2" Type="http://schemas.openxmlformats.org/officeDocument/2006/relationships/slideLayout" Target="../slideLayouts/slideLayout7.xml"/><Relationship Id="rId1" Type="http://schemas.openxmlformats.org/officeDocument/2006/relationships/vmlDrawing" Target="../drawings/vmlDrawing70.vml"/><Relationship Id="rId4" Type="http://schemas.openxmlformats.org/officeDocument/2006/relationships/oleObject" Target="../embeddings/oleObject71.bin"/></Relationships>
</file>

<file path=ppt/slides/_rels/slide1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97.xml"/><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3" Type="http://schemas.openxmlformats.org/officeDocument/2006/relationships/notesSlide" Target="../notesSlides/notesSlide98.xml"/><Relationship Id="rId2" Type="http://schemas.openxmlformats.org/officeDocument/2006/relationships/slideLayout" Target="../slideLayouts/slideLayout7.xml"/><Relationship Id="rId1" Type="http://schemas.openxmlformats.org/officeDocument/2006/relationships/vmlDrawing" Target="../drawings/vmlDrawing71.vml"/><Relationship Id="rId4" Type="http://schemas.openxmlformats.org/officeDocument/2006/relationships/oleObject" Target="../embeddings/oleObject72.bin"/></Relationships>
</file>

<file path=ppt/slides/_rels/slide113.xml.rels><?xml version="1.0" encoding="UTF-8" standalone="yes"?>
<Relationships xmlns="http://schemas.openxmlformats.org/package/2006/relationships"><Relationship Id="rId3" Type="http://schemas.openxmlformats.org/officeDocument/2006/relationships/notesSlide" Target="../notesSlides/notesSlide99.xml"/><Relationship Id="rId2" Type="http://schemas.openxmlformats.org/officeDocument/2006/relationships/slideLayout" Target="../slideLayouts/slideLayout6.xml"/><Relationship Id="rId1" Type="http://schemas.openxmlformats.org/officeDocument/2006/relationships/vmlDrawing" Target="../drawings/vmlDrawing72.vml"/><Relationship Id="rId5" Type="http://schemas.openxmlformats.org/officeDocument/2006/relationships/hyperlink" Target="http://www.bls.gov/ces/home.htm" TargetMode="External"/><Relationship Id="rId4" Type="http://schemas.openxmlformats.org/officeDocument/2006/relationships/oleObject" Target="../embeddings/oleObject73.bin"/></Relationships>
</file>

<file path=ppt/slides/_rels/slide114.xml.rels><?xml version="1.0" encoding="UTF-8" standalone="yes"?>
<Relationships xmlns="http://schemas.openxmlformats.org/package/2006/relationships"><Relationship Id="rId3" Type="http://schemas.openxmlformats.org/officeDocument/2006/relationships/notesSlide" Target="../notesSlides/notesSlide100.xml"/><Relationship Id="rId2" Type="http://schemas.openxmlformats.org/officeDocument/2006/relationships/slideLayout" Target="../slideLayouts/slideLayout6.xml"/><Relationship Id="rId1" Type="http://schemas.openxmlformats.org/officeDocument/2006/relationships/vmlDrawing" Target="../drawings/vmlDrawing73.vml"/><Relationship Id="rId5" Type="http://schemas.openxmlformats.org/officeDocument/2006/relationships/hyperlink" Target="http://www.bls.gov/ces/home.htm" TargetMode="External"/><Relationship Id="rId4" Type="http://schemas.openxmlformats.org/officeDocument/2006/relationships/oleObject" Target="../embeddings/oleObject74.bin"/></Relationships>
</file>

<file path=ppt/slides/_rels/slide115.xml.rels><?xml version="1.0" encoding="UTF-8" standalone="yes"?>
<Relationships xmlns="http://schemas.openxmlformats.org/package/2006/relationships"><Relationship Id="rId3" Type="http://schemas.openxmlformats.org/officeDocument/2006/relationships/notesSlide" Target="../notesSlides/notesSlide101.xml"/><Relationship Id="rId2" Type="http://schemas.openxmlformats.org/officeDocument/2006/relationships/slideLayout" Target="../slideLayouts/slideLayout6.xml"/><Relationship Id="rId1" Type="http://schemas.openxmlformats.org/officeDocument/2006/relationships/vmlDrawing" Target="../drawings/vmlDrawing74.vml"/><Relationship Id="rId5" Type="http://schemas.openxmlformats.org/officeDocument/2006/relationships/hyperlink" Target="http://www.bls.gov/ces/home.htm" TargetMode="External"/><Relationship Id="rId4" Type="http://schemas.openxmlformats.org/officeDocument/2006/relationships/oleObject" Target="../embeddings/oleObject75.bin"/></Relationships>
</file>

<file path=ppt/slides/_rels/slide116.xml.rels><?xml version="1.0" encoding="UTF-8" standalone="yes"?>
<Relationships xmlns="http://schemas.openxmlformats.org/package/2006/relationships"><Relationship Id="rId3" Type="http://schemas.openxmlformats.org/officeDocument/2006/relationships/notesSlide" Target="../notesSlides/notesSlide102.xml"/><Relationship Id="rId2" Type="http://schemas.openxmlformats.org/officeDocument/2006/relationships/slideLayout" Target="../slideLayouts/slideLayout6.xml"/><Relationship Id="rId1" Type="http://schemas.openxmlformats.org/officeDocument/2006/relationships/vmlDrawing" Target="../drawings/vmlDrawing75.vml"/><Relationship Id="rId5" Type="http://schemas.openxmlformats.org/officeDocument/2006/relationships/hyperlink" Target="http://www.bls.gov/data/" TargetMode="External"/><Relationship Id="rId4" Type="http://schemas.openxmlformats.org/officeDocument/2006/relationships/oleObject" Target="../embeddings/oleObject76.bin"/></Relationships>
</file>

<file path=ppt/slides/_rels/slide117.xml.rels><?xml version="1.0" encoding="UTF-8" standalone="yes"?>
<Relationships xmlns="http://schemas.openxmlformats.org/package/2006/relationships"><Relationship Id="rId3" Type="http://schemas.openxmlformats.org/officeDocument/2006/relationships/notesSlide" Target="../notesSlides/notesSlide103.xml"/><Relationship Id="rId2" Type="http://schemas.openxmlformats.org/officeDocument/2006/relationships/slideLayout" Target="../slideLayouts/slideLayout6.xml"/><Relationship Id="rId1" Type="http://schemas.openxmlformats.org/officeDocument/2006/relationships/vmlDrawing" Target="../drawings/vmlDrawing76.vml"/><Relationship Id="rId5" Type="http://schemas.openxmlformats.org/officeDocument/2006/relationships/hyperlink" Target="http://www.bls.gov/data/" TargetMode="External"/><Relationship Id="rId4" Type="http://schemas.openxmlformats.org/officeDocument/2006/relationships/oleObject" Target="../embeddings/oleObject77.bin"/></Relationships>
</file>

<file path=ppt/slides/_rels/slide118.xml.rels><?xml version="1.0" encoding="UTF-8" standalone="yes"?>
<Relationships xmlns="http://schemas.openxmlformats.org/package/2006/relationships"><Relationship Id="rId3" Type="http://schemas.openxmlformats.org/officeDocument/2006/relationships/notesSlide" Target="../notesSlides/notesSlide104.xml"/><Relationship Id="rId2" Type="http://schemas.openxmlformats.org/officeDocument/2006/relationships/slideLayout" Target="../slideLayouts/slideLayout7.xml"/><Relationship Id="rId1" Type="http://schemas.openxmlformats.org/officeDocument/2006/relationships/vmlDrawing" Target="../drawings/vmlDrawing77.vml"/><Relationship Id="rId4" Type="http://schemas.openxmlformats.org/officeDocument/2006/relationships/oleObject" Target="../embeddings/oleObject78.bin"/></Relationships>
</file>

<file path=ppt/slides/_rels/slide119.xml.rels><?xml version="1.0" encoding="UTF-8" standalone="yes"?>
<Relationships xmlns="http://schemas.openxmlformats.org/package/2006/relationships"><Relationship Id="rId3" Type="http://schemas.openxmlformats.org/officeDocument/2006/relationships/notesSlide" Target="../notesSlides/notesSlide105.xml"/><Relationship Id="rId2" Type="http://schemas.openxmlformats.org/officeDocument/2006/relationships/slideLayout" Target="../slideLayouts/slideLayout7.xml"/><Relationship Id="rId1" Type="http://schemas.openxmlformats.org/officeDocument/2006/relationships/vmlDrawing" Target="../drawings/vmlDrawing78.vml"/><Relationship Id="rId4" Type="http://schemas.openxmlformats.org/officeDocument/2006/relationships/oleObject" Target="../embeddings/oleObject79.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vmlDrawing" Target="../drawings/vmlDrawing7.vml"/><Relationship Id="rId4" Type="http://schemas.openxmlformats.org/officeDocument/2006/relationships/oleObject" Target="../embeddings/oleObject7.bin"/></Relationships>
</file>

<file path=ppt/slides/_rels/slide120.xml.rels><?xml version="1.0" encoding="UTF-8" standalone="yes"?>
<Relationships xmlns="http://schemas.openxmlformats.org/package/2006/relationships"><Relationship Id="rId3" Type="http://schemas.openxmlformats.org/officeDocument/2006/relationships/notesSlide" Target="../notesSlides/notesSlide106.xml"/><Relationship Id="rId2" Type="http://schemas.openxmlformats.org/officeDocument/2006/relationships/slideLayout" Target="../slideLayouts/slideLayout7.xml"/><Relationship Id="rId1" Type="http://schemas.openxmlformats.org/officeDocument/2006/relationships/vmlDrawing" Target="../drawings/vmlDrawing79.vml"/><Relationship Id="rId6" Type="http://schemas.openxmlformats.org/officeDocument/2006/relationships/image" Target="../media/image123.jpeg"/><Relationship Id="rId5" Type="http://schemas.openxmlformats.org/officeDocument/2006/relationships/oleObject" Target="../embeddings/oleObject80.bin"/><Relationship Id="rId4" Type="http://schemas.openxmlformats.org/officeDocument/2006/relationships/hyperlink" Target="http://data.bls.gov/" TargetMode="External"/></Relationships>
</file>

<file path=ppt/slides/_rels/slide121.xml.rels><?xml version="1.0" encoding="UTF-8" standalone="yes"?>
<Relationships xmlns="http://schemas.openxmlformats.org/package/2006/relationships"><Relationship Id="rId3" Type="http://schemas.openxmlformats.org/officeDocument/2006/relationships/notesSlide" Target="../notesSlides/notesSlide107.xml"/><Relationship Id="rId2" Type="http://schemas.openxmlformats.org/officeDocument/2006/relationships/slideLayout" Target="../slideLayouts/slideLayout6.xml"/><Relationship Id="rId1" Type="http://schemas.openxmlformats.org/officeDocument/2006/relationships/vmlDrawing" Target="../drawings/vmlDrawing80.vml"/><Relationship Id="rId4" Type="http://schemas.openxmlformats.org/officeDocument/2006/relationships/oleObject" Target="../embeddings/oleObject81.bin"/></Relationships>
</file>

<file path=ppt/slides/_rels/slide122.xml.rels><?xml version="1.0" encoding="UTF-8" standalone="yes"?>
<Relationships xmlns="http://schemas.openxmlformats.org/package/2006/relationships"><Relationship Id="rId3" Type="http://schemas.openxmlformats.org/officeDocument/2006/relationships/notesSlide" Target="../notesSlides/notesSlide108.xml"/><Relationship Id="rId2" Type="http://schemas.openxmlformats.org/officeDocument/2006/relationships/slideLayout" Target="../slideLayouts/slideLayout6.xml"/><Relationship Id="rId1" Type="http://schemas.openxmlformats.org/officeDocument/2006/relationships/vmlDrawing" Target="../drawings/vmlDrawing81.vml"/><Relationship Id="rId4" Type="http://schemas.openxmlformats.org/officeDocument/2006/relationships/oleObject" Target="../embeddings/oleObject82.bin"/></Relationships>
</file>

<file path=ppt/slides/_rels/slide123.xml.rels><?xml version="1.0" encoding="UTF-8" standalone="yes"?>
<Relationships xmlns="http://schemas.openxmlformats.org/package/2006/relationships"><Relationship Id="rId3" Type="http://schemas.openxmlformats.org/officeDocument/2006/relationships/notesSlide" Target="../notesSlides/notesSlide109.xml"/><Relationship Id="rId2" Type="http://schemas.openxmlformats.org/officeDocument/2006/relationships/slideLayout" Target="../slideLayouts/slideLayout7.xml"/><Relationship Id="rId1" Type="http://schemas.openxmlformats.org/officeDocument/2006/relationships/vmlDrawing" Target="../drawings/vmlDrawing82.vml"/><Relationship Id="rId5" Type="http://schemas.openxmlformats.org/officeDocument/2006/relationships/oleObject" Target="../embeddings/oleObject83.bin"/><Relationship Id="rId4" Type="http://schemas.openxmlformats.org/officeDocument/2006/relationships/hyperlink" Target="http://research.stlouisfed.org/fred2/series/WASCUR" TargetMode="External"/></Relationships>
</file>

<file path=ppt/slides/_rels/slide124.xml.rels><?xml version="1.0" encoding="UTF-8" standalone="yes"?>
<Relationships xmlns="http://schemas.openxmlformats.org/package/2006/relationships"><Relationship Id="rId3" Type="http://schemas.openxmlformats.org/officeDocument/2006/relationships/notesSlide" Target="../notesSlides/notesSlide110.xml"/><Relationship Id="rId2" Type="http://schemas.openxmlformats.org/officeDocument/2006/relationships/slideLayout" Target="../slideLayouts/slideLayout6.xml"/><Relationship Id="rId1" Type="http://schemas.openxmlformats.org/officeDocument/2006/relationships/vmlDrawing" Target="../drawings/vmlDrawing83.vml"/><Relationship Id="rId5" Type="http://schemas.openxmlformats.org/officeDocument/2006/relationships/hyperlink" Target="http://research.stlouisfed.org/fred2/series/WASCUR" TargetMode="External"/><Relationship Id="rId4" Type="http://schemas.openxmlformats.org/officeDocument/2006/relationships/oleObject" Target="../embeddings/oleObject84.bin"/></Relationships>
</file>

<file path=ppt/slides/_rels/slide12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11.xml"/><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12.xml"/><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3" Type="http://schemas.openxmlformats.org/officeDocument/2006/relationships/notesSlide" Target="../notesSlides/notesSlide113.xml"/><Relationship Id="rId2" Type="http://schemas.openxmlformats.org/officeDocument/2006/relationships/slideLayout" Target="../slideLayouts/slideLayout7.xml"/><Relationship Id="rId1" Type="http://schemas.openxmlformats.org/officeDocument/2006/relationships/vmlDrawing" Target="../drawings/vmlDrawing84.vml"/><Relationship Id="rId4" Type="http://schemas.openxmlformats.org/officeDocument/2006/relationships/oleObject" Target="../embeddings/oleObject85.bin"/></Relationships>
</file>

<file path=ppt/slides/_rels/slide128.xml.rels><?xml version="1.0" encoding="UTF-8" standalone="yes"?>
<Relationships xmlns="http://schemas.openxmlformats.org/package/2006/relationships"><Relationship Id="rId3" Type="http://schemas.openxmlformats.org/officeDocument/2006/relationships/notesSlide" Target="../notesSlides/notesSlide114.xml"/><Relationship Id="rId2" Type="http://schemas.openxmlformats.org/officeDocument/2006/relationships/slideLayout" Target="../slideLayouts/slideLayout7.xml"/><Relationship Id="rId1" Type="http://schemas.openxmlformats.org/officeDocument/2006/relationships/vmlDrawing" Target="../drawings/vmlDrawing85.vml"/><Relationship Id="rId4" Type="http://schemas.openxmlformats.org/officeDocument/2006/relationships/oleObject" Target="../embeddings/oleObject86.bin"/></Relationships>
</file>

<file path=ppt/slides/_rels/slide129.xml.rels><?xml version="1.0" encoding="UTF-8" standalone="yes"?>
<Relationships xmlns="http://schemas.openxmlformats.org/package/2006/relationships"><Relationship Id="rId3" Type="http://schemas.openxmlformats.org/officeDocument/2006/relationships/notesSlide" Target="../notesSlides/notesSlide115.xml"/><Relationship Id="rId2" Type="http://schemas.openxmlformats.org/officeDocument/2006/relationships/slideLayout" Target="../slideLayouts/slideLayout7.xml"/><Relationship Id="rId1" Type="http://schemas.openxmlformats.org/officeDocument/2006/relationships/vmlDrawing" Target="../drawings/vmlDrawing86.vml"/><Relationship Id="rId4" Type="http://schemas.openxmlformats.org/officeDocument/2006/relationships/oleObject" Target="../embeddings/oleObject87.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vmlDrawing" Target="../drawings/vmlDrawing8.vml"/><Relationship Id="rId4" Type="http://schemas.openxmlformats.org/officeDocument/2006/relationships/oleObject" Target="../embeddings/oleObject8.bin"/></Relationships>
</file>

<file path=ppt/slides/_rels/slide130.xml.rels><?xml version="1.0" encoding="UTF-8" standalone="yes"?>
<Relationships xmlns="http://schemas.openxmlformats.org/package/2006/relationships"><Relationship Id="rId3" Type="http://schemas.openxmlformats.org/officeDocument/2006/relationships/notesSlide" Target="../notesSlides/notesSlide116.xml"/><Relationship Id="rId2" Type="http://schemas.openxmlformats.org/officeDocument/2006/relationships/slideLayout" Target="../slideLayouts/slideLayout7.xml"/><Relationship Id="rId1" Type="http://schemas.openxmlformats.org/officeDocument/2006/relationships/vmlDrawing" Target="../drawings/vmlDrawing87.vml"/><Relationship Id="rId5" Type="http://schemas.openxmlformats.org/officeDocument/2006/relationships/oleObject" Target="../embeddings/oleObject88.bin"/><Relationship Id="rId4" Type="http://schemas.openxmlformats.org/officeDocument/2006/relationships/hyperlink" Target="http://www.federalreserve.gov/releases/h15/data.htm" TargetMode="External"/></Relationships>
</file>

<file path=ppt/slides/_rels/slide131.xml.rels><?xml version="1.0" encoding="UTF-8" standalone="yes"?>
<Relationships xmlns="http://schemas.openxmlformats.org/package/2006/relationships"><Relationship Id="rId3" Type="http://schemas.openxmlformats.org/officeDocument/2006/relationships/notesSlide" Target="../notesSlides/notesSlide117.xml"/><Relationship Id="rId2" Type="http://schemas.openxmlformats.org/officeDocument/2006/relationships/slideLayout" Target="../slideLayouts/slideLayout6.xml"/><Relationship Id="rId1" Type="http://schemas.openxmlformats.org/officeDocument/2006/relationships/vmlDrawing" Target="../drawings/vmlDrawing88.vml"/><Relationship Id="rId4" Type="http://schemas.openxmlformats.org/officeDocument/2006/relationships/oleObject" Target="../embeddings/oleObject89.bin"/></Relationships>
</file>

<file path=ppt/slides/_rels/slide132.xml.rels><?xml version="1.0" encoding="UTF-8" standalone="yes"?>
<Relationships xmlns="http://schemas.openxmlformats.org/package/2006/relationships"><Relationship Id="rId3" Type="http://schemas.openxmlformats.org/officeDocument/2006/relationships/notesSlide" Target="../notesSlides/notesSlide118.xml"/><Relationship Id="rId2" Type="http://schemas.openxmlformats.org/officeDocument/2006/relationships/slideLayout" Target="../slideLayouts/slideLayout7.xml"/><Relationship Id="rId1" Type="http://schemas.openxmlformats.org/officeDocument/2006/relationships/vmlDrawing" Target="../drawings/vmlDrawing89.vml"/><Relationship Id="rId4" Type="http://schemas.openxmlformats.org/officeDocument/2006/relationships/oleObject" Target="../embeddings/oleObject90.bin"/></Relationships>
</file>

<file path=ppt/slides/_rels/slide133.xml.rels><?xml version="1.0" encoding="UTF-8" standalone="yes"?>
<Relationships xmlns="http://schemas.openxmlformats.org/package/2006/relationships"><Relationship Id="rId3" Type="http://schemas.openxmlformats.org/officeDocument/2006/relationships/notesSlide" Target="../notesSlides/notesSlide119.xml"/><Relationship Id="rId2" Type="http://schemas.openxmlformats.org/officeDocument/2006/relationships/slideLayout" Target="../slideLayouts/slideLayout6.xml"/><Relationship Id="rId1" Type="http://schemas.openxmlformats.org/officeDocument/2006/relationships/vmlDrawing" Target="../drawings/vmlDrawing90.vml"/><Relationship Id="rId4" Type="http://schemas.openxmlformats.org/officeDocument/2006/relationships/oleObject" Target="../embeddings/oleObject91.bin"/></Relationships>
</file>

<file path=ppt/slides/_rels/slide134.xml.rels><?xml version="1.0" encoding="UTF-8" standalone="yes"?>
<Relationships xmlns="http://schemas.openxmlformats.org/package/2006/relationships"><Relationship Id="rId3" Type="http://schemas.openxmlformats.org/officeDocument/2006/relationships/notesSlide" Target="../notesSlides/notesSlide120.xml"/><Relationship Id="rId2" Type="http://schemas.openxmlformats.org/officeDocument/2006/relationships/slideLayout" Target="../slideLayouts/slideLayout7.xml"/><Relationship Id="rId1" Type="http://schemas.openxmlformats.org/officeDocument/2006/relationships/vmlDrawing" Target="../drawings/vmlDrawing91.vml"/><Relationship Id="rId4" Type="http://schemas.openxmlformats.org/officeDocument/2006/relationships/oleObject" Target="../embeddings/oleObject92.bin"/></Relationships>
</file>

<file path=ppt/slides/_rels/slide135.xml.rels><?xml version="1.0" encoding="UTF-8" standalone="yes"?>
<Relationships xmlns="http://schemas.openxmlformats.org/package/2006/relationships"><Relationship Id="rId3" Type="http://schemas.openxmlformats.org/officeDocument/2006/relationships/notesSlide" Target="../notesSlides/notesSlide121.xml"/><Relationship Id="rId2" Type="http://schemas.openxmlformats.org/officeDocument/2006/relationships/slideLayout" Target="../slideLayouts/slideLayout6.xml"/><Relationship Id="rId1" Type="http://schemas.openxmlformats.org/officeDocument/2006/relationships/vmlDrawing" Target="../drawings/vmlDrawing92.vml"/><Relationship Id="rId4" Type="http://schemas.openxmlformats.org/officeDocument/2006/relationships/oleObject" Target="../embeddings/oleObject93.bin"/></Relationships>
</file>

<file path=ppt/slides/_rels/slide13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22.xml"/><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3" Type="http://schemas.openxmlformats.org/officeDocument/2006/relationships/notesSlide" Target="../notesSlides/notesSlide123.xml"/><Relationship Id="rId2" Type="http://schemas.openxmlformats.org/officeDocument/2006/relationships/slideLayout" Target="../slideLayouts/slideLayout6.xml"/><Relationship Id="rId1" Type="http://schemas.openxmlformats.org/officeDocument/2006/relationships/vmlDrawing" Target="../drawings/vmlDrawing93.vml"/><Relationship Id="rId4" Type="http://schemas.openxmlformats.org/officeDocument/2006/relationships/oleObject" Target="../embeddings/oleObject94.bin"/></Relationships>
</file>

<file path=ppt/slides/_rels/slide138.xml.rels><?xml version="1.0" encoding="UTF-8" standalone="yes"?>
<Relationships xmlns="http://schemas.openxmlformats.org/package/2006/relationships"><Relationship Id="rId3" Type="http://schemas.openxmlformats.org/officeDocument/2006/relationships/notesSlide" Target="../notesSlides/notesSlide124.xml"/><Relationship Id="rId2" Type="http://schemas.openxmlformats.org/officeDocument/2006/relationships/slideLayout" Target="../slideLayouts/slideLayout7.xml"/><Relationship Id="rId1" Type="http://schemas.openxmlformats.org/officeDocument/2006/relationships/vmlDrawing" Target="../drawings/vmlDrawing94.vml"/><Relationship Id="rId4" Type="http://schemas.openxmlformats.org/officeDocument/2006/relationships/oleObject" Target="../embeddings/oleObject95.bin"/></Relationships>
</file>

<file path=ppt/slides/_rels/slide139.xml.rels><?xml version="1.0" encoding="UTF-8" standalone="yes"?>
<Relationships xmlns="http://schemas.openxmlformats.org/package/2006/relationships"><Relationship Id="rId3" Type="http://schemas.openxmlformats.org/officeDocument/2006/relationships/notesSlide" Target="../notesSlides/notesSlide125.xml"/><Relationship Id="rId2" Type="http://schemas.openxmlformats.org/officeDocument/2006/relationships/slideLayout" Target="../slideLayouts/slideLayout6.xml"/><Relationship Id="rId1" Type="http://schemas.openxmlformats.org/officeDocument/2006/relationships/vmlDrawing" Target="../drawings/vmlDrawing95.vml"/><Relationship Id="rId4" Type="http://schemas.openxmlformats.org/officeDocument/2006/relationships/oleObject" Target="../embeddings/oleObject96.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vmlDrawing" Target="../drawings/vmlDrawing9.vml"/><Relationship Id="rId4" Type="http://schemas.openxmlformats.org/officeDocument/2006/relationships/oleObject" Target="../embeddings/oleObject9.bin"/></Relationships>
</file>

<file path=ppt/slides/_rels/slide140.xml.rels><?xml version="1.0" encoding="UTF-8" standalone="yes"?>
<Relationships xmlns="http://schemas.openxmlformats.org/package/2006/relationships"><Relationship Id="rId3" Type="http://schemas.openxmlformats.org/officeDocument/2006/relationships/notesSlide" Target="../notesSlides/notesSlide126.xml"/><Relationship Id="rId2" Type="http://schemas.openxmlformats.org/officeDocument/2006/relationships/slideLayout" Target="../slideLayouts/slideLayout6.xml"/><Relationship Id="rId1" Type="http://schemas.openxmlformats.org/officeDocument/2006/relationships/vmlDrawing" Target="../drawings/vmlDrawing96.vml"/><Relationship Id="rId4" Type="http://schemas.openxmlformats.org/officeDocument/2006/relationships/oleObject" Target="../embeddings/oleObject97.bin"/></Relationships>
</file>

<file path=ppt/slides/_rels/slide141.xml.rels><?xml version="1.0" encoding="UTF-8" standalone="yes"?>
<Relationships xmlns="http://schemas.openxmlformats.org/package/2006/relationships"><Relationship Id="rId3" Type="http://schemas.openxmlformats.org/officeDocument/2006/relationships/notesSlide" Target="../notesSlides/notesSlide127.xml"/><Relationship Id="rId2" Type="http://schemas.openxmlformats.org/officeDocument/2006/relationships/slideLayout" Target="../slideLayouts/slideLayout7.xml"/><Relationship Id="rId1" Type="http://schemas.openxmlformats.org/officeDocument/2006/relationships/vmlDrawing" Target="../drawings/vmlDrawing97.vml"/><Relationship Id="rId4" Type="http://schemas.openxmlformats.org/officeDocument/2006/relationships/oleObject" Target="../embeddings/oleObject98.bin"/></Relationships>
</file>

<file path=ppt/slides/_rels/slide14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28.xml"/><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3" Type="http://schemas.openxmlformats.org/officeDocument/2006/relationships/notesSlide" Target="../notesSlides/notesSlide129.xml"/><Relationship Id="rId2" Type="http://schemas.openxmlformats.org/officeDocument/2006/relationships/slideLayout" Target="../slideLayouts/slideLayout6.xml"/><Relationship Id="rId1" Type="http://schemas.openxmlformats.org/officeDocument/2006/relationships/vmlDrawing" Target="../drawings/vmlDrawing98.vml"/><Relationship Id="rId4" Type="http://schemas.openxmlformats.org/officeDocument/2006/relationships/oleObject" Target="../embeddings/oleObject99.bin"/></Relationships>
</file>

<file path=ppt/slides/_rels/slide144.xml.rels><?xml version="1.0" encoding="UTF-8" standalone="yes"?>
<Relationships xmlns="http://schemas.openxmlformats.org/package/2006/relationships"><Relationship Id="rId3" Type="http://schemas.openxmlformats.org/officeDocument/2006/relationships/notesSlide" Target="../notesSlides/notesSlide130.xml"/><Relationship Id="rId2" Type="http://schemas.openxmlformats.org/officeDocument/2006/relationships/slideLayout" Target="../slideLayouts/slideLayout6.xml"/><Relationship Id="rId1" Type="http://schemas.openxmlformats.org/officeDocument/2006/relationships/vmlDrawing" Target="../drawings/vmlDrawing99.vml"/><Relationship Id="rId4" Type="http://schemas.openxmlformats.org/officeDocument/2006/relationships/oleObject" Target="../embeddings/oleObject100.bin"/></Relationships>
</file>

<file path=ppt/slides/_rels/slide145.xml.rels><?xml version="1.0" encoding="UTF-8" standalone="yes"?>
<Relationships xmlns="http://schemas.openxmlformats.org/package/2006/relationships"><Relationship Id="rId3" Type="http://schemas.openxmlformats.org/officeDocument/2006/relationships/notesSlide" Target="../notesSlides/notesSlide131.xml"/><Relationship Id="rId2" Type="http://schemas.openxmlformats.org/officeDocument/2006/relationships/slideLayout" Target="../slideLayouts/slideLayout6.xml"/><Relationship Id="rId1" Type="http://schemas.openxmlformats.org/officeDocument/2006/relationships/vmlDrawing" Target="../drawings/vmlDrawing100.vml"/><Relationship Id="rId4" Type="http://schemas.openxmlformats.org/officeDocument/2006/relationships/oleObject" Target="../embeddings/oleObject101.bin"/></Relationships>
</file>

<file path=ppt/slides/_rels/slide146.xml.rels><?xml version="1.0" encoding="UTF-8" standalone="yes"?>
<Relationships xmlns="http://schemas.openxmlformats.org/package/2006/relationships"><Relationship Id="rId3" Type="http://schemas.openxmlformats.org/officeDocument/2006/relationships/notesSlide" Target="../notesSlides/notesSlide132.xml"/><Relationship Id="rId2" Type="http://schemas.openxmlformats.org/officeDocument/2006/relationships/slideLayout" Target="../slideLayouts/slideLayout6.xml"/><Relationship Id="rId1" Type="http://schemas.openxmlformats.org/officeDocument/2006/relationships/vmlDrawing" Target="../drawings/vmlDrawing101.vml"/><Relationship Id="rId4" Type="http://schemas.openxmlformats.org/officeDocument/2006/relationships/oleObject" Target="../embeddings/oleObject102.bin"/></Relationships>
</file>

<file path=ppt/slides/_rels/slide147.xml.rels><?xml version="1.0" encoding="UTF-8" standalone="yes"?>
<Relationships xmlns="http://schemas.openxmlformats.org/package/2006/relationships"><Relationship Id="rId3" Type="http://schemas.openxmlformats.org/officeDocument/2006/relationships/notesSlide" Target="../notesSlides/notesSlide133.xml"/><Relationship Id="rId2" Type="http://schemas.openxmlformats.org/officeDocument/2006/relationships/slideLayout" Target="../slideLayouts/slideLayout7.xml"/><Relationship Id="rId1" Type="http://schemas.openxmlformats.org/officeDocument/2006/relationships/vmlDrawing" Target="../drawings/vmlDrawing102.vml"/><Relationship Id="rId4" Type="http://schemas.openxmlformats.org/officeDocument/2006/relationships/oleObject" Target="../embeddings/oleObject103.bin"/></Relationships>
</file>

<file path=ppt/slides/_rels/slide14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34.xml"/><Relationship Id="rId1" Type="http://schemas.openxmlformats.org/officeDocument/2006/relationships/slideLayout" Target="../slideLayouts/slideLayout7.xml"/></Relationships>
</file>

<file path=ppt/slides/_rels/slide149.xml.rels><?xml version="1.0" encoding="UTF-8" standalone="yes"?>
<Relationships xmlns="http://schemas.openxmlformats.org/package/2006/relationships"><Relationship Id="rId3" Type="http://schemas.openxmlformats.org/officeDocument/2006/relationships/notesSlide" Target="../notesSlides/notesSlide135.xml"/><Relationship Id="rId2" Type="http://schemas.openxmlformats.org/officeDocument/2006/relationships/slideLayout" Target="../slideLayouts/slideLayout6.xml"/><Relationship Id="rId1" Type="http://schemas.openxmlformats.org/officeDocument/2006/relationships/vmlDrawing" Target="../drawings/vmlDrawing103.vml"/><Relationship Id="rId4" Type="http://schemas.openxmlformats.org/officeDocument/2006/relationships/oleObject" Target="../embeddings/oleObject104.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vmlDrawing" Target="../drawings/vmlDrawing10.vml"/><Relationship Id="rId4" Type="http://schemas.openxmlformats.org/officeDocument/2006/relationships/oleObject" Target="../embeddings/oleObject10.bin"/></Relationships>
</file>

<file path=ppt/slides/_rels/slide150.xml.rels><?xml version="1.0" encoding="UTF-8" standalone="yes"?>
<Relationships xmlns="http://schemas.openxmlformats.org/package/2006/relationships"><Relationship Id="rId3" Type="http://schemas.openxmlformats.org/officeDocument/2006/relationships/notesSlide" Target="../notesSlides/notesSlide136.xml"/><Relationship Id="rId2" Type="http://schemas.openxmlformats.org/officeDocument/2006/relationships/slideLayout" Target="../slideLayouts/slideLayout6.xml"/><Relationship Id="rId1" Type="http://schemas.openxmlformats.org/officeDocument/2006/relationships/vmlDrawing" Target="../drawings/vmlDrawing104.vml"/><Relationship Id="rId4" Type="http://schemas.openxmlformats.org/officeDocument/2006/relationships/oleObject" Target="../embeddings/oleObject105.bin"/></Relationships>
</file>

<file path=ppt/slides/_rels/slide151.xml.rels><?xml version="1.0" encoding="UTF-8" standalone="yes"?>
<Relationships xmlns="http://schemas.openxmlformats.org/package/2006/relationships"><Relationship Id="rId3" Type="http://schemas.openxmlformats.org/officeDocument/2006/relationships/notesSlide" Target="../notesSlides/notesSlide137.xml"/><Relationship Id="rId2" Type="http://schemas.openxmlformats.org/officeDocument/2006/relationships/slideLayout" Target="../slideLayouts/slideLayout7.xml"/><Relationship Id="rId1" Type="http://schemas.openxmlformats.org/officeDocument/2006/relationships/vmlDrawing" Target="../drawings/vmlDrawing105.vml"/><Relationship Id="rId4" Type="http://schemas.openxmlformats.org/officeDocument/2006/relationships/oleObject" Target="../embeddings/oleObject106.bin"/></Relationships>
</file>

<file path=ppt/slides/_rels/slide152.xml.rels><?xml version="1.0" encoding="UTF-8" standalone="yes"?>
<Relationships xmlns="http://schemas.openxmlformats.org/package/2006/relationships"><Relationship Id="rId3" Type="http://schemas.openxmlformats.org/officeDocument/2006/relationships/notesSlide" Target="../notesSlides/notesSlide138.xml"/><Relationship Id="rId2" Type="http://schemas.openxmlformats.org/officeDocument/2006/relationships/slideLayout" Target="../slideLayouts/slideLayout7.xml"/><Relationship Id="rId1" Type="http://schemas.openxmlformats.org/officeDocument/2006/relationships/vmlDrawing" Target="../drawings/vmlDrawing106.vml"/><Relationship Id="rId4" Type="http://schemas.openxmlformats.org/officeDocument/2006/relationships/oleObject" Target="../embeddings/oleObject107.bin"/></Relationships>
</file>

<file path=ppt/slides/_rels/slide153.xml.rels><?xml version="1.0" encoding="UTF-8" standalone="yes"?>
<Relationships xmlns="http://schemas.openxmlformats.org/package/2006/relationships"><Relationship Id="rId3" Type="http://schemas.openxmlformats.org/officeDocument/2006/relationships/oleObject" Target="../embeddings/oleObject108.bin"/><Relationship Id="rId2" Type="http://schemas.openxmlformats.org/officeDocument/2006/relationships/slideLayout" Target="../slideLayouts/slideLayout12.xml"/><Relationship Id="rId1" Type="http://schemas.openxmlformats.org/officeDocument/2006/relationships/vmlDrawing" Target="../drawings/vmlDrawing107.vml"/></Relationships>
</file>

<file path=ppt/slides/_rels/slide154.xml.rels><?xml version="1.0" encoding="UTF-8" standalone="yes"?>
<Relationships xmlns="http://schemas.openxmlformats.org/package/2006/relationships"><Relationship Id="rId3" Type="http://schemas.openxmlformats.org/officeDocument/2006/relationships/notesSlide" Target="../notesSlides/notesSlide139.xml"/><Relationship Id="rId2" Type="http://schemas.openxmlformats.org/officeDocument/2006/relationships/slideLayout" Target="../slideLayouts/slideLayout6.xml"/><Relationship Id="rId1" Type="http://schemas.openxmlformats.org/officeDocument/2006/relationships/vmlDrawing" Target="../drawings/vmlDrawing108.vml"/><Relationship Id="rId4" Type="http://schemas.openxmlformats.org/officeDocument/2006/relationships/oleObject" Target="../embeddings/oleObject109.bin"/></Relationships>
</file>

<file path=ppt/slides/_rels/slide155.xml.rels><?xml version="1.0" encoding="UTF-8" standalone="yes"?>
<Relationships xmlns="http://schemas.openxmlformats.org/package/2006/relationships"><Relationship Id="rId3" Type="http://schemas.openxmlformats.org/officeDocument/2006/relationships/notesSlide" Target="../notesSlides/notesSlide140.xml"/><Relationship Id="rId2" Type="http://schemas.openxmlformats.org/officeDocument/2006/relationships/slideLayout" Target="../slideLayouts/slideLayout6.xml"/><Relationship Id="rId1" Type="http://schemas.openxmlformats.org/officeDocument/2006/relationships/vmlDrawing" Target="../drawings/vmlDrawing109.vml"/><Relationship Id="rId4" Type="http://schemas.openxmlformats.org/officeDocument/2006/relationships/oleObject" Target="../embeddings/oleObject110.bin"/></Relationships>
</file>

<file path=ppt/slides/_rels/slide156.xml.rels><?xml version="1.0" encoding="UTF-8" standalone="yes"?>
<Relationships xmlns="http://schemas.openxmlformats.org/package/2006/relationships"><Relationship Id="rId3" Type="http://schemas.openxmlformats.org/officeDocument/2006/relationships/notesSlide" Target="../notesSlides/notesSlide141.xml"/><Relationship Id="rId2" Type="http://schemas.openxmlformats.org/officeDocument/2006/relationships/slideLayout" Target="../slideLayouts/slideLayout6.xml"/><Relationship Id="rId1" Type="http://schemas.openxmlformats.org/officeDocument/2006/relationships/vmlDrawing" Target="../drawings/vmlDrawing110.vml"/><Relationship Id="rId4" Type="http://schemas.openxmlformats.org/officeDocument/2006/relationships/oleObject" Target="../embeddings/oleObject111.bin"/></Relationships>
</file>

<file path=ppt/slides/_rels/slide157.xml.rels><?xml version="1.0" encoding="UTF-8" standalone="yes"?>
<Relationships xmlns="http://schemas.openxmlformats.org/package/2006/relationships"><Relationship Id="rId3" Type="http://schemas.openxmlformats.org/officeDocument/2006/relationships/notesSlide" Target="../notesSlides/notesSlide142.xml"/><Relationship Id="rId2" Type="http://schemas.openxmlformats.org/officeDocument/2006/relationships/slideLayout" Target="../slideLayouts/slideLayout6.xml"/><Relationship Id="rId1" Type="http://schemas.openxmlformats.org/officeDocument/2006/relationships/vmlDrawing" Target="../drawings/vmlDrawing111.vml"/><Relationship Id="rId4" Type="http://schemas.openxmlformats.org/officeDocument/2006/relationships/oleObject" Target="../embeddings/oleObject112.bin"/></Relationships>
</file>

<file path=ppt/slides/_rels/slide158.xml.rels><?xml version="1.0" encoding="UTF-8" standalone="yes"?>
<Relationships xmlns="http://schemas.openxmlformats.org/package/2006/relationships"><Relationship Id="rId3" Type="http://schemas.openxmlformats.org/officeDocument/2006/relationships/notesSlide" Target="../notesSlides/notesSlide143.xml"/><Relationship Id="rId2" Type="http://schemas.openxmlformats.org/officeDocument/2006/relationships/slideLayout" Target="../slideLayouts/slideLayout6.xml"/><Relationship Id="rId1" Type="http://schemas.openxmlformats.org/officeDocument/2006/relationships/vmlDrawing" Target="../drawings/vmlDrawing112.vml"/><Relationship Id="rId4" Type="http://schemas.openxmlformats.org/officeDocument/2006/relationships/oleObject" Target="../embeddings/oleObject113.bin"/></Relationships>
</file>

<file path=ppt/slides/_rels/slide159.xml.rels><?xml version="1.0" encoding="UTF-8" standalone="yes"?>
<Relationships xmlns="http://schemas.openxmlformats.org/package/2006/relationships"><Relationship Id="rId3" Type="http://schemas.openxmlformats.org/officeDocument/2006/relationships/oleObject" Target="../embeddings/oleObject114.bin"/><Relationship Id="rId2" Type="http://schemas.openxmlformats.org/officeDocument/2006/relationships/slideLayout" Target="../slideLayouts/slideLayout6.xml"/><Relationship Id="rId1" Type="http://schemas.openxmlformats.org/officeDocument/2006/relationships/vmlDrawing" Target="../drawings/vmlDrawing113.v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xml"/><Relationship Id="rId1" Type="http://schemas.openxmlformats.org/officeDocument/2006/relationships/vmlDrawing" Target="../drawings/vmlDrawing11.vml"/><Relationship Id="rId4" Type="http://schemas.openxmlformats.org/officeDocument/2006/relationships/oleObject" Target="../embeddings/oleObject11.bin"/></Relationships>
</file>

<file path=ppt/slides/_rels/slide16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44.xml"/><Relationship Id="rId1" Type="http://schemas.openxmlformats.org/officeDocument/2006/relationships/slideLayout" Target="../slideLayouts/slideLayout7.xml"/></Relationships>
</file>

<file path=ppt/slides/_rels/slide161.xml.rels><?xml version="1.0" encoding="UTF-8" standalone="yes"?>
<Relationships xmlns="http://schemas.openxmlformats.org/package/2006/relationships"><Relationship Id="rId3" Type="http://schemas.openxmlformats.org/officeDocument/2006/relationships/notesSlide" Target="../notesSlides/notesSlide145.xml"/><Relationship Id="rId2" Type="http://schemas.openxmlformats.org/officeDocument/2006/relationships/slideLayout" Target="../slideLayouts/slideLayout6.xml"/><Relationship Id="rId1" Type="http://schemas.openxmlformats.org/officeDocument/2006/relationships/vmlDrawing" Target="../drawings/vmlDrawing114.vml"/><Relationship Id="rId4" Type="http://schemas.openxmlformats.org/officeDocument/2006/relationships/oleObject" Target="../embeddings/oleObject115.bin"/></Relationships>
</file>

<file path=ppt/slides/_rels/slide162.xml.rels><?xml version="1.0" encoding="UTF-8" standalone="yes"?>
<Relationships xmlns="http://schemas.openxmlformats.org/package/2006/relationships"><Relationship Id="rId3" Type="http://schemas.openxmlformats.org/officeDocument/2006/relationships/notesSlide" Target="../notesSlides/notesSlide146.xml"/><Relationship Id="rId2" Type="http://schemas.openxmlformats.org/officeDocument/2006/relationships/slideLayout" Target="../slideLayouts/slideLayout6.xml"/><Relationship Id="rId1" Type="http://schemas.openxmlformats.org/officeDocument/2006/relationships/vmlDrawing" Target="../drawings/vmlDrawing115.vml"/><Relationship Id="rId4" Type="http://schemas.openxmlformats.org/officeDocument/2006/relationships/oleObject" Target="../embeddings/Microsoft_Office_Excel_97-2003_Worksheet1.xls"/></Relationships>
</file>

<file path=ppt/slides/_rels/slide163.xml.rels><?xml version="1.0" encoding="UTF-8" standalone="yes"?>
<Relationships xmlns="http://schemas.openxmlformats.org/package/2006/relationships"><Relationship Id="rId3" Type="http://schemas.openxmlformats.org/officeDocument/2006/relationships/notesSlide" Target="../notesSlides/notesSlide147.xml"/><Relationship Id="rId2" Type="http://schemas.openxmlformats.org/officeDocument/2006/relationships/slideLayout" Target="../slideLayouts/slideLayout7.xml"/><Relationship Id="rId1" Type="http://schemas.openxmlformats.org/officeDocument/2006/relationships/vmlDrawing" Target="../drawings/vmlDrawing116.vml"/><Relationship Id="rId4" Type="http://schemas.openxmlformats.org/officeDocument/2006/relationships/oleObject" Target="../embeddings/oleObject116.bin"/></Relationships>
</file>

<file path=ppt/slides/_rels/slide16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3" Type="http://schemas.openxmlformats.org/officeDocument/2006/relationships/notesSlide" Target="../notesSlides/notesSlide148.xml"/><Relationship Id="rId2" Type="http://schemas.openxmlformats.org/officeDocument/2006/relationships/slideLayout" Target="../slideLayouts/slideLayout7.xml"/><Relationship Id="rId1" Type="http://schemas.openxmlformats.org/officeDocument/2006/relationships/vmlDrawing" Target="../drawings/vmlDrawing117.vml"/><Relationship Id="rId5" Type="http://schemas.openxmlformats.org/officeDocument/2006/relationships/oleObject" Target="../embeddings/oleObject117.bin"/><Relationship Id="rId4" Type="http://schemas.openxmlformats.org/officeDocument/2006/relationships/hyperlink" Target="http://research.stlouisfed.org/fred2/series/WASCUR" TargetMode="External"/></Relationships>
</file>

<file path=ppt/slides/_rels/slide166.xml.rels><?xml version="1.0" encoding="UTF-8" standalone="yes"?>
<Relationships xmlns="http://schemas.openxmlformats.org/package/2006/relationships"><Relationship Id="rId3" Type="http://schemas.openxmlformats.org/officeDocument/2006/relationships/notesSlide" Target="../notesSlides/notesSlide149.xml"/><Relationship Id="rId2" Type="http://schemas.openxmlformats.org/officeDocument/2006/relationships/slideLayout" Target="../slideLayouts/slideLayout6.xml"/><Relationship Id="rId1" Type="http://schemas.openxmlformats.org/officeDocument/2006/relationships/vmlDrawing" Target="../drawings/vmlDrawing118.vml"/><Relationship Id="rId5" Type="http://schemas.openxmlformats.org/officeDocument/2006/relationships/hyperlink" Target="http://research.stlouisfed.org/fred2/series/WASCUR" TargetMode="External"/><Relationship Id="rId4" Type="http://schemas.openxmlformats.org/officeDocument/2006/relationships/oleObject" Target="../embeddings/oleObject118.bin"/></Relationships>
</file>

<file path=ppt/slides/_rels/slide167.xml.rels><?xml version="1.0" encoding="UTF-8" standalone="yes"?>
<Relationships xmlns="http://schemas.openxmlformats.org/package/2006/relationships"><Relationship Id="rId3" Type="http://schemas.openxmlformats.org/officeDocument/2006/relationships/oleObject" Target="../embeddings/Microsoft_Office_Excel_97-2003_Worksheet2.xls"/><Relationship Id="rId2" Type="http://schemas.openxmlformats.org/officeDocument/2006/relationships/slideLayout" Target="../slideLayouts/slideLayout2.xml"/><Relationship Id="rId1" Type="http://schemas.openxmlformats.org/officeDocument/2006/relationships/vmlDrawing" Target="../drawings/vmlDrawing119.vml"/></Relationships>
</file>

<file path=ppt/slides/_rels/slide16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50.xml"/><Relationship Id="rId1" Type="http://schemas.openxmlformats.org/officeDocument/2006/relationships/slideLayout" Target="../slideLayouts/slideLayout6.xml"/></Relationships>
</file>

<file path=ppt/slides/_rels/slide16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51.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6.xml"/><Relationship Id="rId1" Type="http://schemas.openxmlformats.org/officeDocument/2006/relationships/vmlDrawing" Target="../drawings/vmlDrawing12.vml"/><Relationship Id="rId4" Type="http://schemas.openxmlformats.org/officeDocument/2006/relationships/oleObject" Target="../embeddings/oleObject12.bin"/></Relationships>
</file>

<file path=ppt/slides/_rels/slide170.xml.rels><?xml version="1.0" encoding="UTF-8" standalone="yes"?>
<Relationships xmlns="http://schemas.openxmlformats.org/package/2006/relationships"><Relationship Id="rId3" Type="http://schemas.openxmlformats.org/officeDocument/2006/relationships/notesSlide" Target="../notesSlides/notesSlide152.xml"/><Relationship Id="rId2" Type="http://schemas.openxmlformats.org/officeDocument/2006/relationships/slideLayout" Target="../slideLayouts/slideLayout7.xml"/><Relationship Id="rId1" Type="http://schemas.openxmlformats.org/officeDocument/2006/relationships/vmlDrawing" Target="../drawings/vmlDrawing120.vml"/><Relationship Id="rId4" Type="http://schemas.openxmlformats.org/officeDocument/2006/relationships/oleObject" Target="../embeddings/oleObject119.bin"/></Relationships>
</file>

<file path=ppt/slides/_rels/slide17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53.xml"/><Relationship Id="rId1" Type="http://schemas.openxmlformats.org/officeDocument/2006/relationships/slideLayout" Target="../slideLayouts/slideLayout7.xml"/></Relationships>
</file>

<file path=ppt/slides/_rels/slide172.xml.rels><?xml version="1.0" encoding="UTF-8" standalone="yes"?>
<Relationships xmlns="http://schemas.openxmlformats.org/package/2006/relationships"><Relationship Id="rId3" Type="http://schemas.openxmlformats.org/officeDocument/2006/relationships/notesSlide" Target="../notesSlides/notesSlide154.xml"/><Relationship Id="rId2" Type="http://schemas.openxmlformats.org/officeDocument/2006/relationships/slideLayout" Target="../slideLayouts/slideLayout7.xml"/><Relationship Id="rId1" Type="http://schemas.openxmlformats.org/officeDocument/2006/relationships/vmlDrawing" Target="../drawings/vmlDrawing121.vml"/><Relationship Id="rId4" Type="http://schemas.openxmlformats.org/officeDocument/2006/relationships/oleObject" Target="../embeddings/oleObject120.bin"/></Relationships>
</file>

<file path=ppt/slides/_rels/slide173.xml.rels><?xml version="1.0" encoding="UTF-8" standalone="yes"?>
<Relationships xmlns="http://schemas.openxmlformats.org/package/2006/relationships"><Relationship Id="rId3" Type="http://schemas.openxmlformats.org/officeDocument/2006/relationships/notesSlide" Target="../notesSlides/notesSlide155.xml"/><Relationship Id="rId2" Type="http://schemas.openxmlformats.org/officeDocument/2006/relationships/slideLayout" Target="../slideLayouts/slideLayout7.xml"/><Relationship Id="rId1" Type="http://schemas.openxmlformats.org/officeDocument/2006/relationships/vmlDrawing" Target="../drawings/vmlDrawing122.vml"/><Relationship Id="rId4" Type="http://schemas.openxmlformats.org/officeDocument/2006/relationships/oleObject" Target="../embeddings/oleObject121.bin"/></Relationships>
</file>

<file path=ppt/slides/_rels/slide174.xml.rels><?xml version="1.0" encoding="UTF-8" standalone="yes"?>
<Relationships xmlns="http://schemas.openxmlformats.org/package/2006/relationships"><Relationship Id="rId3" Type="http://schemas.openxmlformats.org/officeDocument/2006/relationships/notesSlide" Target="../notesSlides/notesSlide156.xml"/><Relationship Id="rId2" Type="http://schemas.openxmlformats.org/officeDocument/2006/relationships/slideLayout" Target="../slideLayouts/slideLayout6.xml"/><Relationship Id="rId1" Type="http://schemas.openxmlformats.org/officeDocument/2006/relationships/vmlDrawing" Target="../drawings/vmlDrawing123.vml"/><Relationship Id="rId4" Type="http://schemas.openxmlformats.org/officeDocument/2006/relationships/oleObject" Target="../embeddings/oleObject122.bin"/></Relationships>
</file>

<file path=ppt/slides/_rels/slide17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57.xml"/><Relationship Id="rId1" Type="http://schemas.openxmlformats.org/officeDocument/2006/relationships/slideLayout" Target="../slideLayouts/slideLayout7.xml"/></Relationships>
</file>

<file path=ppt/slides/_rels/slide176.xml.rels><?xml version="1.0" encoding="UTF-8" standalone="yes"?>
<Relationships xmlns="http://schemas.openxmlformats.org/package/2006/relationships"><Relationship Id="rId3" Type="http://schemas.openxmlformats.org/officeDocument/2006/relationships/notesSlide" Target="../notesSlides/notesSlide158.xml"/><Relationship Id="rId2" Type="http://schemas.openxmlformats.org/officeDocument/2006/relationships/slideLayout" Target="../slideLayouts/slideLayout7.xml"/><Relationship Id="rId1" Type="http://schemas.openxmlformats.org/officeDocument/2006/relationships/vmlDrawing" Target="../drawings/vmlDrawing124.vml"/><Relationship Id="rId4" Type="http://schemas.openxmlformats.org/officeDocument/2006/relationships/oleObject" Target="../embeddings/oleObject123.bin"/></Relationships>
</file>

<file path=ppt/slides/_rels/slide177.xml.rels><?xml version="1.0" encoding="UTF-8" standalone="yes"?>
<Relationships xmlns="http://schemas.openxmlformats.org/package/2006/relationships"><Relationship Id="rId3" Type="http://schemas.openxmlformats.org/officeDocument/2006/relationships/image" Target="../media/image168.jpeg"/><Relationship Id="rId2" Type="http://schemas.openxmlformats.org/officeDocument/2006/relationships/notesSlide" Target="../notesSlides/notesSlide159.xml"/><Relationship Id="rId1" Type="http://schemas.openxmlformats.org/officeDocument/2006/relationships/slideLayout" Target="../slideLayouts/slideLayout6.xml"/></Relationships>
</file>

<file path=ppt/slides/_rels/slide178.xml.rels><?xml version="1.0" encoding="UTF-8" standalone="yes"?>
<Relationships xmlns="http://schemas.openxmlformats.org/package/2006/relationships"><Relationship Id="rId3" Type="http://schemas.openxmlformats.org/officeDocument/2006/relationships/notesSlide" Target="../notesSlides/notesSlide160.xml"/><Relationship Id="rId2" Type="http://schemas.openxmlformats.org/officeDocument/2006/relationships/slideLayout" Target="../slideLayouts/slideLayout6.xml"/><Relationship Id="rId1" Type="http://schemas.openxmlformats.org/officeDocument/2006/relationships/vmlDrawing" Target="../drawings/vmlDrawing125.vml"/><Relationship Id="rId4" Type="http://schemas.openxmlformats.org/officeDocument/2006/relationships/oleObject" Target="../embeddings/oleObject124.bin"/></Relationships>
</file>

<file path=ppt/slides/_rels/slide179.xml.rels><?xml version="1.0" encoding="UTF-8" standalone="yes"?>
<Relationships xmlns="http://schemas.openxmlformats.org/package/2006/relationships"><Relationship Id="rId3" Type="http://schemas.openxmlformats.org/officeDocument/2006/relationships/notesSlide" Target="../notesSlides/notesSlide161.xml"/><Relationship Id="rId2" Type="http://schemas.openxmlformats.org/officeDocument/2006/relationships/slideLayout" Target="../slideLayouts/slideLayout6.xml"/><Relationship Id="rId1" Type="http://schemas.openxmlformats.org/officeDocument/2006/relationships/vmlDrawing" Target="../drawings/vmlDrawing126.vml"/><Relationship Id="rId4" Type="http://schemas.openxmlformats.org/officeDocument/2006/relationships/oleObject" Target="../embeddings/oleObject125.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vmlDrawing" Target="../drawings/vmlDrawing13.vml"/><Relationship Id="rId5" Type="http://schemas.openxmlformats.org/officeDocument/2006/relationships/oleObject" Target="../embeddings/oleObject13.bin"/><Relationship Id="rId4" Type="http://schemas.openxmlformats.org/officeDocument/2006/relationships/hyperlink" Target="http://data.bls.gov/" TargetMode="External"/></Relationships>
</file>

<file path=ppt/slides/_rels/slide18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62.xml"/><Relationship Id="rId1" Type="http://schemas.openxmlformats.org/officeDocument/2006/relationships/slideLayout" Target="../slideLayouts/slideLayout7.xml"/></Relationships>
</file>

<file path=ppt/slides/_rels/slide181.xml.rels><?xml version="1.0" encoding="UTF-8" standalone="yes"?>
<Relationships xmlns="http://schemas.openxmlformats.org/package/2006/relationships"><Relationship Id="rId3" Type="http://schemas.openxmlformats.org/officeDocument/2006/relationships/notesSlide" Target="../notesSlides/notesSlide163.xml"/><Relationship Id="rId2" Type="http://schemas.openxmlformats.org/officeDocument/2006/relationships/slideLayout" Target="../slideLayouts/slideLayout2.xml"/><Relationship Id="rId1" Type="http://schemas.openxmlformats.org/officeDocument/2006/relationships/vmlDrawing" Target="../drawings/vmlDrawing127.vml"/><Relationship Id="rId4" Type="http://schemas.openxmlformats.org/officeDocument/2006/relationships/oleObject" Target="../embeddings/oleObject126.bin"/></Relationships>
</file>

<file path=ppt/slides/_rels/slide182.xml.rels><?xml version="1.0" encoding="UTF-8" standalone="yes"?>
<Relationships xmlns="http://schemas.openxmlformats.org/package/2006/relationships"><Relationship Id="rId3" Type="http://schemas.openxmlformats.org/officeDocument/2006/relationships/notesSlide" Target="../notesSlides/notesSlide164.xml"/><Relationship Id="rId2" Type="http://schemas.openxmlformats.org/officeDocument/2006/relationships/slideLayout" Target="../slideLayouts/slideLayout6.xml"/><Relationship Id="rId1" Type="http://schemas.openxmlformats.org/officeDocument/2006/relationships/vmlDrawing" Target="../drawings/vmlDrawing128.vml"/><Relationship Id="rId4" Type="http://schemas.openxmlformats.org/officeDocument/2006/relationships/oleObject" Target="../embeddings/oleObject127.bin"/></Relationships>
</file>

<file path=ppt/slides/_rels/slide18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0.xml"/><Relationship Id="rId1" Type="http://schemas.openxmlformats.org/officeDocument/2006/relationships/vmlDrawing" Target="../drawings/vmlDrawing129.vml"/><Relationship Id="rId5" Type="http://schemas.openxmlformats.org/officeDocument/2006/relationships/oleObject" Target="../embeddings/oleObject128.bin"/><Relationship Id="rId4" Type="http://schemas.openxmlformats.org/officeDocument/2006/relationships/notesSlide" Target="../notesSlides/notesSlide165.xml"/></Relationships>
</file>

<file path=ppt/slides/_rels/slide184.xml.rels><?xml version="1.0" encoding="UTF-8" standalone="yes"?>
<Relationships xmlns="http://schemas.openxmlformats.org/package/2006/relationships"><Relationship Id="rId3" Type="http://schemas.openxmlformats.org/officeDocument/2006/relationships/notesSlide" Target="../notesSlides/notesSlide166.xml"/><Relationship Id="rId2" Type="http://schemas.openxmlformats.org/officeDocument/2006/relationships/slideLayout" Target="../slideLayouts/slideLayout6.xml"/><Relationship Id="rId1" Type="http://schemas.openxmlformats.org/officeDocument/2006/relationships/vmlDrawing" Target="../drawings/vmlDrawing130.vml"/><Relationship Id="rId4" Type="http://schemas.openxmlformats.org/officeDocument/2006/relationships/oleObject" Target="../embeddings/oleObject129.bin"/></Relationships>
</file>

<file path=ppt/slides/_rels/slide185.xml.rels><?xml version="1.0" encoding="UTF-8" standalone="yes"?>
<Relationships xmlns="http://schemas.openxmlformats.org/package/2006/relationships"><Relationship Id="rId3" Type="http://schemas.openxmlformats.org/officeDocument/2006/relationships/notesSlide" Target="../notesSlides/notesSlide167.xml"/><Relationship Id="rId2" Type="http://schemas.openxmlformats.org/officeDocument/2006/relationships/slideLayout" Target="../slideLayouts/slideLayout6.xml"/><Relationship Id="rId1" Type="http://schemas.openxmlformats.org/officeDocument/2006/relationships/vmlDrawing" Target="../drawings/vmlDrawing131.vml"/><Relationship Id="rId4" Type="http://schemas.openxmlformats.org/officeDocument/2006/relationships/oleObject" Target="../embeddings/oleObject130.bin"/></Relationships>
</file>

<file path=ppt/slides/_rels/slide186.xml.rels><?xml version="1.0" encoding="UTF-8" standalone="yes"?>
<Relationships xmlns="http://schemas.openxmlformats.org/package/2006/relationships"><Relationship Id="rId3" Type="http://schemas.openxmlformats.org/officeDocument/2006/relationships/image" Target="../media/image176.png"/><Relationship Id="rId2" Type="http://schemas.openxmlformats.org/officeDocument/2006/relationships/notesSlide" Target="../notesSlides/notesSlide168.xml"/><Relationship Id="rId1" Type="http://schemas.openxmlformats.org/officeDocument/2006/relationships/slideLayout" Target="../slideLayouts/slideLayout6.xml"/><Relationship Id="rId4" Type="http://schemas.openxmlformats.org/officeDocument/2006/relationships/image" Target="../media/image177.png"/></Relationships>
</file>

<file path=ppt/slides/_rels/slide187.xml.rels><?xml version="1.0" encoding="UTF-8" standalone="yes"?>
<Relationships xmlns="http://schemas.openxmlformats.org/package/2006/relationships"><Relationship Id="rId3" Type="http://schemas.openxmlformats.org/officeDocument/2006/relationships/image" Target="../media/image178.png"/><Relationship Id="rId2" Type="http://schemas.openxmlformats.org/officeDocument/2006/relationships/notesSlide" Target="../notesSlides/notesSlide169.xml"/><Relationship Id="rId1" Type="http://schemas.openxmlformats.org/officeDocument/2006/relationships/slideLayout" Target="../slideLayouts/slideLayout6.xml"/><Relationship Id="rId4" Type="http://schemas.openxmlformats.org/officeDocument/2006/relationships/image" Target="../media/image177.png"/></Relationships>
</file>

<file path=ppt/slides/_rels/slide188.xml.rels><?xml version="1.0" encoding="UTF-8" standalone="yes"?>
<Relationships xmlns="http://schemas.openxmlformats.org/package/2006/relationships"><Relationship Id="rId3" Type="http://schemas.openxmlformats.org/officeDocument/2006/relationships/image" Target="../media/image179.png"/><Relationship Id="rId2" Type="http://schemas.openxmlformats.org/officeDocument/2006/relationships/notesSlide" Target="../notesSlides/notesSlide170.xml"/><Relationship Id="rId1" Type="http://schemas.openxmlformats.org/officeDocument/2006/relationships/slideLayout" Target="../slideLayouts/slideLayout6.xml"/></Relationships>
</file>

<file path=ppt/slides/_rels/slide189.xml.rels><?xml version="1.0" encoding="UTF-8" standalone="yes"?>
<Relationships xmlns="http://schemas.openxmlformats.org/package/2006/relationships"><Relationship Id="rId3" Type="http://schemas.openxmlformats.org/officeDocument/2006/relationships/image" Target="../media/image180.png"/><Relationship Id="rId2" Type="http://schemas.openxmlformats.org/officeDocument/2006/relationships/notesSlide" Target="../notesSlides/notesSlide171.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vmlDrawing" Target="../drawings/vmlDrawing14.vml"/><Relationship Id="rId4" Type="http://schemas.openxmlformats.org/officeDocument/2006/relationships/oleObject" Target="../embeddings/oleObject14.bin"/></Relationships>
</file>

<file path=ppt/slides/_rels/slide190.xml.rels><?xml version="1.0" encoding="UTF-8" standalone="yes"?>
<Relationships xmlns="http://schemas.openxmlformats.org/package/2006/relationships"><Relationship Id="rId3" Type="http://schemas.openxmlformats.org/officeDocument/2006/relationships/notesSlide" Target="../notesSlides/notesSlide172.xml"/><Relationship Id="rId2" Type="http://schemas.openxmlformats.org/officeDocument/2006/relationships/slideLayout" Target="../slideLayouts/slideLayout6.xml"/><Relationship Id="rId1" Type="http://schemas.openxmlformats.org/officeDocument/2006/relationships/vmlDrawing" Target="../drawings/vmlDrawing132.vml"/><Relationship Id="rId4" Type="http://schemas.openxmlformats.org/officeDocument/2006/relationships/oleObject" Target="../embeddings/oleObject131.bin"/></Relationships>
</file>

<file path=ppt/slides/_rels/slide191.xml.rels><?xml version="1.0" encoding="UTF-8" standalone="yes"?>
<Relationships xmlns="http://schemas.openxmlformats.org/package/2006/relationships"><Relationship Id="rId3" Type="http://schemas.openxmlformats.org/officeDocument/2006/relationships/notesSlide" Target="../notesSlides/notesSlide173.xml"/><Relationship Id="rId2" Type="http://schemas.openxmlformats.org/officeDocument/2006/relationships/slideLayout" Target="../slideLayouts/slideLayout7.xml"/><Relationship Id="rId1" Type="http://schemas.openxmlformats.org/officeDocument/2006/relationships/vmlDrawing" Target="../drawings/vmlDrawing133.vml"/><Relationship Id="rId4" Type="http://schemas.openxmlformats.org/officeDocument/2006/relationships/oleObject" Target="../embeddings/oleObject132.bin"/></Relationships>
</file>

<file path=ppt/slides/_rels/slide192.xml.rels><?xml version="1.0" encoding="UTF-8" standalone="yes"?>
<Relationships xmlns="http://schemas.openxmlformats.org/package/2006/relationships"><Relationship Id="rId3" Type="http://schemas.openxmlformats.org/officeDocument/2006/relationships/notesSlide" Target="../notesSlides/notesSlide174.xml"/><Relationship Id="rId2" Type="http://schemas.openxmlformats.org/officeDocument/2006/relationships/slideLayout" Target="../slideLayouts/slideLayout7.xml"/><Relationship Id="rId1" Type="http://schemas.openxmlformats.org/officeDocument/2006/relationships/vmlDrawing" Target="../drawings/vmlDrawing134.vml"/><Relationship Id="rId4" Type="http://schemas.openxmlformats.org/officeDocument/2006/relationships/oleObject" Target="../embeddings/oleObject133.bin"/></Relationships>
</file>

<file path=ppt/slides/_rels/slide19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75.xml"/><Relationship Id="rId1" Type="http://schemas.openxmlformats.org/officeDocument/2006/relationships/slideLayout" Target="../slideLayouts/slideLayout7.xml"/></Relationships>
</file>

<file path=ppt/slides/_rels/slide194.xml.rels><?xml version="1.0" encoding="UTF-8" standalone="yes"?>
<Relationships xmlns="http://schemas.openxmlformats.org/package/2006/relationships"><Relationship Id="rId3" Type="http://schemas.openxmlformats.org/officeDocument/2006/relationships/notesSlide" Target="../notesSlides/notesSlide176.xml"/><Relationship Id="rId2" Type="http://schemas.openxmlformats.org/officeDocument/2006/relationships/slideLayout" Target="../slideLayouts/slideLayout6.xml"/><Relationship Id="rId1" Type="http://schemas.openxmlformats.org/officeDocument/2006/relationships/vmlDrawing" Target="../drawings/vmlDrawing135.vml"/><Relationship Id="rId4" Type="http://schemas.openxmlformats.org/officeDocument/2006/relationships/oleObject" Target="../embeddings/oleObject134.bin"/></Relationships>
</file>

<file path=ppt/slides/_rels/slide195.xml.rels><?xml version="1.0" encoding="UTF-8" standalone="yes"?>
<Relationships xmlns="http://schemas.openxmlformats.org/package/2006/relationships"><Relationship Id="rId3" Type="http://schemas.openxmlformats.org/officeDocument/2006/relationships/notesSlide" Target="../notesSlides/notesSlide177.xml"/><Relationship Id="rId2" Type="http://schemas.openxmlformats.org/officeDocument/2006/relationships/slideLayout" Target="../slideLayouts/slideLayout7.xml"/><Relationship Id="rId1" Type="http://schemas.openxmlformats.org/officeDocument/2006/relationships/vmlDrawing" Target="../drawings/vmlDrawing136.vml"/><Relationship Id="rId4" Type="http://schemas.openxmlformats.org/officeDocument/2006/relationships/oleObject" Target="../embeddings/oleObject135.bin"/></Relationships>
</file>

<file path=ppt/slides/_rels/slide196.xml.rels><?xml version="1.0" encoding="UTF-8" standalone="yes"?>
<Relationships xmlns="http://schemas.openxmlformats.org/package/2006/relationships"><Relationship Id="rId3" Type="http://schemas.openxmlformats.org/officeDocument/2006/relationships/notesSlide" Target="../notesSlides/notesSlide178.xml"/><Relationship Id="rId2" Type="http://schemas.openxmlformats.org/officeDocument/2006/relationships/slideLayout" Target="../slideLayouts/slideLayout7.xml"/><Relationship Id="rId1" Type="http://schemas.openxmlformats.org/officeDocument/2006/relationships/vmlDrawing" Target="../drawings/vmlDrawing137.vml"/><Relationship Id="rId4" Type="http://schemas.openxmlformats.org/officeDocument/2006/relationships/oleObject" Target="../embeddings/oleObject136.bin"/></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8.xml.rels><?xml version="1.0" encoding="UTF-8" standalone="yes"?>
<Relationships xmlns="http://schemas.openxmlformats.org/package/2006/relationships"><Relationship Id="rId2" Type="http://schemas.openxmlformats.org/officeDocument/2006/relationships/notesSlide" Target="../notesSlides/notesSlide179.xml"/><Relationship Id="rId1" Type="http://schemas.openxmlformats.org/officeDocument/2006/relationships/slideLayout" Target="../slideLayouts/slideLayout6.xml"/></Relationships>
</file>

<file path=ppt/slides/_rels/slide19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80.xml"/><Relationship Id="rId1" Type="http://schemas.openxmlformats.org/officeDocument/2006/relationships/slideLayout" Target="../slideLayouts/slideLayout7.xml"/><Relationship Id="rId4" Type="http://schemas.openxmlformats.org/officeDocument/2006/relationships/hyperlink" Target="http://www.iii.org/assets/docs/pdf/paper_CyberRisk_2013.pdf"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vmlDrawing" Target="../drawings/vmlDrawing15.vml"/><Relationship Id="rId5" Type="http://schemas.openxmlformats.org/officeDocument/2006/relationships/oleObject" Target="../embeddings/oleObject15.bin"/><Relationship Id="rId4" Type="http://schemas.openxmlformats.org/officeDocument/2006/relationships/hyperlink" Target="http://research.stlouisfed.org/fred2/series/WASCUR" TargetMode="External"/></Relationships>
</file>

<file path=ppt/slides/_rels/slide200.xml.rels><?xml version="1.0" encoding="UTF-8" standalone="yes"?>
<Relationships xmlns="http://schemas.openxmlformats.org/package/2006/relationships"><Relationship Id="rId3" Type="http://schemas.openxmlformats.org/officeDocument/2006/relationships/notesSlide" Target="../notesSlides/notesSlide181.xml"/><Relationship Id="rId2" Type="http://schemas.openxmlformats.org/officeDocument/2006/relationships/slideLayout" Target="../slideLayouts/slideLayout6.xml"/><Relationship Id="rId1" Type="http://schemas.openxmlformats.org/officeDocument/2006/relationships/vmlDrawing" Target="../drawings/vmlDrawing138.vml"/><Relationship Id="rId4" Type="http://schemas.openxmlformats.org/officeDocument/2006/relationships/oleObject" Target="../embeddings/oleObject137.bin"/></Relationships>
</file>

<file path=ppt/slides/_rels/slide201.xml.rels><?xml version="1.0" encoding="UTF-8" standalone="yes"?>
<Relationships xmlns="http://schemas.openxmlformats.org/package/2006/relationships"><Relationship Id="rId3" Type="http://schemas.openxmlformats.org/officeDocument/2006/relationships/notesSlide" Target="../notesSlides/notesSlide182.xml"/><Relationship Id="rId2" Type="http://schemas.openxmlformats.org/officeDocument/2006/relationships/slideLayout" Target="../slideLayouts/slideLayout6.xml"/><Relationship Id="rId1" Type="http://schemas.openxmlformats.org/officeDocument/2006/relationships/vmlDrawing" Target="../drawings/vmlDrawing139.vml"/><Relationship Id="rId5" Type="http://schemas.openxmlformats.org/officeDocument/2006/relationships/hyperlink" Target="http://www.idtheftcenter.org/ITRC%20Breach%20Report%202012.pdf" TargetMode="External"/><Relationship Id="rId4" Type="http://schemas.openxmlformats.org/officeDocument/2006/relationships/oleObject" Target="../embeddings/oleObject138.bin"/></Relationships>
</file>

<file path=ppt/slides/_rels/slide202.xml.rels><?xml version="1.0" encoding="UTF-8" standalone="yes"?>
<Relationships xmlns="http://schemas.openxmlformats.org/package/2006/relationships"><Relationship Id="rId3" Type="http://schemas.openxmlformats.org/officeDocument/2006/relationships/notesSlide" Target="../notesSlides/notesSlide183.xml"/><Relationship Id="rId2" Type="http://schemas.openxmlformats.org/officeDocument/2006/relationships/slideLayout" Target="../slideLayouts/slideLayout6.xml"/><Relationship Id="rId1" Type="http://schemas.openxmlformats.org/officeDocument/2006/relationships/vmlDrawing" Target="../drawings/vmlDrawing140.vml"/><Relationship Id="rId5" Type="http://schemas.openxmlformats.org/officeDocument/2006/relationships/hyperlink" Target="http://www.idtheftcenter.org/ITRC%20Breach%20Report%202012.pdf" TargetMode="External"/><Relationship Id="rId4" Type="http://schemas.openxmlformats.org/officeDocument/2006/relationships/oleObject" Target="../embeddings/oleObject139.bin"/></Relationships>
</file>

<file path=ppt/slides/_rels/slide203.xml.rels><?xml version="1.0" encoding="UTF-8" standalone="yes"?>
<Relationships xmlns="http://schemas.openxmlformats.org/package/2006/relationships"><Relationship Id="rId3" Type="http://schemas.openxmlformats.org/officeDocument/2006/relationships/notesSlide" Target="../notesSlides/notesSlide184.xml"/><Relationship Id="rId2" Type="http://schemas.openxmlformats.org/officeDocument/2006/relationships/slideLayout" Target="../slideLayouts/slideLayout7.xml"/><Relationship Id="rId1" Type="http://schemas.openxmlformats.org/officeDocument/2006/relationships/vmlDrawing" Target="../drawings/vmlDrawing141.vml"/><Relationship Id="rId4" Type="http://schemas.openxmlformats.org/officeDocument/2006/relationships/oleObject" Target="../embeddings/oleObject140.bin"/></Relationships>
</file>

<file path=ppt/slides/_rels/slide204.xml.rels><?xml version="1.0" encoding="UTF-8" standalone="yes"?>
<Relationships xmlns="http://schemas.openxmlformats.org/package/2006/relationships"><Relationship Id="rId3" Type="http://schemas.openxmlformats.org/officeDocument/2006/relationships/notesSlide" Target="../notesSlides/notesSlide185.xml"/><Relationship Id="rId2" Type="http://schemas.openxmlformats.org/officeDocument/2006/relationships/slideLayout" Target="../slideLayouts/slideLayout6.xml"/><Relationship Id="rId1" Type="http://schemas.openxmlformats.org/officeDocument/2006/relationships/vmlDrawing" Target="../drawings/vmlDrawing142.vml"/><Relationship Id="rId4" Type="http://schemas.openxmlformats.org/officeDocument/2006/relationships/oleObject" Target="../embeddings/oleObject141.bin"/></Relationships>
</file>

<file path=ppt/slides/_rels/slide205.xml.rels><?xml version="1.0" encoding="UTF-8" standalone="yes"?>
<Relationships xmlns="http://schemas.openxmlformats.org/package/2006/relationships"><Relationship Id="rId3" Type="http://schemas.openxmlformats.org/officeDocument/2006/relationships/notesSlide" Target="../notesSlides/notesSlide186.xml"/><Relationship Id="rId2" Type="http://schemas.openxmlformats.org/officeDocument/2006/relationships/slideLayout" Target="../slideLayouts/slideLayout6.xml"/><Relationship Id="rId1" Type="http://schemas.openxmlformats.org/officeDocument/2006/relationships/vmlDrawing" Target="../drawings/vmlDrawing143.vml"/><Relationship Id="rId4" Type="http://schemas.openxmlformats.org/officeDocument/2006/relationships/oleObject" Target="../embeddings/oleObject142.bin"/></Relationships>
</file>

<file path=ppt/slides/_rels/slide206.xml.rels><?xml version="1.0" encoding="UTF-8" standalone="yes"?>
<Relationships xmlns="http://schemas.openxmlformats.org/package/2006/relationships"><Relationship Id="rId3" Type="http://schemas.openxmlformats.org/officeDocument/2006/relationships/hyperlink" Target="http://www.idtheftcenter.org/ITRC%20Breach%20Report%202012.pdf" TargetMode="External"/><Relationship Id="rId2" Type="http://schemas.openxmlformats.org/officeDocument/2006/relationships/notesSlide" Target="../notesSlides/notesSlide187.xml"/><Relationship Id="rId1" Type="http://schemas.openxmlformats.org/officeDocument/2006/relationships/slideLayout" Target="../slideLayouts/slideLayout7.xml"/></Relationships>
</file>

<file path=ppt/slides/_rels/slide207.xml.rels><?xml version="1.0" encoding="UTF-8" standalone="yes"?>
<Relationships xmlns="http://schemas.openxmlformats.org/package/2006/relationships"><Relationship Id="rId3" Type="http://schemas.openxmlformats.org/officeDocument/2006/relationships/notesSlide" Target="../notesSlides/notesSlide188.xml"/><Relationship Id="rId2" Type="http://schemas.openxmlformats.org/officeDocument/2006/relationships/slideLayout" Target="../slideLayouts/slideLayout7.xml"/><Relationship Id="rId1" Type="http://schemas.openxmlformats.org/officeDocument/2006/relationships/vmlDrawing" Target="../drawings/vmlDrawing144.vml"/><Relationship Id="rId4" Type="http://schemas.openxmlformats.org/officeDocument/2006/relationships/oleObject" Target="../embeddings/oleObject143.bin"/></Relationships>
</file>

<file path=ppt/slides/_rels/slide208.xml.rels><?xml version="1.0" encoding="UTF-8" standalone="yes"?>
<Relationships xmlns="http://schemas.openxmlformats.org/package/2006/relationships"><Relationship Id="rId3" Type="http://schemas.openxmlformats.org/officeDocument/2006/relationships/notesSlide" Target="../notesSlides/notesSlide189.xml"/><Relationship Id="rId2" Type="http://schemas.openxmlformats.org/officeDocument/2006/relationships/slideLayout" Target="../slideLayouts/slideLayout6.xml"/><Relationship Id="rId1" Type="http://schemas.openxmlformats.org/officeDocument/2006/relationships/vmlDrawing" Target="../drawings/vmlDrawing145.vml"/><Relationship Id="rId4" Type="http://schemas.openxmlformats.org/officeDocument/2006/relationships/oleObject" Target="../embeddings/oleObject144.bin"/></Relationships>
</file>

<file path=ppt/slides/_rels/slide209.xml.rels><?xml version="1.0" encoding="UTF-8" standalone="yes"?>
<Relationships xmlns="http://schemas.openxmlformats.org/package/2006/relationships"><Relationship Id="rId3" Type="http://schemas.openxmlformats.org/officeDocument/2006/relationships/notesSlide" Target="../notesSlides/notesSlide190.xml"/><Relationship Id="rId2" Type="http://schemas.openxmlformats.org/officeDocument/2006/relationships/slideLayout" Target="../slideLayouts/slideLayout7.xml"/><Relationship Id="rId1" Type="http://schemas.openxmlformats.org/officeDocument/2006/relationships/vmlDrawing" Target="../drawings/vmlDrawing146.vml"/><Relationship Id="rId4" Type="http://schemas.openxmlformats.org/officeDocument/2006/relationships/oleObject" Target="../embeddings/oleObject145.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6.xml"/><Relationship Id="rId1" Type="http://schemas.openxmlformats.org/officeDocument/2006/relationships/vmlDrawing" Target="../drawings/vmlDrawing16.vml"/><Relationship Id="rId5" Type="http://schemas.openxmlformats.org/officeDocument/2006/relationships/hyperlink" Target="http://www2.fdic.gov/qbp/" TargetMode="External"/><Relationship Id="rId4" Type="http://schemas.openxmlformats.org/officeDocument/2006/relationships/oleObject" Target="../embeddings/oleObject16.bin"/></Relationships>
</file>

<file path=ppt/slides/_rels/slide210.xml.rels><?xml version="1.0" encoding="UTF-8" standalone="yes"?>
<Relationships xmlns="http://schemas.openxmlformats.org/package/2006/relationships"><Relationship Id="rId3" Type="http://schemas.openxmlformats.org/officeDocument/2006/relationships/notesSlide" Target="../notesSlides/notesSlide191.xml"/><Relationship Id="rId2" Type="http://schemas.openxmlformats.org/officeDocument/2006/relationships/slideLayout" Target="../slideLayouts/slideLayout7.xml"/><Relationship Id="rId1" Type="http://schemas.openxmlformats.org/officeDocument/2006/relationships/vmlDrawing" Target="../drawings/vmlDrawing147.vml"/><Relationship Id="rId4" Type="http://schemas.openxmlformats.org/officeDocument/2006/relationships/oleObject" Target="../embeddings/oleObject146.bin"/></Relationships>
</file>

<file path=ppt/slides/_rels/slide211.xml.rels><?xml version="1.0" encoding="UTF-8" standalone="yes"?>
<Relationships xmlns="http://schemas.openxmlformats.org/package/2006/relationships"><Relationship Id="rId3" Type="http://schemas.openxmlformats.org/officeDocument/2006/relationships/notesSlide" Target="../notesSlides/notesSlide192.xml"/><Relationship Id="rId2" Type="http://schemas.openxmlformats.org/officeDocument/2006/relationships/slideLayout" Target="../slideLayouts/slideLayout7.xml"/><Relationship Id="rId1" Type="http://schemas.openxmlformats.org/officeDocument/2006/relationships/vmlDrawing" Target="../drawings/vmlDrawing148.vml"/><Relationship Id="rId4" Type="http://schemas.openxmlformats.org/officeDocument/2006/relationships/oleObject" Target="../embeddings/oleObject147.bin"/></Relationships>
</file>

<file path=ppt/slides/_rels/slide212.xml.rels><?xml version="1.0" encoding="UTF-8" standalone="yes"?>
<Relationships xmlns="http://schemas.openxmlformats.org/package/2006/relationships"><Relationship Id="rId3" Type="http://schemas.openxmlformats.org/officeDocument/2006/relationships/notesSlide" Target="../notesSlides/notesSlide193.xml"/><Relationship Id="rId2" Type="http://schemas.openxmlformats.org/officeDocument/2006/relationships/slideLayout" Target="../slideLayouts/slideLayout6.xml"/><Relationship Id="rId1" Type="http://schemas.openxmlformats.org/officeDocument/2006/relationships/vmlDrawing" Target="../drawings/vmlDrawing149.vml"/><Relationship Id="rId4" Type="http://schemas.openxmlformats.org/officeDocument/2006/relationships/oleObject" Target="../embeddings/oleObject148.bin"/></Relationships>
</file>

<file path=ppt/slides/_rels/slide213.xml.rels><?xml version="1.0" encoding="UTF-8" standalone="yes"?>
<Relationships xmlns="http://schemas.openxmlformats.org/package/2006/relationships"><Relationship Id="rId3" Type="http://schemas.openxmlformats.org/officeDocument/2006/relationships/hyperlink" Target="http://www.iii.org/presentations" TargetMode="External"/><Relationship Id="rId2" Type="http://schemas.openxmlformats.org/officeDocument/2006/relationships/notesSlide" Target="../notesSlides/notesSlide194.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6.xml"/><Relationship Id="rId1" Type="http://schemas.openxmlformats.org/officeDocument/2006/relationships/vmlDrawing" Target="../drawings/vmlDrawing17.vml"/><Relationship Id="rId5" Type="http://schemas.openxmlformats.org/officeDocument/2006/relationships/hyperlink" Target="http://www2.fdic.gov/qbp/" TargetMode="External"/><Relationship Id="rId4" Type="http://schemas.openxmlformats.org/officeDocument/2006/relationships/oleObject" Target="../embeddings/oleObject17.bin"/></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6.xml"/><Relationship Id="rId1" Type="http://schemas.openxmlformats.org/officeDocument/2006/relationships/vmlDrawing" Target="../drawings/vmlDrawing18.vml"/><Relationship Id="rId5" Type="http://schemas.openxmlformats.org/officeDocument/2006/relationships/hyperlink" Target="http://www.census.gov/construction/c30/c30index.html" TargetMode="External"/><Relationship Id="rId4" Type="http://schemas.openxmlformats.org/officeDocument/2006/relationships/oleObject" Target="../embeddings/oleObject18.bin"/></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6.xml"/><Relationship Id="rId1" Type="http://schemas.openxmlformats.org/officeDocument/2006/relationships/vmlDrawing" Target="../drawings/vmlDrawing19.vml"/><Relationship Id="rId5" Type="http://schemas.openxmlformats.org/officeDocument/2006/relationships/hyperlink" Target="http://www.census.gov/construction/c30/c30index.html" TargetMode="External"/><Relationship Id="rId4" Type="http://schemas.openxmlformats.org/officeDocument/2006/relationships/oleObject" Target="../embeddings/oleObject19.bin"/></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6.xml"/><Relationship Id="rId1" Type="http://schemas.openxmlformats.org/officeDocument/2006/relationships/vmlDrawing" Target="../drawings/vmlDrawing20.vml"/><Relationship Id="rId5" Type="http://schemas.openxmlformats.org/officeDocument/2006/relationships/hyperlink" Target="http://www.census.gov/construction/c30/c30index.html" TargetMode="External"/><Relationship Id="rId4" Type="http://schemas.openxmlformats.org/officeDocument/2006/relationships/oleObject" Target="../embeddings/oleObject20.bin"/></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6.xml"/><Relationship Id="rId1" Type="http://schemas.openxmlformats.org/officeDocument/2006/relationships/vmlDrawing" Target="../drawings/vmlDrawing21.vml"/><Relationship Id="rId5" Type="http://schemas.openxmlformats.org/officeDocument/2006/relationships/hyperlink" Target="http://www.ism.ws/ismreport/mfgrob.cfm" TargetMode="External"/><Relationship Id="rId4" Type="http://schemas.openxmlformats.org/officeDocument/2006/relationships/oleObject" Target="../embeddings/oleObject21.bin"/></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7.xml"/><Relationship Id="rId1" Type="http://schemas.openxmlformats.org/officeDocument/2006/relationships/vmlDrawing" Target="../drawings/vmlDrawing22.vml"/><Relationship Id="rId5" Type="http://schemas.openxmlformats.org/officeDocument/2006/relationships/hyperlink" Target="http://www.census.gov/manufacturing/m3/" TargetMode="External"/><Relationship Id="rId4" Type="http://schemas.openxmlformats.org/officeDocument/2006/relationships/oleObject" Target="../embeddings/oleObject22.bin"/></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6.xml"/><Relationship Id="rId1" Type="http://schemas.openxmlformats.org/officeDocument/2006/relationships/vmlDrawing" Target="../drawings/vmlDrawing23.vml"/><Relationship Id="rId5" Type="http://schemas.openxmlformats.org/officeDocument/2006/relationships/hyperlink" Target="http://www.census.gov/manufacturing/m3/" TargetMode="External"/><Relationship Id="rId4" Type="http://schemas.openxmlformats.org/officeDocument/2006/relationships/oleObject" Target="../embeddings/oleObject23.bin"/></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7.xml"/><Relationship Id="rId1" Type="http://schemas.openxmlformats.org/officeDocument/2006/relationships/vmlDrawing" Target="../drawings/vmlDrawing24.vml"/><Relationship Id="rId6" Type="http://schemas.openxmlformats.org/officeDocument/2006/relationships/hyperlink" Target="http://www.federalreserve.gov/releases/g17/Current/default.htm" TargetMode="External"/><Relationship Id="rId5" Type="http://schemas.openxmlformats.org/officeDocument/2006/relationships/oleObject" Target="../embeddings/oleObject24.bin"/><Relationship Id="rId4" Type="http://schemas.openxmlformats.org/officeDocument/2006/relationships/audio" Target="../media/audio1.wav"/></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7.xml"/><Relationship Id="rId1" Type="http://schemas.openxmlformats.org/officeDocument/2006/relationships/vmlDrawing" Target="../drawings/vmlDrawing25.vml"/><Relationship Id="rId5" Type="http://schemas.openxmlformats.org/officeDocument/2006/relationships/hyperlink" Target="http://data.bls.gov/" TargetMode="External"/><Relationship Id="rId4" Type="http://schemas.openxmlformats.org/officeDocument/2006/relationships/oleObject" Target="../embeddings/oleObject25.bin"/></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6.xml"/><Relationship Id="rId1" Type="http://schemas.openxmlformats.org/officeDocument/2006/relationships/vmlDrawing" Target="../drawings/vmlDrawing26.vml"/><Relationship Id="rId5" Type="http://schemas.openxmlformats.org/officeDocument/2006/relationships/hyperlink" Target="http://www.ism.ws/ismreport/nonmfgrob.cfm" TargetMode="External"/><Relationship Id="rId4" Type="http://schemas.openxmlformats.org/officeDocument/2006/relationships/oleObject" Target="../embeddings/oleObject26.bin"/></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7.xml"/><Relationship Id="rId1" Type="http://schemas.openxmlformats.org/officeDocument/2006/relationships/vmlDrawing" Target="../drawings/vmlDrawing27.vml"/><Relationship Id="rId5" Type="http://schemas.openxmlformats.org/officeDocument/2006/relationships/hyperlink" Target="http://www.abiworld.org/AM/AMTemplate.cfm?Section=Home&amp;TEMPLATE=/CM/ContentDisplay.cfm&amp;CONTENTID=61633" TargetMode="External"/><Relationship Id="rId4" Type="http://schemas.openxmlformats.org/officeDocument/2006/relationships/oleObject" Target="../embeddings/oleObject27.bin"/></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7.xml"/><Relationship Id="rId1" Type="http://schemas.openxmlformats.org/officeDocument/2006/relationships/vmlDrawing" Target="../drawings/vmlDrawing28.vml"/><Relationship Id="rId5" Type="http://schemas.openxmlformats.org/officeDocument/2006/relationships/hyperlink" Target="http://www.bls.gov/news.release/cewbd.t08.htm" TargetMode="External"/><Relationship Id="rId4" Type="http://schemas.openxmlformats.org/officeDocument/2006/relationships/oleObject" Target="../embeddings/oleObject28.bin"/></Relationships>
</file>

<file path=ppt/slides/_rels/slide34.xml.rels><?xml version="1.0" encoding="UTF-8" standalone="yes"?>
<Relationships xmlns="http://schemas.openxmlformats.org/package/2006/relationships"><Relationship Id="rId3" Type="http://schemas.openxmlformats.org/officeDocument/2006/relationships/hyperlink" Target="http://www.advisorperspectives.com/dshort/charts/indicators/Sentiment.html?NFIB-optimism-index.gif" TargetMode="External"/><Relationship Id="rId2" Type="http://schemas.openxmlformats.org/officeDocument/2006/relationships/notesSlide" Target="../notesSlides/notesSlide33.xml"/><Relationship Id="rId1" Type="http://schemas.openxmlformats.org/officeDocument/2006/relationships/slideLayout" Target="../slideLayouts/slideLayout6.xml"/><Relationship Id="rId4" Type="http://schemas.openxmlformats.org/officeDocument/2006/relationships/image" Target="../media/image34.gif"/></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7.xml"/><Relationship Id="rId1" Type="http://schemas.openxmlformats.org/officeDocument/2006/relationships/vmlDrawing" Target="../drawings/vmlDrawing29.vml"/><Relationship Id="rId4" Type="http://schemas.openxmlformats.org/officeDocument/2006/relationships/oleObject" Target="../embeddings/oleObject29.bin"/></Relationships>
</file>

<file path=ppt/slides/_rels/slide38.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image" Target="../media/image37.gif"/></Relationships>
</file>

<file path=ppt/slides/_rels/slide39.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image" Target="../media/image38.jpeg"/><Relationship Id="rId7" Type="http://schemas.openxmlformats.org/officeDocument/2006/relationships/image" Target="../media/image42.jpeg"/><Relationship Id="rId12" Type="http://schemas.openxmlformats.org/officeDocument/2006/relationships/image" Target="../media/image47.jpeg"/><Relationship Id="rId2" Type="http://schemas.openxmlformats.org/officeDocument/2006/relationships/notesSlide" Target="../notesSlides/notesSlide38.xml"/><Relationship Id="rId1" Type="http://schemas.openxmlformats.org/officeDocument/2006/relationships/slideLayout" Target="../slideLayouts/slideLayout7.xml"/><Relationship Id="rId6" Type="http://schemas.openxmlformats.org/officeDocument/2006/relationships/image" Target="../media/image41.jpeg"/><Relationship Id="rId11" Type="http://schemas.openxmlformats.org/officeDocument/2006/relationships/image" Target="../media/image46.jpeg"/><Relationship Id="rId5" Type="http://schemas.openxmlformats.org/officeDocument/2006/relationships/image" Target="../media/image40.jpeg"/><Relationship Id="rId10" Type="http://schemas.openxmlformats.org/officeDocument/2006/relationships/image" Target="../media/image45.jpeg"/><Relationship Id="rId4" Type="http://schemas.openxmlformats.org/officeDocument/2006/relationships/image" Target="../media/image39.jpeg"/><Relationship Id="rId9" Type="http://schemas.openxmlformats.org/officeDocument/2006/relationships/image" Target="../media/image44.jpeg"/></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6.xml"/><Relationship Id="rId1" Type="http://schemas.openxmlformats.org/officeDocument/2006/relationships/vmlDrawing" Target="../drawings/vmlDrawing2.vml"/></Relationships>
</file>

<file path=ppt/slides/_rels/slide40.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openxmlformats.org/officeDocument/2006/relationships/image" Target="../media/image49.jpeg"/></Relationships>
</file>

<file path=ppt/slides/_rels/slide41.xml.rels><?xml version="1.0" encoding="UTF-8" standalone="yes"?>
<Relationships xmlns="http://schemas.openxmlformats.org/package/2006/relationships"><Relationship Id="rId8" Type="http://schemas.openxmlformats.org/officeDocument/2006/relationships/image" Target="../media/image55.jpeg"/><Relationship Id="rId3" Type="http://schemas.openxmlformats.org/officeDocument/2006/relationships/image" Target="../media/image50.jpeg"/><Relationship Id="rId7" Type="http://schemas.openxmlformats.org/officeDocument/2006/relationships/image" Target="../media/image54.jpeg"/><Relationship Id="rId2" Type="http://schemas.openxmlformats.org/officeDocument/2006/relationships/notesSlide" Target="../notesSlides/notesSlide40.xml"/><Relationship Id="rId1" Type="http://schemas.openxmlformats.org/officeDocument/2006/relationships/slideLayout" Target="../slideLayouts/slideLayout13.xml"/><Relationship Id="rId6" Type="http://schemas.openxmlformats.org/officeDocument/2006/relationships/image" Target="../media/image53.jpeg"/><Relationship Id="rId5" Type="http://schemas.openxmlformats.org/officeDocument/2006/relationships/image" Target="../media/image52.jpeg"/><Relationship Id="rId4" Type="http://schemas.openxmlformats.org/officeDocument/2006/relationships/image" Target="../media/image51.jpeg"/><Relationship Id="rId9" Type="http://schemas.openxmlformats.org/officeDocument/2006/relationships/image" Target="../media/image56.jpe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6.xml"/><Relationship Id="rId1" Type="http://schemas.openxmlformats.org/officeDocument/2006/relationships/vmlDrawing" Target="../drawings/vmlDrawing30.vml"/><Relationship Id="rId4" Type="http://schemas.openxmlformats.org/officeDocument/2006/relationships/oleObject" Target="../embeddings/oleObject30.bin"/></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6.xml"/><Relationship Id="rId1" Type="http://schemas.openxmlformats.org/officeDocument/2006/relationships/vmlDrawing" Target="../drawings/vmlDrawing31.vml"/><Relationship Id="rId4" Type="http://schemas.openxmlformats.org/officeDocument/2006/relationships/oleObject" Target="../embeddings/oleObject31.bin"/></Relationships>
</file>

<file path=ppt/slides/_rels/slide44.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image" Target="../media/image59.jpe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notesSlide" Target="../notesSlides/notesSlide43.xml"/><Relationship Id="rId5" Type="http://schemas.openxmlformats.org/officeDocument/2006/relationships/slideLayout" Target="../slideLayouts/slideLayout2.xml"/><Relationship Id="rId4" Type="http://schemas.openxmlformats.org/officeDocument/2006/relationships/tags" Target="../tags/tag4.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6.xml"/><Relationship Id="rId1" Type="http://schemas.openxmlformats.org/officeDocument/2006/relationships/vmlDrawing" Target="../drawings/vmlDrawing32.vml"/><Relationship Id="rId4" Type="http://schemas.openxmlformats.org/officeDocument/2006/relationships/oleObject" Target="../embeddings/oleObject32.bin"/></Relationships>
</file>

<file path=ppt/slides/_rels/slide46.xml.rels><?xml version="1.0" encoding="UTF-8" standalone="yes"?>
<Relationships xmlns="http://schemas.openxmlformats.org/package/2006/relationships"><Relationship Id="rId2" Type="http://schemas.openxmlformats.org/officeDocument/2006/relationships/hyperlink" Target="http://tropical.atmos.colostate.edu/forecasts/2013/apr2013/apr2013.pdf"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13.xml"/><Relationship Id="rId1" Type="http://schemas.openxmlformats.org/officeDocument/2006/relationships/tags" Target="../tags/tag5.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vmlDrawing" Target="../drawings/vmlDrawing3.vml"/><Relationship Id="rId4" Type="http://schemas.openxmlformats.org/officeDocument/2006/relationships/oleObject" Target="../embeddings/oleObject3.bin"/></Relationships>
</file>

<file path=ppt/slides/_rels/slide50.xml.rels><?xml version="1.0" encoding="UTF-8" standalone="yes"?>
<Relationships xmlns="http://schemas.openxmlformats.org/package/2006/relationships"><Relationship Id="rId3" Type="http://schemas.openxmlformats.org/officeDocument/2006/relationships/image" Target="../media/image61.emf"/><Relationship Id="rId2" Type="http://schemas.openxmlformats.org/officeDocument/2006/relationships/slideLayout" Target="../slideLayouts/slideLayout13.xml"/><Relationship Id="rId1" Type="http://schemas.openxmlformats.org/officeDocument/2006/relationships/tags" Target="../tags/tag7.xml"/></Relationships>
</file>

<file path=ppt/slides/_rels/slide51.xml.rels><?xml version="1.0" encoding="UTF-8" standalone="yes"?>
<Relationships xmlns="http://schemas.openxmlformats.org/package/2006/relationships"><Relationship Id="rId3" Type="http://schemas.openxmlformats.org/officeDocument/2006/relationships/image" Target="../media/image62.emf"/><Relationship Id="rId2" Type="http://schemas.openxmlformats.org/officeDocument/2006/relationships/slideLayout" Target="../slideLayouts/slideLayout13.xml"/><Relationship Id="rId1" Type="http://schemas.openxmlformats.org/officeDocument/2006/relationships/tags" Target="../tags/tag8.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13.xml"/><Relationship Id="rId1" Type="http://schemas.openxmlformats.org/officeDocument/2006/relationships/tags" Target="../tags/tag9.xml"/><Relationship Id="rId4" Type="http://schemas.openxmlformats.org/officeDocument/2006/relationships/image" Target="../media/image63.png"/></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6.xml"/><Relationship Id="rId1" Type="http://schemas.openxmlformats.org/officeDocument/2006/relationships/vmlDrawing" Target="../drawings/vmlDrawing33.vml"/><Relationship Id="rId4" Type="http://schemas.openxmlformats.org/officeDocument/2006/relationships/oleObject" Target="../embeddings/oleObject33.bin"/></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6.xml"/><Relationship Id="rId1" Type="http://schemas.openxmlformats.org/officeDocument/2006/relationships/vmlDrawing" Target="../drawings/vmlDrawing34.vml"/><Relationship Id="rId4" Type="http://schemas.openxmlformats.org/officeDocument/2006/relationships/oleObject" Target="../embeddings/oleObject34.bin"/></Relationships>
</file>

<file path=ppt/slides/_rels/slide55.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6.xml"/><Relationship Id="rId1" Type="http://schemas.openxmlformats.org/officeDocument/2006/relationships/vmlDrawing" Target="../drawings/vmlDrawing35.vml"/><Relationship Id="rId4" Type="http://schemas.openxmlformats.org/officeDocument/2006/relationships/oleObject" Target="../embeddings/oleObject35.bin"/></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6.xml"/><Relationship Id="rId1" Type="http://schemas.openxmlformats.org/officeDocument/2006/relationships/vmlDrawing" Target="../drawings/vmlDrawing36.vml"/><Relationship Id="rId4" Type="http://schemas.openxmlformats.org/officeDocument/2006/relationships/oleObject" Target="../embeddings/oleObject36.bin"/></Relationships>
</file>

<file path=ppt/slides/_rels/slide5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6.xml"/><Relationship Id="rId1" Type="http://schemas.openxmlformats.org/officeDocument/2006/relationships/vmlDrawing" Target="../drawings/vmlDrawing37.vml"/><Relationship Id="rId5" Type="http://schemas.openxmlformats.org/officeDocument/2006/relationships/hyperlink" Target="http://www.fema.gov/disasters" TargetMode="External"/><Relationship Id="rId4" Type="http://schemas.openxmlformats.org/officeDocument/2006/relationships/oleObject" Target="../embeddings/oleObject37.bin"/></Relationships>
</file>

<file path=ppt/slides/_rels/slide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7.xml"/><Relationship Id="rId1" Type="http://schemas.openxmlformats.org/officeDocument/2006/relationships/vmlDrawing" Target="../drawings/vmlDrawing38.vml"/><Relationship Id="rId5" Type="http://schemas.openxmlformats.org/officeDocument/2006/relationships/hyperlink" Target="http://www.fema.gov/news/disaster_totals_annual.fema" TargetMode="External"/><Relationship Id="rId4" Type="http://schemas.openxmlformats.org/officeDocument/2006/relationships/oleObject" Target="../embeddings/oleObject38.bin"/></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7.xml"/><Relationship Id="rId1" Type="http://schemas.openxmlformats.org/officeDocument/2006/relationships/vmlDrawing" Target="../drawings/vmlDrawing39.vml"/><Relationship Id="rId5" Type="http://schemas.openxmlformats.org/officeDocument/2006/relationships/hyperlink" Target="http://www.fema.gov/news/disaster_totals_annual.fema" TargetMode="External"/><Relationship Id="rId4" Type="http://schemas.openxmlformats.org/officeDocument/2006/relationships/oleObject" Target="../embeddings/oleObject39.bin"/></Relationships>
</file>

<file path=ppt/slides/_rels/slide6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hyperlink" Target="http://www.spc.noaa.gov/climo/online/monthly/2011_annual_summary.html" TargetMode="External"/><Relationship Id="rId2" Type="http://schemas.openxmlformats.org/officeDocument/2006/relationships/notesSlide" Target="../notesSlides/notesSlide58.xml"/><Relationship Id="rId1" Type="http://schemas.openxmlformats.org/officeDocument/2006/relationships/slideLayout" Target="../slideLayouts/slideLayout13.xml"/><Relationship Id="rId4" Type="http://schemas.openxmlformats.org/officeDocument/2006/relationships/image" Target="../media/image72.gif"/></Relationships>
</file>

<file path=ppt/slides/_rels/slide64.xml.rels><?xml version="1.0" encoding="UTF-8" standalone="yes"?>
<Relationships xmlns="http://schemas.openxmlformats.org/package/2006/relationships"><Relationship Id="rId3" Type="http://schemas.openxmlformats.org/officeDocument/2006/relationships/hyperlink" Target="http://www.spc.noaa.gov/climo/online/monthly/2013_annual_summary.html" TargetMode="External"/><Relationship Id="rId2" Type="http://schemas.openxmlformats.org/officeDocument/2006/relationships/notesSlide" Target="../notesSlides/notesSlide59.xml"/><Relationship Id="rId1" Type="http://schemas.openxmlformats.org/officeDocument/2006/relationships/slideLayout" Target="../slideLayouts/slideLayout13.xml"/><Relationship Id="rId4" Type="http://schemas.openxmlformats.org/officeDocument/2006/relationships/image" Target="../media/image73.gif"/></Relationships>
</file>

<file path=ppt/slides/_rels/slide65.xml.rels><?xml version="1.0" encoding="UTF-8" standalone="yes"?>
<Relationships xmlns="http://schemas.openxmlformats.org/package/2006/relationships"><Relationship Id="rId3" Type="http://schemas.openxmlformats.org/officeDocument/2006/relationships/hyperlink" Target="http://www.spc.noaa.gov/wcm/" TargetMode="External"/><Relationship Id="rId2" Type="http://schemas.openxmlformats.org/officeDocument/2006/relationships/notesSlide" Target="../notesSlides/notesSlide60.xml"/><Relationship Id="rId1" Type="http://schemas.openxmlformats.org/officeDocument/2006/relationships/slideLayout" Target="../slideLayouts/slideLayout13.xml"/><Relationship Id="rId5" Type="http://schemas.openxmlformats.org/officeDocument/2006/relationships/image" Target="../media/image74.png"/><Relationship Id="rId4" Type="http://schemas.openxmlformats.org/officeDocument/2006/relationships/hyperlink" Target="http://www.spc.noaa.gov/wcm/torngraph-big.png" TargetMode="External"/></Relationships>
</file>

<file path=ppt/slides/_rels/slide6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62.xml"/><Relationship Id="rId1" Type="http://schemas.openxmlformats.org/officeDocument/2006/relationships/slideLayout" Target="../slideLayouts/slideLayout7.xml"/><Relationship Id="rId5" Type="http://schemas.openxmlformats.org/officeDocument/2006/relationships/image" Target="../media/image77.png"/><Relationship Id="rId4" Type="http://schemas.openxmlformats.org/officeDocument/2006/relationships/image" Target="../media/image76.png"/></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vmlDrawing" Target="../drawings/vmlDrawing4.vml"/><Relationship Id="rId4" Type="http://schemas.openxmlformats.org/officeDocument/2006/relationships/oleObject" Target="../embeddings/oleObject4.bin"/></Relationships>
</file>

<file path=ppt/slides/_rels/slide70.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Layout" Target="../slideLayouts/slideLayout12.xml"/><Relationship Id="rId1" Type="http://schemas.openxmlformats.org/officeDocument/2006/relationships/vmlDrawing" Target="../drawings/vmlDrawing40.v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68.xml"/><Relationship Id="rId2" Type="http://schemas.openxmlformats.org/officeDocument/2006/relationships/slideLayout" Target="../slideLayouts/slideLayout6.xml"/><Relationship Id="rId1" Type="http://schemas.openxmlformats.org/officeDocument/2006/relationships/vmlDrawing" Target="../drawings/vmlDrawing41.vml"/><Relationship Id="rId4" Type="http://schemas.openxmlformats.org/officeDocument/2006/relationships/oleObject" Target="../embeddings/oleObject41.bin"/></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69.xml"/><Relationship Id="rId2" Type="http://schemas.openxmlformats.org/officeDocument/2006/relationships/slideLayout" Target="../slideLayouts/slideLayout6.xml"/><Relationship Id="rId1" Type="http://schemas.openxmlformats.org/officeDocument/2006/relationships/vmlDrawing" Target="../drawings/vmlDrawing42.vml"/><Relationship Id="rId4" Type="http://schemas.openxmlformats.org/officeDocument/2006/relationships/oleObject" Target="../embeddings/oleObject42.bin"/></Relationships>
</file>

<file path=ppt/slides/_rels/slide78.xml.rels><?xml version="1.0" encoding="UTF-8" standalone="yes"?>
<Relationships xmlns="http://schemas.openxmlformats.org/package/2006/relationships"><Relationship Id="rId3" Type="http://schemas.openxmlformats.org/officeDocument/2006/relationships/oleObject" Target="../embeddings/oleObject43.bin"/><Relationship Id="rId2" Type="http://schemas.openxmlformats.org/officeDocument/2006/relationships/slideLayout" Target="../slideLayouts/slideLayout12.xml"/><Relationship Id="rId1" Type="http://schemas.openxmlformats.org/officeDocument/2006/relationships/vmlDrawing" Target="../drawings/vmlDrawing43.vml"/></Relationships>
</file>

<file path=ppt/slides/_rels/slide79.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slideLayout" Target="../slideLayouts/slideLayout12.xml"/><Relationship Id="rId1" Type="http://schemas.openxmlformats.org/officeDocument/2006/relationships/vmlDrawing" Target="../drawings/vmlDrawing44.v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3" Type="http://schemas.openxmlformats.org/officeDocument/2006/relationships/oleObject" Target="../embeddings/oleObject45.bin"/><Relationship Id="rId2" Type="http://schemas.openxmlformats.org/officeDocument/2006/relationships/slideLayout" Target="../slideLayouts/slideLayout12.xml"/><Relationship Id="rId1" Type="http://schemas.openxmlformats.org/officeDocument/2006/relationships/vmlDrawing" Target="../drawings/vmlDrawing45.vml"/></Relationships>
</file>

<file path=ppt/slides/_rels/slide81.xml.rels><?xml version="1.0" encoding="UTF-8" standalone="yes"?>
<Relationships xmlns="http://schemas.openxmlformats.org/package/2006/relationships"><Relationship Id="rId3" Type="http://schemas.openxmlformats.org/officeDocument/2006/relationships/oleObject" Target="../embeddings/oleObject46.bin"/><Relationship Id="rId2" Type="http://schemas.openxmlformats.org/officeDocument/2006/relationships/slideLayout" Target="../slideLayouts/slideLayout12.xml"/><Relationship Id="rId1" Type="http://schemas.openxmlformats.org/officeDocument/2006/relationships/vmlDrawing" Target="../drawings/vmlDrawing46.vml"/></Relationships>
</file>

<file path=ppt/slides/_rels/slide82.xml.rels><?xml version="1.0" encoding="UTF-8" standalone="yes"?>
<Relationships xmlns="http://schemas.openxmlformats.org/package/2006/relationships"><Relationship Id="rId3" Type="http://schemas.openxmlformats.org/officeDocument/2006/relationships/oleObject" Target="../embeddings/oleObject47.bin"/><Relationship Id="rId2" Type="http://schemas.openxmlformats.org/officeDocument/2006/relationships/slideLayout" Target="../slideLayouts/slideLayout12.xml"/><Relationship Id="rId1" Type="http://schemas.openxmlformats.org/officeDocument/2006/relationships/vmlDrawing" Target="../drawings/vmlDrawing47.vml"/></Relationships>
</file>

<file path=ppt/slides/_rels/slide83.xml.rels><?xml version="1.0" encoding="UTF-8" standalone="yes"?>
<Relationships xmlns="http://schemas.openxmlformats.org/package/2006/relationships"><Relationship Id="rId3" Type="http://schemas.openxmlformats.org/officeDocument/2006/relationships/oleObject" Target="../embeddings/oleObject48.bin"/><Relationship Id="rId2" Type="http://schemas.openxmlformats.org/officeDocument/2006/relationships/slideLayout" Target="../slideLayouts/slideLayout12.xml"/><Relationship Id="rId1" Type="http://schemas.openxmlformats.org/officeDocument/2006/relationships/vmlDrawing" Target="../drawings/vmlDrawing48.vml"/><Relationship Id="rId4" Type="http://schemas.openxmlformats.org/officeDocument/2006/relationships/oleObject" Target="../embeddings/oleObject49.bin"/></Relationships>
</file>

<file path=ppt/slides/_rels/slide84.xml.rels><?xml version="1.0" encoding="UTF-8" standalone="yes"?>
<Relationships xmlns="http://schemas.openxmlformats.org/package/2006/relationships"><Relationship Id="rId3" Type="http://schemas.openxmlformats.org/officeDocument/2006/relationships/notesSlide" Target="../notesSlides/notesSlide70.xml"/><Relationship Id="rId2" Type="http://schemas.openxmlformats.org/officeDocument/2006/relationships/slideLayout" Target="../slideLayouts/slideLayout6.xml"/><Relationship Id="rId1" Type="http://schemas.openxmlformats.org/officeDocument/2006/relationships/vmlDrawing" Target="../drawings/vmlDrawing49.vml"/><Relationship Id="rId4" Type="http://schemas.openxmlformats.org/officeDocument/2006/relationships/oleObject" Target="../embeddings/oleObject50.bin"/></Relationships>
</file>

<file path=ppt/slides/_rels/slide8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72.xml"/><Relationship Id="rId1" Type="http://schemas.openxmlformats.org/officeDocument/2006/relationships/slideLayout" Target="../slideLayouts/slideLayout14.xml"/></Relationships>
</file>

<file path=ppt/slides/_rels/slide87.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73.xml"/><Relationship Id="rId1" Type="http://schemas.openxmlformats.org/officeDocument/2006/relationships/slideLayout" Target="../slideLayouts/slideLayout14.xml"/></Relationships>
</file>

<file path=ppt/slides/_rels/slide88.xml.rels><?xml version="1.0" encoding="UTF-8" standalone="yes"?>
<Relationships xmlns="http://schemas.openxmlformats.org/package/2006/relationships"><Relationship Id="rId3" Type="http://schemas.openxmlformats.org/officeDocument/2006/relationships/notesSlide" Target="../notesSlides/notesSlide74.xml"/><Relationship Id="rId2" Type="http://schemas.openxmlformats.org/officeDocument/2006/relationships/slideLayout" Target="../slideLayouts/slideLayout6.xml"/><Relationship Id="rId1" Type="http://schemas.openxmlformats.org/officeDocument/2006/relationships/vmlDrawing" Target="../drawings/vmlDrawing50.vml"/><Relationship Id="rId4" Type="http://schemas.openxmlformats.org/officeDocument/2006/relationships/oleObject" Target="../embeddings/oleObject51.bin"/></Relationships>
</file>

<file path=ppt/slides/_rels/slide89.xml.rels><?xml version="1.0" encoding="UTF-8" standalone="yes"?>
<Relationships xmlns="http://schemas.openxmlformats.org/package/2006/relationships"><Relationship Id="rId3" Type="http://schemas.openxmlformats.org/officeDocument/2006/relationships/notesSlide" Target="../notesSlides/notesSlide75.xml"/><Relationship Id="rId2" Type="http://schemas.openxmlformats.org/officeDocument/2006/relationships/slideLayout" Target="../slideLayouts/slideLayout7.xml"/><Relationship Id="rId1" Type="http://schemas.openxmlformats.org/officeDocument/2006/relationships/vmlDrawing" Target="../drawings/vmlDrawing51.vml"/><Relationship Id="rId4" Type="http://schemas.openxmlformats.org/officeDocument/2006/relationships/oleObject" Target="../embeddings/oleObject52.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vmlDrawing" Target="../drawings/vmlDrawing5.vml"/><Relationship Id="rId4" Type="http://schemas.openxmlformats.org/officeDocument/2006/relationships/oleObject" Target="../embeddings/oleObject5.bin"/></Relationships>
</file>

<file path=ppt/slides/_rels/slide90.xml.rels><?xml version="1.0" encoding="UTF-8" standalone="yes"?>
<Relationships xmlns="http://schemas.openxmlformats.org/package/2006/relationships"><Relationship Id="rId3" Type="http://schemas.openxmlformats.org/officeDocument/2006/relationships/notesSlide" Target="../notesSlides/notesSlide76.xml"/><Relationship Id="rId2" Type="http://schemas.openxmlformats.org/officeDocument/2006/relationships/slideLayout" Target="../slideLayouts/slideLayout7.xml"/><Relationship Id="rId1" Type="http://schemas.openxmlformats.org/officeDocument/2006/relationships/vmlDrawing" Target="../drawings/vmlDrawing52.vml"/><Relationship Id="rId4" Type="http://schemas.openxmlformats.org/officeDocument/2006/relationships/oleObject" Target="../embeddings/oleObject53.bin"/></Relationships>
</file>

<file path=ppt/slides/_rels/slide9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3" Type="http://schemas.openxmlformats.org/officeDocument/2006/relationships/notesSlide" Target="../notesSlides/notesSlide78.xml"/><Relationship Id="rId2" Type="http://schemas.openxmlformats.org/officeDocument/2006/relationships/slideLayout" Target="../slideLayouts/slideLayout6.xml"/><Relationship Id="rId1" Type="http://schemas.openxmlformats.org/officeDocument/2006/relationships/vmlDrawing" Target="../drawings/vmlDrawing53.vml"/><Relationship Id="rId4" Type="http://schemas.openxmlformats.org/officeDocument/2006/relationships/oleObject" Target="../embeddings/oleObject54.bin"/></Relationships>
</file>

<file path=ppt/slides/_rels/slide93.xml.rels><?xml version="1.0" encoding="UTF-8" standalone="yes"?>
<Relationships xmlns="http://schemas.openxmlformats.org/package/2006/relationships"><Relationship Id="rId3" Type="http://schemas.openxmlformats.org/officeDocument/2006/relationships/notesSlide" Target="../notesSlides/notesSlide79.xml"/><Relationship Id="rId2" Type="http://schemas.openxmlformats.org/officeDocument/2006/relationships/slideLayout" Target="../slideLayouts/slideLayout6.xml"/><Relationship Id="rId1" Type="http://schemas.openxmlformats.org/officeDocument/2006/relationships/vmlDrawing" Target="../drawings/vmlDrawing54.vml"/><Relationship Id="rId4" Type="http://schemas.openxmlformats.org/officeDocument/2006/relationships/oleObject" Target="../embeddings/oleObject55.bin"/></Relationships>
</file>

<file path=ppt/slides/_rels/slide94.xml.rels><?xml version="1.0" encoding="UTF-8" standalone="yes"?>
<Relationships xmlns="http://schemas.openxmlformats.org/package/2006/relationships"><Relationship Id="rId3" Type="http://schemas.openxmlformats.org/officeDocument/2006/relationships/notesSlide" Target="../notesSlides/notesSlide80.xml"/><Relationship Id="rId2" Type="http://schemas.openxmlformats.org/officeDocument/2006/relationships/slideLayout" Target="../slideLayouts/slideLayout6.xml"/><Relationship Id="rId1" Type="http://schemas.openxmlformats.org/officeDocument/2006/relationships/vmlDrawing" Target="../drawings/vmlDrawing55.vml"/><Relationship Id="rId4" Type="http://schemas.openxmlformats.org/officeDocument/2006/relationships/oleObject" Target="../embeddings/oleObject56.bin"/></Relationships>
</file>

<file path=ppt/slides/_rels/slide95.xml.rels><?xml version="1.0" encoding="UTF-8" standalone="yes"?>
<Relationships xmlns="http://schemas.openxmlformats.org/package/2006/relationships"><Relationship Id="rId3" Type="http://schemas.openxmlformats.org/officeDocument/2006/relationships/notesSlide" Target="../notesSlides/notesSlide81.xml"/><Relationship Id="rId2" Type="http://schemas.openxmlformats.org/officeDocument/2006/relationships/slideLayout" Target="../slideLayouts/slideLayout6.xml"/><Relationship Id="rId1" Type="http://schemas.openxmlformats.org/officeDocument/2006/relationships/vmlDrawing" Target="../drawings/vmlDrawing56.vml"/><Relationship Id="rId4" Type="http://schemas.openxmlformats.org/officeDocument/2006/relationships/oleObject" Target="../embeddings/oleObject57.bin"/></Relationships>
</file>

<file path=ppt/slides/_rels/slide96.xml.rels><?xml version="1.0" encoding="UTF-8" standalone="yes"?>
<Relationships xmlns="http://schemas.openxmlformats.org/package/2006/relationships"><Relationship Id="rId3" Type="http://schemas.openxmlformats.org/officeDocument/2006/relationships/notesSlide" Target="../notesSlides/notesSlide82.xml"/><Relationship Id="rId2" Type="http://schemas.openxmlformats.org/officeDocument/2006/relationships/slideLayout" Target="../slideLayouts/slideLayout6.xml"/><Relationship Id="rId1" Type="http://schemas.openxmlformats.org/officeDocument/2006/relationships/vmlDrawing" Target="../drawings/vmlDrawing57.vml"/><Relationship Id="rId4" Type="http://schemas.openxmlformats.org/officeDocument/2006/relationships/oleObject" Target="../embeddings/oleObject58.bin"/></Relationships>
</file>

<file path=ppt/slides/_rels/slide97.xml.rels><?xml version="1.0" encoding="UTF-8" standalone="yes"?>
<Relationships xmlns="http://schemas.openxmlformats.org/package/2006/relationships"><Relationship Id="rId3" Type="http://schemas.openxmlformats.org/officeDocument/2006/relationships/notesSlide" Target="../notesSlides/notesSlide83.xml"/><Relationship Id="rId2" Type="http://schemas.openxmlformats.org/officeDocument/2006/relationships/slideLayout" Target="../slideLayouts/slideLayout6.xml"/><Relationship Id="rId1" Type="http://schemas.openxmlformats.org/officeDocument/2006/relationships/vmlDrawing" Target="../drawings/vmlDrawing58.vml"/><Relationship Id="rId4" Type="http://schemas.openxmlformats.org/officeDocument/2006/relationships/oleObject" Target="../embeddings/oleObject59.bin"/></Relationships>
</file>

<file path=ppt/slides/_rels/slide9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84.xml"/><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3" Type="http://schemas.openxmlformats.org/officeDocument/2006/relationships/notesSlide" Target="../notesSlides/notesSlide85.xml"/><Relationship Id="rId2" Type="http://schemas.openxmlformats.org/officeDocument/2006/relationships/slideLayout" Target="../slideLayouts/slideLayout7.xml"/><Relationship Id="rId1" Type="http://schemas.openxmlformats.org/officeDocument/2006/relationships/vmlDrawing" Target="../drawings/vmlDrawing59.vml"/><Relationship Id="rId4" Type="http://schemas.openxmlformats.org/officeDocument/2006/relationships/oleObject" Target="../embeddings/oleObject60.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ctrTitle"/>
          </p:nvPr>
        </p:nvSpPr>
        <p:spPr>
          <a:xfrm>
            <a:off x="0" y="2308547"/>
            <a:ext cx="9104313" cy="2080570"/>
          </a:xfrm>
          <a:ln/>
        </p:spPr>
        <p:txBody>
          <a:bodyPr/>
          <a:lstStyle/>
          <a:p>
            <a:r>
              <a:rPr lang="en-US" sz="4400" dirty="0" smtClean="0"/>
              <a:t>Drink From </a:t>
            </a:r>
            <a:r>
              <a:rPr lang="en-US" sz="4400" dirty="0"/>
              <a:t>M</a:t>
            </a:r>
            <a:r>
              <a:rPr lang="en-US" sz="4400" dirty="0" smtClean="0"/>
              <a:t>y </a:t>
            </a:r>
            <a:r>
              <a:rPr lang="en-US" sz="4400" dirty="0" err="1" smtClean="0"/>
              <a:t>Firehose</a:t>
            </a:r>
            <a:r>
              <a:rPr lang="en-US" sz="4400" dirty="0" smtClean="0"/>
              <a:t>:</a:t>
            </a:r>
            <a:br>
              <a:rPr lang="en-US" sz="4400" dirty="0" smtClean="0"/>
            </a:br>
            <a:r>
              <a:rPr lang="en-US" sz="3600" i="1" dirty="0" smtClean="0"/>
              <a:t>Everything Communicators Need to Know About the P/C Insurance Industry in 60 Minutes or Less</a:t>
            </a:r>
            <a:endParaRPr lang="en-US" sz="3400" i="1" dirty="0">
              <a:solidFill>
                <a:srgbClr val="C00000"/>
              </a:solidFill>
            </a:endParaRPr>
          </a:p>
        </p:txBody>
      </p:sp>
      <p:sp>
        <p:nvSpPr>
          <p:cNvPr id="94211" name="Rectangle 3"/>
          <p:cNvSpPr>
            <a:spLocks noGrp="1" noChangeArrowheads="1"/>
          </p:cNvSpPr>
          <p:nvPr>
            <p:ph type="subTitle" idx="1"/>
          </p:nvPr>
        </p:nvSpPr>
        <p:spPr>
          <a:xfrm>
            <a:off x="191729" y="4539017"/>
            <a:ext cx="8952271" cy="1284967"/>
          </a:xfrm>
        </p:spPr>
        <p:txBody>
          <a:bodyPr/>
          <a:lstStyle/>
          <a:p>
            <a:pPr>
              <a:lnSpc>
                <a:spcPct val="80000"/>
              </a:lnSpc>
            </a:pPr>
            <a:r>
              <a:rPr lang="en-US" dirty="0" smtClean="0"/>
              <a:t>Insurance Marketing Communications Association</a:t>
            </a:r>
          </a:p>
          <a:p>
            <a:pPr>
              <a:lnSpc>
                <a:spcPct val="80000"/>
              </a:lnSpc>
            </a:pPr>
            <a:r>
              <a:rPr lang="en-US" dirty="0" smtClean="0"/>
              <a:t>Philadelphia, PA</a:t>
            </a:r>
          </a:p>
          <a:p>
            <a:pPr>
              <a:lnSpc>
                <a:spcPct val="80000"/>
              </a:lnSpc>
            </a:pPr>
            <a:r>
              <a:rPr lang="en-US" sz="2800" dirty="0" smtClean="0"/>
              <a:t>June 24, 2013</a:t>
            </a:r>
            <a:endParaRPr lang="en-US" sz="2800" i="1" dirty="0">
              <a:solidFill>
                <a:srgbClr val="C00000"/>
              </a:solidFill>
            </a:endParaRPr>
          </a:p>
        </p:txBody>
      </p:sp>
      <p:sp>
        <p:nvSpPr>
          <p:cNvPr id="94212" name="Rectangle 3"/>
          <p:cNvSpPr txBox="1">
            <a:spLocks noChangeArrowheads="1"/>
          </p:cNvSpPr>
          <p:nvPr/>
        </p:nvSpPr>
        <p:spPr bwMode="gray">
          <a:xfrm>
            <a:off x="0" y="5886450"/>
            <a:ext cx="9144000" cy="971550"/>
          </a:xfrm>
          <a:prstGeom prst="rect">
            <a:avLst/>
          </a:prstGeom>
          <a:noFill/>
          <a:ln w="9525" algn="ctr">
            <a:noFill/>
            <a:miter lim="800000"/>
            <a:headEnd/>
            <a:tailEnd/>
          </a:ln>
        </p:spPr>
        <p:txBody>
          <a:bodyPr lIns="45720" rIns="45720">
            <a:spAutoFit/>
          </a:bodyPr>
          <a:lstStyle/>
          <a:p>
            <a:pPr algn="ctr" eaLnBrk="0" hangingPunct="0">
              <a:lnSpc>
                <a:spcPct val="90000"/>
              </a:lnSpc>
              <a:spcBef>
                <a:spcPct val="25000"/>
              </a:spcBef>
              <a:buClr>
                <a:schemeClr val="accent1"/>
              </a:buClr>
              <a:buFont typeface="Wingdings" pitchFamily="2" charset="2"/>
              <a:buNone/>
            </a:pPr>
            <a:r>
              <a:rPr lang="en-US" b="1" dirty="0">
                <a:solidFill>
                  <a:schemeClr val="bg2"/>
                </a:solidFill>
              </a:rPr>
              <a:t>Robert P. Hartwig, Ph.D., CPCU, President &amp; Economist</a:t>
            </a:r>
          </a:p>
          <a:p>
            <a:pPr algn="ctr" eaLnBrk="0" hangingPunct="0">
              <a:lnSpc>
                <a:spcPct val="90000"/>
              </a:lnSpc>
              <a:spcBef>
                <a:spcPct val="25000"/>
              </a:spcBef>
              <a:buClr>
                <a:schemeClr val="accent1"/>
              </a:buClr>
            </a:pPr>
            <a:r>
              <a:rPr lang="en-US" b="1" dirty="0">
                <a:solidFill>
                  <a:schemeClr val="bg2"/>
                </a:solidFill>
                <a:sym typeface="Symbol" pitchFamily="18" charset="2"/>
              </a:rPr>
              <a:t>Insurance Information Institute  110 William Street  New York, NY 10038</a:t>
            </a:r>
          </a:p>
          <a:p>
            <a:pPr algn="ctr" eaLnBrk="0" hangingPunct="0">
              <a:lnSpc>
                <a:spcPct val="90000"/>
              </a:lnSpc>
              <a:spcBef>
                <a:spcPct val="25000"/>
              </a:spcBef>
              <a:buClr>
                <a:schemeClr val="accent1"/>
              </a:buClr>
            </a:pPr>
            <a:r>
              <a:rPr lang="en-US" b="1" dirty="0">
                <a:solidFill>
                  <a:schemeClr val="bg1"/>
                </a:solidFill>
                <a:sym typeface="Symbol" pitchFamily="18" charset="2"/>
              </a:rPr>
              <a:t>Tel: 212.346.5520  Cell: 917.453.1885  bobh@iii.org  www.iii.org</a:t>
            </a: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Rectangle 2"/>
          <p:cNvSpPr txBox="1">
            <a:spLocks noChangeArrowheads="1"/>
          </p:cNvSpPr>
          <p:nvPr/>
        </p:nvSpPr>
        <p:spPr bwMode="black">
          <a:xfrm>
            <a:off x="342900" y="73025"/>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a:solidFill>
                  <a:srgbClr val="225A7A"/>
                </a:solidFill>
                <a:ea typeface="+mj-ea"/>
                <a:cs typeface="+mj-cs"/>
              </a:rPr>
              <a:t>State-by-State Leading Indicators</a:t>
            </a:r>
            <a:br>
              <a:rPr lang="en-US" sz="3000" b="1" kern="0" dirty="0">
                <a:solidFill>
                  <a:srgbClr val="225A7A"/>
                </a:solidFill>
                <a:ea typeface="+mj-ea"/>
                <a:cs typeface="+mj-cs"/>
              </a:rPr>
            </a:br>
            <a:r>
              <a:rPr lang="en-US" sz="3000" b="1" kern="0" dirty="0">
                <a:solidFill>
                  <a:srgbClr val="225A7A"/>
                </a:solidFill>
                <a:ea typeface="+mj-ea"/>
                <a:cs typeface="+mj-cs"/>
              </a:rPr>
              <a:t>through </a:t>
            </a:r>
            <a:r>
              <a:rPr lang="en-US" sz="3000" b="1" kern="0" dirty="0" smtClean="0">
                <a:solidFill>
                  <a:srgbClr val="225A7A"/>
                </a:solidFill>
                <a:ea typeface="+mj-ea"/>
                <a:cs typeface="+mj-cs"/>
              </a:rPr>
              <a:t>2013:Q2</a:t>
            </a:r>
            <a:endParaRPr lang="en-US" sz="3000" b="1" kern="0" dirty="0">
              <a:solidFill>
                <a:srgbClr val="225A7A"/>
              </a:solidFill>
              <a:ea typeface="+mj-ea"/>
              <a:cs typeface="+mj-cs"/>
            </a:endParaRPr>
          </a:p>
        </p:txBody>
      </p:sp>
      <p:sp>
        <p:nvSpPr>
          <p:cNvPr id="74758" name="Rectangle 6"/>
          <p:cNvSpPr>
            <a:spLocks noChangeArrowheads="1"/>
          </p:cNvSpPr>
          <p:nvPr/>
        </p:nvSpPr>
        <p:spPr bwMode="auto">
          <a:xfrm>
            <a:off x="0" y="6581775"/>
            <a:ext cx="8942388" cy="27622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defRPr/>
            </a:pPr>
            <a:r>
              <a:rPr lang="en-US" sz="1050" dirty="0"/>
              <a:t>Sources: Federal Reserve Bank of Philadelphia at </a:t>
            </a:r>
            <a:r>
              <a:rPr lang="en-US" sz="1050" dirty="0">
                <a:hlinkClick r:id="rId3"/>
              </a:rPr>
              <a:t>http://www.philadelphiafed.org/index.cfm</a:t>
            </a:r>
            <a:r>
              <a:rPr lang="en-US" sz="1050" dirty="0"/>
              <a:t> ;Insurance Information Institute.</a:t>
            </a:r>
          </a:p>
        </p:txBody>
      </p:sp>
      <p:sp>
        <p:nvSpPr>
          <p:cNvPr id="9" name="Date Placeholder 8"/>
          <p:cNvSpPr>
            <a:spLocks noGrp="1"/>
          </p:cNvSpPr>
          <p:nvPr>
            <p:ph type="dt" sz="quarter" idx="10"/>
          </p:nvPr>
        </p:nvSpPr>
        <p:spPr/>
        <p:txBody>
          <a:bodyPr/>
          <a:lstStyle/>
          <a:p>
            <a:pPr>
              <a:defRPr/>
            </a:pPr>
            <a:r>
              <a:rPr lang="en-US"/>
              <a:t>12/01/09 - 9pm</a:t>
            </a:r>
          </a:p>
        </p:txBody>
      </p:sp>
      <p:sp>
        <p:nvSpPr>
          <p:cNvPr id="11" name="Slide Number Placeholder 10"/>
          <p:cNvSpPr>
            <a:spLocks noGrp="1"/>
          </p:cNvSpPr>
          <p:nvPr>
            <p:ph type="sldNum" sz="quarter" idx="12"/>
          </p:nvPr>
        </p:nvSpPr>
        <p:spPr/>
        <p:txBody>
          <a:bodyPr/>
          <a:lstStyle/>
          <a:p>
            <a:pPr>
              <a:defRPr/>
            </a:pPr>
            <a:fld id="{0EB074E3-34FC-4F2A-8E61-DEE1E5BB130A}" type="slidenum">
              <a:rPr lang="en-US" smtClean="0"/>
              <a:pPr>
                <a:defRPr/>
              </a:pPr>
              <a:t>10</a:t>
            </a:fld>
            <a:endParaRPr lang="en-US"/>
          </a:p>
        </p:txBody>
      </p:sp>
      <p:sp>
        <p:nvSpPr>
          <p:cNvPr id="38918" name="AutoShape 2" descr="Chart 1, showing growth in real GDP by state"/>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38919" name="AutoShape 4" descr="Chart 1, showing growth in real GDP by state"/>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38920" name="AutoShape 6" descr="Chart 2, annual percent change in real GDP by region"/>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pic>
        <p:nvPicPr>
          <p:cNvPr id="16771074" name="Picture 2" descr="http://www.philadelphiafed.org/research-and-data/regional-economy/indexes/leading/charts/2013/LeadingIndexes0113.jpg"/>
          <p:cNvPicPr>
            <a:picLocks noChangeAspect="1" noChangeArrowheads="1"/>
          </p:cNvPicPr>
          <p:nvPr/>
        </p:nvPicPr>
        <p:blipFill>
          <a:blip r:embed="rId4" cstate="email"/>
          <a:srcRect/>
          <a:stretch>
            <a:fillRect/>
          </a:stretch>
        </p:blipFill>
        <p:spPr bwMode="auto">
          <a:xfrm>
            <a:off x="116246" y="1119058"/>
            <a:ext cx="6717173" cy="5183419"/>
          </a:xfrm>
          <a:prstGeom prst="rect">
            <a:avLst/>
          </a:prstGeom>
          <a:noFill/>
        </p:spPr>
      </p:pic>
      <p:sp>
        <p:nvSpPr>
          <p:cNvPr id="14" name="AutoShape 8"/>
          <p:cNvSpPr>
            <a:spLocks noChangeArrowheads="1"/>
          </p:cNvSpPr>
          <p:nvPr/>
        </p:nvSpPr>
        <p:spPr bwMode="blackWhite">
          <a:xfrm>
            <a:off x="6764594" y="2448232"/>
            <a:ext cx="2251587" cy="1622323"/>
          </a:xfrm>
          <a:prstGeom prst="wedgeRectCallout">
            <a:avLst>
              <a:gd name="adj1" fmla="val -60238"/>
              <a:gd name="adj2" fmla="val -3209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The economic outlook for most of New England is relatively strong, suggesting future strength in the creation of insurable exposures</a:t>
            </a:r>
            <a:endParaRPr lang="en-US" sz="16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4"/>
                                        </p:tgtEl>
                                        <p:attrNameLst>
                                          <p:attrName>style.visibility</p:attrName>
                                        </p:attrNameLst>
                                      </p:cBhvr>
                                      <p:to>
                                        <p:strVal val="visible"/>
                                      </p:to>
                                    </p:set>
                                    <p:animEffect transition="in" filter="wipe(right)">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10"/>
          <p:cNvSpPr>
            <a:spLocks noGrp="1" noChangeArrowheads="1"/>
          </p:cNvSpPr>
          <p:nvPr>
            <p:ph type="sldNum" sz="quarter" idx="12"/>
          </p:nvPr>
        </p:nvSpPr>
        <p:spPr/>
        <p:txBody>
          <a:bodyPr/>
          <a:lstStyle/>
          <a:p>
            <a:pPr>
              <a:defRPr/>
            </a:pPr>
            <a:fld id="{981D1F42-B536-4EC3-9B11-44C54C25CCE0}" type="slidenum">
              <a:rPr lang="en-US" smtClean="0">
                <a:solidFill>
                  <a:srgbClr val="000000"/>
                </a:solidFill>
              </a:rPr>
              <a:pPr>
                <a:defRPr/>
              </a:pPr>
              <a:t>100</a:t>
            </a:fld>
            <a:endParaRPr lang="en-US" smtClean="0">
              <a:solidFill>
                <a:srgbClr val="000000"/>
              </a:solidFill>
            </a:endParaRPr>
          </a:p>
        </p:txBody>
      </p:sp>
      <p:sp>
        <p:nvSpPr>
          <p:cNvPr id="84996"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Total P/C</a:t>
            </a:r>
            <a:br>
              <a:rPr lang="en-US" dirty="0" smtClean="0"/>
            </a:br>
            <a:r>
              <a:rPr lang="en-US" dirty="0" smtClean="0"/>
              <a:t>Percent Change by State, 2007-2012*</a:t>
            </a:r>
          </a:p>
        </p:txBody>
      </p:sp>
      <p:graphicFrame>
        <p:nvGraphicFramePr>
          <p:cNvPr id="84994" name="Object 3"/>
          <p:cNvGraphicFramePr>
            <a:graphicFrameLocks noChangeAspect="1"/>
          </p:cNvGraphicFramePr>
          <p:nvPr>
            <p:ph idx="4294967295"/>
          </p:nvPr>
        </p:nvGraphicFramePr>
        <p:xfrm>
          <a:off x="4763" y="1792288"/>
          <a:ext cx="9132887" cy="4719637"/>
        </p:xfrm>
        <a:graphic>
          <a:graphicData uri="http://schemas.openxmlformats.org/presentationml/2006/ole">
            <p:oleObj spid="_x0000_s17815554" name="Chart" r:id="rId4" imgW="8810600" imgH="4552970" progId="MSGraph.Chart.8">
              <p:embed followColorScheme="full"/>
            </p:oleObj>
          </a:graphicData>
        </a:graphic>
      </p:graphicFrame>
      <p:sp>
        <p:nvSpPr>
          <p:cNvPr id="84997"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Bottom 25 States</a:t>
            </a:r>
          </a:p>
        </p:txBody>
      </p:sp>
      <p:sp>
        <p:nvSpPr>
          <p:cNvPr id="10" name="Date Placeholder 9"/>
          <p:cNvSpPr>
            <a:spLocks noGrp="1"/>
          </p:cNvSpPr>
          <p:nvPr>
            <p:ph type="dt" sz="half" idx="10"/>
          </p:nvPr>
        </p:nvSpPr>
        <p:spPr/>
        <p:txBody>
          <a:bodyPr/>
          <a:lstStyle/>
          <a:p>
            <a:pPr>
              <a:defRPr/>
            </a:pPr>
            <a:r>
              <a:rPr lang="en-US" smtClean="0"/>
              <a:t>12/01/09 - 9pm</a:t>
            </a:r>
            <a:endParaRPr lang="en-US"/>
          </a:p>
        </p:txBody>
      </p:sp>
      <p:sp>
        <p:nvSpPr>
          <p:cNvPr id="8" name="Text Box 4"/>
          <p:cNvSpPr txBox="1">
            <a:spLocks noChangeArrowheads="1"/>
          </p:cNvSpPr>
          <p:nvPr/>
        </p:nvSpPr>
        <p:spPr bwMode="auto">
          <a:xfrm>
            <a:off x="127000" y="6367157"/>
            <a:ext cx="9017000" cy="417103"/>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*Data are preliminary as of 5/1/13 and do not yet fully reflect the impact of state-run pools and plans. </a:t>
            </a:r>
          </a:p>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SNL Financial LC.; Insurance Information Institute.		</a:t>
            </a:r>
          </a:p>
        </p:txBody>
      </p:sp>
    </p:spTree>
  </p:cSld>
  <p:clrMapOvr>
    <a:masterClrMapping/>
  </p:clrMapOvr>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5" name="Rectangle 110"/>
          <p:cNvSpPr>
            <a:spLocks noGrp="1" noChangeArrowheads="1"/>
          </p:cNvSpPr>
          <p:nvPr>
            <p:ph type="sldNum" sz="quarter" idx="12"/>
          </p:nvPr>
        </p:nvSpPr>
        <p:spPr/>
        <p:txBody>
          <a:bodyPr/>
          <a:lstStyle/>
          <a:p>
            <a:pPr>
              <a:defRPr/>
            </a:pPr>
            <a:fld id="{7C33BF46-354D-4726-9F86-FEA51FC2199F}" type="slidenum">
              <a:rPr lang="en-US" smtClean="0">
                <a:solidFill>
                  <a:srgbClr val="000000"/>
                </a:solidFill>
              </a:rPr>
              <a:pPr>
                <a:defRPr/>
              </a:pPr>
              <a:t>101</a:t>
            </a:fld>
            <a:endParaRPr lang="en-US" smtClean="0">
              <a:solidFill>
                <a:srgbClr val="000000"/>
              </a:solidFill>
            </a:endParaRPr>
          </a:p>
        </p:txBody>
      </p:sp>
      <p:sp>
        <p:nvSpPr>
          <p:cNvPr id="83972"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Total P/C</a:t>
            </a:r>
            <a:br>
              <a:rPr lang="en-US" dirty="0" smtClean="0"/>
            </a:br>
            <a:r>
              <a:rPr lang="en-US" dirty="0" smtClean="0"/>
              <a:t>Percent Change by State, 2006-2011*</a:t>
            </a:r>
          </a:p>
        </p:txBody>
      </p:sp>
      <p:graphicFrame>
        <p:nvGraphicFramePr>
          <p:cNvPr id="83970" name="Object 3"/>
          <p:cNvGraphicFramePr>
            <a:graphicFrameLocks noChangeAspect="1"/>
          </p:cNvGraphicFramePr>
          <p:nvPr>
            <p:ph idx="4294967295"/>
          </p:nvPr>
        </p:nvGraphicFramePr>
        <p:xfrm>
          <a:off x="4763" y="1674813"/>
          <a:ext cx="9132887" cy="4719637"/>
        </p:xfrm>
        <a:graphic>
          <a:graphicData uri="http://schemas.openxmlformats.org/presentationml/2006/ole">
            <p:oleObj spid="_x0000_s13361154" name="Chart" r:id="rId4" imgW="8810600" imgH="4552970" progId="MSGraph.Chart.8">
              <p:embed followColorScheme="full"/>
            </p:oleObj>
          </a:graphicData>
        </a:graphic>
      </p:graphicFrame>
      <p:sp>
        <p:nvSpPr>
          <p:cNvPr id="83973" name="Text Box 4"/>
          <p:cNvSpPr txBox="1">
            <a:spLocks noChangeArrowheads="1"/>
          </p:cNvSpPr>
          <p:nvPr/>
        </p:nvSpPr>
        <p:spPr bwMode="auto">
          <a:xfrm>
            <a:off x="127000" y="6579826"/>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a:t>
            </a:r>
            <a:r>
              <a:rPr lang="en-US" sz="1100" dirty="0" err="1">
                <a:solidFill>
                  <a:srgbClr val="000000"/>
                </a:solidFill>
              </a:rPr>
              <a:t>SNL</a:t>
            </a:r>
            <a:r>
              <a:rPr lang="en-US" sz="1100" dirty="0">
                <a:solidFill>
                  <a:srgbClr val="000000"/>
                </a:solidFill>
              </a:rPr>
              <a:t> Financial LC.; Insurance Information Institute.		</a:t>
            </a:r>
          </a:p>
        </p:txBody>
      </p:sp>
      <p:sp>
        <p:nvSpPr>
          <p:cNvPr id="83974"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Top 25 States</a:t>
            </a:r>
          </a:p>
        </p:txBody>
      </p:sp>
      <p:sp>
        <p:nvSpPr>
          <p:cNvPr id="8" name="AutoShape 14"/>
          <p:cNvSpPr>
            <a:spLocks noChangeArrowheads="1"/>
          </p:cNvSpPr>
          <p:nvPr/>
        </p:nvSpPr>
        <p:spPr bwMode="blackWhite">
          <a:xfrm>
            <a:off x="3097213" y="1792288"/>
            <a:ext cx="3235325" cy="1230312"/>
          </a:xfrm>
          <a:prstGeom prst="wedgeRectCallout">
            <a:avLst>
              <a:gd name="adj1" fmla="val -89348"/>
              <a:gd name="adj2" fmla="val 70877"/>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A limited number of states showed strong growth over the past 5 years</a:t>
            </a:r>
            <a:endParaRPr lang="en-US" b="1" dirty="0">
              <a:solidFill>
                <a:schemeClr val="bg1"/>
              </a:solidFill>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0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110"/>
          <p:cNvSpPr>
            <a:spLocks noGrp="1" noChangeArrowheads="1"/>
          </p:cNvSpPr>
          <p:nvPr>
            <p:ph type="sldNum" sz="quarter" idx="12"/>
          </p:nvPr>
        </p:nvSpPr>
        <p:spPr/>
        <p:txBody>
          <a:bodyPr/>
          <a:lstStyle/>
          <a:p>
            <a:pPr>
              <a:defRPr/>
            </a:pPr>
            <a:fld id="{981D1F42-B536-4EC3-9B11-44C54C25CCE0}" type="slidenum">
              <a:rPr lang="en-US" smtClean="0">
                <a:solidFill>
                  <a:srgbClr val="000000"/>
                </a:solidFill>
              </a:rPr>
              <a:pPr>
                <a:defRPr/>
              </a:pPr>
              <a:t>102</a:t>
            </a:fld>
            <a:endParaRPr lang="en-US" smtClean="0">
              <a:solidFill>
                <a:srgbClr val="000000"/>
              </a:solidFill>
            </a:endParaRPr>
          </a:p>
        </p:txBody>
      </p:sp>
      <p:sp>
        <p:nvSpPr>
          <p:cNvPr id="84996"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Total P/C</a:t>
            </a:r>
            <a:br>
              <a:rPr lang="en-US" dirty="0" smtClean="0"/>
            </a:br>
            <a:r>
              <a:rPr lang="en-US" dirty="0" smtClean="0"/>
              <a:t>Percent Change by State, 2006-2011*</a:t>
            </a:r>
          </a:p>
        </p:txBody>
      </p:sp>
      <p:graphicFrame>
        <p:nvGraphicFramePr>
          <p:cNvPr id="84994" name="Object 3"/>
          <p:cNvGraphicFramePr>
            <a:graphicFrameLocks noChangeAspect="1"/>
          </p:cNvGraphicFramePr>
          <p:nvPr>
            <p:ph idx="4294967295"/>
          </p:nvPr>
        </p:nvGraphicFramePr>
        <p:xfrm>
          <a:off x="4763" y="1792288"/>
          <a:ext cx="9132887" cy="4719637"/>
        </p:xfrm>
        <a:graphic>
          <a:graphicData uri="http://schemas.openxmlformats.org/presentationml/2006/ole">
            <p:oleObj spid="_x0000_s13362178" name="Chart" r:id="rId4" imgW="8810608" imgH="4552851" progId="MSGraph.Chart.8">
              <p:embed followColorScheme="full"/>
            </p:oleObj>
          </a:graphicData>
        </a:graphic>
      </p:graphicFrame>
      <p:sp>
        <p:nvSpPr>
          <p:cNvPr id="84997"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Bottom 25 States</a:t>
            </a:r>
          </a:p>
        </p:txBody>
      </p:sp>
      <p:sp>
        <p:nvSpPr>
          <p:cNvPr id="7" name="AutoShape 14"/>
          <p:cNvSpPr>
            <a:spLocks noChangeArrowheads="1"/>
          </p:cNvSpPr>
          <p:nvPr/>
        </p:nvSpPr>
        <p:spPr bwMode="blackWhite">
          <a:xfrm>
            <a:off x="1496654" y="3922304"/>
            <a:ext cx="3441700" cy="1450975"/>
          </a:xfrm>
          <a:prstGeom prst="wedgeRectCallout">
            <a:avLst>
              <a:gd name="adj1" fmla="val 102138"/>
              <a:gd name="adj2" fmla="val -1010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a:solidFill>
                  <a:schemeClr val="bg1"/>
                </a:solidFill>
              </a:rPr>
              <a:t>States with the poorest performing economies also produced the most negative net change in premiums of the past 5 years</a:t>
            </a:r>
          </a:p>
        </p:txBody>
      </p:sp>
      <p:sp>
        <p:nvSpPr>
          <p:cNvPr id="84999" name="Text Box 4"/>
          <p:cNvSpPr txBox="1">
            <a:spLocks noChangeArrowheads="1"/>
          </p:cNvSpPr>
          <p:nvPr/>
        </p:nvSpPr>
        <p:spPr bwMode="auto">
          <a:xfrm>
            <a:off x="127000" y="6580232"/>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a:t>
            </a:r>
            <a:r>
              <a:rPr lang="en-US" sz="1100" dirty="0" err="1">
                <a:solidFill>
                  <a:srgbClr val="000000"/>
                </a:solidFill>
              </a:rPr>
              <a:t>SNL</a:t>
            </a:r>
            <a:r>
              <a:rPr lang="en-US" sz="1100" dirty="0">
                <a:solidFill>
                  <a:srgbClr val="000000"/>
                </a:solidFill>
              </a:rPr>
              <a:t> Financial LC.; Insurance Information Institute.		</a:t>
            </a:r>
          </a:p>
        </p:txBody>
      </p:sp>
      <p:sp>
        <p:nvSpPr>
          <p:cNvPr id="10" name="Date Placeholder 9"/>
          <p:cNvSpPr>
            <a:spLocks noGrp="1"/>
          </p:cNvSpPr>
          <p:nvPr>
            <p:ph type="dt" sz="half" idx="10"/>
          </p:nvPr>
        </p:nvSpPr>
        <p:spPr/>
        <p:txBody>
          <a:bodyPr/>
          <a:lstStyle/>
          <a:p>
            <a:pPr>
              <a:defRPr/>
            </a:pPr>
            <a:r>
              <a:rPr lang="en-US" smtClean="0"/>
              <a:t>12/01/09 - 9pm</a:t>
            </a:r>
            <a:endParaRPr lang="en-US"/>
          </a:p>
        </p:txBody>
      </p:sp>
      <p:sp>
        <p:nvSpPr>
          <p:cNvPr id="9" name="AutoShape 8"/>
          <p:cNvSpPr>
            <a:spLocks noChangeArrowheads="1"/>
          </p:cNvSpPr>
          <p:nvPr/>
        </p:nvSpPr>
        <p:spPr bwMode="blackWhite">
          <a:xfrm>
            <a:off x="3436718" y="1597742"/>
            <a:ext cx="2000521" cy="1078568"/>
          </a:xfrm>
          <a:prstGeom prst="wedgeRectCallout">
            <a:avLst>
              <a:gd name="adj1" fmla="val -104751"/>
              <a:gd name="adj2" fmla="val 54314"/>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NY’s change in premium growth was similar to the US average</a:t>
            </a:r>
            <a:endParaRPr lang="en-US" b="1" dirty="0">
              <a:solidFill>
                <a:srgbClr val="FFFFFF"/>
              </a:solidFill>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500"/>
                                        <p:tgtEl>
                                          <p:spTgt spid="7"/>
                                        </p:tgtEl>
                                      </p:cBhvr>
                                    </p:animEffect>
                                  </p:childTnLst>
                                </p:cTn>
                              </p:par>
                            </p:childTnLst>
                          </p:cTn>
                        </p:par>
                        <p:par>
                          <p:cTn id="8" fill="hold">
                            <p:stCondLst>
                              <p:cond delay="1500"/>
                            </p:stCondLst>
                            <p:childTnLst>
                              <p:par>
                                <p:cTn id="9" presetID="22" presetClass="entr" presetSubtype="4" fill="hold" grpId="0" nodeType="afterEffect">
                                  <p:stCondLst>
                                    <p:cond delay="700"/>
                                  </p:stCondLst>
                                  <p:childTnLst>
                                    <p:set>
                                      <p:cBhvr>
                                        <p:cTn id="10" dur="1" fill="hold">
                                          <p:stCondLst>
                                            <p:cond delay="0"/>
                                          </p:stCondLst>
                                        </p:cTn>
                                        <p:tgtEl>
                                          <p:spTgt spid="9"/>
                                        </p:tgtEl>
                                        <p:attrNameLst>
                                          <p:attrName>style.visibility</p:attrName>
                                        </p:attrNameLst>
                                      </p:cBhvr>
                                      <p:to>
                                        <p:strVal val="visible"/>
                                      </p:to>
                                    </p:set>
                                    <p:animEffect transition="in" filter="wipe(down)">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10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5" name="Rectangle 110"/>
          <p:cNvSpPr>
            <a:spLocks noGrp="1" noChangeArrowheads="1"/>
          </p:cNvSpPr>
          <p:nvPr>
            <p:ph type="sldNum" sz="quarter" idx="12"/>
          </p:nvPr>
        </p:nvSpPr>
        <p:spPr/>
        <p:txBody>
          <a:bodyPr/>
          <a:lstStyle/>
          <a:p>
            <a:pPr>
              <a:defRPr/>
            </a:pPr>
            <a:fld id="{7C33BF46-354D-4726-9F86-FEA51FC2199F}" type="slidenum">
              <a:rPr lang="en-US" smtClean="0">
                <a:solidFill>
                  <a:srgbClr val="000000"/>
                </a:solidFill>
              </a:rPr>
              <a:pPr>
                <a:defRPr/>
              </a:pPr>
              <a:t>103</a:t>
            </a:fld>
            <a:endParaRPr lang="en-US" smtClean="0">
              <a:solidFill>
                <a:srgbClr val="000000"/>
              </a:solidFill>
            </a:endParaRPr>
          </a:p>
        </p:txBody>
      </p:sp>
      <p:sp>
        <p:nvSpPr>
          <p:cNvPr id="83972"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PP Auto</a:t>
            </a:r>
            <a:br>
              <a:rPr lang="en-US" dirty="0" smtClean="0"/>
            </a:br>
            <a:r>
              <a:rPr lang="en-US" dirty="0" smtClean="0"/>
              <a:t>Percent Change by State, 2006-2011*</a:t>
            </a:r>
          </a:p>
        </p:txBody>
      </p:sp>
      <p:graphicFrame>
        <p:nvGraphicFramePr>
          <p:cNvPr id="83970" name="Object 3"/>
          <p:cNvGraphicFramePr>
            <a:graphicFrameLocks noChangeAspect="1"/>
          </p:cNvGraphicFramePr>
          <p:nvPr>
            <p:ph idx="4294967295"/>
          </p:nvPr>
        </p:nvGraphicFramePr>
        <p:xfrm>
          <a:off x="3175" y="1670050"/>
          <a:ext cx="9136063" cy="4730750"/>
        </p:xfrm>
        <a:graphic>
          <a:graphicData uri="http://schemas.openxmlformats.org/presentationml/2006/ole">
            <p:oleObj spid="_x0000_s13363202" name="Chart" r:id="rId4" imgW="8810600" imgH="4562417" progId="MSGraph.Chart.8">
              <p:embed followColorScheme="full"/>
            </p:oleObj>
          </a:graphicData>
        </a:graphic>
      </p:graphicFrame>
      <p:sp>
        <p:nvSpPr>
          <p:cNvPr id="83973" name="Text Box 4"/>
          <p:cNvSpPr txBox="1">
            <a:spLocks noChangeArrowheads="1"/>
          </p:cNvSpPr>
          <p:nvPr/>
        </p:nvSpPr>
        <p:spPr bwMode="auto">
          <a:xfrm>
            <a:off x="127000" y="6579825"/>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a:t>
            </a:r>
            <a:r>
              <a:rPr lang="en-US" sz="1100" dirty="0" err="1">
                <a:solidFill>
                  <a:srgbClr val="000000"/>
                </a:solidFill>
              </a:rPr>
              <a:t>SNL</a:t>
            </a:r>
            <a:r>
              <a:rPr lang="en-US" sz="1100" dirty="0">
                <a:solidFill>
                  <a:srgbClr val="000000"/>
                </a:solidFill>
              </a:rPr>
              <a:t> Financial LC.; Insurance Information Institute.		</a:t>
            </a:r>
          </a:p>
        </p:txBody>
      </p:sp>
      <p:sp>
        <p:nvSpPr>
          <p:cNvPr id="83974"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Top 25 States</a:t>
            </a:r>
          </a:p>
        </p:txBody>
      </p:sp>
      <p:sp>
        <p:nvSpPr>
          <p:cNvPr id="9" name="Date Placeholder 8"/>
          <p:cNvSpPr>
            <a:spLocks noGrp="1"/>
          </p:cNvSpPr>
          <p:nvPr>
            <p:ph type="dt" sz="half" idx="10"/>
          </p:nvPr>
        </p:nvSpPr>
        <p:spPr/>
        <p:txBody>
          <a:bodyPr/>
          <a:lstStyle/>
          <a:p>
            <a:pPr>
              <a:defRPr/>
            </a:pPr>
            <a:r>
              <a:rPr lang="en-US" smtClean="0"/>
              <a:t>12/01/09 - 9pm</a:t>
            </a:r>
            <a:endParaRPr lang="en-US"/>
          </a:p>
        </p:txBody>
      </p:sp>
    </p:spTree>
  </p:cSld>
  <p:clrMapOvr>
    <a:masterClrMapping/>
  </p:clrMapOvr>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110"/>
          <p:cNvSpPr>
            <a:spLocks noGrp="1" noChangeArrowheads="1"/>
          </p:cNvSpPr>
          <p:nvPr>
            <p:ph type="sldNum" sz="quarter" idx="12"/>
          </p:nvPr>
        </p:nvSpPr>
        <p:spPr/>
        <p:txBody>
          <a:bodyPr/>
          <a:lstStyle/>
          <a:p>
            <a:pPr>
              <a:defRPr/>
            </a:pPr>
            <a:fld id="{981D1F42-B536-4EC3-9B11-44C54C25CCE0}" type="slidenum">
              <a:rPr lang="en-US" smtClean="0">
                <a:solidFill>
                  <a:srgbClr val="000000"/>
                </a:solidFill>
              </a:rPr>
              <a:pPr>
                <a:defRPr/>
              </a:pPr>
              <a:t>104</a:t>
            </a:fld>
            <a:endParaRPr lang="en-US" smtClean="0">
              <a:solidFill>
                <a:srgbClr val="000000"/>
              </a:solidFill>
            </a:endParaRPr>
          </a:p>
        </p:txBody>
      </p:sp>
      <p:sp>
        <p:nvSpPr>
          <p:cNvPr id="84996"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PP Auto</a:t>
            </a:r>
            <a:br>
              <a:rPr lang="en-US" dirty="0" smtClean="0"/>
            </a:br>
            <a:r>
              <a:rPr lang="en-US" dirty="0" smtClean="0"/>
              <a:t>Percent Change by State, 2006-2011*</a:t>
            </a:r>
          </a:p>
        </p:txBody>
      </p:sp>
      <p:graphicFrame>
        <p:nvGraphicFramePr>
          <p:cNvPr id="84994" name="Object 3"/>
          <p:cNvGraphicFramePr>
            <a:graphicFrameLocks noChangeAspect="1"/>
          </p:cNvGraphicFramePr>
          <p:nvPr>
            <p:ph idx="4294967295"/>
          </p:nvPr>
        </p:nvGraphicFramePr>
        <p:xfrm>
          <a:off x="3175" y="1787525"/>
          <a:ext cx="9136063" cy="4730750"/>
        </p:xfrm>
        <a:graphic>
          <a:graphicData uri="http://schemas.openxmlformats.org/presentationml/2006/ole">
            <p:oleObj spid="_x0000_s13364226" name="Chart" r:id="rId4" imgW="8810600" imgH="4562417" progId="MSGraph.Chart.8">
              <p:embed followColorScheme="full"/>
            </p:oleObj>
          </a:graphicData>
        </a:graphic>
      </p:graphicFrame>
      <p:sp>
        <p:nvSpPr>
          <p:cNvPr id="84997"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Bottom 25 States</a:t>
            </a:r>
          </a:p>
        </p:txBody>
      </p:sp>
      <p:sp>
        <p:nvSpPr>
          <p:cNvPr id="7" name="AutoShape 14"/>
          <p:cNvSpPr>
            <a:spLocks noChangeArrowheads="1"/>
          </p:cNvSpPr>
          <p:nvPr/>
        </p:nvSpPr>
        <p:spPr bwMode="blackWhite">
          <a:xfrm>
            <a:off x="1457325" y="4138613"/>
            <a:ext cx="3441700" cy="1450975"/>
          </a:xfrm>
          <a:prstGeom prst="wedgeRectCallout">
            <a:avLst>
              <a:gd name="adj1" fmla="val 79569"/>
              <a:gd name="adj2" fmla="val -3652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a:solidFill>
                  <a:schemeClr val="bg1"/>
                </a:solidFill>
              </a:rPr>
              <a:t>States with the poorest performing economies also produced the most negative net change in premiums of the past 5 years</a:t>
            </a:r>
          </a:p>
        </p:txBody>
      </p:sp>
      <p:sp>
        <p:nvSpPr>
          <p:cNvPr id="84999" name="Text Box 4"/>
          <p:cNvSpPr txBox="1">
            <a:spLocks noChangeArrowheads="1"/>
          </p:cNvSpPr>
          <p:nvPr/>
        </p:nvSpPr>
        <p:spPr bwMode="auto">
          <a:xfrm>
            <a:off x="127000" y="6574103"/>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a:t>
            </a:r>
            <a:r>
              <a:rPr lang="en-US" sz="1100" dirty="0" err="1">
                <a:solidFill>
                  <a:srgbClr val="000000"/>
                </a:solidFill>
              </a:rPr>
              <a:t>SNL</a:t>
            </a:r>
            <a:r>
              <a:rPr lang="en-US" sz="1100" dirty="0">
                <a:solidFill>
                  <a:srgbClr val="000000"/>
                </a:solidFill>
              </a:rPr>
              <a:t> Financial LC.; Insurance Information Institute.		</a:t>
            </a:r>
          </a:p>
        </p:txBody>
      </p:sp>
      <p:sp>
        <p:nvSpPr>
          <p:cNvPr id="10" name="Date Placeholder 9"/>
          <p:cNvSpPr>
            <a:spLocks noGrp="1"/>
          </p:cNvSpPr>
          <p:nvPr>
            <p:ph type="dt" sz="half" idx="10"/>
          </p:nvPr>
        </p:nvSpPr>
        <p:spPr/>
        <p:txBody>
          <a:bodyPr/>
          <a:lstStyle/>
          <a:p>
            <a:pPr>
              <a:defRPr/>
            </a:pPr>
            <a:r>
              <a:rPr lang="en-US" smtClean="0"/>
              <a:t>12/01/09 - 9pm</a:t>
            </a:r>
            <a:endParaRPr lang="en-US"/>
          </a:p>
        </p:txBody>
      </p:sp>
      <p:sp>
        <p:nvSpPr>
          <p:cNvPr id="9" name="AutoShape 8"/>
          <p:cNvSpPr>
            <a:spLocks noChangeArrowheads="1"/>
          </p:cNvSpPr>
          <p:nvPr/>
        </p:nvSpPr>
        <p:spPr bwMode="blackWhite">
          <a:xfrm>
            <a:off x="6401144" y="1194619"/>
            <a:ext cx="2000521" cy="1363705"/>
          </a:xfrm>
          <a:prstGeom prst="wedgeRectCallout">
            <a:avLst>
              <a:gd name="adj1" fmla="val -207962"/>
              <a:gd name="adj2" fmla="val 11290"/>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OR and ID saw sluggish PPA growth in recent years</a:t>
            </a:r>
            <a:endParaRPr lang="en-US" b="1" dirty="0">
              <a:solidFill>
                <a:srgbClr val="FFFFFF"/>
              </a:solidFill>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500"/>
                                        <p:tgtEl>
                                          <p:spTgt spid="7"/>
                                        </p:tgtEl>
                                      </p:cBhvr>
                                    </p:animEffect>
                                  </p:childTnLst>
                                </p:cTn>
                              </p:par>
                            </p:childTnLst>
                          </p:cTn>
                        </p:par>
                        <p:par>
                          <p:cTn id="8" fill="hold">
                            <p:stCondLst>
                              <p:cond delay="1500"/>
                            </p:stCondLst>
                            <p:childTnLst>
                              <p:par>
                                <p:cTn id="9" presetID="22" presetClass="entr" presetSubtype="4" fill="hold" grpId="0" nodeType="afterEffect">
                                  <p:stCondLst>
                                    <p:cond delay="700"/>
                                  </p:stCondLst>
                                  <p:childTnLst>
                                    <p:set>
                                      <p:cBhvr>
                                        <p:cTn id="10" dur="1" fill="hold">
                                          <p:stCondLst>
                                            <p:cond delay="0"/>
                                          </p:stCondLst>
                                        </p:cTn>
                                        <p:tgtEl>
                                          <p:spTgt spid="9"/>
                                        </p:tgtEl>
                                        <p:attrNameLst>
                                          <p:attrName>style.visibility</p:attrName>
                                        </p:attrNameLst>
                                      </p:cBhvr>
                                      <p:to>
                                        <p:strVal val="visible"/>
                                      </p:to>
                                    </p:set>
                                    <p:animEffect transition="in" filter="wipe(down)">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10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5" name="Rectangle 110"/>
          <p:cNvSpPr>
            <a:spLocks noGrp="1" noChangeArrowheads="1"/>
          </p:cNvSpPr>
          <p:nvPr>
            <p:ph type="sldNum" sz="quarter" idx="12"/>
          </p:nvPr>
        </p:nvSpPr>
        <p:spPr/>
        <p:txBody>
          <a:bodyPr/>
          <a:lstStyle/>
          <a:p>
            <a:pPr>
              <a:defRPr/>
            </a:pPr>
            <a:fld id="{7C33BF46-354D-4726-9F86-FEA51FC2199F}" type="slidenum">
              <a:rPr lang="en-US" smtClean="0">
                <a:solidFill>
                  <a:srgbClr val="000000"/>
                </a:solidFill>
              </a:rPr>
              <a:pPr>
                <a:defRPr/>
              </a:pPr>
              <a:t>105</a:t>
            </a:fld>
            <a:endParaRPr lang="en-US" smtClean="0">
              <a:solidFill>
                <a:srgbClr val="000000"/>
              </a:solidFill>
            </a:endParaRPr>
          </a:p>
        </p:txBody>
      </p:sp>
      <p:sp>
        <p:nvSpPr>
          <p:cNvPr id="83972"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Homeowners</a:t>
            </a:r>
            <a:br>
              <a:rPr lang="en-US" dirty="0" smtClean="0"/>
            </a:br>
            <a:r>
              <a:rPr lang="en-US" dirty="0" smtClean="0"/>
              <a:t>Percent Change by State, 2006-2011*</a:t>
            </a:r>
          </a:p>
        </p:txBody>
      </p:sp>
      <p:graphicFrame>
        <p:nvGraphicFramePr>
          <p:cNvPr id="83970" name="Object 3"/>
          <p:cNvGraphicFramePr>
            <a:graphicFrameLocks noChangeAspect="1"/>
          </p:cNvGraphicFramePr>
          <p:nvPr>
            <p:ph idx="4294967295"/>
          </p:nvPr>
        </p:nvGraphicFramePr>
        <p:xfrm>
          <a:off x="4763" y="1674813"/>
          <a:ext cx="9132887" cy="4719637"/>
        </p:xfrm>
        <a:graphic>
          <a:graphicData uri="http://schemas.openxmlformats.org/presentationml/2006/ole">
            <p:oleObj spid="_x0000_s13365250" name="Chart" r:id="rId4" imgW="8810600" imgH="4552970" progId="MSGraph.Chart.8">
              <p:embed followColorScheme="full"/>
            </p:oleObj>
          </a:graphicData>
        </a:graphic>
      </p:graphicFrame>
      <p:sp>
        <p:nvSpPr>
          <p:cNvPr id="83973" name="Text Box 4"/>
          <p:cNvSpPr txBox="1">
            <a:spLocks noChangeArrowheads="1"/>
          </p:cNvSpPr>
          <p:nvPr/>
        </p:nvSpPr>
        <p:spPr bwMode="auto">
          <a:xfrm>
            <a:off x="127000" y="6579825"/>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a:t>
            </a:r>
            <a:r>
              <a:rPr lang="en-US" sz="1100" dirty="0" err="1">
                <a:solidFill>
                  <a:srgbClr val="000000"/>
                </a:solidFill>
              </a:rPr>
              <a:t>SNL</a:t>
            </a:r>
            <a:r>
              <a:rPr lang="en-US" sz="1100" dirty="0">
                <a:solidFill>
                  <a:srgbClr val="000000"/>
                </a:solidFill>
              </a:rPr>
              <a:t> Financial LC.; Insurance Information Institute.		</a:t>
            </a:r>
          </a:p>
        </p:txBody>
      </p:sp>
      <p:sp>
        <p:nvSpPr>
          <p:cNvPr id="83974"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Top 25 States</a:t>
            </a:r>
          </a:p>
        </p:txBody>
      </p:sp>
      <p:sp>
        <p:nvSpPr>
          <p:cNvPr id="9" name="Date Placeholder 8"/>
          <p:cNvSpPr>
            <a:spLocks noGrp="1"/>
          </p:cNvSpPr>
          <p:nvPr>
            <p:ph type="dt" sz="half" idx="10"/>
          </p:nvPr>
        </p:nvSpPr>
        <p:spPr/>
        <p:txBody>
          <a:bodyPr/>
          <a:lstStyle/>
          <a:p>
            <a:pPr>
              <a:defRPr/>
            </a:pPr>
            <a:r>
              <a:rPr lang="en-US" smtClean="0"/>
              <a:t>12/01/09 - 9pm</a:t>
            </a:r>
            <a:endParaRPr lang="en-US"/>
          </a:p>
        </p:txBody>
      </p:sp>
    </p:spTree>
  </p:cSld>
  <p:clrMapOvr>
    <a:masterClrMapping/>
  </p:clrMapOvr>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110"/>
          <p:cNvSpPr>
            <a:spLocks noGrp="1" noChangeArrowheads="1"/>
          </p:cNvSpPr>
          <p:nvPr>
            <p:ph type="sldNum" sz="quarter" idx="12"/>
          </p:nvPr>
        </p:nvSpPr>
        <p:spPr/>
        <p:txBody>
          <a:bodyPr/>
          <a:lstStyle/>
          <a:p>
            <a:pPr>
              <a:defRPr/>
            </a:pPr>
            <a:fld id="{981D1F42-B536-4EC3-9B11-44C54C25CCE0}" type="slidenum">
              <a:rPr lang="en-US" smtClean="0">
                <a:solidFill>
                  <a:srgbClr val="000000"/>
                </a:solidFill>
              </a:rPr>
              <a:pPr>
                <a:defRPr/>
              </a:pPr>
              <a:t>106</a:t>
            </a:fld>
            <a:endParaRPr lang="en-US" smtClean="0">
              <a:solidFill>
                <a:srgbClr val="000000"/>
              </a:solidFill>
            </a:endParaRPr>
          </a:p>
        </p:txBody>
      </p:sp>
      <p:sp>
        <p:nvSpPr>
          <p:cNvPr id="84996"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Homeowners</a:t>
            </a:r>
            <a:br>
              <a:rPr lang="en-US" dirty="0" smtClean="0"/>
            </a:br>
            <a:r>
              <a:rPr lang="en-US" dirty="0" smtClean="0"/>
              <a:t>Percent Change by State, 2006-2011*</a:t>
            </a:r>
          </a:p>
        </p:txBody>
      </p:sp>
      <p:graphicFrame>
        <p:nvGraphicFramePr>
          <p:cNvPr id="84994" name="Object 3"/>
          <p:cNvGraphicFramePr>
            <a:graphicFrameLocks noChangeAspect="1"/>
          </p:cNvGraphicFramePr>
          <p:nvPr>
            <p:ph idx="4294967295"/>
          </p:nvPr>
        </p:nvGraphicFramePr>
        <p:xfrm>
          <a:off x="0" y="1787525"/>
          <a:ext cx="9144000" cy="4730750"/>
        </p:xfrm>
        <a:graphic>
          <a:graphicData uri="http://schemas.openxmlformats.org/presentationml/2006/ole">
            <p:oleObj spid="_x0000_s13366274" name="Chart" r:id="rId4" imgW="8820048" imgH="4562417" progId="MSGraph.Chart.8">
              <p:embed followColorScheme="full"/>
            </p:oleObj>
          </a:graphicData>
        </a:graphic>
      </p:graphicFrame>
      <p:sp>
        <p:nvSpPr>
          <p:cNvPr id="84997"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Bottom 25 States</a:t>
            </a:r>
          </a:p>
        </p:txBody>
      </p:sp>
      <p:sp>
        <p:nvSpPr>
          <p:cNvPr id="7" name="AutoShape 14"/>
          <p:cNvSpPr>
            <a:spLocks noChangeArrowheads="1"/>
          </p:cNvSpPr>
          <p:nvPr/>
        </p:nvSpPr>
        <p:spPr bwMode="blackWhite">
          <a:xfrm>
            <a:off x="1457325" y="4138613"/>
            <a:ext cx="3441700" cy="1450975"/>
          </a:xfrm>
          <a:prstGeom prst="wedgeRectCallout">
            <a:avLst>
              <a:gd name="adj1" fmla="val 79569"/>
              <a:gd name="adj2" fmla="val -3652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a:solidFill>
                  <a:schemeClr val="bg1"/>
                </a:solidFill>
              </a:rPr>
              <a:t>States with the poorest performing economies also produced the most negative net change in premiums of the past 5 years</a:t>
            </a:r>
          </a:p>
        </p:txBody>
      </p:sp>
      <p:sp>
        <p:nvSpPr>
          <p:cNvPr id="84999" name="Text Box 4"/>
          <p:cNvSpPr txBox="1">
            <a:spLocks noChangeArrowheads="1"/>
          </p:cNvSpPr>
          <p:nvPr/>
        </p:nvSpPr>
        <p:spPr bwMode="auto">
          <a:xfrm>
            <a:off x="127000" y="6403975"/>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a:t>
            </a:r>
            <a:r>
              <a:rPr lang="en-US" sz="1100" dirty="0" err="1">
                <a:solidFill>
                  <a:srgbClr val="000000"/>
                </a:solidFill>
              </a:rPr>
              <a:t>SNL</a:t>
            </a:r>
            <a:r>
              <a:rPr lang="en-US" sz="1100" dirty="0">
                <a:solidFill>
                  <a:srgbClr val="000000"/>
                </a:solidFill>
              </a:rPr>
              <a:t> Financial LC.; Insurance Information Institute.		</a:t>
            </a:r>
          </a:p>
        </p:txBody>
      </p:sp>
      <p:sp>
        <p:nvSpPr>
          <p:cNvPr id="10" name="Date Placeholder 9"/>
          <p:cNvSpPr>
            <a:spLocks noGrp="1"/>
          </p:cNvSpPr>
          <p:nvPr>
            <p:ph type="dt" sz="half" idx="10"/>
          </p:nvPr>
        </p:nvSpPr>
        <p:spPr/>
        <p:txBody>
          <a:bodyPr/>
          <a:lstStyle/>
          <a:p>
            <a:pPr>
              <a:defRPr/>
            </a:pPr>
            <a:r>
              <a:rPr lang="en-US" smtClean="0"/>
              <a:t>12/01/09 - 9pm</a:t>
            </a: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0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5" name="Rectangle 110"/>
          <p:cNvSpPr>
            <a:spLocks noGrp="1" noChangeArrowheads="1"/>
          </p:cNvSpPr>
          <p:nvPr>
            <p:ph type="sldNum" sz="quarter" idx="12"/>
          </p:nvPr>
        </p:nvSpPr>
        <p:spPr/>
        <p:txBody>
          <a:bodyPr/>
          <a:lstStyle/>
          <a:p>
            <a:pPr>
              <a:defRPr/>
            </a:pPr>
            <a:fld id="{7C33BF46-354D-4726-9F86-FEA51FC2199F}" type="slidenum">
              <a:rPr lang="en-US" smtClean="0">
                <a:solidFill>
                  <a:srgbClr val="000000"/>
                </a:solidFill>
              </a:rPr>
              <a:pPr>
                <a:defRPr/>
              </a:pPr>
              <a:t>107</a:t>
            </a:fld>
            <a:endParaRPr lang="en-US" smtClean="0">
              <a:solidFill>
                <a:srgbClr val="000000"/>
              </a:solidFill>
            </a:endParaRPr>
          </a:p>
        </p:txBody>
      </p:sp>
      <p:sp>
        <p:nvSpPr>
          <p:cNvPr id="83972"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Comm. Lines</a:t>
            </a:r>
            <a:br>
              <a:rPr lang="en-US" dirty="0" smtClean="0"/>
            </a:br>
            <a:r>
              <a:rPr lang="en-US" dirty="0" smtClean="0"/>
              <a:t>Percent Change by State, 2006-2011*</a:t>
            </a:r>
          </a:p>
        </p:txBody>
      </p:sp>
      <p:graphicFrame>
        <p:nvGraphicFramePr>
          <p:cNvPr id="83970" name="Object 3"/>
          <p:cNvGraphicFramePr>
            <a:graphicFrameLocks noChangeAspect="1"/>
          </p:cNvGraphicFramePr>
          <p:nvPr>
            <p:ph idx="4294967295"/>
          </p:nvPr>
        </p:nvGraphicFramePr>
        <p:xfrm>
          <a:off x="4763" y="1674813"/>
          <a:ext cx="9132887" cy="4719637"/>
        </p:xfrm>
        <a:graphic>
          <a:graphicData uri="http://schemas.openxmlformats.org/presentationml/2006/ole">
            <p:oleObj spid="_x0000_s13367298" name="Chart" r:id="rId4" imgW="8810600" imgH="4552970" progId="MSGraph.Chart.8">
              <p:embed followColorScheme="full"/>
            </p:oleObj>
          </a:graphicData>
        </a:graphic>
      </p:graphicFrame>
      <p:sp>
        <p:nvSpPr>
          <p:cNvPr id="83973" name="Text Box 4"/>
          <p:cNvSpPr txBox="1">
            <a:spLocks noChangeArrowheads="1"/>
          </p:cNvSpPr>
          <p:nvPr/>
        </p:nvSpPr>
        <p:spPr bwMode="auto">
          <a:xfrm>
            <a:off x="127000" y="6430963"/>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a:t>
            </a:r>
            <a:r>
              <a:rPr lang="en-US" sz="1100" dirty="0" err="1">
                <a:solidFill>
                  <a:srgbClr val="000000"/>
                </a:solidFill>
              </a:rPr>
              <a:t>SNL</a:t>
            </a:r>
            <a:r>
              <a:rPr lang="en-US" sz="1100" dirty="0">
                <a:solidFill>
                  <a:srgbClr val="000000"/>
                </a:solidFill>
              </a:rPr>
              <a:t> Financial LC.; Insurance Information Institute.		</a:t>
            </a:r>
          </a:p>
        </p:txBody>
      </p:sp>
      <p:sp>
        <p:nvSpPr>
          <p:cNvPr id="83974"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Top 25 States</a:t>
            </a:r>
          </a:p>
        </p:txBody>
      </p:sp>
      <p:sp>
        <p:nvSpPr>
          <p:cNvPr id="8" name="AutoShape 14"/>
          <p:cNvSpPr>
            <a:spLocks noChangeArrowheads="1"/>
          </p:cNvSpPr>
          <p:nvPr/>
        </p:nvSpPr>
        <p:spPr bwMode="blackWhite">
          <a:xfrm>
            <a:off x="2875987" y="2087256"/>
            <a:ext cx="3235325" cy="1230312"/>
          </a:xfrm>
          <a:prstGeom prst="wedgeRectCallout">
            <a:avLst>
              <a:gd name="adj1" fmla="val -86157"/>
              <a:gd name="adj2" fmla="val 2652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a:solidFill>
                  <a:schemeClr val="bg1"/>
                </a:solidFill>
              </a:rPr>
              <a:t>Only </a:t>
            </a:r>
            <a:r>
              <a:rPr lang="en-US" b="1" dirty="0" smtClean="0">
                <a:solidFill>
                  <a:schemeClr val="bg1"/>
                </a:solidFill>
              </a:rPr>
              <a:t>12 </a:t>
            </a:r>
            <a:r>
              <a:rPr lang="en-US" b="1" dirty="0">
                <a:solidFill>
                  <a:schemeClr val="bg1"/>
                </a:solidFill>
              </a:rPr>
              <a:t>states showed </a:t>
            </a:r>
            <a:r>
              <a:rPr lang="en-US" b="1" dirty="0" smtClean="0">
                <a:solidFill>
                  <a:schemeClr val="bg1"/>
                </a:solidFill>
              </a:rPr>
              <a:t>any commercial lines growth 2006 </a:t>
            </a:r>
            <a:r>
              <a:rPr lang="en-US" b="1" dirty="0">
                <a:solidFill>
                  <a:schemeClr val="bg1"/>
                </a:solidFill>
              </a:rPr>
              <a:t>and </a:t>
            </a:r>
            <a:r>
              <a:rPr lang="en-US" b="1" dirty="0" smtClean="0">
                <a:solidFill>
                  <a:schemeClr val="bg1"/>
                </a:solidFill>
              </a:rPr>
              <a:t>2011</a:t>
            </a:r>
            <a:endParaRPr lang="en-US" b="1" dirty="0">
              <a:solidFill>
                <a:schemeClr val="bg1"/>
              </a:solidFill>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0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110"/>
          <p:cNvSpPr>
            <a:spLocks noGrp="1" noChangeArrowheads="1"/>
          </p:cNvSpPr>
          <p:nvPr>
            <p:ph type="sldNum" sz="quarter" idx="12"/>
          </p:nvPr>
        </p:nvSpPr>
        <p:spPr/>
        <p:txBody>
          <a:bodyPr/>
          <a:lstStyle/>
          <a:p>
            <a:pPr>
              <a:defRPr/>
            </a:pPr>
            <a:fld id="{981D1F42-B536-4EC3-9B11-44C54C25CCE0}" type="slidenum">
              <a:rPr lang="en-US" smtClean="0">
                <a:solidFill>
                  <a:srgbClr val="000000"/>
                </a:solidFill>
              </a:rPr>
              <a:pPr>
                <a:defRPr/>
              </a:pPr>
              <a:t>108</a:t>
            </a:fld>
            <a:endParaRPr lang="en-US" smtClean="0">
              <a:solidFill>
                <a:srgbClr val="000000"/>
              </a:solidFill>
            </a:endParaRPr>
          </a:p>
        </p:txBody>
      </p:sp>
      <p:sp>
        <p:nvSpPr>
          <p:cNvPr id="84996"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Comm. Lines</a:t>
            </a:r>
            <a:br>
              <a:rPr lang="en-US" dirty="0" smtClean="0"/>
            </a:br>
            <a:r>
              <a:rPr lang="en-US" dirty="0" smtClean="0"/>
              <a:t>Percent Change by State, 2006-2011*</a:t>
            </a:r>
          </a:p>
        </p:txBody>
      </p:sp>
      <p:graphicFrame>
        <p:nvGraphicFramePr>
          <p:cNvPr id="84994" name="Object 3"/>
          <p:cNvGraphicFramePr>
            <a:graphicFrameLocks noChangeAspect="1"/>
          </p:cNvGraphicFramePr>
          <p:nvPr>
            <p:ph idx="4294967295"/>
          </p:nvPr>
        </p:nvGraphicFramePr>
        <p:xfrm>
          <a:off x="3175" y="1787525"/>
          <a:ext cx="9136063" cy="4730750"/>
        </p:xfrm>
        <a:graphic>
          <a:graphicData uri="http://schemas.openxmlformats.org/presentationml/2006/ole">
            <p:oleObj spid="_x0000_s13368322" name="Chart" r:id="rId4" imgW="8810600" imgH="4562417" progId="MSGraph.Chart.8">
              <p:embed followColorScheme="full"/>
            </p:oleObj>
          </a:graphicData>
        </a:graphic>
      </p:graphicFrame>
      <p:sp>
        <p:nvSpPr>
          <p:cNvPr id="84997"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Bottom 25 States</a:t>
            </a:r>
          </a:p>
        </p:txBody>
      </p:sp>
      <p:sp>
        <p:nvSpPr>
          <p:cNvPr id="7" name="AutoShape 14"/>
          <p:cNvSpPr>
            <a:spLocks noChangeArrowheads="1"/>
          </p:cNvSpPr>
          <p:nvPr/>
        </p:nvSpPr>
        <p:spPr bwMode="blackWhite">
          <a:xfrm>
            <a:off x="1457325" y="4138613"/>
            <a:ext cx="3441700" cy="1450975"/>
          </a:xfrm>
          <a:prstGeom prst="wedgeRectCallout">
            <a:avLst>
              <a:gd name="adj1" fmla="val 79569"/>
              <a:gd name="adj2" fmla="val -3652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a:solidFill>
                  <a:schemeClr val="bg1"/>
                </a:solidFill>
              </a:rPr>
              <a:t>States with the poorest performing economies also produced the most negative net change in premiums of the past 5 years</a:t>
            </a:r>
          </a:p>
        </p:txBody>
      </p:sp>
      <p:sp>
        <p:nvSpPr>
          <p:cNvPr id="84999" name="Text Box 4"/>
          <p:cNvSpPr txBox="1">
            <a:spLocks noChangeArrowheads="1"/>
          </p:cNvSpPr>
          <p:nvPr/>
        </p:nvSpPr>
        <p:spPr bwMode="auto">
          <a:xfrm>
            <a:off x="127000" y="6403975"/>
            <a:ext cx="9017000" cy="213970"/>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a:t>
            </a:r>
            <a:r>
              <a:rPr lang="en-US" sz="1100" dirty="0" err="1">
                <a:solidFill>
                  <a:srgbClr val="000000"/>
                </a:solidFill>
              </a:rPr>
              <a:t>SNL</a:t>
            </a:r>
            <a:r>
              <a:rPr lang="en-US" sz="1100" dirty="0">
                <a:solidFill>
                  <a:srgbClr val="000000"/>
                </a:solidFill>
              </a:rPr>
              <a:t> Financial LC.; Insurance Information Institute.		</a:t>
            </a:r>
          </a:p>
        </p:txBody>
      </p:sp>
      <p:sp>
        <p:nvSpPr>
          <p:cNvPr id="10" name="Date Placeholder 9"/>
          <p:cNvSpPr>
            <a:spLocks noGrp="1"/>
          </p:cNvSpPr>
          <p:nvPr>
            <p:ph type="dt" sz="half" idx="10"/>
          </p:nvPr>
        </p:nvSpPr>
        <p:spPr/>
        <p:txBody>
          <a:bodyPr/>
          <a:lstStyle/>
          <a:p>
            <a:pPr>
              <a:defRPr/>
            </a:pPr>
            <a:r>
              <a:rPr lang="en-US" smtClean="0"/>
              <a:t>12/01/09 - 9pm</a:t>
            </a: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0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5" name="Rectangle 110"/>
          <p:cNvSpPr>
            <a:spLocks noGrp="1" noChangeArrowheads="1"/>
          </p:cNvSpPr>
          <p:nvPr>
            <p:ph type="sldNum" sz="quarter" idx="12"/>
          </p:nvPr>
        </p:nvSpPr>
        <p:spPr/>
        <p:txBody>
          <a:bodyPr/>
          <a:lstStyle/>
          <a:p>
            <a:pPr>
              <a:defRPr/>
            </a:pPr>
            <a:fld id="{7C33BF46-354D-4726-9F86-FEA51FC2199F}" type="slidenum">
              <a:rPr lang="en-US" smtClean="0">
                <a:solidFill>
                  <a:srgbClr val="000000"/>
                </a:solidFill>
              </a:rPr>
              <a:pPr>
                <a:defRPr/>
              </a:pPr>
              <a:t>109</a:t>
            </a:fld>
            <a:endParaRPr lang="en-US" smtClean="0">
              <a:solidFill>
                <a:srgbClr val="000000"/>
              </a:solidFill>
            </a:endParaRPr>
          </a:p>
        </p:txBody>
      </p:sp>
      <p:sp>
        <p:nvSpPr>
          <p:cNvPr id="83972"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Workers’ Comp</a:t>
            </a:r>
            <a:br>
              <a:rPr lang="en-US" dirty="0" smtClean="0"/>
            </a:br>
            <a:r>
              <a:rPr lang="en-US" dirty="0" smtClean="0"/>
              <a:t>Percent Change by State, 2006-2011*</a:t>
            </a:r>
          </a:p>
        </p:txBody>
      </p:sp>
      <p:graphicFrame>
        <p:nvGraphicFramePr>
          <p:cNvPr id="83970" name="Object 3"/>
          <p:cNvGraphicFramePr>
            <a:graphicFrameLocks noChangeAspect="1"/>
          </p:cNvGraphicFramePr>
          <p:nvPr>
            <p:ph idx="4294967295"/>
          </p:nvPr>
        </p:nvGraphicFramePr>
        <p:xfrm>
          <a:off x="0" y="1674813"/>
          <a:ext cx="9144000" cy="4719637"/>
        </p:xfrm>
        <a:graphic>
          <a:graphicData uri="http://schemas.openxmlformats.org/presentationml/2006/ole">
            <p:oleObj spid="_x0000_s13369346" name="Chart" r:id="rId4" imgW="8820049" imgH="4552851" progId="MSGraph.Chart.8">
              <p:embed followColorScheme="full"/>
            </p:oleObj>
          </a:graphicData>
        </a:graphic>
      </p:graphicFrame>
      <p:sp>
        <p:nvSpPr>
          <p:cNvPr id="83973" name="Text Box 4"/>
          <p:cNvSpPr txBox="1">
            <a:spLocks noChangeArrowheads="1"/>
          </p:cNvSpPr>
          <p:nvPr/>
        </p:nvSpPr>
        <p:spPr bwMode="auto">
          <a:xfrm>
            <a:off x="127000" y="6430963"/>
            <a:ext cx="9017000" cy="417512"/>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a:solidFill>
                  <a:srgbClr val="000000"/>
                </a:solidFill>
              </a:rPr>
              <a:t>*Excludes monopolistic fund states: ND, OH, WA, </a:t>
            </a:r>
            <a:r>
              <a:rPr lang="en-US" sz="1100" dirty="0" smtClean="0">
                <a:solidFill>
                  <a:srgbClr val="000000"/>
                </a:solidFill>
              </a:rPr>
              <a:t>WY as </a:t>
            </a:r>
            <a:r>
              <a:rPr lang="en-US" sz="1100" dirty="0">
                <a:solidFill>
                  <a:srgbClr val="000000"/>
                </a:solidFill>
              </a:rPr>
              <a:t>well as WV, which transitioned to a competitive structure during this period.</a:t>
            </a:r>
          </a:p>
          <a:p>
            <a:pPr eaLnBrk="0" hangingPunct="0">
              <a:lnSpc>
                <a:spcPct val="70000"/>
              </a:lnSpc>
              <a:spcBef>
                <a:spcPct val="50000"/>
              </a:spcBef>
              <a:buClr>
                <a:srgbClr val="FF3300"/>
              </a:buClr>
              <a:buFont typeface="Wingdings" pitchFamily="2" charset="2"/>
              <a:buNone/>
            </a:pPr>
            <a:r>
              <a:rPr lang="en-US" sz="1100" dirty="0">
                <a:solidFill>
                  <a:srgbClr val="000000"/>
                </a:solidFill>
              </a:rPr>
              <a:t>Sources:  </a:t>
            </a:r>
            <a:r>
              <a:rPr lang="en-US" sz="1100" dirty="0" err="1">
                <a:solidFill>
                  <a:srgbClr val="000000"/>
                </a:solidFill>
              </a:rPr>
              <a:t>SNL</a:t>
            </a:r>
            <a:r>
              <a:rPr lang="en-US" sz="1100" dirty="0">
                <a:solidFill>
                  <a:srgbClr val="000000"/>
                </a:solidFill>
              </a:rPr>
              <a:t> Financial LC.; Insurance Information Institute.		</a:t>
            </a:r>
          </a:p>
        </p:txBody>
      </p:sp>
      <p:sp>
        <p:nvSpPr>
          <p:cNvPr id="83974"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Top 25 States</a:t>
            </a:r>
          </a:p>
        </p:txBody>
      </p:sp>
      <p:sp>
        <p:nvSpPr>
          <p:cNvPr id="9" name="Date Placeholder 8"/>
          <p:cNvSpPr>
            <a:spLocks noGrp="1"/>
          </p:cNvSpPr>
          <p:nvPr>
            <p:ph type="dt" sz="half" idx="10"/>
          </p:nvPr>
        </p:nvSpPr>
        <p:spPr/>
        <p:txBody>
          <a:bodyPr/>
          <a:lstStyle/>
          <a:p>
            <a:pPr>
              <a:defRPr/>
            </a:pPr>
            <a:r>
              <a:rPr lang="en-US" smtClean="0"/>
              <a:t>12/01/09 - 9pm</a:t>
            </a:r>
            <a:endParaRPr lang="en-US"/>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4754" name="Object 3"/>
          <p:cNvGraphicFramePr>
            <a:graphicFrameLocks/>
          </p:cNvGraphicFramePr>
          <p:nvPr>
            <p:ph idx="4294967295"/>
          </p:nvPr>
        </p:nvGraphicFramePr>
        <p:xfrm>
          <a:off x="179388" y="1377336"/>
          <a:ext cx="8775700" cy="4087813"/>
        </p:xfrm>
        <a:graphic>
          <a:graphicData uri="http://schemas.openxmlformats.org/presentationml/2006/ole">
            <p:oleObj spid="_x0000_s18819074" name="Chart" r:id="rId4" imgW="8582143" imgH="4114884" progId="MSGraph.Chart.8">
              <p:embed followColorScheme="full"/>
            </p:oleObj>
          </a:graphicData>
        </a:graphic>
      </p:graphicFrame>
      <p:sp>
        <p:nvSpPr>
          <p:cNvPr id="8" name="Rectangle 2"/>
          <p:cNvSpPr txBox="1">
            <a:spLocks noChangeArrowheads="1"/>
          </p:cNvSpPr>
          <p:nvPr/>
        </p:nvSpPr>
        <p:spPr bwMode="black">
          <a:xfrm>
            <a:off x="342900" y="0"/>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Consumer Sentiment Survey </a:t>
            </a:r>
            <a:r>
              <a:rPr lang="en-US" sz="2400" b="1" i="1" kern="0" dirty="0" smtClean="0">
                <a:solidFill>
                  <a:srgbClr val="225A7A"/>
                </a:solidFill>
                <a:ea typeface="+mj-ea"/>
                <a:cs typeface="+mj-cs"/>
              </a:rPr>
              <a:t>(1966 = 100)</a:t>
            </a:r>
            <a:endParaRPr lang="en-US" sz="3000" b="1" i="1" kern="0" dirty="0">
              <a:solidFill>
                <a:srgbClr val="225A7A"/>
              </a:solidFill>
              <a:ea typeface="+mj-ea"/>
              <a:cs typeface="+mj-cs"/>
            </a:endParaRPr>
          </a:p>
        </p:txBody>
      </p:sp>
      <p:sp>
        <p:nvSpPr>
          <p:cNvPr id="74756" name="Rectangle 8"/>
          <p:cNvSpPr>
            <a:spLocks noChangeArrowheads="1"/>
          </p:cNvSpPr>
          <p:nvPr/>
        </p:nvSpPr>
        <p:spPr bwMode="black">
          <a:xfrm>
            <a:off x="347663" y="1200150"/>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January </a:t>
            </a:r>
            <a:r>
              <a:rPr lang="en-US" sz="1600" b="1" dirty="0" smtClean="0">
                <a:solidFill>
                  <a:srgbClr val="225A7A"/>
                </a:solidFill>
              </a:rPr>
              <a:t>2010 </a:t>
            </a:r>
            <a:r>
              <a:rPr lang="en-US" sz="1600" b="1" dirty="0">
                <a:solidFill>
                  <a:srgbClr val="225A7A"/>
                </a:solidFill>
              </a:rPr>
              <a:t>through </a:t>
            </a:r>
            <a:r>
              <a:rPr lang="en-US" sz="1600" b="1" dirty="0" smtClean="0">
                <a:solidFill>
                  <a:srgbClr val="225A7A"/>
                </a:solidFill>
              </a:rPr>
              <a:t>May 2013</a:t>
            </a:r>
            <a:endParaRPr lang="en-US" sz="1600" b="1" dirty="0">
              <a:solidFill>
                <a:srgbClr val="225A7A"/>
              </a:solidFill>
            </a:endParaRPr>
          </a:p>
        </p:txBody>
      </p:sp>
      <p:sp>
        <p:nvSpPr>
          <p:cNvPr id="10" name="Rectangle 7"/>
          <p:cNvSpPr>
            <a:spLocks noChangeArrowheads="1"/>
          </p:cNvSpPr>
          <p:nvPr/>
        </p:nvSpPr>
        <p:spPr bwMode="blackWhite">
          <a:xfrm>
            <a:off x="510988" y="5562600"/>
            <a:ext cx="7975787" cy="8921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Consumer confidence has been low for years amid high unemployment, falling home prices and other factors adversely impact consumers, but improved substantially in late 2011 and in 2012</a:t>
            </a:r>
            <a:endParaRPr lang="en-US" b="1" dirty="0">
              <a:solidFill>
                <a:srgbClr val="FFFFFF"/>
              </a:solidFill>
            </a:endParaRPr>
          </a:p>
        </p:txBody>
      </p:sp>
      <p:sp>
        <p:nvSpPr>
          <p:cNvPr id="74758" name="Rectangle 6"/>
          <p:cNvSpPr>
            <a:spLocks noChangeArrowheads="1"/>
          </p:cNvSpPr>
          <p:nvPr/>
        </p:nvSpPr>
        <p:spPr bwMode="auto">
          <a:xfrm>
            <a:off x="-201613" y="6616700"/>
            <a:ext cx="7569201" cy="280988"/>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a:t>
            </a:r>
            <a:r>
              <a:rPr lang="en-US" sz="1100" dirty="0" smtClean="0"/>
              <a:t>University of Michigan; </a:t>
            </a:r>
            <a:r>
              <a:rPr lang="en-US" sz="1100" dirty="0"/>
              <a:t>Insurance Information Institute</a:t>
            </a:r>
          </a:p>
        </p:txBody>
      </p:sp>
      <p:sp>
        <p:nvSpPr>
          <p:cNvPr id="12" name="AutoShape 5"/>
          <p:cNvSpPr>
            <a:spLocks noChangeArrowheads="1"/>
          </p:cNvSpPr>
          <p:nvPr/>
        </p:nvSpPr>
        <p:spPr bwMode="blackWhite">
          <a:xfrm>
            <a:off x="5294671" y="3441291"/>
            <a:ext cx="3347884" cy="1244375"/>
          </a:xfrm>
          <a:prstGeom prst="wedgeRectCallout">
            <a:avLst>
              <a:gd name="adj1" fmla="val 53108"/>
              <a:gd name="adj2" fmla="val -8269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Optimism among consumers has remained fairly strong despite tax hike, federal budget concerns.  May’s reading was the highest since July 2007</a:t>
            </a:r>
            <a:endParaRPr lang="en-US" sz="1600" b="1" dirty="0">
              <a:solidFill>
                <a:schemeClr val="bg1"/>
              </a:solidFill>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103D1549-189B-430A-BC2E-B6FA9183E25C}" type="slidenum">
              <a:rPr lang="en-US" smtClean="0"/>
              <a:pPr>
                <a:defRPr/>
              </a:pPr>
              <a:t>11</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22" presetClass="entr" presetSubtype="2"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right)">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1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110"/>
          <p:cNvSpPr>
            <a:spLocks noGrp="1" noChangeArrowheads="1"/>
          </p:cNvSpPr>
          <p:nvPr>
            <p:ph type="sldNum" sz="quarter" idx="12"/>
          </p:nvPr>
        </p:nvSpPr>
        <p:spPr/>
        <p:txBody>
          <a:bodyPr/>
          <a:lstStyle/>
          <a:p>
            <a:pPr>
              <a:defRPr/>
            </a:pPr>
            <a:fld id="{981D1F42-B536-4EC3-9B11-44C54C25CCE0}" type="slidenum">
              <a:rPr lang="en-US" smtClean="0">
                <a:solidFill>
                  <a:srgbClr val="000000"/>
                </a:solidFill>
              </a:rPr>
              <a:pPr>
                <a:defRPr/>
              </a:pPr>
              <a:t>110</a:t>
            </a:fld>
            <a:endParaRPr lang="en-US" smtClean="0">
              <a:solidFill>
                <a:srgbClr val="000000"/>
              </a:solidFill>
            </a:endParaRPr>
          </a:p>
        </p:txBody>
      </p:sp>
      <p:sp>
        <p:nvSpPr>
          <p:cNvPr id="84996"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Worker’s Comp</a:t>
            </a:r>
            <a:br>
              <a:rPr lang="en-US" dirty="0" smtClean="0"/>
            </a:br>
            <a:r>
              <a:rPr lang="en-US" dirty="0" smtClean="0"/>
              <a:t>Percent Change by State, 2006-2011*</a:t>
            </a:r>
          </a:p>
        </p:txBody>
      </p:sp>
      <p:graphicFrame>
        <p:nvGraphicFramePr>
          <p:cNvPr id="84994" name="Object 3"/>
          <p:cNvGraphicFramePr>
            <a:graphicFrameLocks noChangeAspect="1"/>
          </p:cNvGraphicFramePr>
          <p:nvPr>
            <p:ph idx="4294967295"/>
          </p:nvPr>
        </p:nvGraphicFramePr>
        <p:xfrm>
          <a:off x="0" y="1792288"/>
          <a:ext cx="9144000" cy="4719637"/>
        </p:xfrm>
        <a:graphic>
          <a:graphicData uri="http://schemas.openxmlformats.org/presentationml/2006/ole">
            <p:oleObj spid="_x0000_s13370370" name="Chart" r:id="rId4" imgW="8820049" imgH="4552851" progId="MSGraph.Chart.8">
              <p:embed followColorScheme="full"/>
            </p:oleObj>
          </a:graphicData>
        </a:graphic>
      </p:graphicFrame>
      <p:sp>
        <p:nvSpPr>
          <p:cNvPr id="84997"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Bottom 25 States</a:t>
            </a:r>
          </a:p>
        </p:txBody>
      </p:sp>
      <p:sp>
        <p:nvSpPr>
          <p:cNvPr id="7" name="AutoShape 14"/>
          <p:cNvSpPr>
            <a:spLocks noChangeArrowheads="1"/>
          </p:cNvSpPr>
          <p:nvPr/>
        </p:nvSpPr>
        <p:spPr bwMode="blackWhite">
          <a:xfrm>
            <a:off x="1457325" y="4138613"/>
            <a:ext cx="3441700" cy="1450975"/>
          </a:xfrm>
          <a:prstGeom prst="wedgeRectCallout">
            <a:avLst>
              <a:gd name="adj1" fmla="val 79569"/>
              <a:gd name="adj2" fmla="val -3652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a:solidFill>
                  <a:schemeClr val="bg1"/>
                </a:solidFill>
              </a:rPr>
              <a:t>States with the poorest performing economies also produced the most negative net change in premiums of the past 5 years</a:t>
            </a:r>
          </a:p>
        </p:txBody>
      </p:sp>
      <p:sp>
        <p:nvSpPr>
          <p:cNvPr id="84999" name="Text Box 4"/>
          <p:cNvSpPr txBox="1">
            <a:spLocks noChangeArrowheads="1"/>
          </p:cNvSpPr>
          <p:nvPr/>
        </p:nvSpPr>
        <p:spPr bwMode="auto">
          <a:xfrm>
            <a:off x="127000" y="6403975"/>
            <a:ext cx="9017000" cy="417513"/>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a:solidFill>
                  <a:srgbClr val="000000"/>
                </a:solidFill>
              </a:rPr>
              <a:t>*Excludes monopolistic fund states: ND, OH, WA, </a:t>
            </a:r>
            <a:r>
              <a:rPr lang="en-US" sz="1100" dirty="0" smtClean="0">
                <a:solidFill>
                  <a:srgbClr val="000000"/>
                </a:solidFill>
              </a:rPr>
              <a:t>WY as </a:t>
            </a:r>
            <a:r>
              <a:rPr lang="en-US" sz="1100" dirty="0">
                <a:solidFill>
                  <a:srgbClr val="000000"/>
                </a:solidFill>
              </a:rPr>
              <a:t>well as WV, which transitioned to a competitive structure during this period.</a:t>
            </a:r>
          </a:p>
          <a:p>
            <a:pPr eaLnBrk="0" hangingPunct="0">
              <a:lnSpc>
                <a:spcPct val="70000"/>
              </a:lnSpc>
              <a:spcBef>
                <a:spcPct val="50000"/>
              </a:spcBef>
              <a:buClr>
                <a:srgbClr val="FF3300"/>
              </a:buClr>
              <a:buFont typeface="Wingdings" pitchFamily="2" charset="2"/>
              <a:buNone/>
            </a:pPr>
            <a:r>
              <a:rPr lang="en-US" sz="1100" dirty="0">
                <a:solidFill>
                  <a:srgbClr val="000000"/>
                </a:solidFill>
              </a:rPr>
              <a:t>Sources:  </a:t>
            </a:r>
            <a:r>
              <a:rPr lang="en-US" sz="1100" dirty="0" err="1">
                <a:solidFill>
                  <a:srgbClr val="000000"/>
                </a:solidFill>
              </a:rPr>
              <a:t>SNL</a:t>
            </a:r>
            <a:r>
              <a:rPr lang="en-US" sz="1100" dirty="0">
                <a:solidFill>
                  <a:srgbClr val="000000"/>
                </a:solidFill>
              </a:rPr>
              <a:t> Financial LC.; Insurance Information Institute.		</a:t>
            </a:r>
          </a:p>
        </p:txBody>
      </p:sp>
      <p:sp>
        <p:nvSpPr>
          <p:cNvPr id="10" name="Date Placeholder 9"/>
          <p:cNvSpPr>
            <a:spLocks noGrp="1"/>
          </p:cNvSpPr>
          <p:nvPr>
            <p:ph type="dt" sz="half" idx="10"/>
          </p:nvPr>
        </p:nvSpPr>
        <p:spPr/>
        <p:txBody>
          <a:bodyPr/>
          <a:lstStyle/>
          <a:p>
            <a:pPr>
              <a:defRPr/>
            </a:pPr>
            <a:r>
              <a:rPr lang="en-US" smtClean="0"/>
              <a:t>12/01/09 - 9pm</a:t>
            </a: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4626"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54627"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074B7E49-AEF1-4704-8A19-33DD2C8B551B}" type="slidenum">
              <a:rPr lang="en-US" sz="900">
                <a:solidFill>
                  <a:schemeClr val="bg1"/>
                </a:solidFill>
              </a:rPr>
              <a:pPr algn="r" eaLnBrk="0" hangingPunct="0">
                <a:lnSpc>
                  <a:spcPct val="85000"/>
                </a:lnSpc>
                <a:spcBef>
                  <a:spcPct val="20000"/>
                </a:spcBef>
              </a:pPr>
              <a:t>111</a:t>
            </a:fld>
            <a:endParaRPr lang="en-US" sz="900">
              <a:solidFill>
                <a:schemeClr val="bg1"/>
              </a:solidFill>
            </a:endParaRPr>
          </a:p>
        </p:txBody>
      </p:sp>
      <p:pic>
        <p:nvPicPr>
          <p:cNvPr id="154628"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1940486" name="Rectangle 6"/>
          <p:cNvSpPr>
            <a:spLocks noChangeArrowheads="1"/>
          </p:cNvSpPr>
          <p:nvPr/>
        </p:nvSpPr>
        <p:spPr bwMode="blackWhite">
          <a:xfrm>
            <a:off x="609600" y="2219325"/>
            <a:ext cx="7924800" cy="144145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000" b="1">
                <a:solidFill>
                  <a:srgbClr val="FFFFFF"/>
                </a:solidFill>
              </a:rPr>
              <a:t>Labor Market Trends</a:t>
            </a:r>
            <a:endParaRPr lang="en-US" sz="4000" b="1" i="1">
              <a:solidFill>
                <a:srgbClr val="FFFFFF"/>
              </a:solidFill>
            </a:endParaRPr>
          </a:p>
        </p:txBody>
      </p:sp>
      <p:sp>
        <p:nvSpPr>
          <p:cNvPr id="1940487" name="Rectangle 7"/>
          <p:cNvSpPr>
            <a:spLocks noChangeArrowheads="1"/>
          </p:cNvSpPr>
          <p:nvPr/>
        </p:nvSpPr>
        <p:spPr bwMode="auto">
          <a:xfrm>
            <a:off x="228600" y="4052888"/>
            <a:ext cx="8601075" cy="2085975"/>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600" b="1">
                <a:solidFill>
                  <a:srgbClr val="225A7A"/>
                </a:solidFill>
              </a:rPr>
              <a:t>Massive Job Losses Sapped the Economy and Commercial/Personal  Lines Exposure, But Trend is Improving</a:t>
            </a: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111</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40486"/>
                                        </p:tgtEl>
                                        <p:attrNameLst>
                                          <p:attrName>style.visibility</p:attrName>
                                        </p:attrNameLst>
                                      </p:cBhvr>
                                      <p:to>
                                        <p:strVal val="visible"/>
                                      </p:to>
                                    </p:set>
                                    <p:animEffect transition="in" filter="barn(outVertical)">
                                      <p:cBhvr>
                                        <p:cTn id="7" dur="1000"/>
                                        <p:tgtEl>
                                          <p:spTgt spid="1940486"/>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1940487"/>
                                        </p:tgtEl>
                                        <p:attrNameLst>
                                          <p:attrName>style.visibility</p:attrName>
                                        </p:attrNameLst>
                                      </p:cBhvr>
                                      <p:to>
                                        <p:strVal val="visible"/>
                                      </p:to>
                                    </p:set>
                                    <p:animEffect transition="in" filter="barn(outVertical)">
                                      <p:cBhvr>
                                        <p:cTn id="10" dur="1000"/>
                                        <p:tgtEl>
                                          <p:spTgt spid="19404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0486" grpId="0" animBg="1"/>
      <p:bldP spid="1940487" grpId="0"/>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40964"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40965"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8E26AED-119F-4456-85F5-92CA4B421A3F}" type="slidenum">
              <a:rPr lang="en-US" sz="900"/>
              <a:pPr algn="r" eaLnBrk="0" hangingPunct="0">
                <a:lnSpc>
                  <a:spcPct val="85000"/>
                </a:lnSpc>
                <a:spcBef>
                  <a:spcPct val="20000"/>
                </a:spcBef>
              </a:pPr>
              <a:t>112</a:t>
            </a:fld>
            <a:endParaRPr lang="en-US" sz="900"/>
          </a:p>
        </p:txBody>
      </p:sp>
      <p:sp>
        <p:nvSpPr>
          <p:cNvPr id="40966" name="Rectangle 2"/>
          <p:cNvSpPr>
            <a:spLocks noGrp="1" noChangeArrowheads="1"/>
          </p:cNvSpPr>
          <p:nvPr>
            <p:ph type="title" idx="4294967295"/>
          </p:nvPr>
        </p:nvSpPr>
        <p:spPr>
          <a:xfrm>
            <a:off x="142875" y="0"/>
            <a:ext cx="7524750" cy="989013"/>
          </a:xfrm>
        </p:spPr>
        <p:txBody>
          <a:bodyPr/>
          <a:lstStyle/>
          <a:p>
            <a:r>
              <a:rPr lang="en-US" sz="2800" dirty="0" smtClean="0"/>
              <a:t>Unemployment and Underemployment Rates: Stubbornly High in 2012, But Falling</a:t>
            </a:r>
          </a:p>
        </p:txBody>
      </p:sp>
      <p:graphicFrame>
        <p:nvGraphicFramePr>
          <p:cNvPr id="40962" name="Object 2"/>
          <p:cNvGraphicFramePr>
            <a:graphicFrameLocks/>
          </p:cNvGraphicFramePr>
          <p:nvPr>
            <p:ph idx="4294967295"/>
          </p:nvPr>
        </p:nvGraphicFramePr>
        <p:xfrm>
          <a:off x="0" y="1201738"/>
          <a:ext cx="7081837" cy="4867275"/>
        </p:xfrm>
        <a:graphic>
          <a:graphicData uri="http://schemas.openxmlformats.org/presentationml/2006/ole">
            <p:oleObj spid="_x0000_s17988610" name="Chart" r:id="rId4" imgW="7096176" imgH="4876800" progId="MSGraph.Chart.8">
              <p:embed followColorScheme="full"/>
            </p:oleObj>
          </a:graphicData>
        </a:graphic>
      </p:graphicFrame>
      <p:sp>
        <p:nvSpPr>
          <p:cNvPr id="7072775" name="AutoShape 7"/>
          <p:cNvSpPr>
            <a:spLocks noChangeArrowheads="1"/>
          </p:cNvSpPr>
          <p:nvPr/>
        </p:nvSpPr>
        <p:spPr bwMode="blackWhite">
          <a:xfrm>
            <a:off x="7256206" y="2714625"/>
            <a:ext cx="1692532" cy="2988085"/>
          </a:xfrm>
          <a:prstGeom prst="wedgeRectCallout">
            <a:avLst>
              <a:gd name="adj1" fmla="val -64971"/>
              <a:gd name="adj2" fmla="val -14863"/>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cs typeface="+mn-cs"/>
              </a:rPr>
              <a:t>Unemployment stood </a:t>
            </a:r>
            <a:r>
              <a:rPr lang="en-US" sz="1400" b="1" dirty="0" smtClean="0">
                <a:cs typeface="+mn-cs"/>
              </a:rPr>
              <a:t>at 7.5% </a:t>
            </a:r>
            <a:r>
              <a:rPr lang="en-US" sz="1400" b="1" dirty="0">
                <a:cs typeface="+mn-cs"/>
              </a:rPr>
              <a:t>in </a:t>
            </a:r>
            <a:r>
              <a:rPr lang="en-US" sz="1400" b="1" dirty="0" smtClean="0">
                <a:cs typeface="+mn-cs"/>
              </a:rPr>
              <a:t>Apr</a:t>
            </a:r>
            <a:r>
              <a:rPr lang="en-US" sz="1400" b="1" dirty="0" smtClean="0"/>
              <a:t>.</a:t>
            </a:r>
            <a:r>
              <a:rPr lang="en-US" sz="1400" b="1" dirty="0" smtClean="0">
                <a:cs typeface="+mn-cs"/>
              </a:rPr>
              <a:t> 2013—lowest in 4 years.</a:t>
            </a:r>
            <a:endParaRPr lang="en-US" sz="1400" b="1" dirty="0">
              <a:cs typeface="+mn-cs"/>
            </a:endParaRPr>
          </a:p>
          <a:p>
            <a:pPr algn="ctr" eaLnBrk="0" hangingPunct="0">
              <a:lnSpc>
                <a:spcPct val="90000"/>
              </a:lnSpc>
              <a:spcBef>
                <a:spcPct val="50000"/>
              </a:spcBef>
              <a:buClr>
                <a:schemeClr val="bg1"/>
              </a:buClr>
              <a:buFont typeface="Wingdings" pitchFamily="2" charset="2"/>
              <a:buNone/>
              <a:defRPr/>
            </a:pPr>
            <a:r>
              <a:rPr lang="en-US" sz="1400" b="1" dirty="0">
                <a:cs typeface="+mn-cs"/>
              </a:rPr>
              <a:t>Unemployment peaked at 10.1% in October 2009, highest monthly rate since 1983.</a:t>
            </a:r>
          </a:p>
          <a:p>
            <a:pPr algn="ctr" eaLnBrk="0" hangingPunct="0">
              <a:lnSpc>
                <a:spcPct val="90000"/>
              </a:lnSpc>
              <a:spcBef>
                <a:spcPct val="50000"/>
              </a:spcBef>
              <a:buClr>
                <a:schemeClr val="bg1"/>
              </a:buClr>
              <a:buFont typeface="Wingdings" pitchFamily="2" charset="2"/>
              <a:buNone/>
              <a:defRPr/>
            </a:pPr>
            <a:r>
              <a:rPr lang="en-US" sz="1400" b="1" dirty="0">
                <a:cs typeface="+mn-cs"/>
              </a:rPr>
              <a:t>Peak rate in the last 30 years: 10.8% in November - December 1982</a:t>
            </a:r>
          </a:p>
        </p:txBody>
      </p:sp>
      <p:sp>
        <p:nvSpPr>
          <p:cNvPr id="40968" name="Rectangle 8"/>
          <p:cNvSpPr>
            <a:spLocks noChangeArrowheads="1"/>
          </p:cNvSpPr>
          <p:nvPr/>
        </p:nvSpPr>
        <p:spPr bwMode="auto">
          <a:xfrm>
            <a:off x="0" y="6578600"/>
            <a:ext cx="7569200" cy="27940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US Bureau of Labor Statistics; Insurance Information Institute.</a:t>
            </a:r>
          </a:p>
        </p:txBody>
      </p:sp>
      <p:sp>
        <p:nvSpPr>
          <p:cNvPr id="2094089" name="AutoShape 38"/>
          <p:cNvSpPr>
            <a:spLocks noChangeArrowheads="1"/>
          </p:cNvSpPr>
          <p:nvPr/>
        </p:nvSpPr>
        <p:spPr bwMode="blackWhite">
          <a:xfrm>
            <a:off x="7280275" y="1152525"/>
            <a:ext cx="1639888" cy="1562100"/>
          </a:xfrm>
          <a:prstGeom prst="wedgeRectCallout">
            <a:avLst>
              <a:gd name="adj1" fmla="val -71716"/>
              <a:gd name="adj2" fmla="val 1649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cs typeface="+mn-cs"/>
              </a:rPr>
              <a:t>U-6 went from 8.0% in March 2007 to 17.5% in </a:t>
            </a:r>
            <a:br>
              <a:rPr lang="en-US" sz="1400" b="1" dirty="0">
                <a:solidFill>
                  <a:schemeClr val="bg1"/>
                </a:solidFill>
                <a:cs typeface="+mn-cs"/>
              </a:rPr>
            </a:br>
            <a:r>
              <a:rPr lang="en-US" sz="1400" b="1" dirty="0">
                <a:solidFill>
                  <a:schemeClr val="bg1"/>
                </a:solidFill>
                <a:cs typeface="+mn-cs"/>
              </a:rPr>
              <a:t>October 2009; Stood at </a:t>
            </a:r>
            <a:r>
              <a:rPr lang="en-US" sz="1400" b="1" dirty="0" smtClean="0">
                <a:solidFill>
                  <a:schemeClr val="bg1"/>
                </a:solidFill>
                <a:cs typeface="+mn-cs"/>
              </a:rPr>
              <a:t>13.7% </a:t>
            </a:r>
            <a:r>
              <a:rPr lang="en-US" sz="1400" b="1" dirty="0">
                <a:solidFill>
                  <a:schemeClr val="bg1"/>
                </a:solidFill>
                <a:cs typeface="+mn-cs"/>
              </a:rPr>
              <a:t>in </a:t>
            </a:r>
            <a:r>
              <a:rPr lang="en-US" sz="1400" b="1" dirty="0" smtClean="0">
                <a:solidFill>
                  <a:schemeClr val="bg1"/>
                </a:solidFill>
                <a:cs typeface="+mn-cs"/>
              </a:rPr>
              <a:t>Apr. 2013</a:t>
            </a:r>
            <a:endParaRPr lang="en-US" sz="1400" b="1" dirty="0">
              <a:solidFill>
                <a:schemeClr val="bg1"/>
              </a:solidFill>
              <a:cs typeface="+mn-cs"/>
            </a:endParaRPr>
          </a:p>
        </p:txBody>
      </p:sp>
      <p:sp>
        <p:nvSpPr>
          <p:cNvPr id="40970" name="Rectangle 11"/>
          <p:cNvSpPr>
            <a:spLocks noChangeArrowheads="1"/>
          </p:cNvSpPr>
          <p:nvPr/>
        </p:nvSpPr>
        <p:spPr bwMode="black">
          <a:xfrm>
            <a:off x="223838" y="1028700"/>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January 2000 through </a:t>
            </a:r>
            <a:r>
              <a:rPr lang="en-US" sz="1600" b="1" dirty="0" smtClean="0">
                <a:solidFill>
                  <a:srgbClr val="225A7A"/>
                </a:solidFill>
              </a:rPr>
              <a:t>Apr. 2013, </a:t>
            </a:r>
            <a:r>
              <a:rPr lang="en-US" sz="1600" b="1" dirty="0">
                <a:solidFill>
                  <a:srgbClr val="225A7A"/>
                </a:solidFill>
              </a:rPr>
              <a:t>Seasonally Adjusted (%)</a:t>
            </a:r>
          </a:p>
        </p:txBody>
      </p:sp>
      <p:sp>
        <p:nvSpPr>
          <p:cNvPr id="2" name="AutoShape 38"/>
          <p:cNvSpPr>
            <a:spLocks noChangeArrowheads="1"/>
          </p:cNvSpPr>
          <p:nvPr/>
        </p:nvSpPr>
        <p:spPr bwMode="blackWhite">
          <a:xfrm>
            <a:off x="628914" y="1981200"/>
            <a:ext cx="1271588" cy="942975"/>
          </a:xfrm>
          <a:prstGeom prst="wedgeRectCallout">
            <a:avLst>
              <a:gd name="adj1" fmla="val 10178"/>
              <a:gd name="adj2" fmla="val 21012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solidFill>
                  <a:schemeClr val="bg1"/>
                </a:solidFill>
              </a:rPr>
              <a:t>Recession ended in November 2001 </a:t>
            </a:r>
          </a:p>
        </p:txBody>
      </p:sp>
      <p:sp>
        <p:nvSpPr>
          <p:cNvPr id="3" name="AutoShape 38"/>
          <p:cNvSpPr>
            <a:spLocks noChangeArrowheads="1"/>
          </p:cNvSpPr>
          <p:nvPr/>
        </p:nvSpPr>
        <p:spPr bwMode="blackWhite">
          <a:xfrm>
            <a:off x="1967990" y="2009775"/>
            <a:ext cx="1550988" cy="923925"/>
          </a:xfrm>
          <a:prstGeom prst="wedgeRectCallout">
            <a:avLst>
              <a:gd name="adj1" fmla="val -34152"/>
              <a:gd name="adj2" fmla="val 18649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solidFill>
                  <a:schemeClr val="bg1"/>
                </a:solidFill>
              </a:rPr>
              <a:t>Unemployment kept rising for 19 more months</a:t>
            </a:r>
          </a:p>
        </p:txBody>
      </p:sp>
      <p:sp>
        <p:nvSpPr>
          <p:cNvPr id="4" name="AutoShape 38"/>
          <p:cNvSpPr>
            <a:spLocks noChangeArrowheads="1"/>
          </p:cNvSpPr>
          <p:nvPr/>
        </p:nvSpPr>
        <p:spPr bwMode="blackWhite">
          <a:xfrm>
            <a:off x="3555022" y="2028825"/>
            <a:ext cx="1343025" cy="914400"/>
          </a:xfrm>
          <a:prstGeom prst="wedgeRectCallout">
            <a:avLst>
              <a:gd name="adj1" fmla="val 7811"/>
              <a:gd name="adj2" fmla="val 22681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solidFill>
                  <a:schemeClr val="bg1"/>
                </a:solidFill>
              </a:rPr>
              <a:t>Recession began in December 2007</a:t>
            </a:r>
          </a:p>
        </p:txBody>
      </p:sp>
      <p:sp>
        <p:nvSpPr>
          <p:cNvPr id="14" name="Rectangle 6"/>
          <p:cNvSpPr>
            <a:spLocks noChangeArrowheads="1"/>
          </p:cNvSpPr>
          <p:nvPr/>
        </p:nvSpPr>
        <p:spPr bwMode="blackWhite">
          <a:xfrm>
            <a:off x="481013" y="6000750"/>
            <a:ext cx="8220075" cy="555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Stubbornly high unemployment and </a:t>
            </a:r>
            <a:r>
              <a:rPr lang="en-US" b="1" dirty="0" smtClean="0">
                <a:solidFill>
                  <a:srgbClr val="FFFFFF"/>
                </a:solidFill>
              </a:rPr>
              <a:t>underemployment constrain </a:t>
            </a:r>
            <a:r>
              <a:rPr lang="en-US" b="1" dirty="0">
                <a:solidFill>
                  <a:srgbClr val="FFFFFF"/>
                </a:solidFill>
              </a:rPr>
              <a:t>overall economic </a:t>
            </a:r>
            <a:r>
              <a:rPr lang="en-US" b="1" dirty="0" smtClean="0">
                <a:solidFill>
                  <a:srgbClr val="FFFFFF"/>
                </a:solidFill>
              </a:rPr>
              <a:t>growth, but the job market is now clearly improving</a:t>
            </a:r>
            <a:endParaRPr lang="en-US" b="1" dirty="0">
              <a:solidFill>
                <a:srgbClr val="FFFFFF"/>
              </a:solidFill>
            </a:endParaRPr>
          </a:p>
        </p:txBody>
      </p:sp>
      <p:sp>
        <p:nvSpPr>
          <p:cNvPr id="15" name="Date Placeholder 14"/>
          <p:cNvSpPr>
            <a:spLocks noGrp="1"/>
          </p:cNvSpPr>
          <p:nvPr>
            <p:ph type="dt" sz="half" idx="10"/>
          </p:nvPr>
        </p:nvSpPr>
        <p:spPr/>
        <p:txBody>
          <a:bodyPr/>
          <a:lstStyle/>
          <a:p>
            <a:pPr>
              <a:defRPr/>
            </a:pPr>
            <a:r>
              <a:rPr lang="en-US" smtClean="0"/>
              <a:t>12/01/09 - 9pm</a:t>
            </a:r>
            <a:endParaRPr lang="en-US"/>
          </a:p>
        </p:txBody>
      </p:sp>
      <p:sp>
        <p:nvSpPr>
          <p:cNvPr id="16" name="Slide Number Placeholder 15"/>
          <p:cNvSpPr>
            <a:spLocks noGrp="1"/>
          </p:cNvSpPr>
          <p:nvPr>
            <p:ph type="sldNum" sz="quarter" idx="12"/>
          </p:nvPr>
        </p:nvSpPr>
        <p:spPr/>
        <p:txBody>
          <a:bodyPr/>
          <a:lstStyle/>
          <a:p>
            <a:pPr>
              <a:defRPr/>
            </a:pPr>
            <a:fld id="{79649112-2361-4913-9798-B6AEBB59A8D4}" type="slidenum">
              <a:rPr lang="en-US" smtClean="0"/>
              <a:pPr>
                <a:defRPr/>
              </a:pPr>
              <a:t>112</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2094089"/>
                                        </p:tgtEl>
                                        <p:attrNameLst>
                                          <p:attrName>style.visibility</p:attrName>
                                        </p:attrNameLst>
                                      </p:cBhvr>
                                      <p:to>
                                        <p:strVal val="visible"/>
                                      </p:to>
                                    </p:set>
                                    <p:animEffect transition="in" filter="wipe(left)">
                                      <p:cBhvr>
                                        <p:cTn id="7" dur="500"/>
                                        <p:tgtEl>
                                          <p:spTgt spid="2094089"/>
                                        </p:tgtEl>
                                      </p:cBhvr>
                                    </p:animEffect>
                                  </p:childTnLst>
                                </p:cTn>
                              </p:par>
                            </p:childTnLst>
                          </p:cTn>
                        </p:par>
                        <p:par>
                          <p:cTn id="8" fill="hold">
                            <p:stCondLst>
                              <p:cond delay="1000"/>
                            </p:stCondLst>
                            <p:childTnLst>
                              <p:par>
                                <p:cTn id="9" presetID="22" presetClass="entr" presetSubtype="2" fill="hold" grpId="0" nodeType="afterEffect">
                                  <p:stCondLst>
                                    <p:cond delay="500"/>
                                  </p:stCondLst>
                                  <p:childTnLst>
                                    <p:set>
                                      <p:cBhvr>
                                        <p:cTn id="10" dur="1" fill="hold">
                                          <p:stCondLst>
                                            <p:cond delay="0"/>
                                          </p:stCondLst>
                                        </p:cTn>
                                        <p:tgtEl>
                                          <p:spTgt spid="7072775"/>
                                        </p:tgtEl>
                                        <p:attrNameLst>
                                          <p:attrName>style.visibility</p:attrName>
                                        </p:attrNameLst>
                                      </p:cBhvr>
                                      <p:to>
                                        <p:strVal val="visible"/>
                                      </p:to>
                                    </p:set>
                                    <p:animEffect transition="in" filter="wipe(right)">
                                      <p:cBhvr>
                                        <p:cTn id="11" dur="500"/>
                                        <p:tgtEl>
                                          <p:spTgt spid="7072775"/>
                                        </p:tgtEl>
                                      </p:cBhvr>
                                    </p:animEffect>
                                  </p:childTnLst>
                                </p:cTn>
                              </p:par>
                            </p:childTnLst>
                          </p:cTn>
                        </p:par>
                        <p:par>
                          <p:cTn id="12" fill="hold">
                            <p:stCondLst>
                              <p:cond delay="2000"/>
                            </p:stCondLst>
                            <p:childTnLst>
                              <p:par>
                                <p:cTn id="13" presetID="22" presetClass="entr" presetSubtype="8" fill="hold" grpId="0" nodeType="afterEffect">
                                  <p:stCondLst>
                                    <p:cond delay="50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500"/>
                                        <p:tgtEl>
                                          <p:spTgt spid="2"/>
                                        </p:tgtEl>
                                      </p:cBhvr>
                                    </p:animEffect>
                                  </p:childTnLst>
                                </p:cTn>
                              </p:par>
                            </p:childTnLst>
                          </p:cTn>
                        </p:par>
                        <p:par>
                          <p:cTn id="16" fill="hold">
                            <p:stCondLst>
                              <p:cond delay="3000"/>
                            </p:stCondLst>
                            <p:childTnLst>
                              <p:par>
                                <p:cTn id="17" presetID="22" presetClass="entr" presetSubtype="8" fill="hold" grpId="0" nodeType="afterEffect">
                                  <p:stCondLst>
                                    <p:cond delay="500"/>
                                  </p:stCondLst>
                                  <p:childTnLst>
                                    <p:set>
                                      <p:cBhvr>
                                        <p:cTn id="18" dur="1" fill="hold">
                                          <p:stCondLst>
                                            <p:cond delay="0"/>
                                          </p:stCondLst>
                                        </p:cTn>
                                        <p:tgtEl>
                                          <p:spTgt spid="3"/>
                                        </p:tgtEl>
                                        <p:attrNameLst>
                                          <p:attrName>style.visibility</p:attrName>
                                        </p:attrNameLst>
                                      </p:cBhvr>
                                      <p:to>
                                        <p:strVal val="visible"/>
                                      </p:to>
                                    </p:set>
                                    <p:animEffect transition="in" filter="wipe(left)">
                                      <p:cBhvr>
                                        <p:cTn id="19" dur="500"/>
                                        <p:tgtEl>
                                          <p:spTgt spid="3"/>
                                        </p:tgtEl>
                                      </p:cBhvr>
                                    </p:animEffect>
                                  </p:childTnLst>
                                </p:cTn>
                              </p:par>
                            </p:childTnLst>
                          </p:cTn>
                        </p:par>
                        <p:par>
                          <p:cTn id="20" fill="hold">
                            <p:stCondLst>
                              <p:cond delay="4000"/>
                            </p:stCondLst>
                            <p:childTnLst>
                              <p:par>
                                <p:cTn id="21" presetID="22" presetClass="entr" presetSubtype="8" fill="hold" grpId="0" nodeType="afterEffect">
                                  <p:stCondLst>
                                    <p:cond delay="500"/>
                                  </p:stCondLst>
                                  <p:childTnLst>
                                    <p:set>
                                      <p:cBhvr>
                                        <p:cTn id="22" dur="1" fill="hold">
                                          <p:stCondLst>
                                            <p:cond delay="0"/>
                                          </p:stCondLst>
                                        </p:cTn>
                                        <p:tgtEl>
                                          <p:spTgt spid="4"/>
                                        </p:tgtEl>
                                        <p:attrNameLst>
                                          <p:attrName>style.visibility</p:attrName>
                                        </p:attrNameLst>
                                      </p:cBhvr>
                                      <p:to>
                                        <p:strVal val="visible"/>
                                      </p:to>
                                    </p:set>
                                    <p:animEffect transition="in" filter="wipe(left)">
                                      <p:cBhvr>
                                        <p:cTn id="23" dur="500"/>
                                        <p:tgtEl>
                                          <p:spTgt spid="4"/>
                                        </p:tgtEl>
                                      </p:cBhvr>
                                    </p:animEffect>
                                  </p:childTnLst>
                                </p:cTn>
                              </p:par>
                            </p:childTnLst>
                          </p:cTn>
                        </p:par>
                        <p:par>
                          <p:cTn id="24" fill="hold">
                            <p:stCondLst>
                              <p:cond delay="5000"/>
                            </p:stCondLst>
                            <p:childTnLst>
                              <p:par>
                                <p:cTn id="25" presetID="23" presetClass="entr" presetSubtype="16" fill="hold" grpId="0" nodeType="afterEffect">
                                  <p:stCondLst>
                                    <p:cond delay="100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72775" grpId="0" animBg="1"/>
      <p:bldP spid="2094089" grpId="0" animBg="1"/>
      <p:bldP spid="2" grpId="0" animBg="1"/>
      <p:bldP spid="3" grpId="0" animBg="1"/>
      <p:bldP spid="4" grpId="0" animBg="1"/>
      <p:bldP spid="14" grpId="0" animBg="1"/>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986" name="Object 3"/>
          <p:cNvGraphicFramePr>
            <a:graphicFrameLocks/>
          </p:cNvGraphicFramePr>
          <p:nvPr>
            <p:ph idx="4294967295"/>
          </p:nvPr>
        </p:nvGraphicFramePr>
        <p:xfrm>
          <a:off x="179388" y="1397000"/>
          <a:ext cx="8775700" cy="4087813"/>
        </p:xfrm>
        <a:graphic>
          <a:graphicData uri="http://schemas.openxmlformats.org/presentationml/2006/ole">
            <p:oleObj spid="_x0000_s17989634" name="Chart" r:id="rId4" imgW="8582143" imgH="4114884" progId="MSGraph.Chart.8">
              <p:embed followColorScheme="full"/>
            </p:oleObj>
          </a:graphicData>
        </a:graphic>
      </p:graphicFrame>
      <p:sp>
        <p:nvSpPr>
          <p:cNvPr id="8" name="Rectangle 2"/>
          <p:cNvSpPr txBox="1">
            <a:spLocks noChangeArrowheads="1"/>
          </p:cNvSpPr>
          <p:nvPr/>
        </p:nvSpPr>
        <p:spPr bwMode="black">
          <a:xfrm>
            <a:off x="342900" y="0"/>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a:solidFill>
                  <a:srgbClr val="225A7A"/>
                </a:solidFill>
                <a:ea typeface="+mj-ea"/>
                <a:cs typeface="+mj-cs"/>
              </a:rPr>
              <a:t>Monthly Change in Private Employment</a:t>
            </a:r>
          </a:p>
        </p:txBody>
      </p:sp>
      <p:sp>
        <p:nvSpPr>
          <p:cNvPr id="41988" name="Rectangle 8"/>
          <p:cNvSpPr>
            <a:spLocks noChangeArrowheads="1"/>
          </p:cNvSpPr>
          <p:nvPr/>
        </p:nvSpPr>
        <p:spPr bwMode="black">
          <a:xfrm>
            <a:off x="347663" y="1200150"/>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January </a:t>
            </a:r>
            <a:r>
              <a:rPr lang="en-US" sz="1600" b="1" dirty="0" smtClean="0">
                <a:solidFill>
                  <a:srgbClr val="225A7A"/>
                </a:solidFill>
              </a:rPr>
              <a:t>2007 </a:t>
            </a:r>
            <a:r>
              <a:rPr lang="en-US" sz="1600" b="1" dirty="0">
                <a:solidFill>
                  <a:srgbClr val="225A7A"/>
                </a:solidFill>
              </a:rPr>
              <a:t>through </a:t>
            </a:r>
            <a:r>
              <a:rPr lang="en-US" sz="1600" b="1" dirty="0" smtClean="0">
                <a:solidFill>
                  <a:srgbClr val="225A7A"/>
                </a:solidFill>
              </a:rPr>
              <a:t>Apr. 2013 (Thousands</a:t>
            </a:r>
            <a:r>
              <a:rPr lang="en-US" sz="1600" b="1" dirty="0">
                <a:solidFill>
                  <a:srgbClr val="225A7A"/>
                </a:solidFill>
              </a:rPr>
              <a:t>)</a:t>
            </a:r>
          </a:p>
        </p:txBody>
      </p:sp>
      <p:sp>
        <p:nvSpPr>
          <p:cNvPr id="10" name="Rectangle 7"/>
          <p:cNvSpPr>
            <a:spLocks noChangeArrowheads="1"/>
          </p:cNvSpPr>
          <p:nvPr/>
        </p:nvSpPr>
        <p:spPr bwMode="blackWhite">
          <a:xfrm>
            <a:off x="806450" y="5562600"/>
            <a:ext cx="7680325" cy="8921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Private Employers Added </a:t>
            </a:r>
            <a:r>
              <a:rPr lang="en-US" b="1" dirty="0" smtClean="0">
                <a:solidFill>
                  <a:srgbClr val="FFFFFF"/>
                </a:solidFill>
              </a:rPr>
              <a:t>6.74 million </a:t>
            </a:r>
            <a:r>
              <a:rPr lang="en-US" b="1" dirty="0">
                <a:solidFill>
                  <a:srgbClr val="FFFFFF"/>
                </a:solidFill>
              </a:rPr>
              <a:t>Jobs Since Jan. 2010 After Having Shed </a:t>
            </a:r>
            <a:r>
              <a:rPr lang="en-US" b="1" dirty="0" smtClean="0">
                <a:solidFill>
                  <a:srgbClr val="FFFFFF"/>
                </a:solidFill>
              </a:rPr>
              <a:t>4.98 </a:t>
            </a:r>
            <a:r>
              <a:rPr lang="en-US" b="1" dirty="0">
                <a:solidFill>
                  <a:srgbClr val="FFFFFF"/>
                </a:solidFill>
              </a:rPr>
              <a:t>Million Jobs in 2009 and </a:t>
            </a:r>
            <a:r>
              <a:rPr lang="en-US" b="1" dirty="0" smtClean="0">
                <a:solidFill>
                  <a:srgbClr val="FFFFFF"/>
                </a:solidFill>
              </a:rPr>
              <a:t>3.80 </a:t>
            </a:r>
            <a:r>
              <a:rPr lang="en-US" b="1" dirty="0">
                <a:solidFill>
                  <a:srgbClr val="FFFFFF"/>
                </a:solidFill>
              </a:rPr>
              <a:t>Million in 2008 (State and Local Governments Have Shed Hundreds of Thousands of </a:t>
            </a:r>
            <a:r>
              <a:rPr lang="en-US" b="1" dirty="0" smtClean="0">
                <a:solidFill>
                  <a:srgbClr val="FFFFFF"/>
                </a:solidFill>
              </a:rPr>
              <a:t>Jobs)</a:t>
            </a:r>
            <a:endParaRPr lang="en-US" b="1" dirty="0">
              <a:solidFill>
                <a:srgbClr val="FFFFFF"/>
              </a:solidFill>
            </a:endParaRPr>
          </a:p>
        </p:txBody>
      </p:sp>
      <p:sp>
        <p:nvSpPr>
          <p:cNvPr id="41990" name="Rectangle 6"/>
          <p:cNvSpPr>
            <a:spLocks noChangeArrowheads="1"/>
          </p:cNvSpPr>
          <p:nvPr/>
        </p:nvSpPr>
        <p:spPr bwMode="auto">
          <a:xfrm>
            <a:off x="-201613" y="6616700"/>
            <a:ext cx="7569201" cy="280988"/>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US Bureau of Labor Statistics: </a:t>
            </a:r>
            <a:r>
              <a:rPr lang="en-US" sz="1100">
                <a:hlinkClick r:id="rId5"/>
              </a:rPr>
              <a:t>http://www.bls.gov/ces/home.htm</a:t>
            </a:r>
            <a:r>
              <a:rPr lang="en-US" sz="1100"/>
              <a:t>; Insurance Information Institute</a:t>
            </a:r>
          </a:p>
        </p:txBody>
      </p:sp>
      <p:sp>
        <p:nvSpPr>
          <p:cNvPr id="12" name="AutoShape 5"/>
          <p:cNvSpPr>
            <a:spLocks noChangeArrowheads="1"/>
          </p:cNvSpPr>
          <p:nvPr/>
        </p:nvSpPr>
        <p:spPr bwMode="blackWhite">
          <a:xfrm>
            <a:off x="1015006" y="3943702"/>
            <a:ext cx="2082156" cy="841375"/>
          </a:xfrm>
          <a:prstGeom prst="wedgeRectCallout">
            <a:avLst>
              <a:gd name="adj1" fmla="val 57781"/>
              <a:gd name="adj2" fmla="val -686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Monthly Losses in   Dec. 08–Mar. 09 Were the Largest in the </a:t>
            </a:r>
            <a:br>
              <a:rPr lang="en-US" sz="1400" b="1" dirty="0">
                <a:solidFill>
                  <a:schemeClr val="bg1"/>
                </a:solidFill>
              </a:rPr>
            </a:br>
            <a:r>
              <a:rPr lang="en-US" sz="1400" b="1" dirty="0">
                <a:solidFill>
                  <a:schemeClr val="bg1"/>
                </a:solidFill>
              </a:rPr>
              <a:t>Post-WW II Period</a:t>
            </a:r>
          </a:p>
        </p:txBody>
      </p:sp>
      <p:sp>
        <p:nvSpPr>
          <p:cNvPr id="14" name="AutoShape 7"/>
          <p:cNvSpPr>
            <a:spLocks noChangeArrowheads="1"/>
          </p:cNvSpPr>
          <p:nvPr/>
        </p:nvSpPr>
        <p:spPr bwMode="blackWhite">
          <a:xfrm>
            <a:off x="6931742" y="3124355"/>
            <a:ext cx="1927072" cy="936368"/>
          </a:xfrm>
          <a:prstGeom prst="wedgeRectCallout">
            <a:avLst>
              <a:gd name="adj1" fmla="val 44190"/>
              <a:gd name="adj2" fmla="val -11107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cs typeface="+mn-cs"/>
              </a:rPr>
              <a:t>176,000 </a:t>
            </a:r>
            <a:r>
              <a:rPr lang="en-US" sz="1400" b="1" dirty="0">
                <a:cs typeface="+mn-cs"/>
              </a:rPr>
              <a:t>private sector jobs were created in </a:t>
            </a:r>
            <a:r>
              <a:rPr lang="en-US" sz="1400" b="1" dirty="0" smtClean="0">
                <a:cs typeface="+mn-cs"/>
              </a:rPr>
              <a:t>April</a:t>
            </a:r>
            <a:endParaRPr lang="en-US" sz="1400" b="1" dirty="0">
              <a:cs typeface="+mn-cs"/>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103D1549-189B-430A-BC2E-B6FA9183E25C}" type="slidenum">
              <a:rPr lang="en-US" smtClean="0"/>
              <a:pPr>
                <a:defRPr/>
              </a:pPr>
              <a:t>113</a:t>
            </a:fld>
            <a:endParaRPr lang="en-US"/>
          </a:p>
        </p:txBody>
      </p:sp>
      <p:sp>
        <p:nvSpPr>
          <p:cNvPr id="13" name="Text Box 17"/>
          <p:cNvSpPr txBox="1">
            <a:spLocks noChangeArrowheads="1"/>
          </p:cNvSpPr>
          <p:nvPr/>
        </p:nvSpPr>
        <p:spPr bwMode="auto">
          <a:xfrm>
            <a:off x="4847302" y="3736258"/>
            <a:ext cx="1818968" cy="954107"/>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sz="1400" b="1" u="sng" dirty="0" smtClean="0">
                <a:solidFill>
                  <a:schemeClr val="bg1"/>
                </a:solidFill>
              </a:rPr>
              <a:t>Jobs Created</a:t>
            </a:r>
          </a:p>
          <a:p>
            <a:pPr algn="ctr">
              <a:defRPr/>
            </a:pPr>
            <a:r>
              <a:rPr lang="en-US" sz="1400" b="1" dirty="0" smtClean="0">
                <a:solidFill>
                  <a:schemeClr val="bg1"/>
                </a:solidFill>
              </a:rPr>
              <a:t>2012: 2.247 Mill</a:t>
            </a:r>
          </a:p>
          <a:p>
            <a:pPr algn="ctr">
              <a:defRPr/>
            </a:pPr>
            <a:r>
              <a:rPr lang="en-US" sz="1400" b="1" dirty="0" smtClean="0">
                <a:solidFill>
                  <a:schemeClr val="bg1"/>
                </a:solidFill>
              </a:rPr>
              <a:t>2011: 2.420 Mill</a:t>
            </a:r>
          </a:p>
          <a:p>
            <a:pPr algn="ctr">
              <a:defRPr/>
            </a:pPr>
            <a:r>
              <a:rPr lang="en-US" sz="1400" b="1" dirty="0" smtClean="0">
                <a:solidFill>
                  <a:schemeClr val="bg1"/>
                </a:solidFill>
              </a:rPr>
              <a:t>2010: 1.235 Mill</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22" presetClass="entr" presetSubtype="2"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right)">
                                      <p:cBhvr>
                                        <p:cTn id="12" dur="500"/>
                                        <p:tgtEl>
                                          <p:spTgt spid="12"/>
                                        </p:tgtEl>
                                      </p:cBhvr>
                                    </p:animEffect>
                                  </p:childTnLst>
                                </p:cTn>
                              </p:par>
                            </p:childTnLst>
                          </p:cTn>
                        </p:par>
                        <p:par>
                          <p:cTn id="13" fill="hold">
                            <p:stCondLst>
                              <p:cond delay="1500"/>
                            </p:stCondLst>
                            <p:childTnLst>
                              <p:par>
                                <p:cTn id="14" presetID="22" presetClass="entr" presetSubtype="2" fill="hold" grpId="0" nodeType="afterEffect">
                                  <p:stCondLst>
                                    <p:cond delay="500"/>
                                  </p:stCondLst>
                                  <p:childTnLst>
                                    <p:set>
                                      <p:cBhvr>
                                        <p:cTn id="15" dur="1" fill="hold">
                                          <p:stCondLst>
                                            <p:cond delay="0"/>
                                          </p:stCondLst>
                                        </p:cTn>
                                        <p:tgtEl>
                                          <p:spTgt spid="14"/>
                                        </p:tgtEl>
                                        <p:attrNameLst>
                                          <p:attrName>style.visibility</p:attrName>
                                        </p:attrNameLst>
                                      </p:cBhvr>
                                      <p:to>
                                        <p:strVal val="visible"/>
                                      </p:to>
                                    </p:set>
                                    <p:animEffect transition="in" filter="wipe(right)">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4" grpId="0" animBg="1"/>
    </p:bldLst>
  </p:timing>
</p:sld>
</file>

<file path=ppt/slides/slide1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1986" name="Object 3"/>
          <p:cNvGraphicFramePr>
            <a:graphicFrameLocks/>
          </p:cNvGraphicFramePr>
          <p:nvPr>
            <p:ph idx="4294967295"/>
          </p:nvPr>
        </p:nvGraphicFramePr>
        <p:xfrm>
          <a:off x="117987" y="1397000"/>
          <a:ext cx="8837101" cy="4087813"/>
        </p:xfrm>
        <a:graphic>
          <a:graphicData uri="http://schemas.openxmlformats.org/presentationml/2006/ole">
            <p:oleObj spid="_x0000_s17990658" name="Chart" r:id="rId4" imgW="8582143" imgH="4114884" progId="MSGraph.Chart.8">
              <p:embed followColorScheme="full"/>
            </p:oleObj>
          </a:graphicData>
        </a:graphic>
      </p:graphicFrame>
      <p:sp>
        <p:nvSpPr>
          <p:cNvPr id="8" name="Rectangle 2"/>
          <p:cNvSpPr txBox="1">
            <a:spLocks noChangeArrowheads="1"/>
          </p:cNvSpPr>
          <p:nvPr/>
        </p:nvSpPr>
        <p:spPr bwMode="black">
          <a:xfrm>
            <a:off x="342900" y="0"/>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Cumulative </a:t>
            </a:r>
            <a:r>
              <a:rPr lang="en-US" sz="3000" b="1" kern="0" dirty="0">
                <a:solidFill>
                  <a:srgbClr val="225A7A"/>
                </a:solidFill>
                <a:ea typeface="+mj-ea"/>
                <a:cs typeface="+mj-cs"/>
              </a:rPr>
              <a:t>Change in Private </a:t>
            </a:r>
            <a:r>
              <a:rPr lang="en-US" sz="3000" b="1" kern="0" dirty="0" smtClean="0">
                <a:solidFill>
                  <a:srgbClr val="225A7A"/>
                </a:solidFill>
                <a:ea typeface="+mj-ea"/>
                <a:cs typeface="+mj-cs"/>
              </a:rPr>
              <a:t>Employment: Dec. 2007—Apr. 2013</a:t>
            </a:r>
            <a:endParaRPr lang="en-US" sz="3000" b="1" kern="0" dirty="0">
              <a:solidFill>
                <a:srgbClr val="225A7A"/>
              </a:solidFill>
              <a:ea typeface="+mj-ea"/>
              <a:cs typeface="+mj-cs"/>
            </a:endParaRPr>
          </a:p>
        </p:txBody>
      </p:sp>
      <p:sp>
        <p:nvSpPr>
          <p:cNvPr id="41988" name="Rectangle 8"/>
          <p:cNvSpPr>
            <a:spLocks noChangeArrowheads="1"/>
          </p:cNvSpPr>
          <p:nvPr/>
        </p:nvSpPr>
        <p:spPr bwMode="black">
          <a:xfrm>
            <a:off x="347663" y="1200150"/>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December 2007 </a:t>
            </a:r>
            <a:r>
              <a:rPr lang="en-US" sz="1600" b="1" dirty="0">
                <a:solidFill>
                  <a:srgbClr val="225A7A"/>
                </a:solidFill>
              </a:rPr>
              <a:t>through </a:t>
            </a:r>
            <a:r>
              <a:rPr lang="en-US" sz="1600" b="1" dirty="0" smtClean="0">
                <a:solidFill>
                  <a:srgbClr val="225A7A"/>
                </a:solidFill>
              </a:rPr>
              <a:t>April 2013 (Millions)</a:t>
            </a:r>
            <a:endParaRPr lang="en-US" sz="1600" b="1" dirty="0">
              <a:solidFill>
                <a:srgbClr val="225A7A"/>
              </a:solidFill>
            </a:endParaRPr>
          </a:p>
        </p:txBody>
      </p:sp>
      <p:sp>
        <p:nvSpPr>
          <p:cNvPr id="41990" name="Rectangle 6"/>
          <p:cNvSpPr>
            <a:spLocks noChangeArrowheads="1"/>
          </p:cNvSpPr>
          <p:nvPr/>
        </p:nvSpPr>
        <p:spPr bwMode="auto">
          <a:xfrm>
            <a:off x="-201613" y="6616700"/>
            <a:ext cx="7569201" cy="280988"/>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US Bureau of Labor Statistics: </a:t>
            </a:r>
            <a:r>
              <a:rPr lang="en-US" sz="1100">
                <a:hlinkClick r:id="rId5"/>
              </a:rPr>
              <a:t>http://www.bls.gov/ces/home.htm</a:t>
            </a:r>
            <a:r>
              <a:rPr lang="en-US" sz="1100"/>
              <a:t>; Insurance Information Institute</a:t>
            </a:r>
          </a:p>
        </p:txBody>
      </p:sp>
      <p:sp>
        <p:nvSpPr>
          <p:cNvPr id="12" name="AutoShape 5"/>
          <p:cNvSpPr>
            <a:spLocks noChangeArrowheads="1"/>
          </p:cNvSpPr>
          <p:nvPr/>
        </p:nvSpPr>
        <p:spPr bwMode="blackWhite">
          <a:xfrm>
            <a:off x="3795960" y="2925098"/>
            <a:ext cx="2197100" cy="727586"/>
          </a:xfrm>
          <a:prstGeom prst="wedgeRectCallout">
            <a:avLst>
              <a:gd name="adj1" fmla="val -33408"/>
              <a:gd name="adj2" fmla="val 16719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Cumulative job losses peaked at 8.765 million in February 2010</a:t>
            </a:r>
            <a:endParaRPr lang="en-US" sz="1400" b="1" dirty="0">
              <a:solidFill>
                <a:schemeClr val="bg1"/>
              </a:solidFill>
            </a:endParaRPr>
          </a:p>
        </p:txBody>
      </p:sp>
      <p:sp>
        <p:nvSpPr>
          <p:cNvPr id="14" name="AutoShape 7"/>
          <p:cNvSpPr>
            <a:spLocks noChangeArrowheads="1"/>
          </p:cNvSpPr>
          <p:nvPr/>
        </p:nvSpPr>
        <p:spPr bwMode="blackWhite">
          <a:xfrm>
            <a:off x="6136196" y="1328529"/>
            <a:ext cx="2151531" cy="685800"/>
          </a:xfrm>
          <a:prstGeom prst="wedgeRectCallout">
            <a:avLst>
              <a:gd name="adj1" fmla="val 70268"/>
              <a:gd name="adj2" fmla="val 5963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cs typeface="+mn-cs"/>
              </a:rPr>
              <a:t>Cumulative job losses as of </a:t>
            </a:r>
            <a:r>
              <a:rPr lang="en-US" sz="1400" b="1" dirty="0" smtClean="0"/>
              <a:t>Apr.</a:t>
            </a:r>
            <a:r>
              <a:rPr lang="en-US" sz="1400" b="1" dirty="0" smtClean="0">
                <a:cs typeface="+mn-cs"/>
              </a:rPr>
              <a:t> 2013 totaled 1.985 million</a:t>
            </a:r>
            <a:endParaRPr lang="en-US" sz="1400" b="1" dirty="0">
              <a:cs typeface="+mn-cs"/>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103D1549-189B-430A-BC2E-B6FA9183E25C}" type="slidenum">
              <a:rPr lang="en-US" smtClean="0"/>
              <a:pPr>
                <a:defRPr/>
              </a:pPr>
              <a:t>114</a:t>
            </a:fld>
            <a:endParaRPr lang="en-US"/>
          </a:p>
        </p:txBody>
      </p:sp>
      <p:cxnSp>
        <p:nvCxnSpPr>
          <p:cNvPr id="13" name="Straight Connector 12"/>
          <p:cNvCxnSpPr/>
          <p:nvPr/>
        </p:nvCxnSpPr>
        <p:spPr>
          <a:xfrm flipV="1">
            <a:off x="969682" y="2733368"/>
            <a:ext cx="7830189" cy="1277"/>
          </a:xfrm>
          <a:prstGeom prst="line">
            <a:avLst/>
          </a:prstGeom>
          <a:ln w="34925">
            <a:solidFill>
              <a:srgbClr val="C00000"/>
            </a:solidFill>
          </a:ln>
        </p:spPr>
        <p:style>
          <a:lnRef idx="1">
            <a:schemeClr val="accent1"/>
          </a:lnRef>
          <a:fillRef idx="0">
            <a:schemeClr val="accent1"/>
          </a:fillRef>
          <a:effectRef idx="0">
            <a:schemeClr val="accent1"/>
          </a:effectRef>
          <a:fontRef idx="minor">
            <a:schemeClr val="tx1"/>
          </a:fontRef>
        </p:style>
      </p:cxnSp>
      <p:sp>
        <p:nvSpPr>
          <p:cNvPr id="16" name="AutoShape 7"/>
          <p:cNvSpPr>
            <a:spLocks noChangeArrowheads="1"/>
          </p:cNvSpPr>
          <p:nvPr/>
        </p:nvSpPr>
        <p:spPr bwMode="blackWhite">
          <a:xfrm>
            <a:off x="974698" y="3500284"/>
            <a:ext cx="1458788" cy="1454450"/>
          </a:xfrm>
          <a:prstGeom prst="wedgeRectCallout">
            <a:avLst>
              <a:gd name="adj1" fmla="val 54255"/>
              <a:gd name="adj2" fmla="val -40344"/>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cs typeface="+mn-cs"/>
              </a:rPr>
              <a:t>All of the jobs “lost” since President Obama took office in Jan. 2009 have been recouped</a:t>
            </a:r>
            <a:endParaRPr lang="en-US" sz="1400" b="1" dirty="0">
              <a:cs typeface="+mn-cs"/>
            </a:endParaRPr>
          </a:p>
        </p:txBody>
      </p:sp>
      <p:sp>
        <p:nvSpPr>
          <p:cNvPr id="15" name="Rectangle 7"/>
          <p:cNvSpPr>
            <a:spLocks noChangeArrowheads="1"/>
          </p:cNvSpPr>
          <p:nvPr/>
        </p:nvSpPr>
        <p:spPr bwMode="blackWhite">
          <a:xfrm>
            <a:off x="806450" y="5562600"/>
            <a:ext cx="7680325" cy="8921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Private Employers Added </a:t>
            </a:r>
            <a:r>
              <a:rPr lang="en-US" b="1" dirty="0" smtClean="0">
                <a:solidFill>
                  <a:srgbClr val="FFFFFF"/>
                </a:solidFill>
              </a:rPr>
              <a:t>6.74 million </a:t>
            </a:r>
            <a:r>
              <a:rPr lang="en-US" b="1" dirty="0">
                <a:solidFill>
                  <a:srgbClr val="FFFFFF"/>
                </a:solidFill>
              </a:rPr>
              <a:t>Jobs Since Jan. 2010 After Having Shed </a:t>
            </a:r>
            <a:r>
              <a:rPr lang="en-US" b="1" dirty="0" smtClean="0">
                <a:solidFill>
                  <a:srgbClr val="FFFFFF"/>
                </a:solidFill>
              </a:rPr>
              <a:t>4.98 </a:t>
            </a:r>
            <a:r>
              <a:rPr lang="en-US" b="1" dirty="0">
                <a:solidFill>
                  <a:srgbClr val="FFFFFF"/>
                </a:solidFill>
              </a:rPr>
              <a:t>Million Jobs in 2009 and </a:t>
            </a:r>
            <a:r>
              <a:rPr lang="en-US" b="1" dirty="0" smtClean="0">
                <a:solidFill>
                  <a:srgbClr val="FFFFFF"/>
                </a:solidFill>
              </a:rPr>
              <a:t>3.80 </a:t>
            </a:r>
            <a:r>
              <a:rPr lang="en-US" b="1" dirty="0">
                <a:solidFill>
                  <a:srgbClr val="FFFFFF"/>
                </a:solidFill>
              </a:rPr>
              <a:t>Million in 2008 (State and Local Governments Have Shed Hundreds of Thousands of </a:t>
            </a:r>
            <a:r>
              <a:rPr lang="en-US" b="1" dirty="0" smtClean="0">
                <a:solidFill>
                  <a:srgbClr val="FFFFFF"/>
                </a:solidFill>
              </a:rPr>
              <a:t>Jobs)</a:t>
            </a:r>
            <a:endParaRPr lang="en-US" b="1" dirty="0">
              <a:solidFill>
                <a:srgbClr val="FFFFFF"/>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right)">
                                      <p:cBhvr>
                                        <p:cTn id="7" dur="500"/>
                                        <p:tgtEl>
                                          <p:spTgt spid="12"/>
                                        </p:tgtEl>
                                      </p:cBhvr>
                                    </p:animEffect>
                                  </p:childTnLst>
                                </p:cTn>
                              </p:par>
                            </p:childTnLst>
                          </p:cTn>
                        </p:par>
                        <p:par>
                          <p:cTn id="8" fill="hold">
                            <p:stCondLst>
                              <p:cond delay="500"/>
                            </p:stCondLst>
                            <p:childTnLst>
                              <p:par>
                                <p:cTn id="9" presetID="22" presetClass="entr" presetSubtype="2" fill="hold" grpId="0" nodeType="afterEffect">
                                  <p:stCondLst>
                                    <p:cond delay="500"/>
                                  </p:stCondLst>
                                  <p:childTnLst>
                                    <p:set>
                                      <p:cBhvr>
                                        <p:cTn id="10" dur="1" fill="hold">
                                          <p:stCondLst>
                                            <p:cond delay="0"/>
                                          </p:stCondLst>
                                        </p:cTn>
                                        <p:tgtEl>
                                          <p:spTgt spid="14"/>
                                        </p:tgtEl>
                                        <p:attrNameLst>
                                          <p:attrName>style.visibility</p:attrName>
                                        </p:attrNameLst>
                                      </p:cBhvr>
                                      <p:to>
                                        <p:strVal val="visible"/>
                                      </p:to>
                                    </p:set>
                                    <p:animEffect transition="in" filter="wipe(right)">
                                      <p:cBhvr>
                                        <p:cTn id="11" dur="500"/>
                                        <p:tgtEl>
                                          <p:spTgt spid="14"/>
                                        </p:tgtEl>
                                      </p:cBhvr>
                                    </p:animEffect>
                                  </p:childTnLst>
                                </p:cTn>
                              </p:par>
                            </p:childTnLst>
                          </p:cTn>
                        </p:par>
                        <p:par>
                          <p:cTn id="12" fill="hold">
                            <p:stCondLst>
                              <p:cond delay="1500"/>
                            </p:stCondLst>
                            <p:childTnLst>
                              <p:par>
                                <p:cTn id="13" presetID="22" presetClass="entr" presetSubtype="2" fill="hold" grpId="0" nodeType="afterEffect">
                                  <p:stCondLst>
                                    <p:cond delay="500"/>
                                  </p:stCondLst>
                                  <p:childTnLst>
                                    <p:set>
                                      <p:cBhvr>
                                        <p:cTn id="14" dur="1" fill="hold">
                                          <p:stCondLst>
                                            <p:cond delay="0"/>
                                          </p:stCondLst>
                                        </p:cTn>
                                        <p:tgtEl>
                                          <p:spTgt spid="16"/>
                                        </p:tgtEl>
                                        <p:attrNameLst>
                                          <p:attrName>style.visibility</p:attrName>
                                        </p:attrNameLst>
                                      </p:cBhvr>
                                      <p:to>
                                        <p:strVal val="visible"/>
                                      </p:to>
                                    </p:set>
                                    <p:animEffect transition="in" filter="wipe(right)">
                                      <p:cBhvr>
                                        <p:cTn id="15" dur="500"/>
                                        <p:tgtEl>
                                          <p:spTgt spid="16"/>
                                        </p:tgtEl>
                                      </p:cBhvr>
                                    </p:animEffect>
                                  </p:childTnLst>
                                </p:cTn>
                              </p:par>
                            </p:childTnLst>
                          </p:cTn>
                        </p:par>
                        <p:par>
                          <p:cTn id="16" fill="hold">
                            <p:stCondLst>
                              <p:cond delay="2500"/>
                            </p:stCondLst>
                            <p:childTnLst>
                              <p:par>
                                <p:cTn id="17" presetID="23" presetClass="entr" presetSubtype="16" fill="hold" grpId="0" nodeType="afterEffect">
                                  <p:stCondLst>
                                    <p:cond delay="500"/>
                                  </p:stCondLst>
                                  <p:childTnLst>
                                    <p:set>
                                      <p:cBhvr>
                                        <p:cTn id="18" dur="1" fill="hold">
                                          <p:stCondLst>
                                            <p:cond delay="0"/>
                                          </p:stCondLst>
                                        </p:cTn>
                                        <p:tgtEl>
                                          <p:spTgt spid="15"/>
                                        </p:tgtEl>
                                        <p:attrNameLst>
                                          <p:attrName>style.visibility</p:attrName>
                                        </p:attrNameLst>
                                      </p:cBhvr>
                                      <p:to>
                                        <p:strVal val="visible"/>
                                      </p:to>
                                    </p:set>
                                    <p:anim calcmode="lin" valueType="num">
                                      <p:cBhvr>
                                        <p:cTn id="19" dur="500" fill="hold"/>
                                        <p:tgtEl>
                                          <p:spTgt spid="15"/>
                                        </p:tgtEl>
                                        <p:attrNameLst>
                                          <p:attrName>ppt_w</p:attrName>
                                        </p:attrNameLst>
                                      </p:cBhvr>
                                      <p:tavLst>
                                        <p:tav tm="0">
                                          <p:val>
                                            <p:fltVal val="0"/>
                                          </p:val>
                                        </p:tav>
                                        <p:tav tm="100000">
                                          <p:val>
                                            <p:strVal val="#ppt_w"/>
                                          </p:val>
                                        </p:tav>
                                      </p:tavLst>
                                    </p:anim>
                                    <p:anim calcmode="lin" valueType="num">
                                      <p:cBhvr>
                                        <p:cTn id="20" dur="500" fill="hold"/>
                                        <p:tgtEl>
                                          <p:spTgt spid="1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16" grpId="0" animBg="1"/>
      <p:bldP spid="15" grpId="0" animBg="1"/>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986" name="Object 3"/>
          <p:cNvGraphicFramePr>
            <a:graphicFrameLocks/>
          </p:cNvGraphicFramePr>
          <p:nvPr>
            <p:ph idx="4294967295"/>
          </p:nvPr>
        </p:nvGraphicFramePr>
        <p:xfrm>
          <a:off x="0" y="1438736"/>
          <a:ext cx="8748713" cy="4194175"/>
        </p:xfrm>
        <a:graphic>
          <a:graphicData uri="http://schemas.openxmlformats.org/presentationml/2006/ole">
            <p:oleObj spid="_x0000_s17991682" name="Chart" r:id="rId4" imgW="8582143" imgH="4114884" progId="MSGraph.Chart.8">
              <p:embed followColorScheme="full"/>
            </p:oleObj>
          </a:graphicData>
        </a:graphic>
      </p:graphicFrame>
      <p:sp>
        <p:nvSpPr>
          <p:cNvPr id="8" name="Rectangle 2"/>
          <p:cNvSpPr txBox="1">
            <a:spLocks noChangeArrowheads="1"/>
          </p:cNvSpPr>
          <p:nvPr/>
        </p:nvSpPr>
        <p:spPr bwMode="black">
          <a:xfrm>
            <a:off x="239664" y="44244"/>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Cumulative </a:t>
            </a:r>
            <a:r>
              <a:rPr lang="en-US" sz="3000" b="1" kern="0" dirty="0">
                <a:solidFill>
                  <a:srgbClr val="225A7A"/>
                </a:solidFill>
                <a:ea typeface="+mj-ea"/>
                <a:cs typeface="+mj-cs"/>
              </a:rPr>
              <a:t>Change in Private </a:t>
            </a:r>
            <a:r>
              <a:rPr lang="en-US" sz="3000" b="1" kern="0" dirty="0" smtClean="0">
                <a:solidFill>
                  <a:srgbClr val="225A7A"/>
                </a:solidFill>
                <a:ea typeface="+mj-ea"/>
                <a:cs typeface="+mj-cs"/>
              </a:rPr>
              <a:t>Sector Employment: Jan. 2010—Apr. 2013</a:t>
            </a:r>
            <a:endParaRPr lang="en-US" sz="3000" b="1" kern="0" dirty="0">
              <a:solidFill>
                <a:srgbClr val="225A7A"/>
              </a:solidFill>
              <a:ea typeface="+mj-ea"/>
              <a:cs typeface="+mj-cs"/>
            </a:endParaRPr>
          </a:p>
        </p:txBody>
      </p:sp>
      <p:sp>
        <p:nvSpPr>
          <p:cNvPr id="41988" name="Rectangle 8"/>
          <p:cNvSpPr>
            <a:spLocks noChangeArrowheads="1"/>
          </p:cNvSpPr>
          <p:nvPr/>
        </p:nvSpPr>
        <p:spPr bwMode="black">
          <a:xfrm>
            <a:off x="347663" y="1200150"/>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January 2010 </a:t>
            </a:r>
            <a:r>
              <a:rPr lang="en-US" sz="1600" b="1" dirty="0">
                <a:solidFill>
                  <a:srgbClr val="225A7A"/>
                </a:solidFill>
              </a:rPr>
              <a:t>through </a:t>
            </a:r>
            <a:r>
              <a:rPr lang="en-US" sz="1600" b="1" dirty="0" smtClean="0">
                <a:solidFill>
                  <a:srgbClr val="225A7A"/>
                </a:solidFill>
              </a:rPr>
              <a:t>April 2013* (Millions)</a:t>
            </a:r>
            <a:endParaRPr lang="en-US" sz="1600" b="1" dirty="0">
              <a:solidFill>
                <a:srgbClr val="225A7A"/>
              </a:solidFill>
            </a:endParaRPr>
          </a:p>
        </p:txBody>
      </p:sp>
      <p:sp>
        <p:nvSpPr>
          <p:cNvPr id="41990" name="Rectangle 6"/>
          <p:cNvSpPr>
            <a:spLocks noChangeArrowheads="1"/>
          </p:cNvSpPr>
          <p:nvPr/>
        </p:nvSpPr>
        <p:spPr bwMode="auto">
          <a:xfrm>
            <a:off x="-201613" y="6616700"/>
            <a:ext cx="7569201" cy="280988"/>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US Bureau of Labor Statistics: </a:t>
            </a:r>
            <a:r>
              <a:rPr lang="en-US" sz="1100">
                <a:hlinkClick r:id="rId5"/>
              </a:rPr>
              <a:t>http://www.bls.gov/ces/home.htm</a:t>
            </a:r>
            <a:r>
              <a:rPr lang="en-US" sz="1100"/>
              <a:t>; Insurance Information Institute</a:t>
            </a:r>
          </a:p>
        </p:txBody>
      </p:sp>
      <p:sp>
        <p:nvSpPr>
          <p:cNvPr id="14" name="AutoShape 7"/>
          <p:cNvSpPr>
            <a:spLocks noChangeArrowheads="1"/>
          </p:cNvSpPr>
          <p:nvPr/>
        </p:nvSpPr>
        <p:spPr bwMode="blackWhite">
          <a:xfrm>
            <a:off x="5531511" y="3403129"/>
            <a:ext cx="2521107" cy="1006640"/>
          </a:xfrm>
          <a:prstGeom prst="wedgeRectCallout">
            <a:avLst>
              <a:gd name="adj1" fmla="val 61269"/>
              <a:gd name="adj2" fmla="val -7539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cs typeface="+mn-cs"/>
              </a:rPr>
              <a:t>Cumulative job gains through Apr</a:t>
            </a:r>
            <a:r>
              <a:rPr lang="en-US" b="1" dirty="0" smtClean="0"/>
              <a:t>.</a:t>
            </a:r>
            <a:r>
              <a:rPr lang="en-US" b="1" dirty="0" smtClean="0">
                <a:cs typeface="+mn-cs"/>
              </a:rPr>
              <a:t> 2013 totaled 6.74 million</a:t>
            </a:r>
            <a:endParaRPr lang="en-US" b="1" dirty="0">
              <a:cs typeface="+mn-cs"/>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103D1549-189B-430A-BC2E-B6FA9183E25C}" type="slidenum">
              <a:rPr lang="en-US" smtClean="0"/>
              <a:pPr>
                <a:defRPr/>
              </a:pPr>
              <a:t>115</a:t>
            </a:fld>
            <a:endParaRPr lang="en-US"/>
          </a:p>
        </p:txBody>
      </p:sp>
      <p:sp>
        <p:nvSpPr>
          <p:cNvPr id="18" name="Text Box 17"/>
          <p:cNvSpPr txBox="1">
            <a:spLocks noChangeArrowheads="1"/>
          </p:cNvSpPr>
          <p:nvPr/>
        </p:nvSpPr>
        <p:spPr bwMode="auto">
          <a:xfrm>
            <a:off x="1266191" y="1622325"/>
            <a:ext cx="3276317" cy="1200329"/>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b="1" dirty="0" smtClean="0">
                <a:solidFill>
                  <a:schemeClr val="bg1"/>
                </a:solidFill>
              </a:rPr>
              <a:t>Job gains and pay increases have added more than $600 billion to payrolls since Jan. 2010</a:t>
            </a:r>
          </a:p>
        </p:txBody>
      </p:sp>
      <p:sp>
        <p:nvSpPr>
          <p:cNvPr id="13" name="Rectangle 7"/>
          <p:cNvSpPr>
            <a:spLocks noChangeArrowheads="1"/>
          </p:cNvSpPr>
          <p:nvPr/>
        </p:nvSpPr>
        <p:spPr bwMode="blackWhite">
          <a:xfrm>
            <a:off x="806450" y="5606844"/>
            <a:ext cx="7680325" cy="8921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Private Employers Added </a:t>
            </a:r>
            <a:r>
              <a:rPr lang="en-US" b="1" dirty="0" smtClean="0">
                <a:solidFill>
                  <a:srgbClr val="FFFFFF"/>
                </a:solidFill>
              </a:rPr>
              <a:t>6.74 million </a:t>
            </a:r>
            <a:r>
              <a:rPr lang="en-US" b="1" dirty="0">
                <a:solidFill>
                  <a:srgbClr val="FFFFFF"/>
                </a:solidFill>
              </a:rPr>
              <a:t>Jobs Since Jan. 2010 After Having Shed </a:t>
            </a:r>
            <a:r>
              <a:rPr lang="en-US" b="1" dirty="0" smtClean="0">
                <a:solidFill>
                  <a:srgbClr val="FFFFFF"/>
                </a:solidFill>
              </a:rPr>
              <a:t>4.98 </a:t>
            </a:r>
            <a:r>
              <a:rPr lang="en-US" b="1" dirty="0">
                <a:solidFill>
                  <a:srgbClr val="FFFFFF"/>
                </a:solidFill>
              </a:rPr>
              <a:t>Million Jobs in 2009 and </a:t>
            </a:r>
            <a:r>
              <a:rPr lang="en-US" b="1" dirty="0" smtClean="0">
                <a:solidFill>
                  <a:srgbClr val="FFFFFF"/>
                </a:solidFill>
              </a:rPr>
              <a:t>3.80 </a:t>
            </a:r>
            <a:r>
              <a:rPr lang="en-US" b="1" dirty="0">
                <a:solidFill>
                  <a:srgbClr val="FFFFFF"/>
                </a:solidFill>
              </a:rPr>
              <a:t>Million in 2008 (State and Local Governments Have Shed Hundreds of Thousands of </a:t>
            </a:r>
            <a:r>
              <a:rPr lang="en-US" b="1" dirty="0" smtClean="0">
                <a:solidFill>
                  <a:srgbClr val="FFFFFF"/>
                </a:solidFill>
              </a:rPr>
              <a:t>Jobs)</a:t>
            </a:r>
            <a:endParaRPr lang="en-US" b="1" dirty="0">
              <a:solidFill>
                <a:srgbClr val="FFFFFF"/>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14"/>
                                        </p:tgtEl>
                                        <p:attrNameLst>
                                          <p:attrName>style.visibility</p:attrName>
                                        </p:attrNameLst>
                                      </p:cBhvr>
                                      <p:to>
                                        <p:strVal val="visible"/>
                                      </p:to>
                                    </p:set>
                                    <p:animEffect transition="in" filter="wipe(right)">
                                      <p:cBhvr>
                                        <p:cTn id="7" dur="500"/>
                                        <p:tgtEl>
                                          <p:spTgt spid="14"/>
                                        </p:tgtEl>
                                      </p:cBhvr>
                                    </p:animEffect>
                                  </p:childTnLst>
                                </p:cTn>
                              </p:par>
                            </p:childTnLst>
                          </p:cTn>
                        </p:par>
                        <p:par>
                          <p:cTn id="8" fill="hold">
                            <p:stCondLst>
                              <p:cond delay="1000"/>
                            </p:stCondLst>
                            <p:childTnLst>
                              <p:par>
                                <p:cTn id="9" presetID="23" presetClass="entr" presetSubtype="16" fill="hold" grpId="0" nodeType="afterEffect">
                                  <p:stCondLst>
                                    <p:cond delay="50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3" grpId="0" animBg="1"/>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986" name="Object 3"/>
          <p:cNvGraphicFramePr>
            <a:graphicFrameLocks/>
          </p:cNvGraphicFramePr>
          <p:nvPr>
            <p:ph idx="4294967295"/>
          </p:nvPr>
        </p:nvGraphicFramePr>
        <p:xfrm>
          <a:off x="-118384" y="1382252"/>
          <a:ext cx="8775700" cy="4087813"/>
        </p:xfrm>
        <a:graphic>
          <a:graphicData uri="http://schemas.openxmlformats.org/presentationml/2006/ole">
            <p:oleObj spid="_x0000_s17992706" name="Chart" r:id="rId4" imgW="8582143" imgH="4114884" progId="MSGraph.Chart.8">
              <p:embed followColorScheme="full"/>
            </p:oleObj>
          </a:graphicData>
        </a:graphic>
      </p:graphicFrame>
      <p:sp>
        <p:nvSpPr>
          <p:cNvPr id="8" name="Rectangle 2"/>
          <p:cNvSpPr txBox="1">
            <a:spLocks noChangeArrowheads="1"/>
          </p:cNvSpPr>
          <p:nvPr/>
        </p:nvSpPr>
        <p:spPr bwMode="black">
          <a:xfrm>
            <a:off x="239664" y="44244"/>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Cumulative </a:t>
            </a:r>
            <a:r>
              <a:rPr lang="en-US" sz="3000" b="1" kern="0" dirty="0">
                <a:solidFill>
                  <a:srgbClr val="225A7A"/>
                </a:solidFill>
                <a:ea typeface="+mj-ea"/>
                <a:cs typeface="+mj-cs"/>
              </a:rPr>
              <a:t>Change in </a:t>
            </a:r>
            <a:r>
              <a:rPr lang="en-US" sz="3000" b="1" kern="0" dirty="0" smtClean="0">
                <a:solidFill>
                  <a:srgbClr val="225A7A"/>
                </a:solidFill>
                <a:ea typeface="+mj-ea"/>
                <a:cs typeface="+mj-cs"/>
              </a:rPr>
              <a:t>Government Employment: Jan. 2010—Apr. 2013</a:t>
            </a:r>
            <a:endParaRPr lang="en-US" sz="3000" b="1" kern="0" dirty="0">
              <a:solidFill>
                <a:srgbClr val="225A7A"/>
              </a:solidFill>
              <a:ea typeface="+mj-ea"/>
              <a:cs typeface="+mj-cs"/>
            </a:endParaRPr>
          </a:p>
        </p:txBody>
      </p:sp>
      <p:sp>
        <p:nvSpPr>
          <p:cNvPr id="41988" name="Rectangle 8"/>
          <p:cNvSpPr>
            <a:spLocks noChangeArrowheads="1"/>
          </p:cNvSpPr>
          <p:nvPr/>
        </p:nvSpPr>
        <p:spPr bwMode="black">
          <a:xfrm>
            <a:off x="347663" y="1200150"/>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January 2010 </a:t>
            </a:r>
            <a:r>
              <a:rPr lang="en-US" sz="1600" b="1" dirty="0">
                <a:solidFill>
                  <a:srgbClr val="225A7A"/>
                </a:solidFill>
              </a:rPr>
              <a:t>through </a:t>
            </a:r>
            <a:r>
              <a:rPr lang="en-US" sz="1600" b="1" dirty="0" smtClean="0">
                <a:solidFill>
                  <a:srgbClr val="225A7A"/>
                </a:solidFill>
              </a:rPr>
              <a:t>Apr. 2013* (Millions)</a:t>
            </a:r>
            <a:endParaRPr lang="en-US" sz="1600" b="1" dirty="0">
              <a:solidFill>
                <a:srgbClr val="225A7A"/>
              </a:solidFill>
            </a:endParaRPr>
          </a:p>
        </p:txBody>
      </p:sp>
      <p:sp>
        <p:nvSpPr>
          <p:cNvPr id="41990" name="Rectangle 6"/>
          <p:cNvSpPr>
            <a:spLocks noChangeArrowheads="1"/>
          </p:cNvSpPr>
          <p:nvPr/>
        </p:nvSpPr>
        <p:spPr bwMode="auto">
          <a:xfrm>
            <a:off x="-201613" y="6616700"/>
            <a:ext cx="7569201" cy="280988"/>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US Bureau of Labor </a:t>
            </a:r>
            <a:r>
              <a:rPr lang="en-US" sz="1100" dirty="0" smtClean="0"/>
              <a:t>Statistics </a:t>
            </a:r>
            <a:r>
              <a:rPr lang="en-US" sz="1100" dirty="0" smtClean="0">
                <a:hlinkClick r:id="rId5"/>
              </a:rPr>
              <a:t>http://www.bls.gov/data/#employment</a:t>
            </a:r>
            <a:r>
              <a:rPr lang="en-US" sz="1100" dirty="0" smtClean="0"/>
              <a:t>; </a:t>
            </a:r>
            <a:r>
              <a:rPr lang="en-US" sz="1100" dirty="0"/>
              <a:t>Insurance Information Institute</a:t>
            </a:r>
          </a:p>
        </p:txBody>
      </p:sp>
      <p:sp>
        <p:nvSpPr>
          <p:cNvPr id="14" name="AutoShape 7"/>
          <p:cNvSpPr>
            <a:spLocks noChangeArrowheads="1"/>
          </p:cNvSpPr>
          <p:nvPr/>
        </p:nvSpPr>
        <p:spPr bwMode="blackWhite">
          <a:xfrm>
            <a:off x="5545407" y="3185657"/>
            <a:ext cx="2492478" cy="899651"/>
          </a:xfrm>
          <a:prstGeom prst="wedgeRectCallout">
            <a:avLst>
              <a:gd name="adj1" fmla="val 65693"/>
              <a:gd name="adj2" fmla="val 4625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cs typeface="+mn-cs"/>
              </a:rPr>
              <a:t>Cumulative job </a:t>
            </a:r>
            <a:r>
              <a:rPr lang="en-US" b="1" i="1" dirty="0" smtClean="0">
                <a:cs typeface="+mn-cs"/>
              </a:rPr>
              <a:t>losses</a:t>
            </a:r>
            <a:r>
              <a:rPr lang="en-US" b="1" dirty="0" smtClean="0">
                <a:cs typeface="+mn-cs"/>
              </a:rPr>
              <a:t> through Apr. 2013 totaled 636,000</a:t>
            </a:r>
            <a:endParaRPr lang="en-US" b="1" dirty="0">
              <a:cs typeface="+mn-cs"/>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103D1549-189B-430A-BC2E-B6FA9183E25C}" type="slidenum">
              <a:rPr lang="en-US" smtClean="0"/>
              <a:pPr>
                <a:defRPr/>
              </a:pPr>
              <a:t>116</a:t>
            </a:fld>
            <a:endParaRPr lang="en-US"/>
          </a:p>
        </p:txBody>
      </p:sp>
      <p:sp>
        <p:nvSpPr>
          <p:cNvPr id="15" name="Rectangle 7"/>
          <p:cNvSpPr>
            <a:spLocks noChangeArrowheads="1"/>
          </p:cNvSpPr>
          <p:nvPr/>
        </p:nvSpPr>
        <p:spPr bwMode="blackWhite">
          <a:xfrm>
            <a:off x="806450" y="5562600"/>
            <a:ext cx="7680325" cy="8921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Governments at All Levels are Under Severe Fiscal Strain As Tax Receipts Plunged and Pension Obligations Soared During the Financial Crisis: Sequestration Will Add to this Toll</a:t>
            </a:r>
            <a:endParaRPr lang="en-US" b="1" dirty="0">
              <a:solidFill>
                <a:srgbClr val="FFFFFF"/>
              </a:solidFill>
            </a:endParaRPr>
          </a:p>
        </p:txBody>
      </p:sp>
      <p:sp>
        <p:nvSpPr>
          <p:cNvPr id="18" name="Text Box 17"/>
          <p:cNvSpPr txBox="1">
            <a:spLocks noChangeArrowheads="1"/>
          </p:cNvSpPr>
          <p:nvPr/>
        </p:nvSpPr>
        <p:spPr bwMode="auto">
          <a:xfrm>
            <a:off x="4935789" y="1091387"/>
            <a:ext cx="3500286" cy="1754326"/>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b="1" dirty="0" smtClean="0">
                <a:solidFill>
                  <a:schemeClr val="bg1"/>
                </a:solidFill>
              </a:rPr>
              <a:t>Government at all levels has shed more than 600,000 jobs since Jan. 2010 even as private employers created 6.74 million jobs, though losses may now be ending. </a:t>
            </a:r>
          </a:p>
        </p:txBody>
      </p:sp>
      <p:sp>
        <p:nvSpPr>
          <p:cNvPr id="12" name="AutoShape 5"/>
          <p:cNvSpPr>
            <a:spLocks noChangeArrowheads="1"/>
          </p:cNvSpPr>
          <p:nvPr/>
        </p:nvSpPr>
        <p:spPr bwMode="blackWhite">
          <a:xfrm>
            <a:off x="757096" y="3756586"/>
            <a:ext cx="1661653" cy="1066800"/>
          </a:xfrm>
          <a:prstGeom prst="wedgeRectCallout">
            <a:avLst>
              <a:gd name="adj1" fmla="val 4834"/>
              <a:gd name="adj2" fmla="val -9098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cs typeface="+mn-cs"/>
              </a:rPr>
              <a:t>Temporary Census hiring distorted 2010 figures</a:t>
            </a:r>
            <a:endParaRPr lang="en-US" sz="1600" b="1" dirty="0">
              <a:solidFill>
                <a:schemeClr val="bg1"/>
              </a:solidFill>
              <a:cs typeface="+mn-cs"/>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14"/>
                                        </p:tgtEl>
                                        <p:attrNameLst>
                                          <p:attrName>style.visibility</p:attrName>
                                        </p:attrNameLst>
                                      </p:cBhvr>
                                      <p:to>
                                        <p:strVal val="visible"/>
                                      </p:to>
                                    </p:set>
                                    <p:animEffect transition="in" filter="wipe(right)">
                                      <p:cBhvr>
                                        <p:cTn id="7" dur="500"/>
                                        <p:tgtEl>
                                          <p:spTgt spid="14"/>
                                        </p:tgtEl>
                                      </p:cBhvr>
                                    </p:animEffect>
                                  </p:childTnLst>
                                </p:cTn>
                              </p:par>
                            </p:childTnLst>
                          </p:cTn>
                        </p:par>
                        <p:par>
                          <p:cTn id="8" fill="hold">
                            <p:stCondLst>
                              <p:cond delay="1000"/>
                            </p:stCondLst>
                            <p:childTnLst>
                              <p:par>
                                <p:cTn id="9" presetID="23" presetClass="entr" presetSubtype="16" fill="hold" grpId="0" nodeType="afterEffect">
                                  <p:stCondLst>
                                    <p:cond delay="50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childTnLst>
                                </p:cTn>
                              </p:par>
                            </p:childTnLst>
                          </p:cTn>
                        </p:par>
                        <p:par>
                          <p:cTn id="13" fill="hold">
                            <p:stCondLst>
                              <p:cond delay="2000"/>
                            </p:stCondLst>
                            <p:childTnLst>
                              <p:par>
                                <p:cTn id="14" presetID="22" presetClass="entr" presetSubtype="2" fill="hold" grpId="0" nodeType="afterEffect">
                                  <p:stCondLst>
                                    <p:cond delay="700"/>
                                  </p:stCondLst>
                                  <p:childTnLst>
                                    <p:set>
                                      <p:cBhvr>
                                        <p:cTn id="15" dur="1" fill="hold">
                                          <p:stCondLst>
                                            <p:cond delay="0"/>
                                          </p:stCondLst>
                                        </p:cTn>
                                        <p:tgtEl>
                                          <p:spTgt spid="12"/>
                                        </p:tgtEl>
                                        <p:attrNameLst>
                                          <p:attrName>style.visibility</p:attrName>
                                        </p:attrNameLst>
                                      </p:cBhvr>
                                      <p:to>
                                        <p:strVal val="visible"/>
                                      </p:to>
                                    </p:set>
                                    <p:animEffect transition="in" filter="wipe(right)">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2" grpId="0" animBg="1"/>
    </p:bldLst>
  </p:timing>
</p:sld>
</file>

<file path=ppt/slides/slide1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5299" name="Rectangle 105"/>
          <p:cNvSpPr>
            <a:spLocks noGrp="1" noChangeArrowheads="1"/>
          </p:cNvSpPr>
          <p:nvPr>
            <p:ph type="dt" sz="quarter" idx="10"/>
          </p:nvPr>
        </p:nvSpPr>
        <p:spPr/>
        <p:txBody>
          <a:bodyPr/>
          <a:lstStyle/>
          <a:p>
            <a:pPr>
              <a:defRPr/>
            </a:pPr>
            <a:r>
              <a:rPr lang="en-US" smtClean="0"/>
              <a:t>12/01/09 - 9pm</a:t>
            </a:r>
          </a:p>
        </p:txBody>
      </p:sp>
      <p:sp>
        <p:nvSpPr>
          <p:cNvPr id="55300"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55301" name="Rectangle 110"/>
          <p:cNvSpPr>
            <a:spLocks noGrp="1" noChangeArrowheads="1"/>
          </p:cNvSpPr>
          <p:nvPr>
            <p:ph type="sldNum" sz="quarter" idx="12"/>
          </p:nvPr>
        </p:nvSpPr>
        <p:spPr/>
        <p:txBody>
          <a:bodyPr/>
          <a:lstStyle/>
          <a:p>
            <a:pPr>
              <a:defRPr/>
            </a:pPr>
            <a:fld id="{AE21827A-84F6-4A43-8588-541F0AF3455F}" type="slidenum">
              <a:rPr lang="en-US" smtClean="0"/>
              <a:pPr>
                <a:defRPr/>
              </a:pPr>
              <a:t>117</a:t>
            </a:fld>
            <a:endParaRPr lang="en-US" smtClean="0"/>
          </a:p>
        </p:txBody>
      </p:sp>
      <p:sp>
        <p:nvSpPr>
          <p:cNvPr id="51206" name="Rectangle 2"/>
          <p:cNvSpPr>
            <a:spLocks noGrp="1" noChangeArrowheads="1"/>
          </p:cNvSpPr>
          <p:nvPr>
            <p:ph type="title"/>
          </p:nvPr>
        </p:nvSpPr>
        <p:spPr/>
        <p:txBody>
          <a:bodyPr/>
          <a:lstStyle/>
          <a:p>
            <a:r>
              <a:rPr lang="en-US" dirty="0" smtClean="0"/>
              <a:t>Net Change in Government Employment: Jan. 2010—Apr. 2013*</a:t>
            </a:r>
          </a:p>
        </p:txBody>
      </p:sp>
      <p:graphicFrame>
        <p:nvGraphicFramePr>
          <p:cNvPr id="51202" name="Object 2"/>
          <p:cNvGraphicFramePr>
            <a:graphicFrameLocks/>
          </p:cNvGraphicFramePr>
          <p:nvPr/>
        </p:nvGraphicFramePr>
        <p:xfrm>
          <a:off x="302291" y="2040907"/>
          <a:ext cx="8493125" cy="4343400"/>
        </p:xfrm>
        <a:graphic>
          <a:graphicData uri="http://schemas.openxmlformats.org/presentationml/2006/ole">
            <p:oleObj spid="_x0000_s17993730" name="Chart" r:id="rId4" imgW="8439184" imgH="4324276" progId="MSGraph.Chart.8">
              <p:embed followColorScheme="full"/>
            </p:oleObj>
          </a:graphicData>
        </a:graphic>
      </p:graphicFrame>
      <p:sp>
        <p:nvSpPr>
          <p:cNvPr id="51209" name="Rectangle 7"/>
          <p:cNvSpPr>
            <a:spLocks noChangeArrowheads="1"/>
          </p:cNvSpPr>
          <p:nvPr/>
        </p:nvSpPr>
        <p:spPr bwMode="black">
          <a:xfrm>
            <a:off x="280219" y="1291114"/>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(Thousands)</a:t>
            </a:r>
            <a:endParaRPr lang="en-US" sz="1600" b="1" dirty="0">
              <a:solidFill>
                <a:srgbClr val="225A7A"/>
              </a:solidFill>
            </a:endParaRPr>
          </a:p>
        </p:txBody>
      </p:sp>
      <p:sp>
        <p:nvSpPr>
          <p:cNvPr id="10" name="AutoShape 6"/>
          <p:cNvSpPr>
            <a:spLocks noChangeArrowheads="1"/>
          </p:cNvSpPr>
          <p:nvPr/>
        </p:nvSpPr>
        <p:spPr bwMode="blackWhite">
          <a:xfrm>
            <a:off x="5176683" y="3451123"/>
            <a:ext cx="3746090" cy="2123766"/>
          </a:xfrm>
          <a:prstGeom prst="wedgeRectCallout">
            <a:avLst>
              <a:gd name="adj1" fmla="val -74872"/>
              <a:gd name="adj2" fmla="val -3763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Local government employment shrank by 480,000 from Jan. 2010 through Apr. 2013, accounting for 65% of all government job losses, negatively impacting WC exposures for those cities and counties that insure privately</a:t>
            </a:r>
            <a:endParaRPr lang="en-US" b="1" dirty="0">
              <a:solidFill>
                <a:schemeClr val="bg1"/>
              </a:solidFill>
              <a:cs typeface="+mn-cs"/>
            </a:endParaRPr>
          </a:p>
        </p:txBody>
      </p:sp>
      <p:sp>
        <p:nvSpPr>
          <p:cNvPr id="11" name="Rectangle 6"/>
          <p:cNvSpPr>
            <a:spLocks noChangeArrowheads="1"/>
          </p:cNvSpPr>
          <p:nvPr/>
        </p:nvSpPr>
        <p:spPr bwMode="auto">
          <a:xfrm>
            <a:off x="-201613" y="6429098"/>
            <a:ext cx="7569201" cy="46859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*Cumulative change from prior month; Base employment date is Dec. 2009.</a:t>
            </a:r>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US Bureau of Labor </a:t>
            </a:r>
            <a:r>
              <a:rPr lang="en-US" sz="1100" dirty="0" smtClean="0"/>
              <a:t>Statistics </a:t>
            </a:r>
            <a:r>
              <a:rPr lang="en-US" sz="1100" dirty="0" smtClean="0">
                <a:hlinkClick r:id="rId5"/>
              </a:rPr>
              <a:t>http://www.bls.gov/data/#employment</a:t>
            </a:r>
            <a:r>
              <a:rPr lang="en-US" sz="1100" dirty="0" smtClean="0"/>
              <a:t>; </a:t>
            </a:r>
            <a:r>
              <a:rPr lang="en-US" sz="1100" dirty="0"/>
              <a:t>Insurance Information Institute</a:t>
            </a:r>
          </a:p>
        </p:txBody>
      </p:sp>
      <p:sp>
        <p:nvSpPr>
          <p:cNvPr id="12" name="AutoShape 6"/>
          <p:cNvSpPr>
            <a:spLocks noChangeArrowheads="1"/>
          </p:cNvSpPr>
          <p:nvPr/>
        </p:nvSpPr>
        <p:spPr bwMode="blackWhite">
          <a:xfrm>
            <a:off x="2172989" y="1179870"/>
            <a:ext cx="4434287" cy="1037299"/>
          </a:xfrm>
          <a:prstGeom prst="wedgeRectCallout">
            <a:avLst>
              <a:gd name="adj1" fmla="val 38544"/>
              <a:gd name="adj2" fmla="val 6615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State government employment fell by 1.9% since the end of 2009 while Federal employment is down by 2.1%</a:t>
            </a:r>
            <a:endParaRPr lang="en-US" b="1" dirty="0">
              <a:solidFill>
                <a:schemeClr val="bg1"/>
              </a:solidFill>
              <a:cs typeface="+mn-cs"/>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par>
                          <p:cTn id="8" fill="hold">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10"/>
          <p:cNvSpPr>
            <a:spLocks noGrp="1" noChangeArrowheads="1"/>
          </p:cNvSpPr>
          <p:nvPr>
            <p:ph type="sldNum" sz="quarter" idx="12"/>
          </p:nvPr>
        </p:nvSpPr>
        <p:spPr>
          <a:noFill/>
        </p:spPr>
        <p:txBody>
          <a:bodyPr/>
          <a:lstStyle/>
          <a:p>
            <a:fld id="{9A0AB935-4E21-491F-9D94-1E869B42BCF0}" type="slidenum">
              <a:rPr lang="en-US" smtClean="0">
                <a:latin typeface="Arial" pitchFamily="34" charset="0"/>
              </a:rPr>
              <a:pPr/>
              <a:t>118</a:t>
            </a:fld>
            <a:endParaRPr lang="en-US" smtClean="0">
              <a:latin typeface="Arial" pitchFamily="34" charset="0"/>
            </a:endParaRPr>
          </a:p>
        </p:txBody>
      </p:sp>
      <p:sp>
        <p:nvSpPr>
          <p:cNvPr id="1028" name="Rectangle 2"/>
          <p:cNvSpPr>
            <a:spLocks noGrp="1" noChangeArrowheads="1"/>
          </p:cNvSpPr>
          <p:nvPr>
            <p:ph type="title" idx="4294967295"/>
          </p:nvPr>
        </p:nvSpPr>
        <p:spPr>
          <a:xfrm>
            <a:off x="0" y="-123825"/>
            <a:ext cx="8686800" cy="1143000"/>
          </a:xfrm>
        </p:spPr>
        <p:txBody>
          <a:bodyPr lIns="92075" tIns="46038" rIns="92075" bIns="46038" anchor="b"/>
          <a:lstStyle/>
          <a:p>
            <a:r>
              <a:rPr lang="en-US" sz="2600" smtClean="0">
                <a:latin typeface="Arial" pitchFamily="34" charset="0"/>
              </a:rPr>
              <a:t>Unemployment Rates by State, April 2013:</a:t>
            </a:r>
            <a:br>
              <a:rPr lang="en-US" sz="2600" smtClean="0">
                <a:latin typeface="Arial" pitchFamily="34" charset="0"/>
              </a:rPr>
            </a:br>
            <a:r>
              <a:rPr lang="en-US" sz="2600" smtClean="0">
                <a:latin typeface="Arial" pitchFamily="34" charset="0"/>
              </a:rPr>
              <a:t>Highest 25 States*</a:t>
            </a:r>
          </a:p>
        </p:txBody>
      </p:sp>
      <p:graphicFrame>
        <p:nvGraphicFramePr>
          <p:cNvPr id="1026" name="Object 3"/>
          <p:cNvGraphicFramePr>
            <a:graphicFrameLocks noChangeAspect="1"/>
          </p:cNvGraphicFramePr>
          <p:nvPr>
            <p:ph idx="4294967295"/>
          </p:nvPr>
        </p:nvGraphicFramePr>
        <p:xfrm>
          <a:off x="9525" y="1733647"/>
          <a:ext cx="9144000" cy="4754563"/>
        </p:xfrm>
        <a:graphic>
          <a:graphicData uri="http://schemas.openxmlformats.org/presentationml/2006/ole">
            <p:oleObj spid="_x0000_s19320834" name="Chart" r:id="rId4" imgW="8810600" imgH="4581583" progId="MSGraph.Chart.8">
              <p:embed followColorScheme="full"/>
            </p:oleObj>
          </a:graphicData>
        </a:graphic>
      </p:graphicFrame>
      <p:sp>
        <p:nvSpPr>
          <p:cNvPr id="1029" name="Text Box 4"/>
          <p:cNvSpPr txBox="1">
            <a:spLocks noChangeArrowheads="1"/>
          </p:cNvSpPr>
          <p:nvPr/>
        </p:nvSpPr>
        <p:spPr bwMode="auto">
          <a:xfrm>
            <a:off x="0" y="6367463"/>
            <a:ext cx="9017000" cy="417512"/>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a:t>*Provisional figures for April 2013, seasonally adjusted.</a:t>
            </a:r>
          </a:p>
          <a:p>
            <a:pPr eaLnBrk="0" hangingPunct="0">
              <a:lnSpc>
                <a:spcPct val="70000"/>
              </a:lnSpc>
              <a:spcBef>
                <a:spcPct val="50000"/>
              </a:spcBef>
              <a:buClr>
                <a:srgbClr val="FF3300"/>
              </a:buClr>
              <a:buFont typeface="Wingdings" pitchFamily="2" charset="2"/>
              <a:buNone/>
            </a:pPr>
            <a:r>
              <a:rPr lang="en-US" sz="1100"/>
              <a:t>Sources:  US Bureau of Labor Statistics; Insurance Information Institute.		</a:t>
            </a:r>
          </a:p>
        </p:txBody>
      </p:sp>
      <p:sp>
        <p:nvSpPr>
          <p:cNvPr id="2173958" name="AutoShape 6"/>
          <p:cNvSpPr>
            <a:spLocks noChangeArrowheads="1"/>
          </p:cNvSpPr>
          <p:nvPr/>
        </p:nvSpPr>
        <p:spPr bwMode="blackWhite">
          <a:xfrm>
            <a:off x="5176683" y="1157288"/>
            <a:ext cx="3465871" cy="1674402"/>
          </a:xfrm>
          <a:prstGeom prst="wedgeRectCallout">
            <a:avLst>
              <a:gd name="adj1" fmla="val -103476"/>
              <a:gd name="adj2" fmla="val 3772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b="1" dirty="0">
                <a:solidFill>
                  <a:schemeClr val="bg1"/>
                </a:solidFill>
                <a:latin typeface="Arial" charset="0"/>
              </a:rPr>
              <a:t>In April, 40 states and the District of Columbia had over-the-month unemployment rate decreases, 3 states had increases, and 7 states had no change.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2173958"/>
                                        </p:tgtEl>
                                        <p:attrNameLst>
                                          <p:attrName>style.visibility</p:attrName>
                                        </p:attrNameLst>
                                      </p:cBhvr>
                                      <p:to>
                                        <p:strVal val="visible"/>
                                      </p:to>
                                    </p:set>
                                    <p:animEffect transition="in" filter="wipe(left)">
                                      <p:cBhvr>
                                        <p:cTn id="7" dur="500"/>
                                        <p:tgtEl>
                                          <p:spTgt spid="21739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3958" grpId="0" animBg="1"/>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110"/>
          <p:cNvSpPr>
            <a:spLocks noGrp="1" noChangeArrowheads="1"/>
          </p:cNvSpPr>
          <p:nvPr>
            <p:ph type="sldNum" sz="quarter" idx="12"/>
          </p:nvPr>
        </p:nvSpPr>
        <p:spPr>
          <a:noFill/>
        </p:spPr>
        <p:txBody>
          <a:bodyPr/>
          <a:lstStyle/>
          <a:p>
            <a:fld id="{95117B1A-E305-4BAF-98B5-57D811EEFDAC}" type="slidenum">
              <a:rPr lang="en-US" smtClean="0">
                <a:latin typeface="Arial" pitchFamily="34" charset="0"/>
              </a:rPr>
              <a:pPr/>
              <a:t>119</a:t>
            </a:fld>
            <a:endParaRPr lang="en-US" smtClean="0">
              <a:latin typeface="Arial" pitchFamily="34" charset="0"/>
            </a:endParaRPr>
          </a:p>
        </p:txBody>
      </p:sp>
      <p:graphicFrame>
        <p:nvGraphicFramePr>
          <p:cNvPr id="2050" name="Object 3"/>
          <p:cNvGraphicFramePr>
            <a:graphicFrameLocks noChangeAspect="1"/>
          </p:cNvGraphicFramePr>
          <p:nvPr>
            <p:ph idx="4294967295"/>
          </p:nvPr>
        </p:nvGraphicFramePr>
        <p:xfrm>
          <a:off x="0" y="1524255"/>
          <a:ext cx="9144000" cy="5410200"/>
        </p:xfrm>
        <a:graphic>
          <a:graphicData uri="http://schemas.openxmlformats.org/presentationml/2006/ole">
            <p:oleObj spid="_x0000_s19321858" name="Chart" r:id="rId4" imgW="8820048" imgH="4572135" progId="MSGraph.Chart.8">
              <p:embed followColorScheme="full"/>
            </p:oleObj>
          </a:graphicData>
        </a:graphic>
      </p:graphicFrame>
      <p:sp>
        <p:nvSpPr>
          <p:cNvPr id="2052" name="Rectangle 2"/>
          <p:cNvSpPr txBox="1">
            <a:spLocks noChangeArrowheads="1"/>
          </p:cNvSpPr>
          <p:nvPr/>
        </p:nvSpPr>
        <p:spPr bwMode="auto">
          <a:xfrm>
            <a:off x="0" y="0"/>
            <a:ext cx="8035925" cy="1041400"/>
          </a:xfrm>
          <a:prstGeom prst="rect">
            <a:avLst/>
          </a:prstGeom>
          <a:noFill/>
          <a:ln w="9525">
            <a:noFill/>
            <a:miter lim="800000"/>
            <a:headEnd/>
            <a:tailEnd/>
          </a:ln>
        </p:spPr>
        <p:txBody>
          <a:bodyPr lIns="92075" tIns="46038" rIns="92075" bIns="46038" anchor="b"/>
          <a:lstStyle/>
          <a:p>
            <a:pPr eaLnBrk="0" hangingPunct="0"/>
            <a:r>
              <a:rPr lang="en-US" sz="2600" b="1">
                <a:solidFill>
                  <a:schemeClr val="accent1"/>
                </a:solidFill>
              </a:rPr>
              <a:t>Unemployment Rates by State, April 2013: </a:t>
            </a:r>
          </a:p>
          <a:p>
            <a:pPr eaLnBrk="0" hangingPunct="0"/>
            <a:r>
              <a:rPr lang="en-US" sz="2600" b="1">
                <a:solidFill>
                  <a:schemeClr val="accent1"/>
                </a:solidFill>
              </a:rPr>
              <a:t>Lowest 25 States*</a:t>
            </a:r>
          </a:p>
        </p:txBody>
      </p:sp>
      <p:sp>
        <p:nvSpPr>
          <p:cNvPr id="2053" name="Rectangle 7"/>
          <p:cNvSpPr>
            <a:spLocks noChangeArrowheads="1"/>
          </p:cNvSpPr>
          <p:nvPr/>
        </p:nvSpPr>
        <p:spPr bwMode="auto">
          <a:xfrm>
            <a:off x="0" y="6429375"/>
            <a:ext cx="8750300" cy="428625"/>
          </a:xfrm>
          <a:prstGeom prst="rect">
            <a:avLst/>
          </a:prstGeom>
          <a:noFill/>
          <a:ln w="9525">
            <a:noFill/>
            <a:miter lim="800000"/>
            <a:headEnd/>
            <a:tailEnd/>
          </a:ln>
        </p:spPr>
        <p:txBody>
          <a:bodyPr>
            <a:spAutoFit/>
          </a:bodyPr>
          <a:lstStyle/>
          <a:p>
            <a:r>
              <a:rPr lang="en-US" sz="1100"/>
              <a:t>*Provisional figures for April 2013, seasonally adjusted.</a:t>
            </a:r>
          </a:p>
          <a:p>
            <a:r>
              <a:rPr lang="en-US" sz="1100"/>
              <a:t>Sources:  US Bureau of Labor Statistics; Insurance Information Institute.	</a:t>
            </a:r>
          </a:p>
        </p:txBody>
      </p:sp>
      <p:sp>
        <p:nvSpPr>
          <p:cNvPr id="8" name="AutoShape 6"/>
          <p:cNvSpPr>
            <a:spLocks noChangeArrowheads="1"/>
          </p:cNvSpPr>
          <p:nvPr/>
        </p:nvSpPr>
        <p:spPr bwMode="blackWhite">
          <a:xfrm>
            <a:off x="5383161" y="1113042"/>
            <a:ext cx="3421625" cy="1821886"/>
          </a:xfrm>
          <a:prstGeom prst="wedgeRectCallout">
            <a:avLst>
              <a:gd name="adj1" fmla="val -103476"/>
              <a:gd name="adj2" fmla="val 3772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b="1" dirty="0">
                <a:solidFill>
                  <a:schemeClr val="bg1"/>
                </a:solidFill>
                <a:latin typeface="Arial" charset="0"/>
              </a:rPr>
              <a:t>In April, 40 states and the District of Columbia had over-the-month unemployment rate decreases, 3 states had increases, and 7 states had no change.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105"/>
          <p:cNvSpPr>
            <a:spLocks noGrp="1" noChangeArrowheads="1"/>
          </p:cNvSpPr>
          <p:nvPr>
            <p:ph type="dt" sz="quarter" idx="10"/>
          </p:nvPr>
        </p:nvSpPr>
        <p:spPr/>
        <p:txBody>
          <a:bodyPr/>
          <a:lstStyle/>
          <a:p>
            <a:pPr>
              <a:defRPr/>
            </a:pPr>
            <a:r>
              <a:rPr lang="en-US" smtClean="0"/>
              <a:t>12/01/09 - 9pm</a:t>
            </a:r>
          </a:p>
        </p:txBody>
      </p:sp>
      <p:sp>
        <p:nvSpPr>
          <p:cNvPr id="14341" name="Rectangle 110"/>
          <p:cNvSpPr>
            <a:spLocks noGrp="1" noChangeArrowheads="1"/>
          </p:cNvSpPr>
          <p:nvPr>
            <p:ph type="sldNum" sz="quarter" idx="12"/>
          </p:nvPr>
        </p:nvSpPr>
        <p:spPr/>
        <p:txBody>
          <a:bodyPr/>
          <a:lstStyle/>
          <a:p>
            <a:pPr>
              <a:defRPr/>
            </a:pPr>
            <a:fld id="{9E5D4AB7-0BC4-4316-806B-2997DBF9740D}" type="slidenum">
              <a:rPr lang="en-US" smtClean="0"/>
              <a:pPr>
                <a:defRPr/>
              </a:pPr>
              <a:t>12</a:t>
            </a:fld>
            <a:endParaRPr lang="en-US" smtClean="0"/>
          </a:p>
        </p:txBody>
      </p:sp>
      <p:graphicFrame>
        <p:nvGraphicFramePr>
          <p:cNvPr id="39938" name="Object 11"/>
          <p:cNvGraphicFramePr>
            <a:graphicFrameLocks noChangeAspect="1"/>
          </p:cNvGraphicFramePr>
          <p:nvPr/>
        </p:nvGraphicFramePr>
        <p:xfrm>
          <a:off x="363538" y="1285875"/>
          <a:ext cx="8188325" cy="4330700"/>
        </p:xfrm>
        <a:graphic>
          <a:graphicData uri="http://schemas.openxmlformats.org/presentationml/2006/ole">
            <p:oleObj spid="_x0000_s18820098" name="Chart" r:id="rId4" imgW="7829584" imgH="3848214" progId="MSGraph.Chart.8">
              <p:embed followColorScheme="full"/>
            </p:oleObj>
          </a:graphicData>
        </a:graphic>
      </p:graphicFrame>
      <p:sp>
        <p:nvSpPr>
          <p:cNvPr id="39942" name="Rectangle 2"/>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(Millions of Units)</a:t>
            </a:r>
          </a:p>
        </p:txBody>
      </p:sp>
      <p:sp>
        <p:nvSpPr>
          <p:cNvPr id="39943" name="Rectangle 3"/>
          <p:cNvSpPr>
            <a:spLocks noGrp="1" noChangeArrowheads="1"/>
          </p:cNvSpPr>
          <p:nvPr>
            <p:ph type="title"/>
          </p:nvPr>
        </p:nvSpPr>
        <p:spPr/>
        <p:txBody>
          <a:bodyPr/>
          <a:lstStyle/>
          <a:p>
            <a:r>
              <a:rPr lang="en-US" dirty="0" smtClean="0"/>
              <a:t>Auto/Light Truck Sales, 1999-2019F</a:t>
            </a:r>
          </a:p>
        </p:txBody>
      </p:sp>
      <p:sp>
        <p:nvSpPr>
          <p:cNvPr id="39944" name="Rectangle 5"/>
          <p:cNvSpPr>
            <a:spLocks noChangeArrowheads="1"/>
          </p:cNvSpPr>
          <p:nvPr/>
        </p:nvSpPr>
        <p:spPr bwMode="auto">
          <a:xfrm>
            <a:off x="0" y="6580188"/>
            <a:ext cx="8404225"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U.S. Department of Commerce; Blue Chip Economic Indicators </a:t>
            </a:r>
            <a:r>
              <a:rPr lang="en-US" sz="1100" dirty="0" smtClean="0"/>
              <a:t>(6/13 and 3/13); </a:t>
            </a:r>
            <a:r>
              <a:rPr lang="en-US" sz="1100" dirty="0"/>
              <a:t>Insurance Information Institute.</a:t>
            </a:r>
          </a:p>
        </p:txBody>
      </p:sp>
      <p:sp>
        <p:nvSpPr>
          <p:cNvPr id="2079750" name="Rectangle 6"/>
          <p:cNvSpPr>
            <a:spLocks noChangeArrowheads="1"/>
          </p:cNvSpPr>
          <p:nvPr/>
        </p:nvSpPr>
        <p:spPr bwMode="blackWhite">
          <a:xfrm>
            <a:off x="511175" y="5514975"/>
            <a:ext cx="8175625" cy="8366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Car/Light Truck Sales Will Continue to Recover from the 2009 Low Point, Bolstering the Auto Insurer Growth and the Manufacturing </a:t>
            </a:r>
            <a:r>
              <a:rPr lang="en-US" b="1" dirty="0" smtClean="0">
                <a:solidFill>
                  <a:srgbClr val="FFFFFF"/>
                </a:solidFill>
              </a:rPr>
              <a:t>Sector Along With Workers Comp Exposures</a:t>
            </a:r>
            <a:endParaRPr lang="en-US" b="1" dirty="0">
              <a:solidFill>
                <a:srgbClr val="FFFFFF"/>
              </a:solidFill>
            </a:endParaRPr>
          </a:p>
        </p:txBody>
      </p:sp>
      <p:sp>
        <p:nvSpPr>
          <p:cNvPr id="2079751" name="AutoShape 7"/>
          <p:cNvSpPr>
            <a:spLocks noChangeArrowheads="1"/>
          </p:cNvSpPr>
          <p:nvPr/>
        </p:nvSpPr>
        <p:spPr bwMode="blackWhite">
          <a:xfrm>
            <a:off x="1000125" y="3249561"/>
            <a:ext cx="2949575" cy="1356135"/>
          </a:xfrm>
          <a:prstGeom prst="wedgeRectCallout">
            <a:avLst>
              <a:gd name="adj1" fmla="val 73360"/>
              <a:gd name="adj2" fmla="val 6526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New auto/light truck sales fell to the lowest level since the late 1960s. Forecast for </a:t>
            </a:r>
            <a:r>
              <a:rPr lang="en-US" sz="1400" b="1" dirty="0" smtClean="0">
                <a:solidFill>
                  <a:schemeClr val="bg1"/>
                </a:solidFill>
              </a:rPr>
              <a:t>2013-14 </a:t>
            </a:r>
            <a:r>
              <a:rPr lang="en-US" sz="1400" b="1" dirty="0">
                <a:solidFill>
                  <a:schemeClr val="bg1"/>
                </a:solidFill>
              </a:rPr>
              <a:t>is </a:t>
            </a:r>
            <a:r>
              <a:rPr lang="en-US" sz="1400" b="1" dirty="0" smtClean="0">
                <a:solidFill>
                  <a:schemeClr val="bg1"/>
                </a:solidFill>
              </a:rPr>
              <a:t>still below </a:t>
            </a:r>
            <a:r>
              <a:rPr lang="en-US" sz="1400" b="1" dirty="0">
                <a:solidFill>
                  <a:schemeClr val="bg1"/>
                </a:solidFill>
              </a:rPr>
              <a:t>1999-2007 average of 17 million units, but a </a:t>
            </a:r>
            <a:r>
              <a:rPr lang="en-US" sz="1400" b="1" dirty="0" smtClean="0">
                <a:solidFill>
                  <a:schemeClr val="bg1"/>
                </a:solidFill>
              </a:rPr>
              <a:t>robust recovery </a:t>
            </a:r>
            <a:r>
              <a:rPr lang="en-US" sz="1400" b="1" dirty="0">
                <a:solidFill>
                  <a:schemeClr val="bg1"/>
                </a:solidFill>
              </a:rPr>
              <a:t>is </a:t>
            </a:r>
            <a:r>
              <a:rPr lang="en-US" sz="1400" b="1" dirty="0" smtClean="0">
                <a:solidFill>
                  <a:schemeClr val="bg1"/>
                </a:solidFill>
              </a:rPr>
              <a:t>well underway</a:t>
            </a:r>
            <a:r>
              <a:rPr lang="en-US" sz="1400" b="1" dirty="0">
                <a:solidFill>
                  <a:schemeClr val="bg1"/>
                </a:solidFill>
              </a:rPr>
              <a:t>.</a:t>
            </a:r>
          </a:p>
        </p:txBody>
      </p:sp>
      <p:sp>
        <p:nvSpPr>
          <p:cNvPr id="2079752" name="AutoShape 8"/>
          <p:cNvSpPr>
            <a:spLocks noChangeArrowheads="1"/>
          </p:cNvSpPr>
          <p:nvPr/>
        </p:nvSpPr>
        <p:spPr bwMode="blackWhite">
          <a:xfrm>
            <a:off x="3966730" y="1081548"/>
            <a:ext cx="2689710" cy="1140631"/>
          </a:xfrm>
          <a:prstGeom prst="wedgeRectCallout">
            <a:avLst>
              <a:gd name="adj1" fmla="val 30105"/>
              <a:gd name="adj2" fmla="val 7202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Job growth and improved credit market conditions will boost auto sales in </a:t>
            </a:r>
            <a:r>
              <a:rPr lang="en-US" sz="1600" b="1" dirty="0" smtClean="0">
                <a:solidFill>
                  <a:schemeClr val="bg1"/>
                </a:solidFill>
              </a:rPr>
              <a:t>2013 </a:t>
            </a:r>
            <a:r>
              <a:rPr lang="en-US" sz="1600" b="1" dirty="0">
                <a:solidFill>
                  <a:schemeClr val="bg1"/>
                </a:solidFill>
              </a:rPr>
              <a:t>and beyond</a:t>
            </a:r>
          </a:p>
        </p:txBody>
      </p:sp>
      <p:sp>
        <p:nvSpPr>
          <p:cNvPr id="11" name="AutoShape 7"/>
          <p:cNvSpPr>
            <a:spLocks noChangeArrowheads="1"/>
          </p:cNvSpPr>
          <p:nvPr/>
        </p:nvSpPr>
        <p:spPr bwMode="blackWhite">
          <a:xfrm>
            <a:off x="6105830" y="3642850"/>
            <a:ext cx="2934929" cy="1103627"/>
          </a:xfrm>
          <a:prstGeom prst="wedgeRectCallout">
            <a:avLst>
              <a:gd name="adj1" fmla="val -47072"/>
              <a:gd name="adj2" fmla="val -9961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400" b="1" dirty="0" smtClean="0">
                <a:solidFill>
                  <a:srgbClr val="FFFFFF"/>
                </a:solidFill>
              </a:rPr>
              <a:t>Truck purchases by contractors are especially strong</a:t>
            </a:r>
            <a:endParaRPr lang="en-US" sz="2400" b="1" dirty="0">
              <a:solidFill>
                <a:srgbClr val="FFFFFF"/>
              </a:solidFill>
              <a:latin typeface="Arial" charset="0"/>
              <a:cs typeface="Arial"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1000"/>
                                  </p:stCondLst>
                                  <p:childTnLst>
                                    <p:set>
                                      <p:cBhvr>
                                        <p:cTn id="6" dur="1" fill="hold">
                                          <p:stCondLst>
                                            <p:cond delay="0"/>
                                          </p:stCondLst>
                                        </p:cTn>
                                        <p:tgtEl>
                                          <p:spTgt spid="2079751"/>
                                        </p:tgtEl>
                                        <p:attrNameLst>
                                          <p:attrName>style.visibility</p:attrName>
                                        </p:attrNameLst>
                                      </p:cBhvr>
                                      <p:to>
                                        <p:strVal val="visible"/>
                                      </p:to>
                                    </p:set>
                                    <p:animEffect transition="in" filter="wipe(down)">
                                      <p:cBhvr>
                                        <p:cTn id="7" dur="500"/>
                                        <p:tgtEl>
                                          <p:spTgt spid="2079751"/>
                                        </p:tgtEl>
                                      </p:cBhvr>
                                    </p:animEffect>
                                  </p:childTnLst>
                                </p:cTn>
                              </p:par>
                            </p:childTnLst>
                          </p:cTn>
                        </p:par>
                        <p:par>
                          <p:cTn id="8" fill="hold">
                            <p:stCondLst>
                              <p:cond delay="1500"/>
                            </p:stCondLst>
                            <p:childTnLst>
                              <p:par>
                                <p:cTn id="9" presetID="22" presetClass="entr" presetSubtype="2" fill="hold" grpId="0" nodeType="afterEffect">
                                  <p:stCondLst>
                                    <p:cond delay="700"/>
                                  </p:stCondLst>
                                  <p:childTnLst>
                                    <p:set>
                                      <p:cBhvr>
                                        <p:cTn id="10" dur="1" fill="hold">
                                          <p:stCondLst>
                                            <p:cond delay="0"/>
                                          </p:stCondLst>
                                        </p:cTn>
                                        <p:tgtEl>
                                          <p:spTgt spid="2079752"/>
                                        </p:tgtEl>
                                        <p:attrNameLst>
                                          <p:attrName>style.visibility</p:attrName>
                                        </p:attrNameLst>
                                      </p:cBhvr>
                                      <p:to>
                                        <p:strVal val="visible"/>
                                      </p:to>
                                    </p:set>
                                    <p:animEffect transition="in" filter="wipe(right)">
                                      <p:cBhvr>
                                        <p:cTn id="11" dur="500"/>
                                        <p:tgtEl>
                                          <p:spTgt spid="2079752"/>
                                        </p:tgtEl>
                                      </p:cBhvr>
                                    </p:animEffect>
                                  </p:childTnLst>
                                </p:cTn>
                              </p:par>
                            </p:childTnLst>
                          </p:cTn>
                        </p:par>
                        <p:par>
                          <p:cTn id="12" fill="hold">
                            <p:stCondLst>
                              <p:cond delay="2700"/>
                            </p:stCondLst>
                            <p:childTnLst>
                              <p:par>
                                <p:cTn id="13" presetID="23" presetClass="entr" presetSubtype="16" fill="hold" grpId="0" nodeType="afterEffect">
                                  <p:stCondLst>
                                    <p:cond delay="700"/>
                                  </p:stCondLst>
                                  <p:childTnLst>
                                    <p:set>
                                      <p:cBhvr>
                                        <p:cTn id="14" dur="1" fill="hold">
                                          <p:stCondLst>
                                            <p:cond delay="0"/>
                                          </p:stCondLst>
                                        </p:cTn>
                                        <p:tgtEl>
                                          <p:spTgt spid="2079750"/>
                                        </p:tgtEl>
                                        <p:attrNameLst>
                                          <p:attrName>style.visibility</p:attrName>
                                        </p:attrNameLst>
                                      </p:cBhvr>
                                      <p:to>
                                        <p:strVal val="visible"/>
                                      </p:to>
                                    </p:set>
                                    <p:anim calcmode="lin" valueType="num">
                                      <p:cBhvr>
                                        <p:cTn id="15" dur="500" fill="hold"/>
                                        <p:tgtEl>
                                          <p:spTgt spid="2079750"/>
                                        </p:tgtEl>
                                        <p:attrNameLst>
                                          <p:attrName>ppt_w</p:attrName>
                                        </p:attrNameLst>
                                      </p:cBhvr>
                                      <p:tavLst>
                                        <p:tav tm="0">
                                          <p:val>
                                            <p:fltVal val="0"/>
                                          </p:val>
                                        </p:tav>
                                        <p:tav tm="100000">
                                          <p:val>
                                            <p:strVal val="#ppt_w"/>
                                          </p:val>
                                        </p:tav>
                                      </p:tavLst>
                                    </p:anim>
                                    <p:anim calcmode="lin" valueType="num">
                                      <p:cBhvr>
                                        <p:cTn id="16" dur="500" fill="hold"/>
                                        <p:tgtEl>
                                          <p:spTgt spid="2079750"/>
                                        </p:tgtEl>
                                        <p:attrNameLst>
                                          <p:attrName>ppt_h</p:attrName>
                                        </p:attrNameLst>
                                      </p:cBhvr>
                                      <p:tavLst>
                                        <p:tav tm="0">
                                          <p:val>
                                            <p:fltVal val="0"/>
                                          </p:val>
                                        </p:tav>
                                        <p:tav tm="100000">
                                          <p:val>
                                            <p:strVal val="#ppt_h"/>
                                          </p:val>
                                        </p:tav>
                                      </p:tavLst>
                                    </p:anim>
                                  </p:childTnLst>
                                </p:cTn>
                              </p:par>
                            </p:childTnLst>
                          </p:cTn>
                        </p:par>
                        <p:par>
                          <p:cTn id="17" fill="hold">
                            <p:stCondLst>
                              <p:cond delay="3900"/>
                            </p:stCondLst>
                            <p:childTnLst>
                              <p:par>
                                <p:cTn id="18" presetID="22" presetClass="entr" presetSubtype="4" fill="hold" grpId="0" nodeType="afterEffect">
                                  <p:stCondLst>
                                    <p:cond delay="70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9750" grpId="0" animBg="1"/>
      <p:bldP spid="2079751" grpId="0" animBg="1"/>
      <p:bldP spid="2079752" grpId="0" animBg="1"/>
      <p:bldP spid="11" grpId="0" animBg="1"/>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126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126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304D1B2-FCFB-47FF-9729-B56EB152D928}" type="slidenum">
              <a:rPr lang="en-US" sz="900"/>
              <a:pPr algn="r" eaLnBrk="0" hangingPunct="0">
                <a:lnSpc>
                  <a:spcPct val="85000"/>
                </a:lnSpc>
                <a:spcBef>
                  <a:spcPct val="20000"/>
                </a:spcBef>
              </a:pPr>
              <a:t>120</a:t>
            </a:fld>
            <a:endParaRPr lang="en-US" sz="900"/>
          </a:p>
        </p:txBody>
      </p:sp>
      <p:sp>
        <p:nvSpPr>
          <p:cNvPr id="11270" name="Rectangle 7"/>
          <p:cNvSpPr>
            <a:spLocks noGrp="1" noChangeArrowheads="1"/>
          </p:cNvSpPr>
          <p:nvPr>
            <p:ph type="title" idx="4294967295"/>
          </p:nvPr>
        </p:nvSpPr>
        <p:spPr>
          <a:xfrm>
            <a:off x="450850" y="102933"/>
            <a:ext cx="7400925" cy="860425"/>
          </a:xfrm>
        </p:spPr>
        <p:txBody>
          <a:bodyPr/>
          <a:lstStyle/>
          <a:p>
            <a:r>
              <a:rPr lang="en-US" sz="3200" dirty="0" smtClean="0"/>
              <a:t>Oil &amp; Gas Extraction Employment,</a:t>
            </a:r>
            <a:br>
              <a:rPr lang="en-US" sz="3200" dirty="0" smtClean="0"/>
            </a:br>
            <a:r>
              <a:rPr lang="en-US" sz="3200" dirty="0" smtClean="0"/>
              <a:t>Jan. 2010—April 2013</a:t>
            </a:r>
            <a:r>
              <a:rPr lang="en-US" dirty="0" smtClean="0"/>
              <a:t>*</a:t>
            </a:r>
          </a:p>
        </p:txBody>
      </p:sp>
      <p:sp>
        <p:nvSpPr>
          <p:cNvPr id="11271" name="Text Box 5"/>
          <p:cNvSpPr txBox="1">
            <a:spLocks noChangeArrowheads="1"/>
          </p:cNvSpPr>
          <p:nvPr/>
        </p:nvSpPr>
        <p:spPr bwMode="auto">
          <a:xfrm>
            <a:off x="-58992" y="6463150"/>
            <a:ext cx="8724900"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*Seasonally </a:t>
            </a:r>
            <a:r>
              <a:rPr lang="en-US" sz="1100" dirty="0"/>
              <a:t>adjusted</a:t>
            </a:r>
          </a:p>
          <a:p>
            <a:pPr eaLnBrk="0" hangingPunct="0">
              <a:lnSpc>
                <a:spcPct val="85000"/>
              </a:lnSpc>
              <a:spcBef>
                <a:spcPct val="25000"/>
              </a:spcBef>
              <a:buClr>
                <a:schemeClr val="accent2"/>
              </a:buClr>
              <a:buFont typeface="Wingdings" pitchFamily="2" charset="2"/>
              <a:buNone/>
            </a:pPr>
            <a:r>
              <a:rPr lang="en-US" sz="1100" dirty="0" smtClean="0"/>
              <a:t>Sources</a:t>
            </a:r>
            <a:r>
              <a:rPr lang="en-US" sz="1100" dirty="0"/>
              <a:t>: US Bureau of Labor </a:t>
            </a:r>
            <a:r>
              <a:rPr lang="en-US" sz="1100" dirty="0" smtClean="0"/>
              <a:t>Statistics at </a:t>
            </a:r>
            <a:r>
              <a:rPr lang="en-US" sz="1100" dirty="0" smtClean="0">
                <a:hlinkClick r:id="rId4"/>
              </a:rPr>
              <a:t>http://data.bls.gov</a:t>
            </a:r>
            <a:r>
              <a:rPr lang="en-US" sz="1100" dirty="0" smtClean="0"/>
              <a:t>; </a:t>
            </a:r>
            <a:r>
              <a:rPr lang="en-US" sz="1100" dirty="0"/>
              <a:t>Insurance Information </a:t>
            </a:r>
            <a:r>
              <a:rPr lang="en-US" sz="1100" dirty="0" smtClean="0"/>
              <a:t>Institute.</a:t>
            </a:r>
            <a:endParaRPr lang="en-US" sz="1100" dirty="0"/>
          </a:p>
        </p:txBody>
      </p:sp>
      <p:graphicFrame>
        <p:nvGraphicFramePr>
          <p:cNvPr id="11266" name="Object 8"/>
          <p:cNvGraphicFramePr>
            <a:graphicFrameLocks noChangeAspect="1"/>
          </p:cNvGraphicFramePr>
          <p:nvPr/>
        </p:nvGraphicFramePr>
        <p:xfrm>
          <a:off x="221226" y="1563529"/>
          <a:ext cx="8500499" cy="4838700"/>
        </p:xfrm>
        <a:graphic>
          <a:graphicData uri="http://schemas.openxmlformats.org/presentationml/2006/ole">
            <p:oleObj spid="_x0000_s17996802" name="Chart" r:id="rId5" imgW="8343967" imgH="4381555" progId="MSGraph.Chart.8">
              <p:embed followColorScheme="full"/>
            </p:oleObj>
          </a:graphicData>
        </a:graphic>
      </p:graphicFrame>
      <p:sp>
        <p:nvSpPr>
          <p:cNvPr id="8" name="AutoShape 7"/>
          <p:cNvSpPr>
            <a:spLocks noChangeArrowheads="1"/>
          </p:cNvSpPr>
          <p:nvPr/>
        </p:nvSpPr>
        <p:spPr bwMode="blackWhite">
          <a:xfrm>
            <a:off x="963558" y="1494504"/>
            <a:ext cx="2974264" cy="2118849"/>
          </a:xfrm>
          <a:prstGeom prst="wedgeRectCallout">
            <a:avLst>
              <a:gd name="adj1" fmla="val 193640"/>
              <a:gd name="adj2" fmla="val -38439"/>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b="1" dirty="0" smtClean="0">
                <a:solidFill>
                  <a:schemeClr val="bg1"/>
                </a:solidFill>
              </a:rPr>
              <a:t>Oil and gas extraction employment is up 23.1% since Jan. 2010 as the energy sector booms.  Domestic energy production is essential to any robust economic recovery in the US.</a:t>
            </a:r>
            <a:endParaRPr lang="en-US" b="1" dirty="0">
              <a:solidFill>
                <a:schemeClr val="bg1"/>
              </a:solidFill>
              <a:latin typeface="Arial" pitchFamily="34" charset="0"/>
            </a:endParaRPr>
          </a:p>
        </p:txBody>
      </p:sp>
      <p:sp>
        <p:nvSpPr>
          <p:cNvPr id="9" name="Rectangle 7"/>
          <p:cNvSpPr>
            <a:spLocks noChangeArrowheads="1"/>
          </p:cNvSpPr>
          <p:nvPr/>
        </p:nvSpPr>
        <p:spPr bwMode="black">
          <a:xfrm>
            <a:off x="280219" y="1202626"/>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(Thousands)</a:t>
            </a:r>
            <a:endParaRPr lang="en-US" sz="1600" b="1" dirty="0">
              <a:solidFill>
                <a:srgbClr val="225A7A"/>
              </a:solidFill>
            </a:endParaRPr>
          </a:p>
        </p:txBody>
      </p:sp>
      <p:pic>
        <p:nvPicPr>
          <p:cNvPr id="10" name="Picture 9" descr="Fracking Rig in ND.jpg"/>
          <p:cNvPicPr>
            <a:picLocks noChangeAspect="1"/>
          </p:cNvPicPr>
          <p:nvPr/>
        </p:nvPicPr>
        <p:blipFill>
          <a:blip r:embed="rId6" cstate="email"/>
          <a:stretch>
            <a:fillRect/>
          </a:stretch>
        </p:blipFill>
        <p:spPr>
          <a:xfrm>
            <a:off x="5466436" y="3576677"/>
            <a:ext cx="2792660" cy="1863162"/>
          </a:xfrm>
          <a:prstGeom prst="rect">
            <a:avLst/>
          </a:prstGeom>
          <a:ln w="19050">
            <a:solidFill>
              <a:schemeClr val="accent1"/>
            </a:solidFill>
          </a:ln>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1139" name="Rectangle 105"/>
          <p:cNvSpPr>
            <a:spLocks noGrp="1" noChangeArrowheads="1"/>
          </p:cNvSpPr>
          <p:nvPr>
            <p:ph type="dt" sz="quarter" idx="10"/>
          </p:nvPr>
        </p:nvSpPr>
        <p:spPr/>
        <p:txBody>
          <a:bodyPr/>
          <a:lstStyle/>
          <a:p>
            <a:pPr>
              <a:defRPr/>
            </a:pPr>
            <a:r>
              <a:rPr lang="en-US" smtClean="0"/>
              <a:t>12/01/09 - 9pm</a:t>
            </a:r>
          </a:p>
        </p:txBody>
      </p:sp>
      <p:sp>
        <p:nvSpPr>
          <p:cNvPr id="91141" name="Rectangle 110"/>
          <p:cNvSpPr>
            <a:spLocks noGrp="1" noChangeArrowheads="1"/>
          </p:cNvSpPr>
          <p:nvPr>
            <p:ph type="sldNum" sz="quarter" idx="12"/>
          </p:nvPr>
        </p:nvSpPr>
        <p:spPr/>
        <p:txBody>
          <a:bodyPr/>
          <a:lstStyle/>
          <a:p>
            <a:pPr>
              <a:defRPr/>
            </a:pPr>
            <a:fld id="{1383CDEA-1BE3-4BCF-B1BC-9FD78CF63BE8}" type="slidenum">
              <a:rPr lang="en-US" smtClean="0"/>
              <a:pPr>
                <a:defRPr/>
              </a:pPr>
              <a:t>121</a:t>
            </a:fld>
            <a:endParaRPr lang="en-US" smtClean="0"/>
          </a:p>
        </p:txBody>
      </p:sp>
      <p:sp>
        <p:nvSpPr>
          <p:cNvPr id="45062" name="Rectangle 2"/>
          <p:cNvSpPr>
            <a:spLocks noGrp="1" noChangeArrowheads="1"/>
          </p:cNvSpPr>
          <p:nvPr>
            <p:ph type="title"/>
          </p:nvPr>
        </p:nvSpPr>
        <p:spPr/>
        <p:txBody>
          <a:bodyPr/>
          <a:lstStyle/>
          <a:p>
            <a:r>
              <a:rPr lang="en-US" dirty="0" smtClean="0"/>
              <a:t>US Unemployment Rate Forecast</a:t>
            </a:r>
          </a:p>
        </p:txBody>
      </p:sp>
      <p:graphicFrame>
        <p:nvGraphicFramePr>
          <p:cNvPr id="6924291" name="Object 3"/>
          <p:cNvGraphicFramePr>
            <a:graphicFrameLocks noChangeAspect="1"/>
          </p:cNvGraphicFramePr>
          <p:nvPr>
            <p:ph type="chart" idx="4294967295"/>
          </p:nvPr>
        </p:nvGraphicFramePr>
        <p:xfrm>
          <a:off x="315913" y="1844675"/>
          <a:ext cx="8562975" cy="4440238"/>
        </p:xfrm>
        <a:graphic>
          <a:graphicData uri="http://schemas.openxmlformats.org/presentationml/2006/ole">
            <p:oleObj spid="_x0000_s17997826" name="Chart" r:id="rId4" imgW="8248583" imgH="4276828" progId="MSGraph.Chart.8">
              <p:embed followColorScheme="full"/>
            </p:oleObj>
          </a:graphicData>
        </a:graphic>
      </p:graphicFrame>
      <p:sp>
        <p:nvSpPr>
          <p:cNvPr id="7073797" name="AutoShape 5"/>
          <p:cNvSpPr>
            <a:spLocks noChangeArrowheads="1"/>
          </p:cNvSpPr>
          <p:nvPr/>
        </p:nvSpPr>
        <p:spPr bwMode="blackWhite">
          <a:xfrm>
            <a:off x="1063714" y="1481803"/>
            <a:ext cx="1664738" cy="2485514"/>
          </a:xfrm>
          <a:prstGeom prst="wedgeRectCallout">
            <a:avLst>
              <a:gd name="adj1" fmla="val 103657"/>
              <a:gd name="adj2" fmla="val -2569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Rising unemployment </a:t>
            </a:r>
            <a:br>
              <a:rPr lang="en-US" sz="1600" b="1" dirty="0">
                <a:solidFill>
                  <a:schemeClr val="bg1"/>
                </a:solidFill>
                <a:cs typeface="+mn-cs"/>
              </a:rPr>
            </a:br>
            <a:r>
              <a:rPr lang="en-US" sz="1600" b="1" dirty="0">
                <a:solidFill>
                  <a:schemeClr val="bg1"/>
                </a:solidFill>
                <a:cs typeface="+mn-cs"/>
              </a:rPr>
              <a:t>eroded payrolls </a:t>
            </a:r>
            <a:br>
              <a:rPr lang="en-US" sz="1600" b="1" dirty="0">
                <a:solidFill>
                  <a:schemeClr val="bg1"/>
                </a:solidFill>
                <a:cs typeface="+mn-cs"/>
              </a:rPr>
            </a:br>
            <a:r>
              <a:rPr lang="en-US" sz="1600" b="1" dirty="0">
                <a:solidFill>
                  <a:schemeClr val="bg1"/>
                </a:solidFill>
                <a:cs typeface="+mn-cs"/>
              </a:rPr>
              <a:t>and workers comp’s </a:t>
            </a:r>
            <a:br>
              <a:rPr lang="en-US" sz="1600" b="1" dirty="0">
                <a:solidFill>
                  <a:schemeClr val="bg1"/>
                </a:solidFill>
                <a:cs typeface="+mn-cs"/>
              </a:rPr>
            </a:br>
            <a:r>
              <a:rPr lang="en-US" sz="1600" b="1" dirty="0">
                <a:solidFill>
                  <a:schemeClr val="bg1"/>
                </a:solidFill>
                <a:cs typeface="+mn-cs"/>
              </a:rPr>
              <a:t>exposure base.</a:t>
            </a:r>
          </a:p>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Unemployment peaked at 10% in late 2009.</a:t>
            </a:r>
          </a:p>
        </p:txBody>
      </p:sp>
      <p:sp>
        <p:nvSpPr>
          <p:cNvPr id="45064" name="Rectangle 5"/>
          <p:cNvSpPr>
            <a:spLocks noChangeArrowheads="1"/>
          </p:cNvSpPr>
          <p:nvPr/>
        </p:nvSpPr>
        <p:spPr bwMode="auto">
          <a:xfrm>
            <a:off x="-1" y="6389410"/>
            <a:ext cx="8498541" cy="468590"/>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 actual;          = forecasts</a:t>
            </a:r>
          </a:p>
          <a:p>
            <a:pPr eaLnBrk="0" hangingPunct="0">
              <a:lnSpc>
                <a:spcPct val="85000"/>
              </a:lnSpc>
              <a:spcBef>
                <a:spcPct val="25000"/>
              </a:spcBef>
              <a:buClr>
                <a:schemeClr val="accent2"/>
              </a:buClr>
              <a:buFont typeface="Wingdings" pitchFamily="2" charset="2"/>
              <a:buNone/>
            </a:pPr>
            <a:r>
              <a:rPr lang="en-US" sz="1100" dirty="0"/>
              <a:t>Sources: US Bureau of Labor Statistics; </a:t>
            </a:r>
            <a:r>
              <a:rPr lang="en-US" sz="1100" dirty="0" smtClean="0"/>
              <a:t>Blue Chip Economic Indicators (6/13 edition);  </a:t>
            </a:r>
            <a:r>
              <a:rPr lang="en-US" sz="1100" dirty="0"/>
              <a:t>Insurance Information </a:t>
            </a:r>
            <a:r>
              <a:rPr lang="en-US" sz="1100" dirty="0" smtClean="0"/>
              <a:t>Institute.</a:t>
            </a:r>
            <a:endParaRPr lang="en-US" sz="1100" dirty="0"/>
          </a:p>
        </p:txBody>
      </p:sp>
      <p:sp>
        <p:nvSpPr>
          <p:cNvPr id="45065" name="Rectangle 6"/>
          <p:cNvSpPr>
            <a:spLocks noChangeArrowheads="1"/>
          </p:cNvSpPr>
          <p:nvPr/>
        </p:nvSpPr>
        <p:spPr bwMode="auto">
          <a:xfrm>
            <a:off x="442913" y="6402388"/>
            <a:ext cx="263525" cy="125412"/>
          </a:xfrm>
          <a:prstGeom prst="rect">
            <a:avLst/>
          </a:prstGeom>
          <a:solidFill>
            <a:schemeClr val="tx2"/>
          </a:solidFill>
          <a:ln w="9525">
            <a:noFill/>
            <a:miter lim="800000"/>
            <a:headEnd/>
            <a:tailEnd/>
          </a:ln>
        </p:spPr>
        <p:txBody>
          <a:bodyPr wrap="none" anchor="ctr"/>
          <a:lstStyle/>
          <a:p>
            <a:endParaRPr lang="en-US"/>
          </a:p>
        </p:txBody>
      </p:sp>
      <p:sp>
        <p:nvSpPr>
          <p:cNvPr id="45066" name="Rectangle 7"/>
          <p:cNvSpPr>
            <a:spLocks noChangeArrowheads="1"/>
          </p:cNvSpPr>
          <p:nvPr/>
        </p:nvSpPr>
        <p:spPr bwMode="auto">
          <a:xfrm>
            <a:off x="1355725" y="6402388"/>
            <a:ext cx="263525" cy="125412"/>
          </a:xfrm>
          <a:prstGeom prst="rect">
            <a:avLst/>
          </a:prstGeom>
          <a:solidFill>
            <a:schemeClr val="accent1"/>
          </a:solidFill>
          <a:ln w="9525">
            <a:noFill/>
            <a:miter lim="800000"/>
            <a:headEnd/>
            <a:tailEnd/>
          </a:ln>
        </p:spPr>
        <p:txBody>
          <a:bodyPr wrap="none" anchor="ctr"/>
          <a:lstStyle/>
          <a:p>
            <a:endParaRPr lang="en-US"/>
          </a:p>
        </p:txBody>
      </p:sp>
      <p:sp>
        <p:nvSpPr>
          <p:cNvPr id="45067" name="Rectangle 8"/>
          <p:cNvSpPr>
            <a:spLocks noChangeArrowheads="1"/>
          </p:cNvSpPr>
          <p:nvPr/>
        </p:nvSpPr>
        <p:spPr bwMode="black">
          <a:xfrm>
            <a:off x="280988" y="1239838"/>
            <a:ext cx="8221662"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2007:Q1 to </a:t>
            </a:r>
            <a:r>
              <a:rPr lang="en-US" sz="1600" b="1" dirty="0" smtClean="0">
                <a:solidFill>
                  <a:srgbClr val="225A7A"/>
                </a:solidFill>
              </a:rPr>
              <a:t>2014:Q4F</a:t>
            </a:r>
            <a:r>
              <a:rPr lang="en-US" sz="1600" b="1" dirty="0">
                <a:solidFill>
                  <a:srgbClr val="225A7A"/>
                </a:solidFill>
              </a:rPr>
              <a:t>*</a:t>
            </a:r>
          </a:p>
        </p:txBody>
      </p:sp>
      <p:sp>
        <p:nvSpPr>
          <p:cNvPr id="12" name="AutoShape 7"/>
          <p:cNvSpPr>
            <a:spLocks noChangeArrowheads="1"/>
          </p:cNvSpPr>
          <p:nvPr/>
        </p:nvSpPr>
        <p:spPr bwMode="blackWhite">
          <a:xfrm>
            <a:off x="3710520" y="3905501"/>
            <a:ext cx="2689225" cy="1262062"/>
          </a:xfrm>
          <a:prstGeom prst="wedgeRectCallout">
            <a:avLst>
              <a:gd name="adj1" fmla="val -48470"/>
              <a:gd name="adj2" fmla="val -2693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cs typeface="+mn-cs"/>
              </a:rPr>
              <a:t>Unemployment forecasts </a:t>
            </a:r>
            <a:r>
              <a:rPr lang="en-US" sz="1400" b="1" dirty="0" smtClean="0">
                <a:cs typeface="+mn-cs"/>
              </a:rPr>
              <a:t>have been revised slightly downwards. Optimistic scenarios put the unemployment as low as 6.6% by Q4 of </a:t>
            </a:r>
            <a:r>
              <a:rPr lang="en-US" sz="1400" b="1" i="1" u="sng" dirty="0" smtClean="0">
                <a:cs typeface="+mn-cs"/>
              </a:rPr>
              <a:t>next</a:t>
            </a:r>
            <a:r>
              <a:rPr lang="en-US" sz="1400" b="1" i="1" dirty="0" smtClean="0">
                <a:cs typeface="+mn-cs"/>
              </a:rPr>
              <a:t> </a:t>
            </a:r>
            <a:r>
              <a:rPr lang="en-US" sz="1400" b="1" dirty="0" smtClean="0">
                <a:cs typeface="+mn-cs"/>
              </a:rPr>
              <a:t>year.</a:t>
            </a:r>
            <a:endParaRPr lang="en-US" sz="1400" b="1" dirty="0">
              <a:cs typeface="+mn-cs"/>
            </a:endParaRPr>
          </a:p>
        </p:txBody>
      </p:sp>
      <p:sp>
        <p:nvSpPr>
          <p:cNvPr id="13" name="AutoShape 5"/>
          <p:cNvSpPr>
            <a:spLocks noChangeArrowheads="1"/>
          </p:cNvSpPr>
          <p:nvPr/>
        </p:nvSpPr>
        <p:spPr bwMode="blackWhite">
          <a:xfrm>
            <a:off x="6450678" y="1534495"/>
            <a:ext cx="2178050" cy="1066800"/>
          </a:xfrm>
          <a:prstGeom prst="wedgeRectCallout">
            <a:avLst>
              <a:gd name="adj1" fmla="val 20519"/>
              <a:gd name="adj2" fmla="val 10256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Jobless figures have been revised </a:t>
            </a:r>
            <a:r>
              <a:rPr lang="en-US" sz="1600" b="1" dirty="0" smtClean="0">
                <a:solidFill>
                  <a:schemeClr val="bg1"/>
                </a:solidFill>
                <a:cs typeface="+mn-cs"/>
              </a:rPr>
              <a:t>slightly downwards </a:t>
            </a:r>
            <a:r>
              <a:rPr lang="en-US" sz="1600" b="1" dirty="0">
                <a:solidFill>
                  <a:schemeClr val="bg1"/>
                </a:solidFill>
                <a:cs typeface="+mn-cs"/>
              </a:rPr>
              <a:t>for </a:t>
            </a:r>
            <a:r>
              <a:rPr lang="en-US" sz="1600" b="1" dirty="0" smtClean="0">
                <a:solidFill>
                  <a:schemeClr val="bg1"/>
                </a:solidFill>
                <a:cs typeface="+mn-cs"/>
              </a:rPr>
              <a:t>2013/14</a:t>
            </a:r>
            <a:endParaRPr lang="en-US" sz="1600" b="1" dirty="0">
              <a:solidFill>
                <a:schemeClr val="bg1"/>
              </a:solidFill>
              <a:cs typeface="+mn-cs"/>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7073797"/>
                                        </p:tgtEl>
                                        <p:attrNameLst>
                                          <p:attrName>style.visibility</p:attrName>
                                        </p:attrNameLst>
                                      </p:cBhvr>
                                      <p:to>
                                        <p:strVal val="visible"/>
                                      </p:to>
                                    </p:set>
                                    <p:animEffect transition="in" filter="wipe(right)">
                                      <p:cBhvr>
                                        <p:cTn id="7" dur="500"/>
                                        <p:tgtEl>
                                          <p:spTgt spid="7073797"/>
                                        </p:tgtEl>
                                      </p:cBhvr>
                                    </p:animEffect>
                                  </p:childTnLst>
                                </p:cTn>
                              </p:par>
                            </p:childTnLst>
                          </p:cTn>
                        </p:par>
                        <p:par>
                          <p:cTn id="8" fill="hold">
                            <p:stCondLst>
                              <p:cond delay="1200"/>
                            </p:stCondLst>
                            <p:childTnLst>
                              <p:par>
                                <p:cTn id="9" presetID="22" presetClass="entr" presetSubtype="2" fill="hold" grpId="0" nodeType="afterEffect">
                                  <p:stCondLst>
                                    <p:cond delay="50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childTnLst>
                          </p:cTn>
                        </p:par>
                        <p:par>
                          <p:cTn id="12" fill="hold">
                            <p:stCondLst>
                              <p:cond delay="2200"/>
                            </p:stCondLst>
                            <p:childTnLst>
                              <p:par>
                                <p:cTn id="13" presetID="22" presetClass="entr" presetSubtype="2" fill="hold" grpId="0" nodeType="afterEffect">
                                  <p:stCondLst>
                                    <p:cond delay="700"/>
                                  </p:stCondLst>
                                  <p:childTnLst>
                                    <p:set>
                                      <p:cBhvr>
                                        <p:cTn id="14" dur="1" fill="hold">
                                          <p:stCondLst>
                                            <p:cond delay="0"/>
                                          </p:stCondLst>
                                        </p:cTn>
                                        <p:tgtEl>
                                          <p:spTgt spid="13"/>
                                        </p:tgtEl>
                                        <p:attrNameLst>
                                          <p:attrName>style.visibility</p:attrName>
                                        </p:attrNameLst>
                                      </p:cBhvr>
                                      <p:to>
                                        <p:strVal val="visible"/>
                                      </p:to>
                                    </p:set>
                                    <p:animEffect transition="in" filter="wipe(right)">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73797" grpId="0" animBg="1"/>
      <p:bldP spid="12" grpId="0" animBg="1"/>
      <p:bldP spid="13" grpId="0" animBg="1"/>
    </p:bldLst>
  </p:timing>
</p:sld>
</file>

<file path=ppt/slides/slide122.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28675" name="Rectangle 105"/>
          <p:cNvSpPr>
            <a:spLocks noGrp="1" noChangeArrowheads="1"/>
          </p:cNvSpPr>
          <p:nvPr>
            <p:ph type="dt" sz="quarter" idx="10"/>
          </p:nvPr>
        </p:nvSpPr>
        <p:spPr>
          <a:noFill/>
        </p:spPr>
        <p:txBody>
          <a:bodyPr/>
          <a:lstStyle/>
          <a:p>
            <a:r>
              <a:rPr lang="en-US" smtClean="0"/>
              <a:t>12/01/09 - 9pm</a:t>
            </a:r>
          </a:p>
        </p:txBody>
      </p:sp>
      <p:sp>
        <p:nvSpPr>
          <p:cNvPr id="28676"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28677" name="Rectangle 110"/>
          <p:cNvSpPr>
            <a:spLocks noGrp="1" noChangeArrowheads="1"/>
          </p:cNvSpPr>
          <p:nvPr>
            <p:ph type="sldNum" sz="quarter" idx="12"/>
          </p:nvPr>
        </p:nvSpPr>
        <p:spPr>
          <a:noFill/>
        </p:spPr>
        <p:txBody>
          <a:bodyPr/>
          <a:lstStyle/>
          <a:p>
            <a:fld id="{ABF1ECF5-B7CD-4985-982B-BFF8C76AA2B8}" type="slidenum">
              <a:rPr lang="en-US" smtClean="0"/>
              <a:pPr/>
              <a:t>122</a:t>
            </a:fld>
            <a:endParaRPr lang="en-US" smtClean="0"/>
          </a:p>
        </p:txBody>
      </p:sp>
      <p:sp>
        <p:nvSpPr>
          <p:cNvPr id="28678" name="Rectangle 2"/>
          <p:cNvSpPr>
            <a:spLocks noGrp="1" noChangeArrowheads="1"/>
          </p:cNvSpPr>
          <p:nvPr>
            <p:ph type="title"/>
          </p:nvPr>
        </p:nvSpPr>
        <p:spPr/>
        <p:txBody>
          <a:bodyPr/>
          <a:lstStyle/>
          <a:p>
            <a:r>
              <a:rPr lang="en-US" smtClean="0"/>
              <a:t>US Unemployment Rate Forecasts</a:t>
            </a:r>
          </a:p>
        </p:txBody>
      </p:sp>
      <p:graphicFrame>
        <p:nvGraphicFramePr>
          <p:cNvPr id="6924291" name="Object 3"/>
          <p:cNvGraphicFramePr>
            <a:graphicFrameLocks/>
          </p:cNvGraphicFramePr>
          <p:nvPr>
            <p:ph type="chart" idx="4294967295"/>
          </p:nvPr>
        </p:nvGraphicFramePr>
        <p:xfrm>
          <a:off x="255588" y="1549400"/>
          <a:ext cx="8518525" cy="3911600"/>
        </p:xfrm>
        <a:graphic>
          <a:graphicData uri="http://schemas.openxmlformats.org/presentationml/2006/ole">
            <p:oleObj spid="_x0000_s17998850" name="Chart" r:id="rId4" imgW="8524959" imgH="3914679" progId="MSGraph.Chart.8">
              <p:embed followColorScheme="full"/>
            </p:oleObj>
          </a:graphicData>
        </a:graphic>
      </p:graphicFrame>
      <p:sp>
        <p:nvSpPr>
          <p:cNvPr id="7073797" name="AutoShape 5"/>
          <p:cNvSpPr>
            <a:spLocks noChangeArrowheads="1"/>
          </p:cNvSpPr>
          <p:nvPr/>
        </p:nvSpPr>
        <p:spPr bwMode="blackWhite">
          <a:xfrm>
            <a:off x="2135236" y="2240078"/>
            <a:ext cx="3978275" cy="690563"/>
          </a:xfrm>
          <a:prstGeom prst="wedgeRectCallout">
            <a:avLst>
              <a:gd name="adj1" fmla="val 73663"/>
              <a:gd name="adj2" fmla="val 7269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Unemployment  will remain high even under the most optimistic of scenarios, but forecasts are being revised downwards</a:t>
            </a:r>
          </a:p>
        </p:txBody>
      </p:sp>
      <p:sp>
        <p:nvSpPr>
          <p:cNvPr id="28680" name="Rectangle 5"/>
          <p:cNvSpPr>
            <a:spLocks noChangeArrowheads="1"/>
          </p:cNvSpPr>
          <p:nvPr/>
        </p:nvSpPr>
        <p:spPr bwMode="auto">
          <a:xfrm>
            <a:off x="0" y="6575425"/>
            <a:ext cx="7569200"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Sources: Blue Chip Economic </a:t>
            </a:r>
            <a:r>
              <a:rPr lang="en-US" sz="1100" dirty="0" smtClean="0"/>
              <a:t>Indicators (May 2013); </a:t>
            </a:r>
            <a:r>
              <a:rPr lang="en-US" sz="1100" dirty="0"/>
              <a:t>Insurance Information Institute </a:t>
            </a:r>
          </a:p>
        </p:txBody>
      </p:sp>
      <p:sp>
        <p:nvSpPr>
          <p:cNvPr id="28682" name="Rectangle 7"/>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Quarterly, </a:t>
            </a:r>
            <a:r>
              <a:rPr lang="en-US" sz="1600" b="1" dirty="0" smtClean="0">
                <a:solidFill>
                  <a:srgbClr val="225A7A"/>
                </a:solidFill>
              </a:rPr>
              <a:t>2013:Q1 </a:t>
            </a:r>
            <a:r>
              <a:rPr lang="en-US" sz="1600" b="1" dirty="0">
                <a:solidFill>
                  <a:srgbClr val="225A7A"/>
                </a:solidFill>
              </a:rPr>
              <a:t>to </a:t>
            </a:r>
            <a:r>
              <a:rPr lang="en-US" sz="1600" b="1" dirty="0" smtClean="0">
                <a:solidFill>
                  <a:srgbClr val="225A7A"/>
                </a:solidFill>
              </a:rPr>
              <a:t>2014:Q4</a:t>
            </a:r>
            <a:endParaRPr lang="en-US" sz="1600" b="1" dirty="0">
              <a:solidFill>
                <a:srgbClr val="225A7A"/>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700"/>
                                  </p:stCondLst>
                                  <p:childTnLst>
                                    <p:set>
                                      <p:cBhvr>
                                        <p:cTn id="6" dur="1" fill="hold">
                                          <p:stCondLst>
                                            <p:cond delay="0"/>
                                          </p:stCondLst>
                                        </p:cTn>
                                        <p:tgtEl>
                                          <p:spTgt spid="7073797"/>
                                        </p:tgtEl>
                                        <p:attrNameLst>
                                          <p:attrName>style.visibility</p:attrName>
                                        </p:attrNameLst>
                                      </p:cBhvr>
                                      <p:to>
                                        <p:strVal val="visible"/>
                                      </p:to>
                                    </p:set>
                                    <p:animEffect transition="in" filter="wipe(up)">
                                      <p:cBhvr>
                                        <p:cTn id="7" dur="500"/>
                                        <p:tgtEl>
                                          <p:spTgt spid="70737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73797" grpId="0" animBg="1"/>
    </p:bldLst>
  </p:timing>
</p:sld>
</file>

<file path=ppt/slides/slide1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5"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3316"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3317"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CFF73BF-3C85-4B75-B632-436947623127}" type="slidenum">
              <a:rPr lang="en-US" sz="900"/>
              <a:pPr algn="r" eaLnBrk="0" hangingPunct="0">
                <a:lnSpc>
                  <a:spcPct val="85000"/>
                </a:lnSpc>
                <a:spcBef>
                  <a:spcPct val="20000"/>
                </a:spcBef>
              </a:pPr>
              <a:t>123</a:t>
            </a:fld>
            <a:endParaRPr lang="en-US" sz="900"/>
          </a:p>
        </p:txBody>
      </p:sp>
      <p:sp>
        <p:nvSpPr>
          <p:cNvPr id="13318" name="Rectangle 7"/>
          <p:cNvSpPr>
            <a:spLocks noGrp="1" noChangeArrowheads="1"/>
          </p:cNvSpPr>
          <p:nvPr>
            <p:ph type="title" idx="4294967295"/>
          </p:nvPr>
        </p:nvSpPr>
        <p:spPr>
          <a:xfrm>
            <a:off x="241300" y="128588"/>
            <a:ext cx="6711950" cy="860425"/>
          </a:xfrm>
        </p:spPr>
        <p:txBody>
          <a:bodyPr/>
          <a:lstStyle/>
          <a:p>
            <a:r>
              <a:rPr lang="en-US" sz="2800" dirty="0" smtClean="0"/>
              <a:t>Nonfarm Payroll (Wages and Salaries):</a:t>
            </a:r>
            <a:br>
              <a:rPr lang="en-US" sz="2800" dirty="0" smtClean="0"/>
            </a:br>
            <a:r>
              <a:rPr lang="en-US" sz="2800" dirty="0" smtClean="0"/>
              <a:t>Quarterly, 2005–2013:Q1</a:t>
            </a:r>
          </a:p>
        </p:txBody>
      </p:sp>
      <p:sp>
        <p:nvSpPr>
          <p:cNvPr id="13319" name="Text Box 5"/>
          <p:cNvSpPr txBox="1">
            <a:spLocks noChangeArrowheads="1"/>
          </p:cNvSpPr>
          <p:nvPr/>
        </p:nvSpPr>
        <p:spPr bwMode="auto">
          <a:xfrm>
            <a:off x="0" y="6245225"/>
            <a:ext cx="8724900" cy="6127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Note: Recession indicated by gray shaded column. Data are seasonally adjusted annual </a:t>
            </a:r>
            <a:r>
              <a:rPr lang="en-US" sz="1100" dirty="0" smtClean="0"/>
              <a:t>rates.</a:t>
            </a:r>
            <a:endParaRPr lang="en-US" sz="1100" dirty="0"/>
          </a:p>
          <a:p>
            <a:pPr eaLnBrk="0" hangingPunct="0">
              <a:lnSpc>
                <a:spcPct val="85000"/>
              </a:lnSpc>
              <a:spcBef>
                <a:spcPct val="25000"/>
              </a:spcBef>
              <a:buClr>
                <a:schemeClr val="accent2"/>
              </a:buClr>
              <a:buFont typeface="Wingdings" pitchFamily="2" charset="2"/>
              <a:buNone/>
            </a:pPr>
            <a:r>
              <a:rPr lang="en-US" sz="1100" dirty="0" smtClean="0"/>
              <a:t>Sources: </a:t>
            </a:r>
            <a:r>
              <a:rPr lang="en-US" sz="1100" dirty="0" smtClean="0">
                <a:hlinkClick r:id="rId4"/>
              </a:rPr>
              <a:t>http</a:t>
            </a:r>
            <a:r>
              <a:rPr lang="en-US" sz="1100" dirty="0">
                <a:hlinkClick r:id="rId4"/>
              </a:rPr>
              <a:t>://research.stlouisfed.org/fred2/series/WASCUR</a:t>
            </a:r>
            <a:r>
              <a:rPr lang="en-US" sz="1100" dirty="0" smtClean="0"/>
              <a:t>; </a:t>
            </a:r>
            <a:r>
              <a:rPr lang="en-US" sz="1100" dirty="0"/>
              <a:t>National Bureau of Economic Research (recession dates); Insurance Information </a:t>
            </a:r>
            <a:r>
              <a:rPr lang="en-US" sz="1100" dirty="0" smtClean="0"/>
              <a:t>Institute.</a:t>
            </a:r>
            <a:endParaRPr lang="en-US" sz="1100" dirty="0"/>
          </a:p>
        </p:txBody>
      </p:sp>
      <p:sp>
        <p:nvSpPr>
          <p:cNvPr id="13320" name="Rectangle 6"/>
          <p:cNvSpPr>
            <a:spLocks noChangeArrowheads="1"/>
          </p:cNvSpPr>
          <p:nvPr/>
        </p:nvSpPr>
        <p:spPr bwMode="black">
          <a:xfrm>
            <a:off x="193675" y="1047750"/>
            <a:ext cx="2438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Billions</a:t>
            </a:r>
          </a:p>
        </p:txBody>
      </p:sp>
      <p:graphicFrame>
        <p:nvGraphicFramePr>
          <p:cNvPr id="13314" name="Object 8"/>
          <p:cNvGraphicFramePr>
            <a:graphicFrameLocks noChangeAspect="1"/>
          </p:cNvGraphicFramePr>
          <p:nvPr/>
        </p:nvGraphicFramePr>
        <p:xfrm>
          <a:off x="352424" y="1186785"/>
          <a:ext cx="8536081" cy="4838700"/>
        </p:xfrm>
        <a:graphic>
          <a:graphicData uri="http://schemas.openxmlformats.org/presentationml/2006/ole">
            <p:oleObj spid="_x0000_s17999874" name="Chart" r:id="rId5" imgW="8343967" imgH="4381555" progId="MSGraph.Chart.8">
              <p:embed followColorScheme="full"/>
            </p:oleObj>
          </a:graphicData>
        </a:graphic>
      </p:graphicFrame>
      <p:sp>
        <p:nvSpPr>
          <p:cNvPr id="10" name="AutoShape 14"/>
          <p:cNvSpPr>
            <a:spLocks noChangeArrowheads="1"/>
          </p:cNvSpPr>
          <p:nvPr/>
        </p:nvSpPr>
        <p:spPr bwMode="blackWhite">
          <a:xfrm>
            <a:off x="1430594" y="2220756"/>
            <a:ext cx="2182456" cy="611188"/>
          </a:xfrm>
          <a:prstGeom prst="wedgeRectCallout">
            <a:avLst>
              <a:gd name="adj1" fmla="val 70520"/>
              <a:gd name="adj2" fmla="val 4182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Prior Peak </a:t>
            </a:r>
            <a:r>
              <a:rPr lang="en-US" sz="1400" b="1" dirty="0">
                <a:solidFill>
                  <a:schemeClr val="bg1"/>
                </a:solidFill>
              </a:rPr>
              <a:t>was 2008:Q1 at $6.60 </a:t>
            </a:r>
            <a:r>
              <a:rPr lang="en-US" sz="1400" b="1" dirty="0" smtClean="0">
                <a:solidFill>
                  <a:schemeClr val="bg1"/>
                </a:solidFill>
              </a:rPr>
              <a:t>trillion</a:t>
            </a:r>
            <a:endParaRPr lang="en-US" sz="1400" b="1" dirty="0">
              <a:solidFill>
                <a:schemeClr val="bg1"/>
              </a:solidFill>
            </a:endParaRPr>
          </a:p>
        </p:txBody>
      </p:sp>
      <p:sp>
        <p:nvSpPr>
          <p:cNvPr id="11" name="AutoShape 14"/>
          <p:cNvSpPr>
            <a:spLocks noChangeArrowheads="1"/>
          </p:cNvSpPr>
          <p:nvPr/>
        </p:nvSpPr>
        <p:spPr bwMode="blackWhite">
          <a:xfrm>
            <a:off x="5132438" y="1489673"/>
            <a:ext cx="2328908" cy="1091293"/>
          </a:xfrm>
          <a:prstGeom prst="wedgeRectCallout">
            <a:avLst>
              <a:gd name="adj1" fmla="val 97729"/>
              <a:gd name="adj2" fmla="val -9197"/>
            </a:avLst>
          </a:prstGeom>
          <a:solidFill>
            <a:srgbClr val="FFC000"/>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a:solidFill>
                  <a:schemeClr val="bg1"/>
                </a:solidFill>
              </a:rPr>
              <a:t>Latest (</a:t>
            </a:r>
            <a:r>
              <a:rPr lang="en-US" b="1" dirty="0" smtClean="0">
                <a:solidFill>
                  <a:schemeClr val="bg1"/>
                </a:solidFill>
              </a:rPr>
              <a:t>2013:Q4) </a:t>
            </a:r>
            <a:r>
              <a:rPr lang="en-US" b="1" dirty="0">
                <a:solidFill>
                  <a:schemeClr val="bg1"/>
                </a:solidFill>
              </a:rPr>
              <a:t>was </a:t>
            </a:r>
            <a:r>
              <a:rPr lang="en-US" b="1" dirty="0" smtClean="0">
                <a:solidFill>
                  <a:schemeClr val="bg1"/>
                </a:solidFill>
              </a:rPr>
              <a:t>$7.01 trillion</a:t>
            </a:r>
            <a:r>
              <a:rPr lang="en-US" b="1" dirty="0">
                <a:solidFill>
                  <a:schemeClr val="bg1"/>
                </a:solidFill>
              </a:rPr>
              <a:t>, a new </a:t>
            </a:r>
            <a:r>
              <a:rPr lang="en-US" b="1" dirty="0" smtClean="0">
                <a:solidFill>
                  <a:schemeClr val="bg1"/>
                </a:solidFill>
              </a:rPr>
              <a:t>peak--$762B above 2009 trough</a:t>
            </a:r>
            <a:endParaRPr lang="en-US" b="1" dirty="0">
              <a:solidFill>
                <a:schemeClr val="bg1"/>
              </a:solidFill>
            </a:endParaRPr>
          </a:p>
        </p:txBody>
      </p:sp>
      <p:sp>
        <p:nvSpPr>
          <p:cNvPr id="12" name="AutoShape 14"/>
          <p:cNvSpPr>
            <a:spLocks noChangeArrowheads="1"/>
          </p:cNvSpPr>
          <p:nvPr/>
        </p:nvSpPr>
        <p:spPr bwMode="blackWhite">
          <a:xfrm>
            <a:off x="2632594" y="4228788"/>
            <a:ext cx="2419350" cy="876300"/>
          </a:xfrm>
          <a:prstGeom prst="wedgeRectCallout">
            <a:avLst>
              <a:gd name="adj1" fmla="val 74707"/>
              <a:gd name="adj2" fmla="val -11686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Recent trough (2009:Q3) was $6.25 trillion, down </a:t>
            </a:r>
            <a:r>
              <a:rPr lang="en-US" sz="1400" b="1" dirty="0" smtClean="0">
                <a:solidFill>
                  <a:schemeClr val="bg1"/>
                </a:solidFill>
              </a:rPr>
              <a:t>5.3% </a:t>
            </a:r>
            <a:r>
              <a:rPr lang="en-US" sz="1400" b="1" dirty="0">
                <a:solidFill>
                  <a:schemeClr val="bg1"/>
                </a:solidFill>
              </a:rPr>
              <a:t>from prior </a:t>
            </a:r>
            <a:r>
              <a:rPr lang="en-US" sz="1400" b="1" dirty="0" smtClean="0">
                <a:solidFill>
                  <a:schemeClr val="bg1"/>
                </a:solidFill>
              </a:rPr>
              <a:t>peak</a:t>
            </a:r>
            <a:endParaRPr lang="en-US" sz="1400" b="1" dirty="0">
              <a:solidFill>
                <a:schemeClr val="bg1"/>
              </a:solidFill>
            </a:endParaRPr>
          </a:p>
        </p:txBody>
      </p:sp>
      <p:sp>
        <p:nvSpPr>
          <p:cNvPr id="13" name="AutoShape 14"/>
          <p:cNvSpPr>
            <a:spLocks noChangeArrowheads="1"/>
          </p:cNvSpPr>
          <p:nvPr/>
        </p:nvSpPr>
        <p:spPr bwMode="blackWhite">
          <a:xfrm>
            <a:off x="6956321" y="3389870"/>
            <a:ext cx="1674811" cy="1182129"/>
          </a:xfrm>
          <a:prstGeom prst="wedgeRectCallout">
            <a:avLst>
              <a:gd name="adj1" fmla="val 52166"/>
              <a:gd name="adj2" fmla="val -15807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Payrolls are 12.2% above their 2009 trough and up 2.7% over the past year</a:t>
            </a:r>
            <a:endParaRPr lang="en-US" sz="1400" b="1" dirty="0">
              <a:solidFill>
                <a:schemeClr val="bg1"/>
              </a:solidFill>
            </a:endParaRPr>
          </a:p>
        </p:txBody>
      </p:sp>
      <p:sp>
        <p:nvSpPr>
          <p:cNvPr id="15" name="Date Placeholder 14"/>
          <p:cNvSpPr>
            <a:spLocks noGrp="1"/>
          </p:cNvSpPr>
          <p:nvPr>
            <p:ph type="dt" sz="half" idx="10"/>
          </p:nvPr>
        </p:nvSpPr>
        <p:spPr/>
        <p:txBody>
          <a:bodyPr/>
          <a:lstStyle/>
          <a:p>
            <a:pPr>
              <a:defRPr/>
            </a:pPr>
            <a:r>
              <a:rPr lang="en-US" smtClean="0"/>
              <a:t>12/01/09 - 9pm</a:t>
            </a:r>
            <a:endParaRPr lang="en-US"/>
          </a:p>
        </p:txBody>
      </p:sp>
      <p:sp>
        <p:nvSpPr>
          <p:cNvPr id="16" name="Slide Number Placeholder 15"/>
          <p:cNvSpPr>
            <a:spLocks noGrp="1"/>
          </p:cNvSpPr>
          <p:nvPr>
            <p:ph type="sldNum" sz="quarter" idx="12"/>
          </p:nvPr>
        </p:nvSpPr>
        <p:spPr/>
        <p:txBody>
          <a:bodyPr/>
          <a:lstStyle/>
          <a:p>
            <a:pPr>
              <a:defRPr/>
            </a:pPr>
            <a:fld id="{79649112-2361-4913-9798-B6AEBB59A8D4}" type="slidenum">
              <a:rPr lang="en-US" smtClean="0"/>
              <a:pPr>
                <a:defRPr/>
              </a:pPr>
              <a:t>123</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par>
                          <p:cTn id="8" fill="hold" nodeType="afterGroup">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11"/>
                                        </p:tgtEl>
                                        <p:attrNameLst>
                                          <p:attrName>style.visibility</p:attrName>
                                        </p:attrNameLst>
                                      </p:cBhvr>
                                      <p:to>
                                        <p:strVal val="visible"/>
                                      </p:to>
                                    </p:set>
                                    <p:animEffect transition="in" filter="wipe(right)">
                                      <p:cBhvr>
                                        <p:cTn id="11" dur="500"/>
                                        <p:tgtEl>
                                          <p:spTgt spid="11"/>
                                        </p:tgtEl>
                                      </p:cBhvr>
                                    </p:animEffect>
                                  </p:childTnLst>
                                </p:cTn>
                              </p:par>
                            </p:childTnLst>
                          </p:cTn>
                        </p:par>
                        <p:par>
                          <p:cTn id="12" fill="hold" nodeType="afterGroup">
                            <p:stCondLst>
                              <p:cond delay="3000"/>
                            </p:stCondLst>
                            <p:childTnLst>
                              <p:par>
                                <p:cTn id="13" presetID="22" presetClass="entr" presetSubtype="2" fill="hold" grpId="0" nodeType="afterEffect">
                                  <p:stCondLst>
                                    <p:cond delay="1000"/>
                                  </p:stCondLst>
                                  <p:childTnLst>
                                    <p:set>
                                      <p:cBhvr>
                                        <p:cTn id="14" dur="1" fill="hold">
                                          <p:stCondLst>
                                            <p:cond delay="0"/>
                                          </p:stCondLst>
                                        </p:cTn>
                                        <p:tgtEl>
                                          <p:spTgt spid="12"/>
                                        </p:tgtEl>
                                        <p:attrNameLst>
                                          <p:attrName>style.visibility</p:attrName>
                                        </p:attrNameLst>
                                      </p:cBhvr>
                                      <p:to>
                                        <p:strVal val="visible"/>
                                      </p:to>
                                    </p:set>
                                    <p:animEffect transition="in" filter="wipe(right)">
                                      <p:cBhvr>
                                        <p:cTn id="15" dur="500"/>
                                        <p:tgtEl>
                                          <p:spTgt spid="12"/>
                                        </p:tgtEl>
                                      </p:cBhvr>
                                    </p:animEffect>
                                  </p:childTnLst>
                                </p:cTn>
                              </p:par>
                            </p:childTnLst>
                          </p:cTn>
                        </p:par>
                        <p:par>
                          <p:cTn id="16" fill="hold">
                            <p:stCondLst>
                              <p:cond delay="4500"/>
                            </p:stCondLst>
                            <p:childTnLst>
                              <p:par>
                                <p:cTn id="17" presetID="22" presetClass="entr" presetSubtype="2" fill="hold" grpId="0" nodeType="afterEffect">
                                  <p:stCondLst>
                                    <p:cond delay="1000"/>
                                  </p:stCondLst>
                                  <p:childTnLst>
                                    <p:set>
                                      <p:cBhvr>
                                        <p:cTn id="18" dur="1" fill="hold">
                                          <p:stCondLst>
                                            <p:cond delay="0"/>
                                          </p:stCondLst>
                                        </p:cTn>
                                        <p:tgtEl>
                                          <p:spTgt spid="13"/>
                                        </p:tgtEl>
                                        <p:attrNameLst>
                                          <p:attrName>style.visibility</p:attrName>
                                        </p:attrNameLst>
                                      </p:cBhvr>
                                      <p:to>
                                        <p:strVal val="visible"/>
                                      </p:to>
                                    </p:set>
                                    <p:animEffect transition="in" filter="wipe(right)">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11817" name="Object 9"/>
          <p:cNvGraphicFramePr>
            <a:graphicFrameLocks noChangeAspect="1"/>
          </p:cNvGraphicFramePr>
          <p:nvPr/>
        </p:nvGraphicFramePr>
        <p:xfrm>
          <a:off x="444500" y="1336263"/>
          <a:ext cx="8401050" cy="4191000"/>
        </p:xfrm>
        <a:graphic>
          <a:graphicData uri="http://schemas.openxmlformats.org/presentationml/2006/ole">
            <p:oleObj spid="_x0000_s18000898" name="Chart" r:id="rId4" imgW="8401151" imgH="3581273" progId="MSGraph.Chart.8">
              <p:embed followColorScheme="full"/>
            </p:oleObj>
          </a:graphicData>
        </a:graphic>
      </p:graphicFrame>
      <p:sp>
        <p:nvSpPr>
          <p:cNvPr id="12291" name="Rectangle 105"/>
          <p:cNvSpPr>
            <a:spLocks noGrp="1" noChangeArrowheads="1"/>
          </p:cNvSpPr>
          <p:nvPr>
            <p:ph type="dt" sz="quarter" idx="10"/>
          </p:nvPr>
        </p:nvSpPr>
        <p:spPr/>
        <p:txBody>
          <a:bodyPr/>
          <a:lstStyle/>
          <a:p>
            <a:pPr>
              <a:defRPr/>
            </a:pPr>
            <a:r>
              <a:rPr lang="en-US" smtClean="0"/>
              <a:t>12/01/09 - 9pm</a:t>
            </a:r>
          </a:p>
        </p:txBody>
      </p:sp>
      <p:sp>
        <p:nvSpPr>
          <p:cNvPr id="14341" name="Rectangle 110"/>
          <p:cNvSpPr>
            <a:spLocks noGrp="1" noChangeArrowheads="1"/>
          </p:cNvSpPr>
          <p:nvPr>
            <p:ph type="sldNum" sz="quarter" idx="12"/>
          </p:nvPr>
        </p:nvSpPr>
        <p:spPr>
          <a:noFill/>
        </p:spPr>
        <p:txBody>
          <a:bodyPr/>
          <a:lstStyle/>
          <a:p>
            <a:fld id="{602DEC48-124F-471B-8295-5E8460B7D313}" type="slidenum">
              <a:rPr lang="en-US" smtClean="0">
                <a:cs typeface="Arial" charset="0"/>
              </a:rPr>
              <a:pPr/>
              <a:t>124</a:t>
            </a:fld>
            <a:endParaRPr lang="en-US" smtClean="0">
              <a:cs typeface="Arial" charset="0"/>
            </a:endParaRPr>
          </a:p>
        </p:txBody>
      </p:sp>
      <p:sp>
        <p:nvSpPr>
          <p:cNvPr id="14342" name="Rectangle 15"/>
          <p:cNvSpPr>
            <a:spLocks noChangeArrowheads="1"/>
          </p:cNvSpPr>
          <p:nvPr/>
        </p:nvSpPr>
        <p:spPr bwMode="black">
          <a:xfrm>
            <a:off x="233363" y="1047750"/>
            <a:ext cx="8796337"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Payroll Base*                                                                                                                   WC NWP</a:t>
            </a:r>
          </a:p>
        </p:txBody>
      </p:sp>
      <p:sp>
        <p:nvSpPr>
          <p:cNvPr id="14343" name="Rectangle 14"/>
          <p:cNvSpPr>
            <a:spLocks noGrp="1" noChangeArrowheads="1"/>
          </p:cNvSpPr>
          <p:nvPr>
            <p:ph type="title"/>
          </p:nvPr>
        </p:nvSpPr>
        <p:spPr>
          <a:xfrm>
            <a:off x="147638" y="107950"/>
            <a:ext cx="7483475" cy="923925"/>
          </a:xfrm>
        </p:spPr>
        <p:txBody>
          <a:bodyPr/>
          <a:lstStyle/>
          <a:p>
            <a:r>
              <a:rPr lang="en-US" dirty="0" smtClean="0"/>
              <a:t>Payroll vs. Workers Comp Net Written Premiums, 1990-2012E</a:t>
            </a:r>
          </a:p>
        </p:txBody>
      </p:sp>
      <p:sp>
        <p:nvSpPr>
          <p:cNvPr id="14344" name="Rectangle 3"/>
          <p:cNvSpPr>
            <a:spLocks noChangeArrowheads="1"/>
          </p:cNvSpPr>
          <p:nvPr/>
        </p:nvSpPr>
        <p:spPr bwMode="auto">
          <a:xfrm>
            <a:off x="0" y="6389688"/>
            <a:ext cx="8772525" cy="468312"/>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*Private employment;  Shaded areas indicate recessions. </a:t>
            </a:r>
            <a:r>
              <a:rPr lang="en-US" sz="1100" dirty="0" smtClean="0"/>
              <a:t>WC </a:t>
            </a:r>
            <a:r>
              <a:rPr lang="en-US" sz="1100" dirty="0"/>
              <a:t>premiums for </a:t>
            </a:r>
            <a:r>
              <a:rPr lang="en-US" sz="1100" dirty="0" smtClean="0"/>
              <a:t>2012 are I.I.I</a:t>
            </a:r>
            <a:r>
              <a:rPr lang="en-US" sz="1100" dirty="0"/>
              <a:t>. </a:t>
            </a:r>
            <a:r>
              <a:rPr lang="en-US" sz="1100" dirty="0" smtClean="0"/>
              <a:t>estimate based YTD 2012 </a:t>
            </a:r>
            <a:r>
              <a:rPr lang="en-US" sz="1100" dirty="0" err="1" smtClean="0"/>
              <a:t>actuals</a:t>
            </a:r>
            <a:r>
              <a:rPr lang="en-US" sz="1100" dirty="0" smtClean="0"/>
              <a:t>.</a:t>
            </a:r>
            <a:endParaRPr lang="en-US" sz="1100" dirty="0"/>
          </a:p>
          <a:p>
            <a:pPr eaLnBrk="0" hangingPunct="0">
              <a:lnSpc>
                <a:spcPct val="85000"/>
              </a:lnSpc>
              <a:spcBef>
                <a:spcPct val="25000"/>
              </a:spcBef>
              <a:buClr>
                <a:schemeClr val="accent2"/>
              </a:buClr>
              <a:buFont typeface="Wingdings" pitchFamily="2" charset="2"/>
              <a:buNone/>
            </a:pPr>
            <a:r>
              <a:rPr lang="en-US" sz="1100" dirty="0"/>
              <a:t>Sources: NBER (recessions); Federal Reserve Bank of St. Louis at </a:t>
            </a:r>
            <a:r>
              <a:rPr lang="en-US" sz="1100" dirty="0">
                <a:hlinkClick r:id="rId5"/>
              </a:rPr>
              <a:t>http://research.stlouisfed.org/fred2/series/WASCUR</a:t>
            </a:r>
            <a:r>
              <a:rPr lang="en-US" sz="1100" dirty="0"/>
              <a:t> ; NCCI; I.I.I.</a:t>
            </a:r>
          </a:p>
        </p:txBody>
      </p:sp>
      <p:sp>
        <p:nvSpPr>
          <p:cNvPr id="1911821" name="Rectangle 13"/>
          <p:cNvSpPr>
            <a:spLocks noChangeArrowheads="1"/>
          </p:cNvSpPr>
          <p:nvPr/>
        </p:nvSpPr>
        <p:spPr bwMode="blackWhite">
          <a:xfrm>
            <a:off x="303213" y="5621338"/>
            <a:ext cx="8405812" cy="55721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Continued </a:t>
            </a:r>
            <a:r>
              <a:rPr lang="en-US" b="1" dirty="0">
                <a:solidFill>
                  <a:srgbClr val="FFFFFF"/>
                </a:solidFill>
              </a:rPr>
              <a:t>P</a:t>
            </a:r>
            <a:r>
              <a:rPr lang="en-US" b="1" dirty="0" smtClean="0">
                <a:solidFill>
                  <a:srgbClr val="FFFFFF"/>
                </a:solidFill>
              </a:rPr>
              <a:t>ayroll </a:t>
            </a:r>
            <a:r>
              <a:rPr lang="en-US" b="1" dirty="0">
                <a:solidFill>
                  <a:srgbClr val="FFFFFF"/>
                </a:solidFill>
              </a:rPr>
              <a:t>G</a:t>
            </a:r>
            <a:r>
              <a:rPr lang="en-US" b="1" dirty="0" smtClean="0">
                <a:solidFill>
                  <a:srgbClr val="FFFFFF"/>
                </a:solidFill>
              </a:rPr>
              <a:t>rowth </a:t>
            </a:r>
            <a:r>
              <a:rPr lang="en-US" b="1" dirty="0">
                <a:solidFill>
                  <a:srgbClr val="FFFFFF"/>
                </a:solidFill>
              </a:rPr>
              <a:t>and </a:t>
            </a:r>
            <a:r>
              <a:rPr lang="en-US" b="1" dirty="0" smtClean="0">
                <a:solidFill>
                  <a:srgbClr val="FFFFFF"/>
                </a:solidFill>
              </a:rPr>
              <a:t>Rate </a:t>
            </a:r>
            <a:r>
              <a:rPr lang="en-US" b="1" dirty="0">
                <a:solidFill>
                  <a:srgbClr val="FFFFFF"/>
                </a:solidFill>
              </a:rPr>
              <a:t>I</a:t>
            </a:r>
            <a:r>
              <a:rPr lang="en-US" b="1" dirty="0" smtClean="0">
                <a:solidFill>
                  <a:srgbClr val="FFFFFF"/>
                </a:solidFill>
              </a:rPr>
              <a:t>ncreases Suggest </a:t>
            </a:r>
            <a:r>
              <a:rPr lang="en-US" b="1" dirty="0">
                <a:solidFill>
                  <a:srgbClr val="FFFFFF"/>
                </a:solidFill>
              </a:rPr>
              <a:t>WC NWP </a:t>
            </a:r>
            <a:r>
              <a:rPr lang="en-US" b="1" dirty="0" smtClean="0">
                <a:solidFill>
                  <a:srgbClr val="FFFFFF"/>
                </a:solidFill>
              </a:rPr>
              <a:t>Will </a:t>
            </a:r>
            <a:r>
              <a:rPr lang="en-US" b="1" dirty="0">
                <a:solidFill>
                  <a:srgbClr val="FFFFFF"/>
                </a:solidFill>
              </a:rPr>
              <a:t>G</a:t>
            </a:r>
            <a:r>
              <a:rPr lang="en-US" b="1" dirty="0" smtClean="0">
                <a:solidFill>
                  <a:srgbClr val="FFFFFF"/>
                </a:solidFill>
              </a:rPr>
              <a:t>row </a:t>
            </a:r>
            <a:r>
              <a:rPr lang="en-US" b="1" dirty="0">
                <a:solidFill>
                  <a:srgbClr val="FFFFFF"/>
                </a:solidFill>
              </a:rPr>
              <a:t>A</a:t>
            </a:r>
            <a:r>
              <a:rPr lang="en-US" b="1" dirty="0" smtClean="0">
                <a:solidFill>
                  <a:srgbClr val="FFFFFF"/>
                </a:solidFill>
              </a:rPr>
              <a:t>gain </a:t>
            </a:r>
            <a:r>
              <a:rPr lang="en-US" b="1" dirty="0">
                <a:solidFill>
                  <a:srgbClr val="FFFFFF"/>
                </a:solidFill>
              </a:rPr>
              <a:t>in </a:t>
            </a:r>
            <a:r>
              <a:rPr lang="en-US" b="1" dirty="0" smtClean="0">
                <a:solidFill>
                  <a:srgbClr val="FFFFFF"/>
                </a:solidFill>
              </a:rPr>
              <a:t>2012;  +7.9% Growth in 2011 Was the First Gain Since 2005</a:t>
            </a:r>
            <a:endParaRPr lang="en-US" b="1" dirty="0">
              <a:solidFill>
                <a:srgbClr val="FFFFFF"/>
              </a:solidFill>
            </a:endParaRPr>
          </a:p>
        </p:txBody>
      </p:sp>
      <p:sp>
        <p:nvSpPr>
          <p:cNvPr id="14346" name="Text Box 7"/>
          <p:cNvSpPr txBox="1">
            <a:spLocks noChangeArrowheads="1"/>
          </p:cNvSpPr>
          <p:nvPr/>
        </p:nvSpPr>
        <p:spPr bwMode="auto">
          <a:xfrm>
            <a:off x="1298575" y="1952625"/>
            <a:ext cx="641350" cy="182563"/>
          </a:xfrm>
          <a:prstGeom prst="rect">
            <a:avLst/>
          </a:prstGeom>
          <a:noFill/>
          <a:ln w="12700">
            <a:noFill/>
            <a:miter lim="800000"/>
            <a:headEnd type="none" w="sm" len="sm"/>
            <a:tailEnd type="none" w="sm" len="sm"/>
          </a:ln>
        </p:spPr>
        <p:txBody>
          <a:bodyPr wrap="none" lIns="0" tIns="0" rIns="0" bIns="0" anchor="ctr">
            <a:spAutoFit/>
          </a:bodyPr>
          <a:lstStyle/>
          <a:p>
            <a:pPr algn="ctr" eaLnBrk="0" hangingPunct="0">
              <a:spcBef>
                <a:spcPct val="50000"/>
              </a:spcBef>
            </a:pPr>
            <a:r>
              <a:rPr lang="en-US" sz="1200" b="1"/>
              <a:t>7/90-3/91</a:t>
            </a:r>
          </a:p>
        </p:txBody>
      </p:sp>
      <p:sp>
        <p:nvSpPr>
          <p:cNvPr id="14347" name="Text Box 10"/>
          <p:cNvSpPr txBox="1">
            <a:spLocks noChangeArrowheads="1"/>
          </p:cNvSpPr>
          <p:nvPr/>
        </p:nvSpPr>
        <p:spPr bwMode="auto">
          <a:xfrm>
            <a:off x="4450029" y="1952625"/>
            <a:ext cx="725488" cy="182563"/>
          </a:xfrm>
          <a:prstGeom prst="rect">
            <a:avLst/>
          </a:prstGeom>
          <a:noFill/>
          <a:ln w="12700">
            <a:noFill/>
            <a:miter lim="800000"/>
            <a:headEnd type="none" w="sm" len="sm"/>
            <a:tailEnd type="none" w="sm" len="sm"/>
          </a:ln>
        </p:spPr>
        <p:txBody>
          <a:bodyPr wrap="none" lIns="0" tIns="0" rIns="0" bIns="0" anchor="ctr">
            <a:spAutoFit/>
          </a:bodyPr>
          <a:lstStyle/>
          <a:p>
            <a:pPr algn="ctr" eaLnBrk="0" hangingPunct="0">
              <a:spcBef>
                <a:spcPct val="50000"/>
              </a:spcBef>
            </a:pPr>
            <a:r>
              <a:rPr lang="en-US" sz="1200" b="1" dirty="0"/>
              <a:t>3/01-11/01</a:t>
            </a:r>
          </a:p>
        </p:txBody>
      </p:sp>
      <p:sp>
        <p:nvSpPr>
          <p:cNvPr id="14348" name="Rectangle 16"/>
          <p:cNvSpPr>
            <a:spLocks noChangeArrowheads="1"/>
          </p:cNvSpPr>
          <p:nvPr/>
        </p:nvSpPr>
        <p:spPr bwMode="auto">
          <a:xfrm>
            <a:off x="1389063" y="2113884"/>
            <a:ext cx="262756" cy="2900568"/>
          </a:xfrm>
          <a:prstGeom prst="rect">
            <a:avLst/>
          </a:prstGeom>
          <a:solidFill>
            <a:srgbClr val="225A7A">
              <a:alpha val="23921"/>
            </a:srgbClr>
          </a:solidFill>
          <a:ln w="12700" algn="ctr">
            <a:noFill/>
            <a:miter lim="800000"/>
            <a:headEnd/>
            <a:tailEnd/>
          </a:ln>
        </p:spPr>
        <p:txBody>
          <a:bodyPr wrap="none" anchor="ctr"/>
          <a:lstStyle/>
          <a:p>
            <a:endParaRPr lang="en-US"/>
          </a:p>
        </p:txBody>
      </p:sp>
      <p:sp>
        <p:nvSpPr>
          <p:cNvPr id="14349" name="Rectangle 17"/>
          <p:cNvSpPr>
            <a:spLocks noChangeArrowheads="1"/>
          </p:cNvSpPr>
          <p:nvPr/>
        </p:nvSpPr>
        <p:spPr bwMode="auto">
          <a:xfrm>
            <a:off x="4693632" y="2093912"/>
            <a:ext cx="143839" cy="2950035"/>
          </a:xfrm>
          <a:prstGeom prst="rect">
            <a:avLst/>
          </a:prstGeom>
          <a:solidFill>
            <a:srgbClr val="225A7A">
              <a:alpha val="23921"/>
            </a:srgbClr>
          </a:solidFill>
          <a:ln w="12700" algn="ctr">
            <a:noFill/>
            <a:miter lim="800000"/>
            <a:headEnd/>
            <a:tailEnd/>
          </a:ln>
        </p:spPr>
        <p:txBody>
          <a:bodyPr wrap="none" anchor="ctr"/>
          <a:lstStyle/>
          <a:p>
            <a:endParaRPr lang="en-US"/>
          </a:p>
        </p:txBody>
      </p:sp>
      <p:sp>
        <p:nvSpPr>
          <p:cNvPr id="14350" name="Rectangle 18"/>
          <p:cNvSpPr>
            <a:spLocks noChangeArrowheads="1"/>
          </p:cNvSpPr>
          <p:nvPr/>
        </p:nvSpPr>
        <p:spPr bwMode="auto">
          <a:xfrm>
            <a:off x="6686053" y="2073020"/>
            <a:ext cx="511164" cy="2956179"/>
          </a:xfrm>
          <a:prstGeom prst="rect">
            <a:avLst/>
          </a:prstGeom>
          <a:solidFill>
            <a:srgbClr val="225A7A">
              <a:alpha val="23921"/>
            </a:srgbClr>
          </a:solidFill>
          <a:ln w="12700" algn="ctr">
            <a:noFill/>
            <a:miter lim="800000"/>
            <a:headEnd/>
            <a:tailEnd/>
          </a:ln>
        </p:spPr>
        <p:txBody>
          <a:bodyPr wrap="none" anchor="ctr"/>
          <a:lstStyle/>
          <a:p>
            <a:endParaRPr lang="en-US"/>
          </a:p>
        </p:txBody>
      </p:sp>
      <p:sp>
        <p:nvSpPr>
          <p:cNvPr id="14351" name="Text Box 10"/>
          <p:cNvSpPr txBox="1">
            <a:spLocks noChangeArrowheads="1"/>
          </p:cNvSpPr>
          <p:nvPr/>
        </p:nvSpPr>
        <p:spPr bwMode="auto">
          <a:xfrm>
            <a:off x="6513666" y="1817944"/>
            <a:ext cx="733425" cy="185738"/>
          </a:xfrm>
          <a:prstGeom prst="rect">
            <a:avLst/>
          </a:prstGeom>
          <a:noFill/>
          <a:ln w="12700">
            <a:noFill/>
            <a:miter lim="800000"/>
            <a:headEnd type="none" w="sm" len="sm"/>
            <a:tailEnd type="none" w="sm" len="sm"/>
          </a:ln>
        </p:spPr>
        <p:txBody>
          <a:bodyPr wrap="none" lIns="0" tIns="0" rIns="0" bIns="0" anchor="ctr">
            <a:spAutoFit/>
          </a:bodyPr>
          <a:lstStyle/>
          <a:p>
            <a:pPr algn="ctr" eaLnBrk="0" hangingPunct="0">
              <a:spcBef>
                <a:spcPct val="50000"/>
              </a:spcBef>
            </a:pPr>
            <a:r>
              <a:rPr lang="en-US" sz="1200" b="1" dirty="0"/>
              <a:t>12/07-6/09</a:t>
            </a:r>
          </a:p>
        </p:txBody>
      </p:sp>
      <p:sp>
        <p:nvSpPr>
          <p:cNvPr id="14352" name="Rectangle 15"/>
          <p:cNvSpPr>
            <a:spLocks noChangeArrowheads="1"/>
          </p:cNvSpPr>
          <p:nvPr/>
        </p:nvSpPr>
        <p:spPr bwMode="black">
          <a:xfrm>
            <a:off x="185738" y="1247775"/>
            <a:ext cx="8796337"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$Billions                                                                                                                            $Billions</a:t>
            </a:r>
          </a:p>
        </p:txBody>
      </p:sp>
      <p:sp>
        <p:nvSpPr>
          <p:cNvPr id="17" name="AutoShape 14"/>
          <p:cNvSpPr>
            <a:spLocks noChangeArrowheads="1"/>
          </p:cNvSpPr>
          <p:nvPr/>
        </p:nvSpPr>
        <p:spPr bwMode="blackWhite">
          <a:xfrm>
            <a:off x="2232025" y="2281238"/>
            <a:ext cx="1895475" cy="946150"/>
          </a:xfrm>
          <a:prstGeom prst="wedgeRectCallout">
            <a:avLst>
              <a:gd name="adj1" fmla="val 159913"/>
              <a:gd name="adj2" fmla="val -52226"/>
            </a:avLst>
          </a:prstGeom>
          <a:solidFill>
            <a:schemeClr val="accent2"/>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solidFill>
                  <a:schemeClr val="bg1"/>
                </a:solidFill>
              </a:rPr>
              <a:t>WC premium volume dropped two years before the recession began</a:t>
            </a:r>
          </a:p>
        </p:txBody>
      </p:sp>
      <p:sp>
        <p:nvSpPr>
          <p:cNvPr id="18" name="AutoShape 38"/>
          <p:cNvSpPr>
            <a:spLocks noChangeArrowheads="1"/>
          </p:cNvSpPr>
          <p:nvPr/>
        </p:nvSpPr>
        <p:spPr bwMode="blackWhite">
          <a:xfrm>
            <a:off x="4956437" y="3459678"/>
            <a:ext cx="1882775" cy="1366837"/>
          </a:xfrm>
          <a:prstGeom prst="wedgeRectCallout">
            <a:avLst>
              <a:gd name="adj1" fmla="val 80187"/>
              <a:gd name="adj2" fmla="val -1611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WC net premiums written were down $14B or 29.3% to $33.8B in 2010 after peaking at $47.8B in 2005</a:t>
            </a:r>
          </a:p>
        </p:txBody>
      </p:sp>
      <p:sp>
        <p:nvSpPr>
          <p:cNvPr id="19" name="AutoShape 7"/>
          <p:cNvSpPr>
            <a:spLocks noChangeArrowheads="1"/>
          </p:cNvSpPr>
          <p:nvPr/>
        </p:nvSpPr>
        <p:spPr bwMode="blackWhite">
          <a:xfrm>
            <a:off x="6961251" y="2330249"/>
            <a:ext cx="1061877" cy="722672"/>
          </a:xfrm>
          <a:prstGeom prst="wedgeRectCallout">
            <a:avLst>
              <a:gd name="adj1" fmla="val 54296"/>
              <a:gd name="adj2" fmla="val 7247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rPr>
              <a:t>+9% in 2012E</a:t>
            </a:r>
            <a:endParaRPr lang="en-US" sz="1600" b="1" dirty="0">
              <a:solidFill>
                <a:srgbClr val="FFFFFF"/>
              </a:solidFill>
              <a:latin typeface="Arial" charset="0"/>
              <a:cs typeface="Arial"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911817">
                                            <p:oleChartEl type="series" lvl="1"/>
                                          </p:spTgt>
                                        </p:tgtEl>
                                        <p:attrNameLst>
                                          <p:attrName>style.visibility</p:attrName>
                                        </p:attrNameLst>
                                      </p:cBhvr>
                                      <p:to>
                                        <p:strVal val="visible"/>
                                      </p:to>
                                    </p:set>
                                    <p:animEffect transition="in" filter="wipe(left)">
                                      <p:cBhvr>
                                        <p:cTn id="7" dur="1000"/>
                                        <p:tgtEl>
                                          <p:spTgt spid="1911817">
                                            <p:oleChartEl type="series" lvl="1"/>
                                          </p:spTgt>
                                        </p:tgtEl>
                                      </p:cBhvr>
                                    </p:animEffect>
                                  </p:childTnLst>
                                </p:cTn>
                              </p:par>
                            </p:childTnLst>
                          </p:cTn>
                        </p:par>
                        <p:par>
                          <p:cTn id="8" fill="hold">
                            <p:stCondLst>
                              <p:cond delay="1500"/>
                            </p:stCondLst>
                            <p:childTnLst>
                              <p:par>
                                <p:cTn id="9" presetID="22" presetClass="entr" presetSubtype="8" fill="hold" grpId="0" nodeType="afterEffect">
                                  <p:stCondLst>
                                    <p:cond delay="500"/>
                                  </p:stCondLst>
                                  <p:childTnLst>
                                    <p:set>
                                      <p:cBhvr>
                                        <p:cTn id="10" dur="1" fill="hold">
                                          <p:stCondLst>
                                            <p:cond delay="0"/>
                                          </p:stCondLst>
                                        </p:cTn>
                                        <p:tgtEl>
                                          <p:spTgt spid="1911817">
                                            <p:oleChartEl type="series" lvl="2"/>
                                          </p:spTgt>
                                        </p:tgtEl>
                                        <p:attrNameLst>
                                          <p:attrName>style.visibility</p:attrName>
                                        </p:attrNameLst>
                                      </p:cBhvr>
                                      <p:to>
                                        <p:strVal val="visible"/>
                                      </p:to>
                                    </p:set>
                                    <p:animEffect transition="in" filter="wipe(left)">
                                      <p:cBhvr>
                                        <p:cTn id="11" dur="1000"/>
                                        <p:tgtEl>
                                          <p:spTgt spid="1911817">
                                            <p:oleChartEl type="series" lvl="2"/>
                                          </p:spTgt>
                                        </p:tgtEl>
                                      </p:cBhvr>
                                    </p:animEffect>
                                  </p:childTnLst>
                                </p:cTn>
                              </p:par>
                            </p:childTnLst>
                          </p:cTn>
                        </p:par>
                        <p:par>
                          <p:cTn id="12" fill="hold">
                            <p:stCondLst>
                              <p:cond delay="3000"/>
                            </p:stCondLst>
                            <p:childTnLst>
                              <p:par>
                                <p:cTn id="13" presetID="23" presetClass="entr" presetSubtype="16" fill="hold" grpId="0" nodeType="afterEffect">
                                  <p:stCondLst>
                                    <p:cond delay="500"/>
                                  </p:stCondLst>
                                  <p:childTnLst>
                                    <p:set>
                                      <p:cBhvr>
                                        <p:cTn id="14" dur="1" fill="hold">
                                          <p:stCondLst>
                                            <p:cond delay="0"/>
                                          </p:stCondLst>
                                        </p:cTn>
                                        <p:tgtEl>
                                          <p:spTgt spid="1911821"/>
                                        </p:tgtEl>
                                        <p:attrNameLst>
                                          <p:attrName>style.visibility</p:attrName>
                                        </p:attrNameLst>
                                      </p:cBhvr>
                                      <p:to>
                                        <p:strVal val="visible"/>
                                      </p:to>
                                    </p:set>
                                    <p:anim calcmode="lin" valueType="num">
                                      <p:cBhvr>
                                        <p:cTn id="15" dur="500" fill="hold"/>
                                        <p:tgtEl>
                                          <p:spTgt spid="1911821"/>
                                        </p:tgtEl>
                                        <p:attrNameLst>
                                          <p:attrName>ppt_w</p:attrName>
                                        </p:attrNameLst>
                                      </p:cBhvr>
                                      <p:tavLst>
                                        <p:tav tm="0">
                                          <p:val>
                                            <p:fltVal val="0"/>
                                          </p:val>
                                        </p:tav>
                                        <p:tav tm="100000">
                                          <p:val>
                                            <p:strVal val="#ppt_w"/>
                                          </p:val>
                                        </p:tav>
                                      </p:tavLst>
                                    </p:anim>
                                    <p:anim calcmode="lin" valueType="num">
                                      <p:cBhvr>
                                        <p:cTn id="16" dur="500" fill="hold"/>
                                        <p:tgtEl>
                                          <p:spTgt spid="1911821"/>
                                        </p:tgtEl>
                                        <p:attrNameLst>
                                          <p:attrName>ppt_h</p:attrName>
                                        </p:attrNameLst>
                                      </p:cBhvr>
                                      <p:tavLst>
                                        <p:tav tm="0">
                                          <p:val>
                                            <p:fltVal val="0"/>
                                          </p:val>
                                        </p:tav>
                                        <p:tav tm="100000">
                                          <p:val>
                                            <p:strVal val="#ppt_h"/>
                                          </p:val>
                                        </p:tav>
                                      </p:tavLst>
                                    </p:anim>
                                  </p:childTnLst>
                                </p:cTn>
                              </p:par>
                            </p:childTnLst>
                          </p:cTn>
                        </p:par>
                        <p:par>
                          <p:cTn id="17" fill="hold">
                            <p:stCondLst>
                              <p:cond delay="4000"/>
                            </p:stCondLst>
                            <p:childTnLst>
                              <p:par>
                                <p:cTn id="18" presetID="22" presetClass="entr" presetSubtype="2" fill="hold" grpId="0" nodeType="afterEffect">
                                  <p:stCondLst>
                                    <p:cond delay="1000"/>
                                  </p:stCondLst>
                                  <p:childTnLst>
                                    <p:set>
                                      <p:cBhvr>
                                        <p:cTn id="19" dur="1" fill="hold">
                                          <p:stCondLst>
                                            <p:cond delay="0"/>
                                          </p:stCondLst>
                                        </p:cTn>
                                        <p:tgtEl>
                                          <p:spTgt spid="17"/>
                                        </p:tgtEl>
                                        <p:attrNameLst>
                                          <p:attrName>style.visibility</p:attrName>
                                        </p:attrNameLst>
                                      </p:cBhvr>
                                      <p:to>
                                        <p:strVal val="visible"/>
                                      </p:to>
                                    </p:set>
                                    <p:animEffect transition="in" filter="wipe(right)">
                                      <p:cBhvr>
                                        <p:cTn id="20" dur="500"/>
                                        <p:tgtEl>
                                          <p:spTgt spid="17"/>
                                        </p:tgtEl>
                                      </p:cBhvr>
                                    </p:animEffect>
                                  </p:childTnLst>
                                </p:cTn>
                              </p:par>
                            </p:childTnLst>
                          </p:cTn>
                        </p:par>
                        <p:par>
                          <p:cTn id="21" fill="hold">
                            <p:stCondLst>
                              <p:cond delay="5500"/>
                            </p:stCondLst>
                            <p:childTnLst>
                              <p:par>
                                <p:cTn id="22" presetID="22" presetClass="entr" presetSubtype="8" fill="hold" grpId="0" nodeType="afterEffect">
                                  <p:stCondLst>
                                    <p:cond delay="500"/>
                                  </p:stCondLst>
                                  <p:childTnLst>
                                    <p:set>
                                      <p:cBhvr>
                                        <p:cTn id="23" dur="1" fill="hold">
                                          <p:stCondLst>
                                            <p:cond delay="0"/>
                                          </p:stCondLst>
                                        </p:cTn>
                                        <p:tgtEl>
                                          <p:spTgt spid="18"/>
                                        </p:tgtEl>
                                        <p:attrNameLst>
                                          <p:attrName>style.visibility</p:attrName>
                                        </p:attrNameLst>
                                      </p:cBhvr>
                                      <p:to>
                                        <p:strVal val="visible"/>
                                      </p:to>
                                    </p:set>
                                    <p:animEffect transition="in" filter="wipe(left)">
                                      <p:cBhvr>
                                        <p:cTn id="24" dur="500"/>
                                        <p:tgtEl>
                                          <p:spTgt spid="18"/>
                                        </p:tgtEl>
                                      </p:cBhvr>
                                    </p:animEffect>
                                  </p:childTnLst>
                                </p:cTn>
                              </p:par>
                            </p:childTnLst>
                          </p:cTn>
                        </p:par>
                        <p:par>
                          <p:cTn id="25" fill="hold">
                            <p:stCondLst>
                              <p:cond delay="6500"/>
                            </p:stCondLst>
                            <p:childTnLst>
                              <p:par>
                                <p:cTn id="26" presetID="22" presetClass="entr" presetSubtype="4" fill="hold" grpId="0" nodeType="afterEffect">
                                  <p:stCondLst>
                                    <p:cond delay="700"/>
                                  </p:stCondLst>
                                  <p:childTnLst>
                                    <p:set>
                                      <p:cBhvr>
                                        <p:cTn id="27" dur="1" fill="hold">
                                          <p:stCondLst>
                                            <p:cond delay="0"/>
                                          </p:stCondLst>
                                        </p:cTn>
                                        <p:tgtEl>
                                          <p:spTgt spid="19"/>
                                        </p:tgtEl>
                                        <p:attrNameLst>
                                          <p:attrName>style.visibility</p:attrName>
                                        </p:attrNameLst>
                                      </p:cBhvr>
                                      <p:to>
                                        <p:strVal val="visible"/>
                                      </p:to>
                                    </p:set>
                                    <p:animEffect transition="in" filter="wipe(down)">
                                      <p:cBhvr>
                                        <p:cTn id="2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1911817" grpId="0" bld="series" animBg="0"/>
      <p:bldP spid="1911821" grpId="0" animBg="1"/>
      <p:bldP spid="17" grpId="0" animBg="1"/>
      <p:bldP spid="18" grpId="0" animBg="1"/>
      <p:bldP spid="19" grpId="0" animBg="1"/>
    </p:bldLst>
  </p:timing>
</p:sld>
</file>

<file path=ppt/slides/slide1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09762" name="Rectangle 2"/>
          <p:cNvSpPr>
            <a:spLocks noGrp="1" noChangeArrowheads="1"/>
          </p:cNvSpPr>
          <p:nvPr>
            <p:ph type="ctrTitle" idx="4294967295"/>
          </p:nvPr>
        </p:nvSpPr>
        <p:spPr bwMode="blackWhite">
          <a:xfrm>
            <a:off x="581025" y="2268538"/>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200" dirty="0" smtClean="0">
                <a:solidFill>
                  <a:schemeClr val="bg1"/>
                </a:solidFill>
              </a:rPr>
              <a:t>The BIG Question:</a:t>
            </a:r>
            <a:br>
              <a:rPr lang="en-US" sz="4200" dirty="0" smtClean="0">
                <a:solidFill>
                  <a:schemeClr val="bg1"/>
                </a:solidFill>
              </a:rPr>
            </a:br>
            <a:r>
              <a:rPr lang="en-US" sz="4200" dirty="0" smtClean="0">
                <a:solidFill>
                  <a:schemeClr val="bg1"/>
                </a:solidFill>
              </a:rPr>
              <a:t>Where Is the Market Heading?</a:t>
            </a:r>
          </a:p>
        </p:txBody>
      </p:sp>
      <p:sp>
        <p:nvSpPr>
          <p:cNvPr id="126979"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26980"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657B434-7756-45A0-BD1A-D97CC23C5CEF}" type="slidenum">
              <a:rPr lang="en-US" sz="900">
                <a:solidFill>
                  <a:schemeClr val="bg1"/>
                </a:solidFill>
              </a:rPr>
              <a:pPr algn="r" eaLnBrk="0" hangingPunct="0">
                <a:lnSpc>
                  <a:spcPct val="85000"/>
                </a:lnSpc>
                <a:spcBef>
                  <a:spcPct val="20000"/>
                </a:spcBef>
              </a:pPr>
              <a:t>125</a:t>
            </a:fld>
            <a:endParaRPr lang="en-US" sz="900">
              <a:solidFill>
                <a:schemeClr val="bg1"/>
              </a:solidFill>
            </a:endParaRPr>
          </a:p>
        </p:txBody>
      </p:sp>
      <p:pic>
        <p:nvPicPr>
          <p:cNvPr id="126981"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6" name="Rectangle 6"/>
          <p:cNvSpPr>
            <a:spLocks noChangeArrowheads="1"/>
          </p:cNvSpPr>
          <p:nvPr/>
        </p:nvSpPr>
        <p:spPr bwMode="auto">
          <a:xfrm>
            <a:off x="310584" y="3885334"/>
            <a:ext cx="8458199" cy="1086451"/>
          </a:xfrm>
          <a:prstGeom prst="rect">
            <a:avLst/>
          </a:prstGeom>
          <a:noFill/>
          <a:ln w="9525" algn="ctr">
            <a:noFill/>
            <a:miter lim="800000"/>
            <a:headEnd/>
            <a:tailEnd/>
          </a:ln>
        </p:spPr>
        <p:txBody>
          <a:bodyPr wrap="square" lIns="45720" rIns="45720">
            <a:spAutoFit/>
          </a:bodyPr>
          <a:lstStyle/>
          <a:p>
            <a:pPr marL="292100" indent="-292100" algn="ctr" eaLnBrk="0" hangingPunct="0">
              <a:lnSpc>
                <a:spcPct val="85000"/>
              </a:lnSpc>
              <a:spcBef>
                <a:spcPct val="25000"/>
              </a:spcBef>
              <a:buClr>
                <a:schemeClr val="accent2"/>
              </a:buClr>
              <a:buFont typeface="Wingdings" pitchFamily="2" charset="2"/>
              <a:buNone/>
            </a:pPr>
            <a:r>
              <a:rPr lang="en-US" sz="3800" b="1" dirty="0" smtClean="0">
                <a:solidFill>
                  <a:srgbClr val="225A7A"/>
                </a:solidFill>
              </a:rPr>
              <a:t>Catastrophes and Other Factors Are Pressuring Insurance Markets</a:t>
            </a:r>
            <a:endParaRPr lang="en-US" sz="3800" b="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125</a:t>
            </a:fld>
            <a:endParaRPr lang="en-US"/>
          </a:p>
        </p:txBody>
      </p:sp>
      <p:sp>
        <p:nvSpPr>
          <p:cNvPr id="9" name="Rectangle 6"/>
          <p:cNvSpPr>
            <a:spLocks noChangeArrowheads="1"/>
          </p:cNvSpPr>
          <p:nvPr/>
        </p:nvSpPr>
        <p:spPr bwMode="auto">
          <a:xfrm>
            <a:off x="206477" y="5011108"/>
            <a:ext cx="8672051" cy="1583510"/>
          </a:xfrm>
          <a:prstGeom prst="rect">
            <a:avLst/>
          </a:prstGeom>
          <a:noFill/>
          <a:ln w="9525" algn="ctr">
            <a:noFill/>
            <a:miter lim="800000"/>
            <a:headEnd/>
            <a:tailEnd/>
          </a:ln>
        </p:spPr>
        <p:txBody>
          <a:bodyPr wrap="square" lIns="45720" rIns="45720">
            <a:spAutoFit/>
          </a:bodyPr>
          <a:lstStyle/>
          <a:p>
            <a:pPr marL="292100" indent="-292100" algn="ctr" eaLnBrk="0" hangingPunct="0">
              <a:lnSpc>
                <a:spcPct val="85000"/>
              </a:lnSpc>
              <a:spcBef>
                <a:spcPct val="25000"/>
              </a:spcBef>
              <a:buClr>
                <a:schemeClr val="accent2"/>
              </a:buClr>
              <a:buFont typeface="Wingdings" pitchFamily="2" charset="2"/>
              <a:buNone/>
            </a:pPr>
            <a:r>
              <a:rPr lang="en-US" sz="3800" b="1" i="1" dirty="0" smtClean="0">
                <a:solidFill>
                  <a:srgbClr val="FF0000"/>
                </a:solidFill>
              </a:rPr>
              <a:t>New Factor: Record Low Interest Rates Are Contributing to Underwriting and Pricing Pressures</a:t>
            </a:r>
            <a:endParaRPr lang="en-US" sz="3800" b="1" i="1" dirty="0">
              <a:solidFill>
                <a:srgbClr val="FF0000"/>
              </a:solidFill>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09762"/>
                                        </p:tgtEl>
                                        <p:attrNameLst>
                                          <p:attrName>style.visibility</p:attrName>
                                        </p:attrNameLst>
                                      </p:cBhvr>
                                      <p:to>
                                        <p:strVal val="visible"/>
                                      </p:to>
                                    </p:set>
                                    <p:animEffect transition="in" filter="barn(outVertical)">
                                      <p:cBhvr>
                                        <p:cTn id="7" dur="1000"/>
                                        <p:tgtEl>
                                          <p:spTgt spid="1909762"/>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par>
                                <p:cTn id="11" presetID="16" presetClass="entr" presetSubtype="37" fill="hold" grpId="0" nodeType="withEffect">
                                  <p:stCondLst>
                                    <p:cond delay="300"/>
                                  </p:stCondLst>
                                  <p:childTnLst>
                                    <p:set>
                                      <p:cBhvr>
                                        <p:cTn id="12" dur="1" fill="hold">
                                          <p:stCondLst>
                                            <p:cond delay="0"/>
                                          </p:stCondLst>
                                        </p:cTn>
                                        <p:tgtEl>
                                          <p:spTgt spid="9"/>
                                        </p:tgtEl>
                                        <p:attrNameLst>
                                          <p:attrName>style.visibility</p:attrName>
                                        </p:attrNameLst>
                                      </p:cBhvr>
                                      <p:to>
                                        <p:strVal val="visible"/>
                                      </p:to>
                                    </p:set>
                                    <p:animEffect transition="in" filter="barn(outVertical)">
                                      <p:cBhvr>
                                        <p:cTn id="1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9762" grpId="0" animBg="1"/>
      <p:bldP spid="6" grpId="0"/>
      <p:bldP spid="9" grpId="0"/>
    </p:bldLst>
  </p:timing>
</p:sld>
</file>

<file path=ppt/slides/slide1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4498" name="Rectangle 2"/>
          <p:cNvSpPr>
            <a:spLocks noGrp="1" noChangeArrowheads="1"/>
          </p:cNvSpPr>
          <p:nvPr>
            <p:ph type="ctrTitle" idx="4294967295"/>
          </p:nvPr>
        </p:nvSpPr>
        <p:spPr bwMode="blackWhite">
          <a:xfrm>
            <a:off x="551529" y="2231967"/>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smtClean="0">
                <a:solidFill>
                  <a:schemeClr val="bg1"/>
                </a:solidFill>
              </a:rPr>
              <a:t>INVESTMENTS: </a:t>
            </a:r>
            <a:br>
              <a:rPr lang="en-US" sz="3800" dirty="0" smtClean="0">
                <a:solidFill>
                  <a:schemeClr val="bg1"/>
                </a:solidFill>
              </a:rPr>
            </a:br>
            <a:r>
              <a:rPr lang="en-US" sz="3800" dirty="0" smtClean="0">
                <a:solidFill>
                  <a:schemeClr val="bg1"/>
                </a:solidFill>
              </a:rPr>
              <a:t>THE NEW REALITY</a:t>
            </a:r>
          </a:p>
        </p:txBody>
      </p:sp>
      <p:sp>
        <p:nvSpPr>
          <p:cNvPr id="143363"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43364"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9FAF68DA-B98E-484D-9896-A23C0EED5EBE}" type="slidenum">
              <a:rPr lang="en-US" sz="900">
                <a:solidFill>
                  <a:schemeClr val="bg1"/>
                </a:solidFill>
              </a:rPr>
              <a:pPr algn="r" eaLnBrk="0" hangingPunct="0">
                <a:lnSpc>
                  <a:spcPct val="85000"/>
                </a:lnSpc>
                <a:spcBef>
                  <a:spcPct val="20000"/>
                </a:spcBef>
              </a:pPr>
              <a:t>126</a:t>
            </a:fld>
            <a:endParaRPr lang="en-US" sz="900">
              <a:solidFill>
                <a:schemeClr val="bg1"/>
              </a:solidFill>
            </a:endParaRPr>
          </a:p>
        </p:txBody>
      </p:sp>
      <p:pic>
        <p:nvPicPr>
          <p:cNvPr id="143365"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6" name="Rectangle 8"/>
          <p:cNvSpPr>
            <a:spLocks noChangeArrowheads="1"/>
          </p:cNvSpPr>
          <p:nvPr/>
        </p:nvSpPr>
        <p:spPr bwMode="auto">
          <a:xfrm>
            <a:off x="339213" y="4005661"/>
            <a:ext cx="8450825" cy="2462213"/>
          </a:xfrm>
          <a:prstGeom prst="rect">
            <a:avLst/>
          </a:prstGeom>
          <a:noFill/>
          <a:ln w="9525" algn="ctr">
            <a:noFill/>
            <a:miter lim="800000"/>
            <a:headEnd/>
            <a:tailEnd/>
          </a:ln>
        </p:spPr>
        <p:txBody>
          <a:bodyPr wrap="square"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a:solidFill>
                  <a:srgbClr val="225A7A"/>
                </a:solidFill>
              </a:rPr>
              <a:t>Investment Performance is a Key Driver of </a:t>
            </a:r>
            <a:r>
              <a:rPr lang="en-US" sz="4000" b="1" dirty="0" smtClean="0">
                <a:solidFill>
                  <a:srgbClr val="225A7A"/>
                </a:solidFill>
              </a:rPr>
              <a:t>Profitability</a:t>
            </a:r>
          </a:p>
          <a:p>
            <a:pPr marL="292100" indent="-292100" algn="ctr" eaLnBrk="0" hangingPunct="0">
              <a:lnSpc>
                <a:spcPct val="90000"/>
              </a:lnSpc>
              <a:spcBef>
                <a:spcPct val="25000"/>
              </a:spcBef>
              <a:buClr>
                <a:schemeClr val="accent2"/>
              </a:buClr>
              <a:buFont typeface="Wingdings" pitchFamily="2" charset="2"/>
              <a:buNone/>
            </a:pPr>
            <a:r>
              <a:rPr lang="en-US" sz="4000" b="1" dirty="0" smtClean="0">
                <a:solidFill>
                  <a:srgbClr val="225A7A"/>
                </a:solidFill>
              </a:rPr>
              <a:t> </a:t>
            </a:r>
            <a:r>
              <a:rPr lang="en-US" sz="4000" b="1" i="1" dirty="0" smtClean="0">
                <a:solidFill>
                  <a:srgbClr val="225A7A"/>
                </a:solidFill>
              </a:rPr>
              <a:t>Depressed Yields Will Necessarily Influence Underwriting &amp; Pricing</a:t>
            </a:r>
            <a:endParaRPr lang="en-US" sz="4000" b="1" i="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126</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4498"/>
                                        </p:tgtEl>
                                        <p:attrNameLst>
                                          <p:attrName>style.visibility</p:attrName>
                                        </p:attrNameLst>
                                      </p:cBhvr>
                                      <p:to>
                                        <p:strVal val="visible"/>
                                      </p:to>
                                    </p:set>
                                    <p:animEffect transition="in" filter="barn(outVertical)">
                                      <p:cBhvr>
                                        <p:cTn id="7" dur="1000"/>
                                        <p:tgtEl>
                                          <p:spTgt spid="215449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4498" grpId="0" animBg="1"/>
      <p:bldP spid="6" grpId="0"/>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2"/>
          <p:cNvSpPr>
            <a:spLocks noGrp="1" noChangeArrowheads="1"/>
          </p:cNvSpPr>
          <p:nvPr>
            <p:ph type="title" idx="4294967295"/>
          </p:nvPr>
        </p:nvSpPr>
        <p:spPr/>
        <p:txBody>
          <a:bodyPr/>
          <a:lstStyle/>
          <a:p>
            <a:r>
              <a:rPr lang="en-US" dirty="0" smtClean="0"/>
              <a:t>Property/Casualty Insurance Industry Investment Income: 2000–2013*</a:t>
            </a:r>
            <a:r>
              <a:rPr lang="en-US" baseline="30000" dirty="0" smtClean="0"/>
              <a:t>1</a:t>
            </a:r>
          </a:p>
        </p:txBody>
      </p:sp>
      <p:graphicFrame>
        <p:nvGraphicFramePr>
          <p:cNvPr id="58370" name="Object 3"/>
          <p:cNvGraphicFramePr>
            <a:graphicFrameLocks/>
          </p:cNvGraphicFramePr>
          <p:nvPr/>
        </p:nvGraphicFramePr>
        <p:xfrm>
          <a:off x="225893" y="1518584"/>
          <a:ext cx="8451850" cy="3663950"/>
        </p:xfrm>
        <a:graphic>
          <a:graphicData uri="http://schemas.openxmlformats.org/presentationml/2006/ole">
            <p:oleObj spid="_x0000_s14585858" name="Chart" r:id="rId4" imgW="8429714" imgH="3638435" progId="MSGraph.Chart.8">
              <p:embed followColorScheme="full"/>
            </p:oleObj>
          </a:graphicData>
        </a:graphic>
      </p:graphicFrame>
      <p:sp>
        <p:nvSpPr>
          <p:cNvPr id="242692" name="Rectangle 4"/>
          <p:cNvSpPr>
            <a:spLocks noChangeArrowheads="1"/>
          </p:cNvSpPr>
          <p:nvPr/>
        </p:nvSpPr>
        <p:spPr bwMode="blackWhite">
          <a:xfrm>
            <a:off x="484094" y="5202985"/>
            <a:ext cx="8283295" cy="104933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Investment Income Fell in 2012  and is Falling in 2013 Due to Persistently Low Interest Rates, Putting Additional Pressure on (Re) Insurance Pricing</a:t>
            </a:r>
            <a:endParaRPr lang="en-US" b="1" dirty="0">
              <a:solidFill>
                <a:srgbClr val="FFFFFF"/>
              </a:solidFill>
            </a:endParaRPr>
          </a:p>
        </p:txBody>
      </p:sp>
      <p:sp>
        <p:nvSpPr>
          <p:cNvPr id="58373" name="Rectangle 5"/>
          <p:cNvSpPr>
            <a:spLocks noChangeArrowheads="1"/>
          </p:cNvSpPr>
          <p:nvPr/>
        </p:nvSpPr>
        <p:spPr bwMode="auto">
          <a:xfrm>
            <a:off x="-1" y="6302140"/>
            <a:ext cx="8915401" cy="595548"/>
          </a:xfrm>
          <a:prstGeom prst="rect">
            <a:avLst/>
          </a:prstGeom>
          <a:noFill/>
          <a:ln w="9525" algn="ctr">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baseline="30000" dirty="0" smtClean="0"/>
              <a:t>1</a:t>
            </a:r>
            <a:r>
              <a:rPr lang="en-US" sz="1100" dirty="0" smtClean="0"/>
              <a:t> </a:t>
            </a:r>
            <a:r>
              <a:rPr lang="en-US" sz="1100" dirty="0"/>
              <a:t>Investment gains consist primarily of </a:t>
            </a:r>
            <a:r>
              <a:rPr lang="en-US" sz="1100" dirty="0" smtClean="0"/>
              <a:t>interest and </a:t>
            </a:r>
            <a:r>
              <a:rPr lang="en-US" sz="1100" dirty="0"/>
              <a:t>stock </a:t>
            </a:r>
            <a:r>
              <a:rPr lang="en-US" sz="1100" dirty="0" smtClean="0"/>
              <a:t>dividends..</a:t>
            </a:r>
          </a:p>
          <a:p>
            <a:pPr marL="133350" indent="-133350" eaLnBrk="0" hangingPunct="0">
              <a:lnSpc>
                <a:spcPct val="90000"/>
              </a:lnSpc>
              <a:buClr>
                <a:schemeClr val="accent2"/>
              </a:buClr>
              <a:tabLst>
                <a:tab pos="112713" algn="r"/>
              </a:tabLst>
            </a:pPr>
            <a:r>
              <a:rPr lang="en-US" sz="1100" dirty="0" smtClean="0"/>
              <a:t>*Estimate based on annualized actual Q1:2013 investment income of $11.385B.</a:t>
            </a:r>
          </a:p>
          <a:p>
            <a:pPr marL="133350" indent="-133350" eaLnBrk="0" hangingPunct="0">
              <a:lnSpc>
                <a:spcPct val="90000"/>
              </a:lnSpc>
              <a:buClr>
                <a:schemeClr val="accent2"/>
              </a:buClr>
              <a:tabLst>
                <a:tab pos="112713" algn="r"/>
              </a:tabLst>
            </a:pPr>
            <a:r>
              <a:rPr lang="en-US" sz="1100" dirty="0" smtClean="0"/>
              <a:t>Sources</a:t>
            </a:r>
            <a:r>
              <a:rPr lang="en-US" sz="1100" dirty="0"/>
              <a:t>: </a:t>
            </a:r>
            <a:r>
              <a:rPr lang="en-US" sz="1100" dirty="0" smtClean="0"/>
              <a:t>ISO; Insurance </a:t>
            </a:r>
            <a:r>
              <a:rPr lang="en-US" sz="1100" dirty="0"/>
              <a:t>Information </a:t>
            </a:r>
            <a:r>
              <a:rPr lang="en-US" sz="1100" dirty="0" smtClean="0"/>
              <a:t>Institute.</a:t>
            </a:r>
            <a:endParaRPr lang="en-US" sz="1100" dirty="0"/>
          </a:p>
        </p:txBody>
      </p:sp>
      <p:sp>
        <p:nvSpPr>
          <p:cNvPr id="58374" name="Rectangle 6"/>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a:t>
            </a:r>
          </a:p>
        </p:txBody>
      </p:sp>
      <p:sp>
        <p:nvSpPr>
          <p:cNvPr id="8" name="AutoShape 7"/>
          <p:cNvSpPr>
            <a:spLocks noChangeArrowheads="1"/>
          </p:cNvSpPr>
          <p:nvPr/>
        </p:nvSpPr>
        <p:spPr bwMode="blackWhite">
          <a:xfrm>
            <a:off x="4267202" y="3490452"/>
            <a:ext cx="3271540" cy="1022554"/>
          </a:xfrm>
          <a:prstGeom prst="wedgeRectCallout">
            <a:avLst>
              <a:gd name="adj1" fmla="val 70573"/>
              <a:gd name="adj2" fmla="val -3432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latin typeface="Arial" pitchFamily="34" charset="0"/>
                <a:cs typeface="+mn-cs"/>
              </a:rPr>
              <a:t>Investment earnings are running below their 2007 pre-crisis peak</a:t>
            </a:r>
            <a:endParaRPr lang="en-US" b="1" dirty="0">
              <a:solidFill>
                <a:schemeClr val="bg1"/>
              </a:solidFill>
              <a:latin typeface="Arial" pitchFamily="34" charset="0"/>
              <a:cs typeface="+mn-cs"/>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4" fill="hold" grpId="0" nodeType="afterEffect">
                                  <p:stCondLst>
                                    <p:cond delay="70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Lst>
  </p:timing>
</p:sld>
</file>

<file path=ppt/slides/slide1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1"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2772"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2773"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7A114D5-877E-4294-A425-BF743B05D88E}" type="slidenum">
              <a:rPr lang="en-US" sz="900"/>
              <a:pPr algn="r" eaLnBrk="0" hangingPunct="0">
                <a:lnSpc>
                  <a:spcPct val="85000"/>
                </a:lnSpc>
                <a:spcBef>
                  <a:spcPct val="20000"/>
                </a:spcBef>
              </a:pPr>
              <a:t>128</a:t>
            </a:fld>
            <a:endParaRPr lang="en-US" sz="900"/>
          </a:p>
        </p:txBody>
      </p:sp>
      <p:sp>
        <p:nvSpPr>
          <p:cNvPr id="32774" name="Rectangle 2"/>
          <p:cNvSpPr>
            <a:spLocks noGrp="1" noChangeArrowheads="1"/>
          </p:cNvSpPr>
          <p:nvPr>
            <p:ph type="title" idx="4294967295"/>
          </p:nvPr>
        </p:nvSpPr>
        <p:spPr/>
        <p:txBody>
          <a:bodyPr/>
          <a:lstStyle/>
          <a:p>
            <a:r>
              <a:rPr lang="en-US" dirty="0" smtClean="0"/>
              <a:t>P/C Insurer Net Realized </a:t>
            </a:r>
            <a:br>
              <a:rPr lang="en-US" dirty="0" smtClean="0"/>
            </a:br>
            <a:r>
              <a:rPr lang="en-US" dirty="0" smtClean="0"/>
              <a:t>Capital Gains/Losses, 1990-2013:Q1</a:t>
            </a:r>
          </a:p>
        </p:txBody>
      </p:sp>
      <p:sp>
        <p:nvSpPr>
          <p:cNvPr id="32775" name="Rectangle 4"/>
          <p:cNvSpPr>
            <a:spLocks noChangeArrowheads="1"/>
          </p:cNvSpPr>
          <p:nvPr/>
        </p:nvSpPr>
        <p:spPr bwMode="auto">
          <a:xfrm>
            <a:off x="0" y="6570663"/>
            <a:ext cx="8596313" cy="287337"/>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a:t>Sources: A.M. Best, ISO, Insurance Information Institute.                                   </a:t>
            </a:r>
          </a:p>
        </p:txBody>
      </p:sp>
      <p:graphicFrame>
        <p:nvGraphicFramePr>
          <p:cNvPr id="32770" name="Object 3"/>
          <p:cNvGraphicFramePr>
            <a:graphicFrameLocks/>
          </p:cNvGraphicFramePr>
          <p:nvPr/>
        </p:nvGraphicFramePr>
        <p:xfrm>
          <a:off x="304800" y="1152525"/>
          <a:ext cx="8582025" cy="4572000"/>
        </p:xfrm>
        <a:graphic>
          <a:graphicData uri="http://schemas.openxmlformats.org/presentationml/2006/ole">
            <p:oleObj spid="_x0000_s7349250" name="Chart" r:id="rId4" imgW="8581960" imgH="4162376" progId="MSGraph.Chart.8">
              <p:embed followColorScheme="full"/>
            </p:oleObj>
          </a:graphicData>
        </a:graphic>
      </p:graphicFrame>
      <p:sp>
        <p:nvSpPr>
          <p:cNvPr id="2065413" name="Rectangle 5"/>
          <p:cNvSpPr>
            <a:spLocks noChangeArrowheads="1"/>
          </p:cNvSpPr>
          <p:nvPr/>
        </p:nvSpPr>
        <p:spPr bwMode="blackWhite">
          <a:xfrm>
            <a:off x="212725" y="5593976"/>
            <a:ext cx="8664575" cy="86518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Insurers Posted Net Realized Capital Gains in 2010, 2011 and 2012 Following Two Years of Realized Losses During the Financial Crisis.  Realized </a:t>
            </a:r>
            <a:r>
              <a:rPr lang="en-US" b="1" dirty="0">
                <a:solidFill>
                  <a:srgbClr val="FFFFFF"/>
                </a:solidFill>
              </a:rPr>
              <a:t>Capital Losses Were the Primary Cause </a:t>
            </a:r>
            <a:r>
              <a:rPr lang="en-US" b="1" dirty="0" smtClean="0">
                <a:solidFill>
                  <a:srgbClr val="FFFFFF"/>
                </a:solidFill>
              </a:rPr>
              <a:t>of </a:t>
            </a:r>
            <a:r>
              <a:rPr lang="en-US" b="1" dirty="0">
                <a:solidFill>
                  <a:srgbClr val="FFFFFF"/>
                </a:solidFill>
              </a:rPr>
              <a:t>2008/2009’s Large Drop in Profits and ROE</a:t>
            </a:r>
          </a:p>
        </p:txBody>
      </p:sp>
      <p:sp>
        <p:nvSpPr>
          <p:cNvPr id="32777" name="Rectangle 6"/>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a:t>
            </a:r>
          </a:p>
        </p:txBody>
      </p:sp>
      <p:sp>
        <p:nvSpPr>
          <p:cNvPr id="32778" name="Rectangle 8"/>
          <p:cNvSpPr>
            <a:spLocks noChangeArrowheads="1"/>
          </p:cNvSpPr>
          <p:nvPr/>
        </p:nvSpPr>
        <p:spPr bwMode="auto">
          <a:xfrm>
            <a:off x="8078934" y="1941256"/>
            <a:ext cx="406774" cy="2143125"/>
          </a:xfrm>
          <a:prstGeom prst="rect">
            <a:avLst/>
          </a:prstGeom>
          <a:noFill/>
          <a:ln w="38100">
            <a:solidFill>
              <a:srgbClr val="FF00FF"/>
            </a:solidFill>
            <a:miter lim="800000"/>
            <a:headEnd/>
            <a:tailEnd/>
          </a:ln>
        </p:spPr>
        <p:txBody>
          <a:bodyPr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12" name="AutoShape 8"/>
          <p:cNvSpPr>
            <a:spLocks noChangeArrowheads="1"/>
          </p:cNvSpPr>
          <p:nvPr/>
        </p:nvSpPr>
        <p:spPr bwMode="blackWhite">
          <a:xfrm>
            <a:off x="5206181" y="1054672"/>
            <a:ext cx="3351934" cy="734799"/>
          </a:xfrm>
          <a:prstGeom prst="wedgeRectCallout">
            <a:avLst>
              <a:gd name="adj1" fmla="val 41251"/>
              <a:gd name="adj2" fmla="val 7557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Realized capital gains in  2012 were down 12% from 2011</a:t>
            </a:r>
            <a:endParaRPr lang="en-US" sz="16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065413"/>
                                        </p:tgtEl>
                                        <p:attrNameLst>
                                          <p:attrName>style.visibility</p:attrName>
                                        </p:attrNameLst>
                                      </p:cBhvr>
                                      <p:to>
                                        <p:strVal val="visible"/>
                                      </p:to>
                                    </p:set>
                                    <p:anim calcmode="lin" valueType="num">
                                      <p:cBhvr>
                                        <p:cTn id="7" dur="500" fill="hold"/>
                                        <p:tgtEl>
                                          <p:spTgt spid="2065413"/>
                                        </p:tgtEl>
                                        <p:attrNameLst>
                                          <p:attrName>ppt_w</p:attrName>
                                        </p:attrNameLst>
                                      </p:cBhvr>
                                      <p:tavLst>
                                        <p:tav tm="0">
                                          <p:val>
                                            <p:fltVal val="0"/>
                                          </p:val>
                                        </p:tav>
                                        <p:tav tm="100000">
                                          <p:val>
                                            <p:strVal val="#ppt_w"/>
                                          </p:val>
                                        </p:tav>
                                      </p:tavLst>
                                    </p:anim>
                                    <p:anim calcmode="lin" valueType="num">
                                      <p:cBhvr>
                                        <p:cTn id="8" dur="500" fill="hold"/>
                                        <p:tgtEl>
                                          <p:spTgt spid="2065413"/>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5413" grpId="0" animBg="1"/>
      <p:bldP spid="12" grpId="0" animBg="1"/>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2"/>
          <p:cNvSpPr>
            <a:spLocks noGrp="1" noChangeArrowheads="1"/>
          </p:cNvSpPr>
          <p:nvPr>
            <p:ph type="title" idx="4294967295"/>
          </p:nvPr>
        </p:nvSpPr>
        <p:spPr/>
        <p:txBody>
          <a:bodyPr/>
          <a:lstStyle/>
          <a:p>
            <a:r>
              <a:rPr lang="en-US" dirty="0" smtClean="0"/>
              <a:t>Property/Casualty Insurance Industry Investment Gain: 1994–2013:Q1</a:t>
            </a:r>
            <a:r>
              <a:rPr lang="en-US" baseline="30000" dirty="0" smtClean="0"/>
              <a:t>1</a:t>
            </a:r>
          </a:p>
        </p:txBody>
      </p:sp>
      <p:graphicFrame>
        <p:nvGraphicFramePr>
          <p:cNvPr id="58370" name="Object 3"/>
          <p:cNvGraphicFramePr>
            <a:graphicFrameLocks/>
          </p:cNvGraphicFramePr>
          <p:nvPr/>
        </p:nvGraphicFramePr>
        <p:xfrm>
          <a:off x="360363" y="1558925"/>
          <a:ext cx="8451850" cy="3663950"/>
        </p:xfrm>
        <a:graphic>
          <a:graphicData uri="http://schemas.openxmlformats.org/presentationml/2006/ole">
            <p:oleObj spid="_x0000_s7348226" name="Chart" r:id="rId4" imgW="8429714" imgH="3638435" progId="MSGraph.Chart.8">
              <p:embed followColorScheme="full"/>
            </p:oleObj>
          </a:graphicData>
        </a:graphic>
      </p:graphicFrame>
      <p:sp>
        <p:nvSpPr>
          <p:cNvPr id="242692" name="Rectangle 4"/>
          <p:cNvSpPr>
            <a:spLocks noChangeArrowheads="1"/>
          </p:cNvSpPr>
          <p:nvPr/>
        </p:nvSpPr>
        <p:spPr bwMode="blackWhite">
          <a:xfrm>
            <a:off x="484094" y="5202985"/>
            <a:ext cx="8283295" cy="104933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Investment Gains Are Slipping in 2012 as Low Interest Rates Reduce Investment Income and Lower Realized Investment Gains; </a:t>
            </a:r>
            <a:r>
              <a:rPr lang="en-US" b="1" dirty="0">
                <a:solidFill>
                  <a:srgbClr val="FFFFFF"/>
                </a:solidFill>
              </a:rPr>
              <a:t>The Financial Crisis Caused Investment Gains to Fall by 50% in 2008</a:t>
            </a:r>
          </a:p>
        </p:txBody>
      </p:sp>
      <p:sp>
        <p:nvSpPr>
          <p:cNvPr id="58373" name="Rectangle 5"/>
          <p:cNvSpPr>
            <a:spLocks noChangeArrowheads="1"/>
          </p:cNvSpPr>
          <p:nvPr/>
        </p:nvSpPr>
        <p:spPr bwMode="auto">
          <a:xfrm>
            <a:off x="-103236" y="6302140"/>
            <a:ext cx="9144000" cy="595548"/>
          </a:xfrm>
          <a:prstGeom prst="rect">
            <a:avLst/>
          </a:prstGeom>
          <a:noFill/>
          <a:ln w="9525" algn="ctr">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baseline="30000" dirty="0"/>
              <a:t>1</a:t>
            </a:r>
            <a:r>
              <a:rPr lang="en-US" sz="1100" dirty="0"/>
              <a:t> Investment gains consist primarily of interest, stock dividends and realized capital gains and losses.</a:t>
            </a:r>
          </a:p>
          <a:p>
            <a:pPr marL="133350" indent="-133350" eaLnBrk="0" hangingPunct="0">
              <a:lnSpc>
                <a:spcPct val="90000"/>
              </a:lnSpc>
              <a:buClr>
                <a:schemeClr val="accent2"/>
              </a:buClr>
              <a:buFont typeface="Wingdings" pitchFamily="2" charset="2"/>
              <a:buNone/>
              <a:tabLst>
                <a:tab pos="112713" algn="r"/>
              </a:tabLst>
            </a:pPr>
            <a:r>
              <a:rPr lang="en-US" sz="1100" dirty="0"/>
              <a:t>* 2005 figure includes special one-time dividend of $</a:t>
            </a:r>
            <a:r>
              <a:rPr lang="en-US" sz="1100" dirty="0" smtClean="0"/>
              <a:t>3.2B; </a:t>
            </a: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ISO; Insurance Information Institute.</a:t>
            </a:r>
          </a:p>
        </p:txBody>
      </p:sp>
      <p:sp>
        <p:nvSpPr>
          <p:cNvPr id="58374" name="Rectangle 6"/>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a:t>
            </a:r>
          </a:p>
        </p:txBody>
      </p:sp>
      <p:sp>
        <p:nvSpPr>
          <p:cNvPr id="8" name="AutoShape 7"/>
          <p:cNvSpPr>
            <a:spLocks noChangeArrowheads="1"/>
          </p:cNvSpPr>
          <p:nvPr/>
        </p:nvSpPr>
        <p:spPr bwMode="blackWhite">
          <a:xfrm>
            <a:off x="3603524" y="3716594"/>
            <a:ext cx="3021973" cy="976429"/>
          </a:xfrm>
          <a:prstGeom prst="wedgeRectCallout">
            <a:avLst>
              <a:gd name="adj1" fmla="val 97920"/>
              <a:gd name="adj2" fmla="val -80624"/>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latin typeface="Arial" pitchFamily="34" charset="0"/>
                <a:cs typeface="+mn-cs"/>
              </a:rPr>
              <a:t>Investment </a:t>
            </a:r>
            <a:r>
              <a:rPr lang="en-US" sz="1600" b="1" dirty="0">
                <a:solidFill>
                  <a:schemeClr val="bg1"/>
                </a:solidFill>
                <a:latin typeface="Arial" pitchFamily="34" charset="0"/>
                <a:cs typeface="+mn-cs"/>
              </a:rPr>
              <a:t>gains </a:t>
            </a:r>
            <a:r>
              <a:rPr lang="en-US" sz="1600" b="1" dirty="0" smtClean="0">
                <a:solidFill>
                  <a:schemeClr val="bg1"/>
                </a:solidFill>
                <a:latin typeface="Arial" pitchFamily="34" charset="0"/>
                <a:cs typeface="+mn-cs"/>
              </a:rPr>
              <a:t>in 2012 were approximately 16% below their pre-crisis peak</a:t>
            </a:r>
            <a:endParaRPr lang="en-US" sz="1600" b="1" dirty="0">
              <a:solidFill>
                <a:schemeClr val="bg1"/>
              </a:solidFill>
              <a:latin typeface="Arial" pitchFamily="34" charset="0"/>
              <a:cs typeface="+mn-cs"/>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4" fill="hold" grpId="0" nodeType="afterEffect">
                                  <p:stCondLst>
                                    <p:cond delay="70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339" name="Rectangle 105"/>
          <p:cNvSpPr>
            <a:spLocks noGrp="1" noChangeArrowheads="1"/>
          </p:cNvSpPr>
          <p:nvPr>
            <p:ph type="dt" sz="quarter" idx="10"/>
          </p:nvPr>
        </p:nvSpPr>
        <p:spPr/>
        <p:txBody>
          <a:bodyPr/>
          <a:lstStyle/>
          <a:p>
            <a:pPr>
              <a:defRPr/>
            </a:pPr>
            <a:r>
              <a:rPr lang="en-US"/>
              <a:t>12/01/09 - 9pm</a:t>
            </a:r>
          </a:p>
        </p:txBody>
      </p:sp>
      <p:sp>
        <p:nvSpPr>
          <p:cNvPr id="14341" name="Rectangle 110"/>
          <p:cNvSpPr>
            <a:spLocks noGrp="1" noChangeArrowheads="1"/>
          </p:cNvSpPr>
          <p:nvPr>
            <p:ph type="sldNum" sz="quarter" idx="12"/>
          </p:nvPr>
        </p:nvSpPr>
        <p:spPr/>
        <p:txBody>
          <a:bodyPr/>
          <a:lstStyle/>
          <a:p>
            <a:pPr>
              <a:defRPr/>
            </a:pPr>
            <a:fld id="{94E045F7-9350-4665-BD66-24DDE1401A5C}" type="slidenum">
              <a:rPr lang="en-US" smtClean="0"/>
              <a:pPr>
                <a:defRPr/>
              </a:pPr>
              <a:t>13</a:t>
            </a:fld>
            <a:endParaRPr lang="en-US" smtClean="0"/>
          </a:p>
        </p:txBody>
      </p:sp>
      <p:graphicFrame>
        <p:nvGraphicFramePr>
          <p:cNvPr id="18434" name="Object 11"/>
          <p:cNvGraphicFramePr>
            <a:graphicFrameLocks noChangeAspect="1"/>
          </p:cNvGraphicFramePr>
          <p:nvPr/>
        </p:nvGraphicFramePr>
        <p:xfrm>
          <a:off x="373063" y="1020763"/>
          <a:ext cx="8188325" cy="4819650"/>
        </p:xfrm>
        <a:graphic>
          <a:graphicData uri="http://schemas.openxmlformats.org/presentationml/2006/ole">
            <p:oleObj spid="_x0000_s14956546" name="Chart" r:id="rId4" imgW="7829584" imgH="3848214" progId="MSGraph.Chart.8">
              <p:embed followColorScheme="full"/>
            </p:oleObj>
          </a:graphicData>
        </a:graphic>
      </p:graphicFrame>
      <p:sp>
        <p:nvSpPr>
          <p:cNvPr id="18437" name="Rectangle 2"/>
          <p:cNvSpPr>
            <a:spLocks noChangeArrowheads="1"/>
          </p:cNvSpPr>
          <p:nvPr/>
        </p:nvSpPr>
        <p:spPr bwMode="black">
          <a:xfrm>
            <a:off x="7731125" y="1346200"/>
            <a:ext cx="1138238"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a:t>
            </a:r>
          </a:p>
        </p:txBody>
      </p:sp>
      <p:sp>
        <p:nvSpPr>
          <p:cNvPr id="18438" name="Rectangle 3"/>
          <p:cNvSpPr>
            <a:spLocks noGrp="1" noChangeArrowheads="1"/>
          </p:cNvSpPr>
          <p:nvPr>
            <p:ph type="title"/>
          </p:nvPr>
        </p:nvSpPr>
        <p:spPr>
          <a:xfrm>
            <a:off x="236538" y="114074"/>
            <a:ext cx="7459662" cy="860425"/>
          </a:xfrm>
        </p:spPr>
        <p:txBody>
          <a:bodyPr/>
          <a:lstStyle/>
          <a:p>
            <a:r>
              <a:rPr lang="en-US" dirty="0" smtClean="0"/>
              <a:t>Personal Auto Insurance Direct Written Premiums vs. Recently-Registered Cars</a:t>
            </a:r>
          </a:p>
        </p:txBody>
      </p:sp>
      <p:sp>
        <p:nvSpPr>
          <p:cNvPr id="18439" name="Rectangle 5"/>
          <p:cNvSpPr>
            <a:spLocks noChangeArrowheads="1"/>
          </p:cNvSpPr>
          <p:nvPr/>
        </p:nvSpPr>
        <p:spPr bwMode="auto">
          <a:xfrm>
            <a:off x="0" y="6435725"/>
            <a:ext cx="8404225" cy="427038"/>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Sources: AIPSO Facts (various issues); SNL Financial; Conning Research &amp; Consulting, </a:t>
            </a:r>
            <a:r>
              <a:rPr lang="en-US" sz="1100" i="1"/>
              <a:t>Property-Casualty Forecast and Analysis</a:t>
            </a:r>
            <a:r>
              <a:rPr lang="en-US" sz="1100"/>
              <a:t>, First Quarter 2012; Insurance Information Institute.</a:t>
            </a:r>
          </a:p>
        </p:txBody>
      </p:sp>
      <p:sp>
        <p:nvSpPr>
          <p:cNvPr id="2079750" name="Rectangle 6"/>
          <p:cNvSpPr>
            <a:spLocks noChangeArrowheads="1"/>
          </p:cNvSpPr>
          <p:nvPr/>
        </p:nvSpPr>
        <p:spPr bwMode="blackWhite">
          <a:xfrm>
            <a:off x="481013" y="5600700"/>
            <a:ext cx="8175625" cy="751114"/>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PP DWP, flat from 2004-2009, is rising again.</a:t>
            </a:r>
            <a:br>
              <a:rPr lang="en-US" b="1" dirty="0">
                <a:solidFill>
                  <a:srgbClr val="FFFFFF"/>
                </a:solidFill>
              </a:rPr>
            </a:br>
            <a:r>
              <a:rPr lang="en-US" b="1" dirty="0">
                <a:solidFill>
                  <a:srgbClr val="FFFFFF"/>
                </a:solidFill>
              </a:rPr>
              <a:t>Conning forecasts growth at 3.5% in 2013 and 4.0% in 2014.</a:t>
            </a:r>
          </a:p>
        </p:txBody>
      </p:sp>
      <p:sp>
        <p:nvSpPr>
          <p:cNvPr id="9" name="AutoShape 7"/>
          <p:cNvSpPr>
            <a:spLocks noChangeArrowheads="1"/>
          </p:cNvSpPr>
          <p:nvPr/>
        </p:nvSpPr>
        <p:spPr bwMode="blackWhite">
          <a:xfrm>
            <a:off x="2573338" y="3559629"/>
            <a:ext cx="1682750" cy="1444171"/>
          </a:xfrm>
          <a:prstGeom prst="wedgeRectCallout">
            <a:avLst>
              <a:gd name="adj1" fmla="val 121259"/>
              <a:gd name="adj2" fmla="val 2550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Average age of registered cars rose as fewer new cars were bought (and insured</a:t>
            </a:r>
            <a:r>
              <a:rPr lang="en-US" sz="1400" b="1" dirty="0" smtClean="0">
                <a:solidFill>
                  <a:schemeClr val="bg1"/>
                </a:solidFill>
              </a:rPr>
              <a:t>) </a:t>
            </a:r>
            <a:endParaRPr lang="en-US" sz="1400" b="1" dirty="0">
              <a:solidFill>
                <a:schemeClr val="bg1"/>
              </a:solidFill>
            </a:endParaRPr>
          </a:p>
        </p:txBody>
      </p:sp>
      <p:sp>
        <p:nvSpPr>
          <p:cNvPr id="10" name="AutoShape 7"/>
          <p:cNvSpPr>
            <a:spLocks noChangeArrowheads="1"/>
          </p:cNvSpPr>
          <p:nvPr/>
        </p:nvSpPr>
        <p:spPr bwMode="blackWhite">
          <a:xfrm>
            <a:off x="1031875" y="2130880"/>
            <a:ext cx="1270454" cy="1600200"/>
          </a:xfrm>
          <a:prstGeom prst="wedgeRectCallout">
            <a:avLst>
              <a:gd name="adj1" fmla="val 134065"/>
              <a:gd name="adj2" fmla="val 9051"/>
            </a:avLst>
          </a:prstGeom>
          <a:solidFill>
            <a:srgbClr val="FF0000"/>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In 2004-07 no growth in PP DWP despite strong new car/truck </a:t>
            </a:r>
            <a:r>
              <a:rPr lang="en-US" sz="1400" b="1" dirty="0" smtClean="0">
                <a:solidFill>
                  <a:schemeClr val="bg1"/>
                </a:solidFill>
              </a:rPr>
              <a:t>sales</a:t>
            </a:r>
            <a:endParaRPr lang="en-US" sz="1400" b="1" dirty="0">
              <a:solidFill>
                <a:schemeClr val="bg1"/>
              </a:solidFill>
            </a:endParaRPr>
          </a:p>
        </p:txBody>
      </p:sp>
      <p:sp>
        <p:nvSpPr>
          <p:cNvPr id="11" name="AutoShape 7"/>
          <p:cNvSpPr>
            <a:spLocks noChangeArrowheads="1"/>
          </p:cNvSpPr>
          <p:nvPr/>
        </p:nvSpPr>
        <p:spPr bwMode="blackWhite">
          <a:xfrm>
            <a:off x="5438548" y="3208565"/>
            <a:ext cx="1449387" cy="922564"/>
          </a:xfrm>
          <a:prstGeom prst="wedgeRectCallout">
            <a:avLst>
              <a:gd name="adj1" fmla="val 87958"/>
              <a:gd name="adj2" fmla="val 3485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New car/truck sales grow to 14-15M/year</a:t>
            </a:r>
          </a:p>
        </p:txBody>
      </p:sp>
      <p:sp>
        <p:nvSpPr>
          <p:cNvPr id="12" name="AutoShape 7"/>
          <p:cNvSpPr>
            <a:spLocks noChangeArrowheads="1"/>
          </p:cNvSpPr>
          <p:nvPr/>
        </p:nvSpPr>
        <p:spPr bwMode="blackWhite">
          <a:xfrm>
            <a:off x="4497388" y="1494064"/>
            <a:ext cx="1481137" cy="1469571"/>
          </a:xfrm>
          <a:prstGeom prst="wedgeRectCallout">
            <a:avLst>
              <a:gd name="adj1" fmla="val 140708"/>
              <a:gd name="adj2" fmla="val -3588"/>
            </a:avLst>
          </a:prstGeom>
          <a:solidFill>
            <a:srgbClr val="FF0000"/>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4%/yr growth forecast for PP DWP from recovering new car/truck </a:t>
            </a:r>
            <a:r>
              <a:rPr lang="en-US" sz="1400" b="1" dirty="0" smtClean="0">
                <a:solidFill>
                  <a:schemeClr val="bg1"/>
                </a:solidFill>
              </a:rPr>
              <a:t>sales</a:t>
            </a:r>
            <a:endParaRPr lang="en-US" sz="14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79750"/>
                                        </p:tgtEl>
                                        <p:attrNameLst>
                                          <p:attrName>style.visibility</p:attrName>
                                        </p:attrNameLst>
                                      </p:cBhvr>
                                      <p:to>
                                        <p:strVal val="visible"/>
                                      </p:to>
                                    </p:set>
                                    <p:anim calcmode="lin" valueType="num">
                                      <p:cBhvr>
                                        <p:cTn id="7" dur="500" fill="hold"/>
                                        <p:tgtEl>
                                          <p:spTgt spid="2079750"/>
                                        </p:tgtEl>
                                        <p:attrNameLst>
                                          <p:attrName>ppt_w</p:attrName>
                                        </p:attrNameLst>
                                      </p:cBhvr>
                                      <p:tavLst>
                                        <p:tav tm="0">
                                          <p:val>
                                            <p:fltVal val="0"/>
                                          </p:val>
                                        </p:tav>
                                        <p:tav tm="100000">
                                          <p:val>
                                            <p:strVal val="#ppt_w"/>
                                          </p:val>
                                        </p:tav>
                                      </p:tavLst>
                                    </p:anim>
                                    <p:anim calcmode="lin" valueType="num">
                                      <p:cBhvr>
                                        <p:cTn id="8" dur="500" fill="hold"/>
                                        <p:tgtEl>
                                          <p:spTgt spid="2079750"/>
                                        </p:tgtEl>
                                        <p:attrNameLst>
                                          <p:attrName>ppt_h</p:attrName>
                                        </p:attrNameLst>
                                      </p:cBhvr>
                                      <p:tavLst>
                                        <p:tav tm="0">
                                          <p:val>
                                            <p:fltVal val="0"/>
                                          </p:val>
                                        </p:tav>
                                        <p:tav tm="100000">
                                          <p:val>
                                            <p:strVal val="#ppt_h"/>
                                          </p:val>
                                        </p:tav>
                                      </p:tavLst>
                                    </p:anim>
                                  </p:childTnLst>
                                </p:cTn>
                              </p:par>
                            </p:childTnLst>
                          </p:cTn>
                        </p:par>
                        <p:par>
                          <p:cTn id="9" fill="hold">
                            <p:stCondLst>
                              <p:cond delay="1200"/>
                            </p:stCondLst>
                            <p:childTnLst>
                              <p:par>
                                <p:cTn id="10" presetID="22" presetClass="entr" presetSubtype="4" fill="hold" grpId="0" nodeType="afterEffect">
                                  <p:stCondLst>
                                    <p:cond delay="100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par>
                          <p:cTn id="13" fill="hold">
                            <p:stCondLst>
                              <p:cond delay="2700"/>
                            </p:stCondLst>
                            <p:childTnLst>
                              <p:par>
                                <p:cTn id="14" presetID="22" presetClass="entr" presetSubtype="4" fill="hold" grpId="0" nodeType="afterEffect">
                                  <p:stCondLst>
                                    <p:cond delay="1000"/>
                                  </p:stCondLst>
                                  <p:childTnLst>
                                    <p:set>
                                      <p:cBhvr>
                                        <p:cTn id="15" dur="1" fill="hold">
                                          <p:stCondLst>
                                            <p:cond delay="0"/>
                                          </p:stCondLst>
                                        </p:cTn>
                                        <p:tgtEl>
                                          <p:spTgt spid="10"/>
                                        </p:tgtEl>
                                        <p:attrNameLst>
                                          <p:attrName>style.visibility</p:attrName>
                                        </p:attrNameLst>
                                      </p:cBhvr>
                                      <p:to>
                                        <p:strVal val="visible"/>
                                      </p:to>
                                    </p:set>
                                    <p:animEffect transition="in" filter="wipe(down)">
                                      <p:cBhvr>
                                        <p:cTn id="16" dur="500"/>
                                        <p:tgtEl>
                                          <p:spTgt spid="10"/>
                                        </p:tgtEl>
                                      </p:cBhvr>
                                    </p:animEffect>
                                  </p:childTnLst>
                                </p:cTn>
                              </p:par>
                            </p:childTnLst>
                          </p:cTn>
                        </p:par>
                        <p:par>
                          <p:cTn id="17" fill="hold">
                            <p:stCondLst>
                              <p:cond delay="4200"/>
                            </p:stCondLst>
                            <p:childTnLst>
                              <p:par>
                                <p:cTn id="18" presetID="22" presetClass="entr" presetSubtype="4" fill="hold" grpId="0" nodeType="afterEffect">
                                  <p:stCondLst>
                                    <p:cond delay="100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5700"/>
                            </p:stCondLst>
                            <p:childTnLst>
                              <p:par>
                                <p:cTn id="22" presetID="22" presetClass="entr" presetSubtype="4" fill="hold" grpId="0" nodeType="afterEffect">
                                  <p:stCondLst>
                                    <p:cond delay="1000"/>
                                  </p:stCondLst>
                                  <p:childTnLst>
                                    <p:set>
                                      <p:cBhvr>
                                        <p:cTn id="23" dur="1" fill="hold">
                                          <p:stCondLst>
                                            <p:cond delay="0"/>
                                          </p:stCondLst>
                                        </p:cTn>
                                        <p:tgtEl>
                                          <p:spTgt spid="12"/>
                                        </p:tgtEl>
                                        <p:attrNameLst>
                                          <p:attrName>style.visibility</p:attrName>
                                        </p:attrNameLst>
                                      </p:cBhvr>
                                      <p:to>
                                        <p:strVal val="visible"/>
                                      </p:to>
                                    </p:set>
                                    <p:animEffect transition="in" filter="wipe(down)">
                                      <p:cBhvr>
                                        <p:cTn id="2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9750" grpId="0" animBg="1"/>
      <p:bldP spid="9" grpId="0" animBg="1"/>
      <p:bldP spid="10" grpId="0" animBg="1"/>
      <p:bldP spid="11" grpId="0" animBg="1"/>
      <p:bldP spid="12" grpId="0" animBg="1"/>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174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174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02D49CA0-B047-4B42-9E08-5BCAF29776AF}" type="slidenum">
              <a:rPr lang="en-US" sz="900"/>
              <a:pPr algn="r" eaLnBrk="0" hangingPunct="0">
                <a:lnSpc>
                  <a:spcPct val="85000"/>
                </a:lnSpc>
                <a:spcBef>
                  <a:spcPct val="20000"/>
                </a:spcBef>
              </a:pPr>
              <a:t>130</a:t>
            </a:fld>
            <a:endParaRPr lang="en-US" sz="900"/>
          </a:p>
        </p:txBody>
      </p:sp>
      <p:sp>
        <p:nvSpPr>
          <p:cNvPr id="31750" name="Rectangle 7"/>
          <p:cNvSpPr>
            <a:spLocks noGrp="1" noChangeArrowheads="1"/>
          </p:cNvSpPr>
          <p:nvPr>
            <p:ph type="title" idx="4294967295"/>
          </p:nvPr>
        </p:nvSpPr>
        <p:spPr>
          <a:xfrm>
            <a:off x="565150" y="147638"/>
            <a:ext cx="7102475" cy="860425"/>
          </a:xfrm>
        </p:spPr>
        <p:txBody>
          <a:bodyPr/>
          <a:lstStyle/>
          <a:p>
            <a:r>
              <a:rPr lang="en-US" dirty="0" smtClean="0"/>
              <a:t>U.S. 10-Year Treasury Note Yields:</a:t>
            </a:r>
            <a:br>
              <a:rPr lang="en-US" dirty="0" smtClean="0"/>
            </a:br>
            <a:r>
              <a:rPr lang="en-US" dirty="0" smtClean="0"/>
              <a:t>A Long Downward Trend, 1990–2013*</a:t>
            </a:r>
          </a:p>
        </p:txBody>
      </p:sp>
      <p:sp>
        <p:nvSpPr>
          <p:cNvPr id="31751" name="Text Box 5"/>
          <p:cNvSpPr txBox="1">
            <a:spLocks noChangeArrowheads="1"/>
          </p:cNvSpPr>
          <p:nvPr/>
        </p:nvSpPr>
        <p:spPr bwMode="auto">
          <a:xfrm>
            <a:off x="0" y="6285566"/>
            <a:ext cx="8724900" cy="6127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*Monthly, </a:t>
            </a:r>
            <a:r>
              <a:rPr lang="en-US" sz="1100" dirty="0" smtClean="0"/>
              <a:t>through Apr. 2013.              </a:t>
            </a:r>
            <a:r>
              <a:rPr lang="en-US" sz="1100" dirty="0"/>
              <a:t>Note: Recessions indicated by gray shaded columns.</a:t>
            </a:r>
          </a:p>
          <a:p>
            <a:pPr eaLnBrk="0" hangingPunct="0">
              <a:lnSpc>
                <a:spcPct val="85000"/>
              </a:lnSpc>
              <a:spcBef>
                <a:spcPct val="25000"/>
              </a:spcBef>
              <a:buClr>
                <a:schemeClr val="accent2"/>
              </a:buClr>
              <a:buFont typeface="Wingdings" pitchFamily="2" charset="2"/>
              <a:buNone/>
            </a:pPr>
            <a:r>
              <a:rPr lang="en-US" sz="1100" dirty="0"/>
              <a:t>Sources: Federal Reserve Bank at </a:t>
            </a:r>
            <a:r>
              <a:rPr lang="en-US" sz="1100" dirty="0" smtClean="0">
                <a:hlinkClick r:id="rId4"/>
              </a:rPr>
              <a:t>http://www.federalreserve.gov/releases/h15/data.htm</a:t>
            </a:r>
            <a:r>
              <a:rPr lang="en-US" sz="1100" dirty="0" smtClean="0"/>
              <a:t>.  </a:t>
            </a:r>
            <a:r>
              <a:rPr lang="en-US" sz="1100" dirty="0"/>
              <a:t/>
            </a:r>
            <a:br>
              <a:rPr lang="en-US" sz="1100" dirty="0"/>
            </a:br>
            <a:r>
              <a:rPr lang="en-US" sz="1100" dirty="0"/>
              <a:t>National Bureau of Economic Research (recession dates); Insurance Information Institutes.</a:t>
            </a:r>
          </a:p>
        </p:txBody>
      </p:sp>
      <p:graphicFrame>
        <p:nvGraphicFramePr>
          <p:cNvPr id="31746" name="Object 8"/>
          <p:cNvGraphicFramePr>
            <a:graphicFrameLocks noChangeAspect="1"/>
          </p:cNvGraphicFramePr>
          <p:nvPr/>
        </p:nvGraphicFramePr>
        <p:xfrm>
          <a:off x="463550" y="977900"/>
          <a:ext cx="8404225" cy="4838700"/>
        </p:xfrm>
        <a:graphic>
          <a:graphicData uri="http://schemas.openxmlformats.org/presentationml/2006/ole">
            <p:oleObj spid="_x0000_s18001922" name="Chart" r:id="rId5" imgW="8343967" imgH="4381555" progId="MSGraph.Chart.8">
              <p:embed followColorScheme="full"/>
            </p:oleObj>
          </a:graphicData>
        </a:graphic>
      </p:graphicFrame>
      <p:sp>
        <p:nvSpPr>
          <p:cNvPr id="9" name="AutoShape 38"/>
          <p:cNvSpPr>
            <a:spLocks noChangeArrowheads="1"/>
          </p:cNvSpPr>
          <p:nvPr/>
        </p:nvSpPr>
        <p:spPr bwMode="blackWhite">
          <a:xfrm>
            <a:off x="1181100" y="4191000"/>
            <a:ext cx="2876550" cy="809625"/>
          </a:xfrm>
          <a:prstGeom prst="wedgeRectCallout">
            <a:avLst>
              <a:gd name="adj1" fmla="val 76476"/>
              <a:gd name="adj2" fmla="val -13733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Yields on 10-Year U.S. Treasury Notes have been essentially  below 5% </a:t>
            </a:r>
            <a:r>
              <a:rPr lang="en-US" sz="1400" b="1" dirty="0" smtClean="0">
                <a:solidFill>
                  <a:schemeClr val="bg1"/>
                </a:solidFill>
              </a:rPr>
              <a:t>for a full decade</a:t>
            </a:r>
            <a:r>
              <a:rPr lang="en-US" sz="1400" b="1" dirty="0">
                <a:solidFill>
                  <a:schemeClr val="bg1"/>
                </a:solidFill>
              </a:rPr>
              <a:t>. </a:t>
            </a:r>
          </a:p>
        </p:txBody>
      </p:sp>
      <p:sp>
        <p:nvSpPr>
          <p:cNvPr id="10" name="Oval 8"/>
          <p:cNvSpPr>
            <a:spLocks noChangeArrowheads="1"/>
          </p:cNvSpPr>
          <p:nvPr/>
        </p:nvSpPr>
        <p:spPr bwMode="auto">
          <a:xfrm rot="-5400000">
            <a:off x="7330869" y="3527320"/>
            <a:ext cx="1704975" cy="1762125"/>
          </a:xfrm>
          <a:prstGeom prst="ellipse">
            <a:avLst/>
          </a:prstGeom>
          <a:noFill/>
          <a:ln w="38100">
            <a:solidFill>
              <a:srgbClr val="FF00FF"/>
            </a:solidFill>
            <a:round/>
            <a:headEnd/>
            <a:tailEnd/>
          </a:ln>
        </p:spPr>
        <p:txBody>
          <a:bodyPr vert="eaVert" wrap="none"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31754" name="Rectangle 4"/>
          <p:cNvSpPr>
            <a:spLocks noChangeArrowheads="1"/>
          </p:cNvSpPr>
          <p:nvPr/>
        </p:nvSpPr>
        <p:spPr bwMode="blackWhite">
          <a:xfrm>
            <a:off x="447675" y="5667375"/>
            <a:ext cx="8382000" cy="5715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buFont typeface="Wingdings" pitchFamily="2" charset="2"/>
              <a:buNone/>
            </a:pPr>
            <a:r>
              <a:rPr lang="en-US" sz="1600" b="1">
                <a:solidFill>
                  <a:schemeClr val="bg1"/>
                </a:solidFill>
              </a:rPr>
              <a:t>Since roughly 80% of P/C bond/cash investments are in 10-year or shorter durations, most P/C insurer portfolios will have low-yielding bonds for years to come. </a:t>
            </a:r>
          </a:p>
        </p:txBody>
      </p:sp>
      <p:sp>
        <p:nvSpPr>
          <p:cNvPr id="11" name="AutoShape 38"/>
          <p:cNvSpPr>
            <a:spLocks noChangeArrowheads="1"/>
          </p:cNvSpPr>
          <p:nvPr/>
        </p:nvSpPr>
        <p:spPr bwMode="blackWhite">
          <a:xfrm>
            <a:off x="6619875" y="1685925"/>
            <a:ext cx="2238375" cy="942975"/>
          </a:xfrm>
          <a:prstGeom prst="wedgeRectCallout">
            <a:avLst>
              <a:gd name="adj1" fmla="val 35410"/>
              <a:gd name="adj2" fmla="val 26475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Yields on 10-Year U.S. Treasury Notes </a:t>
            </a:r>
            <a:r>
              <a:rPr lang="en-US" sz="1400" b="1" dirty="0" smtClean="0">
                <a:solidFill>
                  <a:schemeClr val="bg1"/>
                </a:solidFill>
              </a:rPr>
              <a:t>recently plunged to all time record lows</a:t>
            </a:r>
            <a:endParaRPr lang="en-US" sz="1400" b="1" dirty="0">
              <a:solidFill>
                <a:schemeClr val="bg1"/>
              </a:solidFill>
            </a:endParaRPr>
          </a:p>
        </p:txBody>
      </p:sp>
      <p:sp>
        <p:nvSpPr>
          <p:cNvPr id="12" name="Date Placeholder 11"/>
          <p:cNvSpPr>
            <a:spLocks noGrp="1"/>
          </p:cNvSpPr>
          <p:nvPr>
            <p:ph type="dt" sz="half"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79649112-2361-4913-9798-B6AEBB59A8D4}" type="slidenum">
              <a:rPr lang="en-US" smtClean="0"/>
              <a:pPr>
                <a:defRPr/>
              </a:pPr>
              <a:t>130</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1000"/>
                            </p:stCondLst>
                            <p:childTnLst>
                              <p:par>
                                <p:cTn id="9" presetID="17" presetClass="entr" presetSubtype="4" fill="hold" grpId="0" nodeType="afterEffect">
                                  <p:stCondLst>
                                    <p:cond delay="100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ppt_x</p:attrName>
                                        </p:attrNameLst>
                                      </p:cBhvr>
                                      <p:tavLst>
                                        <p:tav tm="0">
                                          <p:val>
                                            <p:strVal val="#ppt_x"/>
                                          </p:val>
                                        </p:tav>
                                        <p:tav tm="100000">
                                          <p:val>
                                            <p:strVal val="#ppt_x"/>
                                          </p:val>
                                        </p:tav>
                                      </p:tavLst>
                                    </p:anim>
                                    <p:anim calcmode="lin" valueType="num">
                                      <p:cBhvr>
                                        <p:cTn id="12" dur="500" fill="hold"/>
                                        <p:tgtEl>
                                          <p:spTgt spid="10"/>
                                        </p:tgtEl>
                                        <p:attrNameLst>
                                          <p:attrName>ppt_y</p:attrName>
                                        </p:attrNameLst>
                                      </p:cBhvr>
                                      <p:tavLst>
                                        <p:tav tm="0">
                                          <p:val>
                                            <p:strVal val="#ppt_y+#ppt_h/2"/>
                                          </p:val>
                                        </p:tav>
                                        <p:tav tm="100000">
                                          <p:val>
                                            <p:strVal val="#ppt_y"/>
                                          </p:val>
                                        </p:tav>
                                      </p:tavLst>
                                    </p:anim>
                                    <p:anim calcmode="lin" valueType="num">
                                      <p:cBhvr>
                                        <p:cTn id="13" dur="500" fill="hold"/>
                                        <p:tgtEl>
                                          <p:spTgt spid="10"/>
                                        </p:tgtEl>
                                        <p:attrNameLst>
                                          <p:attrName>ppt_w</p:attrName>
                                        </p:attrNameLst>
                                      </p:cBhvr>
                                      <p:tavLst>
                                        <p:tav tm="0">
                                          <p:val>
                                            <p:strVal val="#ppt_w"/>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childTnLst>
                                </p:cTn>
                              </p:par>
                            </p:childTnLst>
                          </p:cTn>
                        </p:par>
                        <p:par>
                          <p:cTn id="15" fill="hold">
                            <p:stCondLst>
                              <p:cond delay="2500"/>
                            </p:stCondLst>
                            <p:childTnLst>
                              <p:par>
                                <p:cTn id="16" presetID="22" presetClass="entr" presetSubtype="8" fill="hold" grpId="0" nodeType="afterEffect">
                                  <p:stCondLst>
                                    <p:cond delay="50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131.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2771" name="Rectangle 105"/>
          <p:cNvSpPr>
            <a:spLocks noGrp="1" noChangeArrowheads="1"/>
          </p:cNvSpPr>
          <p:nvPr>
            <p:ph type="dt" sz="quarter" idx="10"/>
          </p:nvPr>
        </p:nvSpPr>
        <p:spPr/>
        <p:txBody>
          <a:bodyPr/>
          <a:lstStyle/>
          <a:p>
            <a:pPr>
              <a:defRPr/>
            </a:pPr>
            <a:r>
              <a:rPr lang="en-US" smtClean="0"/>
              <a:t>12/01/09 - 9pm</a:t>
            </a:r>
          </a:p>
        </p:txBody>
      </p:sp>
      <p:sp>
        <p:nvSpPr>
          <p:cNvPr id="32773" name="Rectangle 110"/>
          <p:cNvSpPr>
            <a:spLocks noGrp="1" noChangeArrowheads="1"/>
          </p:cNvSpPr>
          <p:nvPr>
            <p:ph type="sldNum" sz="quarter" idx="12"/>
          </p:nvPr>
        </p:nvSpPr>
        <p:spPr/>
        <p:txBody>
          <a:bodyPr/>
          <a:lstStyle/>
          <a:p>
            <a:pPr>
              <a:defRPr/>
            </a:pPr>
            <a:fld id="{69CC7C34-1D1D-46EB-AE51-2805A64C4A02}" type="slidenum">
              <a:rPr lang="en-US" smtClean="0"/>
              <a:pPr>
                <a:defRPr/>
              </a:pPr>
              <a:t>131</a:t>
            </a:fld>
            <a:endParaRPr lang="en-US" smtClean="0"/>
          </a:p>
        </p:txBody>
      </p:sp>
      <p:sp>
        <p:nvSpPr>
          <p:cNvPr id="59398" name="Rectangle 2"/>
          <p:cNvSpPr>
            <a:spLocks noGrp="1" noChangeArrowheads="1"/>
          </p:cNvSpPr>
          <p:nvPr>
            <p:ph type="title"/>
          </p:nvPr>
        </p:nvSpPr>
        <p:spPr>
          <a:xfrm>
            <a:off x="190500" y="90488"/>
            <a:ext cx="7500938" cy="860425"/>
          </a:xfrm>
        </p:spPr>
        <p:txBody>
          <a:bodyPr/>
          <a:lstStyle/>
          <a:p>
            <a:r>
              <a:rPr lang="en-US" dirty="0" smtClean="0"/>
              <a:t>Treasury Yield Curves:  </a:t>
            </a:r>
            <a:br>
              <a:rPr lang="en-US" dirty="0" smtClean="0"/>
            </a:br>
            <a:r>
              <a:rPr lang="en-US" dirty="0" smtClean="0"/>
              <a:t>Pre-Crisis (July 2007) vs. Jan. 2013 </a:t>
            </a:r>
          </a:p>
        </p:txBody>
      </p:sp>
      <p:graphicFrame>
        <p:nvGraphicFramePr>
          <p:cNvPr id="59394" name="Object 3"/>
          <p:cNvGraphicFramePr>
            <a:graphicFrameLocks noChangeAspect="1"/>
          </p:cNvGraphicFramePr>
          <p:nvPr/>
        </p:nvGraphicFramePr>
        <p:xfrm>
          <a:off x="444500" y="1290638"/>
          <a:ext cx="8335963" cy="4262437"/>
        </p:xfrm>
        <a:graphic>
          <a:graphicData uri="http://schemas.openxmlformats.org/presentationml/2006/ole">
            <p:oleObj spid="_x0000_s12866562" name="Chart" r:id="rId4" imgW="8439161" imgH="4314888" progId="MSGraph.Chart.8">
              <p:embed followColorScheme="full"/>
            </p:oleObj>
          </a:graphicData>
        </a:graphic>
      </p:graphicFrame>
      <p:sp>
        <p:nvSpPr>
          <p:cNvPr id="2100228" name="AutoShape 4"/>
          <p:cNvSpPr>
            <a:spLocks noChangeArrowheads="1"/>
          </p:cNvSpPr>
          <p:nvPr/>
        </p:nvSpPr>
        <p:spPr bwMode="blackWhite">
          <a:xfrm>
            <a:off x="1089025" y="2428874"/>
            <a:ext cx="3509963" cy="1995641"/>
          </a:xfrm>
          <a:prstGeom prst="wedgeRectCallout">
            <a:avLst>
              <a:gd name="adj1" fmla="val 82386"/>
              <a:gd name="adj2" fmla="val 3788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a:solidFill>
                  <a:schemeClr val="bg1"/>
                </a:solidFill>
                <a:cs typeface="+mn-cs"/>
              </a:rPr>
              <a:t>Treasury yield curve remains near its most depressed level in at least 45 years. Investment income is falling as a result.  Fed is unlikely to hike rates until well into </a:t>
            </a:r>
            <a:r>
              <a:rPr lang="en-US" b="1" dirty="0" smtClean="0">
                <a:solidFill>
                  <a:schemeClr val="bg1"/>
                </a:solidFill>
                <a:cs typeface="+mn-cs"/>
              </a:rPr>
              <a:t>2014 at the earliest.</a:t>
            </a:r>
            <a:endParaRPr lang="en-US" b="1" dirty="0">
              <a:solidFill>
                <a:schemeClr val="bg1"/>
              </a:solidFill>
              <a:cs typeface="+mn-cs"/>
            </a:endParaRPr>
          </a:p>
        </p:txBody>
      </p:sp>
      <p:sp>
        <p:nvSpPr>
          <p:cNvPr id="2100229" name="Rectangle 5"/>
          <p:cNvSpPr>
            <a:spLocks noChangeArrowheads="1"/>
          </p:cNvSpPr>
          <p:nvPr/>
        </p:nvSpPr>
        <p:spPr bwMode="blackWhite">
          <a:xfrm>
            <a:off x="628650" y="5515897"/>
            <a:ext cx="8070850" cy="94389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The </a:t>
            </a:r>
            <a:r>
              <a:rPr lang="en-US" b="1" dirty="0" smtClean="0">
                <a:solidFill>
                  <a:srgbClr val="FFFFFF"/>
                </a:solidFill>
              </a:rPr>
              <a:t>Fed Is Actively Signaling that it Is Determined to Keep Rates Low Until Unemployment Drops Below 6.5% or Until Inflation Expectations Exceed 2.5%;  Low Rates Add to Pricing Pressure for Insurers.</a:t>
            </a:r>
            <a:endParaRPr lang="en-US" b="1" dirty="0">
              <a:solidFill>
                <a:srgbClr val="FFFFFF"/>
              </a:solidFill>
            </a:endParaRPr>
          </a:p>
        </p:txBody>
      </p:sp>
      <p:sp>
        <p:nvSpPr>
          <p:cNvPr id="10" name="Rectangle 4"/>
          <p:cNvSpPr>
            <a:spLocks noChangeArrowheads="1"/>
          </p:cNvSpPr>
          <p:nvPr/>
        </p:nvSpPr>
        <p:spPr bwMode="auto">
          <a:xfrm>
            <a:off x="0" y="6389410"/>
            <a:ext cx="7569200" cy="46859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a:t>
            </a:r>
            <a:r>
              <a:rPr lang="en-US" sz="1100" dirty="0" smtClean="0"/>
              <a:t>Federal Reserve Board of Governors; </a:t>
            </a:r>
            <a:r>
              <a:rPr lang="en-US" sz="1100" dirty="0"/>
              <a:t>Insurance Information Institute.</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2100228"/>
                                        </p:tgtEl>
                                        <p:attrNameLst>
                                          <p:attrName>style.visibility</p:attrName>
                                        </p:attrNameLst>
                                      </p:cBhvr>
                                      <p:to>
                                        <p:strVal val="visible"/>
                                      </p:to>
                                    </p:set>
                                    <p:animEffect transition="in" filter="wipe(right)">
                                      <p:cBhvr>
                                        <p:cTn id="7" dur="500"/>
                                        <p:tgtEl>
                                          <p:spTgt spid="2100228"/>
                                        </p:tgtEl>
                                      </p:cBhvr>
                                    </p:animEffect>
                                  </p:childTnLst>
                                </p:cTn>
                              </p:par>
                            </p:childTnLst>
                          </p:cTn>
                        </p:par>
                        <p:par>
                          <p:cTn id="8" fill="hold">
                            <p:stCondLst>
                              <p:cond delay="1000"/>
                            </p:stCondLst>
                            <p:childTnLst>
                              <p:par>
                                <p:cTn id="9" presetID="53" presetClass="entr" presetSubtype="0" fill="hold" grpId="0" nodeType="afterEffect">
                                  <p:stCondLst>
                                    <p:cond delay="500"/>
                                  </p:stCondLst>
                                  <p:childTnLst>
                                    <p:set>
                                      <p:cBhvr>
                                        <p:cTn id="10" dur="1" fill="hold">
                                          <p:stCondLst>
                                            <p:cond delay="0"/>
                                          </p:stCondLst>
                                        </p:cTn>
                                        <p:tgtEl>
                                          <p:spTgt spid="2100229"/>
                                        </p:tgtEl>
                                        <p:attrNameLst>
                                          <p:attrName>style.visibility</p:attrName>
                                        </p:attrNameLst>
                                      </p:cBhvr>
                                      <p:to>
                                        <p:strVal val="visible"/>
                                      </p:to>
                                    </p:set>
                                    <p:anim calcmode="lin" valueType="num">
                                      <p:cBhvr>
                                        <p:cTn id="11" dur="500" fill="hold"/>
                                        <p:tgtEl>
                                          <p:spTgt spid="2100229"/>
                                        </p:tgtEl>
                                        <p:attrNameLst>
                                          <p:attrName>ppt_w</p:attrName>
                                        </p:attrNameLst>
                                      </p:cBhvr>
                                      <p:tavLst>
                                        <p:tav tm="0">
                                          <p:val>
                                            <p:fltVal val="0"/>
                                          </p:val>
                                        </p:tav>
                                        <p:tav tm="100000">
                                          <p:val>
                                            <p:strVal val="#ppt_w"/>
                                          </p:val>
                                        </p:tav>
                                      </p:tavLst>
                                    </p:anim>
                                    <p:anim calcmode="lin" valueType="num">
                                      <p:cBhvr>
                                        <p:cTn id="12" dur="500" fill="hold"/>
                                        <p:tgtEl>
                                          <p:spTgt spid="2100229"/>
                                        </p:tgtEl>
                                        <p:attrNameLst>
                                          <p:attrName>ppt_h</p:attrName>
                                        </p:attrNameLst>
                                      </p:cBhvr>
                                      <p:tavLst>
                                        <p:tav tm="0">
                                          <p:val>
                                            <p:fltVal val="0"/>
                                          </p:val>
                                        </p:tav>
                                        <p:tav tm="100000">
                                          <p:val>
                                            <p:strVal val="#ppt_h"/>
                                          </p:val>
                                        </p:tav>
                                      </p:tavLst>
                                    </p:anim>
                                    <p:animEffect transition="in" filter="fade">
                                      <p:cBhvr>
                                        <p:cTn id="13" dur="500"/>
                                        <p:tgtEl>
                                          <p:spTgt spid="21002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0228" grpId="0" animBg="1"/>
      <p:bldP spid="2100229" grpId="0" animBg="1"/>
    </p:bldLst>
  </p:timing>
</p:sld>
</file>

<file path=ppt/slides/slide132.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993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994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994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169B2D6-33BA-4F31-AE94-E9D48137D90F}" type="slidenum">
              <a:rPr lang="en-US" sz="900"/>
              <a:pPr algn="r" eaLnBrk="0" hangingPunct="0">
                <a:lnSpc>
                  <a:spcPct val="85000"/>
                </a:lnSpc>
                <a:spcBef>
                  <a:spcPct val="20000"/>
                </a:spcBef>
              </a:pPr>
              <a:t>132</a:t>
            </a:fld>
            <a:endParaRPr lang="en-US" sz="900"/>
          </a:p>
        </p:txBody>
      </p:sp>
      <p:sp>
        <p:nvSpPr>
          <p:cNvPr id="39942" name="Rectangle 2"/>
          <p:cNvSpPr>
            <a:spLocks noGrp="1" noChangeArrowheads="1"/>
          </p:cNvSpPr>
          <p:nvPr>
            <p:ph type="title" idx="4294967295"/>
          </p:nvPr>
        </p:nvSpPr>
        <p:spPr>
          <a:xfrm>
            <a:off x="94129" y="90488"/>
            <a:ext cx="7866529" cy="860425"/>
          </a:xfrm>
        </p:spPr>
        <p:txBody>
          <a:bodyPr/>
          <a:lstStyle/>
          <a:p>
            <a:r>
              <a:rPr lang="en-US" dirty="0" smtClean="0"/>
              <a:t>Average Maturity of Bonds Held by US  P/C Insurers, 2006—2011*</a:t>
            </a:r>
          </a:p>
        </p:txBody>
      </p:sp>
      <p:graphicFrame>
        <p:nvGraphicFramePr>
          <p:cNvPr id="39938" name="Object 3"/>
          <p:cNvGraphicFramePr>
            <a:graphicFrameLocks noChangeAspect="1"/>
          </p:cNvGraphicFramePr>
          <p:nvPr/>
        </p:nvGraphicFramePr>
        <p:xfrm>
          <a:off x="258548" y="2190923"/>
          <a:ext cx="8445500" cy="3497262"/>
        </p:xfrm>
        <a:graphic>
          <a:graphicData uri="http://schemas.openxmlformats.org/presentationml/2006/ole">
            <p:oleObj spid="_x0000_s16277506" name="Chart" r:id="rId4" imgW="8543899" imgH="3533700" progId="MSGraph.Chart.8">
              <p:embed followColorScheme="full"/>
            </p:oleObj>
          </a:graphicData>
        </a:graphic>
      </p:graphicFrame>
      <p:sp>
        <p:nvSpPr>
          <p:cNvPr id="39943" name="Rectangle 4"/>
          <p:cNvSpPr>
            <a:spLocks noChangeArrowheads="1"/>
          </p:cNvSpPr>
          <p:nvPr/>
        </p:nvSpPr>
        <p:spPr bwMode="auto">
          <a:xfrm>
            <a:off x="0" y="6446560"/>
            <a:ext cx="7616825"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*Year-end figures. Latest available.</a:t>
            </a:r>
          </a:p>
          <a:p>
            <a:pPr eaLnBrk="0" hangingPunct="0">
              <a:lnSpc>
                <a:spcPct val="85000"/>
              </a:lnSpc>
              <a:spcBef>
                <a:spcPct val="25000"/>
              </a:spcBef>
              <a:buClr>
                <a:schemeClr val="accent2"/>
              </a:buClr>
              <a:buFont typeface="Wingdings" pitchFamily="2" charset="2"/>
              <a:buNone/>
            </a:pPr>
            <a:r>
              <a:rPr lang="en-US" sz="1100" dirty="0" smtClean="0"/>
              <a:t>Sources</a:t>
            </a:r>
            <a:r>
              <a:rPr lang="en-US" sz="1100" dirty="0"/>
              <a:t>: Insurance Information Institute </a:t>
            </a:r>
            <a:r>
              <a:rPr lang="en-US" sz="1100" dirty="0" smtClean="0"/>
              <a:t>calculations based on A.M. Best data.</a:t>
            </a:r>
            <a:endParaRPr lang="en-US" sz="1100" dirty="0"/>
          </a:p>
        </p:txBody>
      </p:sp>
      <p:sp>
        <p:nvSpPr>
          <p:cNvPr id="39944" name="Rectangle 5"/>
          <p:cNvSpPr>
            <a:spLocks noChangeArrowheads="1"/>
          </p:cNvSpPr>
          <p:nvPr/>
        </p:nvSpPr>
        <p:spPr bwMode="black">
          <a:xfrm>
            <a:off x="347663" y="1307166"/>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Average Maturity (Years)</a:t>
            </a:r>
            <a:endParaRPr lang="en-US" sz="1600" b="1" dirty="0">
              <a:solidFill>
                <a:srgbClr val="225A7A"/>
              </a:solidFill>
            </a:endParaRPr>
          </a:p>
        </p:txBody>
      </p:sp>
      <p:sp>
        <p:nvSpPr>
          <p:cNvPr id="2116614" name="Rectangle 6"/>
          <p:cNvSpPr>
            <a:spLocks noChangeArrowheads="1"/>
          </p:cNvSpPr>
          <p:nvPr/>
        </p:nvSpPr>
        <p:spPr bwMode="blackWhite">
          <a:xfrm>
            <a:off x="1358153" y="5486400"/>
            <a:ext cx="6817659" cy="82064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Falling Average Maturity (and Duration) of the P/C Industry’s Bond Portfolio is Contributing </a:t>
            </a:r>
            <a:r>
              <a:rPr lang="en-US" b="1" smtClean="0">
                <a:solidFill>
                  <a:srgbClr val="FFFFFF"/>
                </a:solidFill>
              </a:rPr>
              <a:t>to the </a:t>
            </a:r>
            <a:r>
              <a:rPr lang="en-US" b="1" dirty="0" smtClean="0">
                <a:solidFill>
                  <a:srgbClr val="FFFFFF"/>
                </a:solidFill>
              </a:rPr>
              <a:t>Drop in Investment Income Along With Lower Yields</a:t>
            </a:r>
            <a:endParaRPr lang="en-US" b="1" dirty="0">
              <a:solidFill>
                <a:srgbClr val="FFFFFF"/>
              </a:solidFill>
            </a:endParaRPr>
          </a:p>
        </p:txBody>
      </p:sp>
      <p:sp>
        <p:nvSpPr>
          <p:cNvPr id="11" name="AutoShape 8"/>
          <p:cNvSpPr>
            <a:spLocks noChangeArrowheads="1"/>
          </p:cNvSpPr>
          <p:nvPr/>
        </p:nvSpPr>
        <p:spPr bwMode="blackWhite">
          <a:xfrm>
            <a:off x="5240592" y="1972238"/>
            <a:ext cx="2703871" cy="820270"/>
          </a:xfrm>
          <a:prstGeom prst="wedgeRectCallout">
            <a:avLst>
              <a:gd name="adj1" fmla="val 49830"/>
              <a:gd name="adj2" fmla="val 11282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cs typeface="+mn-cs"/>
              </a:rPr>
              <a:t>The average bond maturity is down by a full year between 2007 and 2011</a:t>
            </a:r>
            <a:endParaRPr lang="en-US" sz="1400" b="1" i="1" dirty="0">
              <a:solidFill>
                <a:schemeClr val="bg1"/>
              </a:solidFill>
              <a:cs typeface="+mn-cs"/>
            </a:endParaRPr>
          </a:p>
        </p:txBody>
      </p:sp>
      <p:sp>
        <p:nvSpPr>
          <p:cNvPr id="12" name="Date Placeholder 11"/>
          <p:cNvSpPr>
            <a:spLocks noGrp="1"/>
          </p:cNvSpPr>
          <p:nvPr>
            <p:ph type="dt" sz="half"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79649112-2361-4913-9798-B6AEBB59A8D4}" type="slidenum">
              <a:rPr lang="en-US" smtClean="0"/>
              <a:pPr>
                <a:defRPr/>
              </a:pPr>
              <a:t>132</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500"/>
                                  </p:stCondLst>
                                  <p:childTnLst>
                                    <p:set>
                                      <p:cBhvr>
                                        <p:cTn id="6" dur="1" fill="hold">
                                          <p:stCondLst>
                                            <p:cond delay="0"/>
                                          </p:stCondLst>
                                        </p:cTn>
                                        <p:tgtEl>
                                          <p:spTgt spid="2116614"/>
                                        </p:tgtEl>
                                        <p:attrNameLst>
                                          <p:attrName>style.visibility</p:attrName>
                                        </p:attrNameLst>
                                      </p:cBhvr>
                                      <p:to>
                                        <p:strVal val="visible"/>
                                      </p:to>
                                    </p:set>
                                    <p:anim calcmode="lin" valueType="num">
                                      <p:cBhvr>
                                        <p:cTn id="7" dur="500" fill="hold"/>
                                        <p:tgtEl>
                                          <p:spTgt spid="2116614"/>
                                        </p:tgtEl>
                                        <p:attrNameLst>
                                          <p:attrName>ppt_w</p:attrName>
                                        </p:attrNameLst>
                                      </p:cBhvr>
                                      <p:tavLst>
                                        <p:tav tm="0">
                                          <p:val>
                                            <p:fltVal val="0"/>
                                          </p:val>
                                        </p:tav>
                                        <p:tav tm="100000">
                                          <p:val>
                                            <p:strVal val="#ppt_w"/>
                                          </p:val>
                                        </p:tav>
                                      </p:tavLst>
                                    </p:anim>
                                    <p:anim calcmode="lin" valueType="num">
                                      <p:cBhvr>
                                        <p:cTn id="8" dur="500" fill="hold"/>
                                        <p:tgtEl>
                                          <p:spTgt spid="2116614"/>
                                        </p:tgtEl>
                                        <p:attrNameLst>
                                          <p:attrName>ppt_h</p:attrName>
                                        </p:attrNameLst>
                                      </p:cBhvr>
                                      <p:tavLst>
                                        <p:tav tm="0">
                                          <p:val>
                                            <p:fltVal val="0"/>
                                          </p:val>
                                        </p:tav>
                                        <p:tav tm="100000">
                                          <p:val>
                                            <p:strVal val="#ppt_h"/>
                                          </p:val>
                                        </p:tav>
                                      </p:tavLst>
                                    </p:anim>
                                    <p:animEffect transition="in" filter="fade">
                                      <p:cBhvr>
                                        <p:cTn id="9" dur="500"/>
                                        <p:tgtEl>
                                          <p:spTgt spid="2116614"/>
                                        </p:tgtEl>
                                      </p:cBhvr>
                                    </p:animEffect>
                                  </p:childTnLst>
                                </p:cTn>
                              </p:par>
                            </p:childTnLst>
                          </p:cTn>
                        </p:par>
                        <p:par>
                          <p:cTn id="10" fill="hold">
                            <p:stCondLst>
                              <p:cond delay="1000"/>
                            </p:stCondLst>
                            <p:childTnLst>
                              <p:par>
                                <p:cTn id="11" presetID="22" presetClass="entr" presetSubtype="8" fill="hold" grpId="0" nodeType="afterEffect">
                                  <p:stCondLst>
                                    <p:cond delay="100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6614" grpId="0" animBg="1"/>
      <p:bldP spid="11" grpId="0" animBg="1"/>
    </p:bldLst>
  </p:timing>
</p:sld>
</file>

<file path=ppt/slides/slide1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3" name="Rectangle 105"/>
          <p:cNvSpPr>
            <a:spLocks noGrp="1" noChangeArrowheads="1"/>
          </p:cNvSpPr>
          <p:nvPr>
            <p:ph type="dt" sz="quarter" idx="10"/>
          </p:nvPr>
        </p:nvSpPr>
        <p:spPr/>
        <p:txBody>
          <a:bodyPr/>
          <a:lstStyle/>
          <a:p>
            <a:pPr>
              <a:defRPr/>
            </a:pPr>
            <a:r>
              <a:rPr lang="en-US" smtClean="0"/>
              <a:t>12/01/09 - 9pm</a:t>
            </a:r>
          </a:p>
        </p:txBody>
      </p:sp>
      <p:sp>
        <p:nvSpPr>
          <p:cNvPr id="20484"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20485" name="Rectangle 110"/>
          <p:cNvSpPr>
            <a:spLocks noGrp="1" noChangeArrowheads="1"/>
          </p:cNvSpPr>
          <p:nvPr>
            <p:ph type="sldNum" sz="quarter" idx="12"/>
          </p:nvPr>
        </p:nvSpPr>
        <p:spPr/>
        <p:txBody>
          <a:bodyPr/>
          <a:lstStyle/>
          <a:p>
            <a:pPr>
              <a:defRPr/>
            </a:pPr>
            <a:fld id="{948EE135-D23A-42DA-875D-322432557C48}" type="slidenum">
              <a:rPr lang="en-US" smtClean="0"/>
              <a:pPr>
                <a:defRPr/>
              </a:pPr>
              <a:t>133</a:t>
            </a:fld>
            <a:endParaRPr lang="en-US" smtClean="0"/>
          </a:p>
        </p:txBody>
      </p:sp>
      <p:sp>
        <p:nvSpPr>
          <p:cNvPr id="10246" name="Rectangle 2"/>
          <p:cNvSpPr>
            <a:spLocks noGrp="1" noChangeArrowheads="1"/>
          </p:cNvSpPr>
          <p:nvPr>
            <p:ph type="title"/>
          </p:nvPr>
        </p:nvSpPr>
        <p:spPr>
          <a:xfrm>
            <a:off x="612775" y="157163"/>
            <a:ext cx="7064375" cy="860425"/>
          </a:xfrm>
        </p:spPr>
        <p:txBody>
          <a:bodyPr/>
          <a:lstStyle/>
          <a:p>
            <a:r>
              <a:rPr lang="en-US" smtClean="0"/>
              <a:t>Distribution of Bond Maturities,</a:t>
            </a:r>
            <a:br>
              <a:rPr lang="en-US" smtClean="0"/>
            </a:br>
            <a:r>
              <a:rPr lang="en-US" smtClean="0"/>
              <a:t>P/C Insurance Industry, 2003-2012</a:t>
            </a:r>
            <a:endParaRPr lang="en-US" sz="2000" smtClean="0"/>
          </a:p>
        </p:txBody>
      </p:sp>
      <p:graphicFrame>
        <p:nvGraphicFramePr>
          <p:cNvPr id="2050" name="Object 3"/>
          <p:cNvGraphicFramePr>
            <a:graphicFrameLocks noChangeAspect="1"/>
          </p:cNvGraphicFramePr>
          <p:nvPr/>
        </p:nvGraphicFramePr>
        <p:xfrm>
          <a:off x="160338" y="1039813"/>
          <a:ext cx="8713787" cy="4478337"/>
        </p:xfrm>
        <a:graphic>
          <a:graphicData uri="http://schemas.openxmlformats.org/presentationml/2006/ole">
            <p:oleObj spid="_x0000_s19322882" name="Chart" r:id="rId4" imgW="8686697" imgH="4467131" progId="MSGraph.Chart.8">
              <p:embed followColorScheme="full"/>
            </p:oleObj>
          </a:graphicData>
        </a:graphic>
      </p:graphicFrame>
      <p:sp>
        <p:nvSpPr>
          <p:cNvPr id="10247" name="Rectangle 4"/>
          <p:cNvSpPr>
            <a:spLocks noChangeArrowheads="1"/>
          </p:cNvSpPr>
          <p:nvPr/>
        </p:nvSpPr>
        <p:spPr bwMode="auto">
          <a:xfrm>
            <a:off x="0" y="6389688"/>
            <a:ext cx="8121650" cy="468312"/>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a:p>
          <a:p>
            <a:pPr eaLnBrk="0" hangingPunct="0">
              <a:lnSpc>
                <a:spcPct val="85000"/>
              </a:lnSpc>
              <a:spcBef>
                <a:spcPct val="25000"/>
              </a:spcBef>
              <a:buClr>
                <a:schemeClr val="accent2"/>
              </a:buClr>
              <a:buFont typeface="Wingdings" pitchFamily="2" charset="2"/>
              <a:buNone/>
            </a:pPr>
            <a:r>
              <a:rPr lang="en-US" sz="1100"/>
              <a:t>Sources: SNL Financial; Insurance Information Institute. </a:t>
            </a:r>
          </a:p>
        </p:txBody>
      </p:sp>
      <p:sp>
        <p:nvSpPr>
          <p:cNvPr id="10248" name="Rectangle 5"/>
          <p:cNvSpPr>
            <a:spLocks noChangeArrowheads="1"/>
          </p:cNvSpPr>
          <p:nvPr/>
        </p:nvSpPr>
        <p:spPr bwMode="blackWhite">
          <a:xfrm>
            <a:off x="222250" y="5248275"/>
            <a:ext cx="8740775" cy="12668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pPr>
            <a:r>
              <a:rPr lang="en-US" sz="1600" b="1">
                <a:solidFill>
                  <a:schemeClr val="bg1"/>
                </a:solidFill>
              </a:rPr>
              <a:t>The main shift over these years has been from bonds with longer maturities to bonds with shorter maturities. The industry first trimmed its holdings of over-10-year bonds (from 24.6% in 2003 to 15.5% in 2012) and then trimmed bonds in the 5-10-year category (from 31.3% in 2003 to 27.6% in 2012) .</a:t>
            </a:r>
            <a:r>
              <a:rPr lang="en-US" sz="1600" b="1">
                <a:solidFill>
                  <a:srgbClr val="FFFFFF"/>
                </a:solidFill>
              </a:rPr>
              <a:t> Falling average maturity of the P/C industry’s bond portfolio is contributing to a drop in investment income along with lower yields.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050">
                                            <p:oleChartEl type="gridLegend"/>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50">
                                            <p:oleChartEl type="series" lvl="1"/>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50">
                                            <p:oleChartEl type="series" lvl="2"/>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50">
                                            <p:oleChartEl type="series" lvl="3"/>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50">
                                            <p:oleChartEl type="series" lvl="4"/>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50">
                                            <p:oleChartEl type="series" lvl="5"/>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2050" grpId="0" bld="series"/>
    </p:bldLst>
  </p:timing>
</p:sld>
</file>

<file path=ppt/slides/slide1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6042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6042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054C3BA2-5309-47FB-8C6B-909E44510230}" type="slidenum">
              <a:rPr lang="en-US" sz="900"/>
              <a:pPr algn="r" eaLnBrk="0" hangingPunct="0">
                <a:lnSpc>
                  <a:spcPct val="85000"/>
                </a:lnSpc>
                <a:spcBef>
                  <a:spcPct val="20000"/>
                </a:spcBef>
              </a:pPr>
              <a:t>134</a:t>
            </a:fld>
            <a:endParaRPr lang="en-US" sz="900"/>
          </a:p>
        </p:txBody>
      </p:sp>
      <p:graphicFrame>
        <p:nvGraphicFramePr>
          <p:cNvPr id="60418" name="Object 3"/>
          <p:cNvGraphicFramePr>
            <a:graphicFrameLocks/>
          </p:cNvGraphicFramePr>
          <p:nvPr/>
        </p:nvGraphicFramePr>
        <p:xfrm>
          <a:off x="304800" y="1447800"/>
          <a:ext cx="8623300" cy="3771900"/>
        </p:xfrm>
        <a:graphic>
          <a:graphicData uri="http://schemas.openxmlformats.org/presentationml/2006/ole">
            <p:oleObj spid="_x0000_s60418" name="Chart" r:id="rId4" imgW="8620022" imgH="3771782" progId="MSGraph.Chart.8">
              <p:embed followColorScheme="full"/>
            </p:oleObj>
          </a:graphicData>
        </a:graphic>
      </p:graphicFrame>
      <p:sp>
        <p:nvSpPr>
          <p:cNvPr id="10" name="Rectangle 5"/>
          <p:cNvSpPr>
            <a:spLocks noChangeArrowheads="1"/>
          </p:cNvSpPr>
          <p:nvPr/>
        </p:nvSpPr>
        <p:spPr bwMode="blackWhite">
          <a:xfrm>
            <a:off x="1050925" y="5410200"/>
            <a:ext cx="6962775" cy="6397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a:solidFill>
                  <a:srgbClr val="FFFFFF"/>
                </a:solidFill>
              </a:rPr>
              <a:t>Lower Investment Earnings Place a Greater Burden on Underwriting and Pricing Discipline</a:t>
            </a:r>
          </a:p>
        </p:txBody>
      </p:sp>
      <p:sp>
        <p:nvSpPr>
          <p:cNvPr id="60423" name="Rectangle 4"/>
          <p:cNvSpPr>
            <a:spLocks noChangeArrowheads="1"/>
          </p:cNvSpPr>
          <p:nvPr/>
        </p:nvSpPr>
        <p:spPr bwMode="auto">
          <a:xfrm>
            <a:off x="0" y="6203950"/>
            <a:ext cx="7569200" cy="65405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*Based on 2008 Invested Assets and Earned Premiums</a:t>
            </a:r>
          </a:p>
          <a:p>
            <a:pPr eaLnBrk="0" hangingPunct="0">
              <a:lnSpc>
                <a:spcPct val="85000"/>
              </a:lnSpc>
              <a:spcBef>
                <a:spcPct val="25000"/>
              </a:spcBef>
              <a:buClr>
                <a:schemeClr val="accent2"/>
              </a:buClr>
              <a:buFont typeface="Wingdings" pitchFamily="2" charset="2"/>
              <a:buNone/>
            </a:pPr>
            <a:r>
              <a:rPr lang="en-US" sz="1100" dirty="0"/>
              <a:t>**US domestic reinsurance only</a:t>
            </a:r>
          </a:p>
          <a:p>
            <a:pPr eaLnBrk="0" hangingPunct="0">
              <a:lnSpc>
                <a:spcPct val="85000"/>
              </a:lnSpc>
              <a:spcBef>
                <a:spcPct val="25000"/>
              </a:spcBef>
              <a:buClr>
                <a:schemeClr val="accent2"/>
              </a:buClr>
              <a:buFont typeface="Wingdings" pitchFamily="2" charset="2"/>
              <a:buNone/>
            </a:pPr>
            <a:r>
              <a:rPr lang="en-US" sz="1100" dirty="0"/>
              <a:t>Source: A.M. Best; Insurance Information Institute.</a:t>
            </a:r>
          </a:p>
        </p:txBody>
      </p:sp>
      <p:sp>
        <p:nvSpPr>
          <p:cNvPr id="12" name="Rectangle 2"/>
          <p:cNvSpPr txBox="1">
            <a:spLocks noChangeArrowheads="1"/>
          </p:cNvSpPr>
          <p:nvPr/>
        </p:nvSpPr>
        <p:spPr>
          <a:xfrm>
            <a:off x="31750" y="-46038"/>
            <a:ext cx="7400925" cy="860426"/>
          </a:xfrm>
          <a:prstGeom prst="rect">
            <a:avLst/>
          </a:prstGeom>
        </p:spPr>
        <p:txBody>
          <a:bodyPr/>
          <a:lstStyle/>
          <a:p>
            <a:pPr defTabSz="114300" eaLnBrk="0" hangingPunct="0">
              <a:lnSpc>
                <a:spcPct val="90000"/>
              </a:lnSpc>
              <a:defRPr/>
            </a:pPr>
            <a:r>
              <a:rPr lang="en-US" sz="2400" b="1" kern="0">
                <a:solidFill>
                  <a:srgbClr val="225A7A"/>
                </a:solidFill>
                <a:ea typeface="+mj-ea"/>
                <a:cs typeface="+mj-cs"/>
              </a:rPr>
              <a:t>Reduction in Combined Ratio Necessary to Offset 1% Decline in Investment Yield to Maintain Constant ROE, by Line*</a:t>
            </a:r>
            <a:endParaRPr lang="en-US" sz="2400" b="1" kern="0" dirty="0">
              <a:solidFill>
                <a:srgbClr val="225A7A"/>
              </a:solidFill>
              <a:ea typeface="+mj-ea"/>
              <a:cs typeface="+mj-cs"/>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79649112-2361-4913-9798-B6AEBB59A8D4}" type="slidenum">
              <a:rPr lang="en-US" smtClean="0"/>
              <a:pPr>
                <a:defRPr/>
              </a:pPr>
              <a:t>134</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2707" name="Rectangle 105"/>
          <p:cNvSpPr>
            <a:spLocks noGrp="1" noChangeArrowheads="1"/>
          </p:cNvSpPr>
          <p:nvPr>
            <p:ph type="dt" sz="quarter" idx="10"/>
          </p:nvPr>
        </p:nvSpPr>
        <p:spPr/>
        <p:txBody>
          <a:bodyPr/>
          <a:lstStyle/>
          <a:p>
            <a:pPr>
              <a:defRPr/>
            </a:pPr>
            <a:r>
              <a:rPr lang="en-US" smtClean="0"/>
              <a:t>12/01/09 - 9pm</a:t>
            </a:r>
          </a:p>
        </p:txBody>
      </p:sp>
      <p:sp>
        <p:nvSpPr>
          <p:cNvPr id="72709" name="Rectangle 110"/>
          <p:cNvSpPr>
            <a:spLocks noGrp="1" noChangeArrowheads="1"/>
          </p:cNvSpPr>
          <p:nvPr>
            <p:ph type="sldNum" sz="quarter" idx="12"/>
          </p:nvPr>
        </p:nvSpPr>
        <p:spPr/>
        <p:txBody>
          <a:bodyPr/>
          <a:lstStyle/>
          <a:p>
            <a:pPr>
              <a:defRPr/>
            </a:pPr>
            <a:fld id="{81AD1AA6-5342-47E3-91E6-60DBEF277DA8}" type="slidenum">
              <a:rPr lang="en-US" smtClean="0"/>
              <a:pPr>
                <a:defRPr/>
              </a:pPr>
              <a:t>135</a:t>
            </a:fld>
            <a:endParaRPr lang="en-US" smtClean="0"/>
          </a:p>
        </p:txBody>
      </p:sp>
      <p:sp>
        <p:nvSpPr>
          <p:cNvPr id="35846" name="Rectangle 2"/>
          <p:cNvSpPr>
            <a:spLocks noGrp="1" noChangeArrowheads="1"/>
          </p:cNvSpPr>
          <p:nvPr>
            <p:ph type="title"/>
          </p:nvPr>
        </p:nvSpPr>
        <p:spPr>
          <a:xfrm>
            <a:off x="155575" y="0"/>
            <a:ext cx="7550150" cy="989013"/>
          </a:xfrm>
        </p:spPr>
        <p:txBody>
          <a:bodyPr/>
          <a:lstStyle/>
          <a:p>
            <a:r>
              <a:rPr lang="en-US" dirty="0" smtClean="0"/>
              <a:t>Annual Inflation Rates, (CPI-U, %),</a:t>
            </a:r>
            <a:br>
              <a:rPr lang="en-US" dirty="0" smtClean="0"/>
            </a:br>
            <a:r>
              <a:rPr lang="en-US" dirty="0" smtClean="0"/>
              <a:t>1990–2014F</a:t>
            </a:r>
          </a:p>
        </p:txBody>
      </p:sp>
      <p:graphicFrame>
        <p:nvGraphicFramePr>
          <p:cNvPr id="35842" name="Object 3"/>
          <p:cNvGraphicFramePr>
            <a:graphicFrameLocks noChangeAspect="1"/>
          </p:cNvGraphicFramePr>
          <p:nvPr/>
        </p:nvGraphicFramePr>
        <p:xfrm>
          <a:off x="161925" y="1639888"/>
          <a:ext cx="8659813" cy="4008437"/>
        </p:xfrm>
        <a:graphic>
          <a:graphicData uri="http://schemas.openxmlformats.org/presentationml/2006/ole">
            <p:oleObj spid="_x0000_s18002946" name="Chart" r:id="rId4" imgW="8286784" imgH="3819575" progId="MSGraph.Chart.8">
              <p:embed followColorScheme="full"/>
            </p:oleObj>
          </a:graphicData>
        </a:graphic>
      </p:graphicFrame>
      <p:sp>
        <p:nvSpPr>
          <p:cNvPr id="35847" name="Rectangle 4"/>
          <p:cNvSpPr>
            <a:spLocks noChangeArrowheads="1"/>
          </p:cNvSpPr>
          <p:nvPr/>
        </p:nvSpPr>
        <p:spPr bwMode="auto">
          <a:xfrm>
            <a:off x="0" y="6392863"/>
            <a:ext cx="7569200" cy="465137"/>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a:t>
            </a:r>
          </a:p>
          <a:p>
            <a:pPr eaLnBrk="0" hangingPunct="0">
              <a:lnSpc>
                <a:spcPct val="85000"/>
              </a:lnSpc>
              <a:spcBef>
                <a:spcPct val="25000"/>
              </a:spcBef>
              <a:buClr>
                <a:schemeClr val="accent2"/>
              </a:buClr>
              <a:buFont typeface="Wingdings" pitchFamily="2" charset="2"/>
              <a:buNone/>
            </a:pPr>
            <a:r>
              <a:rPr lang="en-US" sz="1100" dirty="0"/>
              <a:t>Sources: US Bureau of Labor Statistics; Blue Chip Economic Indicators, </a:t>
            </a:r>
            <a:r>
              <a:rPr lang="en-US" sz="1100" dirty="0" smtClean="0"/>
              <a:t>5/13 </a:t>
            </a:r>
            <a:r>
              <a:rPr lang="en-US" sz="1100" dirty="0"/>
              <a:t>(forecasts). </a:t>
            </a:r>
          </a:p>
        </p:txBody>
      </p:sp>
      <p:sp>
        <p:nvSpPr>
          <p:cNvPr id="1965061" name="Rectangle 5"/>
          <p:cNvSpPr>
            <a:spLocks noChangeArrowheads="1"/>
          </p:cNvSpPr>
          <p:nvPr/>
        </p:nvSpPr>
        <p:spPr bwMode="blackWhite">
          <a:xfrm>
            <a:off x="304800" y="5495925"/>
            <a:ext cx="8524875" cy="9731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The slack in the U.S. economy suggests that </a:t>
            </a:r>
            <a:r>
              <a:rPr lang="en-US" b="1" dirty="0" smtClean="0">
                <a:solidFill>
                  <a:srgbClr val="FFFFFF"/>
                </a:solidFill>
              </a:rPr>
              <a:t>inflationary pressures should remain subdued for an extended period of times.  Energy, health care and </a:t>
            </a:r>
            <a:r>
              <a:rPr lang="en-US" b="1" smtClean="0">
                <a:solidFill>
                  <a:srgbClr val="FFFFFF"/>
                </a:solidFill>
              </a:rPr>
              <a:t>commodity prices, </a:t>
            </a:r>
            <a:r>
              <a:rPr lang="en-US" b="1" dirty="0">
                <a:solidFill>
                  <a:srgbClr val="FFFFFF"/>
                </a:solidFill>
              </a:rPr>
              <a:t>plus U.S. debt burden, remain longer-run concerns</a:t>
            </a:r>
          </a:p>
        </p:txBody>
      </p:sp>
      <p:sp>
        <p:nvSpPr>
          <p:cNvPr id="35849" name="Rectangle 6"/>
          <p:cNvSpPr>
            <a:spLocks noChangeArrowheads="1"/>
          </p:cNvSpPr>
          <p:nvPr/>
        </p:nvSpPr>
        <p:spPr bwMode="black">
          <a:xfrm>
            <a:off x="233363" y="1162050"/>
            <a:ext cx="1090612" cy="68580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Annual Inflation Rates (%)</a:t>
            </a:r>
          </a:p>
        </p:txBody>
      </p:sp>
      <p:sp>
        <p:nvSpPr>
          <p:cNvPr id="1965063" name="AutoShape 7"/>
          <p:cNvSpPr>
            <a:spLocks noChangeArrowheads="1"/>
          </p:cNvSpPr>
          <p:nvPr/>
        </p:nvSpPr>
        <p:spPr bwMode="blackWhite">
          <a:xfrm>
            <a:off x="2908300" y="1150938"/>
            <a:ext cx="4048125" cy="1309687"/>
          </a:xfrm>
          <a:prstGeom prst="wedgeRectCallout">
            <a:avLst>
              <a:gd name="adj1" fmla="val 26268"/>
              <a:gd name="adj2" fmla="val 7170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Inflation peaked at 5.6% in August 2008 on high energy and commodity crisis. The recession and the collapse of the commodity bubble reduced inflationary pressures in 2009/10</a:t>
            </a:r>
          </a:p>
        </p:txBody>
      </p:sp>
      <p:sp>
        <p:nvSpPr>
          <p:cNvPr id="11" name="AutoShape 7"/>
          <p:cNvSpPr>
            <a:spLocks noChangeArrowheads="1"/>
          </p:cNvSpPr>
          <p:nvPr/>
        </p:nvSpPr>
        <p:spPr bwMode="blackWhite">
          <a:xfrm>
            <a:off x="7334864" y="1155700"/>
            <a:ext cx="1620223" cy="1600200"/>
          </a:xfrm>
          <a:prstGeom prst="wedgeRectCallout">
            <a:avLst>
              <a:gd name="adj1" fmla="val 3228"/>
              <a:gd name="adj2" fmla="val 9645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cs typeface="+mn-cs"/>
              </a:rPr>
              <a:t>Inflationary expectations remain quite low, allowing the Fed to continue its QE3 program</a:t>
            </a:r>
            <a:endParaRPr lang="en-US" sz="1400" b="1" dirty="0">
              <a:cs typeface="+mn-cs"/>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1965063"/>
                                        </p:tgtEl>
                                        <p:attrNameLst>
                                          <p:attrName>style.visibility</p:attrName>
                                        </p:attrNameLst>
                                      </p:cBhvr>
                                      <p:to>
                                        <p:strVal val="visible"/>
                                      </p:to>
                                    </p:set>
                                    <p:animEffect transition="in" filter="wipe(down)">
                                      <p:cBhvr>
                                        <p:cTn id="7" dur="500"/>
                                        <p:tgtEl>
                                          <p:spTgt spid="1965063"/>
                                        </p:tgtEl>
                                      </p:cBhvr>
                                    </p:animEffect>
                                  </p:childTnLst>
                                </p:cTn>
                              </p:par>
                            </p:childTnLst>
                          </p:cTn>
                        </p:par>
                        <p:par>
                          <p:cTn id="8" fill="hold">
                            <p:stCondLst>
                              <p:cond delay="1200"/>
                            </p:stCondLst>
                            <p:childTnLst>
                              <p:par>
                                <p:cTn id="9" presetID="23" presetClass="entr" presetSubtype="16" fill="hold" grpId="0" nodeType="afterEffect">
                                  <p:stCondLst>
                                    <p:cond delay="700"/>
                                  </p:stCondLst>
                                  <p:childTnLst>
                                    <p:set>
                                      <p:cBhvr>
                                        <p:cTn id="10" dur="1" fill="hold">
                                          <p:stCondLst>
                                            <p:cond delay="0"/>
                                          </p:stCondLst>
                                        </p:cTn>
                                        <p:tgtEl>
                                          <p:spTgt spid="1965061"/>
                                        </p:tgtEl>
                                        <p:attrNameLst>
                                          <p:attrName>style.visibility</p:attrName>
                                        </p:attrNameLst>
                                      </p:cBhvr>
                                      <p:to>
                                        <p:strVal val="visible"/>
                                      </p:to>
                                    </p:set>
                                    <p:anim calcmode="lin" valueType="num">
                                      <p:cBhvr>
                                        <p:cTn id="11" dur="500" fill="hold"/>
                                        <p:tgtEl>
                                          <p:spTgt spid="1965061"/>
                                        </p:tgtEl>
                                        <p:attrNameLst>
                                          <p:attrName>ppt_w</p:attrName>
                                        </p:attrNameLst>
                                      </p:cBhvr>
                                      <p:tavLst>
                                        <p:tav tm="0">
                                          <p:val>
                                            <p:fltVal val="0"/>
                                          </p:val>
                                        </p:tav>
                                        <p:tav tm="100000">
                                          <p:val>
                                            <p:strVal val="#ppt_w"/>
                                          </p:val>
                                        </p:tav>
                                      </p:tavLst>
                                    </p:anim>
                                    <p:anim calcmode="lin" valueType="num">
                                      <p:cBhvr>
                                        <p:cTn id="12" dur="500" fill="hold"/>
                                        <p:tgtEl>
                                          <p:spTgt spid="1965061"/>
                                        </p:tgtEl>
                                        <p:attrNameLst>
                                          <p:attrName>ppt_h</p:attrName>
                                        </p:attrNameLst>
                                      </p:cBhvr>
                                      <p:tavLst>
                                        <p:tav tm="0">
                                          <p:val>
                                            <p:fltVal val="0"/>
                                          </p:val>
                                        </p:tav>
                                        <p:tav tm="100000">
                                          <p:val>
                                            <p:strVal val="#ppt_h"/>
                                          </p:val>
                                        </p:tav>
                                      </p:tavLst>
                                    </p:anim>
                                  </p:childTnLst>
                                </p:cTn>
                              </p:par>
                            </p:childTnLst>
                          </p:cTn>
                        </p:par>
                        <p:par>
                          <p:cTn id="13" fill="hold">
                            <p:stCondLst>
                              <p:cond delay="2400"/>
                            </p:stCondLst>
                            <p:childTnLst>
                              <p:par>
                                <p:cTn id="14" presetID="22" presetClass="entr" presetSubtype="2" fill="hold" grpId="0" nodeType="afterEffect">
                                  <p:stCondLst>
                                    <p:cond delay="500"/>
                                  </p:stCondLst>
                                  <p:childTnLst>
                                    <p:set>
                                      <p:cBhvr>
                                        <p:cTn id="15" dur="1" fill="hold">
                                          <p:stCondLst>
                                            <p:cond delay="0"/>
                                          </p:stCondLst>
                                        </p:cTn>
                                        <p:tgtEl>
                                          <p:spTgt spid="11"/>
                                        </p:tgtEl>
                                        <p:attrNameLst>
                                          <p:attrName>style.visibility</p:attrName>
                                        </p:attrNameLst>
                                      </p:cBhvr>
                                      <p:to>
                                        <p:strVal val="visible"/>
                                      </p:to>
                                    </p:set>
                                    <p:animEffect transition="in" filter="wipe(right)">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5061" grpId="0" animBg="1"/>
      <p:bldP spid="1965063" grpId="0" animBg="1"/>
      <p:bldP spid="11" grpId="0" animBg="1"/>
    </p:bldLst>
  </p:timing>
</p:sld>
</file>

<file path=ppt/slides/slide136.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154498" name="Rectangle 2"/>
          <p:cNvSpPr>
            <a:spLocks noGrp="1" noChangeArrowheads="1"/>
          </p:cNvSpPr>
          <p:nvPr>
            <p:ph type="ctrTitle" idx="4294967295"/>
          </p:nvPr>
        </p:nvSpPr>
        <p:spPr bwMode="blackWhite">
          <a:xfrm>
            <a:off x="581025" y="2335213"/>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smtClean="0">
                <a:solidFill>
                  <a:schemeClr val="bg1"/>
                </a:solidFill>
              </a:rPr>
              <a:t>1. UNDERWRITING</a:t>
            </a:r>
          </a:p>
        </p:txBody>
      </p:sp>
      <p:sp>
        <p:nvSpPr>
          <p:cNvPr id="130051"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30052"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768AB0DD-6747-40A0-AC06-7D6A13F73FFF}" type="slidenum">
              <a:rPr lang="en-US" sz="900">
                <a:solidFill>
                  <a:schemeClr val="bg1"/>
                </a:solidFill>
              </a:rPr>
              <a:pPr algn="r" eaLnBrk="0" hangingPunct="0">
                <a:lnSpc>
                  <a:spcPct val="85000"/>
                </a:lnSpc>
                <a:spcBef>
                  <a:spcPct val="20000"/>
                </a:spcBef>
              </a:pPr>
              <a:t>136</a:t>
            </a:fld>
            <a:endParaRPr lang="en-US" sz="900">
              <a:solidFill>
                <a:schemeClr val="bg1"/>
              </a:solidFill>
            </a:endParaRPr>
          </a:p>
        </p:txBody>
      </p:sp>
      <p:pic>
        <p:nvPicPr>
          <p:cNvPr id="130053"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6" name="Rectangle 8"/>
          <p:cNvSpPr>
            <a:spLocks noChangeArrowheads="1"/>
          </p:cNvSpPr>
          <p:nvPr/>
        </p:nvSpPr>
        <p:spPr bwMode="auto">
          <a:xfrm>
            <a:off x="646113" y="4322763"/>
            <a:ext cx="7832725" cy="1754326"/>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smtClean="0">
                <a:solidFill>
                  <a:srgbClr val="225A7A"/>
                </a:solidFill>
              </a:rPr>
              <a:t>Underwriting Losses in 2011 and 2012 Are Elevated by High Catastrophe Losses</a:t>
            </a:r>
            <a:endParaRPr lang="en-US" sz="4000" b="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136</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4498"/>
                                        </p:tgtEl>
                                        <p:attrNameLst>
                                          <p:attrName>style.visibility</p:attrName>
                                        </p:attrNameLst>
                                      </p:cBhvr>
                                      <p:to>
                                        <p:strVal val="visible"/>
                                      </p:to>
                                    </p:set>
                                    <p:animEffect transition="in" filter="barn(outVertical)">
                                      <p:cBhvr>
                                        <p:cTn id="7" dur="1000"/>
                                        <p:tgtEl>
                                          <p:spTgt spid="215449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4498" grpId="0" animBg="1"/>
      <p:bldP spid="6" grpId="0"/>
    </p:bldLst>
  </p:timing>
</p:sld>
</file>

<file path=ppt/slides/slide1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1" name="Rectangle 105"/>
          <p:cNvSpPr>
            <a:spLocks noGrp="1" noChangeArrowheads="1"/>
          </p:cNvSpPr>
          <p:nvPr>
            <p:ph type="dt" sz="quarter" idx="10"/>
          </p:nvPr>
        </p:nvSpPr>
        <p:spPr/>
        <p:txBody>
          <a:bodyPr/>
          <a:lstStyle/>
          <a:p>
            <a:pPr>
              <a:defRPr/>
            </a:pPr>
            <a:r>
              <a:rPr lang="en-US" smtClean="0">
                <a:solidFill>
                  <a:srgbClr val="FFFFFF"/>
                </a:solidFill>
              </a:rPr>
              <a:t>12/01/09 - 9pm</a:t>
            </a:r>
          </a:p>
        </p:txBody>
      </p:sp>
      <p:sp>
        <p:nvSpPr>
          <p:cNvPr id="22532" name="Rectangle 106"/>
          <p:cNvSpPr>
            <a:spLocks noGrp="1" noChangeArrowheads="1"/>
          </p:cNvSpPr>
          <p:nvPr>
            <p:ph type="ftr" sz="quarter" idx="11"/>
          </p:nvPr>
        </p:nvSpPr>
        <p:spPr/>
        <p:txBody>
          <a:bodyPr/>
          <a:lstStyle/>
          <a:p>
            <a:pPr>
              <a:defRPr/>
            </a:pPr>
            <a:r>
              <a:rPr lang="en-US" smtClean="0">
                <a:solidFill>
                  <a:srgbClr val="FFFFFF"/>
                </a:solidFill>
              </a:rPr>
              <a:t>eSlide – P6466 – The Financial Crisis and the Future of the P/C</a:t>
            </a:r>
          </a:p>
        </p:txBody>
      </p:sp>
      <p:sp>
        <p:nvSpPr>
          <p:cNvPr id="22533" name="Rectangle 110"/>
          <p:cNvSpPr>
            <a:spLocks noGrp="1" noChangeArrowheads="1"/>
          </p:cNvSpPr>
          <p:nvPr>
            <p:ph type="sldNum" sz="quarter" idx="12"/>
          </p:nvPr>
        </p:nvSpPr>
        <p:spPr/>
        <p:txBody>
          <a:bodyPr/>
          <a:lstStyle/>
          <a:p>
            <a:pPr>
              <a:defRPr/>
            </a:pPr>
            <a:fld id="{44D5F50F-E340-4757-8594-9CD26E9B588B}" type="slidenum">
              <a:rPr lang="en-US" smtClean="0">
                <a:solidFill>
                  <a:srgbClr val="000000"/>
                </a:solidFill>
              </a:rPr>
              <a:pPr>
                <a:defRPr/>
              </a:pPr>
              <a:t>137</a:t>
            </a:fld>
            <a:endParaRPr lang="en-US" smtClean="0">
              <a:solidFill>
                <a:srgbClr val="000000"/>
              </a:solidFill>
            </a:endParaRPr>
          </a:p>
        </p:txBody>
      </p:sp>
      <p:sp>
        <p:nvSpPr>
          <p:cNvPr id="37894" name="Rectangle 2"/>
          <p:cNvSpPr>
            <a:spLocks noGrp="1" noChangeArrowheads="1"/>
          </p:cNvSpPr>
          <p:nvPr>
            <p:ph type="title"/>
          </p:nvPr>
        </p:nvSpPr>
        <p:spPr>
          <a:xfrm>
            <a:off x="235386" y="90488"/>
            <a:ext cx="7400925" cy="860425"/>
          </a:xfrm>
        </p:spPr>
        <p:txBody>
          <a:bodyPr/>
          <a:lstStyle/>
          <a:p>
            <a:r>
              <a:rPr lang="en-US" dirty="0" smtClean="0"/>
              <a:t>P/C Insurance Industry </a:t>
            </a:r>
            <a:br>
              <a:rPr lang="en-US" dirty="0" smtClean="0"/>
            </a:br>
            <a:r>
              <a:rPr lang="en-US" dirty="0" smtClean="0"/>
              <a:t>Combined Ratio, 2001–2013:Q1*</a:t>
            </a:r>
          </a:p>
        </p:txBody>
      </p:sp>
      <p:sp>
        <p:nvSpPr>
          <p:cNvPr id="37895" name="Rectangle 3"/>
          <p:cNvSpPr>
            <a:spLocks noChangeArrowheads="1"/>
          </p:cNvSpPr>
          <p:nvPr/>
        </p:nvSpPr>
        <p:spPr bwMode="auto">
          <a:xfrm>
            <a:off x="-50240" y="6439514"/>
            <a:ext cx="8915400" cy="438582"/>
          </a:xfrm>
          <a:prstGeom prst="rect">
            <a:avLst/>
          </a:prstGeom>
          <a:noFill/>
          <a:ln w="9525" algn="ctr">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000" dirty="0">
                <a:solidFill>
                  <a:srgbClr val="000000"/>
                </a:solidFill>
                <a:latin typeface="Arial" charset="0"/>
                <a:cs typeface="Arial" charset="0"/>
              </a:rPr>
              <a:t>* Excludes Mortgage &amp; Financial Guaranty insurers 2008--</a:t>
            </a:r>
            <a:r>
              <a:rPr lang="en-US" sz="1000" dirty="0" smtClean="0">
                <a:solidFill>
                  <a:srgbClr val="000000"/>
                </a:solidFill>
                <a:latin typeface="Arial" charset="0"/>
                <a:cs typeface="Arial" charset="0"/>
              </a:rPr>
              <a:t>2012. </a:t>
            </a:r>
            <a:r>
              <a:rPr lang="en-US" sz="1000" dirty="0">
                <a:solidFill>
                  <a:srgbClr val="000000"/>
                </a:solidFill>
                <a:latin typeface="Arial" charset="0"/>
                <a:cs typeface="Arial" charset="0"/>
              </a:rPr>
              <a:t>Including M&amp;FG, 2008=105.1, 2009=100.7, 2010=102.4, </a:t>
            </a:r>
            <a:r>
              <a:rPr lang="en-US" sz="1000" dirty="0" smtClean="0">
                <a:solidFill>
                  <a:srgbClr val="000000"/>
                </a:solidFill>
                <a:latin typeface="Arial" charset="0"/>
                <a:cs typeface="Arial" charset="0"/>
              </a:rPr>
              <a:t>2011=108.1; 2012:=103.2.                              </a:t>
            </a:r>
            <a:endParaRPr lang="en-US" sz="1000" dirty="0">
              <a:solidFill>
                <a:srgbClr val="000000"/>
              </a:solidFill>
              <a:latin typeface="Arial" charset="0"/>
              <a:cs typeface="Arial" charset="0"/>
            </a:endParaRPr>
          </a:p>
          <a:p>
            <a:pPr eaLnBrk="0" fontAlgn="base" hangingPunct="0">
              <a:lnSpc>
                <a:spcPct val="85000"/>
              </a:lnSpc>
              <a:spcBef>
                <a:spcPct val="25000"/>
              </a:spcBef>
              <a:spcAft>
                <a:spcPct val="0"/>
              </a:spcAft>
              <a:buClr>
                <a:srgbClr val="FF6801"/>
              </a:buClr>
              <a:buFont typeface="Wingdings" pitchFamily="2" charset="2"/>
              <a:buNone/>
            </a:pPr>
            <a:r>
              <a:rPr lang="en-US" sz="1000" dirty="0">
                <a:solidFill>
                  <a:srgbClr val="000000"/>
                </a:solidFill>
                <a:latin typeface="Arial" charset="0"/>
                <a:cs typeface="Arial" charset="0"/>
              </a:rPr>
              <a:t>Sources: A.M. Best, ISO</a:t>
            </a:r>
            <a:r>
              <a:rPr lang="en-US" sz="1000" dirty="0" smtClean="0">
                <a:solidFill>
                  <a:srgbClr val="000000"/>
                </a:solidFill>
                <a:latin typeface="Arial" charset="0"/>
                <a:cs typeface="Arial" charset="0"/>
              </a:rPr>
              <a:t>.</a:t>
            </a:r>
            <a:endParaRPr lang="en-US" sz="1000" dirty="0">
              <a:solidFill>
                <a:srgbClr val="000000"/>
              </a:solidFill>
              <a:latin typeface="Arial" charset="0"/>
              <a:cs typeface="Arial" charset="0"/>
            </a:endParaRPr>
          </a:p>
        </p:txBody>
      </p:sp>
      <p:graphicFrame>
        <p:nvGraphicFramePr>
          <p:cNvPr id="37890" name="Object 4"/>
          <p:cNvGraphicFramePr>
            <a:graphicFrameLocks noChangeAspect="1"/>
          </p:cNvGraphicFramePr>
          <p:nvPr/>
        </p:nvGraphicFramePr>
        <p:xfrm>
          <a:off x="174625" y="2743200"/>
          <a:ext cx="8577263" cy="3614738"/>
        </p:xfrm>
        <a:graphic>
          <a:graphicData uri="http://schemas.openxmlformats.org/presentationml/2006/ole">
            <p:oleObj spid="_x0000_s14586882" name="Chart" r:id="rId4" imgW="8534451" imgH="3628987" progId="MSGraph.Chart.8">
              <p:embed followColorScheme="full"/>
            </p:oleObj>
          </a:graphicData>
        </a:graphic>
      </p:graphicFrame>
      <p:sp>
        <p:nvSpPr>
          <p:cNvPr id="4451334" name="AutoShape 6"/>
          <p:cNvSpPr>
            <a:spLocks noChangeArrowheads="1"/>
          </p:cNvSpPr>
          <p:nvPr/>
        </p:nvSpPr>
        <p:spPr bwMode="blackWhite">
          <a:xfrm>
            <a:off x="3634716" y="3076129"/>
            <a:ext cx="1406525" cy="895350"/>
          </a:xfrm>
          <a:prstGeom prst="wedgeRectCallout">
            <a:avLst>
              <a:gd name="adj1" fmla="val -17182"/>
              <a:gd name="adj2" fmla="val 185028"/>
            </a:avLst>
          </a:prstGeom>
          <a:gradFill rotWithShape="1">
            <a:gsLst>
              <a:gs pos="0">
                <a:schemeClr val="hlink"/>
              </a:gs>
              <a:gs pos="100000">
                <a:srgbClr val="226544"/>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Best Combined Ratio Since 1949 (87.6)</a:t>
            </a:r>
          </a:p>
        </p:txBody>
      </p:sp>
      <p:sp>
        <p:nvSpPr>
          <p:cNvPr id="4451335" name="AutoShape 7"/>
          <p:cNvSpPr>
            <a:spLocks noChangeArrowheads="1"/>
          </p:cNvSpPr>
          <p:nvPr/>
        </p:nvSpPr>
        <p:spPr bwMode="blackWhite">
          <a:xfrm>
            <a:off x="182563" y="1357313"/>
            <a:ext cx="2124075" cy="1231900"/>
          </a:xfrm>
          <a:prstGeom prst="wedgeRectCallout">
            <a:avLst>
              <a:gd name="adj1" fmla="val -11509"/>
              <a:gd name="adj2" fmla="val 9419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As Recently as 2001, Insurers Paid Out Nearly $1.16 for Every $1 in Earned Premiums</a:t>
            </a:r>
          </a:p>
        </p:txBody>
      </p:sp>
      <p:sp>
        <p:nvSpPr>
          <p:cNvPr id="4451336" name="AutoShape 8"/>
          <p:cNvSpPr>
            <a:spLocks noChangeArrowheads="1"/>
          </p:cNvSpPr>
          <p:nvPr/>
        </p:nvSpPr>
        <p:spPr bwMode="blackWhite">
          <a:xfrm>
            <a:off x="4866594" y="1450354"/>
            <a:ext cx="1198563" cy="1228725"/>
          </a:xfrm>
          <a:prstGeom prst="wedgeRectCallout">
            <a:avLst>
              <a:gd name="adj1" fmla="val -20832"/>
              <a:gd name="adj2" fmla="val 189025"/>
            </a:avLst>
          </a:prstGeom>
          <a:gradFill rotWithShape="1">
            <a:gsLst>
              <a:gs pos="0">
                <a:schemeClr val="tx2"/>
              </a:gs>
              <a:gs pos="100000">
                <a:srgbClr val="9E8000"/>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000000"/>
                </a:solidFill>
                <a:latin typeface="Arial" charset="0"/>
                <a:cs typeface="Arial" charset="0"/>
              </a:rPr>
              <a:t>Relatively Low CAT Losses, Reserve Releases</a:t>
            </a:r>
          </a:p>
        </p:txBody>
      </p:sp>
      <p:sp>
        <p:nvSpPr>
          <p:cNvPr id="13" name="AutoShape 5"/>
          <p:cNvSpPr>
            <a:spLocks noChangeArrowheads="1"/>
          </p:cNvSpPr>
          <p:nvPr/>
        </p:nvSpPr>
        <p:spPr bwMode="blackWhite">
          <a:xfrm>
            <a:off x="2314987" y="1370013"/>
            <a:ext cx="1709738" cy="895350"/>
          </a:xfrm>
          <a:prstGeom prst="wedgeRectCallout">
            <a:avLst>
              <a:gd name="adj1" fmla="val 17460"/>
              <a:gd name="adj2" fmla="val 286644"/>
            </a:avLst>
          </a:prstGeom>
          <a:gradFill rotWithShape="1">
            <a:gsLst>
              <a:gs pos="0">
                <a:schemeClr val="folHlink"/>
              </a:gs>
              <a:gs pos="100000">
                <a:srgbClr val="6D0016"/>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Heavy Use of Reinsurance Lowered Net Losses</a:t>
            </a:r>
          </a:p>
        </p:txBody>
      </p:sp>
      <p:sp>
        <p:nvSpPr>
          <p:cNvPr id="3" name="AutoShape 9"/>
          <p:cNvSpPr>
            <a:spLocks noChangeArrowheads="1"/>
          </p:cNvSpPr>
          <p:nvPr/>
        </p:nvSpPr>
        <p:spPr bwMode="blackWhite">
          <a:xfrm>
            <a:off x="6184926" y="1167938"/>
            <a:ext cx="1116013" cy="1206500"/>
          </a:xfrm>
          <a:prstGeom prst="wedgeRectCallout">
            <a:avLst>
              <a:gd name="adj1" fmla="val -64659"/>
              <a:gd name="adj2" fmla="val 244232"/>
            </a:avLst>
          </a:prstGeom>
          <a:solidFill>
            <a:srgbClr val="FF00FF"/>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Relatively Low CAT Losses, Reserve Releases</a:t>
            </a:r>
          </a:p>
        </p:txBody>
      </p:sp>
      <p:sp>
        <p:nvSpPr>
          <p:cNvPr id="14" name="AutoShape 9"/>
          <p:cNvSpPr>
            <a:spLocks noChangeArrowheads="1"/>
          </p:cNvSpPr>
          <p:nvPr/>
        </p:nvSpPr>
        <p:spPr bwMode="blackWhite">
          <a:xfrm>
            <a:off x="6507146" y="2739807"/>
            <a:ext cx="1038225" cy="1119188"/>
          </a:xfrm>
          <a:prstGeom prst="wedgeRectCallout">
            <a:avLst>
              <a:gd name="adj1" fmla="val -49844"/>
              <a:gd name="adj2" fmla="val 98717"/>
            </a:avLst>
          </a:prstGeom>
          <a:solidFill>
            <a:srgbClr val="0070C0"/>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a:solidFill>
                  <a:srgbClr val="FFFFFF"/>
                </a:solidFill>
                <a:latin typeface="Arial" charset="0"/>
                <a:cs typeface="Arial" charset="0"/>
              </a:rPr>
              <a:t>Avg. CAT Losses, More Reserve Releases</a:t>
            </a:r>
          </a:p>
        </p:txBody>
      </p:sp>
      <p:sp>
        <p:nvSpPr>
          <p:cNvPr id="15" name="AutoShape 9"/>
          <p:cNvSpPr>
            <a:spLocks noChangeArrowheads="1"/>
          </p:cNvSpPr>
          <p:nvPr/>
        </p:nvSpPr>
        <p:spPr bwMode="blackWhite">
          <a:xfrm>
            <a:off x="7388798" y="1152605"/>
            <a:ext cx="1101725" cy="1654175"/>
          </a:xfrm>
          <a:prstGeom prst="wedgeRectCallout">
            <a:avLst>
              <a:gd name="adj1" fmla="val 993"/>
              <a:gd name="adj2" fmla="val 127710"/>
            </a:avLst>
          </a:prstGeom>
          <a:solidFill>
            <a:schemeClr val="bg1">
              <a:lumMod val="50000"/>
            </a:schemeClr>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a:solidFill>
                  <a:srgbClr val="FFFFFF"/>
                </a:solidFill>
                <a:latin typeface="Arial" charset="0"/>
                <a:cs typeface="Arial" charset="0"/>
              </a:rPr>
              <a:t>Higher CAT Losses, Shrinking Reserve Releases, Toll of Soft Market</a:t>
            </a:r>
          </a:p>
        </p:txBody>
      </p:sp>
      <p:sp>
        <p:nvSpPr>
          <p:cNvPr id="16" name="AutoShape 9"/>
          <p:cNvSpPr>
            <a:spLocks noChangeArrowheads="1"/>
          </p:cNvSpPr>
          <p:nvPr/>
        </p:nvSpPr>
        <p:spPr bwMode="blackWhite">
          <a:xfrm>
            <a:off x="5278208" y="3460102"/>
            <a:ext cx="1316038" cy="571500"/>
          </a:xfrm>
          <a:prstGeom prst="wedgeRectCallout">
            <a:avLst>
              <a:gd name="adj1" fmla="val -46487"/>
              <a:gd name="adj2" fmla="val 116127"/>
            </a:avLst>
          </a:prstGeom>
          <a:gradFill rotWithShape="1">
            <a:gsLst>
              <a:gs pos="0">
                <a:schemeClr val="bg2"/>
              </a:gs>
              <a:gs pos="100000">
                <a:srgbClr val="4A869E"/>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Cyclical Deterioration</a:t>
            </a:r>
          </a:p>
        </p:txBody>
      </p:sp>
      <p:sp>
        <p:nvSpPr>
          <p:cNvPr id="17" name="AutoShape 9"/>
          <p:cNvSpPr>
            <a:spLocks noChangeArrowheads="1"/>
          </p:cNvSpPr>
          <p:nvPr/>
        </p:nvSpPr>
        <p:spPr bwMode="blackWhite">
          <a:xfrm>
            <a:off x="8158611" y="3259394"/>
            <a:ext cx="915740" cy="1031253"/>
          </a:xfrm>
          <a:prstGeom prst="wedgeRectCallout">
            <a:avLst>
              <a:gd name="adj1" fmla="val -74613"/>
              <a:gd name="adj2" fmla="val 90018"/>
            </a:avLst>
          </a:prstGeom>
          <a:solidFill>
            <a:srgbClr val="225A7A"/>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rPr>
              <a:t>Lower</a:t>
            </a:r>
            <a:r>
              <a:rPr lang="en-US" sz="1400" b="1" dirty="0" smtClean="0">
                <a:solidFill>
                  <a:srgbClr val="FFFFFF"/>
                </a:solidFill>
                <a:latin typeface="Arial" charset="0"/>
                <a:cs typeface="Arial" charset="0"/>
              </a:rPr>
              <a:t> </a:t>
            </a:r>
            <a:r>
              <a:rPr lang="en-US" sz="1400" b="1" dirty="0">
                <a:solidFill>
                  <a:srgbClr val="FFFFFF"/>
                </a:solidFill>
                <a:latin typeface="Arial" charset="0"/>
                <a:cs typeface="Arial" charset="0"/>
              </a:rPr>
              <a:t>CAT </a:t>
            </a:r>
            <a:r>
              <a:rPr lang="en-US" sz="1400" b="1" dirty="0" smtClean="0">
                <a:solidFill>
                  <a:srgbClr val="FFFFFF"/>
                </a:solidFill>
                <a:latin typeface="Arial" charset="0"/>
                <a:cs typeface="Arial" charset="0"/>
              </a:rPr>
              <a:t>Losses Before Sandy</a:t>
            </a:r>
            <a:endParaRPr lang="en-US" sz="1400" b="1" dirty="0">
              <a:solidFill>
                <a:srgbClr val="FFFFFF"/>
              </a:solidFill>
              <a:latin typeface="Arial" charset="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4451335"/>
                                        </p:tgtEl>
                                        <p:attrNameLst>
                                          <p:attrName>style.visibility</p:attrName>
                                        </p:attrNameLst>
                                      </p:cBhvr>
                                      <p:to>
                                        <p:strVal val="visible"/>
                                      </p:to>
                                    </p:set>
                                    <p:animEffect transition="in" filter="wipe(down)">
                                      <p:cBhvr>
                                        <p:cTn id="7" dur="500"/>
                                        <p:tgtEl>
                                          <p:spTgt spid="4451335"/>
                                        </p:tgtEl>
                                      </p:cBhvr>
                                    </p:animEffect>
                                  </p:childTnLst>
                                </p:cTn>
                              </p:par>
                            </p:childTnLst>
                          </p:cTn>
                        </p:par>
                        <p:par>
                          <p:cTn id="8" fill="hold">
                            <p:stCondLst>
                              <p:cond delay="1000"/>
                            </p:stCondLst>
                            <p:childTnLst>
                              <p:par>
                                <p:cTn id="9" presetID="22" presetClass="entr" presetSubtype="4" fill="hold" grpId="0" nodeType="afterEffect">
                                  <p:stCondLst>
                                    <p:cond delay="50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500"/>
                                        <p:tgtEl>
                                          <p:spTgt spid="13"/>
                                        </p:tgtEl>
                                      </p:cBhvr>
                                    </p:animEffect>
                                  </p:childTnLst>
                                </p:cTn>
                              </p:par>
                            </p:childTnLst>
                          </p:cTn>
                        </p:par>
                        <p:par>
                          <p:cTn id="12" fill="hold">
                            <p:stCondLst>
                              <p:cond delay="2000"/>
                            </p:stCondLst>
                            <p:childTnLst>
                              <p:par>
                                <p:cTn id="13" presetID="22" presetClass="entr" presetSubtype="4" fill="hold" grpId="0" nodeType="afterEffect">
                                  <p:stCondLst>
                                    <p:cond delay="500"/>
                                  </p:stCondLst>
                                  <p:childTnLst>
                                    <p:set>
                                      <p:cBhvr>
                                        <p:cTn id="14" dur="1" fill="hold">
                                          <p:stCondLst>
                                            <p:cond delay="0"/>
                                          </p:stCondLst>
                                        </p:cTn>
                                        <p:tgtEl>
                                          <p:spTgt spid="4451334"/>
                                        </p:tgtEl>
                                        <p:attrNameLst>
                                          <p:attrName>style.visibility</p:attrName>
                                        </p:attrNameLst>
                                      </p:cBhvr>
                                      <p:to>
                                        <p:strVal val="visible"/>
                                      </p:to>
                                    </p:set>
                                    <p:animEffect transition="in" filter="wipe(down)">
                                      <p:cBhvr>
                                        <p:cTn id="15" dur="500"/>
                                        <p:tgtEl>
                                          <p:spTgt spid="4451334"/>
                                        </p:tgtEl>
                                      </p:cBhvr>
                                    </p:animEffect>
                                  </p:childTnLst>
                                </p:cTn>
                              </p:par>
                            </p:childTnLst>
                          </p:cTn>
                        </p:par>
                        <p:par>
                          <p:cTn id="16" fill="hold">
                            <p:stCondLst>
                              <p:cond delay="3000"/>
                            </p:stCondLst>
                            <p:childTnLst>
                              <p:par>
                                <p:cTn id="17" presetID="22" presetClass="entr" presetSubtype="4" fill="hold" grpId="0" nodeType="afterEffect">
                                  <p:stCondLst>
                                    <p:cond delay="500"/>
                                  </p:stCondLst>
                                  <p:childTnLst>
                                    <p:set>
                                      <p:cBhvr>
                                        <p:cTn id="18" dur="1" fill="hold">
                                          <p:stCondLst>
                                            <p:cond delay="0"/>
                                          </p:stCondLst>
                                        </p:cTn>
                                        <p:tgtEl>
                                          <p:spTgt spid="4451336"/>
                                        </p:tgtEl>
                                        <p:attrNameLst>
                                          <p:attrName>style.visibility</p:attrName>
                                        </p:attrNameLst>
                                      </p:cBhvr>
                                      <p:to>
                                        <p:strVal val="visible"/>
                                      </p:to>
                                    </p:set>
                                    <p:animEffect transition="in" filter="wipe(down)">
                                      <p:cBhvr>
                                        <p:cTn id="19" dur="500"/>
                                        <p:tgtEl>
                                          <p:spTgt spid="4451336"/>
                                        </p:tgtEl>
                                      </p:cBhvr>
                                    </p:animEffect>
                                  </p:childTnLst>
                                </p:cTn>
                              </p:par>
                            </p:childTnLst>
                          </p:cTn>
                        </p:par>
                        <p:par>
                          <p:cTn id="20" fill="hold">
                            <p:stCondLst>
                              <p:cond delay="4000"/>
                            </p:stCondLst>
                            <p:childTnLst>
                              <p:par>
                                <p:cTn id="21" presetID="22" presetClass="entr" presetSubtype="4" fill="hold" grpId="0" nodeType="afterEffect">
                                  <p:stCondLst>
                                    <p:cond delay="50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00"/>
                                        <p:tgtEl>
                                          <p:spTgt spid="3"/>
                                        </p:tgtEl>
                                      </p:cBhvr>
                                    </p:animEffect>
                                  </p:childTnLst>
                                </p:cTn>
                              </p:par>
                            </p:childTnLst>
                          </p:cTn>
                        </p:par>
                        <p:par>
                          <p:cTn id="24" fill="hold">
                            <p:stCondLst>
                              <p:cond delay="5000"/>
                            </p:stCondLst>
                            <p:childTnLst>
                              <p:par>
                                <p:cTn id="25" presetID="22" presetClass="entr" presetSubtype="4" fill="hold" grpId="0" nodeType="afterEffect">
                                  <p:stCondLst>
                                    <p:cond delay="50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500"/>
                                        <p:tgtEl>
                                          <p:spTgt spid="14"/>
                                        </p:tgtEl>
                                      </p:cBhvr>
                                    </p:animEffect>
                                  </p:childTnLst>
                                </p:cTn>
                              </p:par>
                            </p:childTnLst>
                          </p:cTn>
                        </p:par>
                        <p:par>
                          <p:cTn id="28" fill="hold">
                            <p:stCondLst>
                              <p:cond delay="6000"/>
                            </p:stCondLst>
                            <p:childTnLst>
                              <p:par>
                                <p:cTn id="29" presetID="22" presetClass="entr" presetSubtype="4" fill="hold" grpId="0" nodeType="afterEffect">
                                  <p:stCondLst>
                                    <p:cond delay="500"/>
                                  </p:stCondLst>
                                  <p:childTnLst>
                                    <p:set>
                                      <p:cBhvr>
                                        <p:cTn id="30" dur="1" fill="hold">
                                          <p:stCondLst>
                                            <p:cond delay="0"/>
                                          </p:stCondLst>
                                        </p:cTn>
                                        <p:tgtEl>
                                          <p:spTgt spid="15"/>
                                        </p:tgtEl>
                                        <p:attrNameLst>
                                          <p:attrName>style.visibility</p:attrName>
                                        </p:attrNameLst>
                                      </p:cBhvr>
                                      <p:to>
                                        <p:strVal val="visible"/>
                                      </p:to>
                                    </p:set>
                                    <p:animEffect transition="in" filter="wipe(down)">
                                      <p:cBhvr>
                                        <p:cTn id="31" dur="500"/>
                                        <p:tgtEl>
                                          <p:spTgt spid="15"/>
                                        </p:tgtEl>
                                      </p:cBhvr>
                                    </p:animEffect>
                                  </p:childTnLst>
                                </p:cTn>
                              </p:par>
                            </p:childTnLst>
                          </p:cTn>
                        </p:par>
                        <p:par>
                          <p:cTn id="32" fill="hold">
                            <p:stCondLst>
                              <p:cond delay="7000"/>
                            </p:stCondLst>
                            <p:childTnLst>
                              <p:par>
                                <p:cTn id="33" presetID="22" presetClass="entr" presetSubtype="4" fill="hold" grpId="0" nodeType="afterEffect">
                                  <p:stCondLst>
                                    <p:cond delay="500"/>
                                  </p:stCondLst>
                                  <p:childTnLst>
                                    <p:set>
                                      <p:cBhvr>
                                        <p:cTn id="34" dur="1" fill="hold">
                                          <p:stCondLst>
                                            <p:cond delay="0"/>
                                          </p:stCondLst>
                                        </p:cTn>
                                        <p:tgtEl>
                                          <p:spTgt spid="16"/>
                                        </p:tgtEl>
                                        <p:attrNameLst>
                                          <p:attrName>style.visibility</p:attrName>
                                        </p:attrNameLst>
                                      </p:cBhvr>
                                      <p:to>
                                        <p:strVal val="visible"/>
                                      </p:to>
                                    </p:set>
                                    <p:animEffect transition="in" filter="wipe(down)">
                                      <p:cBhvr>
                                        <p:cTn id="35" dur="500"/>
                                        <p:tgtEl>
                                          <p:spTgt spid="16"/>
                                        </p:tgtEl>
                                      </p:cBhvr>
                                    </p:animEffect>
                                  </p:childTnLst>
                                </p:cTn>
                              </p:par>
                            </p:childTnLst>
                          </p:cTn>
                        </p:par>
                        <p:par>
                          <p:cTn id="36" fill="hold">
                            <p:stCondLst>
                              <p:cond delay="8000"/>
                            </p:stCondLst>
                            <p:childTnLst>
                              <p:par>
                                <p:cTn id="37" presetID="22" presetClass="entr" presetSubtype="4" fill="hold" grpId="0" nodeType="afterEffect">
                                  <p:stCondLst>
                                    <p:cond delay="500"/>
                                  </p:stCondLst>
                                  <p:childTnLst>
                                    <p:set>
                                      <p:cBhvr>
                                        <p:cTn id="38" dur="1" fill="hold">
                                          <p:stCondLst>
                                            <p:cond delay="0"/>
                                          </p:stCondLst>
                                        </p:cTn>
                                        <p:tgtEl>
                                          <p:spTgt spid="17"/>
                                        </p:tgtEl>
                                        <p:attrNameLst>
                                          <p:attrName>style.visibility</p:attrName>
                                        </p:attrNameLst>
                                      </p:cBhvr>
                                      <p:to>
                                        <p:strVal val="visible"/>
                                      </p:to>
                                    </p:set>
                                    <p:animEffect transition="in" filter="wipe(down)">
                                      <p:cBhvr>
                                        <p:cTn id="3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51334" grpId="0" animBg="1"/>
      <p:bldP spid="4451335" grpId="0" animBg="1"/>
      <p:bldP spid="4451336" grpId="0" animBg="1"/>
      <p:bldP spid="13" grpId="0" animBg="1"/>
      <p:bldP spid="3" grpId="0" animBg="1"/>
      <p:bldP spid="14" grpId="0" animBg="1"/>
      <p:bldP spid="15" grpId="0" animBg="1"/>
      <p:bldP spid="16" grpId="0" animBg="1"/>
      <p:bldP spid="17" grpId="0" animBg="1"/>
    </p:bld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2"/>
          <p:cNvSpPr>
            <a:spLocks noGrp="1" noChangeArrowheads="1"/>
          </p:cNvSpPr>
          <p:nvPr>
            <p:ph type="title" idx="4294967295"/>
          </p:nvPr>
        </p:nvSpPr>
        <p:spPr>
          <a:xfrm>
            <a:off x="219620" y="90488"/>
            <a:ext cx="7400925" cy="860425"/>
          </a:xfrm>
        </p:spPr>
        <p:txBody>
          <a:bodyPr/>
          <a:lstStyle/>
          <a:p>
            <a:r>
              <a:rPr lang="en-US" dirty="0" smtClean="0"/>
              <a:t>Underwriting Gain (Loss)</a:t>
            </a:r>
            <a:br>
              <a:rPr lang="en-US" dirty="0" smtClean="0"/>
            </a:br>
            <a:r>
              <a:rPr lang="en-US" dirty="0" smtClean="0"/>
              <a:t>1975–2013:Q1*</a:t>
            </a:r>
          </a:p>
        </p:txBody>
      </p:sp>
      <p:sp>
        <p:nvSpPr>
          <p:cNvPr id="38916" name="Rectangle 3"/>
          <p:cNvSpPr>
            <a:spLocks noChangeArrowheads="1"/>
          </p:cNvSpPr>
          <p:nvPr/>
        </p:nvSpPr>
        <p:spPr bwMode="auto">
          <a:xfrm>
            <a:off x="0" y="6389410"/>
            <a:ext cx="7569200" cy="468590"/>
          </a:xfrm>
          <a:prstGeom prst="rect">
            <a:avLst/>
          </a:prstGeom>
          <a:noFill/>
          <a:ln w="9525" algn="ctr">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 Includes mortgage and financial guaranty insurers in all </a:t>
            </a:r>
            <a:r>
              <a:rPr lang="en-US" sz="1100" dirty="0" smtClean="0">
                <a:solidFill>
                  <a:srgbClr val="000000"/>
                </a:solidFill>
                <a:latin typeface="Arial" charset="0"/>
                <a:cs typeface="Arial" charset="0"/>
              </a:rPr>
              <a:t>years.</a:t>
            </a:r>
            <a:endParaRPr lang="en-US" sz="1100" dirty="0">
              <a:solidFill>
                <a:srgbClr val="000000"/>
              </a:solidFill>
              <a:latin typeface="Arial" charset="0"/>
              <a:cs typeface="Arial" charset="0"/>
            </a:endParaRPr>
          </a:p>
          <a:p>
            <a:pPr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Sources: A.M. Best, ISO; Insurance Information Institute.</a:t>
            </a:r>
          </a:p>
        </p:txBody>
      </p:sp>
      <p:sp>
        <p:nvSpPr>
          <p:cNvPr id="254980" name="Rectangle 4"/>
          <p:cNvSpPr>
            <a:spLocks noChangeArrowheads="1"/>
          </p:cNvSpPr>
          <p:nvPr/>
        </p:nvSpPr>
        <p:spPr bwMode="blackWhite">
          <a:xfrm>
            <a:off x="342900" y="5518150"/>
            <a:ext cx="8458200" cy="6715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a:solidFill>
                  <a:srgbClr val="FFFFFF"/>
                </a:solidFill>
                <a:latin typeface="Arial" charset="0"/>
                <a:cs typeface="Arial" charset="0"/>
              </a:rPr>
              <a:t>Large Underwriting Losses Are </a:t>
            </a:r>
            <a:r>
              <a:rPr lang="en-US" b="1" i="1">
                <a:solidFill>
                  <a:srgbClr val="FFFFFF"/>
                </a:solidFill>
                <a:latin typeface="Arial" charset="0"/>
                <a:cs typeface="Arial" charset="0"/>
              </a:rPr>
              <a:t>NOT</a:t>
            </a:r>
            <a:r>
              <a:rPr lang="en-US" b="1">
                <a:solidFill>
                  <a:srgbClr val="FFFFFF"/>
                </a:solidFill>
                <a:latin typeface="Arial" charset="0"/>
                <a:cs typeface="Arial" charset="0"/>
              </a:rPr>
              <a:t> Sustainable </a:t>
            </a:r>
            <a:br>
              <a:rPr lang="en-US" b="1">
                <a:solidFill>
                  <a:srgbClr val="FFFFFF"/>
                </a:solidFill>
                <a:latin typeface="Arial" charset="0"/>
                <a:cs typeface="Arial" charset="0"/>
              </a:rPr>
            </a:br>
            <a:r>
              <a:rPr lang="en-US" b="1">
                <a:solidFill>
                  <a:srgbClr val="FFFFFF"/>
                </a:solidFill>
                <a:latin typeface="Arial" charset="0"/>
                <a:cs typeface="Arial" charset="0"/>
              </a:rPr>
              <a:t>in Current Investment Environment</a:t>
            </a:r>
          </a:p>
        </p:txBody>
      </p:sp>
      <p:graphicFrame>
        <p:nvGraphicFramePr>
          <p:cNvPr id="38914" name="Object 5"/>
          <p:cNvGraphicFramePr>
            <a:graphicFrameLocks noChangeAspect="1"/>
          </p:cNvGraphicFramePr>
          <p:nvPr/>
        </p:nvGraphicFramePr>
        <p:xfrm>
          <a:off x="352425" y="1300163"/>
          <a:ext cx="8478838" cy="4167187"/>
        </p:xfrm>
        <a:graphic>
          <a:graphicData uri="http://schemas.openxmlformats.org/presentationml/2006/ole">
            <p:oleObj spid="_x0000_s14587906" name="Chart" r:id="rId4" imgW="8581960" imgH="4219602" progId="MSGraph.Chart.8">
              <p:embed followColorScheme="full"/>
            </p:oleObj>
          </a:graphicData>
        </a:graphic>
      </p:graphicFrame>
      <p:sp>
        <p:nvSpPr>
          <p:cNvPr id="254983" name="AutoShape 7"/>
          <p:cNvSpPr>
            <a:spLocks noChangeArrowheads="1"/>
          </p:cNvSpPr>
          <p:nvPr/>
        </p:nvSpPr>
        <p:spPr bwMode="blackWhite">
          <a:xfrm>
            <a:off x="1962150" y="1397000"/>
            <a:ext cx="1836738" cy="1016000"/>
          </a:xfrm>
          <a:prstGeom prst="wedgeRectCallout">
            <a:avLst>
              <a:gd name="adj1" fmla="val 242999"/>
              <a:gd name="adj2" fmla="val 6831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a:solidFill>
                  <a:srgbClr val="FFFFFF"/>
                </a:solidFill>
                <a:latin typeface="Arial" charset="0"/>
                <a:cs typeface="Arial" charset="0"/>
              </a:rPr>
              <a:t>Cumulative underwriting deficit from 1975 through </a:t>
            </a:r>
            <a:r>
              <a:rPr lang="en-US" sz="1400" b="1" dirty="0" smtClean="0">
                <a:solidFill>
                  <a:srgbClr val="FFFFFF"/>
                </a:solidFill>
                <a:latin typeface="Arial" charset="0"/>
                <a:cs typeface="Arial" charset="0"/>
              </a:rPr>
              <a:t>2012 </a:t>
            </a:r>
            <a:r>
              <a:rPr lang="en-US" sz="1400" b="1" dirty="0">
                <a:solidFill>
                  <a:srgbClr val="FFFFFF"/>
                </a:solidFill>
                <a:latin typeface="Arial" charset="0"/>
                <a:cs typeface="Arial" charset="0"/>
              </a:rPr>
              <a:t>is </a:t>
            </a:r>
            <a:r>
              <a:rPr lang="en-US" sz="1400" b="1" dirty="0" smtClean="0">
                <a:solidFill>
                  <a:srgbClr val="FFFFFF"/>
                </a:solidFill>
                <a:latin typeface="Arial" charset="0"/>
                <a:cs typeface="Arial" charset="0"/>
              </a:rPr>
              <a:t>$510B</a:t>
            </a:r>
            <a:endParaRPr lang="en-US" sz="1400" b="1" dirty="0">
              <a:solidFill>
                <a:srgbClr val="FFFFFF"/>
              </a:solidFill>
              <a:latin typeface="Arial" charset="0"/>
              <a:cs typeface="Arial" charset="0"/>
            </a:endParaRPr>
          </a:p>
        </p:txBody>
      </p:sp>
      <p:sp>
        <p:nvSpPr>
          <p:cNvPr id="38920" name="Rectangle 8"/>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a:solidFill>
                  <a:srgbClr val="225A7A"/>
                </a:solidFill>
                <a:latin typeface="Arial" charset="0"/>
                <a:cs typeface="Arial" charset="0"/>
              </a:rPr>
              <a:t>($ Billions)</a:t>
            </a:r>
          </a:p>
        </p:txBody>
      </p:sp>
      <p:sp>
        <p:nvSpPr>
          <p:cNvPr id="9" name="AutoShape 7"/>
          <p:cNvSpPr>
            <a:spLocks noChangeArrowheads="1"/>
          </p:cNvSpPr>
          <p:nvPr/>
        </p:nvSpPr>
        <p:spPr bwMode="blackWhite">
          <a:xfrm>
            <a:off x="7462689" y="1327355"/>
            <a:ext cx="1356493" cy="1071717"/>
          </a:xfrm>
          <a:prstGeom prst="wedgeRectCallout">
            <a:avLst>
              <a:gd name="adj1" fmla="val 31139"/>
              <a:gd name="adj2" fmla="val 80974"/>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a:solidFill>
                  <a:srgbClr val="FFFFFF"/>
                </a:solidFill>
                <a:latin typeface="Arial" charset="0"/>
                <a:cs typeface="Arial" charset="0"/>
              </a:rPr>
              <a:t>Underwriting </a:t>
            </a:r>
            <a:r>
              <a:rPr lang="en-US" sz="1400" b="1" dirty="0" smtClean="0">
                <a:solidFill>
                  <a:srgbClr val="FFFFFF"/>
                </a:solidFill>
              </a:rPr>
              <a:t>profit</a:t>
            </a:r>
            <a:r>
              <a:rPr lang="en-US" sz="1400" b="1" dirty="0" smtClean="0">
                <a:solidFill>
                  <a:srgbClr val="FFFFFF"/>
                </a:solidFill>
                <a:latin typeface="Arial" charset="0"/>
                <a:cs typeface="Arial" charset="0"/>
              </a:rPr>
              <a:t> in 2013:Q1 </a:t>
            </a:r>
            <a:r>
              <a:rPr lang="en-US" sz="1400" b="1" dirty="0" smtClean="0">
                <a:solidFill>
                  <a:srgbClr val="FFFFFF"/>
                </a:solidFill>
                <a:cs typeface="Arial" charset="0"/>
              </a:rPr>
              <a:t>totaled</a:t>
            </a:r>
            <a:r>
              <a:rPr lang="en-US" sz="1400" b="1" dirty="0" smtClean="0">
                <a:solidFill>
                  <a:srgbClr val="FFFFFF"/>
                </a:solidFill>
                <a:latin typeface="Arial" charset="0"/>
                <a:cs typeface="Arial" charset="0"/>
              </a:rPr>
              <a:t> $</a:t>
            </a:r>
            <a:r>
              <a:rPr lang="en-US" sz="1400" b="1" dirty="0" smtClean="0">
                <a:solidFill>
                  <a:srgbClr val="FFFFFF"/>
                </a:solidFill>
              </a:rPr>
              <a:t>4.6</a:t>
            </a:r>
            <a:r>
              <a:rPr lang="en-US" sz="1400" b="1" dirty="0" smtClean="0">
                <a:solidFill>
                  <a:srgbClr val="FFFFFF"/>
                </a:solidFill>
                <a:latin typeface="Arial" charset="0"/>
                <a:cs typeface="Arial" charset="0"/>
              </a:rPr>
              <a:t>B</a:t>
            </a:r>
            <a:endParaRPr lang="en-US" sz="1400" b="1" dirty="0">
              <a:solidFill>
                <a:srgbClr val="FFFFFF"/>
              </a:solidFill>
              <a:latin typeface="Arial" charset="0"/>
              <a:cs typeface="Arial" charset="0"/>
            </a:endParaRPr>
          </a:p>
        </p:txBody>
      </p:sp>
      <p:sp>
        <p:nvSpPr>
          <p:cNvPr id="10" name="AutoShape 7"/>
          <p:cNvSpPr>
            <a:spLocks noChangeArrowheads="1"/>
          </p:cNvSpPr>
          <p:nvPr/>
        </p:nvSpPr>
        <p:spPr bwMode="blackWhite">
          <a:xfrm>
            <a:off x="6464715" y="3903405"/>
            <a:ext cx="1493224" cy="1120878"/>
          </a:xfrm>
          <a:prstGeom prst="wedgeRectCallout">
            <a:avLst>
              <a:gd name="adj1" fmla="val 57824"/>
              <a:gd name="adj2" fmla="val -3909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latin typeface="Arial" charset="0"/>
                <a:cs typeface="Arial" charset="0"/>
              </a:rPr>
              <a:t>High cat losses in 2011 led to the highest underwriting loss since 2002</a:t>
            </a:r>
            <a:endParaRPr lang="en-US" sz="1400" b="1" dirty="0">
              <a:solidFill>
                <a:srgbClr val="FFFFFF"/>
              </a:solidFill>
              <a:latin typeface="Arial" charset="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700"/>
                                  </p:stCondLst>
                                  <p:childTnLst>
                                    <p:set>
                                      <p:cBhvr>
                                        <p:cTn id="6" dur="1" fill="hold">
                                          <p:stCondLst>
                                            <p:cond delay="0"/>
                                          </p:stCondLst>
                                        </p:cTn>
                                        <p:tgtEl>
                                          <p:spTgt spid="254983"/>
                                        </p:tgtEl>
                                        <p:attrNameLst>
                                          <p:attrName>style.visibility</p:attrName>
                                        </p:attrNameLst>
                                      </p:cBhvr>
                                      <p:to>
                                        <p:strVal val="visible"/>
                                      </p:to>
                                    </p:set>
                                    <p:animEffect transition="in" filter="wipe(up)">
                                      <p:cBhvr>
                                        <p:cTn id="7" dur="500"/>
                                        <p:tgtEl>
                                          <p:spTgt spid="254983"/>
                                        </p:tgtEl>
                                      </p:cBhvr>
                                    </p:animEffect>
                                  </p:childTnLst>
                                </p:cTn>
                              </p:par>
                            </p:childTnLst>
                          </p:cTn>
                        </p:par>
                        <p:par>
                          <p:cTn id="8" fill="hold">
                            <p:stCondLst>
                              <p:cond delay="1200"/>
                            </p:stCondLst>
                            <p:childTnLst>
                              <p:par>
                                <p:cTn id="9" presetID="53" presetClass="entr" presetSubtype="0" fill="hold" grpId="0" nodeType="afterEffect">
                                  <p:stCondLst>
                                    <p:cond delay="700"/>
                                  </p:stCondLst>
                                  <p:childTnLst>
                                    <p:set>
                                      <p:cBhvr>
                                        <p:cTn id="10" dur="1" fill="hold">
                                          <p:stCondLst>
                                            <p:cond delay="0"/>
                                          </p:stCondLst>
                                        </p:cTn>
                                        <p:tgtEl>
                                          <p:spTgt spid="254980"/>
                                        </p:tgtEl>
                                        <p:attrNameLst>
                                          <p:attrName>style.visibility</p:attrName>
                                        </p:attrNameLst>
                                      </p:cBhvr>
                                      <p:to>
                                        <p:strVal val="visible"/>
                                      </p:to>
                                    </p:set>
                                    <p:anim calcmode="lin" valueType="num">
                                      <p:cBhvr>
                                        <p:cTn id="11" dur="500" fill="hold"/>
                                        <p:tgtEl>
                                          <p:spTgt spid="254980"/>
                                        </p:tgtEl>
                                        <p:attrNameLst>
                                          <p:attrName>ppt_w</p:attrName>
                                        </p:attrNameLst>
                                      </p:cBhvr>
                                      <p:tavLst>
                                        <p:tav tm="0">
                                          <p:val>
                                            <p:fltVal val="0"/>
                                          </p:val>
                                        </p:tav>
                                        <p:tav tm="100000">
                                          <p:val>
                                            <p:strVal val="#ppt_w"/>
                                          </p:val>
                                        </p:tav>
                                      </p:tavLst>
                                    </p:anim>
                                    <p:anim calcmode="lin" valueType="num">
                                      <p:cBhvr>
                                        <p:cTn id="12" dur="500" fill="hold"/>
                                        <p:tgtEl>
                                          <p:spTgt spid="254980"/>
                                        </p:tgtEl>
                                        <p:attrNameLst>
                                          <p:attrName>ppt_h</p:attrName>
                                        </p:attrNameLst>
                                      </p:cBhvr>
                                      <p:tavLst>
                                        <p:tav tm="0">
                                          <p:val>
                                            <p:fltVal val="0"/>
                                          </p:val>
                                        </p:tav>
                                        <p:tav tm="100000">
                                          <p:val>
                                            <p:strVal val="#ppt_h"/>
                                          </p:val>
                                        </p:tav>
                                      </p:tavLst>
                                    </p:anim>
                                    <p:animEffect transition="in" filter="fade">
                                      <p:cBhvr>
                                        <p:cTn id="13" dur="500"/>
                                        <p:tgtEl>
                                          <p:spTgt spid="254980"/>
                                        </p:tgtEl>
                                      </p:cBhvr>
                                    </p:animEffect>
                                  </p:childTnLst>
                                </p:cTn>
                              </p:par>
                            </p:childTnLst>
                          </p:cTn>
                        </p:par>
                        <p:par>
                          <p:cTn id="14" fill="hold">
                            <p:stCondLst>
                              <p:cond delay="2400"/>
                            </p:stCondLst>
                            <p:childTnLst>
                              <p:par>
                                <p:cTn id="15" presetID="22" presetClass="entr" presetSubtype="4" fill="hold" grpId="0" nodeType="afterEffect">
                                  <p:stCondLst>
                                    <p:cond delay="70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par>
                          <p:cTn id="18" fill="hold">
                            <p:stCondLst>
                              <p:cond delay="3600"/>
                            </p:stCondLst>
                            <p:childTnLst>
                              <p:par>
                                <p:cTn id="19" presetID="22" presetClass="entr" presetSubtype="1" fill="hold" grpId="0" nodeType="afterEffect">
                                  <p:stCondLst>
                                    <p:cond delay="700"/>
                                  </p:stCondLst>
                                  <p:childTnLst>
                                    <p:set>
                                      <p:cBhvr>
                                        <p:cTn id="20" dur="1" fill="hold">
                                          <p:stCondLst>
                                            <p:cond delay="0"/>
                                          </p:stCondLst>
                                        </p:cTn>
                                        <p:tgtEl>
                                          <p:spTgt spid="10"/>
                                        </p:tgtEl>
                                        <p:attrNameLst>
                                          <p:attrName>style.visibility</p:attrName>
                                        </p:attrNameLst>
                                      </p:cBhvr>
                                      <p:to>
                                        <p:strVal val="visible"/>
                                      </p:to>
                                    </p:set>
                                    <p:animEffect transition="in" filter="wipe(up)">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80" grpId="0" animBg="1"/>
      <p:bldP spid="254983" grpId="0" animBg="1"/>
      <p:bldP spid="9" grpId="0" animBg="1"/>
      <p:bldP spid="10" grpId="0" animBg="1"/>
    </p:bldLst>
  </p:timing>
</p:sld>
</file>

<file path=ppt/slides/slide1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5299" name="Rectangle 105"/>
          <p:cNvSpPr>
            <a:spLocks noGrp="1" noChangeArrowheads="1"/>
          </p:cNvSpPr>
          <p:nvPr>
            <p:ph type="dt" sz="quarter" idx="10"/>
          </p:nvPr>
        </p:nvSpPr>
        <p:spPr/>
        <p:txBody>
          <a:bodyPr/>
          <a:lstStyle/>
          <a:p>
            <a:pPr>
              <a:defRPr/>
            </a:pPr>
            <a:r>
              <a:rPr lang="en-US" smtClean="0"/>
              <a:t>12/01/09 - 9pm</a:t>
            </a:r>
          </a:p>
        </p:txBody>
      </p:sp>
      <p:sp>
        <p:nvSpPr>
          <p:cNvPr id="55300"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55301" name="Rectangle 110"/>
          <p:cNvSpPr>
            <a:spLocks noGrp="1" noChangeArrowheads="1"/>
          </p:cNvSpPr>
          <p:nvPr>
            <p:ph type="sldNum" sz="quarter" idx="12"/>
          </p:nvPr>
        </p:nvSpPr>
        <p:spPr/>
        <p:txBody>
          <a:bodyPr/>
          <a:lstStyle/>
          <a:p>
            <a:pPr>
              <a:defRPr/>
            </a:pPr>
            <a:fld id="{AE21827A-84F6-4A43-8588-541F0AF3455F}" type="slidenum">
              <a:rPr lang="en-US" smtClean="0"/>
              <a:pPr>
                <a:defRPr/>
              </a:pPr>
              <a:t>139</a:t>
            </a:fld>
            <a:endParaRPr lang="en-US" smtClean="0"/>
          </a:p>
        </p:txBody>
      </p:sp>
      <p:sp>
        <p:nvSpPr>
          <p:cNvPr id="51206" name="Rectangle 2"/>
          <p:cNvSpPr>
            <a:spLocks noGrp="1" noChangeArrowheads="1"/>
          </p:cNvSpPr>
          <p:nvPr>
            <p:ph type="title"/>
          </p:nvPr>
        </p:nvSpPr>
        <p:spPr>
          <a:xfrm>
            <a:off x="150970" y="90488"/>
            <a:ext cx="7577189" cy="860425"/>
          </a:xfrm>
        </p:spPr>
        <p:txBody>
          <a:bodyPr/>
          <a:lstStyle/>
          <a:p>
            <a:r>
              <a:rPr lang="en-US" sz="2800" dirty="0" smtClean="0"/>
              <a:t>Combined Ratios by Predominant Business Segment, 2012 vs. 2011*</a:t>
            </a:r>
          </a:p>
        </p:txBody>
      </p:sp>
      <p:sp>
        <p:nvSpPr>
          <p:cNvPr id="51207" name="Rectangle 4"/>
          <p:cNvSpPr>
            <a:spLocks noChangeArrowheads="1"/>
          </p:cNvSpPr>
          <p:nvPr/>
        </p:nvSpPr>
        <p:spPr bwMode="auto">
          <a:xfrm>
            <a:off x="-235968" y="6046497"/>
            <a:ext cx="9191625" cy="840999"/>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r>
              <a:rPr lang="en-US" sz="1100" dirty="0" smtClean="0"/>
              <a:t>*Excludes mortgage and financial guaranty insurers.</a:t>
            </a:r>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a:t>
            </a:r>
            <a:r>
              <a:rPr lang="en-US" sz="1100" dirty="0" smtClean="0"/>
              <a:t>ISO/PCI; </a:t>
            </a:r>
            <a:r>
              <a:rPr lang="en-US" sz="1100" dirty="0"/>
              <a:t>Insurance Information Institute</a:t>
            </a:r>
          </a:p>
        </p:txBody>
      </p:sp>
      <p:graphicFrame>
        <p:nvGraphicFramePr>
          <p:cNvPr id="51202" name="Object 2"/>
          <p:cNvGraphicFramePr>
            <a:graphicFrameLocks/>
          </p:cNvGraphicFramePr>
          <p:nvPr/>
        </p:nvGraphicFramePr>
        <p:xfrm>
          <a:off x="331788" y="2144151"/>
          <a:ext cx="8493125" cy="4343400"/>
        </p:xfrm>
        <a:graphic>
          <a:graphicData uri="http://schemas.openxmlformats.org/presentationml/2006/ole">
            <p:oleObj spid="_x0000_s14588930" name="Chart" r:id="rId4" imgW="8458327" imgH="4333784" progId="MSGraph.Chart.8">
              <p:embed followColorScheme="full"/>
            </p:oleObj>
          </a:graphicData>
        </a:graphic>
      </p:graphicFrame>
      <p:sp>
        <p:nvSpPr>
          <p:cNvPr id="51209" name="Rectangle 7"/>
          <p:cNvSpPr>
            <a:spLocks noChangeArrowheads="1"/>
          </p:cNvSpPr>
          <p:nvPr/>
        </p:nvSpPr>
        <p:spPr bwMode="black">
          <a:xfrm>
            <a:off x="347663" y="1777811"/>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(Percent)</a:t>
            </a:r>
          </a:p>
        </p:txBody>
      </p:sp>
      <p:sp>
        <p:nvSpPr>
          <p:cNvPr id="10" name="AutoShape 6"/>
          <p:cNvSpPr>
            <a:spLocks noChangeArrowheads="1"/>
          </p:cNvSpPr>
          <p:nvPr/>
        </p:nvSpPr>
        <p:spPr bwMode="blackWhite">
          <a:xfrm>
            <a:off x="3628103" y="1135047"/>
            <a:ext cx="2802194" cy="1799882"/>
          </a:xfrm>
          <a:prstGeom prst="wedgeRectCallout">
            <a:avLst>
              <a:gd name="adj1" fmla="val -16772"/>
              <a:gd name="adj2" fmla="val 4931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rPr>
              <a:t>The combined ratios for both personal and commercial lines improved substantially in 2012, Despite Sandy</a:t>
            </a:r>
            <a:endParaRPr lang="en-US" b="1" dirty="0">
              <a:solidFill>
                <a:schemeClr val="bg1"/>
              </a:solidFill>
              <a:cs typeface="+mn-cs"/>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126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126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304D1B2-FCFB-47FF-9729-B56EB152D928}" type="slidenum">
              <a:rPr lang="en-US" sz="900"/>
              <a:pPr algn="r" eaLnBrk="0" hangingPunct="0">
                <a:lnSpc>
                  <a:spcPct val="85000"/>
                </a:lnSpc>
                <a:spcBef>
                  <a:spcPct val="20000"/>
                </a:spcBef>
              </a:pPr>
              <a:t>14</a:t>
            </a:fld>
            <a:endParaRPr lang="en-US" sz="900"/>
          </a:p>
        </p:txBody>
      </p:sp>
      <p:sp>
        <p:nvSpPr>
          <p:cNvPr id="11270" name="Rectangle 7"/>
          <p:cNvSpPr>
            <a:spLocks noGrp="1" noChangeArrowheads="1"/>
          </p:cNvSpPr>
          <p:nvPr>
            <p:ph type="title" idx="4294967295"/>
          </p:nvPr>
        </p:nvSpPr>
        <p:spPr>
          <a:xfrm>
            <a:off x="450850" y="161925"/>
            <a:ext cx="7400925" cy="860425"/>
          </a:xfrm>
        </p:spPr>
        <p:txBody>
          <a:bodyPr/>
          <a:lstStyle/>
          <a:p>
            <a:r>
              <a:rPr lang="en-US" sz="3200" dirty="0" smtClean="0"/>
              <a:t>Monthly Change* in Auto Insurance Prices, </a:t>
            </a:r>
            <a:r>
              <a:rPr lang="en-US" dirty="0" smtClean="0"/>
              <a:t>1991–2013*</a:t>
            </a:r>
          </a:p>
        </p:txBody>
      </p:sp>
      <p:sp>
        <p:nvSpPr>
          <p:cNvPr id="11271" name="Text Box 5"/>
          <p:cNvSpPr txBox="1">
            <a:spLocks noChangeArrowheads="1"/>
          </p:cNvSpPr>
          <p:nvPr/>
        </p:nvSpPr>
        <p:spPr bwMode="auto">
          <a:xfrm>
            <a:off x="0" y="6207125"/>
            <a:ext cx="8724900" cy="6508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*Percentage change from same month in prior year; through </a:t>
            </a:r>
            <a:r>
              <a:rPr lang="en-US" sz="1100" dirty="0" smtClean="0"/>
              <a:t>May 2013; </a:t>
            </a:r>
            <a:r>
              <a:rPr lang="en-US" sz="1100" dirty="0"/>
              <a:t>seasonally adjusted</a:t>
            </a:r>
          </a:p>
          <a:p>
            <a:pPr eaLnBrk="0" hangingPunct="0">
              <a:lnSpc>
                <a:spcPct val="85000"/>
              </a:lnSpc>
              <a:spcBef>
                <a:spcPct val="25000"/>
              </a:spcBef>
              <a:buClr>
                <a:schemeClr val="accent2"/>
              </a:buClr>
              <a:buFont typeface="Wingdings" pitchFamily="2" charset="2"/>
              <a:buNone/>
            </a:pPr>
            <a:r>
              <a:rPr lang="en-US" sz="1100" dirty="0"/>
              <a:t>Note: Recessions indicated by gray shaded columns.</a:t>
            </a:r>
          </a:p>
          <a:p>
            <a:pPr eaLnBrk="0" hangingPunct="0">
              <a:lnSpc>
                <a:spcPct val="85000"/>
              </a:lnSpc>
              <a:spcBef>
                <a:spcPct val="25000"/>
              </a:spcBef>
              <a:buClr>
                <a:schemeClr val="accent2"/>
              </a:buClr>
              <a:buFont typeface="Wingdings" pitchFamily="2" charset="2"/>
              <a:buNone/>
            </a:pPr>
            <a:r>
              <a:rPr lang="en-US" sz="1100" dirty="0"/>
              <a:t>Sources: US Bureau of Labor Statistics;  National Bureau of Economic Research (recession dates); Insurance Information Institutes.</a:t>
            </a:r>
          </a:p>
        </p:txBody>
      </p:sp>
      <p:graphicFrame>
        <p:nvGraphicFramePr>
          <p:cNvPr id="11266" name="Object 8"/>
          <p:cNvGraphicFramePr>
            <a:graphicFrameLocks noChangeAspect="1"/>
          </p:cNvGraphicFramePr>
          <p:nvPr/>
        </p:nvGraphicFramePr>
        <p:xfrm>
          <a:off x="377825" y="1371805"/>
          <a:ext cx="8343900" cy="4838700"/>
        </p:xfrm>
        <a:graphic>
          <a:graphicData uri="http://schemas.openxmlformats.org/presentationml/2006/ole">
            <p:oleObj spid="_x0000_s13120514" name="Chart" r:id="rId4" imgW="8343967" imgH="4381555" progId="MSGraph.Chart.8">
              <p:embed followColorScheme="full"/>
            </p:oleObj>
          </a:graphicData>
        </a:graphic>
      </p:graphicFrame>
      <p:sp>
        <p:nvSpPr>
          <p:cNvPr id="8" name="AutoShape 7"/>
          <p:cNvSpPr>
            <a:spLocks noChangeArrowheads="1"/>
          </p:cNvSpPr>
          <p:nvPr/>
        </p:nvSpPr>
        <p:spPr bwMode="blackWhite">
          <a:xfrm>
            <a:off x="1870968" y="1071668"/>
            <a:ext cx="2851150" cy="1670050"/>
          </a:xfrm>
          <a:prstGeom prst="wedgeRectCallout">
            <a:avLst>
              <a:gd name="adj1" fmla="val -15662"/>
              <a:gd name="adj2" fmla="val 5068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b="1" dirty="0">
                <a:solidFill>
                  <a:schemeClr val="bg1"/>
                </a:solidFill>
              </a:rPr>
              <a:t>Cyclical peaks in PP Auto tend to occur approximately every 10 years (early 1990s, early 2000s and likely the early 2010s)</a:t>
            </a:r>
            <a:endParaRPr lang="en-US" b="1" dirty="0">
              <a:solidFill>
                <a:schemeClr val="bg1"/>
              </a:solidFill>
              <a:latin typeface="Arial" pitchFamily="34" charset="0"/>
            </a:endParaRPr>
          </a:p>
        </p:txBody>
      </p:sp>
      <p:sp>
        <p:nvSpPr>
          <p:cNvPr id="9" name="AutoShape 6"/>
          <p:cNvSpPr>
            <a:spLocks noChangeArrowheads="1"/>
          </p:cNvSpPr>
          <p:nvPr/>
        </p:nvSpPr>
        <p:spPr bwMode="blackWhite">
          <a:xfrm>
            <a:off x="1574354" y="4280256"/>
            <a:ext cx="1743075" cy="1143000"/>
          </a:xfrm>
          <a:prstGeom prst="wedgeRectCallout">
            <a:avLst>
              <a:gd name="adj1" fmla="val 125526"/>
              <a:gd name="adj2" fmla="val -8020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“Hard” markets tend to occur during recessionary periods</a:t>
            </a:r>
          </a:p>
        </p:txBody>
      </p:sp>
      <p:sp>
        <p:nvSpPr>
          <p:cNvPr id="10" name="AutoShape 6"/>
          <p:cNvSpPr>
            <a:spLocks noChangeArrowheads="1"/>
          </p:cNvSpPr>
          <p:nvPr/>
        </p:nvSpPr>
        <p:spPr bwMode="blackWhite">
          <a:xfrm>
            <a:off x="5830531" y="1854681"/>
            <a:ext cx="1944483" cy="954088"/>
          </a:xfrm>
          <a:prstGeom prst="wedgeRectCallout">
            <a:avLst>
              <a:gd name="adj1" fmla="val 53393"/>
              <a:gd name="adj2" fmla="val 8423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Pricing peak occurred in late 2010 at 5.3%, falling to 2.8% by Mar. 2012</a:t>
            </a:r>
            <a:endParaRPr lang="en-US" sz="1400" b="1" dirty="0">
              <a:solidFill>
                <a:schemeClr val="bg1"/>
              </a:solidFill>
            </a:endParaRPr>
          </a:p>
        </p:txBody>
      </p:sp>
      <p:sp>
        <p:nvSpPr>
          <p:cNvPr id="11" name="AutoShape 6"/>
          <p:cNvSpPr>
            <a:spLocks noChangeArrowheads="1"/>
          </p:cNvSpPr>
          <p:nvPr/>
        </p:nvSpPr>
        <p:spPr bwMode="blackWhite">
          <a:xfrm>
            <a:off x="7315200" y="4424516"/>
            <a:ext cx="1764168" cy="1052265"/>
          </a:xfrm>
          <a:prstGeom prst="wedgeRectCallout">
            <a:avLst>
              <a:gd name="adj1" fmla="val 24373"/>
              <a:gd name="adj2" fmla="val -12040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The May 2013 reading of 4.1% is up from 3.0% a year earlier</a:t>
            </a:r>
            <a:endParaRPr lang="en-US" sz="14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1200"/>
                            </p:stCondLst>
                            <p:childTnLst>
                              <p:par>
                                <p:cTn id="9" presetID="22" presetClass="entr" presetSubtype="2" fill="hold" grpId="0" nodeType="afterEffect">
                                  <p:stCondLst>
                                    <p:cond delay="100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500"/>
                                        <p:tgtEl>
                                          <p:spTgt spid="9"/>
                                        </p:tgtEl>
                                      </p:cBhvr>
                                    </p:animEffect>
                                  </p:childTnLst>
                                </p:cTn>
                              </p:par>
                            </p:childTnLst>
                          </p:cTn>
                        </p:par>
                        <p:par>
                          <p:cTn id="12" fill="hold">
                            <p:stCondLst>
                              <p:cond delay="2700"/>
                            </p:stCondLst>
                            <p:childTnLst>
                              <p:par>
                                <p:cTn id="13" presetID="22" presetClass="entr" presetSubtype="2" fill="hold" grpId="0" nodeType="afterEffect">
                                  <p:stCondLst>
                                    <p:cond delay="100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500"/>
                                        <p:tgtEl>
                                          <p:spTgt spid="10"/>
                                        </p:tgtEl>
                                      </p:cBhvr>
                                    </p:animEffect>
                                  </p:childTnLst>
                                </p:cTn>
                              </p:par>
                            </p:childTnLst>
                          </p:cTn>
                        </p:par>
                        <p:par>
                          <p:cTn id="16" fill="hold">
                            <p:stCondLst>
                              <p:cond delay="4200"/>
                            </p:stCondLst>
                            <p:childTnLst>
                              <p:par>
                                <p:cTn id="17" presetID="22" presetClass="entr" presetSubtype="2" fill="hold" grpId="0" nodeType="afterEffect">
                                  <p:stCondLst>
                                    <p:cond delay="1000"/>
                                  </p:stCondLst>
                                  <p:childTnLst>
                                    <p:set>
                                      <p:cBhvr>
                                        <p:cTn id="18" dur="1" fill="hold">
                                          <p:stCondLst>
                                            <p:cond delay="0"/>
                                          </p:stCondLst>
                                        </p:cTn>
                                        <p:tgtEl>
                                          <p:spTgt spid="11"/>
                                        </p:tgtEl>
                                        <p:attrNameLst>
                                          <p:attrName>style.visibility</p:attrName>
                                        </p:attrNameLst>
                                      </p:cBhvr>
                                      <p:to>
                                        <p:strVal val="visible"/>
                                      </p:to>
                                    </p:set>
                                    <p:animEffect transition="in" filter="wipe(righ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1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7" name="Rectangle 105"/>
          <p:cNvSpPr>
            <a:spLocks noGrp="1" noChangeArrowheads="1"/>
          </p:cNvSpPr>
          <p:nvPr>
            <p:ph type="dt" sz="quarter" idx="10"/>
          </p:nvPr>
        </p:nvSpPr>
        <p:spPr/>
        <p:txBody>
          <a:bodyPr/>
          <a:lstStyle/>
          <a:p>
            <a:pPr>
              <a:defRPr/>
            </a:pPr>
            <a:r>
              <a:rPr lang="en-US" smtClean="0"/>
              <a:t>12/01/09 - 9pm</a:t>
            </a:r>
          </a:p>
        </p:txBody>
      </p:sp>
      <p:sp>
        <p:nvSpPr>
          <p:cNvPr id="26629" name="Rectangle 110"/>
          <p:cNvSpPr>
            <a:spLocks noGrp="1" noChangeArrowheads="1"/>
          </p:cNvSpPr>
          <p:nvPr>
            <p:ph type="sldNum" sz="quarter" idx="12"/>
          </p:nvPr>
        </p:nvSpPr>
        <p:spPr/>
        <p:txBody>
          <a:bodyPr/>
          <a:lstStyle/>
          <a:p>
            <a:pPr>
              <a:defRPr/>
            </a:pPr>
            <a:fld id="{5B3AF996-08F5-4A6D-8486-5760B8BCF5DE}" type="slidenum">
              <a:rPr lang="en-US" smtClean="0"/>
              <a:pPr>
                <a:defRPr/>
              </a:pPr>
              <a:t>140</a:t>
            </a:fld>
            <a:endParaRPr lang="en-US" smtClean="0"/>
          </a:p>
        </p:txBody>
      </p:sp>
      <p:graphicFrame>
        <p:nvGraphicFramePr>
          <p:cNvPr id="40962" name="Object 2"/>
          <p:cNvGraphicFramePr>
            <a:graphicFrameLocks noChangeAspect="1"/>
          </p:cNvGraphicFramePr>
          <p:nvPr/>
        </p:nvGraphicFramePr>
        <p:xfrm>
          <a:off x="188913" y="1281113"/>
          <a:ext cx="8597900" cy="3924300"/>
        </p:xfrm>
        <a:graphic>
          <a:graphicData uri="http://schemas.openxmlformats.org/presentationml/2006/ole">
            <p:oleObj spid="_x0000_s7906306" name="Chart" r:id="rId4" imgW="8601024" imgH="3933862" progId="MSGraph.Chart.8">
              <p:embed followColorScheme="full"/>
            </p:oleObj>
          </a:graphicData>
        </a:graphic>
      </p:graphicFrame>
      <p:sp>
        <p:nvSpPr>
          <p:cNvPr id="40966" name="Rectangle 3"/>
          <p:cNvSpPr>
            <a:spLocks noGrp="1" noChangeArrowheads="1"/>
          </p:cNvSpPr>
          <p:nvPr>
            <p:ph type="title"/>
          </p:nvPr>
        </p:nvSpPr>
        <p:spPr/>
        <p:txBody>
          <a:bodyPr/>
          <a:lstStyle/>
          <a:p>
            <a:r>
              <a:rPr lang="en-US" dirty="0" smtClean="0"/>
              <a:t>P/C Reserve Development, 1992–2013F</a:t>
            </a:r>
          </a:p>
        </p:txBody>
      </p:sp>
      <p:sp>
        <p:nvSpPr>
          <p:cNvPr id="2110469" name="Rectangle 5"/>
          <p:cNvSpPr>
            <a:spLocks noChangeArrowheads="1"/>
          </p:cNvSpPr>
          <p:nvPr/>
        </p:nvSpPr>
        <p:spPr bwMode="blackWhite">
          <a:xfrm>
            <a:off x="1741020" y="5147422"/>
            <a:ext cx="5802780" cy="89030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a:lnSpc>
                <a:spcPct val="95000"/>
              </a:lnSpc>
              <a:spcBef>
                <a:spcPct val="25000"/>
              </a:spcBef>
            </a:pPr>
            <a:r>
              <a:rPr lang="en-US" b="1" dirty="0">
                <a:solidFill>
                  <a:srgbClr val="FFFFFF"/>
                </a:solidFill>
              </a:rPr>
              <a:t>Reserve Releases </a:t>
            </a:r>
            <a:r>
              <a:rPr lang="en-US" b="1" dirty="0" smtClean="0">
                <a:solidFill>
                  <a:srgbClr val="FFFFFF"/>
                </a:solidFill>
              </a:rPr>
              <a:t>Remained </a:t>
            </a:r>
            <a:r>
              <a:rPr lang="en-US" b="1" dirty="0">
                <a:solidFill>
                  <a:srgbClr val="FFFFFF"/>
                </a:solidFill>
              </a:rPr>
              <a:t>Strong in 2010 But </a:t>
            </a:r>
            <a:r>
              <a:rPr lang="en-US" b="1" dirty="0" smtClean="0">
                <a:solidFill>
                  <a:srgbClr val="FFFFFF"/>
                </a:solidFill>
              </a:rPr>
              <a:t>Tapered </a:t>
            </a:r>
            <a:r>
              <a:rPr lang="en-US" b="1" dirty="0">
                <a:solidFill>
                  <a:srgbClr val="FFFFFF"/>
                </a:solidFill>
              </a:rPr>
              <a:t>Off in </a:t>
            </a:r>
            <a:r>
              <a:rPr lang="en-US" b="1" dirty="0" smtClean="0">
                <a:solidFill>
                  <a:srgbClr val="FFFFFF"/>
                </a:solidFill>
              </a:rPr>
              <a:t>2011.  Releases Are Expected to Further Diminish in 2012 and 2103</a:t>
            </a:r>
            <a:endParaRPr lang="en-US" b="1" dirty="0">
              <a:solidFill>
                <a:srgbClr val="FFFFFF"/>
              </a:solidFill>
            </a:endParaRPr>
          </a:p>
        </p:txBody>
      </p:sp>
      <p:sp>
        <p:nvSpPr>
          <p:cNvPr id="40968" name="Rectangle 7"/>
          <p:cNvSpPr>
            <a:spLocks noChangeArrowheads="1"/>
          </p:cNvSpPr>
          <p:nvPr/>
        </p:nvSpPr>
        <p:spPr bwMode="auto">
          <a:xfrm>
            <a:off x="0" y="6107113"/>
            <a:ext cx="8636000" cy="750887"/>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Note: 2005 reserve development excludes a $6 billion loss portfolio transfer between American Re and Munich Re. Including this transaction, total prior year adverse development in 2005 was $7 billion. The data from 2000 and subsequent years excludes development from financial guaranty and mortgage insurance. </a:t>
            </a:r>
          </a:p>
          <a:p>
            <a:pPr eaLnBrk="0" hangingPunct="0">
              <a:lnSpc>
                <a:spcPct val="85000"/>
              </a:lnSpc>
              <a:spcBef>
                <a:spcPct val="25000"/>
              </a:spcBef>
              <a:buClr>
                <a:schemeClr val="accent2"/>
              </a:buClr>
              <a:buFont typeface="Wingdings" pitchFamily="2" charset="2"/>
              <a:buNone/>
            </a:pPr>
            <a:r>
              <a:rPr lang="en-US" sz="1100"/>
              <a:t>Sources: Barclays Capital; A.M. Best.   </a:t>
            </a:r>
          </a:p>
        </p:txBody>
      </p:sp>
      <p:sp>
        <p:nvSpPr>
          <p:cNvPr id="9" name="AutoShape 4"/>
          <p:cNvSpPr>
            <a:spLocks noChangeArrowheads="1"/>
          </p:cNvSpPr>
          <p:nvPr/>
        </p:nvSpPr>
        <p:spPr bwMode="blackWhite">
          <a:xfrm>
            <a:off x="5727700" y="1089025"/>
            <a:ext cx="2206625" cy="1519238"/>
          </a:xfrm>
          <a:prstGeom prst="wedgeRectCallout">
            <a:avLst>
              <a:gd name="adj1" fmla="val 11078"/>
              <a:gd name="adj2" fmla="val -3036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Prior year reserve releases totaled $8.8 billion in the first half of 2010, up from $7.1 billion in the first half of 2009</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500"/>
                                  </p:stCondLst>
                                  <p:childTnLst>
                                    <p:set>
                                      <p:cBhvr>
                                        <p:cTn id="6" dur="1" fill="hold">
                                          <p:stCondLst>
                                            <p:cond delay="0"/>
                                          </p:stCondLst>
                                        </p:cTn>
                                        <p:tgtEl>
                                          <p:spTgt spid="2110469"/>
                                        </p:tgtEl>
                                        <p:attrNameLst>
                                          <p:attrName>style.visibility</p:attrName>
                                        </p:attrNameLst>
                                      </p:cBhvr>
                                      <p:to>
                                        <p:strVal val="visible"/>
                                      </p:to>
                                    </p:set>
                                    <p:anim calcmode="lin" valueType="num">
                                      <p:cBhvr>
                                        <p:cTn id="7" dur="500" fill="hold"/>
                                        <p:tgtEl>
                                          <p:spTgt spid="2110469"/>
                                        </p:tgtEl>
                                        <p:attrNameLst>
                                          <p:attrName>ppt_w</p:attrName>
                                        </p:attrNameLst>
                                      </p:cBhvr>
                                      <p:tavLst>
                                        <p:tav tm="0">
                                          <p:val>
                                            <p:fltVal val="0"/>
                                          </p:val>
                                        </p:tav>
                                        <p:tav tm="100000">
                                          <p:val>
                                            <p:strVal val="#ppt_w"/>
                                          </p:val>
                                        </p:tav>
                                      </p:tavLst>
                                    </p:anim>
                                    <p:anim calcmode="lin" valueType="num">
                                      <p:cBhvr>
                                        <p:cTn id="8" dur="500" fill="hold"/>
                                        <p:tgtEl>
                                          <p:spTgt spid="2110469"/>
                                        </p:tgtEl>
                                        <p:attrNameLst>
                                          <p:attrName>ppt_h</p:attrName>
                                        </p:attrNameLst>
                                      </p:cBhvr>
                                      <p:tavLst>
                                        <p:tav tm="0">
                                          <p:val>
                                            <p:fltVal val="0"/>
                                          </p:val>
                                        </p:tav>
                                        <p:tav tm="100000">
                                          <p:val>
                                            <p:strVal val="#ppt_h"/>
                                          </p:val>
                                        </p:tav>
                                      </p:tavLst>
                                    </p:anim>
                                    <p:animEffect transition="in" filter="fade">
                                      <p:cBhvr>
                                        <p:cTn id="9" dur="500"/>
                                        <p:tgtEl>
                                          <p:spTgt spid="2110469"/>
                                        </p:tgtEl>
                                      </p:cBhvr>
                                    </p:animEffect>
                                  </p:childTnLst>
                                </p:cTn>
                              </p:par>
                            </p:childTnLst>
                          </p:cTn>
                        </p:par>
                        <p:par>
                          <p:cTn id="10" fill="hold">
                            <p:stCondLst>
                              <p:cond delay="1000"/>
                            </p:stCondLst>
                            <p:childTnLst>
                              <p:par>
                                <p:cTn id="11" presetID="22" presetClass="entr" presetSubtype="2" fill="hold" grpId="0" nodeType="afterEffect">
                                  <p:stCondLst>
                                    <p:cond delay="500"/>
                                  </p:stCondLst>
                                  <p:childTnLst>
                                    <p:set>
                                      <p:cBhvr>
                                        <p:cTn id="12" dur="1" fill="hold">
                                          <p:stCondLst>
                                            <p:cond delay="0"/>
                                          </p:stCondLst>
                                        </p:cTn>
                                        <p:tgtEl>
                                          <p:spTgt spid="9"/>
                                        </p:tgtEl>
                                        <p:attrNameLst>
                                          <p:attrName>style.visibility</p:attrName>
                                        </p:attrNameLst>
                                      </p:cBhvr>
                                      <p:to>
                                        <p:strVal val="visible"/>
                                      </p:to>
                                    </p:set>
                                    <p:animEffect transition="in" filter="wipe(right)">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0469" grpId="0" animBg="1"/>
      <p:bldP spid="9" grpId="0" animBg="1"/>
    </p:bldLst>
  </p:timing>
</p:sld>
</file>

<file path=ppt/slides/slide141.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993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994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994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169B2D6-33BA-4F31-AE94-E9D48137D90F}" type="slidenum">
              <a:rPr lang="en-US" sz="900"/>
              <a:pPr algn="r" eaLnBrk="0" hangingPunct="0">
                <a:lnSpc>
                  <a:spcPct val="85000"/>
                </a:lnSpc>
                <a:spcBef>
                  <a:spcPct val="20000"/>
                </a:spcBef>
              </a:pPr>
              <a:t>141</a:t>
            </a:fld>
            <a:endParaRPr lang="en-US" sz="900"/>
          </a:p>
        </p:txBody>
      </p:sp>
      <p:sp>
        <p:nvSpPr>
          <p:cNvPr id="39942" name="Rectangle 2"/>
          <p:cNvSpPr>
            <a:spLocks noGrp="1" noChangeArrowheads="1"/>
          </p:cNvSpPr>
          <p:nvPr>
            <p:ph type="title" idx="4294967295"/>
          </p:nvPr>
        </p:nvSpPr>
        <p:spPr/>
        <p:txBody>
          <a:bodyPr/>
          <a:lstStyle/>
          <a:p>
            <a:r>
              <a:rPr lang="en-US" smtClean="0"/>
              <a:t>Number of Years with Underwriting Profits by Decade, 1920s–2010s </a:t>
            </a:r>
          </a:p>
        </p:txBody>
      </p:sp>
      <p:graphicFrame>
        <p:nvGraphicFramePr>
          <p:cNvPr id="39938" name="Object 3"/>
          <p:cNvGraphicFramePr>
            <a:graphicFrameLocks noChangeAspect="1"/>
          </p:cNvGraphicFramePr>
          <p:nvPr/>
        </p:nvGraphicFramePr>
        <p:xfrm>
          <a:off x="301625" y="1416050"/>
          <a:ext cx="8389938" cy="3475038"/>
        </p:xfrm>
        <a:graphic>
          <a:graphicData uri="http://schemas.openxmlformats.org/presentationml/2006/ole">
            <p:oleObj spid="_x0000_s39938" name="Chart" r:id="rId4" imgW="8543899" imgH="3533700" progId="MSGraph.Chart.8">
              <p:embed followColorScheme="full"/>
            </p:oleObj>
          </a:graphicData>
        </a:graphic>
      </p:graphicFrame>
      <p:sp>
        <p:nvSpPr>
          <p:cNvPr id="39943" name="Rectangle 4"/>
          <p:cNvSpPr>
            <a:spLocks noChangeArrowheads="1"/>
          </p:cNvSpPr>
          <p:nvPr/>
        </p:nvSpPr>
        <p:spPr bwMode="auto">
          <a:xfrm>
            <a:off x="0" y="6101046"/>
            <a:ext cx="8767482" cy="840999"/>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2009 combined ratio </a:t>
            </a:r>
            <a:r>
              <a:rPr lang="en-US" sz="1100" dirty="0" smtClean="0"/>
              <a:t>excl. mort. </a:t>
            </a:r>
            <a:r>
              <a:rPr lang="en-US" sz="1100" dirty="0"/>
              <a:t>and </a:t>
            </a:r>
            <a:r>
              <a:rPr lang="en-US" sz="1100" dirty="0" err="1" smtClean="0"/>
              <a:t>finl</a:t>
            </a:r>
            <a:r>
              <a:rPr lang="en-US" sz="1100" dirty="0" smtClean="0"/>
              <a:t>. guaranty </a:t>
            </a:r>
            <a:r>
              <a:rPr lang="en-US" sz="1100" dirty="0"/>
              <a:t>insurers was 99.3, which would bring the 2000s total to 4 years with an </a:t>
            </a:r>
            <a:r>
              <a:rPr lang="en-US" sz="1100" dirty="0" smtClean="0"/>
              <a:t>u/w </a:t>
            </a:r>
            <a:r>
              <a:rPr lang="en-US" sz="1100" dirty="0"/>
              <a:t>profit.</a:t>
            </a:r>
          </a:p>
          <a:p>
            <a:pPr eaLnBrk="0" hangingPunct="0">
              <a:lnSpc>
                <a:spcPct val="85000"/>
              </a:lnSpc>
              <a:spcBef>
                <a:spcPct val="25000"/>
              </a:spcBef>
              <a:buClr>
                <a:schemeClr val="accent2"/>
              </a:buClr>
              <a:buFont typeface="Wingdings" pitchFamily="2" charset="2"/>
              <a:buNone/>
            </a:pPr>
            <a:r>
              <a:rPr lang="en-US" sz="1100" dirty="0"/>
              <a:t>**Data for the 2010s includes 2010 and 2011.</a:t>
            </a:r>
          </a:p>
          <a:p>
            <a:pPr eaLnBrk="0" hangingPunct="0">
              <a:lnSpc>
                <a:spcPct val="85000"/>
              </a:lnSpc>
              <a:spcBef>
                <a:spcPct val="25000"/>
              </a:spcBef>
              <a:buClr>
                <a:schemeClr val="accent2"/>
              </a:buClr>
              <a:buFont typeface="Wingdings" pitchFamily="2" charset="2"/>
              <a:buNone/>
            </a:pPr>
            <a:r>
              <a:rPr lang="en-US" sz="1100" dirty="0"/>
              <a:t>Note: Data for 1920–1934 based on stock companies only.</a:t>
            </a:r>
          </a:p>
          <a:p>
            <a:pPr eaLnBrk="0" hangingPunct="0">
              <a:lnSpc>
                <a:spcPct val="85000"/>
              </a:lnSpc>
              <a:spcBef>
                <a:spcPct val="25000"/>
              </a:spcBef>
              <a:buClr>
                <a:schemeClr val="accent2"/>
              </a:buClr>
              <a:buFont typeface="Wingdings" pitchFamily="2" charset="2"/>
              <a:buNone/>
            </a:pPr>
            <a:r>
              <a:rPr lang="en-US" sz="1100" dirty="0"/>
              <a:t>Sources: Insurance Information Institute research from A.M. Best Data.</a:t>
            </a:r>
          </a:p>
        </p:txBody>
      </p:sp>
      <p:sp>
        <p:nvSpPr>
          <p:cNvPr id="39944" name="Rectangle 5"/>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Number of Years with Underwriting Profits</a:t>
            </a:r>
          </a:p>
        </p:txBody>
      </p:sp>
      <p:sp>
        <p:nvSpPr>
          <p:cNvPr id="2116614" name="Rectangle 6"/>
          <p:cNvSpPr>
            <a:spLocks noChangeArrowheads="1"/>
          </p:cNvSpPr>
          <p:nvPr/>
        </p:nvSpPr>
        <p:spPr bwMode="blackWhite">
          <a:xfrm>
            <a:off x="342900" y="4886325"/>
            <a:ext cx="8458200" cy="11652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Underwriting Profits Were Common Before the 1980s </a:t>
            </a:r>
            <a:br>
              <a:rPr lang="en-US" b="1" dirty="0">
                <a:solidFill>
                  <a:srgbClr val="FFFFFF"/>
                </a:solidFill>
              </a:rPr>
            </a:br>
            <a:r>
              <a:rPr lang="en-US" b="1" dirty="0">
                <a:solidFill>
                  <a:srgbClr val="FFFFFF"/>
                </a:solidFill>
              </a:rPr>
              <a:t>(40 of the 60 Years Before 1980 Had Combined Ratios Below 100) – </a:t>
            </a:r>
            <a:br>
              <a:rPr lang="en-US" b="1" dirty="0">
                <a:solidFill>
                  <a:srgbClr val="FFFFFF"/>
                </a:solidFill>
              </a:rPr>
            </a:br>
            <a:r>
              <a:rPr lang="en-US" b="1" dirty="0">
                <a:solidFill>
                  <a:srgbClr val="FFFFFF"/>
                </a:solidFill>
              </a:rPr>
              <a:t>But Then They Vanished.  Not a Single Underwriting Profit Was </a:t>
            </a:r>
            <a:br>
              <a:rPr lang="en-US" b="1" dirty="0">
                <a:solidFill>
                  <a:srgbClr val="FFFFFF"/>
                </a:solidFill>
              </a:rPr>
            </a:br>
            <a:r>
              <a:rPr lang="en-US" b="1" dirty="0">
                <a:solidFill>
                  <a:srgbClr val="FFFFFF"/>
                </a:solidFill>
              </a:rPr>
              <a:t>Recorded in the 25 Years from 1979 Through 2003</a:t>
            </a:r>
          </a:p>
        </p:txBody>
      </p:sp>
      <p:sp>
        <p:nvSpPr>
          <p:cNvPr id="10" name="Date Placeholder 9"/>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79649112-2361-4913-9798-B6AEBB59A8D4}" type="slidenum">
              <a:rPr lang="en-US" smtClean="0"/>
              <a:pPr>
                <a:defRPr/>
              </a:pPr>
              <a:t>141</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500"/>
                                  </p:stCondLst>
                                  <p:childTnLst>
                                    <p:set>
                                      <p:cBhvr>
                                        <p:cTn id="6" dur="1" fill="hold">
                                          <p:stCondLst>
                                            <p:cond delay="0"/>
                                          </p:stCondLst>
                                        </p:cTn>
                                        <p:tgtEl>
                                          <p:spTgt spid="2116614"/>
                                        </p:tgtEl>
                                        <p:attrNameLst>
                                          <p:attrName>style.visibility</p:attrName>
                                        </p:attrNameLst>
                                      </p:cBhvr>
                                      <p:to>
                                        <p:strVal val="visible"/>
                                      </p:to>
                                    </p:set>
                                    <p:anim calcmode="lin" valueType="num">
                                      <p:cBhvr>
                                        <p:cTn id="7" dur="500" fill="hold"/>
                                        <p:tgtEl>
                                          <p:spTgt spid="2116614"/>
                                        </p:tgtEl>
                                        <p:attrNameLst>
                                          <p:attrName>ppt_w</p:attrName>
                                        </p:attrNameLst>
                                      </p:cBhvr>
                                      <p:tavLst>
                                        <p:tav tm="0">
                                          <p:val>
                                            <p:fltVal val="0"/>
                                          </p:val>
                                        </p:tav>
                                        <p:tav tm="100000">
                                          <p:val>
                                            <p:strVal val="#ppt_w"/>
                                          </p:val>
                                        </p:tav>
                                      </p:tavLst>
                                    </p:anim>
                                    <p:anim calcmode="lin" valueType="num">
                                      <p:cBhvr>
                                        <p:cTn id="8" dur="500" fill="hold"/>
                                        <p:tgtEl>
                                          <p:spTgt spid="2116614"/>
                                        </p:tgtEl>
                                        <p:attrNameLst>
                                          <p:attrName>ppt_h</p:attrName>
                                        </p:attrNameLst>
                                      </p:cBhvr>
                                      <p:tavLst>
                                        <p:tav tm="0">
                                          <p:val>
                                            <p:fltVal val="0"/>
                                          </p:val>
                                        </p:tav>
                                        <p:tav tm="100000">
                                          <p:val>
                                            <p:strVal val="#ppt_h"/>
                                          </p:val>
                                        </p:tav>
                                      </p:tavLst>
                                    </p:anim>
                                    <p:animEffect transition="in" filter="fade">
                                      <p:cBhvr>
                                        <p:cTn id="9" dur="500"/>
                                        <p:tgtEl>
                                          <p:spTgt spid="21166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6614" grpId="0" animBg="1"/>
    </p:bldLst>
  </p:timing>
</p:sld>
</file>

<file path=ppt/slides/slide1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44258" name="Rectangle 2"/>
          <p:cNvSpPr>
            <a:spLocks noGrp="1" noChangeArrowheads="1"/>
          </p:cNvSpPr>
          <p:nvPr>
            <p:ph type="ctrTitle" idx="4294967295"/>
          </p:nvPr>
        </p:nvSpPr>
        <p:spPr bwMode="blackWhite">
          <a:xfrm>
            <a:off x="581025" y="2268538"/>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000" smtClean="0">
                <a:solidFill>
                  <a:schemeClr val="bg1"/>
                </a:solidFill>
              </a:rPr>
              <a:t>Financial Strength &amp; Underwriting</a:t>
            </a:r>
          </a:p>
        </p:txBody>
      </p:sp>
      <p:sp>
        <p:nvSpPr>
          <p:cNvPr id="131075"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31076"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5559A6B3-2962-496D-B940-099DE038E5CD}" type="slidenum">
              <a:rPr lang="en-US" sz="900">
                <a:solidFill>
                  <a:schemeClr val="bg1"/>
                </a:solidFill>
              </a:rPr>
              <a:pPr algn="r" eaLnBrk="0" hangingPunct="0">
                <a:lnSpc>
                  <a:spcPct val="85000"/>
                </a:lnSpc>
                <a:spcBef>
                  <a:spcPct val="20000"/>
                </a:spcBef>
              </a:pPr>
              <a:t>142</a:t>
            </a:fld>
            <a:endParaRPr lang="en-US" sz="900">
              <a:solidFill>
                <a:schemeClr val="bg1"/>
              </a:solidFill>
            </a:endParaRPr>
          </a:p>
        </p:txBody>
      </p:sp>
      <p:pic>
        <p:nvPicPr>
          <p:cNvPr id="131077"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2144262" name="Rectangle 6"/>
          <p:cNvSpPr>
            <a:spLocks noChangeArrowheads="1"/>
          </p:cNvSpPr>
          <p:nvPr/>
        </p:nvSpPr>
        <p:spPr bwMode="auto">
          <a:xfrm>
            <a:off x="363538" y="4324350"/>
            <a:ext cx="8416925" cy="1671638"/>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800" b="1">
                <a:solidFill>
                  <a:srgbClr val="225A7A"/>
                </a:solidFill>
              </a:rPr>
              <a:t>Cyclical Pattern is P-C Impairment History is Directly Tied to Underwriting, Reserving &amp; Pricing</a:t>
            </a: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142</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44258"/>
                                        </p:tgtEl>
                                        <p:attrNameLst>
                                          <p:attrName>style.visibility</p:attrName>
                                        </p:attrNameLst>
                                      </p:cBhvr>
                                      <p:to>
                                        <p:strVal val="visible"/>
                                      </p:to>
                                    </p:set>
                                    <p:animEffect transition="in" filter="barn(outVertical)">
                                      <p:cBhvr>
                                        <p:cTn id="7" dur="1000"/>
                                        <p:tgtEl>
                                          <p:spTgt spid="214425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44262"/>
                                        </p:tgtEl>
                                        <p:attrNameLst>
                                          <p:attrName>style.visibility</p:attrName>
                                        </p:attrNameLst>
                                      </p:cBhvr>
                                      <p:to>
                                        <p:strVal val="visible"/>
                                      </p:to>
                                    </p:set>
                                    <p:animEffect transition="in" filter="barn(outVertical)">
                                      <p:cBhvr>
                                        <p:cTn id="10" dur="1000"/>
                                        <p:tgtEl>
                                          <p:spTgt spid="21442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4258" grpId="0" animBg="1"/>
      <p:bldP spid="2144262" grpId="0"/>
    </p:bldLst>
  </p:timing>
</p:sld>
</file>

<file path=ppt/slides/slide1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1987" name="Rectangle 2"/>
          <p:cNvSpPr>
            <a:spLocks noGrp="1" noChangeArrowheads="1"/>
          </p:cNvSpPr>
          <p:nvPr>
            <p:ph type="title"/>
          </p:nvPr>
        </p:nvSpPr>
        <p:spPr>
          <a:xfrm>
            <a:off x="251152" y="90488"/>
            <a:ext cx="7400925" cy="860425"/>
          </a:xfrm>
        </p:spPr>
        <p:txBody>
          <a:bodyPr/>
          <a:lstStyle/>
          <a:p>
            <a:r>
              <a:rPr lang="en-US" dirty="0" smtClean="0"/>
              <a:t>P/C Insurer Impairments, 1969–2012</a:t>
            </a:r>
          </a:p>
        </p:txBody>
      </p:sp>
      <p:graphicFrame>
        <p:nvGraphicFramePr>
          <p:cNvPr id="41986" name="Object 3"/>
          <p:cNvGraphicFramePr>
            <a:graphicFrameLocks/>
          </p:cNvGraphicFramePr>
          <p:nvPr>
            <p:ph idx="4294967295"/>
          </p:nvPr>
        </p:nvGraphicFramePr>
        <p:xfrm>
          <a:off x="344488" y="1544543"/>
          <a:ext cx="8566150" cy="4087813"/>
        </p:xfrm>
        <a:graphic>
          <a:graphicData uri="http://schemas.openxmlformats.org/presentationml/2006/ole">
            <p:oleObj spid="_x0000_s11190274" name="Chart" r:id="rId4" imgW="8581960" imgH="4095702" progId="MSGraph.Chart.8">
              <p:embed followColorScheme="full"/>
            </p:oleObj>
          </a:graphicData>
        </a:graphic>
      </p:graphicFrame>
      <p:sp>
        <p:nvSpPr>
          <p:cNvPr id="41988" name="Rectangle 4"/>
          <p:cNvSpPr>
            <a:spLocks noChangeArrowheads="1"/>
          </p:cNvSpPr>
          <p:nvPr/>
        </p:nvSpPr>
        <p:spPr bwMode="auto">
          <a:xfrm>
            <a:off x="-1" y="6299500"/>
            <a:ext cx="8760543" cy="612475"/>
          </a:xfrm>
          <a:prstGeom prst="rect">
            <a:avLst/>
          </a:prstGeom>
          <a:noFill/>
          <a:ln w="9525">
            <a:noFill/>
            <a:miter lim="800000"/>
            <a:headEnd/>
            <a:tailEnd/>
          </a:ln>
        </p:spPr>
        <p:txBody>
          <a:bodyPr wrap="square"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
            </a:r>
            <a:br>
              <a:rPr lang="en-US" sz="1100" dirty="0">
                <a:solidFill>
                  <a:srgbClr val="000000"/>
                </a:solidFill>
                <a:latin typeface="Arial" charset="0"/>
                <a:cs typeface="Arial" charset="0"/>
              </a:rPr>
            </a:br>
            <a:endParaRPr lang="en-US" sz="1100" dirty="0">
              <a:solidFill>
                <a:srgbClr val="000000"/>
              </a:solidFill>
              <a:latin typeface="Arial" charset="0"/>
              <a:cs typeface="Arial" charset="0"/>
            </a:endParaRPr>
          </a:p>
          <a:p>
            <a:pPr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Source: A.M. Best Special Report “</a:t>
            </a:r>
            <a:r>
              <a:rPr lang="en-US" sz="1100" dirty="0" smtClean="0">
                <a:solidFill>
                  <a:srgbClr val="000000"/>
                </a:solidFill>
                <a:latin typeface="Arial" charset="0"/>
                <a:cs typeface="Arial" charset="0"/>
              </a:rPr>
              <a:t>1969-2011 </a:t>
            </a:r>
            <a:r>
              <a:rPr lang="en-US" sz="1100" dirty="0">
                <a:solidFill>
                  <a:srgbClr val="000000"/>
                </a:solidFill>
                <a:latin typeface="Arial" charset="0"/>
                <a:cs typeface="Arial" charset="0"/>
              </a:rPr>
              <a:t>Impairment Review,” </a:t>
            </a:r>
            <a:r>
              <a:rPr lang="en-US" sz="1100" dirty="0" smtClean="0">
                <a:solidFill>
                  <a:srgbClr val="000000"/>
                </a:solidFill>
                <a:latin typeface="Arial" charset="0"/>
                <a:cs typeface="Arial" charset="0"/>
              </a:rPr>
              <a:t>June 2012 and March 6, 2013 update; </a:t>
            </a:r>
            <a:r>
              <a:rPr lang="en-US" sz="1100" dirty="0">
                <a:solidFill>
                  <a:srgbClr val="000000"/>
                </a:solidFill>
                <a:latin typeface="Arial" charset="0"/>
                <a:cs typeface="Arial" charset="0"/>
              </a:rPr>
              <a:t>Insurance </a:t>
            </a:r>
            <a:r>
              <a:rPr lang="en-US" sz="1100" dirty="0" smtClean="0">
                <a:solidFill>
                  <a:srgbClr val="000000"/>
                </a:solidFill>
                <a:latin typeface="Arial" charset="0"/>
                <a:cs typeface="Arial" charset="0"/>
              </a:rPr>
              <a:t>Info. </a:t>
            </a:r>
            <a:r>
              <a:rPr lang="en-US" sz="1100" dirty="0">
                <a:solidFill>
                  <a:srgbClr val="000000"/>
                </a:solidFill>
                <a:latin typeface="Arial" charset="0"/>
                <a:cs typeface="Arial" charset="0"/>
              </a:rPr>
              <a:t>Institute.</a:t>
            </a:r>
          </a:p>
        </p:txBody>
      </p:sp>
      <p:sp>
        <p:nvSpPr>
          <p:cNvPr id="321541" name="Rectangle 5"/>
          <p:cNvSpPr>
            <a:spLocks noChangeArrowheads="1"/>
          </p:cNvSpPr>
          <p:nvPr/>
        </p:nvSpPr>
        <p:spPr bwMode="blackWhite">
          <a:xfrm>
            <a:off x="363538" y="5772150"/>
            <a:ext cx="8437562" cy="6096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a:solidFill>
                  <a:srgbClr val="FFFFFF"/>
                </a:solidFill>
                <a:latin typeface="Arial" charset="0"/>
                <a:cs typeface="Arial" charset="0"/>
              </a:rPr>
              <a:t>The Number of Impairments Varies Significantly Over the P/C Insurance Cycle, With Peaks Occurring Well into Hard Markets</a:t>
            </a:r>
          </a:p>
        </p:txBody>
      </p:sp>
      <p:sp>
        <p:nvSpPr>
          <p:cNvPr id="8" name="Date Placeholder 7"/>
          <p:cNvSpPr>
            <a:spLocks noGrp="1"/>
          </p:cNvSpPr>
          <p:nvPr>
            <p:ph type="dt" sz="half" idx="10"/>
          </p:nvPr>
        </p:nvSpPr>
        <p:spPr/>
        <p:txBody>
          <a:bodyPr/>
          <a:lstStyle/>
          <a:p>
            <a:pPr>
              <a:defRPr/>
            </a:pPr>
            <a:r>
              <a:rPr lang="en-US" smtClean="0"/>
              <a:t>12/01/09 - 9pm</a:t>
            </a:r>
            <a:endParaRPr lang="en-US"/>
          </a:p>
        </p:txBody>
      </p:sp>
      <p:sp>
        <p:nvSpPr>
          <p:cNvPr id="9" name="Slide Number Placeholder 8"/>
          <p:cNvSpPr>
            <a:spLocks noGrp="1"/>
          </p:cNvSpPr>
          <p:nvPr>
            <p:ph type="sldNum" sz="quarter" idx="12"/>
          </p:nvPr>
        </p:nvSpPr>
        <p:spPr/>
        <p:txBody>
          <a:bodyPr/>
          <a:lstStyle/>
          <a:p>
            <a:pPr>
              <a:defRPr/>
            </a:pPr>
            <a:fld id="{103D1549-189B-430A-BC2E-B6FA9183E25C}" type="slidenum">
              <a:rPr lang="en-US" smtClean="0"/>
              <a:pPr>
                <a:defRPr/>
              </a:pPr>
              <a:t>143</a:t>
            </a:fld>
            <a:endParaRPr lang="en-US"/>
          </a:p>
        </p:txBody>
      </p:sp>
      <p:sp>
        <p:nvSpPr>
          <p:cNvPr id="10" name="AutoShape 8"/>
          <p:cNvSpPr>
            <a:spLocks noChangeArrowheads="1"/>
          </p:cNvSpPr>
          <p:nvPr/>
        </p:nvSpPr>
        <p:spPr bwMode="blackWhite">
          <a:xfrm>
            <a:off x="5530645" y="1254481"/>
            <a:ext cx="3436373" cy="820270"/>
          </a:xfrm>
          <a:prstGeom prst="wedgeRectCallout">
            <a:avLst>
              <a:gd name="adj1" fmla="val 46404"/>
              <a:gd name="adj2" fmla="val 21710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cs typeface="+mn-cs"/>
              </a:rPr>
              <a:t>Impairments among P/C insurers remain infrequent</a:t>
            </a:r>
            <a:endParaRPr lang="en-US" b="1" i="1" dirty="0">
              <a:solidFill>
                <a:schemeClr val="bg1"/>
              </a:solidFill>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321541"/>
                                        </p:tgtEl>
                                        <p:attrNameLst>
                                          <p:attrName>style.visibility</p:attrName>
                                        </p:attrNameLst>
                                      </p:cBhvr>
                                      <p:to>
                                        <p:strVal val="visible"/>
                                      </p:to>
                                    </p:set>
                                    <p:anim calcmode="lin" valueType="num">
                                      <p:cBhvr>
                                        <p:cTn id="7" dur="500" fill="hold"/>
                                        <p:tgtEl>
                                          <p:spTgt spid="321541"/>
                                        </p:tgtEl>
                                        <p:attrNameLst>
                                          <p:attrName>ppt_w</p:attrName>
                                        </p:attrNameLst>
                                      </p:cBhvr>
                                      <p:tavLst>
                                        <p:tav tm="0">
                                          <p:val>
                                            <p:fltVal val="0"/>
                                          </p:val>
                                        </p:tav>
                                        <p:tav tm="100000">
                                          <p:val>
                                            <p:strVal val="#ppt_w"/>
                                          </p:val>
                                        </p:tav>
                                      </p:tavLst>
                                    </p:anim>
                                    <p:anim calcmode="lin" valueType="num">
                                      <p:cBhvr>
                                        <p:cTn id="8" dur="500" fill="hold"/>
                                        <p:tgtEl>
                                          <p:spTgt spid="321541"/>
                                        </p:tgtEl>
                                        <p:attrNameLst>
                                          <p:attrName>ppt_h</p:attrName>
                                        </p:attrNameLst>
                                      </p:cBhvr>
                                      <p:tavLst>
                                        <p:tav tm="0">
                                          <p:val>
                                            <p:fltVal val="0"/>
                                          </p:val>
                                        </p:tav>
                                        <p:tav tm="100000">
                                          <p:val>
                                            <p:strVal val="#ppt_h"/>
                                          </p:val>
                                        </p:tav>
                                      </p:tavLst>
                                    </p:anim>
                                  </p:childTnLst>
                                </p:cTn>
                              </p:par>
                            </p:childTnLst>
                          </p:cTn>
                        </p:par>
                        <p:par>
                          <p:cTn id="9" fill="hold">
                            <p:stCondLst>
                              <p:cond delay="1200"/>
                            </p:stCondLst>
                            <p:childTnLst>
                              <p:par>
                                <p:cTn id="10" presetID="22" presetClass="entr" presetSubtype="8" fill="hold" grpId="0" nodeType="afterEffect">
                                  <p:stCondLst>
                                    <p:cond delay="100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1541" grpId="0" animBg="1"/>
      <p:bldP spid="10" grpId="0" animBg="1"/>
    </p:bld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105"/>
          <p:cNvSpPr>
            <a:spLocks noGrp="1" noChangeArrowheads="1"/>
          </p:cNvSpPr>
          <p:nvPr>
            <p:ph type="dt" sz="quarter" idx="10"/>
          </p:nvPr>
        </p:nvSpPr>
        <p:spPr/>
        <p:txBody>
          <a:bodyPr/>
          <a:lstStyle/>
          <a:p>
            <a:pPr>
              <a:defRPr/>
            </a:pPr>
            <a:r>
              <a:rPr lang="en-US" smtClean="0"/>
              <a:t>12/01/09 - 9pm</a:t>
            </a:r>
          </a:p>
        </p:txBody>
      </p:sp>
      <p:sp>
        <p:nvSpPr>
          <p:cNvPr id="38917" name="Rectangle 110"/>
          <p:cNvSpPr>
            <a:spLocks noGrp="1" noChangeArrowheads="1"/>
          </p:cNvSpPr>
          <p:nvPr>
            <p:ph type="sldNum" sz="quarter" idx="12"/>
          </p:nvPr>
        </p:nvSpPr>
        <p:spPr/>
        <p:txBody>
          <a:bodyPr/>
          <a:lstStyle/>
          <a:p>
            <a:pPr>
              <a:defRPr/>
            </a:pPr>
            <a:fld id="{34A4E70F-F896-4192-9E64-A60DCD6173D5}" type="slidenum">
              <a:rPr lang="en-US" smtClean="0"/>
              <a:pPr>
                <a:defRPr/>
              </a:pPr>
              <a:t>144</a:t>
            </a:fld>
            <a:endParaRPr lang="en-US" smtClean="0"/>
          </a:p>
        </p:txBody>
      </p:sp>
      <p:sp>
        <p:nvSpPr>
          <p:cNvPr id="43014" name="Rectangle 2"/>
          <p:cNvSpPr>
            <a:spLocks noGrp="1" noChangeArrowheads="1"/>
          </p:cNvSpPr>
          <p:nvPr>
            <p:ph type="title"/>
          </p:nvPr>
        </p:nvSpPr>
        <p:spPr/>
        <p:txBody>
          <a:bodyPr/>
          <a:lstStyle/>
          <a:p>
            <a:r>
              <a:rPr lang="en-US" dirty="0" smtClean="0"/>
              <a:t>P/C Insurer Impairment Frequency vs. Combined Ratio, 1969-2011</a:t>
            </a:r>
          </a:p>
        </p:txBody>
      </p:sp>
      <p:graphicFrame>
        <p:nvGraphicFramePr>
          <p:cNvPr id="1997827" name="Object 2"/>
          <p:cNvGraphicFramePr>
            <a:graphicFrameLocks/>
          </p:cNvGraphicFramePr>
          <p:nvPr>
            <p:ph idx="4294967295"/>
          </p:nvPr>
        </p:nvGraphicFramePr>
        <p:xfrm>
          <a:off x="190500" y="1162050"/>
          <a:ext cx="8826500" cy="4341813"/>
        </p:xfrm>
        <a:graphic>
          <a:graphicData uri="http://schemas.openxmlformats.org/presentationml/2006/ole">
            <p:oleObj spid="_x0000_s11186178" name="Chart" r:id="rId4" imgW="8829766" imgH="4343501" progId="MSGraph.Chart.8">
              <p:embed followColorScheme="full"/>
            </p:oleObj>
          </a:graphicData>
        </a:graphic>
      </p:graphicFrame>
      <p:sp>
        <p:nvSpPr>
          <p:cNvPr id="6793222" name="Line 6"/>
          <p:cNvSpPr>
            <a:spLocks noChangeShapeType="1"/>
          </p:cNvSpPr>
          <p:nvPr/>
        </p:nvSpPr>
        <p:spPr bwMode="ltGray">
          <a:xfrm flipH="1">
            <a:off x="1103313" y="3513978"/>
            <a:ext cx="6989762" cy="0"/>
          </a:xfrm>
          <a:prstGeom prst="line">
            <a:avLst/>
          </a:prstGeom>
          <a:noFill/>
          <a:ln w="38100">
            <a:solidFill>
              <a:schemeClr val="hlink"/>
            </a:solidFill>
            <a:round/>
            <a:headEnd type="none" w="sm" len="sm"/>
            <a:tailEnd type="none" w="sm" len="sm"/>
          </a:ln>
        </p:spPr>
        <p:txBody>
          <a:bodyPr lIns="92075" tIns="46038" rIns="92075" bIns="46038">
            <a:spAutoFit/>
          </a:bodyPr>
          <a:lstStyle/>
          <a:p>
            <a:endParaRPr lang="en-US"/>
          </a:p>
        </p:txBody>
      </p:sp>
      <p:sp>
        <p:nvSpPr>
          <p:cNvPr id="43016" name="Rectangle 6"/>
          <p:cNvSpPr>
            <a:spLocks noChangeArrowheads="1"/>
          </p:cNvSpPr>
          <p:nvPr/>
        </p:nvSpPr>
        <p:spPr bwMode="auto">
          <a:xfrm>
            <a:off x="-161925" y="6632575"/>
            <a:ext cx="8248650"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A.M. Best; Insurance Information Institute</a:t>
            </a:r>
          </a:p>
        </p:txBody>
      </p:sp>
      <p:sp>
        <p:nvSpPr>
          <p:cNvPr id="1997832" name="AutoShape 8"/>
          <p:cNvSpPr>
            <a:spLocks noChangeArrowheads="1"/>
          </p:cNvSpPr>
          <p:nvPr/>
        </p:nvSpPr>
        <p:spPr bwMode="blackWhite">
          <a:xfrm>
            <a:off x="2670175" y="4389438"/>
            <a:ext cx="4727575" cy="563562"/>
          </a:xfrm>
          <a:prstGeom prst="wedgeRectCallout">
            <a:avLst>
              <a:gd name="adj1" fmla="val 59518"/>
              <a:gd name="adj2" fmla="val -5112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200" b="1" dirty="0" smtClean="0">
                <a:solidFill>
                  <a:schemeClr val="bg1"/>
                </a:solidFill>
                <a:cs typeface="+mn-cs"/>
              </a:rPr>
              <a:t>2011 </a:t>
            </a:r>
            <a:r>
              <a:rPr lang="en-US" sz="1200" b="1" dirty="0">
                <a:solidFill>
                  <a:schemeClr val="bg1"/>
                </a:solidFill>
                <a:cs typeface="+mn-cs"/>
              </a:rPr>
              <a:t>impairment rate was </a:t>
            </a:r>
            <a:r>
              <a:rPr lang="en-US" sz="1200" b="1" dirty="0" smtClean="0">
                <a:solidFill>
                  <a:schemeClr val="bg1"/>
                </a:solidFill>
                <a:cs typeface="+mn-cs"/>
              </a:rPr>
              <a:t>0.91%, up </a:t>
            </a:r>
            <a:r>
              <a:rPr lang="en-US" sz="1200" b="1" dirty="0">
                <a:solidFill>
                  <a:schemeClr val="bg1"/>
                </a:solidFill>
                <a:cs typeface="+mn-cs"/>
              </a:rPr>
              <a:t>from </a:t>
            </a:r>
            <a:r>
              <a:rPr lang="en-US" sz="1200" b="1" dirty="0" smtClean="0">
                <a:solidFill>
                  <a:schemeClr val="bg1"/>
                </a:solidFill>
                <a:cs typeface="+mn-cs"/>
              </a:rPr>
              <a:t>0.67% </a:t>
            </a:r>
            <a:r>
              <a:rPr lang="en-US" sz="1200" b="1" dirty="0">
                <a:solidFill>
                  <a:schemeClr val="bg1"/>
                </a:solidFill>
                <a:cs typeface="+mn-cs"/>
              </a:rPr>
              <a:t>in </a:t>
            </a:r>
            <a:r>
              <a:rPr lang="en-US" sz="1200" b="1" dirty="0" smtClean="0">
                <a:solidFill>
                  <a:schemeClr val="bg1"/>
                </a:solidFill>
                <a:cs typeface="+mn-cs"/>
              </a:rPr>
              <a:t>2010; the rate </a:t>
            </a:r>
            <a:r>
              <a:rPr lang="en-US" sz="1200" b="1" dirty="0">
                <a:solidFill>
                  <a:schemeClr val="bg1"/>
                </a:solidFill>
                <a:cs typeface="+mn-cs"/>
              </a:rPr>
              <a:t>is </a:t>
            </a:r>
            <a:r>
              <a:rPr lang="en-US" sz="1200" b="1" dirty="0" smtClean="0">
                <a:solidFill>
                  <a:schemeClr val="bg1"/>
                </a:solidFill>
                <a:cs typeface="+mn-cs"/>
              </a:rPr>
              <a:t>slightly higher than the 0.82% </a:t>
            </a:r>
            <a:r>
              <a:rPr lang="en-US" sz="1200" b="1" dirty="0">
                <a:solidFill>
                  <a:schemeClr val="bg1"/>
                </a:solidFill>
                <a:cs typeface="+mn-cs"/>
              </a:rPr>
              <a:t>average since 1969</a:t>
            </a:r>
          </a:p>
        </p:txBody>
      </p:sp>
      <p:sp>
        <p:nvSpPr>
          <p:cNvPr id="1997833" name="Rectangle 9"/>
          <p:cNvSpPr>
            <a:spLocks noChangeArrowheads="1"/>
          </p:cNvSpPr>
          <p:nvPr/>
        </p:nvSpPr>
        <p:spPr bwMode="blackWhite">
          <a:xfrm>
            <a:off x="354013" y="5405718"/>
            <a:ext cx="8437562" cy="11430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Impairment Rates Are Highly Correlated With Underwriting Performance and Reached Record Lows in </a:t>
            </a:r>
            <a:r>
              <a:rPr lang="en-US" b="1" dirty="0" smtClean="0">
                <a:solidFill>
                  <a:srgbClr val="FFFFFF"/>
                </a:solidFill>
              </a:rPr>
              <a:t>2007; Recent Increase Was Associated Primarily With Mortgage and Financial Guaranty Insurers and Not Representative of the Industry Overall</a:t>
            </a:r>
            <a:endParaRPr lang="en-US" b="1" dirty="0">
              <a:solidFill>
                <a:srgbClr val="FFFFFF"/>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997827">
                                            <p:oleChartEl type="series" lvl="1"/>
                                          </p:spTgt>
                                        </p:tgtEl>
                                        <p:attrNameLst>
                                          <p:attrName>style.visibility</p:attrName>
                                        </p:attrNameLst>
                                      </p:cBhvr>
                                      <p:to>
                                        <p:strVal val="visible"/>
                                      </p:to>
                                    </p:set>
                                    <p:animEffect transition="in" filter="wipe(left)">
                                      <p:cBhvr>
                                        <p:cTn id="7" dur="1000"/>
                                        <p:tgtEl>
                                          <p:spTgt spid="1997827">
                                            <p:oleChartEl type="series" lvl="1"/>
                                          </p:spTgt>
                                        </p:tgtEl>
                                      </p:cBhvr>
                                    </p:animEffect>
                                  </p:childTnLst>
                                </p:cTn>
                              </p:par>
                            </p:childTnLst>
                          </p:cTn>
                        </p:par>
                        <p:par>
                          <p:cTn id="8" fill="hold">
                            <p:stCondLst>
                              <p:cond delay="1500"/>
                            </p:stCondLst>
                            <p:childTnLst>
                              <p:par>
                                <p:cTn id="9" presetID="22" presetClass="entr" presetSubtype="8" fill="hold" grpId="0" nodeType="afterEffect">
                                  <p:stCondLst>
                                    <p:cond delay="500"/>
                                  </p:stCondLst>
                                  <p:childTnLst>
                                    <p:set>
                                      <p:cBhvr>
                                        <p:cTn id="10" dur="1" fill="hold">
                                          <p:stCondLst>
                                            <p:cond delay="0"/>
                                          </p:stCondLst>
                                        </p:cTn>
                                        <p:tgtEl>
                                          <p:spTgt spid="1997827">
                                            <p:oleChartEl type="series" lvl="2"/>
                                          </p:spTgt>
                                        </p:tgtEl>
                                        <p:attrNameLst>
                                          <p:attrName>style.visibility</p:attrName>
                                        </p:attrNameLst>
                                      </p:cBhvr>
                                      <p:to>
                                        <p:strVal val="visible"/>
                                      </p:to>
                                    </p:set>
                                    <p:animEffect transition="in" filter="wipe(left)">
                                      <p:cBhvr>
                                        <p:cTn id="11" dur="1000"/>
                                        <p:tgtEl>
                                          <p:spTgt spid="1997827">
                                            <p:oleChartEl type="series" lvl="2"/>
                                          </p:spTgt>
                                        </p:tgtEl>
                                      </p:cBhvr>
                                    </p:animEffect>
                                  </p:childTnLst>
                                </p:cTn>
                              </p:par>
                            </p:childTnLst>
                          </p:cTn>
                        </p:par>
                        <p:par>
                          <p:cTn id="12" fill="hold">
                            <p:stCondLst>
                              <p:cond delay="3000"/>
                            </p:stCondLst>
                            <p:childTnLst>
                              <p:par>
                                <p:cTn id="13" presetID="10" presetClass="entr" presetSubtype="0" fill="hold" grpId="0" nodeType="afterEffect">
                                  <p:stCondLst>
                                    <p:cond delay="500"/>
                                  </p:stCondLst>
                                  <p:childTnLst>
                                    <p:set>
                                      <p:cBhvr>
                                        <p:cTn id="14" dur="1" fill="hold">
                                          <p:stCondLst>
                                            <p:cond delay="0"/>
                                          </p:stCondLst>
                                        </p:cTn>
                                        <p:tgtEl>
                                          <p:spTgt spid="6793222"/>
                                        </p:tgtEl>
                                        <p:attrNameLst>
                                          <p:attrName>style.visibility</p:attrName>
                                        </p:attrNameLst>
                                      </p:cBhvr>
                                      <p:to>
                                        <p:strVal val="visible"/>
                                      </p:to>
                                    </p:set>
                                    <p:animEffect transition="in" filter="fade">
                                      <p:cBhvr>
                                        <p:cTn id="15" dur="1000"/>
                                        <p:tgtEl>
                                          <p:spTgt spid="6793222"/>
                                        </p:tgtEl>
                                      </p:cBhvr>
                                    </p:animEffect>
                                  </p:childTnLst>
                                </p:cTn>
                              </p:par>
                            </p:childTnLst>
                          </p:cTn>
                        </p:par>
                        <p:par>
                          <p:cTn id="16" fill="hold">
                            <p:stCondLst>
                              <p:cond delay="4500"/>
                            </p:stCondLst>
                            <p:childTnLst>
                              <p:par>
                                <p:cTn id="17" presetID="22" presetClass="entr" presetSubtype="2" fill="hold" grpId="0" nodeType="afterEffect">
                                  <p:stCondLst>
                                    <p:cond delay="700"/>
                                  </p:stCondLst>
                                  <p:childTnLst>
                                    <p:set>
                                      <p:cBhvr>
                                        <p:cTn id="18" dur="1" fill="hold">
                                          <p:stCondLst>
                                            <p:cond delay="0"/>
                                          </p:stCondLst>
                                        </p:cTn>
                                        <p:tgtEl>
                                          <p:spTgt spid="1997832"/>
                                        </p:tgtEl>
                                        <p:attrNameLst>
                                          <p:attrName>style.visibility</p:attrName>
                                        </p:attrNameLst>
                                      </p:cBhvr>
                                      <p:to>
                                        <p:strVal val="visible"/>
                                      </p:to>
                                    </p:set>
                                    <p:animEffect transition="in" filter="wipe(right)">
                                      <p:cBhvr>
                                        <p:cTn id="19" dur="500"/>
                                        <p:tgtEl>
                                          <p:spTgt spid="1997832"/>
                                        </p:tgtEl>
                                      </p:cBhvr>
                                    </p:animEffect>
                                  </p:childTnLst>
                                </p:cTn>
                              </p:par>
                            </p:childTnLst>
                          </p:cTn>
                        </p:par>
                        <p:par>
                          <p:cTn id="20" fill="hold">
                            <p:stCondLst>
                              <p:cond delay="5700"/>
                            </p:stCondLst>
                            <p:childTnLst>
                              <p:par>
                                <p:cTn id="21" presetID="23" presetClass="entr" presetSubtype="16" fill="hold" grpId="0" nodeType="afterEffect">
                                  <p:stCondLst>
                                    <p:cond delay="700"/>
                                  </p:stCondLst>
                                  <p:childTnLst>
                                    <p:set>
                                      <p:cBhvr>
                                        <p:cTn id="22" dur="1" fill="hold">
                                          <p:stCondLst>
                                            <p:cond delay="0"/>
                                          </p:stCondLst>
                                        </p:cTn>
                                        <p:tgtEl>
                                          <p:spTgt spid="1997833"/>
                                        </p:tgtEl>
                                        <p:attrNameLst>
                                          <p:attrName>style.visibility</p:attrName>
                                        </p:attrNameLst>
                                      </p:cBhvr>
                                      <p:to>
                                        <p:strVal val="visible"/>
                                      </p:to>
                                    </p:set>
                                    <p:anim calcmode="lin" valueType="num">
                                      <p:cBhvr>
                                        <p:cTn id="23" dur="500" fill="hold"/>
                                        <p:tgtEl>
                                          <p:spTgt spid="1997833"/>
                                        </p:tgtEl>
                                        <p:attrNameLst>
                                          <p:attrName>ppt_w</p:attrName>
                                        </p:attrNameLst>
                                      </p:cBhvr>
                                      <p:tavLst>
                                        <p:tav tm="0">
                                          <p:val>
                                            <p:fltVal val="0"/>
                                          </p:val>
                                        </p:tav>
                                        <p:tav tm="100000">
                                          <p:val>
                                            <p:strVal val="#ppt_w"/>
                                          </p:val>
                                        </p:tav>
                                      </p:tavLst>
                                    </p:anim>
                                    <p:anim calcmode="lin" valueType="num">
                                      <p:cBhvr>
                                        <p:cTn id="24" dur="500" fill="hold"/>
                                        <p:tgtEl>
                                          <p:spTgt spid="199783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1997827" grpId="0" bld="series"/>
      <p:bldP spid="6793222" grpId="0" animBg="1"/>
      <p:bldP spid="1997832" grpId="0" animBg="1"/>
      <p:bldP spid="1997833" grpId="0" animBg="1"/>
    </p:bldLst>
  </p:timing>
</p:sld>
</file>

<file path=ppt/slides/slide1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9939" name="Rectangle 105"/>
          <p:cNvSpPr>
            <a:spLocks noGrp="1" noChangeArrowheads="1"/>
          </p:cNvSpPr>
          <p:nvPr>
            <p:ph type="dt" sz="quarter" idx="10"/>
          </p:nvPr>
        </p:nvSpPr>
        <p:spPr/>
        <p:txBody>
          <a:bodyPr/>
          <a:lstStyle/>
          <a:p>
            <a:pPr>
              <a:defRPr/>
            </a:pPr>
            <a:r>
              <a:rPr lang="en-US" smtClean="0"/>
              <a:t>12/01/09 - 9pm</a:t>
            </a:r>
          </a:p>
        </p:txBody>
      </p:sp>
      <p:sp>
        <p:nvSpPr>
          <p:cNvPr id="39941" name="Rectangle 110"/>
          <p:cNvSpPr>
            <a:spLocks noGrp="1" noChangeArrowheads="1"/>
          </p:cNvSpPr>
          <p:nvPr>
            <p:ph type="sldNum" sz="quarter" idx="12"/>
          </p:nvPr>
        </p:nvSpPr>
        <p:spPr/>
        <p:txBody>
          <a:bodyPr/>
          <a:lstStyle/>
          <a:p>
            <a:pPr>
              <a:defRPr/>
            </a:pPr>
            <a:fld id="{95CD1B67-4464-4390-A588-0882E88C4C86}" type="slidenum">
              <a:rPr lang="en-US" smtClean="0"/>
              <a:pPr>
                <a:defRPr/>
              </a:pPr>
              <a:t>145</a:t>
            </a:fld>
            <a:endParaRPr lang="en-US" smtClean="0"/>
          </a:p>
        </p:txBody>
      </p:sp>
      <p:sp>
        <p:nvSpPr>
          <p:cNvPr id="44038" name="Freeform 2"/>
          <p:cNvSpPr>
            <a:spLocks/>
          </p:cNvSpPr>
          <p:nvPr/>
        </p:nvSpPr>
        <p:spPr bwMode="gray">
          <a:xfrm>
            <a:off x="4343400" y="2343150"/>
            <a:ext cx="161925" cy="285750"/>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44039" name="Rectangle 3"/>
          <p:cNvSpPr>
            <a:spLocks noGrp="1" noChangeArrowheads="1"/>
          </p:cNvSpPr>
          <p:nvPr>
            <p:ph type="title"/>
          </p:nvPr>
        </p:nvSpPr>
        <p:spPr/>
        <p:txBody>
          <a:bodyPr/>
          <a:lstStyle/>
          <a:p>
            <a:r>
              <a:rPr lang="en-US" smtClean="0"/>
              <a:t>Reasons for US P/C Insurer Impairments, 1969–2010</a:t>
            </a:r>
          </a:p>
        </p:txBody>
      </p:sp>
      <p:graphicFrame>
        <p:nvGraphicFramePr>
          <p:cNvPr id="6151176" name="Object 8"/>
          <p:cNvGraphicFramePr>
            <a:graphicFrameLocks noGrp="1"/>
          </p:cNvGraphicFramePr>
          <p:nvPr>
            <p:ph idx="4294967295"/>
          </p:nvPr>
        </p:nvGraphicFramePr>
        <p:xfrm>
          <a:off x="2171700" y="2486025"/>
          <a:ext cx="4486275" cy="3695700"/>
        </p:xfrm>
        <a:graphic>
          <a:graphicData uri="http://schemas.openxmlformats.org/presentationml/2006/ole">
            <p:oleObj spid="_x0000_s11187202" name="Chart" r:id="rId4" imgW="4486147" imgH="3695661" progId="MSGraph.Chart.8">
              <p:embed followColorScheme="full"/>
            </p:oleObj>
          </a:graphicData>
        </a:graphic>
      </p:graphicFrame>
      <p:sp>
        <p:nvSpPr>
          <p:cNvPr id="44040" name="Rectangle 5"/>
          <p:cNvSpPr>
            <a:spLocks noChangeArrowheads="1"/>
          </p:cNvSpPr>
          <p:nvPr/>
        </p:nvSpPr>
        <p:spPr bwMode="auto">
          <a:xfrm>
            <a:off x="0" y="6392863"/>
            <a:ext cx="8107363" cy="465137"/>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							</a:t>
            </a:r>
          </a:p>
          <a:p>
            <a:pPr eaLnBrk="0" hangingPunct="0">
              <a:lnSpc>
                <a:spcPct val="85000"/>
              </a:lnSpc>
              <a:spcBef>
                <a:spcPct val="25000"/>
              </a:spcBef>
              <a:buClr>
                <a:schemeClr val="accent2"/>
              </a:buClr>
              <a:buFont typeface="Wingdings" pitchFamily="2" charset="2"/>
              <a:buNone/>
            </a:pPr>
            <a:r>
              <a:rPr lang="en-US" sz="1100"/>
              <a:t>Source: A.M. Best: </a:t>
            </a:r>
            <a:r>
              <a:rPr lang="en-US" sz="1100" i="1"/>
              <a:t>1969-2010 Impairment Review</a:t>
            </a:r>
            <a:r>
              <a:rPr lang="en-US" sz="1100"/>
              <a:t>, Special Report, April 2011.  </a:t>
            </a:r>
          </a:p>
        </p:txBody>
      </p:sp>
      <p:sp>
        <p:nvSpPr>
          <p:cNvPr id="2006022" name="Rectangle 6"/>
          <p:cNvSpPr>
            <a:spLocks noChangeArrowheads="1"/>
          </p:cNvSpPr>
          <p:nvPr/>
        </p:nvSpPr>
        <p:spPr bwMode="blackWhite">
          <a:xfrm>
            <a:off x="354013" y="1206500"/>
            <a:ext cx="8437562" cy="8921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a:solidFill>
                  <a:srgbClr val="FFFFFF"/>
                </a:solidFill>
              </a:rPr>
              <a:t>Historically, Deficient Loss Reserves and Inadequate Pricing Are</a:t>
            </a:r>
            <a:br>
              <a:rPr lang="en-US" b="1">
                <a:solidFill>
                  <a:srgbClr val="FFFFFF"/>
                </a:solidFill>
              </a:rPr>
            </a:br>
            <a:r>
              <a:rPr lang="en-US" b="1">
                <a:solidFill>
                  <a:srgbClr val="FFFFFF"/>
                </a:solidFill>
              </a:rPr>
              <a:t>By Far the Leading Cause of P-C Insurer Impairments. </a:t>
            </a:r>
            <a:br>
              <a:rPr lang="en-US" b="1">
                <a:solidFill>
                  <a:srgbClr val="FFFFFF"/>
                </a:solidFill>
              </a:rPr>
            </a:br>
            <a:r>
              <a:rPr lang="en-US" b="1">
                <a:solidFill>
                  <a:srgbClr val="FFFFFF"/>
                </a:solidFill>
              </a:rPr>
              <a:t>Investment and Catastrophe Losses Play a Much Smaller Role</a:t>
            </a:r>
          </a:p>
        </p:txBody>
      </p:sp>
      <p:sp>
        <p:nvSpPr>
          <p:cNvPr id="44042" name="Rectangle 7"/>
          <p:cNvSpPr>
            <a:spLocks noChangeArrowheads="1"/>
          </p:cNvSpPr>
          <p:nvPr/>
        </p:nvSpPr>
        <p:spPr bwMode="gray">
          <a:xfrm>
            <a:off x="6543675" y="3678238"/>
            <a:ext cx="1984375" cy="365125"/>
          </a:xfrm>
          <a:prstGeom prst="rect">
            <a:avLst/>
          </a:prstGeom>
          <a:noFill/>
          <a:ln w="9525">
            <a:noFill/>
            <a:miter lim="800000"/>
            <a:headEnd/>
            <a:tailEnd/>
          </a:ln>
        </p:spPr>
        <p:txBody>
          <a:bodyPr lIns="0" tIns="0" rIns="0" bIns="0" anchor="ctr">
            <a:spAutoFit/>
          </a:bodyPr>
          <a:lstStyle/>
          <a:p>
            <a:pPr>
              <a:lnSpc>
                <a:spcPct val="85000"/>
              </a:lnSpc>
            </a:pPr>
            <a:r>
              <a:rPr lang="en-US" sz="1400"/>
              <a:t>Deficient Loss Reserves/</a:t>
            </a:r>
            <a:br>
              <a:rPr lang="en-US" sz="1400"/>
            </a:br>
            <a:r>
              <a:rPr lang="en-US" sz="1400"/>
              <a:t>Inadequate Pricing</a:t>
            </a:r>
          </a:p>
        </p:txBody>
      </p:sp>
      <p:sp>
        <p:nvSpPr>
          <p:cNvPr id="44043" name="Rectangle 8"/>
          <p:cNvSpPr>
            <a:spLocks noChangeArrowheads="1"/>
          </p:cNvSpPr>
          <p:nvPr/>
        </p:nvSpPr>
        <p:spPr bwMode="gray">
          <a:xfrm>
            <a:off x="4581525" y="2265363"/>
            <a:ext cx="1593850" cy="180975"/>
          </a:xfrm>
          <a:prstGeom prst="rect">
            <a:avLst/>
          </a:prstGeom>
          <a:noFill/>
          <a:ln w="9525">
            <a:noFill/>
            <a:miter lim="800000"/>
            <a:headEnd/>
            <a:tailEnd/>
          </a:ln>
        </p:spPr>
        <p:txBody>
          <a:bodyPr lIns="0" tIns="0" rIns="0" bIns="0" anchor="ctr">
            <a:spAutoFit/>
          </a:bodyPr>
          <a:lstStyle/>
          <a:p>
            <a:pPr>
              <a:lnSpc>
                <a:spcPct val="85000"/>
              </a:lnSpc>
            </a:pPr>
            <a:r>
              <a:rPr lang="en-US" sz="1400"/>
              <a:t>Reinsurance Failure</a:t>
            </a:r>
          </a:p>
        </p:txBody>
      </p:sp>
      <p:sp>
        <p:nvSpPr>
          <p:cNvPr id="44044" name="Rectangle 9"/>
          <p:cNvSpPr>
            <a:spLocks noChangeArrowheads="1"/>
          </p:cNvSpPr>
          <p:nvPr/>
        </p:nvSpPr>
        <p:spPr bwMode="gray">
          <a:xfrm>
            <a:off x="5172075" y="6084888"/>
            <a:ext cx="1593850" cy="180975"/>
          </a:xfrm>
          <a:prstGeom prst="rect">
            <a:avLst/>
          </a:prstGeom>
          <a:noFill/>
          <a:ln w="9525">
            <a:noFill/>
            <a:miter lim="800000"/>
            <a:headEnd/>
            <a:tailEnd/>
          </a:ln>
        </p:spPr>
        <p:txBody>
          <a:bodyPr lIns="0" tIns="0" rIns="0" bIns="0" anchor="ctr">
            <a:spAutoFit/>
          </a:bodyPr>
          <a:lstStyle/>
          <a:p>
            <a:pPr>
              <a:lnSpc>
                <a:spcPct val="85000"/>
              </a:lnSpc>
            </a:pPr>
            <a:r>
              <a:rPr lang="en-US" sz="1400"/>
              <a:t>Rapid Growth</a:t>
            </a:r>
          </a:p>
        </p:txBody>
      </p:sp>
      <p:sp>
        <p:nvSpPr>
          <p:cNvPr id="44045" name="Rectangle 10"/>
          <p:cNvSpPr>
            <a:spLocks noChangeArrowheads="1"/>
          </p:cNvSpPr>
          <p:nvPr/>
        </p:nvSpPr>
        <p:spPr bwMode="gray">
          <a:xfrm>
            <a:off x="2238375" y="5980113"/>
            <a:ext cx="1593850" cy="180975"/>
          </a:xfrm>
          <a:prstGeom prst="rect">
            <a:avLst/>
          </a:prstGeom>
          <a:noFill/>
          <a:ln w="9525">
            <a:noFill/>
            <a:miter lim="800000"/>
            <a:headEnd/>
            <a:tailEnd/>
          </a:ln>
        </p:spPr>
        <p:txBody>
          <a:bodyPr lIns="0" tIns="0" rIns="0" bIns="0" anchor="ctr">
            <a:spAutoFit/>
          </a:bodyPr>
          <a:lstStyle/>
          <a:p>
            <a:pPr algn="r">
              <a:lnSpc>
                <a:spcPct val="85000"/>
              </a:lnSpc>
            </a:pPr>
            <a:r>
              <a:rPr lang="en-US" sz="1400"/>
              <a:t>Alleged Fraud</a:t>
            </a:r>
          </a:p>
        </p:txBody>
      </p:sp>
      <p:sp>
        <p:nvSpPr>
          <p:cNvPr id="44046" name="Rectangle 11"/>
          <p:cNvSpPr>
            <a:spLocks noChangeArrowheads="1"/>
          </p:cNvSpPr>
          <p:nvPr/>
        </p:nvSpPr>
        <p:spPr bwMode="gray">
          <a:xfrm>
            <a:off x="1238250" y="5418138"/>
            <a:ext cx="1831975" cy="180975"/>
          </a:xfrm>
          <a:prstGeom prst="rect">
            <a:avLst/>
          </a:prstGeom>
          <a:noFill/>
          <a:ln w="9525">
            <a:noFill/>
            <a:miter lim="800000"/>
            <a:headEnd/>
            <a:tailEnd/>
          </a:ln>
        </p:spPr>
        <p:txBody>
          <a:bodyPr lIns="0" tIns="0" rIns="0" bIns="0" anchor="ctr">
            <a:spAutoFit/>
          </a:bodyPr>
          <a:lstStyle/>
          <a:p>
            <a:pPr algn="r">
              <a:lnSpc>
                <a:spcPct val="85000"/>
              </a:lnSpc>
            </a:pPr>
            <a:r>
              <a:rPr lang="en-US" sz="1400"/>
              <a:t>Catastrophe Losses</a:t>
            </a:r>
          </a:p>
        </p:txBody>
      </p:sp>
      <p:sp>
        <p:nvSpPr>
          <p:cNvPr id="44047" name="Rectangle 12"/>
          <p:cNvSpPr>
            <a:spLocks noChangeArrowheads="1"/>
          </p:cNvSpPr>
          <p:nvPr/>
        </p:nvSpPr>
        <p:spPr bwMode="gray">
          <a:xfrm>
            <a:off x="1123950" y="4598988"/>
            <a:ext cx="1593850" cy="180975"/>
          </a:xfrm>
          <a:prstGeom prst="rect">
            <a:avLst/>
          </a:prstGeom>
          <a:noFill/>
          <a:ln w="9525">
            <a:noFill/>
            <a:miter lim="800000"/>
            <a:headEnd/>
            <a:tailEnd/>
          </a:ln>
        </p:spPr>
        <p:txBody>
          <a:bodyPr lIns="0" tIns="0" rIns="0" bIns="0" anchor="ctr">
            <a:spAutoFit/>
          </a:bodyPr>
          <a:lstStyle/>
          <a:p>
            <a:pPr algn="r">
              <a:lnSpc>
                <a:spcPct val="85000"/>
              </a:lnSpc>
            </a:pPr>
            <a:r>
              <a:rPr lang="en-US" sz="1400"/>
              <a:t>Affiliate Impairment</a:t>
            </a:r>
          </a:p>
        </p:txBody>
      </p:sp>
      <p:sp>
        <p:nvSpPr>
          <p:cNvPr id="44048" name="Rectangle 13"/>
          <p:cNvSpPr>
            <a:spLocks noChangeArrowheads="1"/>
          </p:cNvSpPr>
          <p:nvPr/>
        </p:nvSpPr>
        <p:spPr bwMode="gray">
          <a:xfrm>
            <a:off x="390525" y="3524250"/>
            <a:ext cx="2095500" cy="341313"/>
          </a:xfrm>
          <a:prstGeom prst="rect">
            <a:avLst/>
          </a:prstGeom>
          <a:noFill/>
          <a:ln w="9525">
            <a:noFill/>
            <a:miter lim="800000"/>
            <a:headEnd/>
            <a:tailEnd/>
          </a:ln>
        </p:spPr>
        <p:txBody>
          <a:bodyPr lIns="0" tIns="0" rIns="0" bIns="0" anchor="ctr">
            <a:spAutoFit/>
          </a:bodyPr>
          <a:lstStyle/>
          <a:p>
            <a:pPr algn="ctr">
              <a:lnSpc>
                <a:spcPct val="85000"/>
              </a:lnSpc>
            </a:pPr>
            <a:r>
              <a:rPr lang="en-US" sz="1400"/>
              <a:t>Investment Problems </a:t>
            </a:r>
            <a:r>
              <a:rPr lang="en-US" sz="1200" i="1"/>
              <a:t>(Overstatement of Assets)</a:t>
            </a:r>
            <a:endParaRPr lang="en-US" sz="1400" i="1"/>
          </a:p>
        </p:txBody>
      </p:sp>
      <p:sp>
        <p:nvSpPr>
          <p:cNvPr id="44049" name="Rectangle 14"/>
          <p:cNvSpPr>
            <a:spLocks noChangeArrowheads="1"/>
          </p:cNvSpPr>
          <p:nvPr/>
        </p:nvSpPr>
        <p:spPr bwMode="gray">
          <a:xfrm>
            <a:off x="2428875" y="2908300"/>
            <a:ext cx="784225" cy="180975"/>
          </a:xfrm>
          <a:prstGeom prst="rect">
            <a:avLst/>
          </a:prstGeom>
          <a:noFill/>
          <a:ln w="9525">
            <a:noFill/>
            <a:miter lim="800000"/>
            <a:headEnd/>
            <a:tailEnd/>
          </a:ln>
        </p:spPr>
        <p:txBody>
          <a:bodyPr lIns="0" tIns="0" rIns="0" bIns="0" anchor="ctr">
            <a:spAutoFit/>
          </a:bodyPr>
          <a:lstStyle/>
          <a:p>
            <a:pPr algn="r">
              <a:lnSpc>
                <a:spcPct val="85000"/>
              </a:lnSpc>
            </a:pPr>
            <a:r>
              <a:rPr lang="en-US" sz="1400"/>
              <a:t>Misc.</a:t>
            </a:r>
          </a:p>
        </p:txBody>
      </p:sp>
      <p:sp>
        <p:nvSpPr>
          <p:cNvPr id="44050" name="Rectangle 15"/>
          <p:cNvSpPr>
            <a:spLocks noChangeArrowheads="1"/>
          </p:cNvSpPr>
          <p:nvPr/>
        </p:nvSpPr>
        <p:spPr bwMode="gray">
          <a:xfrm>
            <a:off x="1685925" y="2465388"/>
            <a:ext cx="2098675" cy="180975"/>
          </a:xfrm>
          <a:prstGeom prst="rect">
            <a:avLst/>
          </a:prstGeom>
          <a:noFill/>
          <a:ln w="9525">
            <a:noFill/>
            <a:miter lim="800000"/>
            <a:headEnd/>
            <a:tailEnd/>
          </a:ln>
        </p:spPr>
        <p:txBody>
          <a:bodyPr lIns="0" tIns="0" rIns="0" bIns="0" anchor="ctr">
            <a:spAutoFit/>
          </a:bodyPr>
          <a:lstStyle/>
          <a:p>
            <a:pPr algn="r">
              <a:lnSpc>
                <a:spcPct val="85000"/>
              </a:lnSpc>
            </a:pPr>
            <a:r>
              <a:rPr lang="en-US" sz="1400"/>
              <a:t>Sig. Change in Business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06022"/>
                                        </p:tgtEl>
                                        <p:attrNameLst>
                                          <p:attrName>style.visibility</p:attrName>
                                        </p:attrNameLst>
                                      </p:cBhvr>
                                      <p:to>
                                        <p:strVal val="visible"/>
                                      </p:to>
                                    </p:set>
                                    <p:anim calcmode="lin" valueType="num">
                                      <p:cBhvr>
                                        <p:cTn id="7" dur="500" fill="hold"/>
                                        <p:tgtEl>
                                          <p:spTgt spid="2006022"/>
                                        </p:tgtEl>
                                        <p:attrNameLst>
                                          <p:attrName>ppt_w</p:attrName>
                                        </p:attrNameLst>
                                      </p:cBhvr>
                                      <p:tavLst>
                                        <p:tav tm="0">
                                          <p:val>
                                            <p:fltVal val="0"/>
                                          </p:val>
                                        </p:tav>
                                        <p:tav tm="100000">
                                          <p:val>
                                            <p:strVal val="#ppt_w"/>
                                          </p:val>
                                        </p:tav>
                                      </p:tavLst>
                                    </p:anim>
                                    <p:anim calcmode="lin" valueType="num">
                                      <p:cBhvr>
                                        <p:cTn id="8" dur="500" fill="hold"/>
                                        <p:tgtEl>
                                          <p:spTgt spid="20060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6022" grpId="0" animBg="1"/>
    </p:bldLst>
  </p:timing>
</p:sld>
</file>

<file path=ppt/slides/slide1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9939" name="Rectangle 105"/>
          <p:cNvSpPr>
            <a:spLocks noGrp="1" noChangeArrowheads="1"/>
          </p:cNvSpPr>
          <p:nvPr>
            <p:ph type="dt" sz="quarter" idx="10"/>
          </p:nvPr>
        </p:nvSpPr>
        <p:spPr/>
        <p:txBody>
          <a:bodyPr/>
          <a:lstStyle/>
          <a:p>
            <a:pPr>
              <a:defRPr/>
            </a:pPr>
            <a:r>
              <a:rPr lang="en-US" smtClean="0"/>
              <a:t>12/01/09 - 9pm</a:t>
            </a:r>
          </a:p>
        </p:txBody>
      </p:sp>
      <p:sp>
        <p:nvSpPr>
          <p:cNvPr id="39941" name="Rectangle 110"/>
          <p:cNvSpPr>
            <a:spLocks noGrp="1" noChangeArrowheads="1"/>
          </p:cNvSpPr>
          <p:nvPr>
            <p:ph type="sldNum" sz="quarter" idx="12"/>
          </p:nvPr>
        </p:nvSpPr>
        <p:spPr/>
        <p:txBody>
          <a:bodyPr/>
          <a:lstStyle/>
          <a:p>
            <a:pPr>
              <a:defRPr/>
            </a:pPr>
            <a:fld id="{2393E801-D6EF-44F0-98DF-DDAA14B6F4FA}" type="slidenum">
              <a:rPr lang="en-US" smtClean="0"/>
              <a:pPr>
                <a:defRPr/>
              </a:pPr>
              <a:t>146</a:t>
            </a:fld>
            <a:endParaRPr lang="en-US" smtClean="0"/>
          </a:p>
        </p:txBody>
      </p:sp>
      <p:sp>
        <p:nvSpPr>
          <p:cNvPr id="45062" name="Freeform 2"/>
          <p:cNvSpPr>
            <a:spLocks/>
          </p:cNvSpPr>
          <p:nvPr/>
        </p:nvSpPr>
        <p:spPr bwMode="gray">
          <a:xfrm>
            <a:off x="4424363" y="2330450"/>
            <a:ext cx="161925" cy="285750"/>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45063" name="Rectangle 3"/>
          <p:cNvSpPr>
            <a:spLocks noGrp="1" noChangeArrowheads="1"/>
          </p:cNvSpPr>
          <p:nvPr>
            <p:ph type="title"/>
          </p:nvPr>
        </p:nvSpPr>
        <p:spPr/>
        <p:txBody>
          <a:bodyPr/>
          <a:lstStyle/>
          <a:p>
            <a:r>
              <a:rPr lang="en-US" smtClean="0"/>
              <a:t>Top 10 Lines of Business for US P/C Impaired Insurers, 2000–2010</a:t>
            </a:r>
          </a:p>
        </p:txBody>
      </p:sp>
      <p:graphicFrame>
        <p:nvGraphicFramePr>
          <p:cNvPr id="6151176" name="Object 8"/>
          <p:cNvGraphicFramePr>
            <a:graphicFrameLocks noGrp="1"/>
          </p:cNvGraphicFramePr>
          <p:nvPr>
            <p:ph idx="4294967295"/>
          </p:nvPr>
        </p:nvGraphicFramePr>
        <p:xfrm>
          <a:off x="2171700" y="2486025"/>
          <a:ext cx="4486275" cy="3695700"/>
        </p:xfrm>
        <a:graphic>
          <a:graphicData uri="http://schemas.openxmlformats.org/presentationml/2006/ole">
            <p:oleObj spid="_x0000_s11188226" name="Chart" r:id="rId4" imgW="4486147" imgH="3695661" progId="MSGraph.Chart.8">
              <p:embed followColorScheme="full"/>
            </p:oleObj>
          </a:graphicData>
        </a:graphic>
      </p:graphicFrame>
      <p:sp>
        <p:nvSpPr>
          <p:cNvPr id="45064" name="Rectangle 5"/>
          <p:cNvSpPr>
            <a:spLocks noChangeArrowheads="1"/>
          </p:cNvSpPr>
          <p:nvPr/>
        </p:nvSpPr>
        <p:spPr bwMode="auto">
          <a:xfrm>
            <a:off x="0" y="6392863"/>
            <a:ext cx="8107363" cy="465137"/>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							</a:t>
            </a:r>
          </a:p>
          <a:p>
            <a:pPr eaLnBrk="0" hangingPunct="0">
              <a:lnSpc>
                <a:spcPct val="85000"/>
              </a:lnSpc>
              <a:spcBef>
                <a:spcPct val="25000"/>
              </a:spcBef>
              <a:buClr>
                <a:schemeClr val="accent2"/>
              </a:buClr>
              <a:buFont typeface="Wingdings" pitchFamily="2" charset="2"/>
              <a:buNone/>
            </a:pPr>
            <a:r>
              <a:rPr lang="en-US" sz="1100"/>
              <a:t>Source: A.M. Best: </a:t>
            </a:r>
            <a:r>
              <a:rPr lang="en-US" sz="1100" i="1"/>
              <a:t>1969-2010 Impairment Review</a:t>
            </a:r>
            <a:r>
              <a:rPr lang="en-US" sz="1100"/>
              <a:t>, Special Report, April 2011.  </a:t>
            </a:r>
          </a:p>
        </p:txBody>
      </p:sp>
      <p:sp>
        <p:nvSpPr>
          <p:cNvPr id="2006022" name="Rectangle 6"/>
          <p:cNvSpPr>
            <a:spLocks noChangeArrowheads="1"/>
          </p:cNvSpPr>
          <p:nvPr/>
        </p:nvSpPr>
        <p:spPr bwMode="blackWhite">
          <a:xfrm>
            <a:off x="354013" y="1206500"/>
            <a:ext cx="8437562" cy="6762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a:solidFill>
                  <a:srgbClr val="FFFFFF"/>
                </a:solidFill>
              </a:rPr>
              <a:t>Workers Comp and Pvt. Passenger Auto Account for Nearly Half of the Premium Volume of Impaired Insurers Over the Past Decade</a:t>
            </a:r>
          </a:p>
        </p:txBody>
      </p:sp>
      <p:sp>
        <p:nvSpPr>
          <p:cNvPr id="45066" name="Rectangle 7"/>
          <p:cNvSpPr>
            <a:spLocks noChangeArrowheads="1"/>
          </p:cNvSpPr>
          <p:nvPr/>
        </p:nvSpPr>
        <p:spPr bwMode="gray">
          <a:xfrm>
            <a:off x="6221413" y="3136900"/>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a:t>Workers Comp</a:t>
            </a:r>
          </a:p>
        </p:txBody>
      </p:sp>
      <p:sp>
        <p:nvSpPr>
          <p:cNvPr id="45067" name="Rectangle 8"/>
          <p:cNvSpPr>
            <a:spLocks noChangeArrowheads="1"/>
          </p:cNvSpPr>
          <p:nvPr/>
        </p:nvSpPr>
        <p:spPr bwMode="gray">
          <a:xfrm>
            <a:off x="4635500" y="2263775"/>
            <a:ext cx="1593850" cy="184150"/>
          </a:xfrm>
          <a:prstGeom prst="rect">
            <a:avLst/>
          </a:prstGeom>
          <a:noFill/>
          <a:ln w="9525">
            <a:noFill/>
            <a:miter lim="800000"/>
            <a:headEnd/>
            <a:tailEnd/>
          </a:ln>
        </p:spPr>
        <p:txBody>
          <a:bodyPr lIns="0" tIns="0" rIns="0" bIns="0" anchor="ctr">
            <a:spAutoFit/>
          </a:bodyPr>
          <a:lstStyle/>
          <a:p>
            <a:pPr>
              <a:lnSpc>
                <a:spcPct val="85000"/>
              </a:lnSpc>
            </a:pPr>
            <a:r>
              <a:rPr lang="en-US" sz="1400"/>
              <a:t>Financial Guaranty</a:t>
            </a:r>
          </a:p>
        </p:txBody>
      </p:sp>
      <p:sp>
        <p:nvSpPr>
          <p:cNvPr id="45068" name="Rectangle 9"/>
          <p:cNvSpPr>
            <a:spLocks noChangeArrowheads="1"/>
          </p:cNvSpPr>
          <p:nvPr/>
        </p:nvSpPr>
        <p:spPr bwMode="gray">
          <a:xfrm>
            <a:off x="6408738" y="5075238"/>
            <a:ext cx="1793875" cy="182562"/>
          </a:xfrm>
          <a:prstGeom prst="rect">
            <a:avLst/>
          </a:prstGeom>
          <a:noFill/>
          <a:ln w="9525">
            <a:noFill/>
            <a:miter lim="800000"/>
            <a:headEnd/>
            <a:tailEnd/>
          </a:ln>
        </p:spPr>
        <p:txBody>
          <a:bodyPr lIns="0" tIns="0" rIns="0" bIns="0" anchor="ctr">
            <a:spAutoFit/>
          </a:bodyPr>
          <a:lstStyle/>
          <a:p>
            <a:pPr>
              <a:lnSpc>
                <a:spcPct val="85000"/>
              </a:lnSpc>
            </a:pPr>
            <a:r>
              <a:rPr lang="en-US" sz="1400"/>
              <a:t>Pvt. Passenger Auto</a:t>
            </a:r>
          </a:p>
        </p:txBody>
      </p:sp>
      <p:sp>
        <p:nvSpPr>
          <p:cNvPr id="45069" name="Rectangle 10"/>
          <p:cNvSpPr>
            <a:spLocks noChangeArrowheads="1"/>
          </p:cNvSpPr>
          <p:nvPr/>
        </p:nvSpPr>
        <p:spPr bwMode="gray">
          <a:xfrm>
            <a:off x="2506663" y="6153150"/>
            <a:ext cx="1593850" cy="184150"/>
          </a:xfrm>
          <a:prstGeom prst="rect">
            <a:avLst/>
          </a:prstGeom>
          <a:noFill/>
          <a:ln w="9525">
            <a:noFill/>
            <a:miter lim="800000"/>
            <a:headEnd/>
            <a:tailEnd/>
          </a:ln>
        </p:spPr>
        <p:txBody>
          <a:bodyPr lIns="0" tIns="0" rIns="0" bIns="0" anchor="ctr">
            <a:spAutoFit/>
          </a:bodyPr>
          <a:lstStyle/>
          <a:p>
            <a:pPr algn="r">
              <a:lnSpc>
                <a:spcPct val="85000"/>
              </a:lnSpc>
            </a:pPr>
            <a:r>
              <a:rPr lang="en-US" sz="1400"/>
              <a:t>Homeowners</a:t>
            </a:r>
          </a:p>
        </p:txBody>
      </p:sp>
      <p:sp>
        <p:nvSpPr>
          <p:cNvPr id="45070" name="Rectangle 11"/>
          <p:cNvSpPr>
            <a:spLocks noChangeArrowheads="1"/>
          </p:cNvSpPr>
          <p:nvPr/>
        </p:nvSpPr>
        <p:spPr bwMode="gray">
          <a:xfrm>
            <a:off x="1265238" y="5564188"/>
            <a:ext cx="1831975" cy="184150"/>
          </a:xfrm>
          <a:prstGeom prst="rect">
            <a:avLst/>
          </a:prstGeom>
          <a:noFill/>
          <a:ln w="9525">
            <a:noFill/>
            <a:miter lim="800000"/>
            <a:headEnd/>
            <a:tailEnd/>
          </a:ln>
        </p:spPr>
        <p:txBody>
          <a:bodyPr lIns="0" tIns="0" rIns="0" bIns="0" anchor="ctr">
            <a:spAutoFit/>
          </a:bodyPr>
          <a:lstStyle/>
          <a:p>
            <a:pPr algn="r">
              <a:lnSpc>
                <a:spcPct val="85000"/>
              </a:lnSpc>
            </a:pPr>
            <a:r>
              <a:rPr lang="en-US" sz="1400"/>
              <a:t>Commercial Multiperil</a:t>
            </a:r>
          </a:p>
        </p:txBody>
      </p:sp>
      <p:sp>
        <p:nvSpPr>
          <p:cNvPr id="45071" name="Rectangle 12"/>
          <p:cNvSpPr>
            <a:spLocks noChangeArrowheads="1"/>
          </p:cNvSpPr>
          <p:nvPr/>
        </p:nvSpPr>
        <p:spPr bwMode="gray">
          <a:xfrm>
            <a:off x="685800" y="4597400"/>
            <a:ext cx="2032000" cy="184150"/>
          </a:xfrm>
          <a:prstGeom prst="rect">
            <a:avLst/>
          </a:prstGeom>
          <a:noFill/>
          <a:ln w="9525">
            <a:noFill/>
            <a:miter lim="800000"/>
            <a:headEnd/>
            <a:tailEnd/>
          </a:ln>
        </p:spPr>
        <p:txBody>
          <a:bodyPr lIns="0" tIns="0" rIns="0" bIns="0" anchor="ctr">
            <a:spAutoFit/>
          </a:bodyPr>
          <a:lstStyle/>
          <a:p>
            <a:pPr algn="r">
              <a:lnSpc>
                <a:spcPct val="85000"/>
              </a:lnSpc>
            </a:pPr>
            <a:r>
              <a:rPr lang="en-US" sz="1400"/>
              <a:t>Commercial Auto Liability</a:t>
            </a:r>
          </a:p>
        </p:txBody>
      </p:sp>
      <p:sp>
        <p:nvSpPr>
          <p:cNvPr id="45072" name="Rectangle 13"/>
          <p:cNvSpPr>
            <a:spLocks noChangeArrowheads="1"/>
          </p:cNvSpPr>
          <p:nvPr/>
        </p:nvSpPr>
        <p:spPr bwMode="gray">
          <a:xfrm>
            <a:off x="390525" y="3603625"/>
            <a:ext cx="2095500" cy="182563"/>
          </a:xfrm>
          <a:prstGeom prst="rect">
            <a:avLst/>
          </a:prstGeom>
          <a:noFill/>
          <a:ln w="9525">
            <a:noFill/>
            <a:miter lim="800000"/>
            <a:headEnd/>
            <a:tailEnd/>
          </a:ln>
        </p:spPr>
        <p:txBody>
          <a:bodyPr lIns="0" tIns="0" rIns="0" bIns="0" anchor="ctr">
            <a:spAutoFit/>
          </a:bodyPr>
          <a:lstStyle/>
          <a:p>
            <a:pPr algn="ctr">
              <a:lnSpc>
                <a:spcPct val="85000"/>
              </a:lnSpc>
            </a:pPr>
            <a:r>
              <a:rPr lang="en-US" sz="1400"/>
              <a:t>Other Liability</a:t>
            </a:r>
            <a:endParaRPr lang="en-US" sz="1400" i="1"/>
          </a:p>
        </p:txBody>
      </p:sp>
      <p:sp>
        <p:nvSpPr>
          <p:cNvPr id="45073" name="Rectangle 14"/>
          <p:cNvSpPr>
            <a:spLocks noChangeArrowheads="1"/>
          </p:cNvSpPr>
          <p:nvPr/>
        </p:nvSpPr>
        <p:spPr bwMode="gray">
          <a:xfrm>
            <a:off x="2227263" y="2960688"/>
            <a:ext cx="784225" cy="184150"/>
          </a:xfrm>
          <a:prstGeom prst="rect">
            <a:avLst/>
          </a:prstGeom>
          <a:noFill/>
          <a:ln w="9525">
            <a:noFill/>
            <a:miter lim="800000"/>
            <a:headEnd/>
            <a:tailEnd/>
          </a:ln>
        </p:spPr>
        <p:txBody>
          <a:bodyPr lIns="0" tIns="0" rIns="0" bIns="0" anchor="ctr">
            <a:spAutoFit/>
          </a:bodyPr>
          <a:lstStyle/>
          <a:p>
            <a:pPr algn="r">
              <a:lnSpc>
                <a:spcPct val="85000"/>
              </a:lnSpc>
            </a:pPr>
            <a:r>
              <a:rPr lang="en-US" sz="1400"/>
              <a:t>Med Mal</a:t>
            </a:r>
          </a:p>
        </p:txBody>
      </p:sp>
      <p:sp>
        <p:nvSpPr>
          <p:cNvPr id="45074" name="Rectangle 15"/>
          <p:cNvSpPr>
            <a:spLocks noChangeArrowheads="1"/>
          </p:cNvSpPr>
          <p:nvPr/>
        </p:nvSpPr>
        <p:spPr bwMode="gray">
          <a:xfrm>
            <a:off x="2662238" y="2617788"/>
            <a:ext cx="933450" cy="182562"/>
          </a:xfrm>
          <a:prstGeom prst="rect">
            <a:avLst/>
          </a:prstGeom>
          <a:noFill/>
          <a:ln w="9525">
            <a:noFill/>
            <a:miter lim="800000"/>
            <a:headEnd/>
            <a:tailEnd/>
          </a:ln>
        </p:spPr>
        <p:txBody>
          <a:bodyPr lIns="0" tIns="0" rIns="0" bIns="0" anchor="ctr">
            <a:spAutoFit/>
          </a:bodyPr>
          <a:lstStyle/>
          <a:p>
            <a:pPr algn="r">
              <a:lnSpc>
                <a:spcPct val="85000"/>
              </a:lnSpc>
            </a:pPr>
            <a:r>
              <a:rPr lang="en-US" sz="1400"/>
              <a:t>Surety</a:t>
            </a:r>
          </a:p>
        </p:txBody>
      </p:sp>
      <p:sp>
        <p:nvSpPr>
          <p:cNvPr id="45075" name="Rectangle 15"/>
          <p:cNvSpPr>
            <a:spLocks noChangeArrowheads="1"/>
          </p:cNvSpPr>
          <p:nvPr/>
        </p:nvSpPr>
        <p:spPr bwMode="gray">
          <a:xfrm>
            <a:off x="3190875" y="2392363"/>
            <a:ext cx="935038" cy="184150"/>
          </a:xfrm>
          <a:prstGeom prst="rect">
            <a:avLst/>
          </a:prstGeom>
          <a:noFill/>
          <a:ln w="9525">
            <a:noFill/>
            <a:miter lim="800000"/>
            <a:headEnd/>
            <a:tailEnd/>
          </a:ln>
        </p:spPr>
        <p:txBody>
          <a:bodyPr lIns="0" tIns="0" rIns="0" bIns="0" anchor="ctr">
            <a:spAutoFit/>
          </a:bodyPr>
          <a:lstStyle/>
          <a:p>
            <a:pPr algn="r">
              <a:lnSpc>
                <a:spcPct val="85000"/>
              </a:lnSpc>
            </a:pPr>
            <a:r>
              <a:rPr lang="en-US" sz="1400"/>
              <a:t>Title</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06022"/>
                                        </p:tgtEl>
                                        <p:attrNameLst>
                                          <p:attrName>style.visibility</p:attrName>
                                        </p:attrNameLst>
                                      </p:cBhvr>
                                      <p:to>
                                        <p:strVal val="visible"/>
                                      </p:to>
                                    </p:set>
                                    <p:anim calcmode="lin" valueType="num">
                                      <p:cBhvr>
                                        <p:cTn id="7" dur="500" fill="hold"/>
                                        <p:tgtEl>
                                          <p:spTgt spid="2006022"/>
                                        </p:tgtEl>
                                        <p:attrNameLst>
                                          <p:attrName>ppt_w</p:attrName>
                                        </p:attrNameLst>
                                      </p:cBhvr>
                                      <p:tavLst>
                                        <p:tav tm="0">
                                          <p:val>
                                            <p:fltVal val="0"/>
                                          </p:val>
                                        </p:tav>
                                        <p:tav tm="100000">
                                          <p:val>
                                            <p:strVal val="#ppt_w"/>
                                          </p:val>
                                        </p:tav>
                                      </p:tavLst>
                                    </p:anim>
                                    <p:anim calcmode="lin" valueType="num">
                                      <p:cBhvr>
                                        <p:cTn id="8" dur="500" fill="hold"/>
                                        <p:tgtEl>
                                          <p:spTgt spid="20060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6022" grpId="0" animBg="1"/>
    </p:bldLst>
  </p:timing>
</p:sld>
</file>

<file path=ppt/slides/slide147.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993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994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994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169B2D6-33BA-4F31-AE94-E9D48137D90F}" type="slidenum">
              <a:rPr lang="en-US" sz="900"/>
              <a:pPr algn="r" eaLnBrk="0" hangingPunct="0">
                <a:lnSpc>
                  <a:spcPct val="85000"/>
                </a:lnSpc>
                <a:spcBef>
                  <a:spcPct val="20000"/>
                </a:spcBef>
              </a:pPr>
              <a:t>147</a:t>
            </a:fld>
            <a:endParaRPr lang="en-US" sz="900"/>
          </a:p>
        </p:txBody>
      </p:sp>
      <p:sp>
        <p:nvSpPr>
          <p:cNvPr id="39942" name="Rectangle 2"/>
          <p:cNvSpPr>
            <a:spLocks noGrp="1" noChangeArrowheads="1"/>
          </p:cNvSpPr>
          <p:nvPr>
            <p:ph type="title" idx="4294967295"/>
          </p:nvPr>
        </p:nvSpPr>
        <p:spPr>
          <a:xfrm>
            <a:off x="94129" y="90488"/>
            <a:ext cx="7866529" cy="860425"/>
          </a:xfrm>
        </p:spPr>
        <p:txBody>
          <a:bodyPr/>
          <a:lstStyle/>
          <a:p>
            <a:r>
              <a:rPr lang="en-US" dirty="0" smtClean="0"/>
              <a:t>Number of Recessions Endured by P/C Insurers, by Number of Years in Operation</a:t>
            </a:r>
          </a:p>
        </p:txBody>
      </p:sp>
      <p:graphicFrame>
        <p:nvGraphicFramePr>
          <p:cNvPr id="39938" name="Object 3"/>
          <p:cNvGraphicFramePr>
            <a:graphicFrameLocks noChangeAspect="1"/>
          </p:cNvGraphicFramePr>
          <p:nvPr/>
        </p:nvGraphicFramePr>
        <p:xfrm>
          <a:off x="268381" y="1787804"/>
          <a:ext cx="8445500" cy="3497262"/>
        </p:xfrm>
        <a:graphic>
          <a:graphicData uri="http://schemas.openxmlformats.org/presentationml/2006/ole">
            <p:oleObj spid="_x0000_s11189250" name="Chart" r:id="rId4" imgW="8543899" imgH="3533700" progId="MSGraph.Chart.8">
              <p:embed followColorScheme="full"/>
            </p:oleObj>
          </a:graphicData>
        </a:graphic>
      </p:graphicFrame>
      <p:sp>
        <p:nvSpPr>
          <p:cNvPr id="39943" name="Rectangle 4"/>
          <p:cNvSpPr>
            <a:spLocks noChangeArrowheads="1"/>
          </p:cNvSpPr>
          <p:nvPr/>
        </p:nvSpPr>
        <p:spPr bwMode="auto">
          <a:xfrm>
            <a:off x="0" y="6632765"/>
            <a:ext cx="7616825" cy="28238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Sources</a:t>
            </a:r>
            <a:r>
              <a:rPr lang="en-US" sz="1100" dirty="0"/>
              <a:t>: Insurance Information Institute research from </a:t>
            </a:r>
            <a:r>
              <a:rPr lang="en-US" sz="1100" dirty="0" smtClean="0"/>
              <a:t>National Bureau of Economic Research data.</a:t>
            </a:r>
            <a:endParaRPr lang="en-US" sz="1100" dirty="0"/>
          </a:p>
        </p:txBody>
      </p:sp>
      <p:sp>
        <p:nvSpPr>
          <p:cNvPr id="39944" name="Rectangle 5"/>
          <p:cNvSpPr>
            <a:spLocks noChangeArrowheads="1"/>
          </p:cNvSpPr>
          <p:nvPr/>
        </p:nvSpPr>
        <p:spPr bwMode="black">
          <a:xfrm>
            <a:off x="347663" y="1307166"/>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Number of </a:t>
            </a:r>
            <a:r>
              <a:rPr lang="en-US" sz="1600" b="1" dirty="0" smtClean="0">
                <a:solidFill>
                  <a:srgbClr val="225A7A"/>
                </a:solidFill>
              </a:rPr>
              <a:t>Recessions Since 1860</a:t>
            </a:r>
            <a:endParaRPr lang="en-US" sz="1600" b="1" dirty="0">
              <a:solidFill>
                <a:srgbClr val="225A7A"/>
              </a:solidFill>
            </a:endParaRPr>
          </a:p>
        </p:txBody>
      </p:sp>
      <p:sp>
        <p:nvSpPr>
          <p:cNvPr id="2116614" name="Rectangle 6"/>
          <p:cNvSpPr>
            <a:spLocks noChangeArrowheads="1"/>
          </p:cNvSpPr>
          <p:nvPr/>
        </p:nvSpPr>
        <p:spPr bwMode="blackWhite">
          <a:xfrm>
            <a:off x="1358153" y="5486400"/>
            <a:ext cx="6817659" cy="82064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Many US Insurers Are Close to a Century Old or Older</a:t>
            </a:r>
            <a:endParaRPr lang="en-US" b="1" dirty="0">
              <a:solidFill>
                <a:srgbClr val="FFFFFF"/>
              </a:solidFill>
            </a:endParaRPr>
          </a:p>
        </p:txBody>
      </p:sp>
      <p:sp>
        <p:nvSpPr>
          <p:cNvPr id="10" name="Rectangle 5"/>
          <p:cNvSpPr>
            <a:spLocks noChangeArrowheads="1"/>
          </p:cNvSpPr>
          <p:nvPr/>
        </p:nvSpPr>
        <p:spPr bwMode="black">
          <a:xfrm>
            <a:off x="3135687" y="5015752"/>
            <a:ext cx="3144090" cy="221599"/>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1600" b="1" dirty="0">
                <a:solidFill>
                  <a:srgbClr val="225A7A"/>
                </a:solidFill>
              </a:rPr>
              <a:t>Number of </a:t>
            </a:r>
            <a:r>
              <a:rPr lang="en-US" sz="1600" b="1" dirty="0" smtClean="0">
                <a:solidFill>
                  <a:srgbClr val="225A7A"/>
                </a:solidFill>
              </a:rPr>
              <a:t>Years in Operation</a:t>
            </a:r>
            <a:endParaRPr lang="en-US" sz="1600" b="1" dirty="0">
              <a:solidFill>
                <a:srgbClr val="225A7A"/>
              </a:solidFill>
            </a:endParaRPr>
          </a:p>
        </p:txBody>
      </p:sp>
      <p:sp>
        <p:nvSpPr>
          <p:cNvPr id="11" name="AutoShape 8"/>
          <p:cNvSpPr>
            <a:spLocks noChangeArrowheads="1"/>
          </p:cNvSpPr>
          <p:nvPr/>
        </p:nvSpPr>
        <p:spPr bwMode="blackWhite">
          <a:xfrm>
            <a:off x="1372159" y="1667437"/>
            <a:ext cx="4114240" cy="820270"/>
          </a:xfrm>
          <a:prstGeom prst="wedgeRectCallout">
            <a:avLst>
              <a:gd name="adj1" fmla="val 54558"/>
              <a:gd name="adj2" fmla="val 7326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cs typeface="+mn-cs"/>
              </a:rPr>
              <a:t>Insurers are true survivors—not just of natural catastrophes but also economic ones</a:t>
            </a:r>
            <a:endParaRPr lang="en-US" sz="1400" b="1" i="1" dirty="0">
              <a:solidFill>
                <a:schemeClr val="bg1"/>
              </a:solidFill>
              <a:cs typeface="+mn-cs"/>
            </a:endParaRPr>
          </a:p>
        </p:txBody>
      </p:sp>
      <p:sp>
        <p:nvSpPr>
          <p:cNvPr id="12" name="Date Placeholder 11"/>
          <p:cNvSpPr>
            <a:spLocks noGrp="1"/>
          </p:cNvSpPr>
          <p:nvPr>
            <p:ph type="dt" sz="half"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79649112-2361-4913-9798-B6AEBB59A8D4}" type="slidenum">
              <a:rPr lang="en-US" smtClean="0"/>
              <a:pPr>
                <a:defRPr/>
              </a:pPr>
              <a:t>147</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500"/>
                                  </p:stCondLst>
                                  <p:childTnLst>
                                    <p:set>
                                      <p:cBhvr>
                                        <p:cTn id="6" dur="1" fill="hold">
                                          <p:stCondLst>
                                            <p:cond delay="0"/>
                                          </p:stCondLst>
                                        </p:cTn>
                                        <p:tgtEl>
                                          <p:spTgt spid="2116614"/>
                                        </p:tgtEl>
                                        <p:attrNameLst>
                                          <p:attrName>style.visibility</p:attrName>
                                        </p:attrNameLst>
                                      </p:cBhvr>
                                      <p:to>
                                        <p:strVal val="visible"/>
                                      </p:to>
                                    </p:set>
                                    <p:anim calcmode="lin" valueType="num">
                                      <p:cBhvr>
                                        <p:cTn id="7" dur="500" fill="hold"/>
                                        <p:tgtEl>
                                          <p:spTgt spid="2116614"/>
                                        </p:tgtEl>
                                        <p:attrNameLst>
                                          <p:attrName>ppt_w</p:attrName>
                                        </p:attrNameLst>
                                      </p:cBhvr>
                                      <p:tavLst>
                                        <p:tav tm="0">
                                          <p:val>
                                            <p:fltVal val="0"/>
                                          </p:val>
                                        </p:tav>
                                        <p:tav tm="100000">
                                          <p:val>
                                            <p:strVal val="#ppt_w"/>
                                          </p:val>
                                        </p:tav>
                                      </p:tavLst>
                                    </p:anim>
                                    <p:anim calcmode="lin" valueType="num">
                                      <p:cBhvr>
                                        <p:cTn id="8" dur="500" fill="hold"/>
                                        <p:tgtEl>
                                          <p:spTgt spid="2116614"/>
                                        </p:tgtEl>
                                        <p:attrNameLst>
                                          <p:attrName>ppt_h</p:attrName>
                                        </p:attrNameLst>
                                      </p:cBhvr>
                                      <p:tavLst>
                                        <p:tav tm="0">
                                          <p:val>
                                            <p:fltVal val="0"/>
                                          </p:val>
                                        </p:tav>
                                        <p:tav tm="100000">
                                          <p:val>
                                            <p:strVal val="#ppt_h"/>
                                          </p:val>
                                        </p:tav>
                                      </p:tavLst>
                                    </p:anim>
                                    <p:animEffect transition="in" filter="fade">
                                      <p:cBhvr>
                                        <p:cTn id="9" dur="500"/>
                                        <p:tgtEl>
                                          <p:spTgt spid="2116614"/>
                                        </p:tgtEl>
                                      </p:cBhvr>
                                    </p:animEffect>
                                  </p:childTnLst>
                                </p:cTn>
                              </p:par>
                            </p:childTnLst>
                          </p:cTn>
                        </p:par>
                        <p:par>
                          <p:cTn id="10" fill="hold">
                            <p:stCondLst>
                              <p:cond delay="1000"/>
                            </p:stCondLst>
                            <p:childTnLst>
                              <p:par>
                                <p:cTn id="11" presetID="22" presetClass="entr" presetSubtype="8" fill="hold" grpId="0" nodeType="afterEffect">
                                  <p:stCondLst>
                                    <p:cond delay="100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6614" grpId="0" animBg="1"/>
      <p:bldP spid="11" grpId="0" animBg="1"/>
    </p:bldLst>
  </p:timing>
</p:sld>
</file>

<file path=ppt/slides/slide1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5410" name="Rectangle 2"/>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45411" name="Rectangle 3"/>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A7109066-2C1F-4559-A4C4-555C33A2673B}" type="slidenum">
              <a:rPr lang="en-US" sz="900">
                <a:solidFill>
                  <a:schemeClr val="bg1"/>
                </a:solidFill>
              </a:rPr>
              <a:pPr algn="r" eaLnBrk="0" hangingPunct="0">
                <a:lnSpc>
                  <a:spcPct val="85000"/>
                </a:lnSpc>
                <a:spcBef>
                  <a:spcPct val="20000"/>
                </a:spcBef>
              </a:pPr>
              <a:t>148</a:t>
            </a:fld>
            <a:endParaRPr lang="en-US" sz="900">
              <a:solidFill>
                <a:schemeClr val="bg1"/>
              </a:solidFill>
            </a:endParaRPr>
          </a:p>
        </p:txBody>
      </p:sp>
      <p:pic>
        <p:nvPicPr>
          <p:cNvPr id="145412" name="Picture 4"/>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2118661" name="Rectangle 5"/>
          <p:cNvSpPr>
            <a:spLocks noChangeArrowheads="1"/>
          </p:cNvSpPr>
          <p:nvPr/>
        </p:nvSpPr>
        <p:spPr bwMode="blackWhite">
          <a:xfrm>
            <a:off x="685800" y="2936875"/>
            <a:ext cx="7772400" cy="20669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100000"/>
              </a:spcBef>
            </a:pPr>
            <a:r>
              <a:rPr lang="en-US" sz="4000" b="1" dirty="0">
                <a:solidFill>
                  <a:srgbClr val="FFFFFF"/>
                </a:solidFill>
              </a:rPr>
              <a:t>Performance by </a:t>
            </a:r>
            <a:r>
              <a:rPr lang="en-US" sz="4000" b="1" dirty="0" smtClean="0">
                <a:solidFill>
                  <a:srgbClr val="FFFFFF"/>
                </a:solidFill>
              </a:rPr>
              <a:t>Segment</a:t>
            </a:r>
            <a:endParaRPr lang="en-US" sz="4000" b="1" dirty="0">
              <a:solidFill>
                <a:srgbClr val="FFFFFF"/>
              </a:solidFill>
            </a:endParaRP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79649112-2361-4913-9798-B6AEBB59A8D4}" type="slidenum">
              <a:rPr lang="en-US" smtClean="0"/>
              <a:pPr>
                <a:defRPr/>
              </a:pPr>
              <a:t>148</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118661"/>
                                        </p:tgtEl>
                                        <p:attrNameLst>
                                          <p:attrName>style.visibility</p:attrName>
                                        </p:attrNameLst>
                                      </p:cBhvr>
                                      <p:to>
                                        <p:strVal val="visible"/>
                                      </p:to>
                                    </p:set>
                                    <p:anim calcmode="lin" valueType="num">
                                      <p:cBhvr>
                                        <p:cTn id="7" dur="500" fill="hold"/>
                                        <p:tgtEl>
                                          <p:spTgt spid="2118661"/>
                                        </p:tgtEl>
                                        <p:attrNameLst>
                                          <p:attrName>ppt_w</p:attrName>
                                        </p:attrNameLst>
                                      </p:cBhvr>
                                      <p:tavLst>
                                        <p:tav tm="0">
                                          <p:val>
                                            <p:fltVal val="0"/>
                                          </p:val>
                                        </p:tav>
                                        <p:tav tm="100000">
                                          <p:val>
                                            <p:strVal val="#ppt_w"/>
                                          </p:val>
                                        </p:tav>
                                      </p:tavLst>
                                    </p:anim>
                                    <p:anim calcmode="lin" valueType="num">
                                      <p:cBhvr>
                                        <p:cTn id="8" dur="500" fill="hold"/>
                                        <p:tgtEl>
                                          <p:spTgt spid="2118661"/>
                                        </p:tgtEl>
                                        <p:attrNameLst>
                                          <p:attrName>ppt_h</p:attrName>
                                        </p:attrNameLst>
                                      </p:cBhvr>
                                      <p:tavLst>
                                        <p:tav tm="0">
                                          <p:val>
                                            <p:fltVal val="0"/>
                                          </p:val>
                                        </p:tav>
                                        <p:tav tm="100000">
                                          <p:val>
                                            <p:strVal val="#ppt_h"/>
                                          </p:val>
                                        </p:tav>
                                      </p:tavLst>
                                    </p:anim>
                                    <p:animEffect transition="in" filter="fade">
                                      <p:cBhvr>
                                        <p:cTn id="9" dur="500"/>
                                        <p:tgtEl>
                                          <p:spTgt spid="21186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8661" grpId="0" animBg="1"/>
    </p:bld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p:txBody>
          <a:bodyPr/>
          <a:lstStyle/>
          <a:p>
            <a:r>
              <a:rPr lang="en-US" dirty="0" smtClean="0">
                <a:latin typeface="Arial" pitchFamily="34" charset="0"/>
              </a:rPr>
              <a:t>Private Passenger Auto Combined Ratio: 1993–2015F</a:t>
            </a:r>
            <a:endParaRPr lang="en-US" baseline="30000" dirty="0" smtClean="0">
              <a:latin typeface="Arial" pitchFamily="34" charset="0"/>
            </a:endParaRPr>
          </a:p>
        </p:txBody>
      </p:sp>
      <p:graphicFrame>
        <p:nvGraphicFramePr>
          <p:cNvPr id="26626" name="Object 3"/>
          <p:cNvGraphicFramePr>
            <a:graphicFrameLocks/>
          </p:cNvGraphicFramePr>
          <p:nvPr/>
        </p:nvGraphicFramePr>
        <p:xfrm>
          <a:off x="293688" y="1587500"/>
          <a:ext cx="8451850" cy="3663950"/>
        </p:xfrm>
        <a:graphic>
          <a:graphicData uri="http://schemas.openxmlformats.org/presentationml/2006/ole">
            <p:oleObj spid="_x0000_s9014274" name="Chart" r:id="rId4" imgW="8429714" imgH="3638435" progId="MSGraph.Chart.8">
              <p:embed followColorScheme="full"/>
            </p:oleObj>
          </a:graphicData>
        </a:graphic>
      </p:graphicFrame>
      <p:sp>
        <p:nvSpPr>
          <p:cNvPr id="242692" name="Rectangle 4"/>
          <p:cNvSpPr>
            <a:spLocks noChangeArrowheads="1"/>
          </p:cNvSpPr>
          <p:nvPr/>
        </p:nvSpPr>
        <p:spPr bwMode="blackWhite">
          <a:xfrm>
            <a:off x="914400" y="5257800"/>
            <a:ext cx="7634288" cy="8128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a:solidFill>
                  <a:srgbClr val="FFFFFF"/>
                </a:solidFill>
              </a:rPr>
              <a:t>Private Passenger Auto Accounts for 34% of Industry Premiums and Remains the Profit Juggernaut of the P/C Insurance Industry</a:t>
            </a: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149</a:t>
            </a:fld>
            <a:endParaRPr lang="en-US"/>
          </a:p>
        </p:txBody>
      </p:sp>
      <p:sp>
        <p:nvSpPr>
          <p:cNvPr id="8" name="Rectangle 5"/>
          <p:cNvSpPr>
            <a:spLocks noChangeArrowheads="1"/>
          </p:cNvSpPr>
          <p:nvPr/>
        </p:nvSpPr>
        <p:spPr bwMode="auto">
          <a:xfrm>
            <a:off x="0" y="6415088"/>
            <a:ext cx="7569200" cy="442912"/>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Best (</a:t>
            </a:r>
            <a:r>
              <a:rPr lang="en-US" sz="1100" dirty="0" smtClean="0"/>
              <a:t>1990-2012E);Conning (2013F-15F); Insurance Information Institute.</a:t>
            </a:r>
            <a:endParaRPr lang="en-US" sz="1100"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43" name="Rectangle 105"/>
          <p:cNvSpPr>
            <a:spLocks noGrp="1" noChangeArrowheads="1"/>
          </p:cNvSpPr>
          <p:nvPr>
            <p:ph type="dt" sz="quarter" idx="10"/>
          </p:nvPr>
        </p:nvSpPr>
        <p:spPr>
          <a:noFill/>
        </p:spPr>
        <p:txBody>
          <a:bodyPr/>
          <a:lstStyle/>
          <a:p>
            <a:r>
              <a:rPr lang="en-US" smtClean="0"/>
              <a:t>12/01/09 - 9pm</a:t>
            </a:r>
          </a:p>
        </p:txBody>
      </p:sp>
      <p:sp>
        <p:nvSpPr>
          <p:cNvPr id="10244"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0245" name="Rectangle 110"/>
          <p:cNvSpPr>
            <a:spLocks noGrp="1" noChangeArrowheads="1"/>
          </p:cNvSpPr>
          <p:nvPr>
            <p:ph type="sldNum" sz="quarter" idx="12"/>
          </p:nvPr>
        </p:nvSpPr>
        <p:spPr>
          <a:noFill/>
        </p:spPr>
        <p:txBody>
          <a:bodyPr/>
          <a:lstStyle/>
          <a:p>
            <a:fld id="{02944D95-B26D-49DD-9858-EE03E93ABDF7}" type="slidenum">
              <a:rPr lang="en-US" smtClean="0"/>
              <a:pPr/>
              <a:t>15</a:t>
            </a:fld>
            <a:endParaRPr lang="en-US" smtClean="0"/>
          </a:p>
        </p:txBody>
      </p:sp>
      <p:sp>
        <p:nvSpPr>
          <p:cNvPr id="10246" name="Rectangle 2"/>
          <p:cNvSpPr>
            <a:spLocks noGrp="1" noChangeArrowheads="1"/>
          </p:cNvSpPr>
          <p:nvPr>
            <p:ph type="title"/>
          </p:nvPr>
        </p:nvSpPr>
        <p:spPr/>
        <p:txBody>
          <a:bodyPr/>
          <a:lstStyle/>
          <a:p>
            <a:r>
              <a:rPr lang="en-US" sz="2800" dirty="0" smtClean="0"/>
              <a:t>Monthly Change* in Auto Insurance Prices, January 2005 - May 2013</a:t>
            </a:r>
          </a:p>
        </p:txBody>
      </p:sp>
      <p:sp>
        <p:nvSpPr>
          <p:cNvPr id="10247" name="Rectangle 3"/>
          <p:cNvSpPr>
            <a:spLocks noChangeArrowheads="1"/>
          </p:cNvSpPr>
          <p:nvPr/>
        </p:nvSpPr>
        <p:spPr bwMode="black">
          <a:xfrm>
            <a:off x="227013" y="1068388"/>
            <a:ext cx="8221662" cy="6651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 Change</a:t>
            </a:r>
            <a:br>
              <a:rPr lang="en-US" sz="1600" b="1">
                <a:solidFill>
                  <a:srgbClr val="225A7A"/>
                </a:solidFill>
              </a:rPr>
            </a:br>
            <a:r>
              <a:rPr lang="en-US" sz="1600" b="1">
                <a:solidFill>
                  <a:srgbClr val="225A7A"/>
                </a:solidFill>
              </a:rPr>
              <a:t>from same month,</a:t>
            </a:r>
            <a:br>
              <a:rPr lang="en-US" sz="1600" b="1">
                <a:solidFill>
                  <a:srgbClr val="225A7A"/>
                </a:solidFill>
              </a:rPr>
            </a:br>
            <a:r>
              <a:rPr lang="en-US" sz="1600" b="1">
                <a:solidFill>
                  <a:srgbClr val="225A7A"/>
                </a:solidFill>
              </a:rPr>
              <a:t>prior year)</a:t>
            </a:r>
          </a:p>
        </p:txBody>
      </p:sp>
      <p:sp>
        <p:nvSpPr>
          <p:cNvPr id="10248" name="Rectangle 4"/>
          <p:cNvSpPr>
            <a:spLocks noChangeArrowheads="1"/>
          </p:cNvSpPr>
          <p:nvPr/>
        </p:nvSpPr>
        <p:spPr bwMode="auto">
          <a:xfrm>
            <a:off x="0" y="6415088"/>
            <a:ext cx="7569200" cy="442912"/>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r>
              <a:rPr lang="en-US" sz="1100"/>
              <a:t>*	Percentage change from same month in prior year, seasonally adjusted.</a:t>
            </a:r>
          </a:p>
          <a:p>
            <a:pPr marL="133350" indent="-133350" eaLnBrk="0" hangingPunct="0">
              <a:lnSpc>
                <a:spcPct val="90000"/>
              </a:lnSpc>
              <a:buClr>
                <a:schemeClr val="accent2"/>
              </a:buClr>
              <a:buFont typeface="Wingdings" pitchFamily="2" charset="2"/>
              <a:buNone/>
              <a:tabLst>
                <a:tab pos="112713" algn="r"/>
              </a:tabLst>
            </a:pPr>
            <a:r>
              <a:rPr lang="en-US" sz="1100"/>
              <a:t>Sources: US Bureau of Labor Statistics; Insurance Information Institute</a:t>
            </a:r>
          </a:p>
        </p:txBody>
      </p:sp>
      <p:graphicFrame>
        <p:nvGraphicFramePr>
          <p:cNvPr id="10242" name="Object 2"/>
          <p:cNvGraphicFramePr>
            <a:graphicFrameLocks/>
          </p:cNvGraphicFramePr>
          <p:nvPr/>
        </p:nvGraphicFramePr>
        <p:xfrm>
          <a:off x="147638" y="1612900"/>
          <a:ext cx="8902700" cy="4646613"/>
        </p:xfrm>
        <a:graphic>
          <a:graphicData uri="http://schemas.openxmlformats.org/presentationml/2006/ole">
            <p:oleObj spid="_x0000_s12259330" name="Chart" r:id="rId4" imgW="8382000" imgH="4657682" progId="MSGraph.Chart.8">
              <p:embed followColorScheme="full"/>
            </p:oleObj>
          </a:graphicData>
        </a:graphic>
      </p:graphicFrame>
      <p:sp>
        <p:nvSpPr>
          <p:cNvPr id="13" name="AutoShape 6"/>
          <p:cNvSpPr>
            <a:spLocks noChangeArrowheads="1"/>
          </p:cNvSpPr>
          <p:nvPr/>
        </p:nvSpPr>
        <p:spPr bwMode="blackWhite">
          <a:xfrm>
            <a:off x="2328118" y="1120122"/>
            <a:ext cx="3575142" cy="802807"/>
          </a:xfrm>
          <a:prstGeom prst="wedgeRectCallout">
            <a:avLst>
              <a:gd name="adj1" fmla="val 66273"/>
              <a:gd name="adj2" fmla="val 4527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Auto Insurance Price Increases </a:t>
            </a:r>
            <a:r>
              <a:rPr lang="en-US" sz="1400" b="1" dirty="0" smtClean="0">
                <a:solidFill>
                  <a:schemeClr val="bg1"/>
                </a:solidFill>
              </a:rPr>
              <a:t>Averaged 5.1% </a:t>
            </a:r>
            <a:r>
              <a:rPr lang="en-US" sz="1400" b="1" dirty="0">
                <a:solidFill>
                  <a:schemeClr val="bg1"/>
                </a:solidFill>
              </a:rPr>
              <a:t>in 2010 over 2009, After Averaging </a:t>
            </a:r>
            <a:r>
              <a:rPr lang="en-US" sz="1400" b="1" dirty="0" smtClean="0">
                <a:solidFill>
                  <a:schemeClr val="bg1"/>
                </a:solidFill>
              </a:rPr>
              <a:t>4.5</a:t>
            </a:r>
            <a:r>
              <a:rPr lang="en-US" sz="1400" b="1" dirty="0">
                <a:solidFill>
                  <a:schemeClr val="bg1"/>
                </a:solidFill>
              </a:rPr>
              <a:t>% in 2009 over 2008</a:t>
            </a:r>
            <a:r>
              <a:rPr lang="en-US" sz="1400" b="1" dirty="0" smtClean="0">
                <a:solidFill>
                  <a:schemeClr val="bg1"/>
                </a:solidFill>
              </a:rPr>
              <a:t>.</a:t>
            </a:r>
            <a:endParaRPr lang="en-US" sz="1400" b="1" dirty="0">
              <a:solidFill>
                <a:schemeClr val="bg1"/>
              </a:solidFill>
            </a:endParaRPr>
          </a:p>
        </p:txBody>
      </p:sp>
      <p:sp>
        <p:nvSpPr>
          <p:cNvPr id="15" name="Oval 8"/>
          <p:cNvSpPr>
            <a:spLocks noChangeArrowheads="1"/>
          </p:cNvSpPr>
          <p:nvPr/>
        </p:nvSpPr>
        <p:spPr bwMode="auto">
          <a:xfrm rot="5400000">
            <a:off x="1769886" y="3067565"/>
            <a:ext cx="1889125" cy="3177519"/>
          </a:xfrm>
          <a:prstGeom prst="ellipse">
            <a:avLst/>
          </a:prstGeom>
          <a:noFill/>
          <a:ln w="38100">
            <a:solidFill>
              <a:srgbClr val="C00000"/>
            </a:solidFill>
            <a:round/>
            <a:headEnd/>
            <a:tailEnd/>
          </a:ln>
        </p:spPr>
        <p:txBody>
          <a:bodyPr wrap="none" lIns="92075" tIns="46038" rIns="92075" bIns="46038" anchor="ctr"/>
          <a:lstStyle/>
          <a:p>
            <a:pPr eaLnBrk="0" hangingPunct="0">
              <a:spcBef>
                <a:spcPct val="50000"/>
              </a:spcBef>
              <a:buClr>
                <a:srgbClr val="FF3300"/>
              </a:buClr>
              <a:buFont typeface="Wingdings" pitchFamily="2" charset="2"/>
              <a:buNone/>
            </a:pPr>
            <a:endParaRPr lang="en-US" sz="1000">
              <a:solidFill>
                <a:srgbClr val="FF0000"/>
              </a:solidFill>
              <a:latin typeface="Times New Roman" pitchFamily="18" charset="0"/>
            </a:endParaRPr>
          </a:p>
        </p:txBody>
      </p:sp>
      <p:sp>
        <p:nvSpPr>
          <p:cNvPr id="16" name="AutoShape 6"/>
          <p:cNvSpPr>
            <a:spLocks noChangeArrowheads="1"/>
          </p:cNvSpPr>
          <p:nvPr/>
        </p:nvSpPr>
        <p:spPr bwMode="blackWhite">
          <a:xfrm>
            <a:off x="4519525" y="3216011"/>
            <a:ext cx="2528047" cy="1882870"/>
          </a:xfrm>
          <a:prstGeom prst="wedgeRectCallout">
            <a:avLst>
              <a:gd name="adj1" fmla="val -63752"/>
              <a:gd name="adj2" fmla="val 2873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rPr>
              <a:t>Underwriting performance remained strong even when prices were flat or falling due to improvements in underlying frequency and severity trends</a:t>
            </a:r>
          </a:p>
        </p:txBody>
      </p:sp>
      <p:sp>
        <p:nvSpPr>
          <p:cNvPr id="17" name="AutoShape 6"/>
          <p:cNvSpPr>
            <a:spLocks noChangeArrowheads="1"/>
          </p:cNvSpPr>
          <p:nvPr/>
        </p:nvSpPr>
        <p:spPr bwMode="blackWhite">
          <a:xfrm>
            <a:off x="987986" y="1990259"/>
            <a:ext cx="3625850" cy="1143000"/>
          </a:xfrm>
          <a:prstGeom prst="wedgeRectCallout">
            <a:avLst>
              <a:gd name="adj1" fmla="val -10049"/>
              <a:gd name="adj2" fmla="val 10160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PPA Auto, like most p/c lines, exhibits strong cyclicality in pricing.  Prices rose from 2000 to late 2005, were flat/falling in 2006 and 2007 before beginning to rise gain in 2008. </a:t>
            </a:r>
          </a:p>
        </p:txBody>
      </p:sp>
      <p:sp>
        <p:nvSpPr>
          <p:cNvPr id="14" name="AutoShape 6"/>
          <p:cNvSpPr>
            <a:spLocks noChangeArrowheads="1"/>
          </p:cNvSpPr>
          <p:nvPr/>
        </p:nvSpPr>
        <p:spPr bwMode="blackWhite">
          <a:xfrm>
            <a:off x="6569395" y="990456"/>
            <a:ext cx="2285999" cy="891988"/>
          </a:xfrm>
          <a:prstGeom prst="wedgeRectCallout">
            <a:avLst>
              <a:gd name="adj1" fmla="val 37830"/>
              <a:gd name="adj2" fmla="val 7432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Pricing weakened materially in 2011 and early 2012 but has strengthened since then</a:t>
            </a:r>
            <a:endParaRPr lang="en-US" sz="14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13"/>
                                        </p:tgtEl>
                                        <p:attrNameLst>
                                          <p:attrName>style.visibility</p:attrName>
                                        </p:attrNameLst>
                                      </p:cBhvr>
                                      <p:to>
                                        <p:strVal val="visible"/>
                                      </p:to>
                                    </p:set>
                                    <p:animEffect transition="in" filter="wipe(right)">
                                      <p:cBhvr>
                                        <p:cTn id="7" dur="500"/>
                                        <p:tgtEl>
                                          <p:spTgt spid="13"/>
                                        </p:tgtEl>
                                      </p:cBhvr>
                                    </p:animEffect>
                                  </p:childTnLst>
                                </p:cTn>
                              </p:par>
                            </p:childTnLst>
                          </p:cTn>
                        </p:par>
                        <p:par>
                          <p:cTn id="8" fill="hold">
                            <p:stCondLst>
                              <p:cond delay="1500"/>
                            </p:stCondLst>
                            <p:childTnLst>
                              <p:par>
                                <p:cTn id="9" presetID="17" presetClass="entr" presetSubtype="4" fill="hold" grpId="0" nodeType="afterEffect">
                                  <p:stCondLst>
                                    <p:cond delay="100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ppt_x</p:attrName>
                                        </p:attrNameLst>
                                      </p:cBhvr>
                                      <p:tavLst>
                                        <p:tav tm="0">
                                          <p:val>
                                            <p:strVal val="#ppt_x"/>
                                          </p:val>
                                        </p:tav>
                                        <p:tav tm="100000">
                                          <p:val>
                                            <p:strVal val="#ppt_x"/>
                                          </p:val>
                                        </p:tav>
                                      </p:tavLst>
                                    </p:anim>
                                    <p:anim calcmode="lin" valueType="num">
                                      <p:cBhvr>
                                        <p:cTn id="12" dur="500" fill="hold"/>
                                        <p:tgtEl>
                                          <p:spTgt spid="15"/>
                                        </p:tgtEl>
                                        <p:attrNameLst>
                                          <p:attrName>ppt_y</p:attrName>
                                        </p:attrNameLst>
                                      </p:cBhvr>
                                      <p:tavLst>
                                        <p:tav tm="0">
                                          <p:val>
                                            <p:strVal val="#ppt_y+#ppt_h/2"/>
                                          </p:val>
                                        </p:tav>
                                        <p:tav tm="100000">
                                          <p:val>
                                            <p:strVal val="#ppt_y"/>
                                          </p:val>
                                        </p:tav>
                                      </p:tavLst>
                                    </p:anim>
                                    <p:anim calcmode="lin" valueType="num">
                                      <p:cBhvr>
                                        <p:cTn id="13" dur="500" fill="hold"/>
                                        <p:tgtEl>
                                          <p:spTgt spid="15"/>
                                        </p:tgtEl>
                                        <p:attrNameLst>
                                          <p:attrName>ppt_w</p:attrName>
                                        </p:attrNameLst>
                                      </p:cBhvr>
                                      <p:tavLst>
                                        <p:tav tm="0">
                                          <p:val>
                                            <p:strVal val="#ppt_w"/>
                                          </p:val>
                                        </p:tav>
                                        <p:tav tm="100000">
                                          <p:val>
                                            <p:strVal val="#ppt_w"/>
                                          </p:val>
                                        </p:tav>
                                      </p:tavLst>
                                    </p:anim>
                                    <p:anim calcmode="lin" valueType="num">
                                      <p:cBhvr>
                                        <p:cTn id="14" dur="500" fill="hold"/>
                                        <p:tgtEl>
                                          <p:spTgt spid="15"/>
                                        </p:tgtEl>
                                        <p:attrNameLst>
                                          <p:attrName>ppt_h</p:attrName>
                                        </p:attrNameLst>
                                      </p:cBhvr>
                                      <p:tavLst>
                                        <p:tav tm="0">
                                          <p:val>
                                            <p:fltVal val="0"/>
                                          </p:val>
                                        </p:tav>
                                        <p:tav tm="100000">
                                          <p:val>
                                            <p:strVal val="#ppt_h"/>
                                          </p:val>
                                        </p:tav>
                                      </p:tavLst>
                                    </p:anim>
                                  </p:childTnLst>
                                </p:cTn>
                              </p:par>
                            </p:childTnLst>
                          </p:cTn>
                        </p:par>
                        <p:par>
                          <p:cTn id="15" fill="hold">
                            <p:stCondLst>
                              <p:cond delay="3000"/>
                            </p:stCondLst>
                            <p:childTnLst>
                              <p:par>
                                <p:cTn id="16" presetID="22" presetClass="entr" presetSubtype="1" fill="hold" grpId="0" nodeType="afterEffect">
                                  <p:stCondLst>
                                    <p:cond delay="700"/>
                                  </p:stCondLst>
                                  <p:childTnLst>
                                    <p:set>
                                      <p:cBhvr>
                                        <p:cTn id="17" dur="1" fill="hold">
                                          <p:stCondLst>
                                            <p:cond delay="0"/>
                                          </p:stCondLst>
                                        </p:cTn>
                                        <p:tgtEl>
                                          <p:spTgt spid="16"/>
                                        </p:tgtEl>
                                        <p:attrNameLst>
                                          <p:attrName>style.visibility</p:attrName>
                                        </p:attrNameLst>
                                      </p:cBhvr>
                                      <p:to>
                                        <p:strVal val="visible"/>
                                      </p:to>
                                    </p:set>
                                    <p:animEffect transition="in" filter="wipe(up)">
                                      <p:cBhvr>
                                        <p:cTn id="18" dur="500"/>
                                        <p:tgtEl>
                                          <p:spTgt spid="16"/>
                                        </p:tgtEl>
                                      </p:cBhvr>
                                    </p:animEffect>
                                  </p:childTnLst>
                                </p:cTn>
                              </p:par>
                            </p:childTnLst>
                          </p:cTn>
                        </p:par>
                        <p:par>
                          <p:cTn id="19" fill="hold">
                            <p:stCondLst>
                              <p:cond delay="4200"/>
                            </p:stCondLst>
                            <p:childTnLst>
                              <p:par>
                                <p:cTn id="20" presetID="22" presetClass="entr" presetSubtype="2" fill="hold" grpId="0" nodeType="afterEffect">
                                  <p:stCondLst>
                                    <p:cond delay="1000"/>
                                  </p:stCondLst>
                                  <p:childTnLst>
                                    <p:set>
                                      <p:cBhvr>
                                        <p:cTn id="21" dur="1" fill="hold">
                                          <p:stCondLst>
                                            <p:cond delay="0"/>
                                          </p:stCondLst>
                                        </p:cTn>
                                        <p:tgtEl>
                                          <p:spTgt spid="17"/>
                                        </p:tgtEl>
                                        <p:attrNameLst>
                                          <p:attrName>style.visibility</p:attrName>
                                        </p:attrNameLst>
                                      </p:cBhvr>
                                      <p:to>
                                        <p:strVal val="visible"/>
                                      </p:to>
                                    </p:set>
                                    <p:animEffect transition="in" filter="wipe(right)">
                                      <p:cBhvr>
                                        <p:cTn id="22" dur="500"/>
                                        <p:tgtEl>
                                          <p:spTgt spid="17"/>
                                        </p:tgtEl>
                                      </p:cBhvr>
                                    </p:animEffect>
                                  </p:childTnLst>
                                </p:cTn>
                              </p:par>
                            </p:childTnLst>
                          </p:cTn>
                        </p:par>
                        <p:par>
                          <p:cTn id="23" fill="hold">
                            <p:stCondLst>
                              <p:cond delay="5700"/>
                            </p:stCondLst>
                            <p:childTnLst>
                              <p:par>
                                <p:cTn id="24" presetID="22" presetClass="entr" presetSubtype="2" fill="hold" grpId="0" nodeType="afterEffect">
                                  <p:stCondLst>
                                    <p:cond delay="1000"/>
                                  </p:stCondLst>
                                  <p:childTnLst>
                                    <p:set>
                                      <p:cBhvr>
                                        <p:cTn id="25" dur="1" fill="hold">
                                          <p:stCondLst>
                                            <p:cond delay="0"/>
                                          </p:stCondLst>
                                        </p:cTn>
                                        <p:tgtEl>
                                          <p:spTgt spid="14"/>
                                        </p:tgtEl>
                                        <p:attrNameLst>
                                          <p:attrName>style.visibility</p:attrName>
                                        </p:attrNameLst>
                                      </p:cBhvr>
                                      <p:to>
                                        <p:strVal val="visible"/>
                                      </p:to>
                                    </p:set>
                                    <p:animEffect transition="in" filter="wipe(right)">
                                      <p:cBhvr>
                                        <p:cTn id="2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16" grpId="0" animBg="1"/>
      <p:bldP spid="17" grpId="0" animBg="1"/>
      <p:bldP spid="14" grpId="0" animBg="1"/>
    </p:bld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r>
              <a:rPr lang="en-US" dirty="0" smtClean="0"/>
              <a:t>Homeowners Insurance Combined Ratio: 1990–2015F</a:t>
            </a:r>
            <a:endParaRPr lang="en-US" baseline="30000" dirty="0" smtClean="0"/>
          </a:p>
        </p:txBody>
      </p:sp>
      <p:graphicFrame>
        <p:nvGraphicFramePr>
          <p:cNvPr id="54274" name="Object 3"/>
          <p:cNvGraphicFramePr>
            <a:graphicFrameLocks/>
          </p:cNvGraphicFramePr>
          <p:nvPr/>
        </p:nvGraphicFramePr>
        <p:xfrm>
          <a:off x="250723" y="1587500"/>
          <a:ext cx="8686799" cy="3663950"/>
        </p:xfrm>
        <a:graphic>
          <a:graphicData uri="http://schemas.openxmlformats.org/presentationml/2006/ole">
            <p:oleObj spid="_x0000_s17725442" name="Chart" r:id="rId4" imgW="8439161" imgH="3648152" progId="MSGraph.Chart.8">
              <p:embed followColorScheme="full"/>
            </p:oleObj>
          </a:graphicData>
        </a:graphic>
      </p:graphicFrame>
      <p:sp>
        <p:nvSpPr>
          <p:cNvPr id="242692" name="Rectangle 4"/>
          <p:cNvSpPr>
            <a:spLocks noChangeArrowheads="1"/>
          </p:cNvSpPr>
          <p:nvPr/>
        </p:nvSpPr>
        <p:spPr bwMode="blackWhite">
          <a:xfrm>
            <a:off x="1196975" y="5338763"/>
            <a:ext cx="6951663" cy="103254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Homeowners </a:t>
            </a:r>
            <a:r>
              <a:rPr lang="en-US" b="1" dirty="0" smtClean="0">
                <a:solidFill>
                  <a:srgbClr val="FFFFFF"/>
                </a:solidFill>
              </a:rPr>
              <a:t>Performance in 2011/12 Impacted by Large Cat </a:t>
            </a:r>
            <a:r>
              <a:rPr lang="en-US" b="1" dirty="0">
                <a:solidFill>
                  <a:srgbClr val="FFFFFF"/>
                </a:solidFill>
              </a:rPr>
              <a:t>Losses.  Extreme Regional Variation Can Be Expected Due to Local Catastrophe Loss Activity</a:t>
            </a:r>
          </a:p>
        </p:txBody>
      </p:sp>
      <p:sp>
        <p:nvSpPr>
          <p:cNvPr id="54277" name="Rectangle 5"/>
          <p:cNvSpPr>
            <a:spLocks noChangeArrowheads="1"/>
          </p:cNvSpPr>
          <p:nvPr/>
        </p:nvSpPr>
        <p:spPr bwMode="auto">
          <a:xfrm>
            <a:off x="0" y="6415088"/>
            <a:ext cx="7569200" cy="442912"/>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Best (</a:t>
            </a:r>
            <a:r>
              <a:rPr lang="en-US" sz="1100" dirty="0" smtClean="0"/>
              <a:t>1990-2011);Conning (2012E-2015F); Insurance Information Institute.</a:t>
            </a:r>
            <a:endParaRPr lang="en-US" sz="1100" dirty="0"/>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150</a:t>
            </a:fld>
            <a:endParaRPr lang="en-US"/>
          </a:p>
        </p:txBody>
      </p:sp>
      <p:sp>
        <p:nvSpPr>
          <p:cNvPr id="8" name="AutoShape 13"/>
          <p:cNvSpPr>
            <a:spLocks noChangeArrowheads="1"/>
          </p:cNvSpPr>
          <p:nvPr/>
        </p:nvSpPr>
        <p:spPr bwMode="blackWhite">
          <a:xfrm>
            <a:off x="4955460" y="2492477"/>
            <a:ext cx="1165122" cy="636784"/>
          </a:xfrm>
          <a:prstGeom prst="wedgeRectCallout">
            <a:avLst>
              <a:gd name="adj1" fmla="val 77951"/>
              <a:gd name="adj2" fmla="val 4865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Hurricane Ike</a:t>
            </a:r>
            <a:endParaRPr lang="en-US" sz="1600" b="1" dirty="0">
              <a:solidFill>
                <a:schemeClr val="bg1"/>
              </a:solidFill>
            </a:endParaRPr>
          </a:p>
        </p:txBody>
      </p:sp>
      <p:sp>
        <p:nvSpPr>
          <p:cNvPr id="9" name="AutoShape 13"/>
          <p:cNvSpPr>
            <a:spLocks noChangeArrowheads="1"/>
          </p:cNvSpPr>
          <p:nvPr/>
        </p:nvSpPr>
        <p:spPr bwMode="blackWhite">
          <a:xfrm>
            <a:off x="7772403" y="2025446"/>
            <a:ext cx="1253613" cy="813764"/>
          </a:xfrm>
          <a:prstGeom prst="wedgeRectCallout">
            <a:avLst>
              <a:gd name="adj1" fmla="val -46353"/>
              <a:gd name="adj2" fmla="val 11502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Hurricane Sandy</a:t>
            </a:r>
            <a:endParaRPr lang="en-US" sz="1600" b="1" dirty="0">
              <a:solidFill>
                <a:schemeClr val="bg1"/>
              </a:solidFill>
            </a:endParaRPr>
          </a:p>
        </p:txBody>
      </p:sp>
      <p:sp>
        <p:nvSpPr>
          <p:cNvPr id="10" name="AutoShape 13"/>
          <p:cNvSpPr>
            <a:spLocks noChangeArrowheads="1"/>
          </p:cNvSpPr>
          <p:nvPr/>
        </p:nvSpPr>
        <p:spPr bwMode="blackWhite">
          <a:xfrm>
            <a:off x="6140246" y="1612491"/>
            <a:ext cx="1366683" cy="813764"/>
          </a:xfrm>
          <a:prstGeom prst="wedgeRectCallout">
            <a:avLst>
              <a:gd name="adj1" fmla="val 49834"/>
              <a:gd name="adj2" fmla="val 10414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Record tornado activity</a:t>
            </a:r>
            <a:endParaRPr lang="en-US" sz="1600" b="1" dirty="0">
              <a:solidFill>
                <a:schemeClr val="bg1"/>
              </a:solidFill>
            </a:endParaRPr>
          </a:p>
        </p:txBody>
      </p:sp>
      <p:sp>
        <p:nvSpPr>
          <p:cNvPr id="11" name="AutoShape 13"/>
          <p:cNvSpPr>
            <a:spLocks noChangeArrowheads="1"/>
          </p:cNvSpPr>
          <p:nvPr/>
        </p:nvSpPr>
        <p:spPr bwMode="blackWhite">
          <a:xfrm>
            <a:off x="2099188" y="1391265"/>
            <a:ext cx="1165122" cy="636784"/>
          </a:xfrm>
          <a:prstGeom prst="wedgeRectCallout">
            <a:avLst>
              <a:gd name="adj1" fmla="val -77745"/>
              <a:gd name="adj2" fmla="val 11582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Hurricane Andrew</a:t>
            </a:r>
            <a:endParaRPr lang="en-US" sz="16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500"/>
                                  </p:stCondLst>
                                  <p:childTnLst>
                                    <p:set>
                                      <p:cBhvr>
                                        <p:cTn id="11" dur="1" fill="hold">
                                          <p:stCondLst>
                                            <p:cond delay="0"/>
                                          </p:stCondLst>
                                        </p:cTn>
                                        <p:tgtEl>
                                          <p:spTgt spid="8"/>
                                        </p:tgtEl>
                                        <p:attrNameLst>
                                          <p:attrName>style.visibility</p:attrName>
                                        </p:attrNameLst>
                                      </p:cBhvr>
                                      <p:to>
                                        <p:strVal val="visible"/>
                                      </p:to>
                                    </p:set>
                                    <p:animEffect transition="in" filter="wipe(right)">
                                      <p:cBhvr>
                                        <p:cTn id="12" dur="500"/>
                                        <p:tgtEl>
                                          <p:spTgt spid="8"/>
                                        </p:tgtEl>
                                      </p:cBhvr>
                                    </p:animEffect>
                                  </p:childTnLst>
                                </p:cTn>
                              </p:par>
                            </p:childTnLst>
                          </p:cTn>
                        </p:par>
                        <p:par>
                          <p:cTn id="13" fill="hold">
                            <p:stCondLst>
                              <p:cond delay="2500"/>
                            </p:stCondLst>
                            <p:childTnLst>
                              <p:par>
                                <p:cTn id="14" presetID="22" presetClass="entr" presetSubtype="2" fill="hold" grpId="0" nodeType="afterEffect">
                                  <p:stCondLst>
                                    <p:cond delay="500"/>
                                  </p:stCondLst>
                                  <p:childTnLst>
                                    <p:set>
                                      <p:cBhvr>
                                        <p:cTn id="15" dur="1" fill="hold">
                                          <p:stCondLst>
                                            <p:cond delay="0"/>
                                          </p:stCondLst>
                                        </p:cTn>
                                        <p:tgtEl>
                                          <p:spTgt spid="9"/>
                                        </p:tgtEl>
                                        <p:attrNameLst>
                                          <p:attrName>style.visibility</p:attrName>
                                        </p:attrNameLst>
                                      </p:cBhvr>
                                      <p:to>
                                        <p:strVal val="visible"/>
                                      </p:to>
                                    </p:set>
                                    <p:animEffect transition="in" filter="wipe(right)">
                                      <p:cBhvr>
                                        <p:cTn id="16" dur="500"/>
                                        <p:tgtEl>
                                          <p:spTgt spid="9"/>
                                        </p:tgtEl>
                                      </p:cBhvr>
                                    </p:animEffect>
                                  </p:childTnLst>
                                </p:cTn>
                              </p:par>
                            </p:childTnLst>
                          </p:cTn>
                        </p:par>
                        <p:par>
                          <p:cTn id="17" fill="hold">
                            <p:stCondLst>
                              <p:cond delay="3500"/>
                            </p:stCondLst>
                            <p:childTnLst>
                              <p:par>
                                <p:cTn id="18" presetID="22" presetClass="entr" presetSubtype="2" fill="hold" grpId="0" nodeType="afterEffect">
                                  <p:stCondLst>
                                    <p:cond delay="500"/>
                                  </p:stCondLst>
                                  <p:childTnLst>
                                    <p:set>
                                      <p:cBhvr>
                                        <p:cTn id="19" dur="1" fill="hold">
                                          <p:stCondLst>
                                            <p:cond delay="0"/>
                                          </p:stCondLst>
                                        </p:cTn>
                                        <p:tgtEl>
                                          <p:spTgt spid="10"/>
                                        </p:tgtEl>
                                        <p:attrNameLst>
                                          <p:attrName>style.visibility</p:attrName>
                                        </p:attrNameLst>
                                      </p:cBhvr>
                                      <p:to>
                                        <p:strVal val="visible"/>
                                      </p:to>
                                    </p:set>
                                    <p:animEffect transition="in" filter="wipe(right)">
                                      <p:cBhvr>
                                        <p:cTn id="20" dur="500"/>
                                        <p:tgtEl>
                                          <p:spTgt spid="10"/>
                                        </p:tgtEl>
                                      </p:cBhvr>
                                    </p:animEffect>
                                  </p:childTnLst>
                                </p:cTn>
                              </p:par>
                            </p:childTnLst>
                          </p:cTn>
                        </p:par>
                        <p:par>
                          <p:cTn id="21" fill="hold">
                            <p:stCondLst>
                              <p:cond delay="4500"/>
                            </p:stCondLst>
                            <p:childTnLst>
                              <p:par>
                                <p:cTn id="22" presetID="22" presetClass="entr" presetSubtype="2" fill="hold" grpId="0" nodeType="afterEffect">
                                  <p:stCondLst>
                                    <p:cond delay="500"/>
                                  </p:stCondLst>
                                  <p:childTnLst>
                                    <p:set>
                                      <p:cBhvr>
                                        <p:cTn id="23" dur="1" fill="hold">
                                          <p:stCondLst>
                                            <p:cond delay="0"/>
                                          </p:stCondLst>
                                        </p:cTn>
                                        <p:tgtEl>
                                          <p:spTgt spid="11"/>
                                        </p:tgtEl>
                                        <p:attrNameLst>
                                          <p:attrName>style.visibility</p:attrName>
                                        </p:attrNameLst>
                                      </p:cBhvr>
                                      <p:to>
                                        <p:strVal val="visible"/>
                                      </p:to>
                                    </p:set>
                                    <p:animEffect transition="in" filter="wipe(right)">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P spid="9" grpId="0" animBg="1"/>
      <p:bldP spid="10" grpId="0" animBg="1"/>
      <p:bldP spid="11" grpId="0" animBg="1"/>
    </p:bldLst>
  </p:timing>
</p:sld>
</file>

<file path=ppt/slides/slide1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7" name="Rectangle 110"/>
          <p:cNvSpPr>
            <a:spLocks noGrp="1" noChangeArrowheads="1"/>
          </p:cNvSpPr>
          <p:nvPr>
            <p:ph type="sldNum" sz="quarter" idx="12"/>
          </p:nvPr>
        </p:nvSpPr>
        <p:spPr>
          <a:noFill/>
        </p:spPr>
        <p:txBody>
          <a:bodyPr/>
          <a:lstStyle/>
          <a:p>
            <a:fld id="{20B89FB5-AD98-44FE-AF19-71096C30F6D3}" type="slidenum">
              <a:rPr lang="en-US" smtClean="0"/>
              <a:pPr/>
              <a:t>151</a:t>
            </a:fld>
            <a:endParaRPr lang="en-US" smtClean="0"/>
          </a:p>
        </p:txBody>
      </p:sp>
      <p:sp>
        <p:nvSpPr>
          <p:cNvPr id="1028" name="Rectangle 2"/>
          <p:cNvSpPr>
            <a:spLocks noGrp="1" noChangeArrowheads="1"/>
          </p:cNvSpPr>
          <p:nvPr>
            <p:ph type="title" idx="4294967295"/>
          </p:nvPr>
        </p:nvSpPr>
        <p:spPr>
          <a:xfrm>
            <a:off x="0" y="-123825"/>
            <a:ext cx="8686800" cy="1143000"/>
          </a:xfrm>
        </p:spPr>
        <p:txBody>
          <a:bodyPr lIns="92075" tIns="46038" rIns="92075" bIns="46038" anchor="b"/>
          <a:lstStyle/>
          <a:p>
            <a:r>
              <a:rPr lang="en-US" sz="2600" dirty="0" smtClean="0"/>
              <a:t>Homeowners Multi-Peril Loss &amp; LAE Ratio, 2011:</a:t>
            </a:r>
            <a:br>
              <a:rPr lang="en-US" sz="2600" dirty="0" smtClean="0"/>
            </a:br>
            <a:r>
              <a:rPr lang="en-US" sz="2600" dirty="0" smtClean="0"/>
              <a:t>Highest 25 States</a:t>
            </a:r>
          </a:p>
        </p:txBody>
      </p:sp>
      <p:graphicFrame>
        <p:nvGraphicFramePr>
          <p:cNvPr id="1026" name="Object 3"/>
          <p:cNvGraphicFramePr>
            <a:graphicFrameLocks noChangeAspect="1"/>
          </p:cNvGraphicFramePr>
          <p:nvPr>
            <p:ph idx="4294967295"/>
          </p:nvPr>
        </p:nvGraphicFramePr>
        <p:xfrm>
          <a:off x="0" y="1703848"/>
          <a:ext cx="9144000" cy="4754563"/>
        </p:xfrm>
        <a:graphic>
          <a:graphicData uri="http://schemas.openxmlformats.org/presentationml/2006/ole">
            <p:oleObj spid="_x0000_s9017346" name="Chart" r:id="rId4" imgW="8810600" imgH="4581583" progId="MSGraph.Chart.8">
              <p:embed followColorScheme="full"/>
            </p:oleObj>
          </a:graphicData>
        </a:graphic>
      </p:graphicFrame>
      <p:sp>
        <p:nvSpPr>
          <p:cNvPr id="1029" name="Text Box 4"/>
          <p:cNvSpPr txBox="1">
            <a:spLocks noChangeArrowheads="1"/>
          </p:cNvSpPr>
          <p:nvPr/>
        </p:nvSpPr>
        <p:spPr bwMode="auto">
          <a:xfrm>
            <a:off x="0" y="6586538"/>
            <a:ext cx="9017000" cy="214312"/>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a:t>Sources:  SNL Financial; Insurance Information Institute.		</a:t>
            </a:r>
          </a:p>
        </p:txBody>
      </p:sp>
      <p:sp>
        <p:nvSpPr>
          <p:cNvPr id="6" name="AutoShape 13"/>
          <p:cNvSpPr>
            <a:spLocks noChangeArrowheads="1"/>
          </p:cNvSpPr>
          <p:nvPr/>
        </p:nvSpPr>
        <p:spPr bwMode="blackWhite">
          <a:xfrm>
            <a:off x="2814484" y="1242624"/>
            <a:ext cx="2986548" cy="1129553"/>
          </a:xfrm>
          <a:prstGeom prst="wedgeRectCallout">
            <a:avLst>
              <a:gd name="adj1" fmla="val -83492"/>
              <a:gd name="adj2" fmla="val 1339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TN and AL had the worst underwriting performance of all states in 2011 due to high tornado and storm losses</a:t>
            </a:r>
            <a:endParaRPr lang="en-US" sz="1600" b="1"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51" name="Rectangle 110"/>
          <p:cNvSpPr>
            <a:spLocks noGrp="1" noChangeArrowheads="1"/>
          </p:cNvSpPr>
          <p:nvPr>
            <p:ph type="sldNum" sz="quarter" idx="12"/>
          </p:nvPr>
        </p:nvSpPr>
        <p:spPr>
          <a:noFill/>
        </p:spPr>
        <p:txBody>
          <a:bodyPr/>
          <a:lstStyle/>
          <a:p>
            <a:fld id="{975B5FC5-61BE-43F8-A59A-192BACFBE669}" type="slidenum">
              <a:rPr lang="en-US" smtClean="0"/>
              <a:pPr/>
              <a:t>152</a:t>
            </a:fld>
            <a:endParaRPr lang="en-US" smtClean="0"/>
          </a:p>
        </p:txBody>
      </p:sp>
      <p:sp>
        <p:nvSpPr>
          <p:cNvPr id="2052" name="Rectangle 2"/>
          <p:cNvSpPr>
            <a:spLocks noGrp="1" noChangeArrowheads="1"/>
          </p:cNvSpPr>
          <p:nvPr>
            <p:ph type="title" idx="4294967295"/>
          </p:nvPr>
        </p:nvSpPr>
        <p:spPr>
          <a:xfrm>
            <a:off x="0" y="-123825"/>
            <a:ext cx="8686800" cy="1143000"/>
          </a:xfrm>
        </p:spPr>
        <p:txBody>
          <a:bodyPr lIns="92075" tIns="46038" rIns="92075" bIns="46038" anchor="b"/>
          <a:lstStyle/>
          <a:p>
            <a:r>
              <a:rPr lang="en-US" sz="2600" dirty="0" smtClean="0"/>
              <a:t>Homeowners Multi-Peril Loss &amp; LAE Ratio, 2011:</a:t>
            </a:r>
            <a:br>
              <a:rPr lang="en-US" sz="2600" dirty="0" smtClean="0"/>
            </a:br>
            <a:r>
              <a:rPr lang="en-US" sz="2600" dirty="0" smtClean="0"/>
              <a:t>Lowest 25 States</a:t>
            </a:r>
          </a:p>
        </p:txBody>
      </p:sp>
      <p:graphicFrame>
        <p:nvGraphicFramePr>
          <p:cNvPr id="2050" name="Object 3"/>
          <p:cNvGraphicFramePr>
            <a:graphicFrameLocks noChangeAspect="1"/>
          </p:cNvGraphicFramePr>
          <p:nvPr>
            <p:ph idx="4294967295"/>
          </p:nvPr>
        </p:nvGraphicFramePr>
        <p:xfrm>
          <a:off x="0" y="1362075"/>
          <a:ext cx="9144000" cy="5410200"/>
        </p:xfrm>
        <a:graphic>
          <a:graphicData uri="http://schemas.openxmlformats.org/presentationml/2006/ole">
            <p:oleObj spid="_x0000_s9018370" name="Chart" r:id="rId4" imgW="8820048" imgH="4572135" progId="MSGraph.Chart.8">
              <p:embed followColorScheme="full"/>
            </p:oleObj>
          </a:graphicData>
        </a:graphic>
      </p:graphicFrame>
      <p:sp>
        <p:nvSpPr>
          <p:cNvPr id="2053" name="Text Box 4"/>
          <p:cNvSpPr txBox="1">
            <a:spLocks noChangeArrowheads="1"/>
          </p:cNvSpPr>
          <p:nvPr/>
        </p:nvSpPr>
        <p:spPr bwMode="auto">
          <a:xfrm>
            <a:off x="0" y="6586538"/>
            <a:ext cx="9017000" cy="214312"/>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a:t>Sources:  SNL Financial; Insurance Information Institute.		</a:t>
            </a:r>
          </a:p>
        </p:txBody>
      </p:sp>
      <p:sp>
        <p:nvSpPr>
          <p:cNvPr id="6" name="AutoShape 13"/>
          <p:cNvSpPr>
            <a:spLocks noChangeArrowheads="1"/>
          </p:cNvSpPr>
          <p:nvPr/>
        </p:nvSpPr>
        <p:spPr bwMode="blackWhite">
          <a:xfrm>
            <a:off x="4739149" y="1173798"/>
            <a:ext cx="3746090" cy="1129553"/>
          </a:xfrm>
          <a:prstGeom prst="wedgeRectCallout">
            <a:avLst>
              <a:gd name="adj1" fmla="val 46963"/>
              <a:gd name="adj2" fmla="val 15701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HI and FL had the best performance in 2011 due to the absence of hurricanes/tropical storms impacts in either state last year</a:t>
            </a:r>
            <a:endParaRPr lang="en-US" sz="1600" b="1"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208962" name="Object 2"/>
          <p:cNvGraphicFramePr>
            <a:graphicFrameLocks noChangeAspect="1"/>
          </p:cNvGraphicFramePr>
          <p:nvPr>
            <p:ph type="chart" idx="1"/>
          </p:nvPr>
        </p:nvGraphicFramePr>
        <p:xfrm>
          <a:off x="193675" y="1619250"/>
          <a:ext cx="8791575" cy="4892675"/>
        </p:xfrm>
        <a:graphic>
          <a:graphicData uri="http://schemas.openxmlformats.org/presentationml/2006/ole">
            <p:oleObj spid="_x0000_s2070530" name="Chart" r:id="rId3" imgW="8353320" imgH="4648256" progId="MSGraph.Chart.8">
              <p:embed followColorScheme="full"/>
            </p:oleObj>
          </a:graphicData>
        </a:graphic>
      </p:graphicFrame>
      <p:sp>
        <p:nvSpPr>
          <p:cNvPr id="7208963" name="Text Box 3"/>
          <p:cNvSpPr txBox="1">
            <a:spLocks noChangeArrowheads="1"/>
          </p:cNvSpPr>
          <p:nvPr/>
        </p:nvSpPr>
        <p:spPr bwMode="auto">
          <a:xfrm>
            <a:off x="71438" y="6319539"/>
            <a:ext cx="8913812" cy="461665"/>
          </a:xfrm>
          <a:prstGeom prst="rect">
            <a:avLst/>
          </a:prstGeom>
          <a:noFill/>
          <a:ln w="9525">
            <a:noFill/>
            <a:miter lim="800000"/>
            <a:headEnd/>
            <a:tailEnd/>
          </a:ln>
          <a:effectLst/>
        </p:spPr>
        <p:txBody>
          <a:bodyPr>
            <a:spAutoFit/>
          </a:bodyPr>
          <a:lstStyle/>
          <a:p>
            <a:pPr eaLnBrk="1" hangingPunct="1">
              <a:buClrTx/>
              <a:buFontTx/>
              <a:buNone/>
            </a:pPr>
            <a:r>
              <a:rPr lang="en-US" sz="1200" dirty="0" smtClean="0"/>
              <a:t>*2007-2012 figures exclude mortgage and financial guaranty segments.</a:t>
            </a:r>
          </a:p>
          <a:p>
            <a:pPr eaLnBrk="1" hangingPunct="1">
              <a:buClrTx/>
              <a:buFontTx/>
              <a:buNone/>
            </a:pPr>
            <a:r>
              <a:rPr lang="en-US" sz="1200" dirty="0" smtClean="0"/>
              <a:t>Source</a:t>
            </a:r>
            <a:r>
              <a:rPr lang="en-US" sz="1200" dirty="0"/>
              <a:t>: </a:t>
            </a:r>
            <a:r>
              <a:rPr lang="en-US" sz="1200" dirty="0" smtClean="0"/>
              <a:t>A.M</a:t>
            </a:r>
            <a:r>
              <a:rPr lang="en-US" sz="1200" dirty="0"/>
              <a:t>. </a:t>
            </a:r>
            <a:r>
              <a:rPr lang="en-US" sz="1200" dirty="0" smtClean="0"/>
              <a:t>Best (1990-2011); Conning (2012-2015F) </a:t>
            </a:r>
            <a:r>
              <a:rPr lang="en-US" sz="1200" dirty="0"/>
              <a:t>Insurance Information Institute</a:t>
            </a:r>
          </a:p>
        </p:txBody>
      </p:sp>
      <p:sp>
        <p:nvSpPr>
          <p:cNvPr id="7208964" name="Rectangle 4"/>
          <p:cNvSpPr>
            <a:spLocks noGrp="1" noChangeArrowheads="1"/>
          </p:cNvSpPr>
          <p:nvPr>
            <p:ph type="title"/>
          </p:nvPr>
        </p:nvSpPr>
        <p:spPr/>
        <p:txBody>
          <a:bodyPr/>
          <a:lstStyle/>
          <a:p>
            <a:r>
              <a:rPr lang="en-US" dirty="0" smtClean="0"/>
              <a:t>Commercial </a:t>
            </a:r>
            <a:r>
              <a:rPr lang="en-US" dirty="0"/>
              <a:t>Lines Combined </a:t>
            </a:r>
            <a:r>
              <a:rPr lang="en-US" dirty="0" smtClean="0"/>
              <a:t>Ratio, 1990-2015F*</a:t>
            </a:r>
            <a:endParaRPr lang="en-US" dirty="0"/>
          </a:p>
        </p:txBody>
      </p:sp>
      <p:sp>
        <p:nvSpPr>
          <p:cNvPr id="5" name="AutoShape 13"/>
          <p:cNvSpPr>
            <a:spLocks noChangeArrowheads="1"/>
          </p:cNvSpPr>
          <p:nvPr/>
        </p:nvSpPr>
        <p:spPr bwMode="blackWhite">
          <a:xfrm>
            <a:off x="5715001" y="1312607"/>
            <a:ext cx="2635623" cy="1624925"/>
          </a:xfrm>
          <a:prstGeom prst="wedgeRectCallout">
            <a:avLst>
              <a:gd name="adj1" fmla="val 37004"/>
              <a:gd name="adj2" fmla="val 11466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Commercial lines underwriting performance is expected to improve as improvement in pricing environment persists</a:t>
            </a:r>
            <a:endParaRPr lang="en-US" sz="1600" b="1" dirty="0">
              <a:solidFill>
                <a:schemeClr val="bg1"/>
              </a:solidFill>
            </a:endParaRP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213DCD5A-272D-460F-810D-8B44844B5B0F}" type="slidenum">
              <a:rPr lang="en-US" smtClean="0"/>
              <a:pPr>
                <a:defRPr/>
              </a:pPr>
              <a:t>153</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3251" name="Rectangle 2"/>
          <p:cNvSpPr>
            <a:spLocks noGrp="1" noChangeArrowheads="1"/>
          </p:cNvSpPr>
          <p:nvPr>
            <p:ph type="title"/>
          </p:nvPr>
        </p:nvSpPr>
        <p:spPr/>
        <p:txBody>
          <a:bodyPr/>
          <a:lstStyle/>
          <a:p>
            <a:r>
              <a:rPr lang="en-US" dirty="0" smtClean="0"/>
              <a:t>Commercial Auto Combined Ratio: 1993–2015F</a:t>
            </a:r>
            <a:endParaRPr lang="en-US" baseline="30000" dirty="0" smtClean="0"/>
          </a:p>
        </p:txBody>
      </p:sp>
      <p:graphicFrame>
        <p:nvGraphicFramePr>
          <p:cNvPr id="53250" name="Object 3"/>
          <p:cNvGraphicFramePr>
            <a:graphicFrameLocks/>
          </p:cNvGraphicFramePr>
          <p:nvPr/>
        </p:nvGraphicFramePr>
        <p:xfrm>
          <a:off x="293688" y="1587500"/>
          <a:ext cx="8451850" cy="3663950"/>
        </p:xfrm>
        <a:graphic>
          <a:graphicData uri="http://schemas.openxmlformats.org/presentationml/2006/ole">
            <p:oleObj spid="_x0000_s4458498" name="Chart" r:id="rId4" imgW="8419996" imgH="3657600" progId="MSGraph.Chart.8">
              <p:embed followColorScheme="full"/>
            </p:oleObj>
          </a:graphicData>
        </a:graphic>
      </p:graphicFrame>
      <p:sp>
        <p:nvSpPr>
          <p:cNvPr id="242692" name="Rectangle 4"/>
          <p:cNvSpPr>
            <a:spLocks noChangeArrowheads="1"/>
          </p:cNvSpPr>
          <p:nvPr/>
        </p:nvSpPr>
        <p:spPr bwMode="blackWhite">
          <a:xfrm>
            <a:off x="899652" y="5390535"/>
            <a:ext cx="7634288" cy="8128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a:solidFill>
                  <a:srgbClr val="FFFFFF"/>
                </a:solidFill>
              </a:rPr>
              <a:t>Commercial Auto is Expected to </a:t>
            </a:r>
            <a:r>
              <a:rPr lang="en-US" sz="2000" b="1" dirty="0" smtClean="0">
                <a:solidFill>
                  <a:srgbClr val="FFFFFF"/>
                </a:solidFill>
              </a:rPr>
              <a:t>Improve as Rate Gains Outpace Any Adverse Frequency and Severity Trends</a:t>
            </a:r>
            <a:endParaRPr lang="en-US" sz="2000" b="1" dirty="0">
              <a:solidFill>
                <a:srgbClr val="FFFFFF"/>
              </a:solidFill>
            </a:endParaRP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154</a:t>
            </a:fld>
            <a:endParaRPr lang="en-US"/>
          </a:p>
        </p:txBody>
      </p:sp>
      <p:sp>
        <p:nvSpPr>
          <p:cNvPr id="8" name="Rectangle 5"/>
          <p:cNvSpPr>
            <a:spLocks noChangeArrowheads="1"/>
          </p:cNvSpPr>
          <p:nvPr/>
        </p:nvSpPr>
        <p:spPr bwMode="auto">
          <a:xfrm>
            <a:off x="0" y="6415088"/>
            <a:ext cx="7569200" cy="442912"/>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Best (</a:t>
            </a:r>
            <a:r>
              <a:rPr lang="en-US" sz="1100" dirty="0" smtClean="0"/>
              <a:t>1990-2012E);Conning (2012-2015F); Insurance Information Institute.</a:t>
            </a:r>
            <a:endParaRPr lang="en-US" sz="1100"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Lst>
  </p:timing>
</p:sld>
</file>

<file path=ppt/slides/slide1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0179" name="Rectangle 2"/>
          <p:cNvSpPr>
            <a:spLocks noGrp="1" noChangeArrowheads="1"/>
          </p:cNvSpPr>
          <p:nvPr>
            <p:ph type="title"/>
          </p:nvPr>
        </p:nvSpPr>
        <p:spPr/>
        <p:txBody>
          <a:bodyPr/>
          <a:lstStyle/>
          <a:p>
            <a:r>
              <a:rPr lang="en-US" dirty="0" smtClean="0"/>
              <a:t>Commercial Multi-Peril Combined Ratio: 1995–2015F</a:t>
            </a:r>
            <a:endParaRPr lang="en-US" baseline="30000" dirty="0" smtClean="0"/>
          </a:p>
        </p:txBody>
      </p:sp>
      <p:graphicFrame>
        <p:nvGraphicFramePr>
          <p:cNvPr id="50178" name="Object 3"/>
          <p:cNvGraphicFramePr>
            <a:graphicFrameLocks/>
          </p:cNvGraphicFramePr>
          <p:nvPr/>
        </p:nvGraphicFramePr>
        <p:xfrm>
          <a:off x="293688" y="1331259"/>
          <a:ext cx="8451850" cy="3920191"/>
        </p:xfrm>
        <a:graphic>
          <a:graphicData uri="http://schemas.openxmlformats.org/presentationml/2006/ole">
            <p:oleObj spid="_x0000_s4444162" name="Chart" r:id="rId4" imgW="8419996" imgH="3657600" progId="MSGraph.Chart.8">
              <p:embed followColorScheme="full"/>
            </p:oleObj>
          </a:graphicData>
        </a:graphic>
      </p:graphicFrame>
      <p:sp>
        <p:nvSpPr>
          <p:cNvPr id="242692" name="Rectangle 4"/>
          <p:cNvSpPr>
            <a:spLocks noChangeArrowheads="1"/>
          </p:cNvSpPr>
          <p:nvPr/>
        </p:nvSpPr>
        <p:spPr bwMode="blackWhite">
          <a:xfrm>
            <a:off x="442448" y="5302043"/>
            <a:ext cx="8170606" cy="84803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a:solidFill>
                  <a:srgbClr val="FFFFFF"/>
                </a:solidFill>
              </a:rPr>
              <a:t>Commercial Multi-Peril Underwriting Performance is </a:t>
            </a:r>
            <a:r>
              <a:rPr lang="en-US" sz="2000" b="1" dirty="0" smtClean="0">
                <a:solidFill>
                  <a:srgbClr val="FFFFFF"/>
                </a:solidFill>
              </a:rPr>
              <a:t>Expected </a:t>
            </a:r>
            <a:r>
              <a:rPr lang="en-US" sz="2000" b="1" dirty="0">
                <a:solidFill>
                  <a:srgbClr val="FFFFFF"/>
                </a:solidFill>
              </a:rPr>
              <a:t>to </a:t>
            </a:r>
            <a:r>
              <a:rPr lang="en-US" sz="2000" b="1" dirty="0" smtClean="0">
                <a:solidFill>
                  <a:srgbClr val="FFFFFF"/>
                </a:solidFill>
              </a:rPr>
              <a:t>Improve in 2013 Assuming Normal Catastrophe Loss Activity</a:t>
            </a:r>
            <a:endParaRPr lang="en-US" sz="2000" b="1" dirty="0">
              <a:solidFill>
                <a:srgbClr val="FFFFFF"/>
              </a:solidFill>
            </a:endParaRPr>
          </a:p>
        </p:txBody>
      </p:sp>
      <p:sp>
        <p:nvSpPr>
          <p:cNvPr id="50181" name="Rectangle 5"/>
          <p:cNvSpPr>
            <a:spLocks noChangeArrowheads="1"/>
          </p:cNvSpPr>
          <p:nvPr/>
        </p:nvSpPr>
        <p:spPr bwMode="auto">
          <a:xfrm>
            <a:off x="-1" y="6110103"/>
            <a:ext cx="8554065" cy="747897"/>
          </a:xfrm>
          <a:prstGeom prst="rect">
            <a:avLst/>
          </a:prstGeom>
          <a:noFill/>
          <a:ln w="9525" algn="ctr">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smtClean="0"/>
              <a:t>*2012-2013 figures are A.M. Best estimate/forecast for the </a:t>
            </a:r>
            <a:r>
              <a:rPr lang="en-US" sz="1100" dirty="0"/>
              <a:t>combined liability and non-liability components</a:t>
            </a:r>
            <a:r>
              <a:rPr lang="en-US" sz="1100" dirty="0" smtClean="0"/>
              <a:t>.  Same for Conning 2014-2015F figures.</a:t>
            </a: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Best</a:t>
            </a:r>
            <a:r>
              <a:rPr lang="en-US" sz="1100" dirty="0" smtClean="0"/>
              <a:t>; Conning; </a:t>
            </a:r>
            <a:r>
              <a:rPr lang="en-US" sz="1100" dirty="0"/>
              <a:t>Insurance Information Institute.</a:t>
            </a: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155</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Lst>
  </p:timing>
</p:sld>
</file>

<file path=ppt/slides/slide1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0179" name="Rectangle 2"/>
          <p:cNvSpPr>
            <a:spLocks noGrp="1" noChangeArrowheads="1"/>
          </p:cNvSpPr>
          <p:nvPr>
            <p:ph type="title"/>
          </p:nvPr>
        </p:nvSpPr>
        <p:spPr/>
        <p:txBody>
          <a:bodyPr/>
          <a:lstStyle/>
          <a:p>
            <a:r>
              <a:rPr lang="en-US" dirty="0" smtClean="0"/>
              <a:t>General Liability Combined Ratio: </a:t>
            </a:r>
            <a:br>
              <a:rPr lang="en-US" dirty="0" smtClean="0"/>
            </a:br>
            <a:r>
              <a:rPr lang="en-US" dirty="0" smtClean="0"/>
              <a:t>2005–2015F</a:t>
            </a:r>
            <a:endParaRPr lang="en-US" baseline="30000" dirty="0" smtClean="0"/>
          </a:p>
        </p:txBody>
      </p:sp>
      <p:graphicFrame>
        <p:nvGraphicFramePr>
          <p:cNvPr id="50178" name="Object 3"/>
          <p:cNvGraphicFramePr>
            <a:graphicFrameLocks/>
          </p:cNvGraphicFramePr>
          <p:nvPr/>
        </p:nvGraphicFramePr>
        <p:xfrm>
          <a:off x="293688" y="1331259"/>
          <a:ext cx="8451850" cy="3920191"/>
        </p:xfrm>
        <a:graphic>
          <a:graphicData uri="http://schemas.openxmlformats.org/presentationml/2006/ole">
            <p:oleObj spid="_x0000_s9019394" name="Chart" r:id="rId4" imgW="8419996" imgH="3657600" progId="MSGraph.Chart.8">
              <p:embed followColorScheme="full"/>
            </p:oleObj>
          </a:graphicData>
        </a:graphic>
      </p:graphicFrame>
      <p:sp>
        <p:nvSpPr>
          <p:cNvPr id="242692" name="Rectangle 4"/>
          <p:cNvSpPr>
            <a:spLocks noChangeArrowheads="1"/>
          </p:cNvSpPr>
          <p:nvPr/>
        </p:nvSpPr>
        <p:spPr bwMode="blackWhite">
          <a:xfrm>
            <a:off x="1495425" y="5257799"/>
            <a:ext cx="6419850" cy="107576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a:solidFill>
                  <a:srgbClr val="FFFFFF"/>
                </a:solidFill>
              </a:rPr>
              <a:t>Commercial </a:t>
            </a:r>
            <a:r>
              <a:rPr lang="en-US" sz="2000" b="1" dirty="0" smtClean="0">
                <a:solidFill>
                  <a:srgbClr val="FFFFFF"/>
                </a:solidFill>
              </a:rPr>
              <a:t>General Liability Underwriting Performance Has Been Volatile in Recent Years</a:t>
            </a:r>
            <a:endParaRPr lang="en-US" sz="2000" b="1" dirty="0">
              <a:solidFill>
                <a:srgbClr val="FFFFFF"/>
              </a:solidFill>
            </a:endParaRPr>
          </a:p>
        </p:txBody>
      </p:sp>
      <p:sp>
        <p:nvSpPr>
          <p:cNvPr id="50181" name="Rectangle 5"/>
          <p:cNvSpPr>
            <a:spLocks noChangeArrowheads="1"/>
          </p:cNvSpPr>
          <p:nvPr/>
        </p:nvSpPr>
        <p:spPr bwMode="auto">
          <a:xfrm>
            <a:off x="0" y="6414802"/>
            <a:ext cx="7569200" cy="443198"/>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smtClean="0"/>
              <a:t>Source: Conning Research and Consulting.</a:t>
            </a:r>
            <a:endParaRPr lang="en-US" sz="1100" dirty="0"/>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156</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Lst>
  </p:timing>
</p:sld>
</file>

<file path=ppt/slides/slide1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2227" name="Rectangle 2"/>
          <p:cNvSpPr>
            <a:spLocks noGrp="1" noChangeArrowheads="1"/>
          </p:cNvSpPr>
          <p:nvPr>
            <p:ph type="title"/>
          </p:nvPr>
        </p:nvSpPr>
        <p:spPr/>
        <p:txBody>
          <a:bodyPr/>
          <a:lstStyle/>
          <a:p>
            <a:r>
              <a:rPr lang="en-US" dirty="0" smtClean="0"/>
              <a:t>Inland Marine Combined Ratio:       1999–2015F</a:t>
            </a:r>
            <a:endParaRPr lang="en-US" baseline="30000" dirty="0" smtClean="0"/>
          </a:p>
        </p:txBody>
      </p:sp>
      <p:graphicFrame>
        <p:nvGraphicFramePr>
          <p:cNvPr id="52226" name="Object 3"/>
          <p:cNvGraphicFramePr>
            <a:graphicFrameLocks/>
          </p:cNvGraphicFramePr>
          <p:nvPr/>
        </p:nvGraphicFramePr>
        <p:xfrm>
          <a:off x="293688" y="1587500"/>
          <a:ext cx="8451850" cy="3663950"/>
        </p:xfrm>
        <a:graphic>
          <a:graphicData uri="http://schemas.openxmlformats.org/presentationml/2006/ole">
            <p:oleObj spid="_x0000_s4445186" name="Chart" r:id="rId4" imgW="8429714" imgH="3638435" progId="MSGraph.Chart.8">
              <p:embed followColorScheme="full"/>
            </p:oleObj>
          </a:graphicData>
        </a:graphic>
      </p:graphicFrame>
      <p:sp>
        <p:nvSpPr>
          <p:cNvPr id="242692" name="Rectangle 4"/>
          <p:cNvSpPr>
            <a:spLocks noChangeArrowheads="1"/>
          </p:cNvSpPr>
          <p:nvPr/>
        </p:nvSpPr>
        <p:spPr bwMode="blackWhite">
          <a:xfrm>
            <a:off x="927847" y="5392271"/>
            <a:ext cx="7634288" cy="8128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a:solidFill>
                  <a:srgbClr val="FFFFFF"/>
                </a:solidFill>
              </a:rPr>
              <a:t>Inland Marine is Expected to Remain Among the Most Profitable of All Lines</a:t>
            </a:r>
          </a:p>
        </p:txBody>
      </p:sp>
      <p:sp>
        <p:nvSpPr>
          <p:cNvPr id="52229" name="Rectangle 5"/>
          <p:cNvSpPr>
            <a:spLocks noChangeArrowheads="1"/>
          </p:cNvSpPr>
          <p:nvPr/>
        </p:nvSpPr>
        <p:spPr bwMode="auto">
          <a:xfrm>
            <a:off x="0" y="6415088"/>
            <a:ext cx="7569200" cy="442912"/>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a:t>
            </a:r>
            <a:r>
              <a:rPr lang="en-US" sz="1100" dirty="0" smtClean="0"/>
              <a:t>Best (1999-2011); Conning (2012-2015F)</a:t>
            </a:r>
            <a:endParaRPr lang="en-US" sz="1100" dirty="0"/>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157</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Lst>
  </p:timing>
</p:sld>
</file>

<file path=ppt/slides/slide1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3251" name="Rectangle 2"/>
          <p:cNvSpPr>
            <a:spLocks noGrp="1" noChangeArrowheads="1"/>
          </p:cNvSpPr>
          <p:nvPr>
            <p:ph type="title"/>
          </p:nvPr>
        </p:nvSpPr>
        <p:spPr/>
        <p:txBody>
          <a:bodyPr/>
          <a:lstStyle/>
          <a:p>
            <a:r>
              <a:rPr lang="en-US" dirty="0" smtClean="0"/>
              <a:t>Other &amp; Products Liability Combined Ratio: 1991–2013F</a:t>
            </a:r>
            <a:endParaRPr lang="en-US" baseline="30000" dirty="0" smtClean="0"/>
          </a:p>
        </p:txBody>
      </p:sp>
      <p:graphicFrame>
        <p:nvGraphicFramePr>
          <p:cNvPr id="53250" name="Object 3"/>
          <p:cNvGraphicFramePr>
            <a:graphicFrameLocks/>
          </p:cNvGraphicFramePr>
          <p:nvPr/>
        </p:nvGraphicFramePr>
        <p:xfrm>
          <a:off x="293688" y="1587500"/>
          <a:ext cx="8451850" cy="3663950"/>
        </p:xfrm>
        <a:graphic>
          <a:graphicData uri="http://schemas.openxmlformats.org/presentationml/2006/ole">
            <p:oleObj spid="_x0000_s646146" name="Chart" r:id="rId4" imgW="8419996" imgH="3657600" progId="MSGraph.Chart.8">
              <p:embed followColorScheme="full"/>
            </p:oleObj>
          </a:graphicData>
        </a:graphic>
      </p:graphicFrame>
      <p:sp>
        <p:nvSpPr>
          <p:cNvPr id="242692" name="Rectangle 4"/>
          <p:cNvSpPr>
            <a:spLocks noChangeArrowheads="1"/>
          </p:cNvSpPr>
          <p:nvPr/>
        </p:nvSpPr>
        <p:spPr bwMode="blackWhite">
          <a:xfrm>
            <a:off x="1385046" y="5299262"/>
            <a:ext cx="6808134" cy="11414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400" b="1" dirty="0" smtClean="0">
                <a:solidFill>
                  <a:srgbClr val="FFFFFF"/>
                </a:solidFill>
              </a:rPr>
              <a:t>Liability Lines Have Performed Better in the Post-Tort Reform Era (~2005), but There Has Been Some Deterioration in Recent Years</a:t>
            </a:r>
            <a:endParaRPr lang="en-US" sz="2400" b="1" dirty="0">
              <a:solidFill>
                <a:srgbClr val="FFFFFF"/>
              </a:solidFill>
            </a:endParaRPr>
          </a:p>
        </p:txBody>
      </p:sp>
      <p:sp>
        <p:nvSpPr>
          <p:cNvPr id="53253" name="Rectangle 5"/>
          <p:cNvSpPr>
            <a:spLocks noChangeArrowheads="1"/>
          </p:cNvSpPr>
          <p:nvPr/>
        </p:nvSpPr>
        <p:spPr bwMode="auto">
          <a:xfrm>
            <a:off x="0" y="6415088"/>
            <a:ext cx="7569200" cy="442912"/>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Best </a:t>
            </a:r>
            <a:r>
              <a:rPr lang="en-US" sz="1100" dirty="0" smtClean="0"/>
              <a:t>; </a:t>
            </a:r>
            <a:r>
              <a:rPr lang="en-US" sz="1100" dirty="0"/>
              <a:t>Insurance Information </a:t>
            </a:r>
            <a:r>
              <a:rPr lang="en-US" sz="1100" dirty="0" smtClean="0"/>
              <a:t>Institute.</a:t>
            </a:r>
            <a:endParaRPr lang="en-US" sz="1100" dirty="0"/>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158</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Lst>
  </p:timing>
</p:sld>
</file>

<file path=ppt/slides/slide159.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7292930" name="Object 2"/>
          <p:cNvGraphicFramePr>
            <a:graphicFrameLocks noChangeAspect="1"/>
          </p:cNvGraphicFramePr>
          <p:nvPr/>
        </p:nvGraphicFramePr>
        <p:xfrm>
          <a:off x="211137" y="1406525"/>
          <a:ext cx="8932863" cy="5451475"/>
        </p:xfrm>
        <a:graphic>
          <a:graphicData uri="http://schemas.openxmlformats.org/presentationml/2006/ole">
            <p:oleObj spid="_x0000_s4459522" name="Chart" r:id="rId3" imgW="8191626" imgH="5391113" progId="MSGraph.Chart.8">
              <p:embed followColorScheme="full"/>
            </p:oleObj>
          </a:graphicData>
        </a:graphic>
      </p:graphicFrame>
      <p:sp>
        <p:nvSpPr>
          <p:cNvPr id="7292931" name="Rectangle 3"/>
          <p:cNvSpPr>
            <a:spLocks noGrp="1" noChangeArrowheads="1"/>
          </p:cNvSpPr>
          <p:nvPr>
            <p:ph type="title"/>
          </p:nvPr>
        </p:nvSpPr>
        <p:spPr>
          <a:xfrm>
            <a:off x="239712" y="87967"/>
            <a:ext cx="7425111" cy="838200"/>
          </a:xfrm>
        </p:spPr>
        <p:txBody>
          <a:bodyPr/>
          <a:lstStyle/>
          <a:p>
            <a:r>
              <a:rPr lang="en-US" dirty="0" smtClean="0"/>
              <a:t>Medical Malpractice Combined Ratio vs. All Lines Combined Ratio, 1991-2015F</a:t>
            </a:r>
          </a:p>
        </p:txBody>
      </p:sp>
      <p:sp>
        <p:nvSpPr>
          <p:cNvPr id="55300" name="Text Box 4"/>
          <p:cNvSpPr txBox="1">
            <a:spLocks noChangeArrowheads="1"/>
          </p:cNvSpPr>
          <p:nvPr/>
        </p:nvSpPr>
        <p:spPr bwMode="auto">
          <a:xfrm>
            <a:off x="76199" y="6553200"/>
            <a:ext cx="7666703" cy="277641"/>
          </a:xfrm>
          <a:prstGeom prst="rect">
            <a:avLst/>
          </a:prstGeom>
          <a:noFill/>
          <a:ln w="9525">
            <a:noFill/>
            <a:miter lim="800000"/>
            <a:headEnd/>
            <a:tailEnd/>
          </a:ln>
        </p:spPr>
        <p:txBody>
          <a:bodyPr wrap="square" lIns="92075" tIns="46038" rIns="92075" bIns="46038">
            <a:spAutoFit/>
          </a:bodyPr>
          <a:lstStyle/>
          <a:p>
            <a:r>
              <a:rPr lang="en-US" sz="1200" dirty="0"/>
              <a:t>Source: AM </a:t>
            </a:r>
            <a:r>
              <a:rPr lang="en-US" sz="1200" dirty="0" smtClean="0"/>
              <a:t>Best (1991-2011); Conning (2012E-2015F) </a:t>
            </a:r>
            <a:r>
              <a:rPr lang="en-US" sz="1200" dirty="0"/>
              <a:t>Insurance Information Institute</a:t>
            </a:r>
          </a:p>
        </p:txBody>
      </p:sp>
      <p:sp>
        <p:nvSpPr>
          <p:cNvPr id="8" name="AutoShape 7"/>
          <p:cNvSpPr>
            <a:spLocks noChangeArrowheads="1"/>
          </p:cNvSpPr>
          <p:nvPr/>
        </p:nvSpPr>
        <p:spPr bwMode="blackWhite">
          <a:xfrm>
            <a:off x="1003300" y="1371600"/>
            <a:ext cx="3380441" cy="1200150"/>
          </a:xfrm>
          <a:prstGeom prst="wedgeRectCallout">
            <a:avLst>
              <a:gd name="adj1" fmla="val -21794"/>
              <a:gd name="adj2" fmla="val 1686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b="1" dirty="0">
                <a:solidFill>
                  <a:schemeClr val="bg1"/>
                </a:solidFill>
              </a:rPr>
              <a:t>Med Mal Insurers in </a:t>
            </a:r>
            <a:r>
              <a:rPr lang="en-US" b="1" dirty="0" smtClean="0">
                <a:solidFill>
                  <a:schemeClr val="bg1"/>
                </a:solidFill>
              </a:rPr>
              <a:t>2012 </a:t>
            </a:r>
            <a:r>
              <a:rPr lang="en-US" b="1" dirty="0">
                <a:solidFill>
                  <a:schemeClr val="bg1"/>
                </a:solidFill>
              </a:rPr>
              <a:t>paid </a:t>
            </a:r>
            <a:r>
              <a:rPr lang="en-US" b="1" dirty="0" smtClean="0">
                <a:solidFill>
                  <a:schemeClr val="bg1"/>
                </a:solidFill>
              </a:rPr>
              <a:t>out </a:t>
            </a:r>
            <a:r>
              <a:rPr lang="en-US" b="1" dirty="0">
                <a:solidFill>
                  <a:schemeClr val="bg1"/>
                </a:solidFill>
              </a:rPr>
              <a:t>$</a:t>
            </a:r>
            <a:r>
              <a:rPr lang="en-US" b="1" dirty="0" smtClean="0">
                <a:solidFill>
                  <a:schemeClr val="bg1"/>
                </a:solidFill>
              </a:rPr>
              <a:t>0.91 </a:t>
            </a:r>
            <a:r>
              <a:rPr lang="en-US" b="1" dirty="0">
                <a:solidFill>
                  <a:schemeClr val="bg1"/>
                </a:solidFill>
              </a:rPr>
              <a:t>in loss and expense for every $1 they earned in premiums</a:t>
            </a:r>
            <a:endParaRPr lang="en-US" b="1" dirty="0">
              <a:solidFill>
                <a:schemeClr val="bg1"/>
              </a:solidFill>
              <a:latin typeface="Arial" pitchFamily="34" charset="0"/>
            </a:endParaRPr>
          </a:p>
        </p:txBody>
      </p:sp>
      <p:sp>
        <p:nvSpPr>
          <p:cNvPr id="9" name="AutoShape 29"/>
          <p:cNvSpPr>
            <a:spLocks noChangeArrowheads="1"/>
          </p:cNvSpPr>
          <p:nvPr/>
        </p:nvSpPr>
        <p:spPr bwMode="blackWhite">
          <a:xfrm>
            <a:off x="2444497" y="4757219"/>
            <a:ext cx="2144712" cy="1009650"/>
          </a:xfrm>
          <a:prstGeom prst="wedgeRectCallout">
            <a:avLst>
              <a:gd name="adj1" fmla="val 49255"/>
              <a:gd name="adj2" fmla="val -8398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latin typeface="Arial" pitchFamily="34" charset="0"/>
              </a:rPr>
              <a:t>In 2001, med mal insurers paid out $1.55 for every dollar earned</a:t>
            </a:r>
          </a:p>
        </p:txBody>
      </p:sp>
      <p:sp>
        <p:nvSpPr>
          <p:cNvPr id="11" name="AutoShape 29"/>
          <p:cNvSpPr>
            <a:spLocks noChangeArrowheads="1"/>
          </p:cNvSpPr>
          <p:nvPr/>
        </p:nvSpPr>
        <p:spPr bwMode="blackWhite">
          <a:xfrm>
            <a:off x="5368413" y="1463219"/>
            <a:ext cx="3503322" cy="1230964"/>
          </a:xfrm>
          <a:prstGeom prst="wedgeRectCallout">
            <a:avLst>
              <a:gd name="adj1" fmla="val 36718"/>
              <a:gd name="adj2" fmla="val 17412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latin typeface="Arial" pitchFamily="34" charset="0"/>
              </a:rPr>
              <a:t>The dramatic improvement </a:t>
            </a:r>
            <a:r>
              <a:rPr lang="en-US" sz="1600" b="1" dirty="0" smtClean="0">
                <a:latin typeface="Arial" pitchFamily="34" charset="0"/>
              </a:rPr>
              <a:t>over the past decade </a:t>
            </a:r>
            <a:r>
              <a:rPr lang="en-US" sz="1600" b="1" dirty="0">
                <a:latin typeface="Arial" pitchFamily="34" charset="0"/>
              </a:rPr>
              <a:t>has restored med </a:t>
            </a:r>
            <a:r>
              <a:rPr lang="en-US" sz="1600" b="1" dirty="0" err="1">
                <a:latin typeface="Arial" pitchFamily="34" charset="0"/>
              </a:rPr>
              <a:t>mal’s</a:t>
            </a:r>
            <a:r>
              <a:rPr lang="en-US" sz="1600" b="1" dirty="0">
                <a:latin typeface="Arial" pitchFamily="34" charset="0"/>
              </a:rPr>
              <a:t> </a:t>
            </a:r>
            <a:r>
              <a:rPr lang="en-US" sz="1600" b="1" dirty="0" smtClean="0">
                <a:latin typeface="Arial" pitchFamily="34" charset="0"/>
              </a:rPr>
              <a:t>viability, though some deterioration is anticipated</a:t>
            </a:r>
            <a:endParaRPr lang="en-US" sz="1600" b="1" dirty="0">
              <a:latin typeface="Arial" pitchFamily="34" charset="0"/>
            </a:endParaRPr>
          </a:p>
        </p:txBody>
      </p:sp>
      <p:sp>
        <p:nvSpPr>
          <p:cNvPr id="10" name="Date Placeholder 9"/>
          <p:cNvSpPr>
            <a:spLocks noGrp="1"/>
          </p:cNvSpPr>
          <p:nvPr>
            <p:ph type="dt" sz="half" idx="10"/>
          </p:nvPr>
        </p:nvSpPr>
        <p:spPr/>
        <p:txBody>
          <a:bodyPr/>
          <a:lstStyle/>
          <a:p>
            <a:pPr>
              <a:defRPr/>
            </a:pPr>
            <a:r>
              <a:rPr lang="en-US" smtClean="0"/>
              <a:t>12/01/09 - 9pm</a:t>
            </a:r>
            <a:endParaRPr lang="en-US"/>
          </a:p>
        </p:txBody>
      </p:sp>
      <p:sp>
        <p:nvSpPr>
          <p:cNvPr id="12" name="Slide Number Placeholder 11"/>
          <p:cNvSpPr>
            <a:spLocks noGrp="1"/>
          </p:cNvSpPr>
          <p:nvPr>
            <p:ph type="sldNum" sz="quarter" idx="12"/>
          </p:nvPr>
        </p:nvSpPr>
        <p:spPr/>
        <p:txBody>
          <a:bodyPr/>
          <a:lstStyle/>
          <a:p>
            <a:pPr>
              <a:defRPr/>
            </a:pPr>
            <a:fld id="{103D1549-189B-430A-BC2E-B6FA9183E25C}" type="slidenum">
              <a:rPr lang="en-US" smtClean="0"/>
              <a:pPr>
                <a:defRPr/>
              </a:pPr>
              <a:t>159</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7292931"/>
                                        </p:tgtEl>
                                        <p:attrNameLst>
                                          <p:attrName>style.visibility</p:attrName>
                                        </p:attrNameLst>
                                      </p:cBhvr>
                                      <p:to>
                                        <p:strVal val="visible"/>
                                      </p:to>
                                    </p:set>
                                    <p:anim calcmode="lin" valueType="num">
                                      <p:cBhvr additive="base">
                                        <p:cTn id="7" dur="500" fill="hold"/>
                                        <p:tgtEl>
                                          <p:spTgt spid="7292931"/>
                                        </p:tgtEl>
                                        <p:attrNameLst>
                                          <p:attrName>ppt_x</p:attrName>
                                        </p:attrNameLst>
                                      </p:cBhvr>
                                      <p:tavLst>
                                        <p:tav tm="0">
                                          <p:val>
                                            <p:strVal val="#ppt_x"/>
                                          </p:val>
                                        </p:tav>
                                        <p:tav tm="100000">
                                          <p:val>
                                            <p:strVal val="#ppt_x"/>
                                          </p:val>
                                        </p:tav>
                                      </p:tavLst>
                                    </p:anim>
                                    <p:anim calcmode="lin" valueType="num">
                                      <p:cBhvr additive="base">
                                        <p:cTn id="8" dur="500" fill="hold"/>
                                        <p:tgtEl>
                                          <p:spTgt spid="7292931"/>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7292930">
                                            <p:oleChartEl type="series" lvl="1"/>
                                          </p:spTgt>
                                        </p:tgtEl>
                                        <p:attrNameLst>
                                          <p:attrName>style.visibility</p:attrName>
                                        </p:attrNameLst>
                                      </p:cBhvr>
                                      <p:to>
                                        <p:strVal val="visible"/>
                                      </p:to>
                                    </p:set>
                                    <p:animEffect transition="in" filter="wipe(left)">
                                      <p:cBhvr>
                                        <p:cTn id="12" dur="500"/>
                                        <p:tgtEl>
                                          <p:spTgt spid="7292930">
                                            <p:oleChartEl type="series" lvl="1"/>
                                          </p:spTgt>
                                        </p:tgtEl>
                                      </p:cBhvr>
                                    </p:animEffect>
                                  </p:childTnLst>
                                </p:cTn>
                              </p:par>
                            </p:childTnLst>
                          </p:cTn>
                        </p:par>
                        <p:par>
                          <p:cTn id="13" fill="hold">
                            <p:stCondLst>
                              <p:cond delay="1000"/>
                            </p:stCondLst>
                            <p:childTnLst>
                              <p:par>
                                <p:cTn id="14" presetID="22" presetClass="entr" presetSubtype="2" fill="hold" grpId="0" nodeType="afterEffect">
                                  <p:stCondLst>
                                    <p:cond delay="700"/>
                                  </p:stCondLst>
                                  <p:childTnLst>
                                    <p:set>
                                      <p:cBhvr>
                                        <p:cTn id="15" dur="1" fill="hold">
                                          <p:stCondLst>
                                            <p:cond delay="0"/>
                                          </p:stCondLst>
                                        </p:cTn>
                                        <p:tgtEl>
                                          <p:spTgt spid="8"/>
                                        </p:tgtEl>
                                        <p:attrNameLst>
                                          <p:attrName>style.visibility</p:attrName>
                                        </p:attrNameLst>
                                      </p:cBhvr>
                                      <p:to>
                                        <p:strVal val="visible"/>
                                      </p:to>
                                    </p:set>
                                    <p:animEffect transition="in" filter="wipe(right)">
                                      <p:cBhvr>
                                        <p:cTn id="16" dur="500"/>
                                        <p:tgtEl>
                                          <p:spTgt spid="8"/>
                                        </p:tgtEl>
                                      </p:cBhvr>
                                    </p:animEffect>
                                  </p:childTnLst>
                                </p:cTn>
                              </p:par>
                            </p:childTnLst>
                          </p:cTn>
                        </p:par>
                        <p:par>
                          <p:cTn id="17" fill="hold">
                            <p:stCondLst>
                              <p:cond delay="2200"/>
                            </p:stCondLst>
                            <p:childTnLst>
                              <p:par>
                                <p:cTn id="18" presetID="22" presetClass="entr" presetSubtype="1"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up)">
                                      <p:cBhvr>
                                        <p:cTn id="20" dur="500"/>
                                        <p:tgtEl>
                                          <p:spTgt spid="9"/>
                                        </p:tgtEl>
                                      </p:cBhvr>
                                    </p:animEffect>
                                  </p:childTnLst>
                                </p:cTn>
                              </p:par>
                            </p:childTnLst>
                          </p:cTn>
                        </p:par>
                        <p:par>
                          <p:cTn id="21" fill="hold">
                            <p:stCondLst>
                              <p:cond delay="2700"/>
                            </p:stCondLst>
                            <p:childTnLst>
                              <p:par>
                                <p:cTn id="22" presetID="22" presetClass="entr" presetSubtype="1"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up)">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7292930" grpId="0" bld="series" animBg="0"/>
      <p:bldP spid="7292931" grpId="0" autoUpdateAnimBg="0"/>
      <p:bldP spid="8" grpId="0" animBg="1"/>
      <p:bldP spid="9" grpId="0" animBg="1"/>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105"/>
          <p:cNvSpPr>
            <a:spLocks noGrp="1" noChangeArrowheads="1"/>
          </p:cNvSpPr>
          <p:nvPr>
            <p:ph type="dt" sz="quarter" idx="10"/>
          </p:nvPr>
        </p:nvSpPr>
        <p:spPr/>
        <p:txBody>
          <a:bodyPr/>
          <a:lstStyle/>
          <a:p>
            <a:pPr>
              <a:defRPr/>
            </a:pPr>
            <a:r>
              <a:rPr lang="en-US" smtClean="0"/>
              <a:t>12/01/09 - 9pm</a:t>
            </a:r>
          </a:p>
        </p:txBody>
      </p:sp>
      <p:sp>
        <p:nvSpPr>
          <p:cNvPr id="13317" name="Rectangle 110"/>
          <p:cNvSpPr>
            <a:spLocks noGrp="1" noChangeArrowheads="1"/>
          </p:cNvSpPr>
          <p:nvPr>
            <p:ph type="sldNum" sz="quarter" idx="12"/>
          </p:nvPr>
        </p:nvSpPr>
        <p:spPr/>
        <p:txBody>
          <a:bodyPr/>
          <a:lstStyle/>
          <a:p>
            <a:pPr>
              <a:defRPr/>
            </a:pPr>
            <a:fld id="{ABF663C9-B40D-4605-84E2-C28F5021D9BD}" type="slidenum">
              <a:rPr lang="en-US" smtClean="0"/>
              <a:pPr>
                <a:defRPr/>
              </a:pPr>
              <a:t>16</a:t>
            </a:fld>
            <a:endParaRPr lang="en-US" smtClean="0"/>
          </a:p>
        </p:txBody>
      </p:sp>
      <p:sp>
        <p:nvSpPr>
          <p:cNvPr id="38918" name="Rectangle 2"/>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(Millions of Units)</a:t>
            </a:r>
          </a:p>
        </p:txBody>
      </p:sp>
      <p:sp>
        <p:nvSpPr>
          <p:cNvPr id="38919" name="Rectangle 3"/>
          <p:cNvSpPr>
            <a:spLocks noGrp="1" noChangeArrowheads="1"/>
          </p:cNvSpPr>
          <p:nvPr>
            <p:ph type="title"/>
          </p:nvPr>
        </p:nvSpPr>
        <p:spPr/>
        <p:txBody>
          <a:bodyPr/>
          <a:lstStyle/>
          <a:p>
            <a:r>
              <a:rPr lang="en-US" dirty="0" smtClean="0"/>
              <a:t>New Private Housing Starts, 1990-2019F</a:t>
            </a:r>
          </a:p>
        </p:txBody>
      </p:sp>
      <p:graphicFrame>
        <p:nvGraphicFramePr>
          <p:cNvPr id="38914" name="Object 4"/>
          <p:cNvGraphicFramePr>
            <a:graphicFrameLocks noChangeAspect="1"/>
          </p:cNvGraphicFramePr>
          <p:nvPr/>
        </p:nvGraphicFramePr>
        <p:xfrm>
          <a:off x="216566" y="1122824"/>
          <a:ext cx="8656637" cy="4314825"/>
        </p:xfrm>
        <a:graphic>
          <a:graphicData uri="http://schemas.openxmlformats.org/presentationml/2006/ole">
            <p:oleObj spid="_x0000_s18821122" name="Chart" r:id="rId4" imgW="7839024" imgH="4095701" progId="MSGraph.Chart.8">
              <p:embed followColorScheme="full"/>
            </p:oleObj>
          </a:graphicData>
        </a:graphic>
      </p:graphicFrame>
      <p:sp>
        <p:nvSpPr>
          <p:cNvPr id="38920" name="Rectangle 5"/>
          <p:cNvSpPr>
            <a:spLocks noChangeArrowheads="1"/>
          </p:cNvSpPr>
          <p:nvPr/>
        </p:nvSpPr>
        <p:spPr bwMode="auto">
          <a:xfrm>
            <a:off x="0" y="6580188"/>
            <a:ext cx="8551863"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U.S. Department of Commerce; Blue Chip Economic Indicators </a:t>
            </a:r>
            <a:r>
              <a:rPr lang="en-US" sz="1100" dirty="0" smtClean="0"/>
              <a:t>(6/13 and 3/13); </a:t>
            </a:r>
            <a:r>
              <a:rPr lang="en-US" sz="1100" dirty="0"/>
              <a:t>Insurance Information </a:t>
            </a:r>
            <a:r>
              <a:rPr lang="en-US" sz="1100" dirty="0" smtClean="0"/>
              <a:t>Institute.</a:t>
            </a:r>
            <a:endParaRPr lang="en-US" sz="1100" dirty="0"/>
          </a:p>
        </p:txBody>
      </p:sp>
      <p:sp>
        <p:nvSpPr>
          <p:cNvPr id="1915910" name="Rectangle 6"/>
          <p:cNvSpPr>
            <a:spLocks noChangeArrowheads="1"/>
          </p:cNvSpPr>
          <p:nvPr/>
        </p:nvSpPr>
        <p:spPr bwMode="blackWhite">
          <a:xfrm>
            <a:off x="216310" y="5513388"/>
            <a:ext cx="8689565" cy="8651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Insurers Are Starting to See Meaningful Exposure Growth for the First Time Since 2005 Associated with Home Construction: Construction </a:t>
            </a:r>
            <a:r>
              <a:rPr lang="en-US" b="1" dirty="0">
                <a:solidFill>
                  <a:srgbClr val="FFFFFF"/>
                </a:solidFill>
              </a:rPr>
              <a:t>Risk Exposure, </a:t>
            </a:r>
            <a:r>
              <a:rPr lang="en-US" b="1" dirty="0" smtClean="0">
                <a:solidFill>
                  <a:srgbClr val="FFFFFF"/>
                </a:solidFill>
              </a:rPr>
              <a:t>Surety, Commercial Auto; Potent Driver of Workers Comp Exposure</a:t>
            </a:r>
            <a:endParaRPr lang="en-US" b="1" dirty="0">
              <a:solidFill>
                <a:srgbClr val="FFFFFF"/>
              </a:solidFill>
            </a:endParaRPr>
          </a:p>
        </p:txBody>
      </p:sp>
      <p:sp>
        <p:nvSpPr>
          <p:cNvPr id="1915917" name="AutoShape 13"/>
          <p:cNvSpPr>
            <a:spLocks noChangeArrowheads="1"/>
          </p:cNvSpPr>
          <p:nvPr/>
        </p:nvSpPr>
        <p:spPr bwMode="blackWhite">
          <a:xfrm>
            <a:off x="2408903" y="3116826"/>
            <a:ext cx="2344994" cy="1799303"/>
          </a:xfrm>
          <a:prstGeom prst="wedgeRectCallout">
            <a:avLst>
              <a:gd name="adj1" fmla="val 104782"/>
              <a:gd name="adj2" fmla="val 4522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New home starts plunged 72% from 2005-2009; A net annual decline of 1.49 million units, lowest since records began in 1959</a:t>
            </a:r>
          </a:p>
        </p:txBody>
      </p:sp>
      <p:sp>
        <p:nvSpPr>
          <p:cNvPr id="1915918" name="AutoShape 14"/>
          <p:cNvSpPr>
            <a:spLocks noChangeArrowheads="1"/>
          </p:cNvSpPr>
          <p:nvPr/>
        </p:nvSpPr>
        <p:spPr bwMode="blackWhite">
          <a:xfrm>
            <a:off x="5525729" y="1111045"/>
            <a:ext cx="3195483" cy="1101213"/>
          </a:xfrm>
          <a:prstGeom prst="wedgeRectCallout">
            <a:avLst>
              <a:gd name="adj1" fmla="val -3749"/>
              <a:gd name="adj2" fmla="val 133857"/>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Job growth, low inventories of existing homes,  low mortgage rates and demographics are stimulating new home construction for the first time in years</a:t>
            </a:r>
            <a:endParaRPr lang="en-US" sz="14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1000"/>
                                  </p:stCondLst>
                                  <p:childTnLst>
                                    <p:set>
                                      <p:cBhvr>
                                        <p:cTn id="6" dur="1" fill="hold">
                                          <p:stCondLst>
                                            <p:cond delay="0"/>
                                          </p:stCondLst>
                                        </p:cTn>
                                        <p:tgtEl>
                                          <p:spTgt spid="1915917"/>
                                        </p:tgtEl>
                                        <p:attrNameLst>
                                          <p:attrName>style.visibility</p:attrName>
                                        </p:attrNameLst>
                                      </p:cBhvr>
                                      <p:to>
                                        <p:strVal val="visible"/>
                                      </p:to>
                                    </p:set>
                                    <p:animEffect transition="in" filter="wipe(down)">
                                      <p:cBhvr>
                                        <p:cTn id="7" dur="500"/>
                                        <p:tgtEl>
                                          <p:spTgt spid="1915917"/>
                                        </p:tgtEl>
                                      </p:cBhvr>
                                    </p:animEffect>
                                  </p:childTnLst>
                                </p:cTn>
                              </p:par>
                            </p:childTnLst>
                          </p:cTn>
                        </p:par>
                        <p:par>
                          <p:cTn id="8" fill="hold">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1915918"/>
                                        </p:tgtEl>
                                        <p:attrNameLst>
                                          <p:attrName>style.visibility</p:attrName>
                                        </p:attrNameLst>
                                      </p:cBhvr>
                                      <p:to>
                                        <p:strVal val="visible"/>
                                      </p:to>
                                    </p:set>
                                    <p:animEffect transition="in" filter="wipe(right)">
                                      <p:cBhvr>
                                        <p:cTn id="11" dur="500"/>
                                        <p:tgtEl>
                                          <p:spTgt spid="1915918"/>
                                        </p:tgtEl>
                                      </p:cBhvr>
                                    </p:animEffect>
                                  </p:childTnLst>
                                </p:cTn>
                              </p:par>
                            </p:childTnLst>
                          </p:cTn>
                        </p:par>
                        <p:par>
                          <p:cTn id="12" fill="hold">
                            <p:stCondLst>
                              <p:cond delay="3000"/>
                            </p:stCondLst>
                            <p:childTnLst>
                              <p:par>
                                <p:cTn id="13" presetID="23" presetClass="entr" presetSubtype="16" fill="hold" grpId="0" nodeType="afterEffect">
                                  <p:stCondLst>
                                    <p:cond delay="1000"/>
                                  </p:stCondLst>
                                  <p:childTnLst>
                                    <p:set>
                                      <p:cBhvr>
                                        <p:cTn id="14" dur="1" fill="hold">
                                          <p:stCondLst>
                                            <p:cond delay="0"/>
                                          </p:stCondLst>
                                        </p:cTn>
                                        <p:tgtEl>
                                          <p:spTgt spid="1915910"/>
                                        </p:tgtEl>
                                        <p:attrNameLst>
                                          <p:attrName>style.visibility</p:attrName>
                                        </p:attrNameLst>
                                      </p:cBhvr>
                                      <p:to>
                                        <p:strVal val="visible"/>
                                      </p:to>
                                    </p:set>
                                    <p:anim calcmode="lin" valueType="num">
                                      <p:cBhvr>
                                        <p:cTn id="15" dur="500" fill="hold"/>
                                        <p:tgtEl>
                                          <p:spTgt spid="1915910"/>
                                        </p:tgtEl>
                                        <p:attrNameLst>
                                          <p:attrName>ppt_w</p:attrName>
                                        </p:attrNameLst>
                                      </p:cBhvr>
                                      <p:tavLst>
                                        <p:tav tm="0">
                                          <p:val>
                                            <p:fltVal val="0"/>
                                          </p:val>
                                        </p:tav>
                                        <p:tav tm="100000">
                                          <p:val>
                                            <p:strVal val="#ppt_w"/>
                                          </p:val>
                                        </p:tav>
                                      </p:tavLst>
                                    </p:anim>
                                    <p:anim calcmode="lin" valueType="num">
                                      <p:cBhvr>
                                        <p:cTn id="16" dur="500" fill="hold"/>
                                        <p:tgtEl>
                                          <p:spTgt spid="19159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5910" grpId="0" animBg="1"/>
      <p:bldP spid="1915917" grpId="0" animBg="1"/>
      <p:bldP spid="1915918" grpId="0" animBg="1"/>
    </p:bldLst>
  </p:timing>
</p:sld>
</file>

<file path=ppt/slides/slide160.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146306" name="Rectangle 2"/>
          <p:cNvSpPr>
            <a:spLocks noGrp="1" noChangeArrowheads="1"/>
          </p:cNvSpPr>
          <p:nvPr>
            <p:ph type="ctrTitle" idx="4294967295"/>
          </p:nvPr>
        </p:nvSpPr>
        <p:spPr bwMode="blackWhite">
          <a:xfrm>
            <a:off x="581025" y="2268538"/>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smtClean="0">
                <a:solidFill>
                  <a:schemeClr val="bg1"/>
                </a:solidFill>
              </a:rPr>
              <a:t>Workers Compensation   Operating Environment</a:t>
            </a:r>
          </a:p>
        </p:txBody>
      </p:sp>
      <p:sp>
        <p:nvSpPr>
          <p:cNvPr id="115715"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15716"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60523EE7-C669-4F06-8A4D-A73393AECA03}" type="slidenum">
              <a:rPr lang="en-US" sz="900">
                <a:solidFill>
                  <a:schemeClr val="bg1"/>
                </a:solidFill>
              </a:rPr>
              <a:pPr algn="r" eaLnBrk="0" hangingPunct="0">
                <a:lnSpc>
                  <a:spcPct val="85000"/>
                </a:lnSpc>
                <a:spcBef>
                  <a:spcPct val="20000"/>
                </a:spcBef>
              </a:pPr>
              <a:t>160</a:t>
            </a:fld>
            <a:endParaRPr lang="en-US" sz="900">
              <a:solidFill>
                <a:schemeClr val="bg1"/>
              </a:solidFill>
            </a:endParaRPr>
          </a:p>
        </p:txBody>
      </p:sp>
      <p:pic>
        <p:nvPicPr>
          <p:cNvPr id="115717"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2146310" name="Rectangle 6"/>
          <p:cNvSpPr>
            <a:spLocks noChangeArrowheads="1"/>
          </p:cNvSpPr>
          <p:nvPr/>
        </p:nvSpPr>
        <p:spPr bwMode="auto">
          <a:xfrm>
            <a:off x="363538" y="4324350"/>
            <a:ext cx="8416925" cy="1422400"/>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200" b="1">
                <a:solidFill>
                  <a:srgbClr val="225A7A"/>
                </a:solidFill>
              </a:rPr>
              <a:t>The Weak Economy and Soft Market Have Made the Workers Comp Operating Increasingly Challenging</a:t>
            </a: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160</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46306"/>
                                        </p:tgtEl>
                                        <p:attrNameLst>
                                          <p:attrName>style.visibility</p:attrName>
                                        </p:attrNameLst>
                                      </p:cBhvr>
                                      <p:to>
                                        <p:strVal val="visible"/>
                                      </p:to>
                                    </p:set>
                                    <p:animEffect transition="in" filter="barn(outVertical)">
                                      <p:cBhvr>
                                        <p:cTn id="7" dur="1000"/>
                                        <p:tgtEl>
                                          <p:spTgt spid="2146306"/>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46310"/>
                                        </p:tgtEl>
                                        <p:attrNameLst>
                                          <p:attrName>style.visibility</p:attrName>
                                        </p:attrNameLst>
                                      </p:cBhvr>
                                      <p:to>
                                        <p:strVal val="visible"/>
                                      </p:to>
                                    </p:set>
                                    <p:animEffect transition="in" filter="barn(outVertical)">
                                      <p:cBhvr>
                                        <p:cTn id="10" dur="1000"/>
                                        <p:tgtEl>
                                          <p:spTgt spid="21463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6306" grpId="0" animBg="1"/>
      <p:bldP spid="2146310" grpId="0"/>
    </p:bld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2"/>
          <p:cNvSpPr>
            <a:spLocks noGrp="1" noChangeArrowheads="1"/>
          </p:cNvSpPr>
          <p:nvPr>
            <p:ph type="title"/>
          </p:nvPr>
        </p:nvSpPr>
        <p:spPr/>
        <p:txBody>
          <a:bodyPr/>
          <a:lstStyle/>
          <a:p>
            <a:r>
              <a:rPr lang="en-US" dirty="0" smtClean="0"/>
              <a:t>Workers Compensation Combined Ratio: 1994–2012P</a:t>
            </a:r>
            <a:endParaRPr lang="en-US" baseline="30000" dirty="0" smtClean="0"/>
          </a:p>
        </p:txBody>
      </p:sp>
      <p:graphicFrame>
        <p:nvGraphicFramePr>
          <p:cNvPr id="53250" name="Object 3"/>
          <p:cNvGraphicFramePr>
            <a:graphicFrameLocks/>
          </p:cNvGraphicFramePr>
          <p:nvPr/>
        </p:nvGraphicFramePr>
        <p:xfrm>
          <a:off x="337933" y="1371600"/>
          <a:ext cx="8451850" cy="3879850"/>
        </p:xfrm>
        <a:graphic>
          <a:graphicData uri="http://schemas.openxmlformats.org/presentationml/2006/ole">
            <p:oleObj spid="_x0000_s5267458" name="Chart" r:id="rId4" imgW="8420033" imgH="3657735" progId="MSGraph.Chart.8">
              <p:embed followColorScheme="full"/>
            </p:oleObj>
          </a:graphicData>
        </a:graphic>
      </p:graphicFrame>
      <p:sp>
        <p:nvSpPr>
          <p:cNvPr id="242692" name="Rectangle 4"/>
          <p:cNvSpPr>
            <a:spLocks noChangeArrowheads="1"/>
          </p:cNvSpPr>
          <p:nvPr/>
        </p:nvSpPr>
        <p:spPr bwMode="blackWhite">
          <a:xfrm>
            <a:off x="309716" y="5353050"/>
            <a:ext cx="8465573" cy="11414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400" b="1" dirty="0" smtClean="0">
                <a:solidFill>
                  <a:srgbClr val="FFFFFF"/>
                </a:solidFill>
              </a:rPr>
              <a:t>Workers Comp Results Began to Improve in 2012. </a:t>
            </a:r>
            <a:r>
              <a:rPr lang="en-US" sz="2400" b="1" dirty="0">
                <a:solidFill>
                  <a:srgbClr val="FFFFFF"/>
                </a:solidFill>
              </a:rPr>
              <a:t>Underwriting Results </a:t>
            </a:r>
            <a:r>
              <a:rPr lang="en-US" sz="2400" b="1" dirty="0" smtClean="0">
                <a:solidFill>
                  <a:srgbClr val="FFFFFF"/>
                </a:solidFill>
              </a:rPr>
              <a:t> Deteriorated </a:t>
            </a:r>
            <a:r>
              <a:rPr lang="en-US" sz="2400" b="1" dirty="0">
                <a:solidFill>
                  <a:srgbClr val="FFFFFF"/>
                </a:solidFill>
              </a:rPr>
              <a:t>Markedly </a:t>
            </a:r>
            <a:r>
              <a:rPr lang="en-US" sz="2400" b="1" dirty="0" smtClean="0">
                <a:solidFill>
                  <a:srgbClr val="FFFFFF"/>
                </a:solidFill>
              </a:rPr>
              <a:t>from 2007-2010/11 and Were the </a:t>
            </a:r>
            <a:r>
              <a:rPr lang="en-US" sz="2400" b="1" dirty="0">
                <a:solidFill>
                  <a:srgbClr val="FFFFFF"/>
                </a:solidFill>
              </a:rPr>
              <a:t>Worst </a:t>
            </a:r>
            <a:r>
              <a:rPr lang="en-US" sz="2400" b="1" dirty="0" smtClean="0">
                <a:solidFill>
                  <a:srgbClr val="FFFFFF"/>
                </a:solidFill>
              </a:rPr>
              <a:t>They Had </a:t>
            </a:r>
            <a:r>
              <a:rPr lang="en-US" sz="2400" b="1" dirty="0">
                <a:solidFill>
                  <a:srgbClr val="FFFFFF"/>
                </a:solidFill>
              </a:rPr>
              <a:t>Been in a </a:t>
            </a:r>
            <a:r>
              <a:rPr lang="en-US" sz="2400" b="1" dirty="0" smtClean="0">
                <a:solidFill>
                  <a:srgbClr val="FFFFFF"/>
                </a:solidFill>
              </a:rPr>
              <a:t>Decade. </a:t>
            </a:r>
            <a:endParaRPr lang="en-US" sz="2400" b="1" dirty="0">
              <a:solidFill>
                <a:srgbClr val="FFFFFF"/>
              </a:solidFill>
            </a:endParaRPr>
          </a:p>
        </p:txBody>
      </p:sp>
      <p:sp>
        <p:nvSpPr>
          <p:cNvPr id="53253" name="Rectangle 5"/>
          <p:cNvSpPr>
            <a:spLocks noChangeArrowheads="1"/>
          </p:cNvSpPr>
          <p:nvPr/>
        </p:nvSpPr>
        <p:spPr bwMode="auto">
          <a:xfrm>
            <a:off x="-58993" y="6414802"/>
            <a:ext cx="8603227" cy="443198"/>
          </a:xfrm>
          <a:prstGeom prst="rect">
            <a:avLst/>
          </a:prstGeom>
          <a:noFill/>
          <a:ln w="9525" algn="ctr">
            <a:noFill/>
            <a:miter lim="800000"/>
            <a:headEnd/>
            <a:tailEnd/>
          </a:ln>
        </p:spPr>
        <p:txBody>
          <a:bodyPr wrap="square"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a:t>
            </a:r>
            <a:r>
              <a:rPr lang="en-US" sz="1100" dirty="0" smtClean="0"/>
              <a:t>Best (1994-2009); NCCI (2010-2012P) and are for private carriers only; Insurance </a:t>
            </a:r>
            <a:r>
              <a:rPr lang="en-US" sz="1100" dirty="0"/>
              <a:t>Information </a:t>
            </a:r>
            <a:r>
              <a:rPr lang="en-US" sz="1100" dirty="0" smtClean="0"/>
              <a:t>Institute.</a:t>
            </a:r>
            <a:endParaRPr lang="en-US" sz="1100" dirty="0"/>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161</a:t>
            </a:fld>
            <a:endParaRPr lang="en-US"/>
          </a:p>
        </p:txBody>
      </p:sp>
      <p:sp>
        <p:nvSpPr>
          <p:cNvPr id="8" name="AutoShape 13"/>
          <p:cNvSpPr>
            <a:spLocks noChangeArrowheads="1"/>
          </p:cNvSpPr>
          <p:nvPr/>
        </p:nvSpPr>
        <p:spPr bwMode="blackWhite">
          <a:xfrm>
            <a:off x="4676913" y="1189704"/>
            <a:ext cx="2539963" cy="985820"/>
          </a:xfrm>
          <a:prstGeom prst="wedgeRectCallout">
            <a:avLst>
              <a:gd name="adj1" fmla="val 89980"/>
              <a:gd name="adj2" fmla="val 13310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WC showed a better-than-expected improvement for private carriers in 2012</a:t>
            </a:r>
            <a:endParaRPr lang="en-US" sz="16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500"/>
                                  </p:stCondLst>
                                  <p:childTnLst>
                                    <p:set>
                                      <p:cBhvr>
                                        <p:cTn id="11" dur="1" fill="hold">
                                          <p:stCondLst>
                                            <p:cond delay="0"/>
                                          </p:stCondLst>
                                        </p:cTn>
                                        <p:tgtEl>
                                          <p:spTgt spid="8"/>
                                        </p:tgtEl>
                                        <p:attrNameLst>
                                          <p:attrName>style.visibility</p:attrName>
                                        </p:attrNameLst>
                                      </p:cBhvr>
                                      <p:to>
                                        <p:strVal val="visible"/>
                                      </p:to>
                                    </p:set>
                                    <p:animEffect transition="in" filter="wipe(righ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Lst>
  </p:timing>
</p:sld>
</file>

<file path=ppt/slides/slide1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37089" name="Title 3"/>
          <p:cNvSpPr>
            <a:spLocks noGrp="1"/>
          </p:cNvSpPr>
          <p:nvPr>
            <p:ph type="title"/>
          </p:nvPr>
        </p:nvSpPr>
        <p:spPr>
          <a:xfrm>
            <a:off x="74613" y="73025"/>
            <a:ext cx="9144000" cy="806450"/>
          </a:xfrm>
        </p:spPr>
        <p:txBody>
          <a:bodyPr/>
          <a:lstStyle/>
          <a:p>
            <a:pPr>
              <a:tabLst>
                <a:tab pos="6673850" algn="l"/>
              </a:tabLst>
            </a:pPr>
            <a:r>
              <a:rPr lang="en-US" dirty="0" smtClean="0"/>
              <a:t>Workers Compensation Medical Severity</a:t>
            </a:r>
            <a:br>
              <a:rPr lang="en-US" dirty="0" smtClean="0"/>
            </a:br>
            <a:r>
              <a:rPr lang="en-US" dirty="0" smtClean="0"/>
              <a:t>Moderate Increase in 2012</a:t>
            </a:r>
            <a:endParaRPr lang="en-US" sz="1600" dirty="0" smtClean="0">
              <a:solidFill>
                <a:schemeClr val="tx1"/>
              </a:solidFill>
            </a:endParaRPr>
          </a:p>
        </p:txBody>
      </p:sp>
      <p:sp>
        <p:nvSpPr>
          <p:cNvPr id="3" name="Slide Number Placeholder 2"/>
          <p:cNvSpPr>
            <a:spLocks noGrp="1"/>
          </p:cNvSpPr>
          <p:nvPr>
            <p:ph type="sldNum" sz="quarter" idx="12"/>
          </p:nvPr>
        </p:nvSpPr>
        <p:spPr>
          <a:xfrm>
            <a:off x="4381500" y="6607175"/>
            <a:ext cx="457200" cy="119063"/>
          </a:xfrm>
        </p:spPr>
        <p:txBody>
          <a:bodyPr/>
          <a:lstStyle/>
          <a:p>
            <a:pPr algn="l">
              <a:defRPr/>
            </a:pPr>
            <a:fld id="{4252D41D-0AC1-48AB-9F77-182A8D0EF7F4}" type="slidenum">
              <a:rPr lang="en-US" smtClean="0">
                <a:solidFill>
                  <a:schemeClr val="bg1"/>
                </a:solidFill>
              </a:rPr>
              <a:pPr algn="l">
                <a:defRPr/>
              </a:pPr>
              <a:t>162</a:t>
            </a:fld>
            <a:endParaRPr lang="en-US" dirty="0">
              <a:solidFill>
                <a:schemeClr val="bg1"/>
              </a:solidFill>
            </a:endParaRPr>
          </a:p>
        </p:txBody>
      </p:sp>
      <p:sp>
        <p:nvSpPr>
          <p:cNvPr id="2137091" name="Text Box 4"/>
          <p:cNvSpPr txBox="1">
            <a:spLocks noChangeArrowheads="1"/>
          </p:cNvSpPr>
          <p:nvPr/>
        </p:nvSpPr>
        <p:spPr bwMode="auto">
          <a:xfrm>
            <a:off x="3808413" y="5819775"/>
            <a:ext cx="1536700" cy="277813"/>
          </a:xfrm>
          <a:prstGeom prst="rect">
            <a:avLst/>
          </a:prstGeom>
          <a:noFill/>
          <a:ln w="9525">
            <a:noFill/>
            <a:miter lim="800000"/>
            <a:headEnd/>
            <a:tailEnd/>
          </a:ln>
        </p:spPr>
        <p:txBody>
          <a:bodyPr wrap="none" lIns="91397" tIns="45698" rIns="91397" bIns="45698">
            <a:spAutoFit/>
          </a:bodyPr>
          <a:lstStyle/>
          <a:p>
            <a:pPr eaLnBrk="0" hangingPunct="0">
              <a:lnSpc>
                <a:spcPct val="75000"/>
              </a:lnSpc>
              <a:spcBef>
                <a:spcPct val="25000"/>
              </a:spcBef>
            </a:pPr>
            <a:r>
              <a:rPr lang="en-US" sz="1600" b="1"/>
              <a:t>Accident Year</a:t>
            </a:r>
          </a:p>
        </p:txBody>
      </p:sp>
      <p:sp>
        <p:nvSpPr>
          <p:cNvPr id="2137092" name="Text Box 4"/>
          <p:cNvSpPr txBox="1">
            <a:spLocks noChangeArrowheads="1"/>
          </p:cNvSpPr>
          <p:nvPr/>
        </p:nvSpPr>
        <p:spPr bwMode="auto">
          <a:xfrm>
            <a:off x="787400" y="2162175"/>
            <a:ext cx="4070350" cy="738188"/>
          </a:xfrm>
          <a:prstGeom prst="rect">
            <a:avLst/>
          </a:prstGeom>
          <a:noFill/>
          <a:ln w="0">
            <a:noFill/>
            <a:miter lim="800000"/>
            <a:headEnd/>
            <a:tailEnd/>
          </a:ln>
        </p:spPr>
        <p:txBody>
          <a:bodyPr lIns="91397" tIns="45698" rIns="91397" bIns="45698">
            <a:spAutoFit/>
          </a:bodyPr>
          <a:lstStyle/>
          <a:p>
            <a:pPr eaLnBrk="0" hangingPunct="0">
              <a:tabLst>
                <a:tab pos="2459038" algn="l"/>
              </a:tabLst>
            </a:pPr>
            <a:r>
              <a:rPr lang="en-US" sz="1400"/>
              <a:t>Annual Change 1991–1993:	</a:t>
            </a:r>
            <a:r>
              <a:rPr lang="en-US" sz="1400" b="1"/>
              <a:t>+1.9%</a:t>
            </a:r>
          </a:p>
          <a:p>
            <a:pPr eaLnBrk="0" hangingPunct="0">
              <a:tabLst>
                <a:tab pos="2459038" algn="l"/>
              </a:tabLst>
            </a:pPr>
            <a:r>
              <a:rPr lang="en-US" sz="1400"/>
              <a:t>Annual Change 1994–2001:	</a:t>
            </a:r>
            <a:r>
              <a:rPr lang="en-US" sz="1400" b="1"/>
              <a:t>+8.9%</a:t>
            </a:r>
          </a:p>
          <a:p>
            <a:pPr eaLnBrk="0" hangingPunct="0">
              <a:tabLst>
                <a:tab pos="2459038" algn="l"/>
              </a:tabLst>
            </a:pPr>
            <a:r>
              <a:rPr lang="en-US" sz="1400"/>
              <a:t>Annual Change 2002–2010:	</a:t>
            </a:r>
            <a:r>
              <a:rPr lang="en-US" sz="1400" b="1"/>
              <a:t>+6.0%</a:t>
            </a:r>
          </a:p>
        </p:txBody>
      </p:sp>
      <p:sp>
        <p:nvSpPr>
          <p:cNvPr id="2137093" name="Text Box 5"/>
          <p:cNvSpPr txBox="1">
            <a:spLocks noChangeArrowheads="1"/>
          </p:cNvSpPr>
          <p:nvPr/>
        </p:nvSpPr>
        <p:spPr bwMode="auto">
          <a:xfrm>
            <a:off x="2366963" y="1146175"/>
            <a:ext cx="4841875" cy="369888"/>
          </a:xfrm>
          <a:prstGeom prst="rect">
            <a:avLst/>
          </a:prstGeom>
          <a:noFill/>
          <a:ln w="9525">
            <a:noFill/>
            <a:miter lim="800000"/>
            <a:headEnd/>
            <a:tailEnd/>
          </a:ln>
        </p:spPr>
        <p:txBody>
          <a:bodyPr>
            <a:spAutoFit/>
          </a:bodyPr>
          <a:lstStyle/>
          <a:p>
            <a:pPr algn="ctr"/>
            <a:r>
              <a:rPr lang="en-US" b="1"/>
              <a:t>Average Medical Cost per Lost-Time Claim</a:t>
            </a:r>
          </a:p>
        </p:txBody>
      </p:sp>
      <p:sp>
        <p:nvSpPr>
          <p:cNvPr id="2137094" name="Text Box 5"/>
          <p:cNvSpPr txBox="1">
            <a:spLocks noChangeArrowheads="1"/>
          </p:cNvSpPr>
          <p:nvPr/>
        </p:nvSpPr>
        <p:spPr bwMode="auto">
          <a:xfrm>
            <a:off x="190500" y="1087591"/>
            <a:ext cx="1785938" cy="523875"/>
          </a:xfrm>
          <a:prstGeom prst="rect">
            <a:avLst/>
          </a:prstGeom>
          <a:noFill/>
          <a:ln w="9525">
            <a:noFill/>
            <a:miter lim="800000"/>
            <a:headEnd/>
            <a:tailEnd/>
          </a:ln>
        </p:spPr>
        <p:txBody>
          <a:bodyPr wrap="none">
            <a:spAutoFit/>
          </a:bodyPr>
          <a:lstStyle/>
          <a:p>
            <a:pPr algn="ctr"/>
            <a:r>
              <a:rPr lang="en-US" sz="1400" b="1" dirty="0">
                <a:solidFill>
                  <a:schemeClr val="accent1"/>
                </a:solidFill>
              </a:rPr>
              <a:t>Medical</a:t>
            </a:r>
          </a:p>
          <a:p>
            <a:pPr algn="ctr"/>
            <a:r>
              <a:rPr lang="en-US" sz="1400" b="1" dirty="0">
                <a:solidFill>
                  <a:schemeClr val="accent1"/>
                </a:solidFill>
              </a:rPr>
              <a:t>Claim Cost ($000s)</a:t>
            </a:r>
          </a:p>
        </p:txBody>
      </p:sp>
      <p:graphicFrame>
        <p:nvGraphicFramePr>
          <p:cNvPr id="2137095" name="Content Placeholder 4"/>
          <p:cNvGraphicFramePr>
            <a:graphicFrameLocks/>
          </p:cNvGraphicFramePr>
          <p:nvPr/>
        </p:nvGraphicFramePr>
        <p:xfrm>
          <a:off x="0" y="1552780"/>
          <a:ext cx="8898194" cy="4651375"/>
        </p:xfrm>
        <a:graphic>
          <a:graphicData uri="http://schemas.openxmlformats.org/presentationml/2006/ole">
            <p:oleObj spid="_x0000_s18004994" name="Worksheet" r:id="rId4" imgW="8763135" imgH="4829248" progId="Excel.Sheet.8">
              <p:embed/>
            </p:oleObj>
          </a:graphicData>
        </a:graphic>
      </p:graphicFrame>
      <p:sp>
        <p:nvSpPr>
          <p:cNvPr id="2137096" name="Text Box 6"/>
          <p:cNvSpPr txBox="1">
            <a:spLocks noChangeArrowheads="1"/>
          </p:cNvSpPr>
          <p:nvPr/>
        </p:nvSpPr>
        <p:spPr bwMode="auto">
          <a:xfrm>
            <a:off x="90487" y="6219825"/>
            <a:ext cx="8384919" cy="553998"/>
          </a:xfrm>
          <a:prstGeom prst="rect">
            <a:avLst/>
          </a:prstGeom>
          <a:noFill/>
          <a:ln w="0">
            <a:noFill/>
            <a:miter lim="800000"/>
            <a:headEnd/>
            <a:tailEnd/>
          </a:ln>
        </p:spPr>
        <p:txBody>
          <a:bodyPr wrap="square">
            <a:spAutoFit/>
          </a:bodyPr>
          <a:lstStyle/>
          <a:p>
            <a:r>
              <a:rPr lang="en-US" sz="1000" dirty="0" smtClean="0"/>
              <a:t>2012p</a:t>
            </a:r>
            <a:r>
              <a:rPr lang="en-US" sz="1000" dirty="0"/>
              <a:t>: Preliminary based on data valued as of </a:t>
            </a:r>
            <a:r>
              <a:rPr lang="en-US" sz="1000" dirty="0" smtClean="0"/>
              <a:t>12/31/2012.</a:t>
            </a:r>
            <a:endParaRPr lang="en-US" sz="1000" dirty="0"/>
          </a:p>
          <a:p>
            <a:r>
              <a:rPr lang="en-US" sz="1000" dirty="0" smtClean="0"/>
              <a:t>1991-2011: </a:t>
            </a:r>
            <a:r>
              <a:rPr lang="en-US" sz="1000" dirty="0"/>
              <a:t>Based on data through </a:t>
            </a:r>
            <a:r>
              <a:rPr lang="en-US" sz="1000" dirty="0" smtClean="0"/>
              <a:t>12/31/2011, </a:t>
            </a:r>
            <a:r>
              <a:rPr lang="en-US" sz="1000" dirty="0"/>
              <a:t>developed to ultimate</a:t>
            </a:r>
          </a:p>
          <a:p>
            <a:r>
              <a:rPr lang="en-US" sz="1000" dirty="0"/>
              <a:t>Based on the states where NCCI provides ratemaking </a:t>
            </a:r>
            <a:r>
              <a:rPr lang="en-US" sz="1000" dirty="0" smtClean="0"/>
              <a:t>services including state funds, excluding WV; </a:t>
            </a:r>
            <a:r>
              <a:rPr lang="en-US" sz="1000" dirty="0"/>
              <a:t>Excludes high deductible </a:t>
            </a:r>
            <a:r>
              <a:rPr lang="en-US" sz="1000" dirty="0" smtClean="0"/>
              <a:t>policies.</a:t>
            </a:r>
            <a:endParaRPr lang="en-US" sz="1000" dirty="0"/>
          </a:p>
        </p:txBody>
      </p:sp>
      <p:sp>
        <p:nvSpPr>
          <p:cNvPr id="2137097" name="Text Box 8"/>
          <p:cNvSpPr txBox="1">
            <a:spLocks noChangeArrowheads="1"/>
          </p:cNvSpPr>
          <p:nvPr/>
        </p:nvSpPr>
        <p:spPr bwMode="auto">
          <a:xfrm>
            <a:off x="616155" y="3174847"/>
            <a:ext cx="3624263" cy="701675"/>
          </a:xfrm>
          <a:prstGeom prst="rect">
            <a:avLst/>
          </a:prstGeom>
          <a:solidFill>
            <a:schemeClr val="bg1"/>
          </a:solidFill>
          <a:ln w="0">
            <a:solidFill>
              <a:srgbClr val="FF3300"/>
            </a:solidFill>
            <a:miter lim="800000"/>
            <a:headEnd/>
            <a:tailEnd/>
          </a:ln>
        </p:spPr>
        <p:txBody>
          <a:bodyPr>
            <a:spAutoFit/>
          </a:bodyPr>
          <a:lstStyle/>
          <a:p>
            <a:pPr algn="ctr"/>
            <a:r>
              <a:rPr lang="en-US" sz="2000" b="1" dirty="0">
                <a:solidFill>
                  <a:srgbClr val="3333FF"/>
                </a:solidFill>
              </a:rPr>
              <a:t>Cumulative Change = </a:t>
            </a:r>
            <a:r>
              <a:rPr lang="en-US" sz="2000" b="1" dirty="0" smtClean="0">
                <a:solidFill>
                  <a:srgbClr val="3333FF"/>
                </a:solidFill>
              </a:rPr>
              <a:t>252%</a:t>
            </a:r>
            <a:endParaRPr lang="en-US" sz="2000" b="1" dirty="0">
              <a:solidFill>
                <a:srgbClr val="3333FF"/>
              </a:solidFill>
            </a:endParaRPr>
          </a:p>
          <a:p>
            <a:pPr algn="ctr"/>
            <a:r>
              <a:rPr lang="en-US" sz="2000" b="1" dirty="0">
                <a:solidFill>
                  <a:srgbClr val="3333FF"/>
                </a:solidFill>
              </a:rPr>
              <a:t>(</a:t>
            </a:r>
            <a:r>
              <a:rPr lang="en-US" sz="2000" b="1" dirty="0" smtClean="0">
                <a:solidFill>
                  <a:srgbClr val="3333FF"/>
                </a:solidFill>
              </a:rPr>
              <a:t>1991-2012p</a:t>
            </a:r>
            <a:r>
              <a:rPr lang="en-US" sz="2000" b="1" dirty="0">
                <a:solidFill>
                  <a:srgbClr val="3333FF"/>
                </a:solidFill>
              </a:rPr>
              <a:t>)</a:t>
            </a:r>
          </a:p>
        </p:txBody>
      </p:sp>
      <p:sp>
        <p:nvSpPr>
          <p:cNvPr id="11" name="Text Box 4"/>
          <p:cNvSpPr txBox="1">
            <a:spLocks noChangeArrowheads="1"/>
          </p:cNvSpPr>
          <p:nvPr/>
        </p:nvSpPr>
        <p:spPr bwMode="auto">
          <a:xfrm>
            <a:off x="684162" y="2206420"/>
            <a:ext cx="4070350" cy="738188"/>
          </a:xfrm>
          <a:prstGeom prst="rect">
            <a:avLst/>
          </a:prstGeom>
          <a:noFill/>
          <a:ln w="0">
            <a:noFill/>
            <a:miter lim="800000"/>
            <a:headEnd/>
            <a:tailEnd/>
          </a:ln>
        </p:spPr>
        <p:txBody>
          <a:bodyPr lIns="91397" tIns="45698" rIns="91397" bIns="45698">
            <a:spAutoFit/>
          </a:bodyPr>
          <a:lstStyle/>
          <a:p>
            <a:pPr eaLnBrk="0" hangingPunct="0">
              <a:tabLst>
                <a:tab pos="2459038" algn="l"/>
              </a:tabLst>
            </a:pPr>
            <a:r>
              <a:rPr lang="en-US" sz="1400" dirty="0"/>
              <a:t>Annual Change 1991–1993:	</a:t>
            </a:r>
            <a:r>
              <a:rPr lang="en-US" sz="1400" b="1" dirty="0"/>
              <a:t>+1.9%</a:t>
            </a:r>
          </a:p>
          <a:p>
            <a:pPr eaLnBrk="0" hangingPunct="0">
              <a:tabLst>
                <a:tab pos="2459038" algn="l"/>
              </a:tabLst>
            </a:pPr>
            <a:r>
              <a:rPr lang="en-US" sz="1400" dirty="0"/>
              <a:t>Annual Change 1994–2001:	</a:t>
            </a:r>
            <a:r>
              <a:rPr lang="en-US" sz="1400" b="1" dirty="0"/>
              <a:t>+8.9%</a:t>
            </a:r>
          </a:p>
          <a:p>
            <a:pPr eaLnBrk="0" hangingPunct="0">
              <a:tabLst>
                <a:tab pos="2459038" algn="l"/>
              </a:tabLst>
            </a:pPr>
            <a:r>
              <a:rPr lang="en-US" sz="1400" dirty="0"/>
              <a:t>Annual Change </a:t>
            </a:r>
            <a:r>
              <a:rPr lang="en-US" sz="1400" dirty="0" smtClean="0"/>
              <a:t>2002–2011:</a:t>
            </a:r>
            <a:r>
              <a:rPr lang="en-US" sz="1400" dirty="0"/>
              <a:t>	</a:t>
            </a:r>
            <a:r>
              <a:rPr lang="en-US" sz="1400" b="1" dirty="0" smtClean="0"/>
              <a:t>+5.7%</a:t>
            </a:r>
            <a:endParaRPr lang="en-US" sz="1400" b="1" dirty="0"/>
          </a:p>
        </p:txBody>
      </p:sp>
      <p:sp>
        <p:nvSpPr>
          <p:cNvPr id="12" name="Text Box 7"/>
          <p:cNvSpPr txBox="1">
            <a:spLocks noChangeArrowheads="1"/>
          </p:cNvSpPr>
          <p:nvPr/>
        </p:nvSpPr>
        <p:spPr bwMode="auto">
          <a:xfrm>
            <a:off x="3749420" y="6129491"/>
            <a:ext cx="1538287" cy="276225"/>
          </a:xfrm>
          <a:prstGeom prst="rect">
            <a:avLst/>
          </a:prstGeom>
          <a:noFill/>
          <a:ln w="9525">
            <a:noFill/>
            <a:miter lim="800000"/>
            <a:headEnd/>
            <a:tailEnd/>
          </a:ln>
        </p:spPr>
        <p:txBody>
          <a:bodyPr wrap="none">
            <a:spAutoFit/>
          </a:bodyPr>
          <a:lstStyle/>
          <a:p>
            <a:pPr>
              <a:lnSpc>
                <a:spcPct val="75000"/>
              </a:lnSpc>
              <a:spcBef>
                <a:spcPct val="25000"/>
              </a:spcBef>
            </a:pPr>
            <a:r>
              <a:rPr lang="en-US" sz="1600" b="1" dirty="0"/>
              <a:t>Accident Year</a:t>
            </a:r>
          </a:p>
        </p:txBody>
      </p:sp>
    </p:spTree>
  </p:cSld>
  <p:clrMapOvr>
    <a:masterClrMapping/>
  </p:clrMapOvr>
  <p:transition/>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1946626" name="Object 2"/>
          <p:cNvGraphicFramePr>
            <a:graphicFrameLocks noChangeAspect="1"/>
          </p:cNvGraphicFramePr>
          <p:nvPr/>
        </p:nvGraphicFramePr>
        <p:xfrm>
          <a:off x="179388" y="1946275"/>
          <a:ext cx="8832850" cy="4151313"/>
        </p:xfrm>
        <a:graphic>
          <a:graphicData uri="http://schemas.openxmlformats.org/presentationml/2006/ole">
            <p:oleObj spid="_x0000_s11378690" name="Chart" r:id="rId4" imgW="8439184" imgH="4076789" progId="MSGraph.Chart.8">
              <p:embed followColorScheme="full"/>
            </p:oleObj>
          </a:graphicData>
        </a:graphic>
      </p:graphicFrame>
      <p:sp>
        <p:nvSpPr>
          <p:cNvPr id="1946627" name="Text Box 3"/>
          <p:cNvSpPr txBox="1">
            <a:spLocks noChangeArrowheads="1"/>
          </p:cNvSpPr>
          <p:nvPr/>
        </p:nvSpPr>
        <p:spPr bwMode="auto">
          <a:xfrm>
            <a:off x="-7938" y="1292225"/>
            <a:ext cx="1835151" cy="523875"/>
          </a:xfrm>
          <a:prstGeom prst="rect">
            <a:avLst/>
          </a:prstGeom>
          <a:noFill/>
          <a:ln w="9525">
            <a:noFill/>
            <a:miter lim="800000"/>
            <a:headEnd/>
            <a:tailEnd/>
          </a:ln>
        </p:spPr>
        <p:txBody>
          <a:bodyPr wrap="none">
            <a:spAutoFit/>
          </a:bodyPr>
          <a:lstStyle/>
          <a:p>
            <a:pPr algn="ctr"/>
            <a:r>
              <a:rPr lang="en-US" sz="1400" b="1">
                <a:solidFill>
                  <a:schemeClr val="accent1"/>
                </a:solidFill>
              </a:rPr>
              <a:t>Indemnity</a:t>
            </a:r>
          </a:p>
          <a:p>
            <a:pPr algn="ctr"/>
            <a:r>
              <a:rPr lang="en-US" sz="1400" b="1">
                <a:solidFill>
                  <a:schemeClr val="accent1"/>
                </a:solidFill>
              </a:rPr>
              <a:t>Claim Cost ($ 000s)</a:t>
            </a:r>
          </a:p>
        </p:txBody>
      </p:sp>
      <p:sp>
        <p:nvSpPr>
          <p:cNvPr id="1946628" name="Text Box 4"/>
          <p:cNvSpPr txBox="1">
            <a:spLocks noChangeArrowheads="1"/>
          </p:cNvSpPr>
          <p:nvPr/>
        </p:nvSpPr>
        <p:spPr bwMode="auto">
          <a:xfrm>
            <a:off x="860425" y="2820988"/>
            <a:ext cx="3106738" cy="738187"/>
          </a:xfrm>
          <a:prstGeom prst="rect">
            <a:avLst/>
          </a:prstGeom>
          <a:noFill/>
          <a:ln w="0">
            <a:noFill/>
            <a:miter lim="800000"/>
            <a:headEnd/>
            <a:tailEnd/>
          </a:ln>
        </p:spPr>
        <p:txBody>
          <a:bodyPr>
            <a:spAutoFit/>
          </a:bodyPr>
          <a:lstStyle/>
          <a:p>
            <a:pPr>
              <a:tabLst>
                <a:tab pos="2628900" algn="dec"/>
              </a:tabLst>
            </a:pPr>
            <a:r>
              <a:rPr lang="en-US" sz="1400" dirty="0"/>
              <a:t>Annual Change 1991–1993:	</a:t>
            </a:r>
            <a:r>
              <a:rPr lang="en-US" sz="1400" b="1" dirty="0"/>
              <a:t>-1.7%</a:t>
            </a:r>
          </a:p>
          <a:p>
            <a:pPr>
              <a:tabLst>
                <a:tab pos="2628900" algn="dec"/>
              </a:tabLst>
            </a:pPr>
            <a:r>
              <a:rPr lang="en-US" sz="1400" dirty="0"/>
              <a:t>Annual Change 1994–2001:	</a:t>
            </a:r>
            <a:r>
              <a:rPr lang="en-US" sz="1400" b="1" dirty="0"/>
              <a:t>+7.3%</a:t>
            </a:r>
          </a:p>
          <a:p>
            <a:pPr>
              <a:tabLst>
                <a:tab pos="2628900" algn="dec"/>
              </a:tabLst>
            </a:pPr>
            <a:r>
              <a:rPr lang="en-US" sz="1400" dirty="0"/>
              <a:t>Annual Change </a:t>
            </a:r>
            <a:r>
              <a:rPr lang="en-US" sz="1400" dirty="0" smtClean="0"/>
              <a:t>2002–2011:</a:t>
            </a:r>
            <a:r>
              <a:rPr lang="en-US" sz="1400" dirty="0"/>
              <a:t>	</a:t>
            </a:r>
            <a:r>
              <a:rPr lang="en-US" sz="1400" b="1" dirty="0"/>
              <a:t>+</a:t>
            </a:r>
            <a:r>
              <a:rPr lang="en-US" sz="1400" b="1" dirty="0" smtClean="0"/>
              <a:t>3.2%</a:t>
            </a:r>
            <a:endParaRPr lang="en-US" sz="1400" b="1" dirty="0"/>
          </a:p>
        </p:txBody>
      </p:sp>
      <p:sp>
        <p:nvSpPr>
          <p:cNvPr id="1946630" name="Text Box 7"/>
          <p:cNvSpPr txBox="1">
            <a:spLocks noChangeArrowheads="1"/>
          </p:cNvSpPr>
          <p:nvPr/>
        </p:nvSpPr>
        <p:spPr bwMode="auto">
          <a:xfrm>
            <a:off x="3808413" y="5972175"/>
            <a:ext cx="1538287" cy="276225"/>
          </a:xfrm>
          <a:prstGeom prst="rect">
            <a:avLst/>
          </a:prstGeom>
          <a:noFill/>
          <a:ln w="9525">
            <a:noFill/>
            <a:miter lim="800000"/>
            <a:headEnd/>
            <a:tailEnd/>
          </a:ln>
        </p:spPr>
        <p:txBody>
          <a:bodyPr wrap="none">
            <a:spAutoFit/>
          </a:bodyPr>
          <a:lstStyle/>
          <a:p>
            <a:pPr>
              <a:lnSpc>
                <a:spcPct val="75000"/>
              </a:lnSpc>
              <a:spcBef>
                <a:spcPct val="25000"/>
              </a:spcBef>
            </a:pPr>
            <a:r>
              <a:rPr lang="en-US" sz="1600" b="1" dirty="0"/>
              <a:t>Accident Year</a:t>
            </a:r>
          </a:p>
        </p:txBody>
      </p:sp>
      <p:sp>
        <p:nvSpPr>
          <p:cNvPr id="9" name="Rectangle 2"/>
          <p:cNvSpPr txBox="1">
            <a:spLocks noChangeArrowheads="1"/>
          </p:cNvSpPr>
          <p:nvPr/>
        </p:nvSpPr>
        <p:spPr>
          <a:xfrm>
            <a:off x="298450" y="90488"/>
            <a:ext cx="7400925" cy="860425"/>
          </a:xfrm>
          <a:prstGeom prst="rect">
            <a:avLst/>
          </a:prstGeom>
        </p:spPr>
        <p:txBody>
          <a:bodyPr/>
          <a:lstStyle/>
          <a:p>
            <a:pPr defTabSz="114300" eaLnBrk="0" hangingPunct="0">
              <a:lnSpc>
                <a:spcPct val="90000"/>
              </a:lnSpc>
              <a:defRPr/>
            </a:pPr>
            <a:r>
              <a:rPr lang="en-US" sz="3000" b="1" kern="0" dirty="0">
                <a:solidFill>
                  <a:srgbClr val="225A7A"/>
                </a:solidFill>
                <a:ea typeface="+mj-ea"/>
                <a:cs typeface="+mj-cs"/>
              </a:rPr>
              <a:t>Workers Comp Indemnity Claim Costs: </a:t>
            </a:r>
            <a:r>
              <a:rPr lang="en-US" sz="3000" b="1" kern="0" dirty="0" smtClean="0">
                <a:solidFill>
                  <a:srgbClr val="225A7A"/>
                </a:solidFill>
                <a:ea typeface="+mj-ea"/>
                <a:cs typeface="+mj-cs"/>
              </a:rPr>
              <a:t>Small </a:t>
            </a:r>
            <a:r>
              <a:rPr lang="en-US" sz="3000" b="1" kern="0" dirty="0">
                <a:solidFill>
                  <a:srgbClr val="225A7A"/>
                </a:solidFill>
                <a:ea typeface="+mj-ea"/>
                <a:cs typeface="+mj-cs"/>
              </a:rPr>
              <a:t>Increase in </a:t>
            </a:r>
            <a:r>
              <a:rPr lang="en-US" sz="3000" b="1" kern="0" dirty="0" smtClean="0">
                <a:solidFill>
                  <a:srgbClr val="225A7A"/>
                </a:solidFill>
                <a:ea typeface="+mj-ea"/>
                <a:cs typeface="+mj-cs"/>
              </a:rPr>
              <a:t>2012</a:t>
            </a:r>
            <a:endParaRPr lang="en-US" sz="3000" b="1" kern="0" baseline="30000" dirty="0">
              <a:solidFill>
                <a:srgbClr val="225A7A"/>
              </a:solidFill>
              <a:ea typeface="+mj-ea"/>
              <a:cs typeface="+mj-cs"/>
            </a:endParaRPr>
          </a:p>
        </p:txBody>
      </p:sp>
      <p:sp>
        <p:nvSpPr>
          <p:cNvPr id="11" name="AutoShape 6"/>
          <p:cNvSpPr>
            <a:spLocks noChangeArrowheads="1"/>
          </p:cNvSpPr>
          <p:nvPr/>
        </p:nvSpPr>
        <p:spPr bwMode="blackWhite">
          <a:xfrm>
            <a:off x="2714625" y="1568450"/>
            <a:ext cx="3386138" cy="1069975"/>
          </a:xfrm>
          <a:prstGeom prst="wedgeRectCallout">
            <a:avLst>
              <a:gd name="adj1" fmla="val 118441"/>
              <a:gd name="adj2" fmla="val 1259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000" b="1" dirty="0">
                <a:solidFill>
                  <a:schemeClr val="bg1"/>
                </a:solidFill>
              </a:rPr>
              <a:t>Average indemnity costs per claim </a:t>
            </a:r>
            <a:r>
              <a:rPr lang="en-US" sz="2000" b="1" dirty="0" smtClean="0">
                <a:solidFill>
                  <a:schemeClr val="bg1"/>
                </a:solidFill>
              </a:rPr>
              <a:t>were up 1% in 2012 to $22,400</a:t>
            </a:r>
            <a:endParaRPr lang="en-US" sz="2000" b="1" dirty="0">
              <a:solidFill>
                <a:schemeClr val="bg1"/>
              </a:solidFill>
            </a:endParaRPr>
          </a:p>
        </p:txBody>
      </p:sp>
      <p:sp>
        <p:nvSpPr>
          <p:cNvPr id="1946633" name="Text Box 5"/>
          <p:cNvSpPr txBox="1">
            <a:spLocks noChangeArrowheads="1"/>
          </p:cNvSpPr>
          <p:nvPr/>
        </p:nvSpPr>
        <p:spPr bwMode="auto">
          <a:xfrm>
            <a:off x="2151063" y="1050925"/>
            <a:ext cx="5284787" cy="369888"/>
          </a:xfrm>
          <a:prstGeom prst="rect">
            <a:avLst/>
          </a:prstGeom>
          <a:noFill/>
          <a:ln w="9525">
            <a:noFill/>
            <a:miter lim="800000"/>
            <a:headEnd/>
            <a:tailEnd/>
          </a:ln>
        </p:spPr>
        <p:txBody>
          <a:bodyPr>
            <a:spAutoFit/>
          </a:bodyPr>
          <a:lstStyle/>
          <a:p>
            <a:pPr algn="ctr"/>
            <a:r>
              <a:rPr lang="en-US" b="1"/>
              <a:t>Average Indemnity Cost per Lost-Time Claim</a:t>
            </a:r>
          </a:p>
        </p:txBody>
      </p:sp>
      <p:sp>
        <p:nvSpPr>
          <p:cNvPr id="12" name="Text Box 6"/>
          <p:cNvSpPr txBox="1">
            <a:spLocks noChangeArrowheads="1"/>
          </p:cNvSpPr>
          <p:nvPr/>
        </p:nvSpPr>
        <p:spPr bwMode="auto">
          <a:xfrm>
            <a:off x="90487" y="6219825"/>
            <a:ext cx="8384919" cy="553998"/>
          </a:xfrm>
          <a:prstGeom prst="rect">
            <a:avLst/>
          </a:prstGeom>
          <a:noFill/>
          <a:ln w="0">
            <a:noFill/>
            <a:miter lim="800000"/>
            <a:headEnd/>
            <a:tailEnd/>
          </a:ln>
        </p:spPr>
        <p:txBody>
          <a:bodyPr wrap="square">
            <a:spAutoFit/>
          </a:bodyPr>
          <a:lstStyle/>
          <a:p>
            <a:r>
              <a:rPr lang="en-US" sz="1000" dirty="0" smtClean="0"/>
              <a:t>2012p</a:t>
            </a:r>
            <a:r>
              <a:rPr lang="en-US" sz="1000" dirty="0"/>
              <a:t>: Preliminary based on data valued as of </a:t>
            </a:r>
            <a:r>
              <a:rPr lang="en-US" sz="1000" dirty="0" smtClean="0"/>
              <a:t>12/31/2012.</a:t>
            </a:r>
            <a:endParaRPr lang="en-US" sz="1000" dirty="0"/>
          </a:p>
          <a:p>
            <a:r>
              <a:rPr lang="en-US" sz="1000" dirty="0" smtClean="0"/>
              <a:t>1991-2011: </a:t>
            </a:r>
            <a:r>
              <a:rPr lang="en-US" sz="1000" dirty="0"/>
              <a:t>Based on data through </a:t>
            </a:r>
            <a:r>
              <a:rPr lang="en-US" sz="1000" dirty="0" smtClean="0"/>
              <a:t>12/31/2011, </a:t>
            </a:r>
            <a:r>
              <a:rPr lang="en-US" sz="1000" dirty="0"/>
              <a:t>developed to ultimate</a:t>
            </a:r>
          </a:p>
          <a:p>
            <a:r>
              <a:rPr lang="en-US" sz="1000" dirty="0"/>
              <a:t>Based on the states where NCCI provides ratemaking </a:t>
            </a:r>
            <a:r>
              <a:rPr lang="en-US" sz="1000" dirty="0" smtClean="0"/>
              <a:t>services including state funds, excluding WV; </a:t>
            </a:r>
            <a:r>
              <a:rPr lang="en-US" sz="1000" dirty="0"/>
              <a:t>Excludes high deductible </a:t>
            </a:r>
            <a:r>
              <a:rPr lang="en-US" sz="1000" dirty="0" smtClean="0"/>
              <a:t>policies.</a:t>
            </a:r>
            <a:endParaRPr lang="en-US" sz="10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100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6738" name="Title 1"/>
          <p:cNvSpPr>
            <a:spLocks noGrp="1"/>
          </p:cNvSpPr>
          <p:nvPr>
            <p:ph type="title"/>
          </p:nvPr>
        </p:nvSpPr>
        <p:spPr>
          <a:xfrm>
            <a:off x="457200" y="379413"/>
            <a:ext cx="8229600" cy="687387"/>
          </a:xfrm>
        </p:spPr>
        <p:txBody>
          <a:bodyPr/>
          <a:lstStyle/>
          <a:p>
            <a:r>
              <a:rPr lang="en-US" dirty="0" smtClean="0">
                <a:cs typeface="Arial" charset="0"/>
              </a:rPr>
              <a:t>Workers Compensation Premium: </a:t>
            </a:r>
            <a:br>
              <a:rPr lang="en-US" dirty="0" smtClean="0">
                <a:cs typeface="Arial" charset="0"/>
              </a:rPr>
            </a:br>
            <a:r>
              <a:rPr lang="en-US" dirty="0" smtClean="0">
                <a:cs typeface="Arial" charset="0"/>
              </a:rPr>
              <a:t>Second Consecutive Year of Increase</a:t>
            </a:r>
            <a:br>
              <a:rPr lang="en-US" dirty="0" smtClean="0">
                <a:cs typeface="Arial" charset="0"/>
              </a:rPr>
            </a:br>
            <a:r>
              <a:rPr lang="en-US" sz="800" dirty="0" smtClean="0">
                <a:cs typeface="Arial" charset="0"/>
              </a:rPr>
              <a:t/>
            </a:r>
            <a:br>
              <a:rPr lang="en-US" sz="800" dirty="0" smtClean="0">
                <a:cs typeface="Arial" charset="0"/>
              </a:rPr>
            </a:br>
            <a:r>
              <a:rPr lang="en-US" sz="1600" dirty="0" smtClean="0">
                <a:solidFill>
                  <a:schemeClr val="tx1"/>
                </a:solidFill>
                <a:cs typeface="Arial" charset="0"/>
              </a:rPr>
              <a:t>Net Written Premium</a:t>
            </a:r>
          </a:p>
        </p:txBody>
      </p:sp>
      <p:graphicFrame>
        <p:nvGraphicFramePr>
          <p:cNvPr id="5" name="Content Placeholder 4"/>
          <p:cNvGraphicFramePr>
            <a:graphicFrameLocks noGrp="1"/>
          </p:cNvGraphicFramePr>
          <p:nvPr>
            <p:ph idx="1"/>
          </p:nvPr>
        </p:nvGraphicFramePr>
        <p:xfrm>
          <a:off x="0" y="1542590"/>
          <a:ext cx="8955088" cy="4310062"/>
        </p:xfrm>
        <a:graphic>
          <a:graphicData uri="http://schemas.openxmlformats.org/drawingml/2006/chart">
            <c:chart xmlns:c="http://schemas.openxmlformats.org/drawingml/2006/chart" xmlns:r="http://schemas.openxmlformats.org/officeDocument/2006/relationships" r:id="rId2"/>
          </a:graphicData>
        </a:graphic>
      </p:graphicFrame>
      <p:sp>
        <p:nvSpPr>
          <p:cNvPr id="18436" name="Slide Number Placeholder 3"/>
          <p:cNvSpPr>
            <a:spLocks noGrp="1"/>
          </p:cNvSpPr>
          <p:nvPr>
            <p:ph type="sldNum" sz="quarter" idx="12"/>
          </p:nvPr>
        </p:nvSpPr>
        <p:spPr>
          <a:xfrm>
            <a:off x="85725" y="6961188"/>
            <a:ext cx="1352550" cy="117475"/>
          </a:xfrm>
        </p:spPr>
        <p:txBody>
          <a:bodyPr/>
          <a:lstStyle/>
          <a:p>
            <a:pPr algn="l" defTabSz="913183">
              <a:spcBef>
                <a:spcPct val="0"/>
              </a:spcBef>
              <a:defRPr/>
            </a:pPr>
            <a:fld id="{46F27BA8-D9E3-4927-B5D7-FC488693ABDC}" type="slidenum">
              <a:rPr lang="en-US">
                <a:solidFill>
                  <a:srgbClr val="FFFFFF"/>
                </a:solidFill>
                <a:latin typeface="+mn-lt"/>
              </a:rPr>
              <a:pPr algn="l" defTabSz="913183">
                <a:spcBef>
                  <a:spcPct val="0"/>
                </a:spcBef>
                <a:defRPr/>
              </a:pPr>
              <a:t>164</a:t>
            </a:fld>
            <a:endParaRPr lang="en-US" dirty="0">
              <a:solidFill>
                <a:srgbClr val="FFFFFF"/>
              </a:solidFill>
              <a:latin typeface="+mn-lt"/>
            </a:endParaRPr>
          </a:p>
        </p:txBody>
      </p:sp>
      <p:sp>
        <p:nvSpPr>
          <p:cNvPr id="116741" name="Text Box 8"/>
          <p:cNvSpPr txBox="1">
            <a:spLocks noChangeArrowheads="1"/>
          </p:cNvSpPr>
          <p:nvPr/>
        </p:nvSpPr>
        <p:spPr bwMode="auto">
          <a:xfrm>
            <a:off x="0" y="1344613"/>
            <a:ext cx="1485900" cy="307975"/>
          </a:xfrm>
          <a:prstGeom prst="rect">
            <a:avLst/>
          </a:prstGeom>
          <a:noFill/>
          <a:ln w="9525">
            <a:noFill/>
            <a:miter lim="800000"/>
            <a:headEnd/>
            <a:tailEnd/>
          </a:ln>
        </p:spPr>
        <p:txBody>
          <a:bodyPr lIns="91397" tIns="45698" rIns="91397" bIns="45698">
            <a:spAutoFit/>
          </a:bodyPr>
          <a:lstStyle/>
          <a:p>
            <a:pPr eaLnBrk="0" hangingPunct="0">
              <a:spcBef>
                <a:spcPts val="438"/>
              </a:spcBef>
            </a:pPr>
            <a:r>
              <a:rPr lang="en-US" sz="1400" b="1"/>
              <a:t>$ Billions</a:t>
            </a:r>
          </a:p>
        </p:txBody>
      </p:sp>
      <p:sp>
        <p:nvSpPr>
          <p:cNvPr id="116742" name="Text Box 4"/>
          <p:cNvSpPr txBox="1">
            <a:spLocks noChangeArrowheads="1"/>
          </p:cNvSpPr>
          <p:nvPr/>
        </p:nvSpPr>
        <p:spPr bwMode="auto">
          <a:xfrm>
            <a:off x="3808413" y="5819775"/>
            <a:ext cx="1547812" cy="277813"/>
          </a:xfrm>
          <a:prstGeom prst="rect">
            <a:avLst/>
          </a:prstGeom>
          <a:noFill/>
          <a:ln w="9525">
            <a:noFill/>
            <a:miter lim="800000"/>
            <a:headEnd/>
            <a:tailEnd/>
          </a:ln>
        </p:spPr>
        <p:txBody>
          <a:bodyPr wrap="none" lIns="91397" tIns="45698" rIns="91397" bIns="45698">
            <a:spAutoFit/>
          </a:bodyPr>
          <a:lstStyle/>
          <a:p>
            <a:pPr eaLnBrk="0" hangingPunct="0">
              <a:lnSpc>
                <a:spcPct val="75000"/>
              </a:lnSpc>
              <a:spcBef>
                <a:spcPct val="25000"/>
              </a:spcBef>
            </a:pPr>
            <a:r>
              <a:rPr lang="en-US" sz="1600" b="1">
                <a:solidFill>
                  <a:schemeClr val="bg1"/>
                </a:solidFill>
              </a:rPr>
              <a:t>Calendar Year</a:t>
            </a:r>
          </a:p>
        </p:txBody>
      </p:sp>
      <p:sp>
        <p:nvSpPr>
          <p:cNvPr id="116743" name="Text Box 5"/>
          <p:cNvSpPr txBox="1">
            <a:spLocks noChangeArrowheads="1"/>
          </p:cNvSpPr>
          <p:nvPr/>
        </p:nvSpPr>
        <p:spPr bwMode="auto">
          <a:xfrm>
            <a:off x="274638" y="5808663"/>
            <a:ext cx="8212137" cy="877887"/>
          </a:xfrm>
          <a:prstGeom prst="rect">
            <a:avLst/>
          </a:prstGeom>
          <a:noFill/>
          <a:ln w="0">
            <a:noFill/>
            <a:miter lim="800000"/>
            <a:headEnd/>
            <a:tailEnd/>
          </a:ln>
        </p:spPr>
        <p:txBody>
          <a:bodyPr lIns="91397" tIns="45698" rIns="91397" bIns="45698">
            <a:spAutoFit/>
          </a:bodyPr>
          <a:lstStyle/>
          <a:p>
            <a:pPr eaLnBrk="0" hangingPunct="0">
              <a:tabLst>
                <a:tab pos="512763" algn="l"/>
              </a:tabLst>
            </a:pPr>
            <a:r>
              <a:rPr lang="en-US" sz="1000" dirty="0"/>
              <a:t>p Preliminary</a:t>
            </a:r>
          </a:p>
          <a:p>
            <a:pPr eaLnBrk="0" hangingPunct="0">
              <a:tabLst>
                <a:tab pos="512763" algn="l"/>
              </a:tabLst>
            </a:pPr>
            <a:endParaRPr lang="en-US" sz="1000" dirty="0"/>
          </a:p>
          <a:p>
            <a:pPr eaLnBrk="0" hangingPunct="0">
              <a:tabLst>
                <a:tab pos="512763" algn="l"/>
              </a:tabLst>
            </a:pPr>
            <a:r>
              <a:rPr lang="en-US" sz="1000" dirty="0"/>
              <a:t>Source:	</a:t>
            </a:r>
            <a:r>
              <a:rPr lang="en-US" sz="1000" dirty="0" smtClean="0"/>
              <a:t>1990–20102p Private </a:t>
            </a:r>
            <a:r>
              <a:rPr lang="en-US" sz="1000" dirty="0"/>
              <a:t>Carriers, </a:t>
            </a:r>
            <a:r>
              <a:rPr lang="en-US" sz="1000" dirty="0" smtClean="0"/>
              <a:t>Annual Statement Data, NCCI.</a:t>
            </a:r>
            <a:endParaRPr lang="en-US" sz="1000" dirty="0"/>
          </a:p>
          <a:p>
            <a:pPr eaLnBrk="0" hangingPunct="0">
              <a:tabLst>
                <a:tab pos="512763" algn="l"/>
              </a:tabLst>
            </a:pPr>
            <a:r>
              <a:rPr lang="en-US" sz="1000" dirty="0"/>
              <a:t>	</a:t>
            </a:r>
            <a:r>
              <a:rPr lang="en-US" sz="1000" dirty="0" smtClean="0"/>
              <a:t>1996–2012p </a:t>
            </a:r>
            <a:r>
              <a:rPr lang="en-US" sz="1000" dirty="0"/>
              <a:t>State Funds: AZ, CA, CO, HI, ID, KY, LA, MD, MO, MT, NM, OK, OR, RI, TX, UT Annual Statements</a:t>
            </a:r>
          </a:p>
          <a:p>
            <a:pPr eaLnBrk="0" hangingPunct="0">
              <a:tabLst>
                <a:tab pos="512763" algn="l"/>
              </a:tabLst>
            </a:pPr>
            <a:r>
              <a:rPr lang="en-US" sz="1000" dirty="0"/>
              <a:t>State Funds available for 1996 and subsequent</a:t>
            </a:r>
          </a:p>
        </p:txBody>
      </p:sp>
      <p:sp>
        <p:nvSpPr>
          <p:cNvPr id="8" name="Date Placeholder 7"/>
          <p:cNvSpPr>
            <a:spLocks noGrp="1"/>
          </p:cNvSpPr>
          <p:nvPr>
            <p:ph type="dt" sz="half" idx="10"/>
          </p:nvPr>
        </p:nvSpPr>
        <p:spPr/>
        <p:txBody>
          <a:bodyPr/>
          <a:lstStyle/>
          <a:p>
            <a:pPr>
              <a:defRPr/>
            </a:pPr>
            <a:r>
              <a:rPr lang="en-US" smtClean="0"/>
              <a:t>12/01/09 - 9pm</a:t>
            </a: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graphicEl>
                                              <a:chart seriesIdx="0" categoryIdx="-4" bldStep="series"/>
                                            </p:graphicEl>
                                          </p:spTgt>
                                        </p:tgtEl>
                                        <p:attrNameLst>
                                          <p:attrName>style.visibility</p:attrName>
                                        </p:attrNameLst>
                                      </p:cBhvr>
                                      <p:to>
                                        <p:strVal val="visible"/>
                                      </p:to>
                                    </p:set>
                                    <p:animEffect transition="in" filter="wipe(left)">
                                      <p:cBhvr>
                                        <p:cTn id="7" dur="1000"/>
                                        <p:tgtEl>
                                          <p:spTgt spid="5">
                                            <p:graphicEl>
                                              <a:chart seriesIdx="0" categoryIdx="-4" bldStep="series"/>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graphicEl>
                                              <a:chart seriesIdx="1" categoryIdx="-4" bldStep="series"/>
                                            </p:graphicEl>
                                          </p:spTgt>
                                        </p:tgtEl>
                                        <p:attrNameLst>
                                          <p:attrName>style.visibility</p:attrName>
                                        </p:attrNameLst>
                                      </p:cBhvr>
                                      <p:to>
                                        <p:strVal val="visible"/>
                                      </p:to>
                                    </p:set>
                                    <p:animEffect transition="in" filter="wipe(left)">
                                      <p:cBhvr>
                                        <p:cTn id="12" dur="500"/>
                                        <p:tgtEl>
                                          <p:spTgt spid="5">
                                            <p:graphicEl>
                                              <a:chart seriesIdx="1" categoryIdx="-4" bldStep="series"/>
                                            </p:graphic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5">
                                            <p:graphicEl>
                                              <a:chart seriesIdx="2" categoryIdx="-4" bldStep="series"/>
                                            </p:graphicEl>
                                          </p:spTgt>
                                        </p:tgtEl>
                                        <p:attrNameLst>
                                          <p:attrName>style.visibility</p:attrName>
                                        </p:attrNameLst>
                                      </p:cBhvr>
                                      <p:to>
                                        <p:strVal val="visible"/>
                                      </p:to>
                                    </p:set>
                                    <p:animEffect transition="in" filter="wipe(left)">
                                      <p:cBhvr>
                                        <p:cTn id="15" dur="500"/>
                                        <p:tgtEl>
                                          <p:spTgt spid="5">
                                            <p:graphicEl>
                                              <a:chart seriesIdx="2" categoryIdx="-4" bldStep="series"/>
                                            </p:graphic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5">
                                            <p:graphicEl>
                                              <a:chart seriesIdx="3" categoryIdx="-4" bldStep="series"/>
                                            </p:graphicEl>
                                          </p:spTgt>
                                        </p:tgtEl>
                                        <p:attrNameLst>
                                          <p:attrName>style.visibility</p:attrName>
                                        </p:attrNameLst>
                                      </p:cBhvr>
                                      <p:to>
                                        <p:strVal val="visible"/>
                                      </p:to>
                                    </p:set>
                                    <p:animEffect transition="in" filter="wipe(left)">
                                      <p:cBhvr>
                                        <p:cTn id="18" dur="1000"/>
                                        <p:tgtEl>
                                          <p:spTgt spid="5">
                                            <p:graphicEl>
                                              <a:chart seriesIdx="3"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Chart bld="series" animBg="0"/>
        </p:bldSub>
      </p:bldGraphic>
    </p:bldLst>
  </p:timing>
</p:sld>
</file>

<file path=ppt/slides/slide1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5"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3316"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3317"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CFF73BF-3C85-4B75-B632-436947623127}" type="slidenum">
              <a:rPr lang="en-US" sz="900"/>
              <a:pPr algn="r" eaLnBrk="0" hangingPunct="0">
                <a:lnSpc>
                  <a:spcPct val="85000"/>
                </a:lnSpc>
                <a:spcBef>
                  <a:spcPct val="20000"/>
                </a:spcBef>
              </a:pPr>
              <a:t>165</a:t>
            </a:fld>
            <a:endParaRPr lang="en-US" sz="900"/>
          </a:p>
        </p:txBody>
      </p:sp>
      <p:sp>
        <p:nvSpPr>
          <p:cNvPr id="13318" name="Rectangle 7"/>
          <p:cNvSpPr>
            <a:spLocks noGrp="1" noChangeArrowheads="1"/>
          </p:cNvSpPr>
          <p:nvPr>
            <p:ph type="title" idx="4294967295"/>
          </p:nvPr>
        </p:nvSpPr>
        <p:spPr>
          <a:xfrm>
            <a:off x="241300" y="128588"/>
            <a:ext cx="6711950" cy="860425"/>
          </a:xfrm>
        </p:spPr>
        <p:txBody>
          <a:bodyPr/>
          <a:lstStyle/>
          <a:p>
            <a:r>
              <a:rPr lang="en-US" sz="2800" dirty="0" smtClean="0"/>
              <a:t>Nonfarm Payroll (Wages and Salaries):</a:t>
            </a:r>
            <a:br>
              <a:rPr lang="en-US" sz="2800" dirty="0" smtClean="0"/>
            </a:br>
            <a:r>
              <a:rPr lang="en-US" sz="2800" dirty="0" smtClean="0"/>
              <a:t>Quarterly, 2005–2011:Q4</a:t>
            </a:r>
          </a:p>
        </p:txBody>
      </p:sp>
      <p:sp>
        <p:nvSpPr>
          <p:cNvPr id="13319" name="Text Box 5"/>
          <p:cNvSpPr txBox="1">
            <a:spLocks noChangeArrowheads="1"/>
          </p:cNvSpPr>
          <p:nvPr/>
        </p:nvSpPr>
        <p:spPr bwMode="auto">
          <a:xfrm>
            <a:off x="0" y="6245225"/>
            <a:ext cx="8724900" cy="6127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Note: Recession indicated by gray shaded column. Data are seasonally adjusted annual </a:t>
            </a:r>
            <a:r>
              <a:rPr lang="en-US" sz="1100" dirty="0" smtClean="0"/>
              <a:t>rates.</a:t>
            </a:r>
            <a:endParaRPr lang="en-US" sz="1100" dirty="0"/>
          </a:p>
          <a:p>
            <a:pPr eaLnBrk="0" hangingPunct="0">
              <a:lnSpc>
                <a:spcPct val="85000"/>
              </a:lnSpc>
              <a:spcBef>
                <a:spcPct val="25000"/>
              </a:spcBef>
              <a:buClr>
                <a:schemeClr val="accent2"/>
              </a:buClr>
              <a:buFont typeface="Wingdings" pitchFamily="2" charset="2"/>
              <a:buNone/>
            </a:pPr>
            <a:r>
              <a:rPr lang="en-US" sz="1100" dirty="0" smtClean="0"/>
              <a:t>Sources: </a:t>
            </a:r>
            <a:r>
              <a:rPr lang="en-US" sz="1100" dirty="0" smtClean="0">
                <a:hlinkClick r:id="rId4"/>
              </a:rPr>
              <a:t>http</a:t>
            </a:r>
            <a:r>
              <a:rPr lang="en-US" sz="1100" dirty="0">
                <a:hlinkClick r:id="rId4"/>
              </a:rPr>
              <a:t>://research.stlouisfed.org/fred2/series/WASCUR</a:t>
            </a:r>
            <a:r>
              <a:rPr lang="en-US" sz="1100" dirty="0" smtClean="0"/>
              <a:t>; </a:t>
            </a:r>
            <a:r>
              <a:rPr lang="en-US" sz="1100" dirty="0"/>
              <a:t>National Bureau of Economic Research (recession dates); Insurance Information </a:t>
            </a:r>
            <a:r>
              <a:rPr lang="en-US" sz="1100" dirty="0" smtClean="0"/>
              <a:t>Institute.</a:t>
            </a:r>
            <a:endParaRPr lang="en-US" sz="1100" dirty="0"/>
          </a:p>
        </p:txBody>
      </p:sp>
      <p:sp>
        <p:nvSpPr>
          <p:cNvPr id="13320" name="Rectangle 6"/>
          <p:cNvSpPr>
            <a:spLocks noChangeArrowheads="1"/>
          </p:cNvSpPr>
          <p:nvPr/>
        </p:nvSpPr>
        <p:spPr bwMode="black">
          <a:xfrm>
            <a:off x="193675" y="1047750"/>
            <a:ext cx="2438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Billions</a:t>
            </a:r>
          </a:p>
        </p:txBody>
      </p:sp>
      <p:graphicFrame>
        <p:nvGraphicFramePr>
          <p:cNvPr id="13314" name="Object 8"/>
          <p:cNvGraphicFramePr>
            <a:graphicFrameLocks noChangeAspect="1"/>
          </p:cNvGraphicFramePr>
          <p:nvPr/>
        </p:nvGraphicFramePr>
        <p:xfrm>
          <a:off x="352424" y="1157288"/>
          <a:ext cx="8536081" cy="4838700"/>
        </p:xfrm>
        <a:graphic>
          <a:graphicData uri="http://schemas.openxmlformats.org/presentationml/2006/ole">
            <p:oleObj spid="_x0000_s6288386" name="Chart" r:id="rId5" imgW="8343872" imgH="4381562" progId="MSGraph.Chart.8">
              <p:embed followColorScheme="full"/>
            </p:oleObj>
          </a:graphicData>
        </a:graphic>
      </p:graphicFrame>
      <p:sp>
        <p:nvSpPr>
          <p:cNvPr id="10" name="AutoShape 14"/>
          <p:cNvSpPr>
            <a:spLocks noChangeArrowheads="1"/>
          </p:cNvSpPr>
          <p:nvPr/>
        </p:nvSpPr>
        <p:spPr bwMode="blackWhite">
          <a:xfrm>
            <a:off x="1990725" y="1158875"/>
            <a:ext cx="1828800" cy="611188"/>
          </a:xfrm>
          <a:prstGeom prst="wedgeRectCallout">
            <a:avLst>
              <a:gd name="adj1" fmla="val 80657"/>
              <a:gd name="adj2" fmla="val 4424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Peak was 2008:Q1 at $6.60 </a:t>
            </a:r>
            <a:r>
              <a:rPr lang="en-US" sz="1400" b="1" dirty="0" smtClean="0">
                <a:solidFill>
                  <a:schemeClr val="bg1"/>
                </a:solidFill>
              </a:rPr>
              <a:t>trillion</a:t>
            </a:r>
            <a:endParaRPr lang="en-US" sz="1400" b="1" dirty="0">
              <a:solidFill>
                <a:schemeClr val="bg1"/>
              </a:solidFill>
            </a:endParaRPr>
          </a:p>
        </p:txBody>
      </p:sp>
      <p:sp>
        <p:nvSpPr>
          <p:cNvPr id="11" name="AutoShape 14"/>
          <p:cNvSpPr>
            <a:spLocks noChangeArrowheads="1"/>
          </p:cNvSpPr>
          <p:nvPr/>
        </p:nvSpPr>
        <p:spPr bwMode="blackWhite">
          <a:xfrm>
            <a:off x="5982821" y="1135716"/>
            <a:ext cx="1714500" cy="733425"/>
          </a:xfrm>
          <a:prstGeom prst="wedgeRectCallout">
            <a:avLst>
              <a:gd name="adj1" fmla="val 103639"/>
              <a:gd name="adj2" fmla="val 1252"/>
            </a:avLst>
          </a:prstGeom>
          <a:solidFill>
            <a:srgbClr val="FFC000"/>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Latest (</a:t>
            </a:r>
            <a:r>
              <a:rPr lang="en-US" sz="1400" b="1" dirty="0" smtClean="0">
                <a:solidFill>
                  <a:schemeClr val="bg1"/>
                </a:solidFill>
              </a:rPr>
              <a:t>2011:Q4) </a:t>
            </a:r>
            <a:r>
              <a:rPr lang="en-US" sz="1400" b="1" dirty="0">
                <a:solidFill>
                  <a:schemeClr val="bg1"/>
                </a:solidFill>
              </a:rPr>
              <a:t>was $</a:t>
            </a:r>
            <a:r>
              <a:rPr lang="en-US" sz="1400" b="1" dirty="0" smtClean="0">
                <a:solidFill>
                  <a:schemeClr val="bg1"/>
                </a:solidFill>
              </a:rPr>
              <a:t>6.71 trillion</a:t>
            </a:r>
            <a:r>
              <a:rPr lang="en-US" sz="1400" b="1" dirty="0">
                <a:solidFill>
                  <a:schemeClr val="bg1"/>
                </a:solidFill>
              </a:rPr>
              <a:t>, a new peak</a:t>
            </a:r>
          </a:p>
        </p:txBody>
      </p:sp>
      <p:sp>
        <p:nvSpPr>
          <p:cNvPr id="12" name="AutoShape 14"/>
          <p:cNvSpPr>
            <a:spLocks noChangeArrowheads="1"/>
          </p:cNvSpPr>
          <p:nvPr/>
        </p:nvSpPr>
        <p:spPr bwMode="blackWhite">
          <a:xfrm>
            <a:off x="2971800" y="3933826"/>
            <a:ext cx="2419350" cy="876300"/>
          </a:xfrm>
          <a:prstGeom prst="wedgeRectCallout">
            <a:avLst>
              <a:gd name="adj1" fmla="val 82023"/>
              <a:gd name="adj2" fmla="val -15557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Recent trough (2009:Q3) was $6.25 trillion, down </a:t>
            </a:r>
            <a:r>
              <a:rPr lang="en-US" sz="1400" b="1" dirty="0" smtClean="0">
                <a:solidFill>
                  <a:schemeClr val="bg1"/>
                </a:solidFill>
              </a:rPr>
              <a:t>5.3% </a:t>
            </a:r>
            <a:r>
              <a:rPr lang="en-US" sz="1400" b="1" dirty="0">
                <a:solidFill>
                  <a:schemeClr val="bg1"/>
                </a:solidFill>
              </a:rPr>
              <a:t>from prior </a:t>
            </a:r>
            <a:r>
              <a:rPr lang="en-US" sz="1400" b="1" dirty="0" smtClean="0">
                <a:solidFill>
                  <a:schemeClr val="bg1"/>
                </a:solidFill>
              </a:rPr>
              <a:t>peak</a:t>
            </a:r>
            <a:endParaRPr lang="en-US" sz="1400" b="1" dirty="0">
              <a:solidFill>
                <a:schemeClr val="bg1"/>
              </a:solidFill>
            </a:endParaRPr>
          </a:p>
        </p:txBody>
      </p:sp>
      <p:sp>
        <p:nvSpPr>
          <p:cNvPr id="14" name="AutoShape 14"/>
          <p:cNvSpPr>
            <a:spLocks noChangeArrowheads="1"/>
          </p:cNvSpPr>
          <p:nvPr/>
        </p:nvSpPr>
        <p:spPr bwMode="blackWhite">
          <a:xfrm>
            <a:off x="6705040" y="3906277"/>
            <a:ext cx="1990725" cy="884237"/>
          </a:xfrm>
          <a:prstGeom prst="wedgeRectCallout">
            <a:avLst>
              <a:gd name="adj1" fmla="val -47954"/>
              <a:gd name="adj2" fmla="val 2903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u="sng" dirty="0">
                <a:solidFill>
                  <a:schemeClr val="bg1"/>
                </a:solidFill>
              </a:rPr>
              <a:t>Growth rates in 2011</a:t>
            </a:r>
            <a:br>
              <a:rPr lang="en-US" sz="1400" b="1" u="sng" dirty="0">
                <a:solidFill>
                  <a:schemeClr val="bg1"/>
                </a:solidFill>
              </a:rPr>
            </a:br>
            <a:r>
              <a:rPr lang="en-US" sz="1400" b="1" dirty="0">
                <a:solidFill>
                  <a:schemeClr val="bg1"/>
                </a:solidFill>
              </a:rPr>
              <a:t>Q2 over Q1: 0.6%</a:t>
            </a:r>
            <a:br>
              <a:rPr lang="en-US" sz="1400" b="1" dirty="0">
                <a:solidFill>
                  <a:schemeClr val="bg1"/>
                </a:solidFill>
              </a:rPr>
            </a:br>
            <a:r>
              <a:rPr lang="en-US" sz="1400" b="1" dirty="0">
                <a:solidFill>
                  <a:schemeClr val="bg1"/>
                </a:solidFill>
              </a:rPr>
              <a:t>Q3 over Q2: 0.4</a:t>
            </a:r>
            <a:r>
              <a:rPr lang="en-US" sz="1400" b="1" dirty="0" smtClean="0">
                <a:solidFill>
                  <a:schemeClr val="bg1"/>
                </a:solidFill>
              </a:rPr>
              <a:t>%</a:t>
            </a:r>
            <a:r>
              <a:rPr lang="en-US" sz="1400" b="1" dirty="0">
                <a:solidFill>
                  <a:schemeClr val="bg1"/>
                </a:solidFill>
              </a:rPr>
              <a:t> </a:t>
            </a:r>
            <a:r>
              <a:rPr lang="en-US" sz="1400" b="1" dirty="0" smtClean="0">
                <a:solidFill>
                  <a:schemeClr val="bg1"/>
                </a:solidFill>
              </a:rPr>
              <a:t>  </a:t>
            </a:r>
            <a:r>
              <a:rPr lang="en-US" sz="1400" b="1" i="1" dirty="0" smtClean="0">
                <a:solidFill>
                  <a:srgbClr val="FF0000"/>
                </a:solidFill>
              </a:rPr>
              <a:t>Q4 over Q3: 1.0%</a:t>
            </a:r>
          </a:p>
        </p:txBody>
      </p:sp>
      <p:sp>
        <p:nvSpPr>
          <p:cNvPr id="13" name="AutoShape 14"/>
          <p:cNvSpPr>
            <a:spLocks noChangeArrowheads="1"/>
          </p:cNvSpPr>
          <p:nvPr/>
        </p:nvSpPr>
        <p:spPr bwMode="blackWhite">
          <a:xfrm>
            <a:off x="6926357" y="2849097"/>
            <a:ext cx="1827679" cy="876300"/>
          </a:xfrm>
          <a:prstGeom prst="wedgeRectCallout">
            <a:avLst>
              <a:gd name="adj1" fmla="val -11237"/>
              <a:gd name="adj2" fmla="val 6693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Pace of payroll growth is accelerating</a:t>
            </a:r>
            <a:endParaRPr lang="en-US" sz="1400" b="1" dirty="0">
              <a:solidFill>
                <a:schemeClr val="bg1"/>
              </a:solidFill>
            </a:endParaRPr>
          </a:p>
        </p:txBody>
      </p:sp>
      <p:sp>
        <p:nvSpPr>
          <p:cNvPr id="15" name="Date Placeholder 14"/>
          <p:cNvSpPr>
            <a:spLocks noGrp="1"/>
          </p:cNvSpPr>
          <p:nvPr>
            <p:ph type="dt" sz="half" idx="10"/>
          </p:nvPr>
        </p:nvSpPr>
        <p:spPr/>
        <p:txBody>
          <a:bodyPr/>
          <a:lstStyle/>
          <a:p>
            <a:pPr>
              <a:defRPr/>
            </a:pPr>
            <a:r>
              <a:rPr lang="en-US" smtClean="0"/>
              <a:t>12/01/09 - 9pm</a:t>
            </a:r>
            <a:endParaRPr lang="en-US"/>
          </a:p>
        </p:txBody>
      </p:sp>
      <p:sp>
        <p:nvSpPr>
          <p:cNvPr id="16" name="Slide Number Placeholder 15"/>
          <p:cNvSpPr>
            <a:spLocks noGrp="1"/>
          </p:cNvSpPr>
          <p:nvPr>
            <p:ph type="sldNum" sz="quarter" idx="12"/>
          </p:nvPr>
        </p:nvSpPr>
        <p:spPr/>
        <p:txBody>
          <a:bodyPr/>
          <a:lstStyle/>
          <a:p>
            <a:pPr>
              <a:defRPr/>
            </a:pPr>
            <a:fld id="{79649112-2361-4913-9798-B6AEBB59A8D4}" type="slidenum">
              <a:rPr lang="en-US" smtClean="0"/>
              <a:pPr>
                <a:defRPr/>
              </a:pPr>
              <a:t>165</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par>
                          <p:cTn id="8" fill="hold" nodeType="afterGroup">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11"/>
                                        </p:tgtEl>
                                        <p:attrNameLst>
                                          <p:attrName>style.visibility</p:attrName>
                                        </p:attrNameLst>
                                      </p:cBhvr>
                                      <p:to>
                                        <p:strVal val="visible"/>
                                      </p:to>
                                    </p:set>
                                    <p:animEffect transition="in" filter="wipe(right)">
                                      <p:cBhvr>
                                        <p:cTn id="11" dur="500"/>
                                        <p:tgtEl>
                                          <p:spTgt spid="11"/>
                                        </p:tgtEl>
                                      </p:cBhvr>
                                    </p:animEffect>
                                  </p:childTnLst>
                                </p:cTn>
                              </p:par>
                            </p:childTnLst>
                          </p:cTn>
                        </p:par>
                        <p:par>
                          <p:cTn id="12" fill="hold" nodeType="afterGroup">
                            <p:stCondLst>
                              <p:cond delay="3000"/>
                            </p:stCondLst>
                            <p:childTnLst>
                              <p:par>
                                <p:cTn id="13" presetID="22" presetClass="entr" presetSubtype="2" fill="hold" grpId="0" nodeType="afterEffect">
                                  <p:stCondLst>
                                    <p:cond delay="1000"/>
                                  </p:stCondLst>
                                  <p:childTnLst>
                                    <p:set>
                                      <p:cBhvr>
                                        <p:cTn id="14" dur="1" fill="hold">
                                          <p:stCondLst>
                                            <p:cond delay="0"/>
                                          </p:stCondLst>
                                        </p:cTn>
                                        <p:tgtEl>
                                          <p:spTgt spid="12"/>
                                        </p:tgtEl>
                                        <p:attrNameLst>
                                          <p:attrName>style.visibility</p:attrName>
                                        </p:attrNameLst>
                                      </p:cBhvr>
                                      <p:to>
                                        <p:strVal val="visible"/>
                                      </p:to>
                                    </p:set>
                                    <p:animEffect transition="in" filter="wipe(right)">
                                      <p:cBhvr>
                                        <p:cTn id="15" dur="500"/>
                                        <p:tgtEl>
                                          <p:spTgt spid="12"/>
                                        </p:tgtEl>
                                      </p:cBhvr>
                                    </p:animEffect>
                                  </p:childTnLst>
                                </p:cTn>
                              </p:par>
                            </p:childTnLst>
                          </p:cTn>
                        </p:par>
                        <p:par>
                          <p:cTn id="16" fill="hold" nodeType="afterGroup">
                            <p:stCondLst>
                              <p:cond delay="4500"/>
                            </p:stCondLst>
                            <p:childTnLst>
                              <p:par>
                                <p:cTn id="17" presetID="22" presetClass="entr" presetSubtype="2" fill="hold" grpId="0" nodeType="afterEffect">
                                  <p:stCondLst>
                                    <p:cond delay="1000"/>
                                  </p:stCondLst>
                                  <p:childTnLst>
                                    <p:set>
                                      <p:cBhvr>
                                        <p:cTn id="18" dur="1" fill="hold">
                                          <p:stCondLst>
                                            <p:cond delay="0"/>
                                          </p:stCondLst>
                                        </p:cTn>
                                        <p:tgtEl>
                                          <p:spTgt spid="14"/>
                                        </p:tgtEl>
                                        <p:attrNameLst>
                                          <p:attrName>style.visibility</p:attrName>
                                        </p:attrNameLst>
                                      </p:cBhvr>
                                      <p:to>
                                        <p:strVal val="visible"/>
                                      </p:to>
                                    </p:set>
                                    <p:animEffect transition="in" filter="wipe(right)">
                                      <p:cBhvr>
                                        <p:cTn id="19" dur="500"/>
                                        <p:tgtEl>
                                          <p:spTgt spid="14"/>
                                        </p:tgtEl>
                                      </p:cBhvr>
                                    </p:animEffect>
                                  </p:childTnLst>
                                </p:cTn>
                              </p:par>
                            </p:childTnLst>
                          </p:cTn>
                        </p:par>
                        <p:par>
                          <p:cTn id="20" fill="hold">
                            <p:stCondLst>
                              <p:cond delay="6000"/>
                            </p:stCondLst>
                            <p:childTnLst>
                              <p:par>
                                <p:cTn id="21" presetID="22" presetClass="entr" presetSubtype="2" fill="hold" grpId="0" nodeType="afterEffect">
                                  <p:stCondLst>
                                    <p:cond delay="1000"/>
                                  </p:stCondLst>
                                  <p:childTnLst>
                                    <p:set>
                                      <p:cBhvr>
                                        <p:cTn id="22" dur="1" fill="hold">
                                          <p:stCondLst>
                                            <p:cond delay="0"/>
                                          </p:stCondLst>
                                        </p:cTn>
                                        <p:tgtEl>
                                          <p:spTgt spid="13"/>
                                        </p:tgtEl>
                                        <p:attrNameLst>
                                          <p:attrName>style.visibility</p:attrName>
                                        </p:attrNameLst>
                                      </p:cBhvr>
                                      <p:to>
                                        <p:strVal val="visible"/>
                                      </p:to>
                                    </p:set>
                                    <p:animEffect transition="in" filter="wipe(right)">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4" grpId="0" animBg="1"/>
      <p:bldP spid="13" grpId="0" animBg="1"/>
    </p:bldLst>
  </p:timing>
</p:sld>
</file>

<file path=ppt/slides/slide1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1911817" name="Object 9"/>
          <p:cNvGraphicFramePr>
            <a:graphicFrameLocks noChangeAspect="1"/>
          </p:cNvGraphicFramePr>
          <p:nvPr/>
        </p:nvGraphicFramePr>
        <p:xfrm>
          <a:off x="444500" y="1247775"/>
          <a:ext cx="8401050" cy="4191000"/>
        </p:xfrm>
        <a:graphic>
          <a:graphicData uri="http://schemas.openxmlformats.org/presentationml/2006/ole">
            <p:oleObj spid="_x0000_s4468738" name="Chart" r:id="rId4" imgW="8401100" imgH="3581479" progId="MSGraph.Chart.8">
              <p:embed followColorScheme="full"/>
            </p:oleObj>
          </a:graphicData>
        </a:graphic>
      </p:graphicFrame>
      <p:sp>
        <p:nvSpPr>
          <p:cNvPr id="12291" name="Rectangle 105"/>
          <p:cNvSpPr>
            <a:spLocks noGrp="1" noChangeArrowheads="1"/>
          </p:cNvSpPr>
          <p:nvPr>
            <p:ph type="dt" sz="quarter" idx="10"/>
          </p:nvPr>
        </p:nvSpPr>
        <p:spPr/>
        <p:txBody>
          <a:bodyPr/>
          <a:lstStyle/>
          <a:p>
            <a:pPr>
              <a:defRPr/>
            </a:pPr>
            <a:r>
              <a:rPr lang="en-US" smtClean="0"/>
              <a:t>12/01/09 - 9pm</a:t>
            </a:r>
          </a:p>
        </p:txBody>
      </p:sp>
      <p:sp>
        <p:nvSpPr>
          <p:cNvPr id="14341" name="Rectangle 110"/>
          <p:cNvSpPr>
            <a:spLocks noGrp="1" noChangeArrowheads="1"/>
          </p:cNvSpPr>
          <p:nvPr>
            <p:ph type="sldNum" sz="quarter" idx="12"/>
          </p:nvPr>
        </p:nvSpPr>
        <p:spPr>
          <a:noFill/>
        </p:spPr>
        <p:txBody>
          <a:bodyPr/>
          <a:lstStyle/>
          <a:p>
            <a:fld id="{602DEC48-124F-471B-8295-5E8460B7D313}" type="slidenum">
              <a:rPr lang="en-US" smtClean="0">
                <a:cs typeface="Arial" charset="0"/>
              </a:rPr>
              <a:pPr/>
              <a:t>166</a:t>
            </a:fld>
            <a:endParaRPr lang="en-US" smtClean="0">
              <a:cs typeface="Arial" charset="0"/>
            </a:endParaRPr>
          </a:p>
        </p:txBody>
      </p:sp>
      <p:sp>
        <p:nvSpPr>
          <p:cNvPr id="14342" name="Rectangle 15"/>
          <p:cNvSpPr>
            <a:spLocks noChangeArrowheads="1"/>
          </p:cNvSpPr>
          <p:nvPr/>
        </p:nvSpPr>
        <p:spPr bwMode="black">
          <a:xfrm>
            <a:off x="233363" y="1047750"/>
            <a:ext cx="8796337"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Payroll Base*                                                                                                                   WC NWP</a:t>
            </a:r>
          </a:p>
        </p:txBody>
      </p:sp>
      <p:sp>
        <p:nvSpPr>
          <p:cNvPr id="14343" name="Rectangle 14"/>
          <p:cNvSpPr>
            <a:spLocks noGrp="1" noChangeArrowheads="1"/>
          </p:cNvSpPr>
          <p:nvPr>
            <p:ph type="title"/>
          </p:nvPr>
        </p:nvSpPr>
        <p:spPr>
          <a:xfrm>
            <a:off x="147638" y="107950"/>
            <a:ext cx="7483475" cy="923925"/>
          </a:xfrm>
        </p:spPr>
        <p:txBody>
          <a:bodyPr/>
          <a:lstStyle/>
          <a:p>
            <a:r>
              <a:rPr lang="en-US" smtClean="0"/>
              <a:t>Payroll vs. Workers Comp Net Written Premiums, 1990-2011</a:t>
            </a:r>
          </a:p>
        </p:txBody>
      </p:sp>
      <p:sp>
        <p:nvSpPr>
          <p:cNvPr id="14344" name="Rectangle 3"/>
          <p:cNvSpPr>
            <a:spLocks noChangeArrowheads="1"/>
          </p:cNvSpPr>
          <p:nvPr/>
        </p:nvSpPr>
        <p:spPr bwMode="auto">
          <a:xfrm>
            <a:off x="0" y="6389688"/>
            <a:ext cx="8772525" cy="468312"/>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*Private employment;  Shaded areas indicate recessions. Payroll and WC premiums for 2011 is I.I.I. estimate</a:t>
            </a:r>
          </a:p>
          <a:p>
            <a:pPr eaLnBrk="0" hangingPunct="0">
              <a:lnSpc>
                <a:spcPct val="85000"/>
              </a:lnSpc>
              <a:spcBef>
                <a:spcPct val="25000"/>
              </a:spcBef>
              <a:buClr>
                <a:schemeClr val="accent2"/>
              </a:buClr>
              <a:buFont typeface="Wingdings" pitchFamily="2" charset="2"/>
              <a:buNone/>
            </a:pPr>
            <a:r>
              <a:rPr lang="en-US" sz="1100"/>
              <a:t>Sources: NBER (recessions); Federal Reserve Bank of St. Louis at </a:t>
            </a:r>
            <a:r>
              <a:rPr lang="en-US" sz="1100">
                <a:hlinkClick r:id="rId5"/>
              </a:rPr>
              <a:t>http://research.stlouisfed.org/fred2/series/WASCUR</a:t>
            </a:r>
            <a:r>
              <a:rPr lang="en-US" sz="1100"/>
              <a:t> ; NCCI; I.I.I.</a:t>
            </a:r>
          </a:p>
        </p:txBody>
      </p:sp>
      <p:sp>
        <p:nvSpPr>
          <p:cNvPr id="1911821" name="Rectangle 13"/>
          <p:cNvSpPr>
            <a:spLocks noChangeArrowheads="1"/>
          </p:cNvSpPr>
          <p:nvPr/>
        </p:nvSpPr>
        <p:spPr bwMode="blackWhite">
          <a:xfrm>
            <a:off x="303213" y="5621338"/>
            <a:ext cx="8405812" cy="55721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a:solidFill>
                  <a:srgbClr val="FFFFFF"/>
                </a:solidFill>
              </a:rPr>
              <a:t>Resumption of payroll growth and rate increases suggests WC NWP will grow again in 2012</a:t>
            </a:r>
          </a:p>
        </p:txBody>
      </p:sp>
      <p:sp>
        <p:nvSpPr>
          <p:cNvPr id="14346" name="Text Box 7"/>
          <p:cNvSpPr txBox="1">
            <a:spLocks noChangeArrowheads="1"/>
          </p:cNvSpPr>
          <p:nvPr/>
        </p:nvSpPr>
        <p:spPr bwMode="auto">
          <a:xfrm>
            <a:off x="1298575" y="1952625"/>
            <a:ext cx="641350" cy="182563"/>
          </a:xfrm>
          <a:prstGeom prst="rect">
            <a:avLst/>
          </a:prstGeom>
          <a:noFill/>
          <a:ln w="12700">
            <a:noFill/>
            <a:miter lim="800000"/>
            <a:headEnd type="none" w="sm" len="sm"/>
            <a:tailEnd type="none" w="sm" len="sm"/>
          </a:ln>
        </p:spPr>
        <p:txBody>
          <a:bodyPr wrap="none" lIns="0" tIns="0" rIns="0" bIns="0" anchor="ctr">
            <a:spAutoFit/>
          </a:bodyPr>
          <a:lstStyle/>
          <a:p>
            <a:pPr algn="ctr" eaLnBrk="0" hangingPunct="0">
              <a:spcBef>
                <a:spcPct val="50000"/>
              </a:spcBef>
            </a:pPr>
            <a:r>
              <a:rPr lang="en-US" sz="1200" b="1"/>
              <a:t>7/90-3/91</a:t>
            </a:r>
          </a:p>
        </p:txBody>
      </p:sp>
      <p:sp>
        <p:nvSpPr>
          <p:cNvPr id="14347" name="Text Box 10"/>
          <p:cNvSpPr txBox="1">
            <a:spLocks noChangeArrowheads="1"/>
          </p:cNvSpPr>
          <p:nvPr/>
        </p:nvSpPr>
        <p:spPr bwMode="auto">
          <a:xfrm>
            <a:off x="4848225" y="1952625"/>
            <a:ext cx="725488" cy="182563"/>
          </a:xfrm>
          <a:prstGeom prst="rect">
            <a:avLst/>
          </a:prstGeom>
          <a:noFill/>
          <a:ln w="12700">
            <a:noFill/>
            <a:miter lim="800000"/>
            <a:headEnd type="none" w="sm" len="sm"/>
            <a:tailEnd type="none" w="sm" len="sm"/>
          </a:ln>
        </p:spPr>
        <p:txBody>
          <a:bodyPr wrap="none" lIns="0" tIns="0" rIns="0" bIns="0" anchor="ctr">
            <a:spAutoFit/>
          </a:bodyPr>
          <a:lstStyle/>
          <a:p>
            <a:pPr algn="ctr" eaLnBrk="0" hangingPunct="0">
              <a:spcBef>
                <a:spcPct val="50000"/>
              </a:spcBef>
            </a:pPr>
            <a:r>
              <a:rPr lang="en-US" sz="1200" b="1"/>
              <a:t>3/01-11/01</a:t>
            </a:r>
          </a:p>
        </p:txBody>
      </p:sp>
      <p:sp>
        <p:nvSpPr>
          <p:cNvPr id="14348" name="Rectangle 16"/>
          <p:cNvSpPr>
            <a:spLocks noChangeArrowheads="1"/>
          </p:cNvSpPr>
          <p:nvPr/>
        </p:nvSpPr>
        <p:spPr bwMode="auto">
          <a:xfrm>
            <a:off x="1389063" y="2084388"/>
            <a:ext cx="255587" cy="2703512"/>
          </a:xfrm>
          <a:prstGeom prst="rect">
            <a:avLst/>
          </a:prstGeom>
          <a:solidFill>
            <a:srgbClr val="225A7A">
              <a:alpha val="23921"/>
            </a:srgbClr>
          </a:solidFill>
          <a:ln w="12700" algn="ctr">
            <a:noFill/>
            <a:miter lim="800000"/>
            <a:headEnd/>
            <a:tailEnd/>
          </a:ln>
        </p:spPr>
        <p:txBody>
          <a:bodyPr wrap="none" anchor="ctr"/>
          <a:lstStyle/>
          <a:p>
            <a:endParaRPr lang="en-US"/>
          </a:p>
        </p:txBody>
      </p:sp>
      <p:sp>
        <p:nvSpPr>
          <p:cNvPr id="14349" name="Rectangle 17"/>
          <p:cNvSpPr>
            <a:spLocks noChangeArrowheads="1"/>
          </p:cNvSpPr>
          <p:nvPr/>
        </p:nvSpPr>
        <p:spPr bwMode="auto">
          <a:xfrm>
            <a:off x="5018088" y="2093913"/>
            <a:ext cx="150812" cy="2703512"/>
          </a:xfrm>
          <a:prstGeom prst="rect">
            <a:avLst/>
          </a:prstGeom>
          <a:solidFill>
            <a:srgbClr val="225A7A">
              <a:alpha val="23921"/>
            </a:srgbClr>
          </a:solidFill>
          <a:ln w="12700" algn="ctr">
            <a:noFill/>
            <a:miter lim="800000"/>
            <a:headEnd/>
            <a:tailEnd/>
          </a:ln>
        </p:spPr>
        <p:txBody>
          <a:bodyPr wrap="none" anchor="ctr"/>
          <a:lstStyle/>
          <a:p>
            <a:endParaRPr lang="en-US"/>
          </a:p>
        </p:txBody>
      </p:sp>
      <p:sp>
        <p:nvSpPr>
          <p:cNvPr id="14350" name="Rectangle 18"/>
          <p:cNvSpPr>
            <a:spLocks noChangeArrowheads="1"/>
          </p:cNvSpPr>
          <p:nvPr/>
        </p:nvSpPr>
        <p:spPr bwMode="auto">
          <a:xfrm>
            <a:off x="7261225" y="2132013"/>
            <a:ext cx="503238" cy="2703512"/>
          </a:xfrm>
          <a:prstGeom prst="rect">
            <a:avLst/>
          </a:prstGeom>
          <a:solidFill>
            <a:srgbClr val="225A7A">
              <a:alpha val="23921"/>
            </a:srgbClr>
          </a:solidFill>
          <a:ln w="12700" algn="ctr">
            <a:noFill/>
            <a:miter lim="800000"/>
            <a:headEnd/>
            <a:tailEnd/>
          </a:ln>
        </p:spPr>
        <p:txBody>
          <a:bodyPr wrap="none" anchor="ctr"/>
          <a:lstStyle/>
          <a:p>
            <a:endParaRPr lang="en-US"/>
          </a:p>
        </p:txBody>
      </p:sp>
      <p:sp>
        <p:nvSpPr>
          <p:cNvPr id="14351" name="Text Box 10"/>
          <p:cNvSpPr txBox="1">
            <a:spLocks noChangeArrowheads="1"/>
          </p:cNvSpPr>
          <p:nvPr/>
        </p:nvSpPr>
        <p:spPr bwMode="auto">
          <a:xfrm>
            <a:off x="7118350" y="1758950"/>
            <a:ext cx="733425" cy="185738"/>
          </a:xfrm>
          <a:prstGeom prst="rect">
            <a:avLst/>
          </a:prstGeom>
          <a:noFill/>
          <a:ln w="12700">
            <a:noFill/>
            <a:miter lim="800000"/>
            <a:headEnd type="none" w="sm" len="sm"/>
            <a:tailEnd type="none" w="sm" len="sm"/>
          </a:ln>
        </p:spPr>
        <p:txBody>
          <a:bodyPr wrap="none" lIns="0" tIns="0" rIns="0" bIns="0" anchor="ctr">
            <a:spAutoFit/>
          </a:bodyPr>
          <a:lstStyle/>
          <a:p>
            <a:pPr algn="ctr" eaLnBrk="0" hangingPunct="0">
              <a:spcBef>
                <a:spcPct val="50000"/>
              </a:spcBef>
            </a:pPr>
            <a:r>
              <a:rPr lang="en-US" sz="1200" b="1"/>
              <a:t>12/07-6/09</a:t>
            </a:r>
          </a:p>
        </p:txBody>
      </p:sp>
      <p:sp>
        <p:nvSpPr>
          <p:cNvPr id="14352" name="Rectangle 15"/>
          <p:cNvSpPr>
            <a:spLocks noChangeArrowheads="1"/>
          </p:cNvSpPr>
          <p:nvPr/>
        </p:nvSpPr>
        <p:spPr bwMode="black">
          <a:xfrm>
            <a:off x="185738" y="1247775"/>
            <a:ext cx="8796337"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$Billions                                                                                                                            $Billions</a:t>
            </a:r>
          </a:p>
        </p:txBody>
      </p:sp>
      <p:sp>
        <p:nvSpPr>
          <p:cNvPr id="17" name="AutoShape 14"/>
          <p:cNvSpPr>
            <a:spLocks noChangeArrowheads="1"/>
          </p:cNvSpPr>
          <p:nvPr/>
        </p:nvSpPr>
        <p:spPr bwMode="blackWhite">
          <a:xfrm>
            <a:off x="2232025" y="2281238"/>
            <a:ext cx="1895475" cy="946150"/>
          </a:xfrm>
          <a:prstGeom prst="wedgeRectCallout">
            <a:avLst>
              <a:gd name="adj1" fmla="val 181699"/>
              <a:gd name="adj2" fmla="val -66255"/>
            </a:avLst>
          </a:prstGeom>
          <a:solidFill>
            <a:schemeClr val="accent2"/>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solidFill>
                  <a:schemeClr val="bg1"/>
                </a:solidFill>
              </a:rPr>
              <a:t>WC premium volume dropped two years before the recession began</a:t>
            </a:r>
          </a:p>
        </p:txBody>
      </p:sp>
      <p:sp>
        <p:nvSpPr>
          <p:cNvPr id="18" name="AutoShape 38"/>
          <p:cNvSpPr>
            <a:spLocks noChangeArrowheads="1"/>
          </p:cNvSpPr>
          <p:nvPr/>
        </p:nvSpPr>
        <p:spPr bwMode="blackWhite">
          <a:xfrm>
            <a:off x="5354638" y="3341688"/>
            <a:ext cx="1882775" cy="1366837"/>
          </a:xfrm>
          <a:prstGeom prst="wedgeRectCallout">
            <a:avLst>
              <a:gd name="adj1" fmla="val 73921"/>
              <a:gd name="adj2" fmla="val -1611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a:solidFill>
                  <a:schemeClr val="bg1"/>
                </a:solidFill>
              </a:rPr>
              <a:t>WC net premiums written were down $14B or 29.3% to $33.8B in 2010 after peaking at $47.8B in 2005</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911817">
                                            <p:oleChartEl type="series" lvl="1"/>
                                          </p:spTgt>
                                        </p:tgtEl>
                                        <p:attrNameLst>
                                          <p:attrName>style.visibility</p:attrName>
                                        </p:attrNameLst>
                                      </p:cBhvr>
                                      <p:to>
                                        <p:strVal val="visible"/>
                                      </p:to>
                                    </p:set>
                                    <p:animEffect transition="in" filter="wipe(left)">
                                      <p:cBhvr>
                                        <p:cTn id="7" dur="1000"/>
                                        <p:tgtEl>
                                          <p:spTgt spid="1911817">
                                            <p:oleChartEl type="series" lvl="1"/>
                                          </p:spTgt>
                                        </p:tgtEl>
                                      </p:cBhvr>
                                    </p:animEffect>
                                  </p:childTnLst>
                                </p:cTn>
                              </p:par>
                            </p:childTnLst>
                          </p:cTn>
                        </p:par>
                        <p:par>
                          <p:cTn id="8" fill="hold">
                            <p:stCondLst>
                              <p:cond delay="1500"/>
                            </p:stCondLst>
                            <p:childTnLst>
                              <p:par>
                                <p:cTn id="9" presetID="22" presetClass="entr" presetSubtype="8" fill="hold" grpId="0" nodeType="afterEffect">
                                  <p:stCondLst>
                                    <p:cond delay="500"/>
                                  </p:stCondLst>
                                  <p:childTnLst>
                                    <p:set>
                                      <p:cBhvr>
                                        <p:cTn id="10" dur="1" fill="hold">
                                          <p:stCondLst>
                                            <p:cond delay="0"/>
                                          </p:stCondLst>
                                        </p:cTn>
                                        <p:tgtEl>
                                          <p:spTgt spid="1911817">
                                            <p:oleChartEl type="series" lvl="2"/>
                                          </p:spTgt>
                                        </p:tgtEl>
                                        <p:attrNameLst>
                                          <p:attrName>style.visibility</p:attrName>
                                        </p:attrNameLst>
                                      </p:cBhvr>
                                      <p:to>
                                        <p:strVal val="visible"/>
                                      </p:to>
                                    </p:set>
                                    <p:animEffect transition="in" filter="wipe(left)">
                                      <p:cBhvr>
                                        <p:cTn id="11" dur="1000"/>
                                        <p:tgtEl>
                                          <p:spTgt spid="1911817">
                                            <p:oleChartEl type="series" lvl="2"/>
                                          </p:spTgt>
                                        </p:tgtEl>
                                      </p:cBhvr>
                                    </p:animEffect>
                                  </p:childTnLst>
                                </p:cTn>
                              </p:par>
                            </p:childTnLst>
                          </p:cTn>
                        </p:par>
                        <p:par>
                          <p:cTn id="12" fill="hold">
                            <p:stCondLst>
                              <p:cond delay="3000"/>
                            </p:stCondLst>
                            <p:childTnLst>
                              <p:par>
                                <p:cTn id="13" presetID="23" presetClass="entr" presetSubtype="16" fill="hold" grpId="0" nodeType="afterEffect">
                                  <p:stCondLst>
                                    <p:cond delay="500"/>
                                  </p:stCondLst>
                                  <p:childTnLst>
                                    <p:set>
                                      <p:cBhvr>
                                        <p:cTn id="14" dur="1" fill="hold">
                                          <p:stCondLst>
                                            <p:cond delay="0"/>
                                          </p:stCondLst>
                                        </p:cTn>
                                        <p:tgtEl>
                                          <p:spTgt spid="1911821"/>
                                        </p:tgtEl>
                                        <p:attrNameLst>
                                          <p:attrName>style.visibility</p:attrName>
                                        </p:attrNameLst>
                                      </p:cBhvr>
                                      <p:to>
                                        <p:strVal val="visible"/>
                                      </p:to>
                                    </p:set>
                                    <p:anim calcmode="lin" valueType="num">
                                      <p:cBhvr>
                                        <p:cTn id="15" dur="500" fill="hold"/>
                                        <p:tgtEl>
                                          <p:spTgt spid="1911821"/>
                                        </p:tgtEl>
                                        <p:attrNameLst>
                                          <p:attrName>ppt_w</p:attrName>
                                        </p:attrNameLst>
                                      </p:cBhvr>
                                      <p:tavLst>
                                        <p:tav tm="0">
                                          <p:val>
                                            <p:fltVal val="0"/>
                                          </p:val>
                                        </p:tav>
                                        <p:tav tm="100000">
                                          <p:val>
                                            <p:strVal val="#ppt_w"/>
                                          </p:val>
                                        </p:tav>
                                      </p:tavLst>
                                    </p:anim>
                                    <p:anim calcmode="lin" valueType="num">
                                      <p:cBhvr>
                                        <p:cTn id="16" dur="500" fill="hold"/>
                                        <p:tgtEl>
                                          <p:spTgt spid="1911821"/>
                                        </p:tgtEl>
                                        <p:attrNameLst>
                                          <p:attrName>ppt_h</p:attrName>
                                        </p:attrNameLst>
                                      </p:cBhvr>
                                      <p:tavLst>
                                        <p:tav tm="0">
                                          <p:val>
                                            <p:fltVal val="0"/>
                                          </p:val>
                                        </p:tav>
                                        <p:tav tm="100000">
                                          <p:val>
                                            <p:strVal val="#ppt_h"/>
                                          </p:val>
                                        </p:tav>
                                      </p:tavLst>
                                    </p:anim>
                                  </p:childTnLst>
                                </p:cTn>
                              </p:par>
                            </p:childTnLst>
                          </p:cTn>
                        </p:par>
                        <p:par>
                          <p:cTn id="17" fill="hold">
                            <p:stCondLst>
                              <p:cond delay="4000"/>
                            </p:stCondLst>
                            <p:childTnLst>
                              <p:par>
                                <p:cTn id="18" presetID="22" presetClass="entr" presetSubtype="2" fill="hold" grpId="0" nodeType="afterEffect">
                                  <p:stCondLst>
                                    <p:cond delay="1000"/>
                                  </p:stCondLst>
                                  <p:childTnLst>
                                    <p:set>
                                      <p:cBhvr>
                                        <p:cTn id="19" dur="1" fill="hold">
                                          <p:stCondLst>
                                            <p:cond delay="0"/>
                                          </p:stCondLst>
                                        </p:cTn>
                                        <p:tgtEl>
                                          <p:spTgt spid="17"/>
                                        </p:tgtEl>
                                        <p:attrNameLst>
                                          <p:attrName>style.visibility</p:attrName>
                                        </p:attrNameLst>
                                      </p:cBhvr>
                                      <p:to>
                                        <p:strVal val="visible"/>
                                      </p:to>
                                    </p:set>
                                    <p:animEffect transition="in" filter="wipe(right)">
                                      <p:cBhvr>
                                        <p:cTn id="20" dur="500"/>
                                        <p:tgtEl>
                                          <p:spTgt spid="17"/>
                                        </p:tgtEl>
                                      </p:cBhvr>
                                    </p:animEffect>
                                  </p:childTnLst>
                                </p:cTn>
                              </p:par>
                            </p:childTnLst>
                          </p:cTn>
                        </p:par>
                        <p:par>
                          <p:cTn id="21" fill="hold">
                            <p:stCondLst>
                              <p:cond delay="5500"/>
                            </p:stCondLst>
                            <p:childTnLst>
                              <p:par>
                                <p:cTn id="22" presetID="22" presetClass="entr" presetSubtype="8" fill="hold" grpId="0" nodeType="afterEffect">
                                  <p:stCondLst>
                                    <p:cond delay="500"/>
                                  </p:stCondLst>
                                  <p:childTnLst>
                                    <p:set>
                                      <p:cBhvr>
                                        <p:cTn id="23" dur="1" fill="hold">
                                          <p:stCondLst>
                                            <p:cond delay="0"/>
                                          </p:stCondLst>
                                        </p:cTn>
                                        <p:tgtEl>
                                          <p:spTgt spid="18"/>
                                        </p:tgtEl>
                                        <p:attrNameLst>
                                          <p:attrName>style.visibility</p:attrName>
                                        </p:attrNameLst>
                                      </p:cBhvr>
                                      <p:to>
                                        <p:strVal val="visible"/>
                                      </p:to>
                                    </p:set>
                                    <p:animEffect transition="in" filter="wipe(left)">
                                      <p:cBhvr>
                                        <p:cTn id="2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1911817" grpId="0" bld="series" animBg="0"/>
      <p:bldP spid="1911821" grpId="0" animBg="1"/>
      <p:bldP spid="17" grpId="0" animBg="1"/>
      <p:bldP spid="18" grpId="0" animBg="1"/>
    </p:bldLst>
  </p:timing>
</p:sld>
</file>

<file path=ppt/slides/slide1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63" name="Title 1"/>
          <p:cNvSpPr>
            <a:spLocks noGrp="1"/>
          </p:cNvSpPr>
          <p:nvPr>
            <p:ph type="title"/>
          </p:nvPr>
        </p:nvSpPr>
        <p:spPr>
          <a:xfrm>
            <a:off x="457200" y="161925"/>
            <a:ext cx="8229600" cy="687388"/>
          </a:xfrm>
        </p:spPr>
        <p:txBody>
          <a:bodyPr/>
          <a:lstStyle/>
          <a:p>
            <a:r>
              <a:rPr lang="en-US" smtClean="0">
                <a:cs typeface="Arial" charset="0"/>
              </a:rPr>
              <a:t>Average Approved Bureau</a:t>
            </a:r>
            <a:br>
              <a:rPr lang="en-US" smtClean="0">
                <a:cs typeface="Arial" charset="0"/>
              </a:rPr>
            </a:br>
            <a:r>
              <a:rPr lang="en-US" smtClean="0">
                <a:cs typeface="Arial" charset="0"/>
              </a:rPr>
              <a:t>Rates/Loss Costs</a:t>
            </a:r>
            <a:endParaRPr lang="en-US" sz="1600" smtClean="0">
              <a:solidFill>
                <a:schemeClr val="tx1"/>
              </a:solidFill>
              <a:cs typeface="Arial" charset="0"/>
            </a:endParaRPr>
          </a:p>
        </p:txBody>
      </p:sp>
      <p:graphicFrame>
        <p:nvGraphicFramePr>
          <p:cNvPr id="40962" name="Content Placeholder 4"/>
          <p:cNvGraphicFramePr>
            <a:graphicFrameLocks noGrp="1"/>
          </p:cNvGraphicFramePr>
          <p:nvPr>
            <p:ph idx="1"/>
          </p:nvPr>
        </p:nvGraphicFramePr>
        <p:xfrm>
          <a:off x="46038" y="1587500"/>
          <a:ext cx="8807450" cy="4691063"/>
        </p:xfrm>
        <a:graphic>
          <a:graphicData uri="http://schemas.openxmlformats.org/presentationml/2006/ole">
            <p:oleObj spid="_x0000_s12872706" name="Worksheet" r:id="rId3" imgW="8763135" imgH="4667138" progId="Excel.Sheet.8">
              <p:embed/>
            </p:oleObj>
          </a:graphicData>
        </a:graphic>
      </p:graphicFrame>
      <p:sp>
        <p:nvSpPr>
          <p:cNvPr id="40964" name="Slide Number Placeholder 3"/>
          <p:cNvSpPr>
            <a:spLocks noGrp="1"/>
          </p:cNvSpPr>
          <p:nvPr>
            <p:ph type="sldNum" sz="quarter" idx="12"/>
          </p:nvPr>
        </p:nvSpPr>
        <p:spPr>
          <a:xfrm>
            <a:off x="85725" y="6961188"/>
            <a:ext cx="1352550" cy="117475"/>
          </a:xfrm>
          <a:noFill/>
        </p:spPr>
        <p:txBody>
          <a:bodyPr/>
          <a:lstStyle/>
          <a:p>
            <a:pPr algn="l" defTabSz="912813">
              <a:spcBef>
                <a:spcPct val="0"/>
              </a:spcBef>
            </a:pPr>
            <a:fld id="{4C828E3B-5979-48FB-80D5-3012EEFB3162}" type="slidenum">
              <a:rPr lang="en-US" smtClean="0">
                <a:solidFill>
                  <a:schemeClr val="bg1"/>
                </a:solidFill>
                <a:cs typeface="Arial" charset="0"/>
              </a:rPr>
              <a:pPr algn="l" defTabSz="912813">
                <a:spcBef>
                  <a:spcPct val="0"/>
                </a:spcBef>
              </a:pPr>
              <a:t>167</a:t>
            </a:fld>
            <a:endParaRPr lang="en-US" smtClean="0">
              <a:solidFill>
                <a:schemeClr val="bg1"/>
              </a:solidFill>
              <a:cs typeface="Arial" charset="0"/>
            </a:endParaRPr>
          </a:p>
        </p:txBody>
      </p:sp>
      <p:sp>
        <p:nvSpPr>
          <p:cNvPr id="40965" name="Text Box 8"/>
          <p:cNvSpPr txBox="1">
            <a:spLocks noChangeArrowheads="1"/>
          </p:cNvSpPr>
          <p:nvPr/>
        </p:nvSpPr>
        <p:spPr bwMode="auto">
          <a:xfrm>
            <a:off x="0" y="1327150"/>
            <a:ext cx="1485900" cy="307975"/>
          </a:xfrm>
          <a:prstGeom prst="rect">
            <a:avLst/>
          </a:prstGeom>
          <a:noFill/>
          <a:ln w="9525">
            <a:noFill/>
            <a:miter lim="800000"/>
            <a:headEnd/>
            <a:tailEnd/>
          </a:ln>
        </p:spPr>
        <p:txBody>
          <a:bodyPr lIns="91397" tIns="45698" rIns="91397" bIns="45698">
            <a:spAutoFit/>
          </a:bodyPr>
          <a:lstStyle/>
          <a:p>
            <a:pPr eaLnBrk="0" hangingPunct="0">
              <a:spcBef>
                <a:spcPct val="50000"/>
              </a:spcBef>
            </a:pPr>
            <a:r>
              <a:rPr lang="en-US" sz="1400" b="1"/>
              <a:t>Percent</a:t>
            </a:r>
          </a:p>
        </p:txBody>
      </p:sp>
      <p:sp>
        <p:nvSpPr>
          <p:cNvPr id="40966" name="Text Box 4"/>
          <p:cNvSpPr txBox="1">
            <a:spLocks noChangeArrowheads="1"/>
          </p:cNvSpPr>
          <p:nvPr/>
        </p:nvSpPr>
        <p:spPr bwMode="auto">
          <a:xfrm>
            <a:off x="3887073" y="5632958"/>
            <a:ext cx="1547812" cy="277813"/>
          </a:xfrm>
          <a:prstGeom prst="rect">
            <a:avLst/>
          </a:prstGeom>
          <a:noFill/>
          <a:ln w="9525">
            <a:noFill/>
            <a:miter lim="800000"/>
            <a:headEnd/>
            <a:tailEnd/>
          </a:ln>
        </p:spPr>
        <p:txBody>
          <a:bodyPr wrap="none" lIns="91397" tIns="45698" rIns="91397" bIns="45698">
            <a:spAutoFit/>
          </a:bodyPr>
          <a:lstStyle/>
          <a:p>
            <a:pPr eaLnBrk="0" hangingPunct="0">
              <a:lnSpc>
                <a:spcPct val="75000"/>
              </a:lnSpc>
              <a:spcBef>
                <a:spcPct val="25000"/>
              </a:spcBef>
            </a:pPr>
            <a:r>
              <a:rPr lang="en-US" sz="1600" b="1" dirty="0"/>
              <a:t>Calendar Year</a:t>
            </a:r>
          </a:p>
        </p:txBody>
      </p:sp>
      <p:sp>
        <p:nvSpPr>
          <p:cNvPr id="40968" name="Text Box 17"/>
          <p:cNvSpPr txBox="1">
            <a:spLocks noChangeArrowheads="1"/>
          </p:cNvSpPr>
          <p:nvPr/>
        </p:nvSpPr>
        <p:spPr bwMode="auto">
          <a:xfrm>
            <a:off x="234950" y="4595813"/>
            <a:ext cx="2192338" cy="760412"/>
          </a:xfrm>
          <a:prstGeom prst="rect">
            <a:avLst/>
          </a:prstGeom>
          <a:noFill/>
          <a:ln w="9525">
            <a:noFill/>
            <a:miter lim="800000"/>
            <a:headEnd/>
            <a:tailEnd/>
          </a:ln>
        </p:spPr>
        <p:txBody>
          <a:bodyPr lIns="91397" tIns="45698" rIns="91397" bIns="45698">
            <a:spAutoFit/>
          </a:bodyPr>
          <a:lstStyle/>
          <a:p>
            <a:pPr algn="ctr" eaLnBrk="0" hangingPunct="0">
              <a:lnSpc>
                <a:spcPct val="80000"/>
              </a:lnSpc>
              <a:spcBef>
                <a:spcPct val="20000"/>
              </a:spcBef>
            </a:pPr>
            <a:r>
              <a:rPr lang="en-US" sz="1400" b="1"/>
              <a:t>Cumulative</a:t>
            </a:r>
          </a:p>
          <a:p>
            <a:pPr algn="ctr" eaLnBrk="0" hangingPunct="0">
              <a:lnSpc>
                <a:spcPct val="80000"/>
              </a:lnSpc>
              <a:spcBef>
                <a:spcPct val="20000"/>
              </a:spcBef>
            </a:pPr>
            <a:r>
              <a:rPr lang="en-US" sz="1400" b="1"/>
              <a:t>1990–1993</a:t>
            </a:r>
          </a:p>
          <a:p>
            <a:pPr algn="ctr" eaLnBrk="0" hangingPunct="0">
              <a:lnSpc>
                <a:spcPct val="80000"/>
              </a:lnSpc>
              <a:spcBef>
                <a:spcPct val="50000"/>
              </a:spcBef>
            </a:pPr>
            <a:r>
              <a:rPr lang="en-US" sz="1400" b="1"/>
              <a:t>+36.3%</a:t>
            </a:r>
          </a:p>
        </p:txBody>
      </p:sp>
      <p:sp>
        <p:nvSpPr>
          <p:cNvPr id="40969" name="AutoShape 20"/>
          <p:cNvSpPr>
            <a:spLocks/>
          </p:cNvSpPr>
          <p:nvPr/>
        </p:nvSpPr>
        <p:spPr bwMode="auto">
          <a:xfrm rot="16200000" flipV="1">
            <a:off x="1142436" y="3716235"/>
            <a:ext cx="338137" cy="1309892"/>
          </a:xfrm>
          <a:prstGeom prst="leftBrace">
            <a:avLst>
              <a:gd name="adj1" fmla="val 39992"/>
              <a:gd name="adj2" fmla="val 50000"/>
            </a:avLst>
          </a:prstGeom>
          <a:noFill/>
          <a:ln w="38100">
            <a:solidFill>
              <a:schemeClr val="tx1"/>
            </a:solidFill>
            <a:round/>
            <a:headEnd/>
            <a:tailEnd/>
          </a:ln>
        </p:spPr>
        <p:txBody>
          <a:bodyPr wrap="none" lIns="91397" tIns="45698" rIns="91397" bIns="45698" anchor="ctr"/>
          <a:lstStyle/>
          <a:p>
            <a:endParaRPr lang="en-US">
              <a:latin typeface="Calibri" pitchFamily="34" charset="0"/>
            </a:endParaRPr>
          </a:p>
        </p:txBody>
      </p:sp>
      <p:sp>
        <p:nvSpPr>
          <p:cNvPr id="40970" name="Text Box 22"/>
          <p:cNvSpPr txBox="1">
            <a:spLocks noChangeArrowheads="1"/>
          </p:cNvSpPr>
          <p:nvPr/>
        </p:nvSpPr>
        <p:spPr bwMode="auto">
          <a:xfrm>
            <a:off x="3427728" y="1855788"/>
            <a:ext cx="2868612" cy="544512"/>
          </a:xfrm>
          <a:prstGeom prst="rect">
            <a:avLst/>
          </a:prstGeom>
          <a:noFill/>
          <a:ln w="9525">
            <a:noFill/>
            <a:miter lim="800000"/>
            <a:headEnd/>
            <a:tailEnd/>
          </a:ln>
        </p:spPr>
        <p:txBody>
          <a:bodyPr lIns="91397" tIns="45698" rIns="91397" bIns="45698">
            <a:spAutoFit/>
          </a:bodyPr>
          <a:lstStyle/>
          <a:p>
            <a:pPr algn="ctr" eaLnBrk="0" hangingPunct="0">
              <a:lnSpc>
                <a:spcPct val="80000"/>
              </a:lnSpc>
              <a:spcBef>
                <a:spcPct val="50000"/>
              </a:spcBef>
            </a:pPr>
            <a:r>
              <a:rPr lang="en-US" sz="1400" b="1" dirty="0"/>
              <a:t>Cumulative 2000–2003</a:t>
            </a:r>
          </a:p>
          <a:p>
            <a:pPr algn="ctr" eaLnBrk="0" hangingPunct="0">
              <a:lnSpc>
                <a:spcPct val="80000"/>
              </a:lnSpc>
              <a:spcBef>
                <a:spcPct val="50000"/>
              </a:spcBef>
            </a:pPr>
            <a:r>
              <a:rPr lang="en-US" sz="1400" b="1" dirty="0"/>
              <a:t>+17.1%</a:t>
            </a:r>
          </a:p>
        </p:txBody>
      </p:sp>
      <p:sp>
        <p:nvSpPr>
          <p:cNvPr id="40971" name="AutoShape 23"/>
          <p:cNvSpPr>
            <a:spLocks/>
          </p:cNvSpPr>
          <p:nvPr/>
        </p:nvSpPr>
        <p:spPr bwMode="auto">
          <a:xfrm rot="5400000">
            <a:off x="4659703" y="1891506"/>
            <a:ext cx="363538" cy="1393825"/>
          </a:xfrm>
          <a:prstGeom prst="leftBrace">
            <a:avLst>
              <a:gd name="adj1" fmla="val 40364"/>
              <a:gd name="adj2" fmla="val 50000"/>
            </a:avLst>
          </a:prstGeom>
          <a:noFill/>
          <a:ln w="38100">
            <a:solidFill>
              <a:schemeClr val="tx1"/>
            </a:solidFill>
            <a:round/>
            <a:headEnd/>
            <a:tailEnd/>
          </a:ln>
        </p:spPr>
        <p:txBody>
          <a:bodyPr wrap="none" lIns="91397" tIns="45698" rIns="91397" bIns="45698" anchor="ctr"/>
          <a:lstStyle/>
          <a:p>
            <a:endParaRPr lang="en-US">
              <a:latin typeface="Calibri" pitchFamily="34" charset="0"/>
            </a:endParaRPr>
          </a:p>
        </p:txBody>
      </p:sp>
      <p:sp>
        <p:nvSpPr>
          <p:cNvPr id="40972" name="AutoShape 24"/>
          <p:cNvSpPr>
            <a:spLocks/>
          </p:cNvSpPr>
          <p:nvPr/>
        </p:nvSpPr>
        <p:spPr bwMode="auto">
          <a:xfrm rot="5400000">
            <a:off x="6828205" y="2295525"/>
            <a:ext cx="273050" cy="2755900"/>
          </a:xfrm>
          <a:prstGeom prst="leftBrace">
            <a:avLst>
              <a:gd name="adj1" fmla="val 52568"/>
              <a:gd name="adj2" fmla="val 50000"/>
            </a:avLst>
          </a:prstGeom>
          <a:noFill/>
          <a:ln w="38100">
            <a:solidFill>
              <a:schemeClr val="tx1"/>
            </a:solidFill>
            <a:round/>
            <a:headEnd/>
            <a:tailEnd/>
          </a:ln>
        </p:spPr>
        <p:txBody>
          <a:bodyPr wrap="none" lIns="91397" tIns="45698" rIns="91397" bIns="45698" anchor="ctr"/>
          <a:lstStyle/>
          <a:p>
            <a:endParaRPr lang="en-US">
              <a:latin typeface="Calibri" pitchFamily="34" charset="0"/>
            </a:endParaRPr>
          </a:p>
        </p:txBody>
      </p:sp>
      <p:sp>
        <p:nvSpPr>
          <p:cNvPr id="40973" name="Text Box 25"/>
          <p:cNvSpPr txBox="1">
            <a:spLocks noChangeArrowheads="1"/>
          </p:cNvSpPr>
          <p:nvPr/>
        </p:nvSpPr>
        <p:spPr bwMode="auto">
          <a:xfrm>
            <a:off x="5823677" y="2935288"/>
            <a:ext cx="2187575" cy="546100"/>
          </a:xfrm>
          <a:prstGeom prst="rect">
            <a:avLst/>
          </a:prstGeom>
          <a:noFill/>
          <a:ln w="9525">
            <a:noFill/>
            <a:miter lim="800000"/>
            <a:headEnd/>
            <a:tailEnd/>
          </a:ln>
        </p:spPr>
        <p:txBody>
          <a:bodyPr lIns="91397" tIns="45698" rIns="91397" bIns="45698">
            <a:spAutoFit/>
          </a:bodyPr>
          <a:lstStyle/>
          <a:p>
            <a:pPr algn="ctr" eaLnBrk="0" hangingPunct="0">
              <a:lnSpc>
                <a:spcPct val="80000"/>
              </a:lnSpc>
              <a:spcBef>
                <a:spcPct val="50000"/>
              </a:spcBef>
            </a:pPr>
            <a:r>
              <a:rPr lang="en-US" sz="1400" b="1" dirty="0"/>
              <a:t>Cumulative 2004–2011</a:t>
            </a:r>
          </a:p>
          <a:p>
            <a:pPr algn="ctr" eaLnBrk="0" hangingPunct="0">
              <a:lnSpc>
                <a:spcPct val="80000"/>
              </a:lnSpc>
              <a:spcBef>
                <a:spcPct val="50000"/>
              </a:spcBef>
            </a:pPr>
            <a:r>
              <a:rPr lang="en-US" sz="1400" b="1" dirty="0"/>
              <a:t>-</a:t>
            </a:r>
            <a:r>
              <a:rPr lang="en-US" sz="1400" b="1" dirty="0" smtClean="0"/>
              <a:t>25.6%</a:t>
            </a:r>
            <a:endParaRPr lang="en-US" sz="1400" b="1" dirty="0"/>
          </a:p>
        </p:txBody>
      </p:sp>
      <p:sp>
        <p:nvSpPr>
          <p:cNvPr id="40974" name="AutoShape 24"/>
          <p:cNvSpPr>
            <a:spLocks/>
          </p:cNvSpPr>
          <p:nvPr/>
        </p:nvSpPr>
        <p:spPr bwMode="auto">
          <a:xfrm rot="5400000">
            <a:off x="2932780" y="2691890"/>
            <a:ext cx="273050" cy="1963169"/>
          </a:xfrm>
          <a:prstGeom prst="leftBrace">
            <a:avLst>
              <a:gd name="adj1" fmla="val 52718"/>
              <a:gd name="adj2" fmla="val 50000"/>
            </a:avLst>
          </a:prstGeom>
          <a:noFill/>
          <a:ln w="38100">
            <a:solidFill>
              <a:schemeClr val="tx1"/>
            </a:solidFill>
            <a:round/>
            <a:headEnd/>
            <a:tailEnd/>
          </a:ln>
        </p:spPr>
        <p:txBody>
          <a:bodyPr wrap="none" lIns="91397" tIns="45698" rIns="91397" bIns="45698" anchor="ctr"/>
          <a:lstStyle/>
          <a:p>
            <a:endParaRPr lang="en-US">
              <a:latin typeface="Calibri" pitchFamily="34" charset="0"/>
            </a:endParaRPr>
          </a:p>
        </p:txBody>
      </p:sp>
      <p:sp>
        <p:nvSpPr>
          <p:cNvPr id="40975" name="Text Box 25"/>
          <p:cNvSpPr txBox="1">
            <a:spLocks noChangeArrowheads="1"/>
          </p:cNvSpPr>
          <p:nvPr/>
        </p:nvSpPr>
        <p:spPr bwMode="auto">
          <a:xfrm>
            <a:off x="2021405" y="2908300"/>
            <a:ext cx="2157412" cy="546100"/>
          </a:xfrm>
          <a:prstGeom prst="rect">
            <a:avLst/>
          </a:prstGeom>
          <a:noFill/>
          <a:ln w="9525">
            <a:noFill/>
            <a:miter lim="800000"/>
            <a:headEnd/>
            <a:tailEnd/>
          </a:ln>
        </p:spPr>
        <p:txBody>
          <a:bodyPr lIns="91397" tIns="45698" rIns="91397" bIns="45698">
            <a:spAutoFit/>
          </a:bodyPr>
          <a:lstStyle/>
          <a:p>
            <a:pPr algn="ctr" eaLnBrk="0" hangingPunct="0">
              <a:lnSpc>
                <a:spcPct val="80000"/>
              </a:lnSpc>
              <a:spcBef>
                <a:spcPct val="50000"/>
              </a:spcBef>
            </a:pPr>
            <a:r>
              <a:rPr lang="en-US" sz="1400" b="1" dirty="0"/>
              <a:t>Cumulative 1994–1999</a:t>
            </a:r>
          </a:p>
          <a:p>
            <a:pPr algn="ctr" eaLnBrk="0" hangingPunct="0">
              <a:lnSpc>
                <a:spcPct val="80000"/>
              </a:lnSpc>
              <a:spcBef>
                <a:spcPct val="50000"/>
              </a:spcBef>
            </a:pPr>
            <a:r>
              <a:rPr lang="en-US" sz="1400" b="1" dirty="0"/>
              <a:t>-27.8%</a:t>
            </a:r>
          </a:p>
        </p:txBody>
      </p:sp>
      <p:sp>
        <p:nvSpPr>
          <p:cNvPr id="40976" name="Text Box 10"/>
          <p:cNvSpPr txBox="1">
            <a:spLocks noChangeArrowheads="1"/>
          </p:cNvSpPr>
          <p:nvPr/>
        </p:nvSpPr>
        <p:spPr bwMode="auto">
          <a:xfrm>
            <a:off x="84138" y="6213987"/>
            <a:ext cx="8678862" cy="553998"/>
          </a:xfrm>
          <a:prstGeom prst="rect">
            <a:avLst/>
          </a:prstGeom>
          <a:noFill/>
          <a:ln w="0">
            <a:noFill/>
            <a:miter lim="800000"/>
            <a:headEnd/>
            <a:tailEnd/>
          </a:ln>
        </p:spPr>
        <p:txBody>
          <a:bodyPr wrap="square">
            <a:spAutoFit/>
          </a:bodyPr>
          <a:lstStyle/>
          <a:p>
            <a:r>
              <a:rPr lang="en-US" sz="1000" dirty="0"/>
              <a:t>*States approved through </a:t>
            </a:r>
            <a:r>
              <a:rPr lang="en-US" sz="1000" dirty="0" smtClean="0"/>
              <a:t>7/31/12.</a:t>
            </a:r>
            <a:endParaRPr lang="en-US" sz="1000" dirty="0"/>
          </a:p>
          <a:p>
            <a:r>
              <a:rPr lang="en-US" sz="1000" dirty="0"/>
              <a:t>Note: Countrywide approved changes in advisory rates, loss costs and assigned risk rates as filed by applicable rating organization.</a:t>
            </a:r>
          </a:p>
          <a:p>
            <a:r>
              <a:rPr lang="en-US" sz="1000" dirty="0"/>
              <a:t>Source: NCCI.</a:t>
            </a:r>
          </a:p>
        </p:txBody>
      </p:sp>
      <p:sp>
        <p:nvSpPr>
          <p:cNvPr id="40977" name="Text Box 8"/>
          <p:cNvSpPr txBox="1">
            <a:spLocks noChangeArrowheads="1"/>
          </p:cNvSpPr>
          <p:nvPr/>
        </p:nvSpPr>
        <p:spPr bwMode="auto">
          <a:xfrm>
            <a:off x="1654175" y="1196975"/>
            <a:ext cx="6226175" cy="307975"/>
          </a:xfrm>
          <a:prstGeom prst="rect">
            <a:avLst/>
          </a:prstGeom>
          <a:noFill/>
          <a:ln w="9525">
            <a:noFill/>
            <a:miter lim="800000"/>
            <a:headEnd/>
            <a:tailEnd/>
          </a:ln>
        </p:spPr>
        <p:txBody>
          <a:bodyPr lIns="91397" tIns="45698" rIns="91397" bIns="45698">
            <a:spAutoFit/>
          </a:bodyPr>
          <a:lstStyle/>
          <a:p>
            <a:pPr algn="ctr" eaLnBrk="0" hangingPunct="0">
              <a:spcBef>
                <a:spcPct val="50000"/>
              </a:spcBef>
            </a:pPr>
            <a:r>
              <a:rPr lang="en-US" sz="1400" b="1"/>
              <a:t>History of Average WC Bureau Rate/Loss Cost Level Changes</a:t>
            </a:r>
          </a:p>
        </p:txBody>
      </p:sp>
      <p:sp>
        <p:nvSpPr>
          <p:cNvPr id="18" name="Date Placeholder 17"/>
          <p:cNvSpPr>
            <a:spLocks noGrp="1"/>
          </p:cNvSpPr>
          <p:nvPr>
            <p:ph type="dt" sz="half" idx="10"/>
          </p:nvPr>
        </p:nvSpPr>
        <p:spPr/>
        <p:txBody>
          <a:bodyPr/>
          <a:lstStyle/>
          <a:p>
            <a:pPr>
              <a:defRPr/>
            </a:pPr>
            <a:r>
              <a:rPr lang="en-US" smtClean="0"/>
              <a:t>12/01/09 - 9pm</a:t>
            </a:r>
            <a:endParaRPr lang="en-US"/>
          </a:p>
        </p:txBody>
      </p:sp>
      <p:sp>
        <p:nvSpPr>
          <p:cNvPr id="19" name="AutoShape 8"/>
          <p:cNvSpPr>
            <a:spLocks noChangeArrowheads="1"/>
          </p:cNvSpPr>
          <p:nvPr/>
        </p:nvSpPr>
        <p:spPr bwMode="blackWhite">
          <a:xfrm>
            <a:off x="5899663" y="1720645"/>
            <a:ext cx="2408596" cy="1032386"/>
          </a:xfrm>
          <a:prstGeom prst="wedgeRectCallout">
            <a:avLst>
              <a:gd name="adj1" fmla="val 60180"/>
              <a:gd name="adj2" fmla="val 4843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Approve rates/loss costs are seeing their first significant increase since 2003</a:t>
            </a:r>
            <a:endParaRPr lang="en-US" sz="1600" b="1"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9"/>
                                        </p:tgtEl>
                                        <p:attrNameLst>
                                          <p:attrName>style.visibility</p:attrName>
                                        </p:attrNameLst>
                                      </p:cBhvr>
                                      <p:to>
                                        <p:strVal val="visible"/>
                                      </p:to>
                                    </p:set>
                                    <p:animEffect transition="in" filter="wipe(right)">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298450" y="257632"/>
            <a:ext cx="7400925" cy="860425"/>
          </a:xfrm>
        </p:spPr>
        <p:txBody>
          <a:bodyPr/>
          <a:lstStyle/>
          <a:p>
            <a:r>
              <a:rPr lang="en-US" dirty="0" smtClean="0"/>
              <a:t>Current NCCI Voluntary Market</a:t>
            </a:r>
            <a:br>
              <a:rPr lang="en-US" dirty="0" smtClean="0"/>
            </a:br>
            <a:r>
              <a:rPr lang="en-US" dirty="0" smtClean="0"/>
              <a:t>Filed Rate/Loss Cost Changes</a:t>
            </a:r>
            <a:br>
              <a:rPr lang="en-US" dirty="0" smtClean="0"/>
            </a:br>
            <a:r>
              <a:rPr lang="en-US" sz="800" dirty="0"/>
              <a:t/>
            </a:r>
            <a:br>
              <a:rPr lang="en-US" sz="800" dirty="0"/>
            </a:br>
            <a:r>
              <a:rPr lang="en-US" sz="800" dirty="0"/>
              <a:t/>
            </a:r>
            <a:br>
              <a:rPr lang="en-US" sz="800" dirty="0"/>
            </a:br>
            <a:r>
              <a:rPr lang="en-US" sz="1600" dirty="0" smtClean="0">
                <a:solidFill>
                  <a:schemeClr val="tx1"/>
                </a:solidFill>
                <a:latin typeface="Arial" pitchFamily="34" charset="0"/>
              </a:rPr>
              <a:t>(Excludes </a:t>
            </a:r>
            <a:r>
              <a:rPr lang="en-US" sz="1600" dirty="0">
                <a:solidFill>
                  <a:schemeClr val="tx1"/>
                </a:solidFill>
                <a:latin typeface="Arial" pitchFamily="34" charset="0"/>
              </a:rPr>
              <a:t>Law-Only </a:t>
            </a:r>
            <a:r>
              <a:rPr lang="en-US" sz="1600" dirty="0" smtClean="0">
                <a:solidFill>
                  <a:schemeClr val="tx1"/>
                </a:solidFill>
                <a:latin typeface="Arial" pitchFamily="34" charset="0"/>
              </a:rPr>
              <a:t>Filings)</a:t>
            </a:r>
            <a:endParaRPr lang="en-US" dirty="0">
              <a:latin typeface="Arial" pitchFamily="34" charset="0"/>
            </a:endParaRPr>
          </a:p>
        </p:txBody>
      </p:sp>
      <p:sp>
        <p:nvSpPr>
          <p:cNvPr id="4" name="Slide Number Placeholder 3"/>
          <p:cNvSpPr>
            <a:spLocks noGrp="1"/>
          </p:cNvSpPr>
          <p:nvPr>
            <p:ph type="sldNum" sz="quarter" idx="4294967295"/>
          </p:nvPr>
        </p:nvSpPr>
        <p:spPr>
          <a:xfrm>
            <a:off x="8530020" y="6440737"/>
            <a:ext cx="457200" cy="274320"/>
          </a:xfrm>
          <a:prstGeom prst="rect">
            <a:avLst/>
          </a:prstGeom>
        </p:spPr>
        <p:txBody>
          <a:bodyPr/>
          <a:lstStyle/>
          <a:p>
            <a:fld id="{92DC2852-4524-4D94-B636-4315D37E8450}" type="slidenum">
              <a:rPr lang="en-US" smtClean="0"/>
              <a:pPr/>
              <a:t>168</a:t>
            </a:fld>
            <a:endParaRPr lang="en-US" dirty="0"/>
          </a:p>
        </p:txBody>
      </p:sp>
      <p:graphicFrame>
        <p:nvGraphicFramePr>
          <p:cNvPr id="5" name="Content Placeholder 4"/>
          <p:cNvGraphicFramePr>
            <a:graphicFrameLocks noGrp="1"/>
          </p:cNvGraphicFramePr>
          <p:nvPr>
            <p:ph idx="4294967295"/>
            <p:extLst>
              <p:ext uri="{D42A27DB-BD31-4B8C-83A1-F6EECF244321}">
                <p14:modId xmlns="" xmlns:p14="http://schemas.microsoft.com/office/powerpoint/2010/main" val="811221803"/>
              </p:ext>
            </p:extLst>
          </p:nvPr>
        </p:nvGraphicFramePr>
        <p:xfrm>
          <a:off x="0" y="1408471"/>
          <a:ext cx="9144000" cy="4724681"/>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 Box 8"/>
          <p:cNvSpPr txBox="1">
            <a:spLocks noChangeArrowheads="1"/>
          </p:cNvSpPr>
          <p:nvPr/>
        </p:nvSpPr>
        <p:spPr bwMode="auto">
          <a:xfrm>
            <a:off x="78656" y="1369143"/>
            <a:ext cx="1485900" cy="308028"/>
          </a:xfrm>
          <a:prstGeom prst="rect">
            <a:avLst/>
          </a:prstGeom>
          <a:noFill/>
          <a:ln w="9525">
            <a:noFill/>
            <a:miter lim="800000"/>
            <a:headEnd/>
            <a:tailEnd/>
          </a:ln>
          <a:effectLst/>
        </p:spPr>
        <p:txBody>
          <a:bodyPr lIns="91397" tIns="45698" rIns="91397" bIns="45698">
            <a:spAutoFit/>
          </a:bodyPr>
          <a:lstStyle/>
          <a:p>
            <a:pPr eaLnBrk="0" hangingPunct="0">
              <a:spcBef>
                <a:spcPct val="50000"/>
              </a:spcBef>
            </a:pPr>
            <a:r>
              <a:rPr lang="en-US" sz="1400" b="1" dirty="0">
                <a:solidFill>
                  <a:srgbClr val="225A7A"/>
                </a:solidFill>
                <a:latin typeface="Arial" charset="0"/>
              </a:rPr>
              <a:t>Ratio</a:t>
            </a:r>
          </a:p>
        </p:txBody>
      </p:sp>
      <p:sp>
        <p:nvSpPr>
          <p:cNvPr id="7" name="Text Box 5"/>
          <p:cNvSpPr txBox="1">
            <a:spLocks noChangeArrowheads="1"/>
          </p:cNvSpPr>
          <p:nvPr/>
        </p:nvSpPr>
        <p:spPr bwMode="auto">
          <a:xfrm>
            <a:off x="215326" y="6005775"/>
            <a:ext cx="8213725" cy="861730"/>
          </a:xfrm>
          <a:prstGeom prst="rect">
            <a:avLst/>
          </a:prstGeom>
          <a:noFill/>
          <a:ln w="0">
            <a:noFill/>
            <a:miter lim="800000"/>
            <a:headEnd/>
            <a:tailEnd/>
          </a:ln>
          <a:effectLst/>
        </p:spPr>
        <p:txBody>
          <a:bodyPr lIns="91397" tIns="45698" rIns="91397" bIns="45698">
            <a:spAutoFit/>
          </a:bodyPr>
          <a:lstStyle/>
          <a:p>
            <a:pPr>
              <a:tabLst>
                <a:tab pos="515695" algn="l"/>
              </a:tabLst>
            </a:pPr>
            <a:endParaRPr lang="en-US" sz="1000" dirty="0">
              <a:latin typeface="Arial" charset="0"/>
              <a:cs typeface="Arial" charset="0"/>
            </a:endParaRPr>
          </a:p>
          <a:p>
            <a:pPr>
              <a:tabLst>
                <a:tab pos="515695" algn="l"/>
              </a:tabLst>
            </a:pPr>
            <a:endParaRPr lang="en-US" sz="1000" dirty="0">
              <a:latin typeface="Arial" charset="0"/>
            </a:endParaRPr>
          </a:p>
          <a:p>
            <a:pPr>
              <a:buFont typeface="Arial" pitchFamily="34" charset="0"/>
              <a:buChar char="•"/>
              <a:tabLst>
                <a:tab pos="515695" algn="l"/>
              </a:tabLst>
            </a:pPr>
            <a:r>
              <a:rPr lang="en-US" sz="1000" dirty="0" smtClean="0">
                <a:latin typeface="Arial" charset="0"/>
              </a:rPr>
              <a:t>IN </a:t>
            </a:r>
            <a:r>
              <a:rPr lang="en-US" sz="1000" dirty="0">
                <a:latin typeface="Arial" charset="0"/>
              </a:rPr>
              <a:t>and NC filed in cooperation with state rating </a:t>
            </a:r>
            <a:r>
              <a:rPr lang="en-US" sz="1000" dirty="0" smtClean="0">
                <a:latin typeface="Arial" charset="0"/>
              </a:rPr>
              <a:t>bureau</a:t>
            </a:r>
          </a:p>
          <a:p>
            <a:pPr>
              <a:tabLst>
                <a:tab pos="515695" algn="l"/>
              </a:tabLst>
            </a:pPr>
            <a:r>
              <a:rPr lang="en-US" sz="1000" dirty="0" smtClean="0"/>
              <a:t>Source: NCCI</a:t>
            </a:r>
            <a:r>
              <a:rPr lang="en-US" sz="1000" dirty="0">
                <a:latin typeface="Arial" charset="0"/>
              </a:rPr>
              <a:t>	</a:t>
            </a:r>
          </a:p>
          <a:p>
            <a:pPr>
              <a:tabLst>
                <a:tab pos="515695" algn="l"/>
              </a:tabLst>
            </a:pPr>
            <a:endParaRPr lang="en-US" sz="1000" dirty="0">
              <a:latin typeface="Arial" charset="0"/>
            </a:endParaRPr>
          </a:p>
        </p:txBody>
      </p:sp>
    </p:spTree>
    <p:extLst>
      <p:ext uri="{BB962C8B-B14F-4D97-AF65-F5344CB8AC3E}">
        <p14:creationId xmlns="" xmlns:p14="http://schemas.microsoft.com/office/powerpoint/2010/main" val="1025809605"/>
      </p:ext>
    </p:extLst>
  </p:cSld>
  <p:clrMapOvr>
    <a:masterClrMapping/>
  </p:clrMapOvr>
  <p:transition/>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90298" y="247800"/>
            <a:ext cx="7400925" cy="860425"/>
          </a:xfrm>
        </p:spPr>
        <p:txBody>
          <a:bodyPr/>
          <a:lstStyle/>
          <a:p>
            <a:r>
              <a:rPr lang="en-US" dirty="0" smtClean="0"/>
              <a:t>Impact of Discounting on Workers Compensation Premium</a:t>
            </a:r>
            <a:r>
              <a:rPr lang="en-US" sz="800" dirty="0"/>
              <a:t/>
            </a:r>
            <a:br>
              <a:rPr lang="en-US" sz="800" dirty="0"/>
            </a:br>
            <a:r>
              <a:rPr lang="en-US" sz="800" dirty="0"/>
              <a:t/>
            </a:r>
            <a:br>
              <a:rPr lang="en-US" sz="800" dirty="0"/>
            </a:br>
            <a:r>
              <a:rPr lang="en-US" sz="1600" dirty="0">
                <a:solidFill>
                  <a:schemeClr val="tx1"/>
                </a:solidFill>
                <a:latin typeface="Arial" pitchFamily="34" charset="0"/>
              </a:rPr>
              <a:t>NCCI States—Private Carriers</a:t>
            </a:r>
          </a:p>
        </p:txBody>
      </p:sp>
      <p:sp>
        <p:nvSpPr>
          <p:cNvPr id="4" name="Slide Number Placeholder 3"/>
          <p:cNvSpPr>
            <a:spLocks noGrp="1"/>
          </p:cNvSpPr>
          <p:nvPr>
            <p:ph type="sldNum" sz="quarter" idx="4294967295"/>
          </p:nvPr>
        </p:nvSpPr>
        <p:spPr>
          <a:xfrm>
            <a:off x="8490691" y="6421072"/>
            <a:ext cx="457200" cy="274320"/>
          </a:xfrm>
          <a:prstGeom prst="rect">
            <a:avLst/>
          </a:prstGeom>
        </p:spPr>
        <p:txBody>
          <a:bodyPr/>
          <a:lstStyle/>
          <a:p>
            <a:fld id="{92DC2852-4524-4D94-B636-4315D37E8450}" type="slidenum">
              <a:rPr lang="en-US" smtClean="0"/>
              <a:pPr/>
              <a:t>169</a:t>
            </a:fld>
            <a:endParaRPr lang="en-US" dirty="0"/>
          </a:p>
        </p:txBody>
      </p:sp>
      <p:graphicFrame>
        <p:nvGraphicFramePr>
          <p:cNvPr id="5" name="Content Placeholder 4"/>
          <p:cNvGraphicFramePr>
            <a:graphicFrameLocks noGrp="1"/>
          </p:cNvGraphicFramePr>
          <p:nvPr>
            <p:ph idx="4294967295"/>
            <p:extLst>
              <p:ext uri="{D42A27DB-BD31-4B8C-83A1-F6EECF244321}">
                <p14:modId xmlns="" xmlns:p14="http://schemas.microsoft.com/office/powerpoint/2010/main" val="3306125831"/>
              </p:ext>
            </p:extLst>
          </p:nvPr>
        </p:nvGraphicFramePr>
        <p:xfrm>
          <a:off x="0" y="1494409"/>
          <a:ext cx="8915977"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Box 4"/>
          <p:cNvSpPr txBox="1">
            <a:spLocks noChangeArrowheads="1"/>
          </p:cNvSpPr>
          <p:nvPr/>
        </p:nvSpPr>
        <p:spPr bwMode="auto">
          <a:xfrm>
            <a:off x="3808414" y="5819778"/>
            <a:ext cx="1275583" cy="276954"/>
          </a:xfrm>
          <a:prstGeom prst="rect">
            <a:avLst/>
          </a:prstGeom>
          <a:noFill/>
          <a:ln w="9525">
            <a:noFill/>
            <a:miter lim="800000"/>
            <a:headEnd/>
            <a:tailEnd/>
          </a:ln>
          <a:effectLst/>
        </p:spPr>
        <p:txBody>
          <a:bodyPr wrap="none" lIns="91397" tIns="45698" rIns="91397" bIns="45698">
            <a:spAutoFit/>
          </a:bodyPr>
          <a:lstStyle/>
          <a:p>
            <a:pPr eaLnBrk="0" hangingPunct="0">
              <a:lnSpc>
                <a:spcPct val="75000"/>
              </a:lnSpc>
              <a:spcBef>
                <a:spcPct val="25000"/>
              </a:spcBef>
            </a:pPr>
            <a:r>
              <a:rPr lang="en-US" sz="1600" b="1" dirty="0">
                <a:latin typeface="Arial" charset="0"/>
              </a:rPr>
              <a:t>Policy Year</a:t>
            </a:r>
          </a:p>
        </p:txBody>
      </p:sp>
      <p:sp>
        <p:nvSpPr>
          <p:cNvPr id="9" name="Text Box 5"/>
          <p:cNvSpPr txBox="1">
            <a:spLocks noChangeArrowheads="1"/>
          </p:cNvSpPr>
          <p:nvPr/>
        </p:nvSpPr>
        <p:spPr bwMode="auto">
          <a:xfrm>
            <a:off x="284152" y="5746237"/>
            <a:ext cx="8213725" cy="1015618"/>
          </a:xfrm>
          <a:prstGeom prst="rect">
            <a:avLst/>
          </a:prstGeom>
          <a:noFill/>
          <a:ln w="0">
            <a:noFill/>
            <a:miter lim="800000"/>
            <a:headEnd/>
            <a:tailEnd/>
          </a:ln>
          <a:effectLst/>
        </p:spPr>
        <p:txBody>
          <a:bodyPr lIns="91397" tIns="45698" rIns="91397" bIns="45698">
            <a:spAutoFit/>
          </a:bodyPr>
          <a:lstStyle/>
          <a:p>
            <a:pPr>
              <a:tabLst>
                <a:tab pos="515695" algn="l"/>
              </a:tabLst>
            </a:pPr>
            <a:r>
              <a:rPr lang="en-US" sz="1000" dirty="0">
                <a:latin typeface="Arial" charset="0"/>
              </a:rPr>
              <a:t>p Preliminary</a:t>
            </a:r>
            <a:br>
              <a:rPr lang="en-US" sz="1000" dirty="0">
                <a:latin typeface="Arial" charset="0"/>
              </a:rPr>
            </a:br>
            <a:endParaRPr lang="en-US" sz="1000" dirty="0">
              <a:latin typeface="Arial" charset="0"/>
            </a:endParaRPr>
          </a:p>
          <a:p>
            <a:pPr>
              <a:tabLst>
                <a:tab pos="515695" algn="l"/>
              </a:tabLst>
            </a:pPr>
            <a:r>
              <a:rPr lang="en-US" sz="1000" dirty="0">
                <a:latin typeface="Arial" charset="0"/>
              </a:rPr>
              <a:t>Dividend ratios are based on calendar year statistics</a:t>
            </a:r>
          </a:p>
          <a:p>
            <a:pPr>
              <a:tabLst>
                <a:tab pos="515695" algn="l"/>
              </a:tabLst>
            </a:pPr>
            <a:r>
              <a:rPr lang="en-US" sz="1000" dirty="0">
                <a:latin typeface="Arial" charset="0"/>
              </a:rPr>
              <a:t>NCCI benchmark level does not include an underwriting contingency provision</a:t>
            </a:r>
          </a:p>
          <a:p>
            <a:pPr>
              <a:tabLst>
                <a:tab pos="515695" algn="l"/>
              </a:tabLst>
            </a:pPr>
            <a:r>
              <a:rPr lang="en-US" sz="1000" dirty="0">
                <a:latin typeface="Arial" charset="0"/>
              </a:rPr>
              <a:t>Based on data through 12/31/2011 for the states where NCCI provides ratemaking services</a:t>
            </a:r>
          </a:p>
          <a:p>
            <a:pPr>
              <a:tabLst>
                <a:tab pos="515695" algn="l"/>
              </a:tabLst>
            </a:pPr>
            <a:r>
              <a:rPr lang="en-US" sz="1000" dirty="0" smtClean="0">
                <a:latin typeface="Arial" charset="0"/>
              </a:rPr>
              <a:t>Source: NCCI.</a:t>
            </a:r>
            <a:endParaRPr lang="en-US" sz="1000" dirty="0">
              <a:latin typeface="Arial" charset="0"/>
            </a:endParaRPr>
          </a:p>
        </p:txBody>
      </p:sp>
      <p:sp>
        <p:nvSpPr>
          <p:cNvPr id="10" name="Text Box 8"/>
          <p:cNvSpPr txBox="1">
            <a:spLocks noChangeArrowheads="1"/>
          </p:cNvSpPr>
          <p:nvPr/>
        </p:nvSpPr>
        <p:spPr bwMode="auto">
          <a:xfrm>
            <a:off x="0" y="1240281"/>
            <a:ext cx="1485900" cy="307777"/>
          </a:xfrm>
          <a:prstGeom prst="rect">
            <a:avLst/>
          </a:prstGeom>
          <a:noFill/>
          <a:ln w="9525">
            <a:noFill/>
            <a:miter lim="800000"/>
            <a:headEnd/>
            <a:tailEnd/>
          </a:ln>
          <a:effectLst/>
        </p:spPr>
        <p:txBody>
          <a:bodyPr lIns="91397" tIns="45698" rIns="91397" bIns="45698">
            <a:spAutoFit/>
          </a:bodyPr>
          <a:lstStyle/>
          <a:p>
            <a:pPr>
              <a:spcBef>
                <a:spcPts val="440"/>
              </a:spcBef>
            </a:pPr>
            <a:r>
              <a:rPr lang="en-US" sz="1400" b="1" dirty="0">
                <a:solidFill>
                  <a:srgbClr val="225A7A"/>
                </a:solidFill>
                <a:latin typeface="Arial" charset="0"/>
              </a:rPr>
              <a:t>Percent</a:t>
            </a:r>
          </a:p>
        </p:txBody>
      </p:sp>
    </p:spTree>
    <p:extLst>
      <p:ext uri="{BB962C8B-B14F-4D97-AF65-F5344CB8AC3E}">
        <p14:creationId xmlns="" xmlns:p14="http://schemas.microsoft.com/office/powerpoint/2010/main" val="3780564821"/>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3075" name="Rectangle 105"/>
          <p:cNvSpPr>
            <a:spLocks noGrp="1" noChangeArrowheads="1"/>
          </p:cNvSpPr>
          <p:nvPr>
            <p:ph type="dt" sz="quarter" idx="10"/>
          </p:nvPr>
        </p:nvSpPr>
        <p:spPr>
          <a:noFill/>
        </p:spPr>
        <p:txBody>
          <a:bodyPr/>
          <a:lstStyle/>
          <a:p>
            <a:r>
              <a:rPr lang="en-US" smtClean="0">
                <a:latin typeface="Arial" pitchFamily="34" charset="0"/>
              </a:rPr>
              <a:t>12/01/09 - 9pm</a:t>
            </a:r>
          </a:p>
        </p:txBody>
      </p:sp>
      <p:sp>
        <p:nvSpPr>
          <p:cNvPr id="3076" name="Rectangle 106"/>
          <p:cNvSpPr>
            <a:spLocks noGrp="1" noChangeArrowheads="1"/>
          </p:cNvSpPr>
          <p:nvPr>
            <p:ph type="ftr" sz="quarter" idx="11"/>
          </p:nvPr>
        </p:nvSpPr>
        <p:spPr>
          <a:noFill/>
        </p:spPr>
        <p:txBody>
          <a:bodyPr/>
          <a:lstStyle/>
          <a:p>
            <a:r>
              <a:rPr lang="en-US" smtClean="0">
                <a:latin typeface="Arial" pitchFamily="34" charset="0"/>
              </a:rPr>
              <a:t>eSlide – P6466 – The Financial Crisis and the Future of the P/C</a:t>
            </a:r>
          </a:p>
        </p:txBody>
      </p:sp>
      <p:sp>
        <p:nvSpPr>
          <p:cNvPr id="3077" name="Rectangle 110"/>
          <p:cNvSpPr>
            <a:spLocks noGrp="1" noChangeArrowheads="1"/>
          </p:cNvSpPr>
          <p:nvPr>
            <p:ph type="sldNum" sz="quarter" idx="12"/>
          </p:nvPr>
        </p:nvSpPr>
        <p:spPr>
          <a:noFill/>
        </p:spPr>
        <p:txBody>
          <a:bodyPr/>
          <a:lstStyle/>
          <a:p>
            <a:fld id="{AB19D61C-75EB-4A25-93D1-A19BA1908D07}" type="slidenum">
              <a:rPr lang="en-US" smtClean="0">
                <a:latin typeface="Arial" pitchFamily="34" charset="0"/>
              </a:rPr>
              <a:pPr/>
              <a:t>17</a:t>
            </a:fld>
            <a:endParaRPr lang="en-US" smtClean="0">
              <a:latin typeface="Arial" pitchFamily="34" charset="0"/>
            </a:endParaRPr>
          </a:p>
        </p:txBody>
      </p:sp>
      <p:sp>
        <p:nvSpPr>
          <p:cNvPr id="3078" name="Rectangle 2"/>
          <p:cNvSpPr>
            <a:spLocks noGrp="1" noChangeArrowheads="1"/>
          </p:cNvSpPr>
          <p:nvPr>
            <p:ph type="title"/>
          </p:nvPr>
        </p:nvSpPr>
        <p:spPr/>
        <p:txBody>
          <a:bodyPr/>
          <a:lstStyle/>
          <a:p>
            <a:r>
              <a:rPr lang="en-US" dirty="0" smtClean="0">
                <a:latin typeface="Arial" pitchFamily="34" charset="0"/>
              </a:rPr>
              <a:t>Average Premium for</a:t>
            </a:r>
            <a:br>
              <a:rPr lang="en-US" dirty="0" smtClean="0">
                <a:latin typeface="Arial" pitchFamily="34" charset="0"/>
              </a:rPr>
            </a:br>
            <a:r>
              <a:rPr lang="en-US" dirty="0" smtClean="0">
                <a:latin typeface="Arial" pitchFamily="34" charset="0"/>
              </a:rPr>
              <a:t>Home Insurance Policies**</a:t>
            </a:r>
          </a:p>
        </p:txBody>
      </p:sp>
      <p:sp>
        <p:nvSpPr>
          <p:cNvPr id="3079" name="Rectangle 3"/>
          <p:cNvSpPr>
            <a:spLocks noChangeArrowheads="1"/>
          </p:cNvSpPr>
          <p:nvPr/>
        </p:nvSpPr>
        <p:spPr bwMode="auto">
          <a:xfrm>
            <a:off x="0" y="6415088"/>
            <a:ext cx="7569200" cy="442912"/>
          </a:xfrm>
          <a:prstGeom prst="rect">
            <a:avLst/>
          </a:prstGeom>
          <a:noFill/>
          <a:ln w="9525" algn="ctr">
            <a:noFill/>
            <a:miter lim="800000"/>
            <a:headEnd/>
            <a:tailEnd/>
          </a:ln>
        </p:spPr>
        <p:txBody>
          <a:bodyPr lIns="365760" tIns="0" rIns="0" bIns="137160" anchor="b">
            <a:spAutoFit/>
          </a:bodyPr>
          <a:lstStyle/>
          <a:p>
            <a:pPr marL="63500" indent="-63500" eaLnBrk="0" hangingPunct="0">
              <a:lnSpc>
                <a:spcPct val="90000"/>
              </a:lnSpc>
              <a:buClr>
                <a:schemeClr val="accent2"/>
              </a:buClr>
              <a:buFont typeface="Wingdings" pitchFamily="2" charset="2"/>
              <a:buNone/>
              <a:tabLst>
                <a:tab pos="112713" algn="r"/>
              </a:tabLst>
            </a:pPr>
            <a:r>
              <a:rPr lang="en-US" sz="1100" dirty="0"/>
              <a:t>* 	Insurance Information Institute Estimates/Forecasts  **Excludes state-run insurers.</a:t>
            </a:r>
          </a:p>
          <a:p>
            <a:pPr marL="63500" indent="-63500" eaLnBrk="0" hangingPunct="0">
              <a:lnSpc>
                <a:spcPct val="90000"/>
              </a:lnSpc>
              <a:buClr>
                <a:schemeClr val="accent2"/>
              </a:buClr>
              <a:buFont typeface="Wingdings" pitchFamily="2" charset="2"/>
              <a:buNone/>
              <a:tabLst>
                <a:tab pos="112713" algn="r"/>
              </a:tabLst>
            </a:pPr>
            <a:r>
              <a:rPr lang="en-US" sz="1100" dirty="0"/>
              <a:t>Source: NAIC, Insurance Information Institute estimates </a:t>
            </a:r>
            <a:r>
              <a:rPr lang="en-US" sz="1100" dirty="0" smtClean="0"/>
              <a:t>for 2011-2013 </a:t>
            </a:r>
            <a:r>
              <a:rPr lang="en-US" sz="1100" dirty="0"/>
              <a:t>based on CPI </a:t>
            </a:r>
            <a:r>
              <a:rPr lang="en-US" sz="1100" dirty="0" smtClean="0"/>
              <a:t>data and other data.</a:t>
            </a:r>
            <a:endParaRPr lang="en-US" sz="1100" dirty="0"/>
          </a:p>
        </p:txBody>
      </p:sp>
      <p:graphicFrame>
        <p:nvGraphicFramePr>
          <p:cNvPr id="3074" name="Object 3"/>
          <p:cNvGraphicFramePr>
            <a:graphicFrameLocks/>
          </p:cNvGraphicFramePr>
          <p:nvPr/>
        </p:nvGraphicFramePr>
        <p:xfrm>
          <a:off x="215900" y="1560513"/>
          <a:ext cx="8632825" cy="3992562"/>
        </p:xfrm>
        <a:graphic>
          <a:graphicData uri="http://schemas.openxmlformats.org/presentationml/2006/ole">
            <p:oleObj spid="_x0000_s16765954" name="Chart" r:id="rId4" imgW="8610574" imgH="3990968" progId="MSGraph.Chart.8">
              <p:embed followColorScheme="full"/>
            </p:oleObj>
          </a:graphicData>
        </a:graphic>
      </p:graphicFrame>
      <p:sp>
        <p:nvSpPr>
          <p:cNvPr id="2040837" name="Rectangle 5"/>
          <p:cNvSpPr>
            <a:spLocks noChangeArrowheads="1"/>
          </p:cNvSpPr>
          <p:nvPr/>
        </p:nvSpPr>
        <p:spPr bwMode="blackWhite">
          <a:xfrm>
            <a:off x="857250" y="5597525"/>
            <a:ext cx="7629525" cy="682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Countrywide Home Insurance Expenditures Increased by an Estimated </a:t>
            </a:r>
            <a:r>
              <a:rPr lang="en-US" b="1" dirty="0" smtClean="0">
                <a:solidFill>
                  <a:srgbClr val="FFFFFF"/>
                </a:solidFill>
              </a:rPr>
              <a:t>4.0% in 2011-2013</a:t>
            </a:r>
            <a:endParaRPr lang="en-US" b="1" dirty="0">
              <a:solidFill>
                <a:srgbClr val="FFFFFF"/>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040837"/>
                                        </p:tgtEl>
                                        <p:attrNameLst>
                                          <p:attrName>style.visibility</p:attrName>
                                        </p:attrNameLst>
                                      </p:cBhvr>
                                      <p:to>
                                        <p:strVal val="visible"/>
                                      </p:to>
                                    </p:set>
                                    <p:anim calcmode="lin" valueType="num">
                                      <p:cBhvr>
                                        <p:cTn id="7" dur="500" fill="hold"/>
                                        <p:tgtEl>
                                          <p:spTgt spid="2040837"/>
                                        </p:tgtEl>
                                        <p:attrNameLst>
                                          <p:attrName>ppt_w</p:attrName>
                                        </p:attrNameLst>
                                      </p:cBhvr>
                                      <p:tavLst>
                                        <p:tav tm="0">
                                          <p:val>
                                            <p:fltVal val="0"/>
                                          </p:val>
                                        </p:tav>
                                        <p:tav tm="100000">
                                          <p:val>
                                            <p:strVal val="#ppt_w"/>
                                          </p:val>
                                        </p:tav>
                                      </p:tavLst>
                                    </p:anim>
                                    <p:anim calcmode="lin" valueType="num">
                                      <p:cBhvr>
                                        <p:cTn id="8" dur="500" fill="hold"/>
                                        <p:tgtEl>
                                          <p:spTgt spid="204083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0837" grpId="0" animBg="1"/>
    </p:bldLst>
  </p:timing>
</p:sld>
</file>

<file path=ppt/slides/slide1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403" name="Rectangle 2"/>
          <p:cNvSpPr>
            <a:spLocks noGrp="1" noChangeArrowheads="1"/>
          </p:cNvSpPr>
          <p:nvPr>
            <p:ph type="title" idx="4294967295"/>
          </p:nvPr>
        </p:nvSpPr>
        <p:spPr>
          <a:xfrm>
            <a:off x="294160" y="120856"/>
            <a:ext cx="7826375" cy="860425"/>
          </a:xfrm>
        </p:spPr>
        <p:txBody>
          <a:bodyPr/>
          <a:lstStyle/>
          <a:p>
            <a:r>
              <a:rPr lang="en-US" dirty="0" smtClean="0"/>
              <a:t>Workers Comp Rate Changes,</a:t>
            </a:r>
            <a:br>
              <a:rPr lang="en-US" dirty="0" smtClean="0"/>
            </a:br>
            <a:r>
              <a:rPr lang="en-US" dirty="0" smtClean="0"/>
              <a:t>2008:Q4 – 2012:Q4</a:t>
            </a:r>
          </a:p>
        </p:txBody>
      </p:sp>
      <p:sp>
        <p:nvSpPr>
          <p:cNvPr id="102404" name="Rectangle 3"/>
          <p:cNvSpPr>
            <a:spLocks noChangeArrowheads="1"/>
          </p:cNvSpPr>
          <p:nvPr/>
        </p:nvSpPr>
        <p:spPr bwMode="auto">
          <a:xfrm>
            <a:off x="-165100" y="6626225"/>
            <a:ext cx="8420100"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Council of Insurance Agents and Brokers; Information Institute.</a:t>
            </a:r>
          </a:p>
        </p:txBody>
      </p:sp>
      <p:graphicFrame>
        <p:nvGraphicFramePr>
          <p:cNvPr id="102402" name="Object 2"/>
          <p:cNvGraphicFramePr>
            <a:graphicFrameLocks noChangeAspect="1"/>
          </p:cNvGraphicFramePr>
          <p:nvPr/>
        </p:nvGraphicFramePr>
        <p:xfrm>
          <a:off x="206477" y="2052638"/>
          <a:ext cx="8624786" cy="4167187"/>
        </p:xfrm>
        <a:graphic>
          <a:graphicData uri="http://schemas.openxmlformats.org/presentationml/2006/ole">
            <p:oleObj spid="_x0000_s15550466" name="Chart" r:id="rId4" imgW="8581960" imgH="4219602" progId="MSGraph.Chart.8">
              <p:embed followColorScheme="full"/>
            </p:oleObj>
          </a:graphicData>
        </a:graphic>
      </p:graphicFrame>
      <p:sp>
        <p:nvSpPr>
          <p:cNvPr id="225286" name="AutoShape 6"/>
          <p:cNvSpPr>
            <a:spLocks noChangeArrowheads="1"/>
          </p:cNvSpPr>
          <p:nvPr/>
        </p:nvSpPr>
        <p:spPr bwMode="blackWhite">
          <a:xfrm>
            <a:off x="4245423" y="1114940"/>
            <a:ext cx="2820987" cy="1402121"/>
          </a:xfrm>
          <a:prstGeom prst="wedgeRectCallout">
            <a:avLst>
              <a:gd name="adj1" fmla="val 89075"/>
              <a:gd name="adj2" fmla="val 3570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WC </a:t>
            </a:r>
            <a:r>
              <a:rPr lang="en-US" sz="1600" b="1" dirty="0">
                <a:solidFill>
                  <a:schemeClr val="bg1"/>
                </a:solidFill>
              </a:rPr>
              <a:t>rate </a:t>
            </a:r>
            <a:r>
              <a:rPr lang="en-US" sz="1600" b="1" dirty="0" smtClean="0">
                <a:solidFill>
                  <a:schemeClr val="bg1"/>
                </a:solidFill>
              </a:rPr>
              <a:t>changes have been positive for 7 consecutive quarters, longer than any other commercial line</a:t>
            </a:r>
            <a:endParaRPr lang="en-US" sz="1600" b="1" dirty="0">
              <a:solidFill>
                <a:schemeClr val="bg1"/>
              </a:solidFill>
            </a:endParaRPr>
          </a:p>
        </p:txBody>
      </p:sp>
      <p:sp>
        <p:nvSpPr>
          <p:cNvPr id="102406" name="Rectangle 8"/>
          <p:cNvSpPr>
            <a:spLocks noChangeArrowheads="1"/>
          </p:cNvSpPr>
          <p:nvPr/>
        </p:nvSpPr>
        <p:spPr bwMode="black">
          <a:xfrm>
            <a:off x="200025" y="1560513"/>
            <a:ext cx="1087438" cy="44291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 Change)</a:t>
            </a:r>
          </a:p>
        </p:txBody>
      </p:sp>
      <p:sp>
        <p:nvSpPr>
          <p:cNvPr id="7" name="Rectangle 4"/>
          <p:cNvSpPr>
            <a:spLocks noChangeArrowheads="1"/>
          </p:cNvSpPr>
          <p:nvPr/>
        </p:nvSpPr>
        <p:spPr bwMode="auto">
          <a:xfrm>
            <a:off x="-162231" y="6434415"/>
            <a:ext cx="8790040" cy="290849"/>
          </a:xfrm>
          <a:prstGeom prst="rect">
            <a:avLst/>
          </a:prstGeom>
          <a:noFill/>
          <a:ln w="9525" algn="ctr">
            <a:noFill/>
            <a:miter lim="800000"/>
            <a:headEnd/>
            <a:tailEnd/>
          </a:ln>
        </p:spPr>
        <p:txBody>
          <a:bodyPr wrap="square" lIns="365760" tIns="0" rIns="0" bIns="137160" anchor="b">
            <a:spAutoFit/>
          </a:bodyPr>
          <a:lstStyle/>
          <a:p>
            <a:pPr marL="63500" indent="-63500" eaLnBrk="0" hangingPunct="0">
              <a:lnSpc>
                <a:spcPct val="90000"/>
              </a:lnSpc>
              <a:buClr>
                <a:schemeClr val="accent2"/>
              </a:buClr>
              <a:buFont typeface="Wingdings" pitchFamily="2" charset="2"/>
              <a:buNone/>
              <a:tabLst>
                <a:tab pos="112713" algn="r"/>
              </a:tabLst>
            </a:pPr>
            <a:r>
              <a:rPr lang="en-US" sz="1100" dirty="0" smtClean="0"/>
              <a:t>Note: CIAB data cited here are based on a survey. Rate changes earned by individual insurers can and do vary, potentially substantially.</a:t>
            </a:r>
            <a:endParaRPr lang="en-US" sz="1100"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225286"/>
                                        </p:tgtEl>
                                        <p:attrNameLst>
                                          <p:attrName>style.visibility</p:attrName>
                                        </p:attrNameLst>
                                      </p:cBhvr>
                                      <p:to>
                                        <p:strVal val="visible"/>
                                      </p:to>
                                    </p:set>
                                    <p:animEffect transition="in" filter="wipe(right)">
                                      <p:cBhvr>
                                        <p:cTn id="7" dur="500"/>
                                        <p:tgtEl>
                                          <p:spTgt spid="2252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86" grpId="0" animBg="1"/>
    </p:bldLst>
  </p:timing>
</p:sld>
</file>

<file path=ppt/slides/slide1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8594" name="Rectangle 2"/>
          <p:cNvSpPr>
            <a:spLocks noGrp="1" noChangeArrowheads="1"/>
          </p:cNvSpPr>
          <p:nvPr>
            <p:ph type="ctrTitle" idx="4294967295"/>
          </p:nvPr>
        </p:nvSpPr>
        <p:spPr bwMode="blackWhite">
          <a:xfrm>
            <a:off x="581025" y="2260600"/>
            <a:ext cx="7981950" cy="1485900"/>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smtClean="0">
                <a:solidFill>
                  <a:schemeClr val="bg1"/>
                </a:solidFill>
              </a:rPr>
              <a:t>2. SURPLUS/CAPITAL/CAPACITY</a:t>
            </a:r>
          </a:p>
        </p:txBody>
      </p:sp>
      <p:sp>
        <p:nvSpPr>
          <p:cNvPr id="132099"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32100"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B2701F8-62E7-47D2-B0A1-8E4DCCE89FD3}" type="slidenum">
              <a:rPr lang="en-US" sz="900">
                <a:solidFill>
                  <a:schemeClr val="bg1"/>
                </a:solidFill>
              </a:rPr>
              <a:pPr algn="r" eaLnBrk="0" hangingPunct="0">
                <a:lnSpc>
                  <a:spcPct val="85000"/>
                </a:lnSpc>
                <a:spcBef>
                  <a:spcPct val="20000"/>
                </a:spcBef>
              </a:pPr>
              <a:t>171</a:t>
            </a:fld>
            <a:endParaRPr lang="en-US" sz="900">
              <a:solidFill>
                <a:schemeClr val="bg1"/>
              </a:solidFill>
            </a:endParaRPr>
          </a:p>
        </p:txBody>
      </p:sp>
      <p:pic>
        <p:nvPicPr>
          <p:cNvPr id="132101"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2158598" name="Rectangle 6"/>
          <p:cNvSpPr>
            <a:spLocks noChangeArrowheads="1"/>
          </p:cNvSpPr>
          <p:nvPr/>
        </p:nvSpPr>
        <p:spPr bwMode="auto">
          <a:xfrm>
            <a:off x="496888" y="4216400"/>
            <a:ext cx="8001000" cy="1089529"/>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600" b="1" dirty="0" smtClean="0">
                <a:solidFill>
                  <a:srgbClr val="225A7A"/>
                </a:solidFill>
              </a:rPr>
              <a:t>How Will Large Catastrophe Losses Impact Capacity?</a:t>
            </a:r>
            <a:endParaRPr lang="en-US" sz="3600" b="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171</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8594"/>
                                        </p:tgtEl>
                                        <p:attrNameLst>
                                          <p:attrName>style.visibility</p:attrName>
                                        </p:attrNameLst>
                                      </p:cBhvr>
                                      <p:to>
                                        <p:strVal val="visible"/>
                                      </p:to>
                                    </p:set>
                                    <p:animEffect transition="in" filter="barn(outVertical)">
                                      <p:cBhvr>
                                        <p:cTn id="7" dur="1000"/>
                                        <p:tgtEl>
                                          <p:spTgt spid="2158594"/>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8598"/>
                                        </p:tgtEl>
                                        <p:attrNameLst>
                                          <p:attrName>style.visibility</p:attrName>
                                        </p:attrNameLst>
                                      </p:cBhvr>
                                      <p:to>
                                        <p:strVal val="visible"/>
                                      </p:to>
                                    </p:set>
                                    <p:animEffect transition="in" filter="barn(outVertical)">
                                      <p:cBhvr>
                                        <p:cTn id="10" dur="1000"/>
                                        <p:tgtEl>
                                          <p:spTgt spid="21585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8594" grpId="0" animBg="1"/>
      <p:bldP spid="2158598" grpId="0"/>
    </p:bldLst>
  </p:timing>
</p:sld>
</file>

<file path=ppt/slides/slide172.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6380546" name="Object 2"/>
          <p:cNvGraphicFramePr>
            <a:graphicFrameLocks noChangeAspect="1"/>
          </p:cNvGraphicFramePr>
          <p:nvPr/>
        </p:nvGraphicFramePr>
        <p:xfrm>
          <a:off x="138113" y="1498600"/>
          <a:ext cx="8655050" cy="4200525"/>
        </p:xfrm>
        <a:graphic>
          <a:graphicData uri="http://schemas.openxmlformats.org/presentationml/2006/ole">
            <p:oleObj spid="_x0000_s14557186" name="Chart" r:id="rId4" imgW="8610574" imgH="4181541" progId="MSGraph.Chart.8">
              <p:embed followColorScheme="full"/>
            </p:oleObj>
          </a:graphicData>
        </a:graphic>
      </p:graphicFrame>
      <p:sp>
        <p:nvSpPr>
          <p:cNvPr id="46083" name="Rectangle 3"/>
          <p:cNvSpPr>
            <a:spLocks noGrp="1" noChangeArrowheads="1"/>
          </p:cNvSpPr>
          <p:nvPr>
            <p:ph type="title" idx="4294967295"/>
          </p:nvPr>
        </p:nvSpPr>
        <p:spPr/>
        <p:txBody>
          <a:bodyPr/>
          <a:lstStyle/>
          <a:p>
            <a:r>
              <a:rPr lang="en-US" dirty="0" smtClean="0"/>
              <a:t>US Policyholder Surplus:</a:t>
            </a:r>
            <a:br>
              <a:rPr lang="en-US" dirty="0" smtClean="0"/>
            </a:br>
            <a:r>
              <a:rPr lang="en-US" dirty="0" smtClean="0"/>
              <a:t>1975–2012*</a:t>
            </a:r>
          </a:p>
        </p:txBody>
      </p:sp>
      <p:sp>
        <p:nvSpPr>
          <p:cNvPr id="46084" name="Rectangle 4"/>
          <p:cNvSpPr>
            <a:spLocks noChangeArrowheads="1"/>
          </p:cNvSpPr>
          <p:nvPr/>
        </p:nvSpPr>
        <p:spPr bwMode="auto">
          <a:xfrm>
            <a:off x="-12700" y="6396038"/>
            <a:ext cx="6651625" cy="465137"/>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As of </a:t>
            </a:r>
            <a:r>
              <a:rPr lang="en-US" sz="1100" dirty="0" smtClean="0"/>
              <a:t>9/30/12.</a:t>
            </a:r>
            <a:endParaRPr lang="en-US" sz="1100" dirty="0"/>
          </a:p>
          <a:p>
            <a:pPr eaLnBrk="0" hangingPunct="0">
              <a:lnSpc>
                <a:spcPct val="85000"/>
              </a:lnSpc>
              <a:spcBef>
                <a:spcPct val="25000"/>
              </a:spcBef>
              <a:buClr>
                <a:schemeClr val="accent2"/>
              </a:buClr>
              <a:buFont typeface="Wingdings" pitchFamily="2" charset="2"/>
              <a:buNone/>
            </a:pPr>
            <a:r>
              <a:rPr lang="en-US" sz="1100" dirty="0"/>
              <a:t>Source: A.M. Best, ISO, Insurance Information Institute.</a:t>
            </a:r>
          </a:p>
        </p:txBody>
      </p:sp>
      <p:sp>
        <p:nvSpPr>
          <p:cNvPr id="230405" name="Text Box 6"/>
          <p:cNvSpPr txBox="1">
            <a:spLocks noChangeArrowheads="1"/>
          </p:cNvSpPr>
          <p:nvPr/>
        </p:nvSpPr>
        <p:spPr bwMode="blackWhite">
          <a:xfrm>
            <a:off x="5722373" y="3775586"/>
            <a:ext cx="3151905" cy="1249822"/>
          </a:xfrm>
          <a:prstGeom prst="rect">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type="none" w="sm" len="sm"/>
            <a:tailEnd type="none" w="sm" len="sm"/>
          </a:ln>
          <a:effectLst/>
        </p:spPr>
        <p:txBody>
          <a:bodyPr tIns="91440" bIns="91440" anchor="ctr"/>
          <a:lstStyle/>
          <a:p>
            <a:pPr algn="ctr" eaLnBrk="0" hangingPunct="0">
              <a:lnSpc>
                <a:spcPct val="85000"/>
              </a:lnSpc>
              <a:spcBef>
                <a:spcPct val="50000"/>
              </a:spcBef>
              <a:buClr>
                <a:schemeClr val="bg1"/>
              </a:buClr>
              <a:buFont typeface="Wingdings" pitchFamily="2" charset="2"/>
              <a:buNone/>
              <a:defRPr/>
            </a:pPr>
            <a:r>
              <a:rPr lang="en-US" sz="1600" b="1" dirty="0">
                <a:solidFill>
                  <a:schemeClr val="bg1"/>
                </a:solidFill>
                <a:cs typeface="+mn-cs"/>
              </a:rPr>
              <a:t>“Surplus” is a measure of underwriting capacity.  It is analogous to “Owners Equity” or “Net Worth” in non-insurance organizations</a:t>
            </a:r>
          </a:p>
        </p:txBody>
      </p:sp>
      <p:sp>
        <p:nvSpPr>
          <p:cNvPr id="46086" name="AutoShape 7"/>
          <p:cNvSpPr>
            <a:spLocks noChangeArrowheads="1"/>
          </p:cNvSpPr>
          <p:nvPr/>
        </p:nvSpPr>
        <p:spPr bwMode="auto">
          <a:xfrm>
            <a:off x="7315200" y="2506663"/>
            <a:ext cx="184150" cy="396875"/>
          </a:xfrm>
          <a:prstGeom prst="rightArrow">
            <a:avLst>
              <a:gd name="adj1" fmla="val 50000"/>
              <a:gd name="adj2" fmla="val 25000"/>
            </a:avLst>
          </a:prstGeom>
          <a:noFill/>
          <a:ln w="9525">
            <a:noFill/>
            <a:miter lim="800000"/>
            <a:headEnd/>
            <a:tailEnd/>
          </a:ln>
        </p:spPr>
        <p:txBody>
          <a:bodyPr wrap="none" lIns="92075" tIns="46038" rIns="92075" bIns="46038" anchor="ctr">
            <a:spAutoFit/>
          </a:bodyP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46087" name="Rectangle 7"/>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Billions)</a:t>
            </a:r>
          </a:p>
        </p:txBody>
      </p:sp>
      <p:sp>
        <p:nvSpPr>
          <p:cNvPr id="230408" name="Rectangle 8"/>
          <p:cNvSpPr>
            <a:spLocks noChangeArrowheads="1"/>
          </p:cNvSpPr>
          <p:nvPr/>
        </p:nvSpPr>
        <p:spPr bwMode="blackWhite">
          <a:xfrm>
            <a:off x="192088" y="5626100"/>
            <a:ext cx="8756650" cy="682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The Premium-to-Surplus Ratio Stood at $</a:t>
            </a:r>
            <a:r>
              <a:rPr lang="en-US" b="1" dirty="0" smtClean="0">
                <a:solidFill>
                  <a:srgbClr val="FFFFFF"/>
                </a:solidFill>
              </a:rPr>
              <a:t>0.80:$</a:t>
            </a:r>
            <a:r>
              <a:rPr lang="en-US" b="1" dirty="0">
                <a:solidFill>
                  <a:srgbClr val="FFFFFF"/>
                </a:solidFill>
              </a:rPr>
              <a:t>1 as of</a:t>
            </a:r>
            <a:br>
              <a:rPr lang="en-US" b="1" dirty="0">
                <a:solidFill>
                  <a:srgbClr val="FFFFFF"/>
                </a:solidFill>
              </a:rPr>
            </a:br>
            <a:r>
              <a:rPr lang="en-US" b="1" dirty="0" smtClean="0">
                <a:solidFill>
                  <a:srgbClr val="FFFFFF"/>
                </a:solidFill>
              </a:rPr>
              <a:t>9/30/12, </a:t>
            </a:r>
            <a:r>
              <a:rPr lang="en-US" b="1" dirty="0">
                <a:solidFill>
                  <a:srgbClr val="FFFFFF"/>
                </a:solidFill>
              </a:rPr>
              <a:t>A Near Record Low (at Least in Recent History</a:t>
            </a:r>
            <a:r>
              <a:rPr lang="en-US" b="1" dirty="0" smtClean="0">
                <a:solidFill>
                  <a:srgbClr val="FFFFFF"/>
                </a:solidFill>
              </a:rPr>
              <a:t>)*</a:t>
            </a:r>
            <a:endParaRPr lang="en-US" b="1" dirty="0">
              <a:solidFill>
                <a:srgbClr val="FFFFFF"/>
              </a:solidFill>
            </a:endParaRPr>
          </a:p>
        </p:txBody>
      </p:sp>
      <p:sp>
        <p:nvSpPr>
          <p:cNvPr id="7200776" name="AutoShape 8"/>
          <p:cNvSpPr>
            <a:spLocks noChangeArrowheads="1"/>
          </p:cNvSpPr>
          <p:nvPr/>
        </p:nvSpPr>
        <p:spPr bwMode="blackWhite">
          <a:xfrm>
            <a:off x="1514475" y="1473200"/>
            <a:ext cx="5165725" cy="1435100"/>
          </a:xfrm>
          <a:prstGeom prst="wedgeRectCallout">
            <a:avLst>
              <a:gd name="adj1" fmla="val 85327"/>
              <a:gd name="adj2" fmla="val -8487"/>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Surplus as of </a:t>
            </a:r>
            <a:r>
              <a:rPr lang="en-US" sz="1600" b="1" dirty="0" smtClean="0">
                <a:solidFill>
                  <a:schemeClr val="bg1"/>
                </a:solidFill>
              </a:rPr>
              <a:t>9/30/12 </a:t>
            </a:r>
            <a:r>
              <a:rPr lang="en-US" sz="1600" b="1" dirty="0">
                <a:solidFill>
                  <a:schemeClr val="bg1"/>
                </a:solidFill>
              </a:rPr>
              <a:t>was </a:t>
            </a:r>
            <a:r>
              <a:rPr lang="en-US" sz="1600" b="1" dirty="0" smtClean="0">
                <a:solidFill>
                  <a:schemeClr val="bg1"/>
                </a:solidFill>
              </a:rPr>
              <a:t>a record $583.5, up 6.0% from $550.3 of 12/31/11, but still up 33.5% ($146.4B) from the crisis trough of </a:t>
            </a:r>
            <a:r>
              <a:rPr lang="en-US" sz="1600" b="1" dirty="0">
                <a:solidFill>
                  <a:schemeClr val="bg1"/>
                </a:solidFill>
              </a:rPr>
              <a:t>$437.1B </a:t>
            </a:r>
            <a:r>
              <a:rPr lang="en-US" sz="1600" b="1" dirty="0" smtClean="0">
                <a:solidFill>
                  <a:schemeClr val="bg1"/>
                </a:solidFill>
              </a:rPr>
              <a:t>at </a:t>
            </a:r>
            <a:r>
              <a:rPr lang="en-US" sz="1600" b="1" dirty="0">
                <a:solidFill>
                  <a:schemeClr val="bg1"/>
                </a:solidFill>
              </a:rPr>
              <a:t>3/31/09. </a:t>
            </a:r>
            <a:r>
              <a:rPr lang="en-US" sz="1600" b="1" dirty="0" smtClean="0">
                <a:solidFill>
                  <a:schemeClr val="bg1"/>
                </a:solidFill>
              </a:rPr>
              <a:t>Pre-crisis </a:t>
            </a:r>
            <a:r>
              <a:rPr lang="en-US" sz="1600" b="1" dirty="0">
                <a:solidFill>
                  <a:schemeClr val="bg1"/>
                </a:solidFill>
              </a:rPr>
              <a:t>peak was $521.8 as of 9/30/07. Surplus as of </a:t>
            </a:r>
            <a:r>
              <a:rPr lang="en-US" sz="1600" b="1" dirty="0" smtClean="0">
                <a:solidFill>
                  <a:schemeClr val="bg1"/>
                </a:solidFill>
              </a:rPr>
              <a:t>9/30/12 </a:t>
            </a:r>
            <a:r>
              <a:rPr lang="en-US" sz="1600" b="1" dirty="0">
                <a:solidFill>
                  <a:schemeClr val="bg1"/>
                </a:solidFill>
              </a:rPr>
              <a:t>was </a:t>
            </a:r>
            <a:r>
              <a:rPr lang="en-US" sz="1600" b="1" dirty="0" smtClean="0">
                <a:solidFill>
                  <a:schemeClr val="bg1"/>
                </a:solidFill>
              </a:rPr>
              <a:t>11.8% </a:t>
            </a:r>
            <a:r>
              <a:rPr lang="en-US" sz="1600" b="1" dirty="0">
                <a:solidFill>
                  <a:schemeClr val="bg1"/>
                </a:solidFill>
              </a:rPr>
              <a:t>above 2007 </a:t>
            </a:r>
            <a:r>
              <a:rPr lang="en-US" sz="1600" b="1" dirty="0" smtClean="0">
                <a:solidFill>
                  <a:schemeClr val="bg1"/>
                </a:solidFill>
              </a:rPr>
              <a:t>peak.</a:t>
            </a:r>
            <a:endParaRPr lang="en-US" sz="16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6380546">
                                            <p:oleChartEl type="series" lvl="1"/>
                                          </p:spTgt>
                                        </p:tgtEl>
                                        <p:attrNameLst>
                                          <p:attrName>style.visibility</p:attrName>
                                        </p:attrNameLst>
                                      </p:cBhvr>
                                      <p:to>
                                        <p:strVal val="visible"/>
                                      </p:to>
                                    </p:set>
                                    <p:animEffect transition="in" filter="wipe(left)">
                                      <p:cBhvr>
                                        <p:cTn id="7" dur="1000"/>
                                        <p:tgtEl>
                                          <p:spTgt spid="6380546">
                                            <p:oleChartEl type="series" lvl="1"/>
                                          </p:spTgt>
                                        </p:tgtEl>
                                      </p:cBhvr>
                                    </p:animEffect>
                                  </p:childTnLst>
                                </p:cTn>
                              </p:par>
                            </p:childTnLst>
                          </p:cTn>
                        </p:par>
                        <p:par>
                          <p:cTn id="8" fill="hold">
                            <p:stCondLst>
                              <p:cond delay="2000"/>
                            </p:stCondLst>
                            <p:childTnLst>
                              <p:par>
                                <p:cTn id="9" presetID="22" presetClass="entr" presetSubtype="2" fill="hold" grpId="0" nodeType="afterEffect">
                                  <p:stCondLst>
                                    <p:cond delay="700"/>
                                  </p:stCondLst>
                                  <p:childTnLst>
                                    <p:set>
                                      <p:cBhvr>
                                        <p:cTn id="10" dur="1" fill="hold">
                                          <p:stCondLst>
                                            <p:cond delay="0"/>
                                          </p:stCondLst>
                                        </p:cTn>
                                        <p:tgtEl>
                                          <p:spTgt spid="7200776"/>
                                        </p:tgtEl>
                                        <p:attrNameLst>
                                          <p:attrName>style.visibility</p:attrName>
                                        </p:attrNameLst>
                                      </p:cBhvr>
                                      <p:to>
                                        <p:strVal val="visible"/>
                                      </p:to>
                                    </p:set>
                                    <p:animEffect transition="in" filter="wipe(right)">
                                      <p:cBhvr>
                                        <p:cTn id="11" dur="500"/>
                                        <p:tgtEl>
                                          <p:spTgt spid="7200776"/>
                                        </p:tgtEl>
                                      </p:cBhvr>
                                    </p:animEffect>
                                  </p:childTnLst>
                                </p:cTn>
                              </p:par>
                            </p:childTnLst>
                          </p:cTn>
                        </p:par>
                        <p:par>
                          <p:cTn id="12" fill="hold">
                            <p:stCondLst>
                              <p:cond delay="3200"/>
                            </p:stCondLst>
                            <p:childTnLst>
                              <p:par>
                                <p:cTn id="13" presetID="10" presetClass="entr" presetSubtype="0" fill="hold" grpId="0" nodeType="afterEffect">
                                  <p:stCondLst>
                                    <p:cond delay="700"/>
                                  </p:stCondLst>
                                  <p:childTnLst>
                                    <p:set>
                                      <p:cBhvr>
                                        <p:cTn id="14" dur="1" fill="hold">
                                          <p:stCondLst>
                                            <p:cond delay="0"/>
                                          </p:stCondLst>
                                        </p:cTn>
                                        <p:tgtEl>
                                          <p:spTgt spid="230405"/>
                                        </p:tgtEl>
                                        <p:attrNameLst>
                                          <p:attrName>style.visibility</p:attrName>
                                        </p:attrNameLst>
                                      </p:cBhvr>
                                      <p:to>
                                        <p:strVal val="visible"/>
                                      </p:to>
                                    </p:set>
                                    <p:animEffect transition="in" filter="fade">
                                      <p:cBhvr>
                                        <p:cTn id="15" dur="500"/>
                                        <p:tgtEl>
                                          <p:spTgt spid="230405"/>
                                        </p:tgtEl>
                                      </p:cBhvr>
                                    </p:animEffect>
                                  </p:childTnLst>
                                </p:cTn>
                              </p:par>
                            </p:childTnLst>
                          </p:cTn>
                        </p:par>
                        <p:par>
                          <p:cTn id="16" fill="hold">
                            <p:stCondLst>
                              <p:cond delay="4400"/>
                            </p:stCondLst>
                            <p:childTnLst>
                              <p:par>
                                <p:cTn id="17" presetID="23" presetClass="entr" presetSubtype="16" fill="hold" grpId="0" nodeType="afterEffect">
                                  <p:stCondLst>
                                    <p:cond delay="700"/>
                                  </p:stCondLst>
                                  <p:childTnLst>
                                    <p:set>
                                      <p:cBhvr>
                                        <p:cTn id="18" dur="1" fill="hold">
                                          <p:stCondLst>
                                            <p:cond delay="0"/>
                                          </p:stCondLst>
                                        </p:cTn>
                                        <p:tgtEl>
                                          <p:spTgt spid="230408"/>
                                        </p:tgtEl>
                                        <p:attrNameLst>
                                          <p:attrName>style.visibility</p:attrName>
                                        </p:attrNameLst>
                                      </p:cBhvr>
                                      <p:to>
                                        <p:strVal val="visible"/>
                                      </p:to>
                                    </p:set>
                                    <p:anim calcmode="lin" valueType="num">
                                      <p:cBhvr>
                                        <p:cTn id="19" dur="500" fill="hold"/>
                                        <p:tgtEl>
                                          <p:spTgt spid="230408"/>
                                        </p:tgtEl>
                                        <p:attrNameLst>
                                          <p:attrName>ppt_w</p:attrName>
                                        </p:attrNameLst>
                                      </p:cBhvr>
                                      <p:tavLst>
                                        <p:tav tm="0">
                                          <p:val>
                                            <p:fltVal val="0"/>
                                          </p:val>
                                        </p:tav>
                                        <p:tav tm="100000">
                                          <p:val>
                                            <p:strVal val="#ppt_w"/>
                                          </p:val>
                                        </p:tav>
                                      </p:tavLst>
                                    </p:anim>
                                    <p:anim calcmode="lin" valueType="num">
                                      <p:cBhvr>
                                        <p:cTn id="20" dur="500" fill="hold"/>
                                        <p:tgtEl>
                                          <p:spTgt spid="23040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6380546" grpId="0" bld="series"/>
      <p:bldP spid="230405" grpId="0" animBg="1"/>
      <p:bldP spid="230408" grpId="0" animBg="1"/>
      <p:bldP spid="7200776" grpId="0" animBg="1"/>
    </p:bld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fontAlgn="base" hangingPunct="0">
              <a:lnSpc>
                <a:spcPct val="85000"/>
              </a:lnSpc>
              <a:spcBef>
                <a:spcPct val="20000"/>
              </a:spcBef>
              <a:spcAft>
                <a:spcPct val="0"/>
              </a:spcAft>
            </a:pPr>
            <a:r>
              <a:rPr lang="en-US" sz="900">
                <a:solidFill>
                  <a:srgbClr val="FFFFFF"/>
                </a:solidFill>
                <a:latin typeface="Arial" charset="0"/>
                <a:cs typeface="Arial" charset="0"/>
              </a:rPr>
              <a:t>12/01/09 - 9pm</a:t>
            </a:r>
          </a:p>
        </p:txBody>
      </p:sp>
      <p:sp>
        <p:nvSpPr>
          <p:cNvPr id="4710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fontAlgn="base" hangingPunct="0">
              <a:lnSpc>
                <a:spcPct val="85000"/>
              </a:lnSpc>
              <a:spcBef>
                <a:spcPct val="20000"/>
              </a:spcBef>
              <a:spcAft>
                <a:spcPct val="0"/>
              </a:spcAft>
            </a:pPr>
            <a:r>
              <a:rPr lang="en-US" sz="900">
                <a:solidFill>
                  <a:srgbClr val="FFFFFF"/>
                </a:solidFill>
                <a:latin typeface="Arial" charset="0"/>
                <a:cs typeface="Arial" charset="0"/>
              </a:rPr>
              <a:t>eSlide – P6466 – The Financial Crisis and the Future of the P/C</a:t>
            </a:r>
          </a:p>
        </p:txBody>
      </p:sp>
      <p:sp>
        <p:nvSpPr>
          <p:cNvPr id="4710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561E0CFD-BE9A-4019-957A-DD05277E56E1}" type="slidenum">
              <a:rPr lang="en-US" sz="900">
                <a:solidFill>
                  <a:srgbClr val="000000"/>
                </a:solidFill>
                <a:latin typeface="Arial" charset="0"/>
                <a:cs typeface="Arial" charset="0"/>
              </a:rPr>
              <a:pPr algn="r" eaLnBrk="0" fontAlgn="base" hangingPunct="0">
                <a:lnSpc>
                  <a:spcPct val="85000"/>
                </a:lnSpc>
                <a:spcBef>
                  <a:spcPct val="20000"/>
                </a:spcBef>
                <a:spcAft>
                  <a:spcPct val="0"/>
                </a:spcAft>
              </a:pPr>
              <a:t>173</a:t>
            </a:fld>
            <a:endParaRPr lang="en-US" sz="900">
              <a:solidFill>
                <a:srgbClr val="000000"/>
              </a:solidFill>
              <a:latin typeface="Arial" charset="0"/>
              <a:cs typeface="Arial" charset="0"/>
            </a:endParaRPr>
          </a:p>
        </p:txBody>
      </p:sp>
      <p:sp>
        <p:nvSpPr>
          <p:cNvPr id="47110" name="Rectangle 2"/>
          <p:cNvSpPr>
            <a:spLocks noGrp="1" noChangeArrowheads="1"/>
          </p:cNvSpPr>
          <p:nvPr>
            <p:ph type="title" idx="4294967295"/>
          </p:nvPr>
        </p:nvSpPr>
        <p:spPr>
          <a:xfrm>
            <a:off x="219620" y="90488"/>
            <a:ext cx="7400925" cy="860425"/>
          </a:xfrm>
        </p:spPr>
        <p:txBody>
          <a:bodyPr/>
          <a:lstStyle/>
          <a:p>
            <a:r>
              <a:rPr lang="en-US" dirty="0" smtClean="0"/>
              <a:t>Policyholder Surplus, </a:t>
            </a:r>
            <a:br>
              <a:rPr lang="en-US" dirty="0" smtClean="0"/>
            </a:br>
            <a:r>
              <a:rPr lang="en-US" dirty="0" smtClean="0"/>
              <a:t>2006:Q4–2013:Q1</a:t>
            </a:r>
          </a:p>
        </p:txBody>
      </p:sp>
      <p:sp>
        <p:nvSpPr>
          <p:cNvPr id="47111" name="Rectangle 4"/>
          <p:cNvSpPr>
            <a:spLocks noChangeArrowheads="1"/>
          </p:cNvSpPr>
          <p:nvPr/>
        </p:nvSpPr>
        <p:spPr bwMode="auto">
          <a:xfrm>
            <a:off x="-171450" y="6584950"/>
            <a:ext cx="2057400" cy="282575"/>
          </a:xfrm>
          <a:prstGeom prst="rect">
            <a:avLst/>
          </a:prstGeom>
          <a:noFill/>
          <a:ln w="9525" algn="ctr">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a:solidFill>
                  <a:srgbClr val="000000"/>
                </a:solidFill>
                <a:latin typeface="Arial" charset="0"/>
                <a:cs typeface="Arial" charset="0"/>
              </a:rPr>
              <a:t>Sources: ISO, A.M .Best.</a:t>
            </a:r>
          </a:p>
        </p:txBody>
      </p:sp>
      <p:sp>
        <p:nvSpPr>
          <p:cNvPr id="47112" name="Rectangle 4"/>
          <p:cNvSpPr>
            <a:spLocks noChangeArrowheads="1"/>
          </p:cNvSpPr>
          <p:nvPr/>
        </p:nvSpPr>
        <p:spPr bwMode="black">
          <a:xfrm>
            <a:off x="40341" y="1292225"/>
            <a:ext cx="8221663"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a:solidFill>
                  <a:srgbClr val="225A7A"/>
                </a:solidFill>
                <a:latin typeface="Arial" charset="0"/>
                <a:cs typeface="Arial" charset="0"/>
              </a:rPr>
              <a:t>($ Billions)</a:t>
            </a:r>
          </a:p>
        </p:txBody>
      </p:sp>
      <p:graphicFrame>
        <p:nvGraphicFramePr>
          <p:cNvPr id="47106" name="Object 3"/>
          <p:cNvGraphicFramePr>
            <a:graphicFrameLocks/>
          </p:cNvGraphicFramePr>
          <p:nvPr/>
        </p:nvGraphicFramePr>
        <p:xfrm>
          <a:off x="120650" y="1667529"/>
          <a:ext cx="8915400" cy="3362325"/>
        </p:xfrm>
        <a:graphic>
          <a:graphicData uri="http://schemas.openxmlformats.org/presentationml/2006/ole">
            <p:oleObj spid="_x0000_s14558210" name="Chart" r:id="rId4" imgW="8772538" imgH="3305067" progId="MSGraph.Chart.8">
              <p:embed followColorScheme="full"/>
            </p:oleObj>
          </a:graphicData>
        </a:graphic>
      </p:graphicFrame>
      <p:sp>
        <p:nvSpPr>
          <p:cNvPr id="7200776" name="AutoShape 8"/>
          <p:cNvSpPr>
            <a:spLocks noChangeArrowheads="1"/>
          </p:cNvSpPr>
          <p:nvPr/>
        </p:nvSpPr>
        <p:spPr bwMode="blackWhite">
          <a:xfrm>
            <a:off x="2018321" y="1219613"/>
            <a:ext cx="2563812" cy="568325"/>
          </a:xfrm>
          <a:prstGeom prst="wedgeRectCallout">
            <a:avLst>
              <a:gd name="adj1" fmla="val -51726"/>
              <a:gd name="adj2" fmla="val 20188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latin typeface="Arial" charset="0"/>
                <a:cs typeface="Arial" charset="0"/>
              </a:rPr>
              <a:t>2007:Q3</a:t>
            </a:r>
            <a:r>
              <a:rPr lang="en-US" sz="1600" b="1" dirty="0">
                <a:solidFill>
                  <a:srgbClr val="FFFFFF"/>
                </a:solidFill>
                <a:latin typeface="Arial" charset="0"/>
                <a:cs typeface="Arial" charset="0"/>
              </a:rPr>
              <a:t/>
            </a:r>
            <a:br>
              <a:rPr lang="en-US" sz="1600" b="1" dirty="0">
                <a:solidFill>
                  <a:srgbClr val="FFFFFF"/>
                </a:solidFill>
                <a:latin typeface="Arial" charset="0"/>
                <a:cs typeface="Arial" charset="0"/>
              </a:rPr>
            </a:br>
            <a:r>
              <a:rPr lang="en-US" sz="1600" b="1" dirty="0" smtClean="0">
                <a:solidFill>
                  <a:srgbClr val="FFFFFF"/>
                </a:solidFill>
                <a:latin typeface="Arial" charset="0"/>
                <a:cs typeface="Arial" charset="0"/>
              </a:rPr>
              <a:t>Pre-Crisis Peak</a:t>
            </a:r>
            <a:endParaRPr lang="en-US" sz="1600" b="1" dirty="0">
              <a:solidFill>
                <a:srgbClr val="FFFFFF"/>
              </a:solidFill>
              <a:latin typeface="Arial" charset="0"/>
              <a:cs typeface="Arial" charset="0"/>
            </a:endParaRPr>
          </a:p>
        </p:txBody>
      </p:sp>
      <p:sp>
        <p:nvSpPr>
          <p:cNvPr id="47122" name="Text Box 5"/>
          <p:cNvSpPr txBox="1">
            <a:spLocks noChangeArrowheads="1"/>
          </p:cNvSpPr>
          <p:nvPr/>
        </p:nvSpPr>
        <p:spPr bwMode="auto">
          <a:xfrm>
            <a:off x="5799089" y="5440557"/>
            <a:ext cx="2660648" cy="844043"/>
          </a:xfrm>
          <a:prstGeom prst="rect">
            <a:avLst/>
          </a:prstGeom>
          <a:noFill/>
          <a:ln w="12700" algn="ctr">
            <a:noFill/>
            <a:miter lim="800000"/>
            <a:headEnd type="none" w="sm" len="sm"/>
            <a:tailEnd type="none" w="sm" len="sm"/>
          </a:ln>
        </p:spPr>
        <p:txBody>
          <a:bodyPr>
            <a:spAutoFit/>
          </a:bodyPr>
          <a:lstStyle/>
          <a:p>
            <a:pPr eaLnBrk="0" fontAlgn="base" hangingPunct="0">
              <a:lnSpc>
                <a:spcPct val="85000"/>
              </a:lnSpc>
              <a:spcBef>
                <a:spcPct val="25000"/>
              </a:spcBef>
              <a:spcAft>
                <a:spcPct val="0"/>
              </a:spcAft>
            </a:pPr>
            <a:endParaRPr lang="en-US" sz="1600" b="1" i="1" dirty="0">
              <a:solidFill>
                <a:srgbClr val="FF0000"/>
              </a:solidFill>
              <a:latin typeface="Arial" charset="0"/>
              <a:cs typeface="Arial" charset="0"/>
            </a:endParaRPr>
          </a:p>
          <a:p>
            <a:pPr eaLnBrk="0" fontAlgn="base" hangingPunct="0">
              <a:lnSpc>
                <a:spcPct val="85000"/>
              </a:lnSpc>
              <a:spcBef>
                <a:spcPct val="25000"/>
              </a:spcBef>
              <a:spcAft>
                <a:spcPct val="0"/>
              </a:spcAft>
            </a:pPr>
            <a:endParaRPr lang="en-US" sz="1600" b="1" dirty="0">
              <a:solidFill>
                <a:srgbClr val="000000"/>
              </a:solidFill>
              <a:latin typeface="Arial" charset="0"/>
              <a:cs typeface="Arial" charset="0"/>
            </a:endParaRPr>
          </a:p>
          <a:p>
            <a:pPr eaLnBrk="0" fontAlgn="base" hangingPunct="0">
              <a:lnSpc>
                <a:spcPct val="85000"/>
              </a:lnSpc>
              <a:spcBef>
                <a:spcPct val="25000"/>
              </a:spcBef>
              <a:spcAft>
                <a:spcPct val="0"/>
              </a:spcAft>
            </a:pPr>
            <a:endParaRPr lang="en-US" sz="1600" b="1" i="1" dirty="0">
              <a:solidFill>
                <a:srgbClr val="339966"/>
              </a:solidFill>
              <a:latin typeface="Arial" charset="0"/>
              <a:cs typeface="Arial" charset="0"/>
            </a:endParaRPr>
          </a:p>
        </p:txBody>
      </p:sp>
      <p:sp>
        <p:nvSpPr>
          <p:cNvPr id="16" name="AutoShape 8"/>
          <p:cNvSpPr>
            <a:spLocks noChangeArrowheads="1"/>
          </p:cNvSpPr>
          <p:nvPr/>
        </p:nvSpPr>
        <p:spPr bwMode="blackWhite">
          <a:xfrm>
            <a:off x="5782236" y="3657600"/>
            <a:ext cx="2568389" cy="813763"/>
          </a:xfrm>
          <a:prstGeom prst="wedgeRectCallout">
            <a:avLst>
              <a:gd name="adj1" fmla="val 64708"/>
              <a:gd name="adj2" fmla="val -104673"/>
            </a:avLst>
          </a:prstGeom>
          <a:solidFill>
            <a:srgbClr val="FFCC00"/>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a:solidFill>
                  <a:srgbClr val="000000"/>
                </a:solidFill>
                <a:latin typeface="Arial" charset="0"/>
                <a:cs typeface="Arial" charset="0"/>
              </a:rPr>
              <a:t>Surplus </a:t>
            </a:r>
            <a:r>
              <a:rPr lang="en-US" sz="1400" b="1" dirty="0" smtClean="0">
                <a:solidFill>
                  <a:srgbClr val="000000"/>
                </a:solidFill>
                <a:latin typeface="Arial" charset="0"/>
                <a:cs typeface="Arial" charset="0"/>
              </a:rPr>
              <a:t>as of 3/31/13 stood at a record high $607.7B</a:t>
            </a:r>
            <a:endParaRPr lang="en-US" sz="1400" b="1" dirty="0">
              <a:solidFill>
                <a:srgbClr val="000000"/>
              </a:solidFill>
              <a:latin typeface="Arial" charset="0"/>
              <a:cs typeface="Arial" charset="0"/>
            </a:endParaRPr>
          </a:p>
        </p:txBody>
      </p:sp>
      <p:sp>
        <p:nvSpPr>
          <p:cNvPr id="47116" name="Text Box 18"/>
          <p:cNvSpPr txBox="1">
            <a:spLocks noChangeArrowheads="1"/>
          </p:cNvSpPr>
          <p:nvPr/>
        </p:nvSpPr>
        <p:spPr bwMode="auto">
          <a:xfrm>
            <a:off x="171245" y="5369642"/>
            <a:ext cx="3112729" cy="954107"/>
          </a:xfrm>
          <a:prstGeom prst="rect">
            <a:avLst/>
          </a:prstGeom>
          <a:noFill/>
          <a:ln w="9525">
            <a:noFill/>
            <a:miter lim="800000"/>
            <a:headEnd/>
            <a:tailEnd/>
          </a:ln>
        </p:spPr>
        <p:txBody>
          <a:bodyPr wrap="square">
            <a:spAutoFit/>
          </a:bodyPr>
          <a:lstStyle/>
          <a:p>
            <a:pPr fontAlgn="base">
              <a:spcBef>
                <a:spcPct val="50000"/>
              </a:spcBef>
              <a:spcAft>
                <a:spcPct val="0"/>
              </a:spcAft>
            </a:pPr>
            <a:r>
              <a:rPr lang="en-US" sz="1400" dirty="0">
                <a:solidFill>
                  <a:srgbClr val="000000"/>
                </a:solidFill>
                <a:latin typeface="Arial" charset="0"/>
                <a:cs typeface="Arial" charset="0"/>
              </a:rPr>
              <a:t>*Includes $22.5B of paid-in capital from a holding company parent for one insurer’s investment in a non-insurance business in early 2010.</a:t>
            </a:r>
          </a:p>
        </p:txBody>
      </p:sp>
      <p:sp>
        <p:nvSpPr>
          <p:cNvPr id="18" name="AutoShape 7"/>
          <p:cNvSpPr>
            <a:spLocks noChangeArrowheads="1"/>
          </p:cNvSpPr>
          <p:nvPr/>
        </p:nvSpPr>
        <p:spPr bwMode="blackWhite">
          <a:xfrm>
            <a:off x="859021" y="3687097"/>
            <a:ext cx="2208644" cy="973394"/>
          </a:xfrm>
          <a:prstGeom prst="wedgeRectCallout">
            <a:avLst>
              <a:gd name="adj1" fmla="val 49752"/>
              <a:gd name="adj2" fmla="val 2225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300" b="1" dirty="0">
                <a:solidFill>
                  <a:srgbClr val="FFFFFF"/>
                </a:solidFill>
                <a:latin typeface="Arial" charset="0"/>
                <a:cs typeface="Arial" charset="0"/>
              </a:rPr>
              <a:t>The Industry now has $1 of surplus for every $</a:t>
            </a:r>
            <a:r>
              <a:rPr lang="en-US" sz="1300" b="1" dirty="0" smtClean="0">
                <a:solidFill>
                  <a:srgbClr val="FFFFFF"/>
                </a:solidFill>
                <a:latin typeface="Arial" charset="0"/>
                <a:cs typeface="Arial" charset="0"/>
              </a:rPr>
              <a:t>0.80 </a:t>
            </a:r>
            <a:r>
              <a:rPr lang="en-US" sz="1300" b="1" dirty="0">
                <a:solidFill>
                  <a:srgbClr val="FFFFFF"/>
                </a:solidFill>
                <a:latin typeface="Arial" charset="0"/>
                <a:cs typeface="Arial" charset="0"/>
              </a:rPr>
              <a:t>of </a:t>
            </a:r>
            <a:r>
              <a:rPr lang="en-US" sz="1300" b="1" dirty="0" smtClean="0">
                <a:solidFill>
                  <a:srgbClr val="FFFFFF"/>
                </a:solidFill>
                <a:latin typeface="Arial" charset="0"/>
                <a:cs typeface="Arial" charset="0"/>
              </a:rPr>
              <a:t>NPW, close to the </a:t>
            </a:r>
            <a:r>
              <a:rPr lang="en-US" sz="1300" b="1" dirty="0">
                <a:solidFill>
                  <a:srgbClr val="FFFFFF"/>
                </a:solidFill>
                <a:latin typeface="Arial" charset="0"/>
                <a:cs typeface="Arial" charset="0"/>
              </a:rPr>
              <a:t>strongest claims-paying status in its history.</a:t>
            </a:r>
          </a:p>
        </p:txBody>
      </p:sp>
      <p:sp>
        <p:nvSpPr>
          <p:cNvPr id="19" name="AutoShape 8"/>
          <p:cNvSpPr>
            <a:spLocks noChangeArrowheads="1"/>
          </p:cNvSpPr>
          <p:nvPr/>
        </p:nvSpPr>
        <p:spPr bwMode="blackWhite">
          <a:xfrm>
            <a:off x="5641518" y="1077046"/>
            <a:ext cx="2563812" cy="568325"/>
          </a:xfrm>
          <a:prstGeom prst="wedgeRectCallout">
            <a:avLst>
              <a:gd name="adj1" fmla="val 13087"/>
              <a:gd name="adj2" fmla="val 14998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latin typeface="Arial" charset="0"/>
                <a:cs typeface="Arial" charset="0"/>
              </a:rPr>
              <a:t>Drop due to near-record 2011 CAT losses</a:t>
            </a:r>
            <a:endParaRPr lang="en-US" sz="1600" b="1" dirty="0">
              <a:solidFill>
                <a:srgbClr val="FFFFFF"/>
              </a:solidFill>
              <a:latin typeface="Arial" charset="0"/>
              <a:cs typeface="Arial" charset="0"/>
            </a:endParaRPr>
          </a:p>
        </p:txBody>
      </p:sp>
      <p:sp>
        <p:nvSpPr>
          <p:cNvPr id="15" name="Rectangle 5"/>
          <p:cNvSpPr>
            <a:spLocks noChangeArrowheads="1"/>
          </p:cNvSpPr>
          <p:nvPr/>
        </p:nvSpPr>
        <p:spPr bwMode="blackWhite">
          <a:xfrm>
            <a:off x="3382297" y="5270087"/>
            <a:ext cx="5449819" cy="1256271"/>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smtClean="0">
                <a:solidFill>
                  <a:srgbClr val="FFFFFF"/>
                </a:solidFill>
              </a:rPr>
              <a:t>The P/C Insurance Industry Both Entered and Emerged from the 2012 Hurricane Season Very Strong Financially.  </a:t>
            </a:r>
            <a:endParaRPr lang="en-US" sz="2000" b="1" dirty="0">
              <a:solidFill>
                <a:srgbClr val="FFFFFF"/>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200776"/>
                                        </p:tgtEl>
                                        <p:attrNameLst>
                                          <p:attrName>style.visibility</p:attrName>
                                        </p:attrNameLst>
                                      </p:cBhvr>
                                      <p:to>
                                        <p:strVal val="visible"/>
                                      </p:to>
                                    </p:set>
                                    <p:animEffect transition="in" filter="wipe(left)">
                                      <p:cBhvr>
                                        <p:cTn id="7" dur="500"/>
                                        <p:tgtEl>
                                          <p:spTgt spid="720077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22" presetClass="entr" presetSubtype="2" fill="hold" grpId="0" nodeType="afterEffect">
                                  <p:stCondLst>
                                    <p:cond delay="700"/>
                                  </p:stCondLst>
                                  <p:childTnLst>
                                    <p:set>
                                      <p:cBhvr>
                                        <p:cTn id="14" dur="1" fill="hold">
                                          <p:stCondLst>
                                            <p:cond delay="0"/>
                                          </p:stCondLst>
                                        </p:cTn>
                                        <p:tgtEl>
                                          <p:spTgt spid="18"/>
                                        </p:tgtEl>
                                        <p:attrNameLst>
                                          <p:attrName>style.visibility</p:attrName>
                                        </p:attrNameLst>
                                      </p:cBhvr>
                                      <p:to>
                                        <p:strVal val="visible"/>
                                      </p:to>
                                    </p:set>
                                    <p:animEffect transition="in" filter="wipe(right)">
                                      <p:cBhvr>
                                        <p:cTn id="15" dur="500"/>
                                        <p:tgtEl>
                                          <p:spTgt spid="18"/>
                                        </p:tgtEl>
                                      </p:cBhvr>
                                    </p:animEffect>
                                  </p:childTnLst>
                                </p:cTn>
                              </p:par>
                            </p:childTnLst>
                          </p:cTn>
                        </p:par>
                        <p:par>
                          <p:cTn id="16" fill="hold">
                            <p:stCondLst>
                              <p:cond delay="2200"/>
                            </p:stCondLst>
                            <p:childTnLst>
                              <p:par>
                                <p:cTn id="17" presetID="22" presetClass="entr" presetSubtype="8"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left)">
                                      <p:cBhvr>
                                        <p:cTn id="19" dur="500"/>
                                        <p:tgtEl>
                                          <p:spTgt spid="19"/>
                                        </p:tgtEl>
                                      </p:cBhvr>
                                    </p:animEffect>
                                  </p:childTnLst>
                                </p:cTn>
                              </p:par>
                            </p:childTnLst>
                          </p:cTn>
                        </p:par>
                        <p:par>
                          <p:cTn id="20" fill="hold">
                            <p:stCondLst>
                              <p:cond delay="2700"/>
                            </p:stCondLst>
                            <p:childTnLst>
                              <p:par>
                                <p:cTn id="21" presetID="23" presetClass="entr" presetSubtype="16" fill="hold" grpId="0" nodeType="afterEffect">
                                  <p:stCondLst>
                                    <p:cond delay="100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00776" grpId="0" animBg="1"/>
      <p:bldP spid="16" grpId="0" animBg="1"/>
      <p:bldP spid="18" grpId="0" animBg="1"/>
      <p:bldP spid="19" grpId="0" animBg="1"/>
      <p:bldP spid="15" grpId="0" animBg="1"/>
    </p:bld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5"/>
          <p:cNvSpPr>
            <a:spLocks noGrp="1" noChangeArrowheads="1"/>
          </p:cNvSpPr>
          <p:nvPr>
            <p:ph type="dt" sz="half" idx="10"/>
          </p:nvPr>
        </p:nvSpPr>
        <p:spPr>
          <a:ln/>
        </p:spPr>
        <p:txBody>
          <a:bodyPr/>
          <a:lstStyle/>
          <a:p>
            <a:r>
              <a:rPr lang="en-US"/>
              <a:t>12/01/09 - 9pm</a:t>
            </a:r>
          </a:p>
        </p:txBody>
      </p:sp>
      <p:sp>
        <p:nvSpPr>
          <p:cNvPr id="8" name="Rectangle 106"/>
          <p:cNvSpPr>
            <a:spLocks noGrp="1" noChangeArrowheads="1"/>
          </p:cNvSpPr>
          <p:nvPr>
            <p:ph type="ftr" sz="quarter" idx="11"/>
          </p:nvPr>
        </p:nvSpPr>
        <p:spPr>
          <a:ln/>
        </p:spPr>
        <p:txBody>
          <a:bodyPr/>
          <a:lstStyle/>
          <a:p>
            <a:r>
              <a:rPr lang="en-US"/>
              <a:t>eSlide – P6466 – The Financial Crisis and the Future of the P/C</a:t>
            </a:r>
          </a:p>
        </p:txBody>
      </p:sp>
      <p:sp>
        <p:nvSpPr>
          <p:cNvPr id="9" name="Rectangle 110"/>
          <p:cNvSpPr>
            <a:spLocks noGrp="1" noChangeArrowheads="1"/>
          </p:cNvSpPr>
          <p:nvPr>
            <p:ph type="sldNum" sz="quarter" idx="12"/>
          </p:nvPr>
        </p:nvSpPr>
        <p:spPr>
          <a:ln/>
        </p:spPr>
        <p:txBody>
          <a:bodyPr/>
          <a:lstStyle/>
          <a:p>
            <a:fld id="{1AA7DCC4-C3E5-453E-9648-57F98E722F0C}" type="slidenum">
              <a:rPr lang="en-US"/>
              <a:pPr/>
              <a:t>174</a:t>
            </a:fld>
            <a:endParaRPr lang="en-US"/>
          </a:p>
        </p:txBody>
      </p:sp>
      <p:sp>
        <p:nvSpPr>
          <p:cNvPr id="1989634" name="Rectangle 2"/>
          <p:cNvSpPr>
            <a:spLocks noGrp="1" noChangeArrowheads="1"/>
          </p:cNvSpPr>
          <p:nvPr>
            <p:ph type="title"/>
          </p:nvPr>
        </p:nvSpPr>
        <p:spPr/>
        <p:txBody>
          <a:bodyPr/>
          <a:lstStyle/>
          <a:p>
            <a:r>
              <a:rPr lang="en-US" sz="2400" dirty="0" smtClean="0"/>
              <a:t>U.S. INSURANCE MERGERS AND ACQUISITIONS, 2002-2012 (1)</a:t>
            </a:r>
          </a:p>
        </p:txBody>
      </p:sp>
      <p:graphicFrame>
        <p:nvGraphicFramePr>
          <p:cNvPr id="1989635" name="Object 3"/>
          <p:cNvGraphicFramePr>
            <a:graphicFrameLocks/>
          </p:cNvGraphicFramePr>
          <p:nvPr>
            <p:ph type="chart" idx="4294967295"/>
          </p:nvPr>
        </p:nvGraphicFramePr>
        <p:xfrm>
          <a:off x="292100" y="1620838"/>
          <a:ext cx="8559800" cy="4513262"/>
        </p:xfrm>
        <a:graphic>
          <a:graphicData uri="http://schemas.openxmlformats.org/presentationml/2006/ole">
            <p:oleObj spid="_x0000_s18754562" name="Chart" r:id="rId4" imgW="8582143" imgH="4524482" progId="MSGraph.Chart.8">
              <p:embed followColorScheme="full"/>
            </p:oleObj>
          </a:graphicData>
        </a:graphic>
      </p:graphicFrame>
      <p:sp>
        <p:nvSpPr>
          <p:cNvPr id="1989636" name="Rectangle 4"/>
          <p:cNvSpPr>
            <a:spLocks noChangeArrowheads="1"/>
          </p:cNvSpPr>
          <p:nvPr/>
        </p:nvSpPr>
        <p:spPr bwMode="black">
          <a:xfrm>
            <a:off x="347663" y="1266825"/>
            <a:ext cx="8534400" cy="220663"/>
          </a:xfrm>
          <a:prstGeom prst="rect">
            <a:avLst/>
          </a:prstGeom>
          <a:noFill/>
          <a:ln w="9525" algn="ctr">
            <a:noFill/>
            <a:miter lim="800000"/>
            <a:headEnd/>
            <a:tailEnd/>
          </a:ln>
          <a:effectLst/>
        </p:spPr>
        <p:txBody>
          <a:bodyPr lIns="0" tIns="0" rIns="0" bIns="0">
            <a:spAutoFit/>
          </a:bodyPr>
          <a:lstStyle/>
          <a:p>
            <a:pPr defTabSz="114300" eaLnBrk="0" hangingPunct="0">
              <a:lnSpc>
                <a:spcPct val="90000"/>
              </a:lnSpc>
              <a:spcBef>
                <a:spcPct val="20000"/>
              </a:spcBef>
            </a:pPr>
            <a:r>
              <a:rPr lang="en-US" sz="1600" b="1" dirty="0">
                <a:solidFill>
                  <a:srgbClr val="225A7A"/>
                </a:solidFill>
              </a:rPr>
              <a:t>($ </a:t>
            </a:r>
            <a:r>
              <a:rPr lang="en-US" sz="1600" b="1" dirty="0" smtClean="0">
                <a:solidFill>
                  <a:srgbClr val="225A7A"/>
                </a:solidFill>
              </a:rPr>
              <a:t>Millions</a:t>
            </a:r>
            <a:r>
              <a:rPr lang="en-US" sz="1600" b="1" dirty="0">
                <a:solidFill>
                  <a:srgbClr val="225A7A"/>
                </a:solidFill>
              </a:rPr>
              <a:t>)</a:t>
            </a:r>
          </a:p>
        </p:txBody>
      </p:sp>
      <p:sp>
        <p:nvSpPr>
          <p:cNvPr id="1989637" name="Rectangle 5"/>
          <p:cNvSpPr>
            <a:spLocks noChangeArrowheads="1"/>
          </p:cNvSpPr>
          <p:nvPr/>
        </p:nvSpPr>
        <p:spPr bwMode="auto">
          <a:xfrm>
            <a:off x="0" y="6203205"/>
            <a:ext cx="7569200" cy="654795"/>
          </a:xfrm>
          <a:prstGeom prst="rect">
            <a:avLst/>
          </a:prstGeom>
          <a:noFill/>
          <a:ln w="9525" algn="ctr">
            <a:noFill/>
            <a:miter lim="800000"/>
            <a:headEnd/>
            <a:tailEnd/>
          </a:ln>
          <a:effectLst/>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(1) Includes transactions where a U.S. company was the acquirer and/or the target.</a:t>
            </a:r>
          </a:p>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 Conning proprietary database.</a:t>
            </a:r>
            <a:endParaRPr lang="en-US" sz="1100" dirty="0"/>
          </a:p>
        </p:txBody>
      </p:sp>
      <p:sp>
        <p:nvSpPr>
          <p:cNvPr id="1989639" name="AutoShape 7"/>
          <p:cNvSpPr>
            <a:spLocks noChangeArrowheads="1"/>
          </p:cNvSpPr>
          <p:nvPr/>
        </p:nvSpPr>
        <p:spPr bwMode="blackWhite">
          <a:xfrm>
            <a:off x="3746500" y="4866968"/>
            <a:ext cx="3090863" cy="682932"/>
          </a:xfrm>
          <a:prstGeom prst="wedgeRectCallout">
            <a:avLst>
              <a:gd name="adj1" fmla="val 72478"/>
              <a:gd name="adj2" fmla="val -3485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M&amp;A activity  has returned to its pre-crisis levels.</a:t>
            </a:r>
            <a:endParaRPr lang="en-US" sz="16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989639"/>
                                        </p:tgtEl>
                                        <p:attrNameLst>
                                          <p:attrName>style.visibility</p:attrName>
                                        </p:attrNameLst>
                                      </p:cBhvr>
                                      <p:to>
                                        <p:strVal val="visible"/>
                                      </p:to>
                                    </p:set>
                                    <p:animEffect transition="in" filter="wipe(right)">
                                      <p:cBhvr>
                                        <p:cTn id="7" dur="500"/>
                                        <p:tgtEl>
                                          <p:spTgt spid="19896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9639" grpId="0" animBg="1"/>
    </p:bldLst>
  </p:timing>
</p:sld>
</file>

<file path=ppt/slides/slide175.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33122"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33123"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A2F20732-A4D4-4BEA-B6BE-959695E8D56F}" type="slidenum">
              <a:rPr lang="en-US" sz="900">
                <a:solidFill>
                  <a:schemeClr val="bg1"/>
                </a:solidFill>
              </a:rPr>
              <a:pPr algn="r" eaLnBrk="0" hangingPunct="0">
                <a:lnSpc>
                  <a:spcPct val="85000"/>
                </a:lnSpc>
                <a:spcBef>
                  <a:spcPct val="20000"/>
                </a:spcBef>
              </a:pPr>
              <a:t>175</a:t>
            </a:fld>
            <a:endParaRPr lang="en-US" sz="900">
              <a:solidFill>
                <a:schemeClr val="bg1"/>
              </a:solidFill>
            </a:endParaRPr>
          </a:p>
        </p:txBody>
      </p:sp>
      <p:pic>
        <p:nvPicPr>
          <p:cNvPr id="133124"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2152455" name="Rectangle 7"/>
          <p:cNvSpPr>
            <a:spLocks noChangeArrowheads="1"/>
          </p:cNvSpPr>
          <p:nvPr/>
        </p:nvSpPr>
        <p:spPr bwMode="blackWhite">
          <a:xfrm>
            <a:off x="581025" y="2268538"/>
            <a:ext cx="7981950" cy="12969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200" b="1">
                <a:solidFill>
                  <a:schemeClr val="bg1"/>
                </a:solidFill>
              </a:rPr>
              <a:t>3.  REINSURANCE MARKET CONDITIONS</a:t>
            </a:r>
          </a:p>
        </p:txBody>
      </p:sp>
      <p:sp>
        <p:nvSpPr>
          <p:cNvPr id="2152456" name="Rectangle 8"/>
          <p:cNvSpPr>
            <a:spLocks noChangeArrowheads="1"/>
          </p:cNvSpPr>
          <p:nvPr/>
        </p:nvSpPr>
        <p:spPr bwMode="auto">
          <a:xfrm>
            <a:off x="1109663" y="3757613"/>
            <a:ext cx="6623050" cy="1754326"/>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smtClean="0">
                <a:solidFill>
                  <a:srgbClr val="225A7A"/>
                </a:solidFill>
              </a:rPr>
              <a:t>Record </a:t>
            </a:r>
            <a:r>
              <a:rPr lang="en-US" sz="4000" b="1" dirty="0">
                <a:solidFill>
                  <a:srgbClr val="225A7A"/>
                </a:solidFill>
              </a:rPr>
              <a:t>Global Catastrophes </a:t>
            </a:r>
            <a:r>
              <a:rPr lang="en-US" sz="4000" b="1" dirty="0" smtClean="0">
                <a:solidFill>
                  <a:srgbClr val="225A7A"/>
                </a:solidFill>
              </a:rPr>
              <a:t>Activity is Pressuring Pricing</a:t>
            </a:r>
            <a:endParaRPr lang="en-US" sz="4000" b="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175</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17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017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5018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5018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A6E6B276-B00D-4649-880D-E50F174CC9ED}" type="slidenum">
              <a:rPr lang="en-US" sz="900"/>
              <a:pPr algn="r" eaLnBrk="0" hangingPunct="0">
                <a:lnSpc>
                  <a:spcPct val="85000"/>
                </a:lnSpc>
                <a:spcBef>
                  <a:spcPct val="20000"/>
                </a:spcBef>
              </a:pPr>
              <a:t>176</a:t>
            </a:fld>
            <a:endParaRPr lang="en-US" sz="900"/>
          </a:p>
        </p:txBody>
      </p:sp>
      <p:sp>
        <p:nvSpPr>
          <p:cNvPr id="50182" name="Rectangle 2"/>
          <p:cNvSpPr>
            <a:spLocks noGrp="1" noChangeArrowheads="1"/>
          </p:cNvSpPr>
          <p:nvPr>
            <p:ph type="title" idx="4294967295"/>
          </p:nvPr>
        </p:nvSpPr>
        <p:spPr/>
        <p:txBody>
          <a:bodyPr/>
          <a:lstStyle/>
          <a:p>
            <a:r>
              <a:rPr lang="en-US" dirty="0" smtClean="0"/>
              <a:t>Reinsurer Share of Recent Significant Market Losses</a:t>
            </a:r>
          </a:p>
        </p:txBody>
      </p:sp>
      <p:sp>
        <p:nvSpPr>
          <p:cNvPr id="50183" name="Rectangle 4"/>
          <p:cNvSpPr>
            <a:spLocks noChangeArrowheads="1"/>
          </p:cNvSpPr>
          <p:nvPr/>
        </p:nvSpPr>
        <p:spPr bwMode="auto">
          <a:xfrm>
            <a:off x="-171451" y="6255050"/>
            <a:ext cx="6478121" cy="612475"/>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 Insurance </a:t>
            </a:r>
            <a:r>
              <a:rPr lang="en-US" sz="1100" dirty="0"/>
              <a:t>Information </a:t>
            </a:r>
            <a:r>
              <a:rPr lang="en-US" sz="1100" dirty="0" smtClean="0"/>
              <a:t>Institute from reinsurance share percentages provided in RAA, ABIR and CEA press release, Jan. 13, 2011.</a:t>
            </a:r>
            <a:endParaRPr lang="en-US" sz="1100" dirty="0"/>
          </a:p>
        </p:txBody>
      </p:sp>
      <p:sp>
        <p:nvSpPr>
          <p:cNvPr id="50184" name="Rectangle 4"/>
          <p:cNvSpPr>
            <a:spLocks noChangeArrowheads="1"/>
          </p:cNvSpPr>
          <p:nvPr/>
        </p:nvSpPr>
        <p:spPr bwMode="black">
          <a:xfrm>
            <a:off x="215154" y="1116106"/>
            <a:ext cx="2030506" cy="443198"/>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Billions of 2011 Dollars</a:t>
            </a:r>
            <a:endParaRPr lang="en-US" sz="1600" b="1" dirty="0">
              <a:solidFill>
                <a:srgbClr val="225A7A"/>
              </a:solidFill>
            </a:endParaRPr>
          </a:p>
        </p:txBody>
      </p:sp>
      <p:graphicFrame>
        <p:nvGraphicFramePr>
          <p:cNvPr id="50178" name="Object 3"/>
          <p:cNvGraphicFramePr>
            <a:graphicFrameLocks/>
          </p:cNvGraphicFramePr>
          <p:nvPr/>
        </p:nvGraphicFramePr>
        <p:xfrm>
          <a:off x="196289" y="1627094"/>
          <a:ext cx="8537575" cy="3832412"/>
        </p:xfrm>
        <a:graphic>
          <a:graphicData uri="http://schemas.openxmlformats.org/presentationml/2006/ole">
            <p:oleObj spid="_x0000_s4243458" name="Chart" r:id="rId4" imgW="8772538" imgH="3305067" progId="MSGraph.Chart.8">
              <p:embed followColorScheme="full"/>
            </p:oleObj>
          </a:graphicData>
        </a:graphic>
      </p:graphicFrame>
      <p:sp>
        <p:nvSpPr>
          <p:cNvPr id="16" name="AutoShape 8"/>
          <p:cNvSpPr>
            <a:spLocks noChangeArrowheads="1"/>
          </p:cNvSpPr>
          <p:nvPr/>
        </p:nvSpPr>
        <p:spPr bwMode="blackWhite">
          <a:xfrm>
            <a:off x="2272553" y="1116105"/>
            <a:ext cx="1909482" cy="779930"/>
          </a:xfrm>
          <a:prstGeom prst="wedgeRectCallout">
            <a:avLst>
              <a:gd name="adj1" fmla="val -62203"/>
              <a:gd name="adj2" fmla="val 90896"/>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40% Reinsurance share of total insured loss</a:t>
            </a:r>
            <a:endParaRPr lang="en-US" sz="1600" b="1" dirty="0">
              <a:solidFill>
                <a:schemeClr val="bg1"/>
              </a:solidFill>
            </a:endParaRPr>
          </a:p>
        </p:txBody>
      </p:sp>
      <p:sp>
        <p:nvSpPr>
          <p:cNvPr id="10" name="Rectangle 5"/>
          <p:cNvSpPr>
            <a:spLocks noChangeArrowheads="1"/>
          </p:cNvSpPr>
          <p:nvPr/>
        </p:nvSpPr>
        <p:spPr bwMode="blackWhite">
          <a:xfrm>
            <a:off x="470647" y="5576888"/>
            <a:ext cx="8390965" cy="63976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smtClean="0">
                <a:solidFill>
                  <a:srgbClr val="FFFFFF"/>
                </a:solidFill>
              </a:rPr>
              <a:t>Reinsurers Paid a High Proportion of Insured Losses Arising from Major Catastrophic Events Around the World in Recent Years</a:t>
            </a:r>
            <a:endParaRPr lang="en-US" sz="2000" b="1" dirty="0">
              <a:solidFill>
                <a:srgbClr val="FFFFFF"/>
              </a:solidFill>
            </a:endParaRPr>
          </a:p>
        </p:txBody>
      </p:sp>
      <p:sp>
        <p:nvSpPr>
          <p:cNvPr id="18" name="TextBox 10"/>
          <p:cNvSpPr txBox="1">
            <a:spLocks noChangeArrowheads="1"/>
          </p:cNvSpPr>
          <p:nvPr/>
        </p:nvSpPr>
        <p:spPr bwMode="auto">
          <a:xfrm>
            <a:off x="5823338" y="3964257"/>
            <a:ext cx="889000" cy="307777"/>
          </a:xfrm>
          <a:prstGeom prst="rect">
            <a:avLst/>
          </a:prstGeom>
          <a:noFill/>
          <a:ln w="9525">
            <a:noFill/>
            <a:miter lim="800000"/>
            <a:headEnd/>
            <a:tailEnd/>
          </a:ln>
        </p:spPr>
        <p:txBody>
          <a:bodyPr>
            <a:spAutoFit/>
          </a:bodyPr>
          <a:lstStyle/>
          <a:p>
            <a:pPr algn="ctr"/>
            <a:r>
              <a:rPr lang="en-US" sz="1400" b="1" dirty="0" smtClean="0">
                <a:solidFill>
                  <a:srgbClr val="FFC000"/>
                </a:solidFill>
              </a:rPr>
              <a:t>$0.4</a:t>
            </a:r>
            <a:endParaRPr lang="en-US" sz="1400" b="1" dirty="0">
              <a:solidFill>
                <a:srgbClr val="FFC000"/>
              </a:solidFill>
            </a:endParaRPr>
          </a:p>
        </p:txBody>
      </p:sp>
      <p:sp>
        <p:nvSpPr>
          <p:cNvPr id="21" name="TextBox 10"/>
          <p:cNvSpPr txBox="1">
            <a:spLocks noChangeArrowheads="1"/>
          </p:cNvSpPr>
          <p:nvPr/>
        </p:nvSpPr>
        <p:spPr bwMode="auto">
          <a:xfrm>
            <a:off x="4223146" y="3776001"/>
            <a:ext cx="889000" cy="307777"/>
          </a:xfrm>
          <a:prstGeom prst="rect">
            <a:avLst/>
          </a:prstGeom>
          <a:noFill/>
          <a:ln w="9525">
            <a:noFill/>
            <a:miter lim="800000"/>
            <a:headEnd/>
            <a:tailEnd/>
          </a:ln>
        </p:spPr>
        <p:txBody>
          <a:bodyPr>
            <a:spAutoFit/>
          </a:bodyPr>
          <a:lstStyle/>
          <a:p>
            <a:pPr algn="ctr"/>
            <a:r>
              <a:rPr lang="en-US" sz="1400" b="1" dirty="0" smtClean="0">
                <a:solidFill>
                  <a:srgbClr val="003366"/>
                </a:solidFill>
              </a:rPr>
              <a:t>$4.0</a:t>
            </a:r>
            <a:endParaRPr lang="en-US" sz="1400" b="1" dirty="0">
              <a:solidFill>
                <a:srgbClr val="003366"/>
              </a:solidFill>
            </a:endParaRPr>
          </a:p>
        </p:txBody>
      </p:sp>
      <p:sp>
        <p:nvSpPr>
          <p:cNvPr id="25" name="TextBox 10"/>
          <p:cNvSpPr txBox="1">
            <a:spLocks noChangeArrowheads="1"/>
          </p:cNvSpPr>
          <p:nvPr/>
        </p:nvSpPr>
        <p:spPr bwMode="auto">
          <a:xfrm>
            <a:off x="1094475" y="3323285"/>
            <a:ext cx="889000" cy="307777"/>
          </a:xfrm>
          <a:prstGeom prst="rect">
            <a:avLst/>
          </a:prstGeom>
          <a:noFill/>
          <a:ln w="9525">
            <a:noFill/>
            <a:miter lim="800000"/>
            <a:headEnd/>
            <a:tailEnd/>
          </a:ln>
        </p:spPr>
        <p:txBody>
          <a:bodyPr>
            <a:spAutoFit/>
          </a:bodyPr>
          <a:lstStyle/>
          <a:p>
            <a:pPr algn="ctr"/>
            <a:r>
              <a:rPr lang="en-US" sz="1400" b="1" dirty="0" smtClean="0">
                <a:solidFill>
                  <a:srgbClr val="003366"/>
                </a:solidFill>
              </a:rPr>
              <a:t>$22.5</a:t>
            </a:r>
            <a:endParaRPr lang="en-US" sz="1400" b="1" dirty="0">
              <a:solidFill>
                <a:srgbClr val="003366"/>
              </a:solidFill>
            </a:endParaRPr>
          </a:p>
        </p:txBody>
      </p:sp>
      <p:sp>
        <p:nvSpPr>
          <p:cNvPr id="26" name="TextBox 10"/>
          <p:cNvSpPr txBox="1">
            <a:spLocks noChangeArrowheads="1"/>
          </p:cNvSpPr>
          <p:nvPr/>
        </p:nvSpPr>
        <p:spPr bwMode="auto">
          <a:xfrm>
            <a:off x="2631926" y="3421898"/>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$9.5</a:t>
            </a:r>
            <a:endParaRPr lang="en-US" sz="1400" b="1" dirty="0">
              <a:solidFill>
                <a:schemeClr val="accent3"/>
              </a:solidFill>
            </a:endParaRPr>
          </a:p>
        </p:txBody>
      </p:sp>
      <p:sp>
        <p:nvSpPr>
          <p:cNvPr id="27" name="TextBox 10"/>
          <p:cNvSpPr txBox="1">
            <a:spLocks noChangeArrowheads="1"/>
          </p:cNvSpPr>
          <p:nvPr/>
        </p:nvSpPr>
        <p:spPr bwMode="auto">
          <a:xfrm>
            <a:off x="1058617" y="2265458"/>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$15.0</a:t>
            </a:r>
            <a:endParaRPr lang="en-US" sz="1400" b="1" dirty="0">
              <a:solidFill>
                <a:schemeClr val="accent3"/>
              </a:solidFill>
            </a:endParaRPr>
          </a:p>
        </p:txBody>
      </p:sp>
      <p:sp>
        <p:nvSpPr>
          <p:cNvPr id="28" name="TextBox 10"/>
          <p:cNvSpPr txBox="1">
            <a:spLocks noChangeArrowheads="1"/>
          </p:cNvSpPr>
          <p:nvPr/>
        </p:nvSpPr>
        <p:spPr bwMode="auto">
          <a:xfrm>
            <a:off x="2618469" y="3771519"/>
            <a:ext cx="889000" cy="307777"/>
          </a:xfrm>
          <a:prstGeom prst="rect">
            <a:avLst/>
          </a:prstGeom>
          <a:noFill/>
          <a:ln w="9525">
            <a:noFill/>
            <a:miter lim="800000"/>
            <a:headEnd/>
            <a:tailEnd/>
          </a:ln>
        </p:spPr>
        <p:txBody>
          <a:bodyPr>
            <a:spAutoFit/>
          </a:bodyPr>
          <a:lstStyle/>
          <a:p>
            <a:pPr algn="ctr"/>
            <a:r>
              <a:rPr lang="en-US" sz="1400" b="1" dirty="0" smtClean="0">
                <a:solidFill>
                  <a:srgbClr val="003366"/>
                </a:solidFill>
              </a:rPr>
              <a:t>$3.5</a:t>
            </a:r>
            <a:endParaRPr lang="en-US" sz="1400" b="1" dirty="0">
              <a:solidFill>
                <a:srgbClr val="003366"/>
              </a:solidFill>
            </a:endParaRPr>
          </a:p>
        </p:txBody>
      </p:sp>
      <p:sp>
        <p:nvSpPr>
          <p:cNvPr id="29" name="TextBox 10"/>
          <p:cNvSpPr txBox="1">
            <a:spLocks noChangeArrowheads="1"/>
          </p:cNvSpPr>
          <p:nvPr/>
        </p:nvSpPr>
        <p:spPr bwMode="auto">
          <a:xfrm>
            <a:off x="1076547" y="1611038"/>
            <a:ext cx="889000" cy="400110"/>
          </a:xfrm>
          <a:prstGeom prst="rect">
            <a:avLst/>
          </a:prstGeom>
          <a:noFill/>
          <a:ln w="9525">
            <a:noFill/>
            <a:miter lim="800000"/>
            <a:headEnd/>
            <a:tailEnd/>
          </a:ln>
        </p:spPr>
        <p:txBody>
          <a:bodyPr>
            <a:spAutoFit/>
          </a:bodyPr>
          <a:lstStyle/>
          <a:p>
            <a:pPr algn="ctr"/>
            <a:r>
              <a:rPr lang="en-US" sz="2000" b="1" dirty="0" smtClean="0">
                <a:solidFill>
                  <a:srgbClr val="225A7A"/>
                </a:solidFill>
              </a:rPr>
              <a:t>$37.5</a:t>
            </a:r>
            <a:endParaRPr lang="en-US" sz="2000" b="1" dirty="0">
              <a:solidFill>
                <a:srgbClr val="225A7A"/>
              </a:solidFill>
            </a:endParaRPr>
          </a:p>
        </p:txBody>
      </p:sp>
      <p:sp>
        <p:nvSpPr>
          <p:cNvPr id="30" name="TextBox 10"/>
          <p:cNvSpPr txBox="1">
            <a:spLocks noChangeArrowheads="1"/>
          </p:cNvSpPr>
          <p:nvPr/>
        </p:nvSpPr>
        <p:spPr bwMode="auto">
          <a:xfrm>
            <a:off x="2654329" y="2892986"/>
            <a:ext cx="889000" cy="400110"/>
          </a:xfrm>
          <a:prstGeom prst="rect">
            <a:avLst/>
          </a:prstGeom>
          <a:noFill/>
          <a:ln w="9525">
            <a:noFill/>
            <a:miter lim="800000"/>
            <a:headEnd/>
            <a:tailEnd/>
          </a:ln>
        </p:spPr>
        <p:txBody>
          <a:bodyPr>
            <a:spAutoFit/>
          </a:bodyPr>
          <a:lstStyle/>
          <a:p>
            <a:pPr algn="ctr"/>
            <a:r>
              <a:rPr lang="en-US" sz="2000" b="1" dirty="0" smtClean="0">
                <a:solidFill>
                  <a:srgbClr val="225A7A"/>
                </a:solidFill>
              </a:rPr>
              <a:t>$13.0</a:t>
            </a:r>
            <a:endParaRPr lang="en-US" sz="2000" b="1" dirty="0">
              <a:solidFill>
                <a:srgbClr val="225A7A"/>
              </a:solidFill>
            </a:endParaRPr>
          </a:p>
        </p:txBody>
      </p:sp>
      <p:sp>
        <p:nvSpPr>
          <p:cNvPr id="31" name="TextBox 10"/>
          <p:cNvSpPr txBox="1">
            <a:spLocks noChangeArrowheads="1"/>
          </p:cNvSpPr>
          <p:nvPr/>
        </p:nvSpPr>
        <p:spPr bwMode="auto">
          <a:xfrm>
            <a:off x="4182821" y="3480168"/>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$6.0</a:t>
            </a:r>
            <a:endParaRPr lang="en-US" sz="1400" b="1" dirty="0">
              <a:solidFill>
                <a:schemeClr val="accent3"/>
              </a:solidFill>
            </a:endParaRPr>
          </a:p>
        </p:txBody>
      </p:sp>
      <p:sp>
        <p:nvSpPr>
          <p:cNvPr id="32" name="TextBox 10"/>
          <p:cNvSpPr txBox="1">
            <a:spLocks noChangeArrowheads="1"/>
          </p:cNvSpPr>
          <p:nvPr/>
        </p:nvSpPr>
        <p:spPr bwMode="auto">
          <a:xfrm>
            <a:off x="4205223" y="3031939"/>
            <a:ext cx="889000" cy="400110"/>
          </a:xfrm>
          <a:prstGeom prst="rect">
            <a:avLst/>
          </a:prstGeom>
          <a:noFill/>
          <a:ln w="9525">
            <a:noFill/>
            <a:miter lim="800000"/>
            <a:headEnd/>
            <a:tailEnd/>
          </a:ln>
        </p:spPr>
        <p:txBody>
          <a:bodyPr>
            <a:spAutoFit/>
          </a:bodyPr>
          <a:lstStyle/>
          <a:p>
            <a:pPr algn="ctr"/>
            <a:r>
              <a:rPr lang="en-US" sz="2000" b="1" dirty="0" smtClean="0">
                <a:solidFill>
                  <a:srgbClr val="225A7A"/>
                </a:solidFill>
              </a:rPr>
              <a:t>$10.0</a:t>
            </a:r>
            <a:endParaRPr lang="en-US" sz="2000" b="1" dirty="0">
              <a:solidFill>
                <a:srgbClr val="225A7A"/>
              </a:solidFill>
            </a:endParaRPr>
          </a:p>
        </p:txBody>
      </p:sp>
      <p:sp>
        <p:nvSpPr>
          <p:cNvPr id="33" name="TextBox 10"/>
          <p:cNvSpPr txBox="1">
            <a:spLocks noChangeArrowheads="1"/>
          </p:cNvSpPr>
          <p:nvPr/>
        </p:nvSpPr>
        <p:spPr bwMode="auto">
          <a:xfrm>
            <a:off x="5800951" y="3619121"/>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$7.9</a:t>
            </a:r>
            <a:endParaRPr lang="en-US" sz="1400" b="1" dirty="0">
              <a:solidFill>
                <a:schemeClr val="accent3"/>
              </a:solidFill>
            </a:endParaRPr>
          </a:p>
        </p:txBody>
      </p:sp>
      <p:sp>
        <p:nvSpPr>
          <p:cNvPr id="34" name="TextBox 10"/>
          <p:cNvSpPr txBox="1">
            <a:spLocks noChangeArrowheads="1"/>
          </p:cNvSpPr>
          <p:nvPr/>
        </p:nvSpPr>
        <p:spPr bwMode="auto">
          <a:xfrm>
            <a:off x="5756118" y="3197786"/>
            <a:ext cx="889000" cy="400110"/>
          </a:xfrm>
          <a:prstGeom prst="rect">
            <a:avLst/>
          </a:prstGeom>
          <a:noFill/>
          <a:ln w="9525">
            <a:noFill/>
            <a:miter lim="800000"/>
            <a:headEnd/>
            <a:tailEnd/>
          </a:ln>
        </p:spPr>
        <p:txBody>
          <a:bodyPr>
            <a:spAutoFit/>
          </a:bodyPr>
          <a:lstStyle/>
          <a:p>
            <a:pPr algn="ctr"/>
            <a:r>
              <a:rPr lang="en-US" sz="2000" b="1" dirty="0" smtClean="0">
                <a:solidFill>
                  <a:srgbClr val="225A7A"/>
                </a:solidFill>
              </a:rPr>
              <a:t>$8.3</a:t>
            </a:r>
            <a:endParaRPr lang="en-US" sz="2000" b="1" dirty="0">
              <a:solidFill>
                <a:srgbClr val="225A7A"/>
              </a:solidFill>
            </a:endParaRPr>
          </a:p>
        </p:txBody>
      </p:sp>
      <p:sp>
        <p:nvSpPr>
          <p:cNvPr id="35" name="TextBox 10"/>
          <p:cNvSpPr txBox="1">
            <a:spLocks noChangeArrowheads="1"/>
          </p:cNvSpPr>
          <p:nvPr/>
        </p:nvSpPr>
        <p:spPr bwMode="auto">
          <a:xfrm>
            <a:off x="7367495" y="3646010"/>
            <a:ext cx="889000" cy="307777"/>
          </a:xfrm>
          <a:prstGeom prst="rect">
            <a:avLst/>
          </a:prstGeom>
          <a:noFill/>
          <a:ln w="9525">
            <a:noFill/>
            <a:miter lim="800000"/>
            <a:headEnd/>
            <a:tailEnd/>
          </a:ln>
        </p:spPr>
        <p:txBody>
          <a:bodyPr>
            <a:spAutoFit/>
          </a:bodyPr>
          <a:lstStyle/>
          <a:p>
            <a:pPr algn="ctr"/>
            <a:r>
              <a:rPr lang="en-US" sz="1400" b="1" dirty="0" smtClean="0">
                <a:solidFill>
                  <a:schemeClr val="bg1"/>
                </a:solidFill>
              </a:rPr>
              <a:t>$2.2</a:t>
            </a:r>
            <a:endParaRPr lang="en-US" sz="1400" b="1" dirty="0">
              <a:solidFill>
                <a:schemeClr val="bg1"/>
              </a:solidFill>
            </a:endParaRPr>
          </a:p>
        </p:txBody>
      </p:sp>
      <p:sp>
        <p:nvSpPr>
          <p:cNvPr id="37" name="TextBox 10"/>
          <p:cNvSpPr txBox="1">
            <a:spLocks noChangeArrowheads="1"/>
          </p:cNvSpPr>
          <p:nvPr/>
        </p:nvSpPr>
        <p:spPr bwMode="auto">
          <a:xfrm>
            <a:off x="7367494" y="3793931"/>
            <a:ext cx="889000" cy="307777"/>
          </a:xfrm>
          <a:prstGeom prst="rect">
            <a:avLst/>
          </a:prstGeom>
          <a:noFill/>
          <a:ln w="9525">
            <a:noFill/>
            <a:miter lim="800000"/>
            <a:headEnd/>
            <a:tailEnd/>
          </a:ln>
        </p:spPr>
        <p:txBody>
          <a:bodyPr>
            <a:spAutoFit/>
          </a:bodyPr>
          <a:lstStyle/>
          <a:p>
            <a:pPr algn="ctr"/>
            <a:r>
              <a:rPr lang="en-US" sz="1400" b="1" dirty="0" smtClean="0">
                <a:solidFill>
                  <a:srgbClr val="003366"/>
                </a:solidFill>
              </a:rPr>
              <a:t>$2.8</a:t>
            </a:r>
            <a:endParaRPr lang="en-US" sz="1400" b="1" dirty="0">
              <a:solidFill>
                <a:srgbClr val="003366"/>
              </a:solidFill>
            </a:endParaRPr>
          </a:p>
        </p:txBody>
      </p:sp>
      <p:sp>
        <p:nvSpPr>
          <p:cNvPr id="38" name="TextBox 10"/>
          <p:cNvSpPr txBox="1">
            <a:spLocks noChangeArrowheads="1"/>
          </p:cNvSpPr>
          <p:nvPr/>
        </p:nvSpPr>
        <p:spPr bwMode="auto">
          <a:xfrm>
            <a:off x="7280112" y="3363632"/>
            <a:ext cx="889000" cy="400110"/>
          </a:xfrm>
          <a:prstGeom prst="rect">
            <a:avLst/>
          </a:prstGeom>
          <a:noFill/>
          <a:ln w="9525">
            <a:noFill/>
            <a:miter lim="800000"/>
            <a:headEnd/>
            <a:tailEnd/>
          </a:ln>
        </p:spPr>
        <p:txBody>
          <a:bodyPr>
            <a:spAutoFit/>
          </a:bodyPr>
          <a:lstStyle/>
          <a:p>
            <a:pPr algn="ctr"/>
            <a:r>
              <a:rPr lang="en-US" sz="2000" b="1" dirty="0" smtClean="0">
                <a:solidFill>
                  <a:srgbClr val="225A7A"/>
                </a:solidFill>
              </a:rPr>
              <a:t>$5.0</a:t>
            </a:r>
            <a:endParaRPr lang="en-US" sz="2000" b="1" dirty="0">
              <a:solidFill>
                <a:srgbClr val="225A7A"/>
              </a:solidFill>
            </a:endParaRPr>
          </a:p>
        </p:txBody>
      </p:sp>
      <p:sp>
        <p:nvSpPr>
          <p:cNvPr id="39" name="AutoShape 8"/>
          <p:cNvSpPr>
            <a:spLocks noChangeArrowheads="1"/>
          </p:cNvSpPr>
          <p:nvPr/>
        </p:nvSpPr>
        <p:spPr bwMode="blackWhite">
          <a:xfrm>
            <a:off x="3500717" y="2433917"/>
            <a:ext cx="802342" cy="461683"/>
          </a:xfrm>
          <a:prstGeom prst="wedgeRectCallout">
            <a:avLst>
              <a:gd name="adj1" fmla="val -56292"/>
              <a:gd name="adj2" fmla="val 140411"/>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73%</a:t>
            </a:r>
            <a:endParaRPr lang="en-US" sz="1600" b="1" dirty="0">
              <a:solidFill>
                <a:schemeClr val="bg1"/>
              </a:solidFill>
            </a:endParaRPr>
          </a:p>
        </p:txBody>
      </p:sp>
      <p:sp>
        <p:nvSpPr>
          <p:cNvPr id="40" name="AutoShape 8"/>
          <p:cNvSpPr>
            <a:spLocks noChangeArrowheads="1"/>
          </p:cNvSpPr>
          <p:nvPr/>
        </p:nvSpPr>
        <p:spPr bwMode="blackWhite">
          <a:xfrm>
            <a:off x="4997817" y="2586317"/>
            <a:ext cx="802342" cy="461683"/>
          </a:xfrm>
          <a:prstGeom prst="wedgeRectCallout">
            <a:avLst>
              <a:gd name="adj1" fmla="val -56292"/>
              <a:gd name="adj2" fmla="val 140411"/>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60%</a:t>
            </a:r>
            <a:endParaRPr lang="en-US" sz="1600" b="1" dirty="0">
              <a:solidFill>
                <a:schemeClr val="bg1"/>
              </a:solidFill>
            </a:endParaRPr>
          </a:p>
        </p:txBody>
      </p:sp>
      <p:sp>
        <p:nvSpPr>
          <p:cNvPr id="41" name="AutoShape 8"/>
          <p:cNvSpPr>
            <a:spLocks noChangeArrowheads="1"/>
          </p:cNvSpPr>
          <p:nvPr/>
        </p:nvSpPr>
        <p:spPr bwMode="blackWhite">
          <a:xfrm>
            <a:off x="6508364" y="2738717"/>
            <a:ext cx="802342" cy="461683"/>
          </a:xfrm>
          <a:prstGeom prst="wedgeRectCallout">
            <a:avLst>
              <a:gd name="adj1" fmla="val -56292"/>
              <a:gd name="adj2" fmla="val 140411"/>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95%</a:t>
            </a:r>
            <a:endParaRPr lang="en-US" sz="1600" b="1" dirty="0">
              <a:solidFill>
                <a:schemeClr val="bg1"/>
              </a:solidFill>
            </a:endParaRPr>
          </a:p>
        </p:txBody>
      </p:sp>
      <p:sp>
        <p:nvSpPr>
          <p:cNvPr id="42" name="AutoShape 8"/>
          <p:cNvSpPr>
            <a:spLocks noChangeArrowheads="1"/>
          </p:cNvSpPr>
          <p:nvPr/>
        </p:nvSpPr>
        <p:spPr bwMode="blackWhite">
          <a:xfrm>
            <a:off x="8139934" y="2891117"/>
            <a:ext cx="802342" cy="461683"/>
          </a:xfrm>
          <a:prstGeom prst="wedgeRectCallout">
            <a:avLst>
              <a:gd name="adj1" fmla="val -56292"/>
              <a:gd name="adj2" fmla="val 140411"/>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44%</a:t>
            </a:r>
            <a:endParaRPr lang="en-US" sz="1600" b="1" dirty="0">
              <a:solidFill>
                <a:schemeClr val="bg1"/>
              </a:solidFill>
            </a:endParaRPr>
          </a:p>
        </p:txBody>
      </p:sp>
      <p:sp>
        <p:nvSpPr>
          <p:cNvPr id="36" name="Date Placeholder 35"/>
          <p:cNvSpPr>
            <a:spLocks noGrp="1"/>
          </p:cNvSpPr>
          <p:nvPr>
            <p:ph type="dt" sz="half" idx="10"/>
          </p:nvPr>
        </p:nvSpPr>
        <p:spPr/>
        <p:txBody>
          <a:bodyPr/>
          <a:lstStyle/>
          <a:p>
            <a:pPr>
              <a:defRPr/>
            </a:pPr>
            <a:r>
              <a:rPr lang="en-US" smtClean="0"/>
              <a:t>12/01/09 - 9pm</a:t>
            </a:r>
            <a:endParaRPr lang="en-US"/>
          </a:p>
        </p:txBody>
      </p:sp>
      <p:sp>
        <p:nvSpPr>
          <p:cNvPr id="43" name="Slide Number Placeholder 42"/>
          <p:cNvSpPr>
            <a:spLocks noGrp="1"/>
          </p:cNvSpPr>
          <p:nvPr>
            <p:ph type="sldNum" sz="quarter" idx="12"/>
          </p:nvPr>
        </p:nvSpPr>
        <p:spPr/>
        <p:txBody>
          <a:bodyPr/>
          <a:lstStyle/>
          <a:p>
            <a:pPr>
              <a:defRPr/>
            </a:pPr>
            <a:fld id="{79649112-2361-4913-9798-B6AEBB59A8D4}" type="slidenum">
              <a:rPr lang="en-US" smtClean="0"/>
              <a:pPr>
                <a:defRPr/>
              </a:pPr>
              <a:t>176</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23" presetClass="entr" presetSubtype="16" fill="hold" grpId="0" nodeType="afterEffect">
                                  <p:stCondLst>
                                    <p:cond delay="100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500"/>
                            </p:stCondLst>
                            <p:childTnLst>
                              <p:par>
                                <p:cTn id="18" presetID="22" presetClass="entr" presetSubtype="8" fill="hold" grpId="0" nodeType="after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wipe(left)">
                                      <p:cBhvr>
                                        <p:cTn id="20" dur="500"/>
                                        <p:tgtEl>
                                          <p:spTgt spid="40"/>
                                        </p:tgtEl>
                                      </p:cBhvr>
                                    </p:animEffect>
                                  </p:childTnLst>
                                </p:cTn>
                              </p:par>
                            </p:childTnLst>
                          </p:cTn>
                        </p:par>
                        <p:par>
                          <p:cTn id="21" fill="hold">
                            <p:stCondLst>
                              <p:cond delay="3000"/>
                            </p:stCondLst>
                            <p:childTnLst>
                              <p:par>
                                <p:cTn id="22" presetID="22" presetClass="entr" presetSubtype="8" fill="hold" grpId="0"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3500"/>
                            </p:stCondLst>
                            <p:childTnLst>
                              <p:par>
                                <p:cTn id="26" presetID="22" presetClass="entr" presetSubtype="8" fill="hold" grpId="0" nodeType="afterEffect">
                                  <p:stCondLst>
                                    <p:cond delay="0"/>
                                  </p:stCondLst>
                                  <p:childTnLst>
                                    <p:set>
                                      <p:cBhvr>
                                        <p:cTn id="27" dur="1" fill="hold">
                                          <p:stCondLst>
                                            <p:cond delay="0"/>
                                          </p:stCondLst>
                                        </p:cTn>
                                        <p:tgtEl>
                                          <p:spTgt spid="42"/>
                                        </p:tgtEl>
                                        <p:attrNameLst>
                                          <p:attrName>style.visibility</p:attrName>
                                        </p:attrNameLst>
                                      </p:cBhvr>
                                      <p:to>
                                        <p:strVal val="visible"/>
                                      </p:to>
                                    </p:set>
                                    <p:animEffect transition="in" filter="wipe(left)">
                                      <p:cBhvr>
                                        <p:cTn id="28"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0" grpId="0" animBg="1"/>
      <p:bldP spid="39" grpId="0" animBg="1"/>
      <p:bldP spid="40" grpId="0" animBg="1"/>
      <p:bldP spid="41" grpId="0" animBg="1"/>
      <p:bldP spid="42" grpId="0" animBg="1"/>
    </p:bldLst>
  </p:timing>
</p:sld>
</file>

<file path=ppt/slides/slide17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8915" name="Rectangle 105"/>
          <p:cNvSpPr>
            <a:spLocks noGrp="1" noChangeArrowheads="1"/>
          </p:cNvSpPr>
          <p:nvPr>
            <p:ph type="dt" sz="quarter" idx="10"/>
          </p:nvPr>
        </p:nvSpPr>
        <p:spPr>
          <a:noFill/>
        </p:spPr>
        <p:txBody>
          <a:bodyPr/>
          <a:lstStyle/>
          <a:p>
            <a:r>
              <a:rPr lang="en-US" smtClean="0"/>
              <a:t>12/01/09 - 9pm</a:t>
            </a:r>
          </a:p>
        </p:txBody>
      </p:sp>
      <p:sp>
        <p:nvSpPr>
          <p:cNvPr id="38917" name="Rectangle 110"/>
          <p:cNvSpPr>
            <a:spLocks noGrp="1" noChangeArrowheads="1"/>
          </p:cNvSpPr>
          <p:nvPr>
            <p:ph type="sldNum" sz="quarter" idx="12"/>
          </p:nvPr>
        </p:nvSpPr>
        <p:spPr>
          <a:noFill/>
        </p:spPr>
        <p:txBody>
          <a:bodyPr/>
          <a:lstStyle/>
          <a:p>
            <a:fld id="{7FCD726C-816C-46F6-8026-1BFE50752EB9}" type="slidenum">
              <a:rPr lang="en-US" smtClean="0">
                <a:cs typeface="Arial" charset="0"/>
              </a:rPr>
              <a:pPr/>
              <a:t>177</a:t>
            </a:fld>
            <a:endParaRPr lang="en-US" smtClean="0">
              <a:cs typeface="Arial" charset="0"/>
            </a:endParaRPr>
          </a:p>
        </p:txBody>
      </p:sp>
      <p:sp>
        <p:nvSpPr>
          <p:cNvPr id="38918" name="Rectangle 2"/>
          <p:cNvSpPr>
            <a:spLocks noGrp="1" noChangeArrowheads="1"/>
          </p:cNvSpPr>
          <p:nvPr>
            <p:ph type="title"/>
          </p:nvPr>
        </p:nvSpPr>
        <p:spPr>
          <a:xfrm>
            <a:off x="57150" y="90488"/>
            <a:ext cx="7924800" cy="860425"/>
          </a:xfrm>
        </p:spPr>
        <p:txBody>
          <a:bodyPr/>
          <a:lstStyle/>
          <a:p>
            <a:r>
              <a:rPr lang="en-US" sz="2800" dirty="0" smtClean="0"/>
              <a:t>Regional Property Catastrophe Rate on Line Index, 1990—2013 (as of January 1)</a:t>
            </a:r>
          </a:p>
        </p:txBody>
      </p:sp>
      <p:sp>
        <p:nvSpPr>
          <p:cNvPr id="38919" name="Rectangle 4"/>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endParaRPr lang="en-US" sz="1600" b="1" dirty="0">
              <a:solidFill>
                <a:srgbClr val="225A7A"/>
              </a:solidFill>
            </a:endParaRPr>
          </a:p>
        </p:txBody>
      </p:sp>
      <p:sp>
        <p:nvSpPr>
          <p:cNvPr id="38920" name="Rectangle 5"/>
          <p:cNvSpPr>
            <a:spLocks noChangeArrowheads="1"/>
          </p:cNvSpPr>
          <p:nvPr/>
        </p:nvSpPr>
        <p:spPr bwMode="auto">
          <a:xfrm>
            <a:off x="0" y="6389688"/>
            <a:ext cx="7569200" cy="468312"/>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r>
              <a:rPr lang="en-US" sz="1100" dirty="0"/>
              <a:t>Sources: </a:t>
            </a:r>
            <a:r>
              <a:rPr lang="en-US" sz="1100" dirty="0" smtClean="0"/>
              <a:t>Guy Carpenter; </a:t>
            </a:r>
            <a:r>
              <a:rPr lang="en-US" sz="1100" dirty="0"/>
              <a:t>Insurance Information </a:t>
            </a:r>
            <a:r>
              <a:rPr lang="en-US" sz="1100" dirty="0" smtClean="0"/>
              <a:t>Institute. </a:t>
            </a:r>
            <a:endParaRPr lang="en-US" sz="1100" dirty="0"/>
          </a:p>
        </p:txBody>
      </p:sp>
      <p:pic>
        <p:nvPicPr>
          <p:cNvPr id="15627270" name="Picture 6" descr="http://www.gccapitalideas.com/wp-content/uploads/2013/01/2013-jan-regional-rol-2013gcci.jpg"/>
          <p:cNvPicPr>
            <a:picLocks noChangeAspect="1" noChangeArrowheads="1"/>
          </p:cNvPicPr>
          <p:nvPr/>
        </p:nvPicPr>
        <p:blipFill>
          <a:blip r:embed="rId3" cstate="email"/>
          <a:srcRect/>
          <a:stretch>
            <a:fillRect/>
          </a:stretch>
        </p:blipFill>
        <p:spPr bwMode="auto">
          <a:xfrm>
            <a:off x="225730" y="1386348"/>
            <a:ext cx="8631671" cy="5024116"/>
          </a:xfrm>
          <a:prstGeom prst="rect">
            <a:avLst/>
          </a:prstGeom>
          <a:noFill/>
        </p:spPr>
      </p:pic>
      <p:sp>
        <p:nvSpPr>
          <p:cNvPr id="11" name="AutoShape 7"/>
          <p:cNvSpPr>
            <a:spLocks noChangeArrowheads="1"/>
          </p:cNvSpPr>
          <p:nvPr/>
        </p:nvSpPr>
        <p:spPr bwMode="blackWhite">
          <a:xfrm>
            <a:off x="6710512" y="1135623"/>
            <a:ext cx="2129914" cy="1327356"/>
          </a:xfrm>
          <a:prstGeom prst="wedgeRectCallout">
            <a:avLst>
              <a:gd name="adj1" fmla="val 37940"/>
              <a:gd name="adj2" fmla="val 6692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cs typeface="Arial" pitchFamily="34" charset="0"/>
              </a:rPr>
              <a:t>Property-Cat reinsurance pricing was up in the US as of 1/1/13 but was down in Europe/UK</a:t>
            </a:r>
            <a:endParaRPr lang="en-US" sz="1600" b="1" dirty="0">
              <a:solidFill>
                <a:schemeClr val="bg1"/>
              </a:solidFill>
              <a:cs typeface="Arial"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7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Rectangle 105"/>
          <p:cNvSpPr>
            <a:spLocks noGrp="1" noChangeArrowheads="1"/>
          </p:cNvSpPr>
          <p:nvPr>
            <p:ph type="dt" sz="half" idx="10"/>
          </p:nvPr>
        </p:nvSpPr>
        <p:spPr>
          <a:ln/>
        </p:spPr>
        <p:txBody>
          <a:bodyPr/>
          <a:lstStyle/>
          <a:p>
            <a:r>
              <a:rPr lang="en-US"/>
              <a:t>12/01/09 - 9pm</a:t>
            </a:r>
          </a:p>
        </p:txBody>
      </p:sp>
      <p:sp>
        <p:nvSpPr>
          <p:cNvPr id="8" name="Rectangle 106"/>
          <p:cNvSpPr>
            <a:spLocks noGrp="1" noChangeArrowheads="1"/>
          </p:cNvSpPr>
          <p:nvPr>
            <p:ph type="ftr" sz="quarter" idx="11"/>
          </p:nvPr>
        </p:nvSpPr>
        <p:spPr>
          <a:ln/>
        </p:spPr>
        <p:txBody>
          <a:bodyPr/>
          <a:lstStyle/>
          <a:p>
            <a:r>
              <a:rPr lang="en-US"/>
              <a:t>eSlide – P6466 – The Financial Crisis and the Future of the P/C</a:t>
            </a:r>
          </a:p>
        </p:txBody>
      </p:sp>
      <p:sp>
        <p:nvSpPr>
          <p:cNvPr id="9" name="Rectangle 110"/>
          <p:cNvSpPr>
            <a:spLocks noGrp="1" noChangeArrowheads="1"/>
          </p:cNvSpPr>
          <p:nvPr>
            <p:ph type="sldNum" sz="quarter" idx="12"/>
          </p:nvPr>
        </p:nvSpPr>
        <p:spPr>
          <a:ln/>
        </p:spPr>
        <p:txBody>
          <a:bodyPr/>
          <a:lstStyle/>
          <a:p>
            <a:fld id="{A1942173-93C8-46AA-965D-EEE2C1FC5D48}" type="slidenum">
              <a:rPr lang="en-US"/>
              <a:pPr/>
              <a:t>178</a:t>
            </a:fld>
            <a:endParaRPr lang="en-US"/>
          </a:p>
        </p:txBody>
      </p:sp>
      <p:sp>
        <p:nvSpPr>
          <p:cNvPr id="1936386" name="Rectangle 2"/>
          <p:cNvSpPr>
            <a:spLocks noGrp="1" noChangeArrowheads="1"/>
          </p:cNvSpPr>
          <p:nvPr>
            <p:ph type="title"/>
          </p:nvPr>
        </p:nvSpPr>
        <p:spPr/>
        <p:txBody>
          <a:bodyPr/>
          <a:lstStyle/>
          <a:p>
            <a:r>
              <a:rPr lang="en-US" dirty="0" smtClean="0"/>
              <a:t>CATASTROPHE BONDS, ANNUAL RISK CAPITAL ISSUED, 2002-2012</a:t>
            </a:r>
          </a:p>
        </p:txBody>
      </p:sp>
      <p:graphicFrame>
        <p:nvGraphicFramePr>
          <p:cNvPr id="1936387" name="Object 3"/>
          <p:cNvGraphicFramePr>
            <a:graphicFrameLocks noChangeAspect="1"/>
          </p:cNvGraphicFramePr>
          <p:nvPr/>
        </p:nvGraphicFramePr>
        <p:xfrm>
          <a:off x="381000" y="1752600"/>
          <a:ext cx="8296275" cy="3752850"/>
        </p:xfrm>
        <a:graphic>
          <a:graphicData uri="http://schemas.openxmlformats.org/presentationml/2006/ole">
            <p:oleObj spid="_x0000_s18752514" name="Chart" r:id="rId4" imgW="8296224" imgH="3762296" progId="MSGraph.Chart.8">
              <p:embed followColorScheme="full"/>
            </p:oleObj>
          </a:graphicData>
        </a:graphic>
      </p:graphicFrame>
      <p:sp>
        <p:nvSpPr>
          <p:cNvPr id="1936388" name="Rectangle 4"/>
          <p:cNvSpPr>
            <a:spLocks noChangeArrowheads="1"/>
          </p:cNvSpPr>
          <p:nvPr/>
        </p:nvSpPr>
        <p:spPr bwMode="auto">
          <a:xfrm>
            <a:off x="0" y="6575615"/>
            <a:ext cx="7569200" cy="282385"/>
          </a:xfrm>
          <a:prstGeom prst="rect">
            <a:avLst/>
          </a:prstGeom>
          <a:noFill/>
          <a:ln w="9525">
            <a:noFill/>
            <a:miter lim="800000"/>
            <a:headEnd/>
            <a:tailEnd/>
          </a:ln>
          <a:effectLst/>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Source: GC Securities and Guy Carpenter &amp; Company, LLC.</a:t>
            </a:r>
            <a:endParaRPr lang="en-US" sz="1100" dirty="0"/>
          </a:p>
        </p:txBody>
      </p:sp>
      <p:sp>
        <p:nvSpPr>
          <p:cNvPr id="1936389" name="Rectangle 5"/>
          <p:cNvSpPr>
            <a:spLocks noChangeArrowheads="1"/>
          </p:cNvSpPr>
          <p:nvPr/>
        </p:nvSpPr>
        <p:spPr bwMode="black">
          <a:xfrm>
            <a:off x="347663" y="1266825"/>
            <a:ext cx="8221662" cy="220663"/>
          </a:xfrm>
          <a:prstGeom prst="rect">
            <a:avLst/>
          </a:prstGeom>
          <a:noFill/>
          <a:ln w="9525" algn="ctr">
            <a:noFill/>
            <a:miter lim="800000"/>
            <a:headEnd/>
            <a:tailEnd/>
          </a:ln>
          <a:effectLst/>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 Billions)</a:t>
            </a:r>
            <a:endParaRPr lang="en-US" sz="1600" b="1" dirty="0">
              <a:solidFill>
                <a:srgbClr val="225A7A"/>
              </a:solidFill>
            </a:endParaRPr>
          </a:p>
        </p:txBody>
      </p:sp>
      <p:sp>
        <p:nvSpPr>
          <p:cNvPr id="1936390" name="Rectangle 6"/>
          <p:cNvSpPr>
            <a:spLocks noChangeArrowheads="1"/>
          </p:cNvSpPr>
          <p:nvPr/>
        </p:nvSpPr>
        <p:spPr bwMode="blackWhite">
          <a:xfrm>
            <a:off x="457200" y="5708650"/>
            <a:ext cx="8220075" cy="639763"/>
          </a:xfrm>
          <a:prstGeom prst="rect">
            <a:avLst/>
          </a:prstGeom>
          <a:gradFill rotWithShape="1">
            <a:gsLst>
              <a:gs pos="0">
                <a:srgbClr val="FF6801"/>
              </a:gs>
              <a:gs pos="100000">
                <a:srgbClr val="FF6801">
                  <a:gamma/>
                  <a:shade val="86275"/>
                  <a:invGamma/>
                </a:srgbClr>
              </a:gs>
            </a:gsLst>
            <a:lin ang="5400000" scaled="1"/>
          </a:gradFill>
          <a:ln w="12700" algn="ctr">
            <a:solidFill>
              <a:srgbClr val="FF6801"/>
            </a:solidFill>
            <a:miter lim="800000"/>
            <a:headEnd/>
            <a:tailEnd/>
          </a:ln>
          <a:effectLst/>
        </p:spPr>
        <p:txBody>
          <a:bodyPr bIns="64008" anchor="ctr"/>
          <a:lstStyle/>
          <a:p>
            <a:pPr algn="ctr">
              <a:lnSpc>
                <a:spcPct val="95000"/>
              </a:lnSpc>
              <a:spcBef>
                <a:spcPct val="25000"/>
              </a:spcBef>
            </a:pPr>
            <a:r>
              <a:rPr lang="en-US" b="1" dirty="0" smtClean="0">
                <a:solidFill>
                  <a:srgbClr val="FFFFFF"/>
                </a:solidFill>
              </a:rPr>
              <a:t>Note</a:t>
            </a:r>
            <a:endParaRPr lang="en-US" b="1" dirty="0">
              <a:solidFill>
                <a:srgbClr val="FFFFFF"/>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36390"/>
                                        </p:tgtEl>
                                        <p:attrNameLst>
                                          <p:attrName>style.visibility</p:attrName>
                                        </p:attrNameLst>
                                      </p:cBhvr>
                                      <p:to>
                                        <p:strVal val="visible"/>
                                      </p:to>
                                    </p:set>
                                    <p:anim calcmode="lin" valueType="num">
                                      <p:cBhvr>
                                        <p:cTn id="7" dur="500" fill="hold"/>
                                        <p:tgtEl>
                                          <p:spTgt spid="1936390"/>
                                        </p:tgtEl>
                                        <p:attrNameLst>
                                          <p:attrName>ppt_w</p:attrName>
                                        </p:attrNameLst>
                                      </p:cBhvr>
                                      <p:tavLst>
                                        <p:tav tm="0">
                                          <p:val>
                                            <p:fltVal val="0"/>
                                          </p:val>
                                        </p:tav>
                                        <p:tav tm="100000">
                                          <p:val>
                                            <p:strVal val="#ppt_w"/>
                                          </p:val>
                                        </p:tav>
                                      </p:tavLst>
                                    </p:anim>
                                    <p:anim calcmode="lin" valueType="num">
                                      <p:cBhvr>
                                        <p:cTn id="8" dur="500" fill="hold"/>
                                        <p:tgtEl>
                                          <p:spTgt spid="193639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6390" grpId="0" animBg="1"/>
    </p:bldLst>
  </p:timing>
</p:sld>
</file>

<file path=ppt/slides/slide17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Rectangle 105"/>
          <p:cNvSpPr>
            <a:spLocks noGrp="1" noChangeArrowheads="1"/>
          </p:cNvSpPr>
          <p:nvPr>
            <p:ph type="dt" sz="half" idx="10"/>
          </p:nvPr>
        </p:nvSpPr>
        <p:spPr>
          <a:ln/>
        </p:spPr>
        <p:txBody>
          <a:bodyPr/>
          <a:lstStyle/>
          <a:p>
            <a:r>
              <a:rPr lang="en-US"/>
              <a:t>12/01/09 - 9pm</a:t>
            </a:r>
          </a:p>
        </p:txBody>
      </p:sp>
      <p:sp>
        <p:nvSpPr>
          <p:cNvPr id="8" name="Rectangle 106"/>
          <p:cNvSpPr>
            <a:spLocks noGrp="1" noChangeArrowheads="1"/>
          </p:cNvSpPr>
          <p:nvPr>
            <p:ph type="ftr" sz="quarter" idx="11"/>
          </p:nvPr>
        </p:nvSpPr>
        <p:spPr>
          <a:ln/>
        </p:spPr>
        <p:txBody>
          <a:bodyPr/>
          <a:lstStyle/>
          <a:p>
            <a:r>
              <a:rPr lang="en-US"/>
              <a:t>eSlide – P6466 – The Financial Crisis and the Future of the P/C</a:t>
            </a:r>
          </a:p>
        </p:txBody>
      </p:sp>
      <p:sp>
        <p:nvSpPr>
          <p:cNvPr id="9" name="Rectangle 110"/>
          <p:cNvSpPr>
            <a:spLocks noGrp="1" noChangeArrowheads="1"/>
          </p:cNvSpPr>
          <p:nvPr>
            <p:ph type="sldNum" sz="quarter" idx="12"/>
          </p:nvPr>
        </p:nvSpPr>
        <p:spPr>
          <a:ln/>
        </p:spPr>
        <p:txBody>
          <a:bodyPr/>
          <a:lstStyle/>
          <a:p>
            <a:fld id="{A1942173-93C8-46AA-965D-EEE2C1FC5D48}" type="slidenum">
              <a:rPr lang="en-US"/>
              <a:pPr/>
              <a:t>179</a:t>
            </a:fld>
            <a:endParaRPr lang="en-US"/>
          </a:p>
        </p:txBody>
      </p:sp>
      <p:sp>
        <p:nvSpPr>
          <p:cNvPr id="1936386" name="Rectangle 2"/>
          <p:cNvSpPr>
            <a:spLocks noGrp="1" noChangeArrowheads="1"/>
          </p:cNvSpPr>
          <p:nvPr>
            <p:ph type="title"/>
          </p:nvPr>
        </p:nvSpPr>
        <p:spPr/>
        <p:txBody>
          <a:bodyPr/>
          <a:lstStyle/>
          <a:p>
            <a:r>
              <a:rPr lang="en-US" dirty="0" smtClean="0"/>
              <a:t>CATASTROPHE BONDS, RISK CAPITAL OUTSTANDING, 2002-2012</a:t>
            </a:r>
          </a:p>
        </p:txBody>
      </p:sp>
      <p:graphicFrame>
        <p:nvGraphicFramePr>
          <p:cNvPr id="1936387" name="Object 3"/>
          <p:cNvGraphicFramePr>
            <a:graphicFrameLocks noChangeAspect="1"/>
          </p:cNvGraphicFramePr>
          <p:nvPr/>
        </p:nvGraphicFramePr>
        <p:xfrm>
          <a:off x="381000" y="1752600"/>
          <a:ext cx="8296275" cy="3752850"/>
        </p:xfrm>
        <a:graphic>
          <a:graphicData uri="http://schemas.openxmlformats.org/presentationml/2006/ole">
            <p:oleObj spid="_x0000_s18753538" name="Chart" r:id="rId4" imgW="8296224" imgH="3762296" progId="MSGraph.Chart.8">
              <p:embed followColorScheme="full"/>
            </p:oleObj>
          </a:graphicData>
        </a:graphic>
      </p:graphicFrame>
      <p:sp>
        <p:nvSpPr>
          <p:cNvPr id="1936388" name="Rectangle 4"/>
          <p:cNvSpPr>
            <a:spLocks noChangeArrowheads="1"/>
          </p:cNvSpPr>
          <p:nvPr/>
        </p:nvSpPr>
        <p:spPr bwMode="auto">
          <a:xfrm>
            <a:off x="0" y="6575615"/>
            <a:ext cx="7569200" cy="282385"/>
          </a:xfrm>
          <a:prstGeom prst="rect">
            <a:avLst/>
          </a:prstGeom>
          <a:noFill/>
          <a:ln w="9525">
            <a:noFill/>
            <a:miter lim="800000"/>
            <a:headEnd/>
            <a:tailEnd/>
          </a:ln>
          <a:effectLst/>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Source: GC Securities and Guy Carpenter &amp; Company, LLC.</a:t>
            </a:r>
            <a:endParaRPr lang="en-US" sz="1100" dirty="0"/>
          </a:p>
        </p:txBody>
      </p:sp>
      <p:sp>
        <p:nvSpPr>
          <p:cNvPr id="1936389" name="Rectangle 5"/>
          <p:cNvSpPr>
            <a:spLocks noChangeArrowheads="1"/>
          </p:cNvSpPr>
          <p:nvPr/>
        </p:nvSpPr>
        <p:spPr bwMode="black">
          <a:xfrm>
            <a:off x="347663" y="1266825"/>
            <a:ext cx="8221662" cy="220663"/>
          </a:xfrm>
          <a:prstGeom prst="rect">
            <a:avLst/>
          </a:prstGeom>
          <a:noFill/>
          <a:ln w="9525" algn="ctr">
            <a:noFill/>
            <a:miter lim="800000"/>
            <a:headEnd/>
            <a:tailEnd/>
          </a:ln>
          <a:effectLst/>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 Billions)</a:t>
            </a:r>
            <a:endParaRPr lang="en-US" sz="1600" b="1" dirty="0">
              <a:solidFill>
                <a:srgbClr val="225A7A"/>
              </a:solidFill>
            </a:endParaRPr>
          </a:p>
        </p:txBody>
      </p:sp>
      <p:sp>
        <p:nvSpPr>
          <p:cNvPr id="1936390" name="Rectangle 6"/>
          <p:cNvSpPr>
            <a:spLocks noChangeArrowheads="1"/>
          </p:cNvSpPr>
          <p:nvPr/>
        </p:nvSpPr>
        <p:spPr bwMode="blackWhite">
          <a:xfrm>
            <a:off x="457200" y="5708650"/>
            <a:ext cx="8220075" cy="639763"/>
          </a:xfrm>
          <a:prstGeom prst="rect">
            <a:avLst/>
          </a:prstGeom>
          <a:gradFill rotWithShape="1">
            <a:gsLst>
              <a:gs pos="0">
                <a:srgbClr val="FF6801"/>
              </a:gs>
              <a:gs pos="100000">
                <a:srgbClr val="FF6801">
                  <a:gamma/>
                  <a:shade val="86275"/>
                  <a:invGamma/>
                </a:srgbClr>
              </a:gs>
            </a:gsLst>
            <a:lin ang="5400000" scaled="1"/>
          </a:gradFill>
          <a:ln w="12700" algn="ctr">
            <a:solidFill>
              <a:srgbClr val="FF6801"/>
            </a:solidFill>
            <a:miter lim="800000"/>
            <a:headEnd/>
            <a:tailEnd/>
          </a:ln>
          <a:effectLst/>
        </p:spPr>
        <p:txBody>
          <a:bodyPr bIns="64008" anchor="ctr"/>
          <a:lstStyle/>
          <a:p>
            <a:pPr algn="ctr">
              <a:lnSpc>
                <a:spcPct val="95000"/>
              </a:lnSpc>
              <a:spcBef>
                <a:spcPct val="25000"/>
              </a:spcBef>
            </a:pPr>
            <a:r>
              <a:rPr lang="en-US" b="1" dirty="0" smtClean="0">
                <a:solidFill>
                  <a:srgbClr val="FFFFFF"/>
                </a:solidFill>
              </a:rPr>
              <a:t>Note</a:t>
            </a:r>
            <a:endParaRPr lang="en-US" b="1" dirty="0">
              <a:solidFill>
                <a:srgbClr val="FFFFFF"/>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36390"/>
                                        </p:tgtEl>
                                        <p:attrNameLst>
                                          <p:attrName>style.visibility</p:attrName>
                                        </p:attrNameLst>
                                      </p:cBhvr>
                                      <p:to>
                                        <p:strVal val="visible"/>
                                      </p:to>
                                    </p:set>
                                    <p:anim calcmode="lin" valueType="num">
                                      <p:cBhvr>
                                        <p:cTn id="7" dur="500" fill="hold"/>
                                        <p:tgtEl>
                                          <p:spTgt spid="1936390"/>
                                        </p:tgtEl>
                                        <p:attrNameLst>
                                          <p:attrName>ppt_w</p:attrName>
                                        </p:attrNameLst>
                                      </p:cBhvr>
                                      <p:tavLst>
                                        <p:tav tm="0">
                                          <p:val>
                                            <p:fltVal val="0"/>
                                          </p:val>
                                        </p:tav>
                                        <p:tav tm="100000">
                                          <p:val>
                                            <p:strVal val="#ppt_w"/>
                                          </p:val>
                                        </p:tav>
                                      </p:tavLst>
                                    </p:anim>
                                    <p:anim calcmode="lin" valueType="num">
                                      <p:cBhvr>
                                        <p:cTn id="8" dur="500" fill="hold"/>
                                        <p:tgtEl>
                                          <p:spTgt spid="193639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639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126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126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304D1B2-FCFB-47FF-9729-B56EB152D928}" type="slidenum">
              <a:rPr lang="en-US" sz="900"/>
              <a:pPr algn="r" eaLnBrk="0" hangingPunct="0">
                <a:lnSpc>
                  <a:spcPct val="85000"/>
                </a:lnSpc>
                <a:spcBef>
                  <a:spcPct val="20000"/>
                </a:spcBef>
              </a:pPr>
              <a:t>18</a:t>
            </a:fld>
            <a:endParaRPr lang="en-US" sz="900"/>
          </a:p>
        </p:txBody>
      </p:sp>
      <p:sp>
        <p:nvSpPr>
          <p:cNvPr id="11270" name="Rectangle 7"/>
          <p:cNvSpPr>
            <a:spLocks noGrp="1" noChangeArrowheads="1"/>
          </p:cNvSpPr>
          <p:nvPr>
            <p:ph type="title" idx="4294967295"/>
          </p:nvPr>
        </p:nvSpPr>
        <p:spPr>
          <a:xfrm>
            <a:off x="450850" y="102933"/>
            <a:ext cx="7400925" cy="860425"/>
          </a:xfrm>
        </p:spPr>
        <p:txBody>
          <a:bodyPr/>
          <a:lstStyle/>
          <a:p>
            <a:r>
              <a:rPr lang="en-US" sz="3200" dirty="0" smtClean="0"/>
              <a:t>Construction Employment,</a:t>
            </a:r>
            <a:br>
              <a:rPr lang="en-US" sz="3200" dirty="0" smtClean="0"/>
            </a:br>
            <a:r>
              <a:rPr lang="en-US" sz="3200" dirty="0" smtClean="0"/>
              <a:t>Jan. 2010—May 2013</a:t>
            </a:r>
            <a:r>
              <a:rPr lang="en-US" dirty="0" smtClean="0"/>
              <a:t>*</a:t>
            </a:r>
          </a:p>
        </p:txBody>
      </p:sp>
      <p:sp>
        <p:nvSpPr>
          <p:cNvPr id="11271" name="Text Box 5"/>
          <p:cNvSpPr txBox="1">
            <a:spLocks noChangeArrowheads="1"/>
          </p:cNvSpPr>
          <p:nvPr/>
        </p:nvSpPr>
        <p:spPr bwMode="auto">
          <a:xfrm>
            <a:off x="-58992" y="6463150"/>
            <a:ext cx="8724900"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*Seasonally </a:t>
            </a:r>
            <a:r>
              <a:rPr lang="en-US" sz="1100" dirty="0"/>
              <a:t>adjusted</a:t>
            </a:r>
          </a:p>
          <a:p>
            <a:pPr eaLnBrk="0" hangingPunct="0">
              <a:lnSpc>
                <a:spcPct val="85000"/>
              </a:lnSpc>
              <a:spcBef>
                <a:spcPct val="25000"/>
              </a:spcBef>
              <a:buClr>
                <a:schemeClr val="accent2"/>
              </a:buClr>
              <a:buFont typeface="Wingdings" pitchFamily="2" charset="2"/>
              <a:buNone/>
            </a:pPr>
            <a:r>
              <a:rPr lang="en-US" sz="1100" dirty="0" smtClean="0"/>
              <a:t>Sources</a:t>
            </a:r>
            <a:r>
              <a:rPr lang="en-US" sz="1100" dirty="0"/>
              <a:t>: US Bureau of Labor </a:t>
            </a:r>
            <a:r>
              <a:rPr lang="en-US" sz="1100" dirty="0" smtClean="0"/>
              <a:t>Statistics at </a:t>
            </a:r>
            <a:r>
              <a:rPr lang="en-US" sz="1100" dirty="0" smtClean="0">
                <a:hlinkClick r:id="rId4"/>
              </a:rPr>
              <a:t>http://data.bls.gov</a:t>
            </a:r>
            <a:r>
              <a:rPr lang="en-US" sz="1100" dirty="0" smtClean="0"/>
              <a:t>; </a:t>
            </a:r>
            <a:r>
              <a:rPr lang="en-US" sz="1100" dirty="0"/>
              <a:t>Insurance Information </a:t>
            </a:r>
            <a:r>
              <a:rPr lang="en-US" sz="1100" dirty="0" smtClean="0"/>
              <a:t>Institute.</a:t>
            </a:r>
            <a:endParaRPr lang="en-US" sz="1100" dirty="0"/>
          </a:p>
        </p:txBody>
      </p:sp>
      <p:graphicFrame>
        <p:nvGraphicFramePr>
          <p:cNvPr id="11266" name="Object 8"/>
          <p:cNvGraphicFramePr>
            <a:graphicFrameLocks noChangeAspect="1"/>
          </p:cNvGraphicFramePr>
          <p:nvPr/>
        </p:nvGraphicFramePr>
        <p:xfrm>
          <a:off x="245808" y="1327560"/>
          <a:ext cx="8500499" cy="4838700"/>
        </p:xfrm>
        <a:graphic>
          <a:graphicData uri="http://schemas.openxmlformats.org/presentationml/2006/ole">
            <p:oleObj spid="_x0000_s18822146" name="Chart" r:id="rId5" imgW="8343967" imgH="4381555" progId="MSGraph.Chart.8">
              <p:embed followColorScheme="full"/>
            </p:oleObj>
          </a:graphicData>
        </a:graphic>
      </p:graphicFrame>
      <p:sp>
        <p:nvSpPr>
          <p:cNvPr id="8" name="AutoShape 7"/>
          <p:cNvSpPr>
            <a:spLocks noChangeArrowheads="1"/>
          </p:cNvSpPr>
          <p:nvPr/>
        </p:nvSpPr>
        <p:spPr bwMode="blackWhite">
          <a:xfrm>
            <a:off x="2123768" y="1307691"/>
            <a:ext cx="4129545" cy="1582995"/>
          </a:xfrm>
          <a:prstGeom prst="wedgeRectCallout">
            <a:avLst>
              <a:gd name="adj1" fmla="val 88710"/>
              <a:gd name="adj2" fmla="val -728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b="1" dirty="0" smtClean="0">
                <a:solidFill>
                  <a:schemeClr val="bg1"/>
                </a:solidFill>
              </a:rPr>
              <a:t>Construction  employment growth accelerated in the second half of 2012.  Continued growth in this key sector is possible through 2013.  Construction is a key driver of workers comp exposure growth.</a:t>
            </a:r>
            <a:endParaRPr lang="en-US" b="1" dirty="0">
              <a:solidFill>
                <a:schemeClr val="bg1"/>
              </a:solidFill>
              <a:latin typeface="Arial" pitchFamily="34" charset="0"/>
            </a:endParaRPr>
          </a:p>
        </p:txBody>
      </p:sp>
      <p:sp>
        <p:nvSpPr>
          <p:cNvPr id="9" name="Rectangle 7"/>
          <p:cNvSpPr>
            <a:spLocks noChangeArrowheads="1"/>
          </p:cNvSpPr>
          <p:nvPr/>
        </p:nvSpPr>
        <p:spPr bwMode="black">
          <a:xfrm>
            <a:off x="280219" y="1202626"/>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(Thousands)</a:t>
            </a:r>
            <a:endParaRPr lang="en-US" sz="1600" b="1" dirty="0">
              <a:solidFill>
                <a:srgbClr val="225A7A"/>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4498" name="Rectangle 2"/>
          <p:cNvSpPr>
            <a:spLocks noGrp="1" noChangeArrowheads="1"/>
          </p:cNvSpPr>
          <p:nvPr>
            <p:ph type="ctrTitle" idx="4294967295"/>
          </p:nvPr>
        </p:nvSpPr>
        <p:spPr bwMode="blackWhite">
          <a:xfrm>
            <a:off x="581025" y="2335213"/>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smtClean="0">
                <a:solidFill>
                  <a:schemeClr val="bg1"/>
                </a:solidFill>
              </a:rPr>
              <a:t>4.  RENEWED PRICING DISCIPLINE</a:t>
            </a:r>
          </a:p>
        </p:txBody>
      </p:sp>
      <p:sp>
        <p:nvSpPr>
          <p:cNvPr id="139267"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39268"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00DF5528-D873-4B97-B06C-DF790C142467}" type="slidenum">
              <a:rPr lang="en-US" sz="900">
                <a:solidFill>
                  <a:schemeClr val="bg1"/>
                </a:solidFill>
              </a:rPr>
              <a:pPr algn="r" eaLnBrk="0" hangingPunct="0">
                <a:lnSpc>
                  <a:spcPct val="85000"/>
                </a:lnSpc>
                <a:spcBef>
                  <a:spcPct val="20000"/>
                </a:spcBef>
              </a:pPr>
              <a:t>180</a:t>
            </a:fld>
            <a:endParaRPr lang="en-US" sz="900">
              <a:solidFill>
                <a:schemeClr val="bg1"/>
              </a:solidFill>
            </a:endParaRPr>
          </a:p>
        </p:txBody>
      </p:sp>
      <p:pic>
        <p:nvPicPr>
          <p:cNvPr id="139269"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6" name="Rectangle 8"/>
          <p:cNvSpPr>
            <a:spLocks noChangeArrowheads="1"/>
          </p:cNvSpPr>
          <p:nvPr/>
        </p:nvSpPr>
        <p:spPr bwMode="auto">
          <a:xfrm>
            <a:off x="417513" y="4322763"/>
            <a:ext cx="8061325" cy="1200150"/>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4000" b="1" dirty="0" smtClean="0">
                <a:solidFill>
                  <a:srgbClr val="225A7A"/>
                </a:solidFill>
              </a:rPr>
              <a:t>Evidence </a:t>
            </a:r>
            <a:r>
              <a:rPr lang="en-US" sz="4000" b="1" dirty="0">
                <a:solidFill>
                  <a:srgbClr val="225A7A"/>
                </a:solidFill>
              </a:rPr>
              <a:t>of a Broad and Sustained Shift in </a:t>
            </a:r>
            <a:r>
              <a:rPr lang="en-US" sz="4000" b="1" dirty="0" smtClean="0">
                <a:solidFill>
                  <a:srgbClr val="225A7A"/>
                </a:solidFill>
              </a:rPr>
              <a:t>Pricing</a:t>
            </a:r>
            <a:endParaRPr lang="en-US" sz="4000" b="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180</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4498"/>
                                        </p:tgtEl>
                                        <p:attrNameLst>
                                          <p:attrName>style.visibility</p:attrName>
                                        </p:attrNameLst>
                                      </p:cBhvr>
                                      <p:to>
                                        <p:strVal val="visible"/>
                                      </p:to>
                                    </p:set>
                                    <p:animEffect transition="in" filter="barn(outVertical)">
                                      <p:cBhvr>
                                        <p:cTn id="7" dur="1000"/>
                                        <p:tgtEl>
                                          <p:spTgt spid="2154498"/>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4498" grpId="0" animBg="1"/>
      <p:bldP spid="6" grpId="0"/>
    </p:bldLst>
  </p:timing>
</p:sld>
</file>

<file path=ppt/slides/slide18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7" name="Rectangle 105"/>
          <p:cNvSpPr>
            <a:spLocks noGrp="1" noChangeArrowheads="1"/>
          </p:cNvSpPr>
          <p:nvPr>
            <p:ph type="dt" sz="quarter" idx="10"/>
          </p:nvPr>
        </p:nvSpPr>
        <p:spPr>
          <a:noFill/>
        </p:spPr>
        <p:txBody>
          <a:bodyPr/>
          <a:lstStyle/>
          <a:p>
            <a:r>
              <a:rPr lang="en-US" smtClean="0"/>
              <a:t>12/01/09 - 9pm</a:t>
            </a:r>
          </a:p>
        </p:txBody>
      </p:sp>
      <p:sp>
        <p:nvSpPr>
          <p:cNvPr id="1028"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029" name="Rectangle 110"/>
          <p:cNvSpPr>
            <a:spLocks noGrp="1" noChangeArrowheads="1"/>
          </p:cNvSpPr>
          <p:nvPr>
            <p:ph type="sldNum" sz="quarter" idx="12"/>
          </p:nvPr>
        </p:nvSpPr>
        <p:spPr>
          <a:noFill/>
        </p:spPr>
        <p:txBody>
          <a:bodyPr/>
          <a:lstStyle/>
          <a:p>
            <a:fld id="{3AFDFB25-8CBA-40AE-965F-72913933AEBD}" type="slidenum">
              <a:rPr lang="en-US" smtClean="0"/>
              <a:pPr/>
              <a:t>181</a:t>
            </a:fld>
            <a:endParaRPr lang="en-US" smtClean="0"/>
          </a:p>
        </p:txBody>
      </p:sp>
      <p:sp>
        <p:nvSpPr>
          <p:cNvPr id="1030" name="Rectangle 2"/>
          <p:cNvSpPr>
            <a:spLocks noGrp="1" noChangeArrowheads="1"/>
          </p:cNvSpPr>
          <p:nvPr>
            <p:ph type="title"/>
          </p:nvPr>
        </p:nvSpPr>
        <p:spPr/>
        <p:txBody>
          <a:bodyPr/>
          <a:lstStyle/>
          <a:p>
            <a:r>
              <a:rPr lang="en-US" dirty="0" smtClean="0"/>
              <a:t>Distribution of Direct Premiums Written by Segment/Line, 2010</a:t>
            </a:r>
          </a:p>
        </p:txBody>
      </p:sp>
      <p:sp>
        <p:nvSpPr>
          <p:cNvPr id="1031" name="Rectangle 3"/>
          <p:cNvSpPr>
            <a:spLocks noChangeArrowheads="1"/>
          </p:cNvSpPr>
          <p:nvPr/>
        </p:nvSpPr>
        <p:spPr bwMode="auto">
          <a:xfrm>
            <a:off x="0" y="6389688"/>
            <a:ext cx="7569200" cy="468312"/>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a:p>
          <a:p>
            <a:pPr eaLnBrk="0" hangingPunct="0">
              <a:lnSpc>
                <a:spcPct val="85000"/>
              </a:lnSpc>
              <a:spcBef>
                <a:spcPct val="25000"/>
              </a:spcBef>
              <a:buClr>
                <a:schemeClr val="accent2"/>
              </a:buClr>
              <a:buFont typeface="Wingdings" pitchFamily="2" charset="2"/>
              <a:buNone/>
            </a:pPr>
            <a:r>
              <a:rPr lang="en-US" sz="1100"/>
              <a:t>Sources: A.M. Best; Insurance Information Institute research.</a:t>
            </a:r>
          </a:p>
        </p:txBody>
      </p:sp>
      <p:sp>
        <p:nvSpPr>
          <p:cNvPr id="2102276" name="Rectangle 4"/>
          <p:cNvSpPr>
            <a:spLocks noChangeArrowheads="1"/>
          </p:cNvSpPr>
          <p:nvPr/>
        </p:nvSpPr>
        <p:spPr bwMode="blackWhite">
          <a:xfrm>
            <a:off x="449263" y="1587500"/>
            <a:ext cx="3641725" cy="4597400"/>
          </a:xfrm>
          <a:prstGeom prst="rect">
            <a:avLst/>
          </a:prstGeom>
          <a:solidFill>
            <a:srgbClr val="ECF6F8"/>
          </a:solidFill>
          <a:ln w="12700" algn="ctr">
            <a:solidFill>
              <a:schemeClr val="accent1"/>
            </a:solidFill>
            <a:miter lim="800000"/>
            <a:headEnd/>
            <a:tailEnd/>
          </a:ln>
        </p:spPr>
        <p:txBody>
          <a:bodyPr tIns="640080" bIns="91440"/>
          <a:lstStyle/>
          <a:p>
            <a:pPr marL="227013" indent="-227013" eaLnBrk="0" hangingPunct="0">
              <a:lnSpc>
                <a:spcPct val="90000"/>
              </a:lnSpc>
              <a:spcBef>
                <a:spcPct val="75000"/>
              </a:spcBef>
              <a:buClr>
                <a:schemeClr val="accent2"/>
              </a:buClr>
              <a:buFont typeface="Wingdings" pitchFamily="2" charset="2"/>
              <a:buChar char="n"/>
            </a:pPr>
            <a:r>
              <a:rPr lang="en-US" dirty="0"/>
              <a:t>Personal/Commercial lines split has been about 50/50 for many years; Personal </a:t>
            </a:r>
            <a:r>
              <a:rPr lang="en-US" dirty="0" smtClean="0"/>
              <a:t>Lines </a:t>
            </a:r>
            <a:r>
              <a:rPr lang="en-US" dirty="0"/>
              <a:t>overtook Commercial Lines in 2010</a:t>
            </a:r>
          </a:p>
          <a:p>
            <a:pPr marL="227013" indent="-227013" eaLnBrk="0" hangingPunct="0">
              <a:lnSpc>
                <a:spcPct val="90000"/>
              </a:lnSpc>
              <a:spcBef>
                <a:spcPct val="75000"/>
              </a:spcBef>
              <a:buClr>
                <a:schemeClr val="accent2"/>
              </a:buClr>
              <a:buFont typeface="Wingdings" pitchFamily="2" charset="2"/>
              <a:buChar char="n"/>
            </a:pPr>
            <a:r>
              <a:rPr lang="en-US" dirty="0"/>
              <a:t>Pvt. Passenger Auto is by far the largest line of insurance and is currently the most important source of industry profits</a:t>
            </a:r>
          </a:p>
          <a:p>
            <a:pPr marL="227013" indent="-227013" eaLnBrk="0" hangingPunct="0">
              <a:lnSpc>
                <a:spcPct val="90000"/>
              </a:lnSpc>
              <a:spcBef>
                <a:spcPct val="75000"/>
              </a:spcBef>
              <a:buClr>
                <a:schemeClr val="accent2"/>
              </a:buClr>
              <a:buFont typeface="Wingdings" pitchFamily="2" charset="2"/>
              <a:buChar char="n"/>
            </a:pPr>
            <a:r>
              <a:rPr lang="en-US" dirty="0"/>
              <a:t>Billions of additional dollars in homeowners insurance premiums are written by state-run residual market plans</a:t>
            </a:r>
          </a:p>
        </p:txBody>
      </p:sp>
      <p:sp>
        <p:nvSpPr>
          <p:cNvPr id="2102277" name="Rectangle 5"/>
          <p:cNvSpPr>
            <a:spLocks noChangeArrowheads="1"/>
          </p:cNvSpPr>
          <p:nvPr/>
        </p:nvSpPr>
        <p:spPr bwMode="blackWhite">
          <a:xfrm>
            <a:off x="449263" y="1587500"/>
            <a:ext cx="3641725" cy="495300"/>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lIns="45720" rIns="45720" anchor="ctr"/>
          <a:lstStyle/>
          <a:p>
            <a:pPr algn="ctr">
              <a:lnSpc>
                <a:spcPct val="95000"/>
              </a:lnSpc>
              <a:spcBef>
                <a:spcPct val="25000"/>
              </a:spcBef>
              <a:defRPr/>
            </a:pPr>
            <a:r>
              <a:rPr lang="en-US" sz="2000" b="1" dirty="0">
                <a:solidFill>
                  <a:schemeClr val="bg1"/>
                </a:solidFill>
              </a:rPr>
              <a:t>Distribution Facts</a:t>
            </a:r>
          </a:p>
        </p:txBody>
      </p:sp>
      <p:graphicFrame>
        <p:nvGraphicFramePr>
          <p:cNvPr id="1026" name="Object 6"/>
          <p:cNvGraphicFramePr>
            <a:graphicFrameLocks/>
          </p:cNvGraphicFramePr>
          <p:nvPr/>
        </p:nvGraphicFramePr>
        <p:xfrm>
          <a:off x="5241925" y="2185988"/>
          <a:ext cx="3308350" cy="3265487"/>
        </p:xfrm>
        <a:graphic>
          <a:graphicData uri="http://schemas.openxmlformats.org/presentationml/2006/ole">
            <p:oleObj spid="_x0000_s9020418" name="Chart" r:id="rId4" imgW="3285990" imgH="3248111" progId="MSGraph.Chart.8">
              <p:embed followColorScheme="full"/>
            </p:oleObj>
          </a:graphicData>
        </a:graphic>
      </p:graphicFrame>
      <p:sp>
        <p:nvSpPr>
          <p:cNvPr id="1034" name="Text Box 7"/>
          <p:cNvSpPr txBox="1">
            <a:spLocks noChangeArrowheads="1"/>
          </p:cNvSpPr>
          <p:nvPr/>
        </p:nvSpPr>
        <p:spPr bwMode="auto">
          <a:xfrm>
            <a:off x="6118225" y="2770188"/>
            <a:ext cx="1909763" cy="388937"/>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1400" b="1" dirty="0">
                <a:solidFill>
                  <a:schemeClr val="bg1"/>
                </a:solidFill>
              </a:rPr>
              <a:t>Commercial Lines</a:t>
            </a:r>
          </a:p>
          <a:p>
            <a:pPr algn="ctr" eaLnBrk="0" hangingPunct="0">
              <a:lnSpc>
                <a:spcPct val="90000"/>
              </a:lnSpc>
              <a:buSzPct val="90000"/>
              <a:buFont typeface="Wingdings" pitchFamily="2" charset="2"/>
              <a:buNone/>
            </a:pPr>
            <a:r>
              <a:rPr lang="en-US" sz="1400" b="1" dirty="0">
                <a:solidFill>
                  <a:schemeClr val="bg1"/>
                </a:solidFill>
              </a:rPr>
              <a:t>$</a:t>
            </a:r>
            <a:r>
              <a:rPr lang="en-US" sz="1400" b="1" dirty="0" smtClean="0">
                <a:solidFill>
                  <a:schemeClr val="bg1"/>
                </a:solidFill>
              </a:rPr>
              <a:t>226.8B/49%</a:t>
            </a:r>
            <a:endParaRPr lang="en-US" sz="1400" b="1" dirty="0">
              <a:solidFill>
                <a:schemeClr val="bg1"/>
              </a:solidFill>
            </a:endParaRPr>
          </a:p>
        </p:txBody>
      </p:sp>
      <p:sp>
        <p:nvSpPr>
          <p:cNvPr id="1035" name="Rectangle 10"/>
          <p:cNvSpPr>
            <a:spLocks noChangeArrowheads="1"/>
          </p:cNvSpPr>
          <p:nvPr/>
        </p:nvSpPr>
        <p:spPr bwMode="black">
          <a:xfrm>
            <a:off x="5362575" y="1701800"/>
            <a:ext cx="3187700" cy="247650"/>
          </a:xfrm>
          <a:prstGeom prst="rect">
            <a:avLst/>
          </a:prstGeom>
          <a:noFill/>
          <a:ln w="9525" algn="ctr">
            <a:noFill/>
            <a:miter lim="800000"/>
            <a:headEnd/>
            <a:tailEnd/>
          </a:ln>
        </p:spPr>
        <p:txBody>
          <a:bodyPr lIns="45720" tIns="0" rIns="45720" bIns="0">
            <a:spAutoFit/>
          </a:bodyPr>
          <a:lstStyle/>
          <a:p>
            <a:pPr algn="ctr" defTabSz="114300" eaLnBrk="0" hangingPunct="0">
              <a:lnSpc>
                <a:spcPct val="90000"/>
              </a:lnSpc>
              <a:spcBef>
                <a:spcPct val="20000"/>
              </a:spcBef>
            </a:pPr>
            <a:r>
              <a:rPr lang="en-US" b="1" dirty="0" smtClean="0">
                <a:solidFill>
                  <a:srgbClr val="225A7A"/>
                </a:solidFill>
              </a:rPr>
              <a:t>2010</a:t>
            </a:r>
            <a:endParaRPr lang="en-US" b="1" dirty="0">
              <a:solidFill>
                <a:srgbClr val="225A7A"/>
              </a:solidFill>
            </a:endParaRPr>
          </a:p>
        </p:txBody>
      </p:sp>
      <p:sp>
        <p:nvSpPr>
          <p:cNvPr id="1036" name="Text Box 7"/>
          <p:cNvSpPr txBox="1">
            <a:spLocks noChangeArrowheads="1"/>
          </p:cNvSpPr>
          <p:nvPr/>
        </p:nvSpPr>
        <p:spPr bwMode="auto">
          <a:xfrm>
            <a:off x="5975350" y="4308475"/>
            <a:ext cx="1909763" cy="387350"/>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1400" b="1" dirty="0">
                <a:solidFill>
                  <a:schemeClr val="bg1"/>
                </a:solidFill>
              </a:rPr>
              <a:t>Pvt. Pass Auto</a:t>
            </a:r>
          </a:p>
          <a:p>
            <a:pPr algn="ctr" eaLnBrk="0" hangingPunct="0">
              <a:lnSpc>
                <a:spcPct val="90000"/>
              </a:lnSpc>
              <a:buSzPct val="90000"/>
              <a:buFont typeface="Wingdings" pitchFamily="2" charset="2"/>
              <a:buNone/>
            </a:pPr>
            <a:r>
              <a:rPr lang="en-US" sz="1400" b="1" dirty="0">
                <a:solidFill>
                  <a:schemeClr val="bg1"/>
                </a:solidFill>
              </a:rPr>
              <a:t>$</a:t>
            </a:r>
            <a:r>
              <a:rPr lang="en-US" sz="1400" b="1" dirty="0" smtClean="0">
                <a:solidFill>
                  <a:schemeClr val="bg1"/>
                </a:solidFill>
              </a:rPr>
              <a:t>165.0B/36%</a:t>
            </a:r>
            <a:endParaRPr lang="en-US" sz="1400" b="1" dirty="0">
              <a:solidFill>
                <a:schemeClr val="bg1"/>
              </a:solidFill>
            </a:endParaRPr>
          </a:p>
        </p:txBody>
      </p:sp>
      <p:sp>
        <p:nvSpPr>
          <p:cNvPr id="1037" name="Text Box 7"/>
          <p:cNvSpPr txBox="1">
            <a:spLocks noChangeArrowheads="1"/>
          </p:cNvSpPr>
          <p:nvPr/>
        </p:nvSpPr>
        <p:spPr bwMode="auto">
          <a:xfrm>
            <a:off x="5105400" y="3492500"/>
            <a:ext cx="1909763" cy="387350"/>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1400" b="1" dirty="0">
                <a:solidFill>
                  <a:schemeClr val="bg1"/>
                </a:solidFill>
              </a:rPr>
              <a:t>Homeowners</a:t>
            </a:r>
          </a:p>
          <a:p>
            <a:pPr algn="ctr" eaLnBrk="0" hangingPunct="0">
              <a:lnSpc>
                <a:spcPct val="90000"/>
              </a:lnSpc>
              <a:buSzPct val="90000"/>
              <a:buFont typeface="Wingdings" pitchFamily="2" charset="2"/>
              <a:buNone/>
            </a:pPr>
            <a:r>
              <a:rPr lang="en-US" sz="1400" b="1" dirty="0">
                <a:solidFill>
                  <a:schemeClr val="bg1"/>
                </a:solidFill>
              </a:rPr>
              <a:t>$</a:t>
            </a:r>
            <a:r>
              <a:rPr lang="en-US" sz="1400" b="1" dirty="0" smtClean="0">
                <a:solidFill>
                  <a:schemeClr val="bg1"/>
                </a:solidFill>
              </a:rPr>
              <a:t>68.2B/15%</a:t>
            </a:r>
            <a:endParaRPr lang="en-US" sz="14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2102277"/>
                                        </p:tgtEl>
                                        <p:attrNameLst>
                                          <p:attrName>style.visibility</p:attrName>
                                        </p:attrNameLst>
                                      </p:cBhvr>
                                      <p:to>
                                        <p:strVal val="visible"/>
                                      </p:to>
                                    </p:set>
                                    <p:animEffect transition="in" filter="wipe(left)">
                                      <p:cBhvr>
                                        <p:cTn id="7" dur="500"/>
                                        <p:tgtEl>
                                          <p:spTgt spid="2102277"/>
                                        </p:tgtEl>
                                      </p:cBhvr>
                                    </p:animEffect>
                                  </p:childTnLst>
                                </p:cTn>
                              </p:par>
                              <p:par>
                                <p:cTn id="8" presetID="22" presetClass="entr" presetSubtype="8" fill="hold" grpId="0" nodeType="withEffect">
                                  <p:stCondLst>
                                    <p:cond delay="500"/>
                                  </p:stCondLst>
                                  <p:childTnLst>
                                    <p:set>
                                      <p:cBhvr>
                                        <p:cTn id="9" dur="1" fill="hold">
                                          <p:stCondLst>
                                            <p:cond delay="0"/>
                                          </p:stCondLst>
                                        </p:cTn>
                                        <p:tgtEl>
                                          <p:spTgt spid="2102276"/>
                                        </p:tgtEl>
                                        <p:attrNameLst>
                                          <p:attrName>style.visibility</p:attrName>
                                        </p:attrNameLst>
                                      </p:cBhvr>
                                      <p:to>
                                        <p:strVal val="visible"/>
                                      </p:to>
                                    </p:set>
                                    <p:animEffect transition="in" filter="wipe(left)">
                                      <p:cBhvr>
                                        <p:cTn id="10" dur="500"/>
                                        <p:tgtEl>
                                          <p:spTgt spid="21022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2276" grpId="0" animBg="1"/>
      <p:bldP spid="2102277" grpId="0" animBg="1"/>
    </p:bld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105"/>
          <p:cNvSpPr>
            <a:spLocks noGrp="1" noChangeArrowheads="1"/>
          </p:cNvSpPr>
          <p:nvPr>
            <p:ph type="dt" sz="quarter" idx="10"/>
          </p:nvPr>
        </p:nvSpPr>
        <p:spPr/>
        <p:txBody>
          <a:bodyPr/>
          <a:lstStyle/>
          <a:p>
            <a:pPr>
              <a:defRPr/>
            </a:pPr>
            <a:r>
              <a:rPr lang="en-US" smtClean="0">
                <a:solidFill>
                  <a:srgbClr val="FFFFFF"/>
                </a:solidFill>
              </a:rPr>
              <a:t>12/01/09 - 9pm</a:t>
            </a:r>
          </a:p>
        </p:txBody>
      </p:sp>
      <p:sp>
        <p:nvSpPr>
          <p:cNvPr id="14340" name="Rectangle 106"/>
          <p:cNvSpPr>
            <a:spLocks noGrp="1" noChangeArrowheads="1"/>
          </p:cNvSpPr>
          <p:nvPr>
            <p:ph type="ftr" sz="quarter" idx="11"/>
          </p:nvPr>
        </p:nvSpPr>
        <p:spPr/>
        <p:txBody>
          <a:bodyPr/>
          <a:lstStyle/>
          <a:p>
            <a:pPr>
              <a:defRPr/>
            </a:pPr>
            <a:r>
              <a:rPr lang="en-US" smtClean="0">
                <a:solidFill>
                  <a:srgbClr val="FFFFFF"/>
                </a:solidFill>
              </a:rPr>
              <a:t>eSlide – P6466 – The Financial Crisis and the Future of the P/C</a:t>
            </a:r>
          </a:p>
        </p:txBody>
      </p:sp>
      <p:sp>
        <p:nvSpPr>
          <p:cNvPr id="14341" name="Rectangle 110"/>
          <p:cNvSpPr>
            <a:spLocks noGrp="1" noChangeArrowheads="1"/>
          </p:cNvSpPr>
          <p:nvPr>
            <p:ph type="sldNum" sz="quarter" idx="12"/>
          </p:nvPr>
        </p:nvSpPr>
        <p:spPr/>
        <p:txBody>
          <a:bodyPr/>
          <a:lstStyle/>
          <a:p>
            <a:pPr>
              <a:defRPr/>
            </a:pPr>
            <a:fld id="{A82D960B-4B6D-4DE5-A81E-59F2507CF766}" type="slidenum">
              <a:rPr lang="en-US" smtClean="0">
                <a:solidFill>
                  <a:srgbClr val="000000"/>
                </a:solidFill>
              </a:rPr>
              <a:pPr>
                <a:defRPr/>
              </a:pPr>
              <a:t>182</a:t>
            </a:fld>
            <a:endParaRPr lang="en-US" smtClean="0">
              <a:solidFill>
                <a:srgbClr val="000000"/>
              </a:solidFill>
            </a:endParaRPr>
          </a:p>
        </p:txBody>
      </p:sp>
      <p:sp>
        <p:nvSpPr>
          <p:cNvPr id="54278" name="Rectangle 6"/>
          <p:cNvSpPr>
            <a:spLocks noChangeArrowheads="1"/>
          </p:cNvSpPr>
          <p:nvPr/>
        </p:nvSpPr>
        <p:spPr bwMode="auto">
          <a:xfrm>
            <a:off x="1685925" y="1836738"/>
            <a:ext cx="708025" cy="3754437"/>
          </a:xfrm>
          <a:prstGeom prst="rect">
            <a:avLst/>
          </a:prstGeom>
          <a:solidFill>
            <a:srgbClr val="225A7A">
              <a:alpha val="23921"/>
            </a:srgbClr>
          </a:solidFill>
          <a:ln w="12700" algn="ctr">
            <a:noFill/>
            <a:miter lim="800000"/>
            <a:headEnd/>
            <a:tailEnd/>
          </a:ln>
        </p:spPr>
        <p:txBody>
          <a:bodyPr wrap="none" anchor="ctr"/>
          <a:lstStyle/>
          <a:p>
            <a:pPr fontAlgn="base">
              <a:spcBef>
                <a:spcPct val="0"/>
              </a:spcBef>
              <a:spcAft>
                <a:spcPct val="0"/>
              </a:spcAft>
            </a:pPr>
            <a:endParaRPr lang="en-US">
              <a:solidFill>
                <a:srgbClr val="000000"/>
              </a:solidFill>
              <a:latin typeface="Arial" charset="0"/>
              <a:cs typeface="Arial" charset="0"/>
            </a:endParaRPr>
          </a:p>
        </p:txBody>
      </p:sp>
      <p:sp>
        <p:nvSpPr>
          <p:cNvPr id="54279" name="Rectangle 15"/>
          <p:cNvSpPr>
            <a:spLocks noChangeArrowheads="1"/>
          </p:cNvSpPr>
          <p:nvPr/>
        </p:nvSpPr>
        <p:spPr bwMode="auto">
          <a:xfrm>
            <a:off x="3365500" y="1836738"/>
            <a:ext cx="709613" cy="3754437"/>
          </a:xfrm>
          <a:prstGeom prst="rect">
            <a:avLst/>
          </a:prstGeom>
          <a:solidFill>
            <a:srgbClr val="225A7A">
              <a:alpha val="23921"/>
            </a:srgbClr>
          </a:solidFill>
          <a:ln w="12700" algn="ctr">
            <a:noFill/>
            <a:miter lim="800000"/>
            <a:headEnd/>
            <a:tailEnd/>
          </a:ln>
        </p:spPr>
        <p:txBody>
          <a:bodyPr wrap="none" anchor="ctr"/>
          <a:lstStyle/>
          <a:p>
            <a:pPr fontAlgn="base">
              <a:spcBef>
                <a:spcPct val="0"/>
              </a:spcBef>
              <a:spcAft>
                <a:spcPct val="0"/>
              </a:spcAft>
            </a:pPr>
            <a:endParaRPr lang="en-US">
              <a:solidFill>
                <a:srgbClr val="000000"/>
              </a:solidFill>
              <a:latin typeface="Arial" charset="0"/>
              <a:cs typeface="Arial" charset="0"/>
            </a:endParaRPr>
          </a:p>
        </p:txBody>
      </p:sp>
      <p:sp>
        <p:nvSpPr>
          <p:cNvPr id="54280" name="Rectangle 16"/>
          <p:cNvSpPr>
            <a:spLocks noChangeArrowheads="1"/>
          </p:cNvSpPr>
          <p:nvPr/>
        </p:nvSpPr>
        <p:spPr bwMode="auto">
          <a:xfrm>
            <a:off x="6462713" y="1836738"/>
            <a:ext cx="744537" cy="3754437"/>
          </a:xfrm>
          <a:prstGeom prst="rect">
            <a:avLst/>
          </a:prstGeom>
          <a:solidFill>
            <a:srgbClr val="225A7A">
              <a:alpha val="23921"/>
            </a:srgbClr>
          </a:solidFill>
          <a:ln w="12700" algn="ctr">
            <a:noFill/>
            <a:miter lim="800000"/>
            <a:headEnd/>
            <a:tailEnd/>
          </a:ln>
        </p:spPr>
        <p:txBody>
          <a:bodyPr wrap="none" anchor="ctr"/>
          <a:lstStyle/>
          <a:p>
            <a:pPr fontAlgn="base">
              <a:spcBef>
                <a:spcPct val="0"/>
              </a:spcBef>
              <a:spcAft>
                <a:spcPct val="0"/>
              </a:spcAft>
            </a:pPr>
            <a:endParaRPr lang="en-US">
              <a:solidFill>
                <a:srgbClr val="000000"/>
              </a:solidFill>
              <a:latin typeface="Arial" charset="0"/>
              <a:cs typeface="Arial" charset="0"/>
            </a:endParaRPr>
          </a:p>
        </p:txBody>
      </p:sp>
      <p:graphicFrame>
        <p:nvGraphicFramePr>
          <p:cNvPr id="54274" name="Object 2"/>
          <p:cNvGraphicFramePr>
            <a:graphicFrameLocks/>
          </p:cNvGraphicFramePr>
          <p:nvPr/>
        </p:nvGraphicFramePr>
        <p:xfrm>
          <a:off x="316250" y="1735138"/>
          <a:ext cx="8683625" cy="4532312"/>
        </p:xfrm>
        <a:graphic>
          <a:graphicData uri="http://schemas.openxmlformats.org/presentationml/2006/ole">
            <p:oleObj spid="_x0000_s14590978" name="Chart" r:id="rId4" imgW="8601126" imgH="4533804" progId="MSGraph.Chart.8">
              <p:embed followColorScheme="full"/>
            </p:oleObj>
          </a:graphicData>
        </a:graphic>
      </p:graphicFrame>
      <p:sp>
        <p:nvSpPr>
          <p:cNvPr id="54281" name="Rectangle 3"/>
          <p:cNvSpPr>
            <a:spLocks noGrp="1" noChangeArrowheads="1"/>
          </p:cNvSpPr>
          <p:nvPr>
            <p:ph type="title"/>
          </p:nvPr>
        </p:nvSpPr>
        <p:spPr>
          <a:xfrm>
            <a:off x="235386" y="90488"/>
            <a:ext cx="7400925" cy="860425"/>
          </a:xfrm>
        </p:spPr>
        <p:txBody>
          <a:bodyPr/>
          <a:lstStyle/>
          <a:p>
            <a:r>
              <a:rPr lang="en-US" dirty="0" smtClean="0"/>
              <a:t>Net Premium Growth: Annual Change, </a:t>
            </a:r>
            <a:br>
              <a:rPr lang="en-US" dirty="0" smtClean="0"/>
            </a:br>
            <a:r>
              <a:rPr lang="en-US" dirty="0" smtClean="0"/>
              <a:t>1971—2012</a:t>
            </a:r>
          </a:p>
        </p:txBody>
      </p:sp>
      <p:sp>
        <p:nvSpPr>
          <p:cNvPr id="54282" name="Rectangle 5"/>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a:solidFill>
                  <a:srgbClr val="225A7A"/>
                </a:solidFill>
                <a:latin typeface="Arial" charset="0"/>
                <a:cs typeface="Arial" charset="0"/>
              </a:rPr>
              <a:t>(Percent)</a:t>
            </a:r>
          </a:p>
        </p:txBody>
      </p:sp>
      <p:sp>
        <p:nvSpPr>
          <p:cNvPr id="54283" name="Text Box 10"/>
          <p:cNvSpPr txBox="1">
            <a:spLocks noChangeArrowheads="1"/>
          </p:cNvSpPr>
          <p:nvPr/>
        </p:nvSpPr>
        <p:spPr bwMode="auto">
          <a:xfrm>
            <a:off x="1449388" y="1493838"/>
            <a:ext cx="1066800" cy="304800"/>
          </a:xfrm>
          <a:prstGeom prst="rect">
            <a:avLst/>
          </a:prstGeom>
          <a:noFill/>
          <a:ln w="9525">
            <a:noFill/>
            <a:miter lim="800000"/>
            <a:headEnd/>
            <a:tailEnd/>
          </a:ln>
        </p:spPr>
        <p:txBody>
          <a:bodyPr lIns="92075" tIns="46038" rIns="92075" bIns="46038">
            <a:spAutoFit/>
          </a:bodyPr>
          <a:lstStyle/>
          <a:p>
            <a:pPr algn="ctr" eaLnBrk="0" fontAlgn="base" hangingPunct="0">
              <a:spcBef>
                <a:spcPct val="50000"/>
              </a:spcBef>
              <a:spcAft>
                <a:spcPct val="0"/>
              </a:spcAft>
              <a:buClr>
                <a:srgbClr val="FF3300"/>
              </a:buClr>
              <a:buFont typeface="Wingdings" pitchFamily="2" charset="2"/>
              <a:buNone/>
            </a:pPr>
            <a:r>
              <a:rPr lang="en-US" sz="1400" b="1">
                <a:solidFill>
                  <a:srgbClr val="000000"/>
                </a:solidFill>
                <a:latin typeface="Arial" charset="0"/>
                <a:cs typeface="Arial" charset="0"/>
              </a:rPr>
              <a:t>1975-78</a:t>
            </a:r>
          </a:p>
        </p:txBody>
      </p:sp>
      <p:sp>
        <p:nvSpPr>
          <p:cNvPr id="54284" name="Text Box 11"/>
          <p:cNvSpPr txBox="1">
            <a:spLocks noChangeArrowheads="1"/>
          </p:cNvSpPr>
          <p:nvPr/>
        </p:nvSpPr>
        <p:spPr bwMode="auto">
          <a:xfrm>
            <a:off x="3170238" y="1493838"/>
            <a:ext cx="1066800" cy="304800"/>
          </a:xfrm>
          <a:prstGeom prst="rect">
            <a:avLst/>
          </a:prstGeom>
          <a:noFill/>
          <a:ln w="9525">
            <a:noFill/>
            <a:miter lim="800000"/>
            <a:headEnd/>
            <a:tailEnd/>
          </a:ln>
        </p:spPr>
        <p:txBody>
          <a:bodyPr lIns="92075" tIns="46038" rIns="92075" bIns="46038">
            <a:spAutoFit/>
          </a:bodyPr>
          <a:lstStyle/>
          <a:p>
            <a:pPr algn="ctr" eaLnBrk="0" fontAlgn="base" hangingPunct="0">
              <a:spcBef>
                <a:spcPct val="50000"/>
              </a:spcBef>
              <a:spcAft>
                <a:spcPct val="0"/>
              </a:spcAft>
              <a:buClr>
                <a:srgbClr val="FF3300"/>
              </a:buClr>
              <a:buFont typeface="Wingdings" pitchFamily="2" charset="2"/>
              <a:buNone/>
            </a:pPr>
            <a:r>
              <a:rPr lang="en-US" sz="1400" b="1">
                <a:solidFill>
                  <a:srgbClr val="000000"/>
                </a:solidFill>
                <a:latin typeface="Arial" charset="0"/>
                <a:cs typeface="Arial" charset="0"/>
              </a:rPr>
              <a:t>1984-87</a:t>
            </a:r>
          </a:p>
        </p:txBody>
      </p:sp>
      <p:sp>
        <p:nvSpPr>
          <p:cNvPr id="54285" name="Text Box 12"/>
          <p:cNvSpPr txBox="1">
            <a:spLocks noChangeArrowheads="1"/>
          </p:cNvSpPr>
          <p:nvPr/>
        </p:nvSpPr>
        <p:spPr bwMode="auto">
          <a:xfrm>
            <a:off x="6308725" y="1493838"/>
            <a:ext cx="1066800" cy="304800"/>
          </a:xfrm>
          <a:prstGeom prst="rect">
            <a:avLst/>
          </a:prstGeom>
          <a:noFill/>
          <a:ln w="9525">
            <a:noFill/>
            <a:miter lim="800000"/>
            <a:headEnd/>
            <a:tailEnd/>
          </a:ln>
        </p:spPr>
        <p:txBody>
          <a:bodyPr lIns="92075" tIns="46038" rIns="92075" bIns="46038">
            <a:spAutoFit/>
          </a:bodyPr>
          <a:lstStyle/>
          <a:p>
            <a:pPr algn="ctr" eaLnBrk="0" fontAlgn="base" hangingPunct="0">
              <a:spcBef>
                <a:spcPct val="50000"/>
              </a:spcBef>
              <a:spcAft>
                <a:spcPct val="0"/>
              </a:spcAft>
              <a:buClr>
                <a:srgbClr val="FF3300"/>
              </a:buClr>
              <a:buFont typeface="Wingdings" pitchFamily="2" charset="2"/>
              <a:buNone/>
            </a:pPr>
            <a:r>
              <a:rPr lang="en-US" sz="1400" b="1">
                <a:solidFill>
                  <a:srgbClr val="000000"/>
                </a:solidFill>
                <a:latin typeface="Arial" charset="0"/>
                <a:cs typeface="Arial" charset="0"/>
              </a:rPr>
              <a:t>2000-03</a:t>
            </a:r>
          </a:p>
        </p:txBody>
      </p:sp>
      <p:sp>
        <p:nvSpPr>
          <p:cNvPr id="54286" name="Rectangle 13"/>
          <p:cNvSpPr>
            <a:spLocks noChangeArrowheads="1"/>
          </p:cNvSpPr>
          <p:nvPr/>
        </p:nvSpPr>
        <p:spPr bwMode="auto">
          <a:xfrm>
            <a:off x="0" y="6262688"/>
            <a:ext cx="7569200" cy="595312"/>
          </a:xfrm>
          <a:prstGeom prst="rect">
            <a:avLst/>
          </a:prstGeom>
          <a:noFill/>
          <a:ln w="9525">
            <a:noFill/>
            <a:miter lim="800000"/>
            <a:headEnd/>
            <a:tailEnd/>
          </a:ln>
        </p:spPr>
        <p:txBody>
          <a:bodyPr lIns="365760" tIns="0" rIns="0" bIns="137160" anchor="b">
            <a:spAutoFit/>
          </a:bodyPr>
          <a:lstStyle/>
          <a:p>
            <a:pPr eaLnBrk="0" fontAlgn="base" hangingPunct="0">
              <a:lnSpc>
                <a:spcPct val="90000"/>
              </a:lnSpc>
              <a:spcBef>
                <a:spcPct val="0"/>
              </a:spcBef>
              <a:spcAft>
                <a:spcPct val="0"/>
              </a:spcAft>
              <a:buClr>
                <a:srgbClr val="FF6801"/>
              </a:buClr>
              <a:buFont typeface="Wingdings" pitchFamily="2" charset="2"/>
              <a:buNone/>
            </a:pPr>
            <a:r>
              <a:rPr lang="en-US" sz="1100" dirty="0" smtClean="0">
                <a:solidFill>
                  <a:srgbClr val="000000"/>
                </a:solidFill>
                <a:latin typeface="Arial" charset="0"/>
                <a:cs typeface="Arial" charset="0"/>
              </a:rPr>
              <a:t> </a:t>
            </a:r>
            <a:endParaRPr lang="en-US" sz="1100" dirty="0">
              <a:solidFill>
                <a:srgbClr val="000000"/>
              </a:solidFill>
              <a:latin typeface="Arial" charset="0"/>
              <a:cs typeface="Arial" charset="0"/>
            </a:endParaRPr>
          </a:p>
          <a:p>
            <a:pPr eaLnBrk="0" fontAlgn="base" hangingPunct="0">
              <a:lnSpc>
                <a:spcPct val="90000"/>
              </a:lnSpc>
              <a:spcBef>
                <a:spcPct val="0"/>
              </a:spcBef>
              <a:spcAft>
                <a:spcPct val="0"/>
              </a:spcAft>
              <a:buClr>
                <a:srgbClr val="FF6801"/>
              </a:buClr>
              <a:buFont typeface="Wingdings" pitchFamily="2" charset="2"/>
              <a:buNone/>
            </a:pPr>
            <a:r>
              <a:rPr lang="en-US" sz="1100" dirty="0">
                <a:solidFill>
                  <a:srgbClr val="000000"/>
                </a:solidFill>
                <a:latin typeface="Arial" charset="0"/>
                <a:cs typeface="Arial" charset="0"/>
              </a:rPr>
              <a:t>Shaded areas denote “hard market” periods</a:t>
            </a:r>
          </a:p>
          <a:p>
            <a:pPr eaLnBrk="0" fontAlgn="base" hangingPunct="0">
              <a:lnSpc>
                <a:spcPct val="90000"/>
              </a:lnSpc>
              <a:spcBef>
                <a:spcPct val="0"/>
              </a:spcBef>
              <a:spcAft>
                <a:spcPct val="0"/>
              </a:spcAft>
              <a:buClr>
                <a:srgbClr val="FF6801"/>
              </a:buClr>
              <a:buFont typeface="Wingdings" pitchFamily="2" charset="2"/>
              <a:buNone/>
            </a:pPr>
            <a:r>
              <a:rPr lang="en-US" sz="1100" dirty="0">
                <a:solidFill>
                  <a:srgbClr val="000000"/>
                </a:solidFill>
                <a:latin typeface="Arial" charset="0"/>
                <a:cs typeface="Arial" charset="0"/>
              </a:rPr>
              <a:t>Sources:  A.M. Best (historical and forecast), ISO, Insurance Information Institute.</a:t>
            </a:r>
          </a:p>
        </p:txBody>
      </p:sp>
      <p:sp>
        <p:nvSpPr>
          <p:cNvPr id="2034702" name="AutoShape 14"/>
          <p:cNvSpPr>
            <a:spLocks noChangeArrowheads="1"/>
          </p:cNvSpPr>
          <p:nvPr/>
        </p:nvSpPr>
        <p:spPr bwMode="blackWhite">
          <a:xfrm>
            <a:off x="5451475" y="1925638"/>
            <a:ext cx="2711450" cy="1046162"/>
          </a:xfrm>
          <a:prstGeom prst="wedgeRectCallout">
            <a:avLst>
              <a:gd name="adj1" fmla="val 45208"/>
              <a:gd name="adj2" fmla="val 25625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a:solidFill>
                  <a:srgbClr val="FFFFFF"/>
                </a:solidFill>
                <a:latin typeface="Arial" charset="0"/>
                <a:cs typeface="Arial" charset="0"/>
              </a:rPr>
              <a:t>Net Written Premiums Fell 0.7% in 2007 (First Decline Since 1943) by 2.0% in 2008, and 4.2% in 2009, the First 3-Year Decline Since 1930-33.</a:t>
            </a:r>
          </a:p>
        </p:txBody>
      </p:sp>
      <p:sp>
        <p:nvSpPr>
          <p:cNvPr id="18" name="AutoShape 7"/>
          <p:cNvSpPr>
            <a:spLocks noChangeArrowheads="1"/>
          </p:cNvSpPr>
          <p:nvPr/>
        </p:nvSpPr>
        <p:spPr bwMode="blackWhite">
          <a:xfrm>
            <a:off x="8001000" y="3039129"/>
            <a:ext cx="1062225" cy="1103312"/>
          </a:xfrm>
          <a:prstGeom prst="wedgeRectCallout">
            <a:avLst>
              <a:gd name="adj1" fmla="val 20102"/>
              <a:gd name="adj2" fmla="val 9831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latin typeface="Arial" pitchFamily="34" charset="0"/>
                <a:cs typeface="Arial" charset="0"/>
              </a:rPr>
              <a:t>2012 </a:t>
            </a:r>
            <a:r>
              <a:rPr lang="en-US" sz="1400" b="1" dirty="0">
                <a:solidFill>
                  <a:srgbClr val="FFFFFF"/>
                </a:solidFill>
                <a:latin typeface="Arial" pitchFamily="34" charset="0"/>
                <a:cs typeface="Arial" charset="0"/>
              </a:rPr>
              <a:t>growth was </a:t>
            </a:r>
            <a:r>
              <a:rPr lang="en-US" sz="1400" b="1" dirty="0" smtClean="0">
                <a:solidFill>
                  <a:srgbClr val="FFFFFF"/>
                </a:solidFill>
                <a:latin typeface="Arial" pitchFamily="34" charset="0"/>
                <a:cs typeface="Arial" charset="0"/>
              </a:rPr>
              <a:t>+</a:t>
            </a:r>
            <a:r>
              <a:rPr lang="en-US" sz="1400" b="1" dirty="0" smtClean="0">
                <a:solidFill>
                  <a:srgbClr val="FFFFFF"/>
                </a:solidFill>
                <a:latin typeface="Arial" pitchFamily="34" charset="0"/>
              </a:rPr>
              <a:t>4.3</a:t>
            </a:r>
            <a:r>
              <a:rPr lang="en-US" sz="1400" b="1" dirty="0" smtClean="0">
                <a:solidFill>
                  <a:srgbClr val="FFFFFF"/>
                </a:solidFill>
                <a:latin typeface="Arial" pitchFamily="34" charset="0"/>
                <a:cs typeface="Arial" charset="0"/>
              </a:rPr>
              <a:t>%</a:t>
            </a:r>
            <a:endParaRPr lang="en-US" sz="1600" b="1" dirty="0">
              <a:solidFill>
                <a:srgbClr val="FFFFFF"/>
              </a:solidFill>
              <a:latin typeface="Arial" pitchFamily="34" charset="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2034702"/>
                                        </p:tgtEl>
                                        <p:attrNameLst>
                                          <p:attrName>style.visibility</p:attrName>
                                        </p:attrNameLst>
                                      </p:cBhvr>
                                      <p:to>
                                        <p:strVal val="visible"/>
                                      </p:to>
                                    </p:set>
                                    <p:animEffect transition="in" filter="wipe(right)">
                                      <p:cBhvr>
                                        <p:cTn id="7" dur="500"/>
                                        <p:tgtEl>
                                          <p:spTgt spid="2034702"/>
                                        </p:tgtEl>
                                      </p:cBhvr>
                                    </p:animEffect>
                                  </p:childTnLst>
                                </p:cTn>
                              </p:par>
                            </p:childTnLst>
                          </p:cTn>
                        </p:par>
                        <p:par>
                          <p:cTn id="8" fill="hold">
                            <p:stCondLst>
                              <p:cond delay="1500"/>
                            </p:stCondLst>
                            <p:childTnLst>
                              <p:par>
                                <p:cTn id="9" presetID="22" presetClass="entr" presetSubtype="4" fill="hold" grpId="0" nodeType="afterEffect">
                                  <p:stCondLst>
                                    <p:cond delay="700"/>
                                  </p:stCondLst>
                                  <p:childTnLst>
                                    <p:set>
                                      <p:cBhvr>
                                        <p:cTn id="10" dur="1" fill="hold">
                                          <p:stCondLst>
                                            <p:cond delay="0"/>
                                          </p:stCondLst>
                                        </p:cTn>
                                        <p:tgtEl>
                                          <p:spTgt spid="18"/>
                                        </p:tgtEl>
                                        <p:attrNameLst>
                                          <p:attrName>style.visibility</p:attrName>
                                        </p:attrNameLst>
                                      </p:cBhvr>
                                      <p:to>
                                        <p:strVal val="visible"/>
                                      </p:to>
                                    </p:set>
                                    <p:animEffect transition="in" filter="wipe(down)">
                                      <p:cBhvr>
                                        <p:cTn id="1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4702" grpId="0" animBg="1"/>
      <p:bldP spid="18" grpId="0" animBg="1"/>
    </p:bld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fontAlgn="base" hangingPunct="0">
              <a:lnSpc>
                <a:spcPct val="85000"/>
              </a:lnSpc>
              <a:spcBef>
                <a:spcPct val="20000"/>
              </a:spcBef>
              <a:spcAft>
                <a:spcPct val="0"/>
              </a:spcAft>
            </a:pPr>
            <a:r>
              <a:rPr lang="en-US" sz="900" smtClean="0">
                <a:solidFill>
                  <a:srgbClr val="FFFFFF"/>
                </a:solidFill>
                <a:latin typeface="Arial" charset="0"/>
                <a:cs typeface="Arial" charset="0"/>
              </a:rPr>
              <a:t>12/01/09 - 9pm</a:t>
            </a:r>
          </a:p>
        </p:txBody>
      </p:sp>
      <p:sp>
        <p:nvSpPr>
          <p:cNvPr id="8196"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fontAlgn="base" hangingPunct="0">
              <a:lnSpc>
                <a:spcPct val="85000"/>
              </a:lnSpc>
              <a:spcBef>
                <a:spcPct val="20000"/>
              </a:spcBef>
              <a:spcAft>
                <a:spcPct val="0"/>
              </a:spcAft>
            </a:pPr>
            <a:r>
              <a:rPr lang="en-US" sz="900" smtClean="0">
                <a:solidFill>
                  <a:srgbClr val="FFFFFF"/>
                </a:solidFill>
                <a:latin typeface="Arial" charset="0"/>
                <a:cs typeface="Arial" charset="0"/>
              </a:rPr>
              <a:t>eSlide – P6466 – The Financial Crisis and the Future of the P/C</a:t>
            </a:r>
          </a:p>
        </p:txBody>
      </p:sp>
      <p:sp>
        <p:nvSpPr>
          <p:cNvPr id="8197"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5CA7A687-7399-4D14-BB9C-CB97F4ED43B6}" type="slidenum">
              <a:rPr lang="en-US" sz="900" smtClean="0">
                <a:solidFill>
                  <a:srgbClr val="000000"/>
                </a:solidFill>
                <a:latin typeface="Arial" charset="0"/>
                <a:cs typeface="Arial" charset="0"/>
              </a:rPr>
              <a:pPr algn="r" eaLnBrk="0" fontAlgn="base" hangingPunct="0">
                <a:lnSpc>
                  <a:spcPct val="85000"/>
                </a:lnSpc>
                <a:spcBef>
                  <a:spcPct val="20000"/>
                </a:spcBef>
                <a:spcAft>
                  <a:spcPct val="0"/>
                </a:spcAft>
              </a:pPr>
              <a:t>183</a:t>
            </a:fld>
            <a:endParaRPr lang="en-US" sz="900" smtClean="0">
              <a:solidFill>
                <a:srgbClr val="000000"/>
              </a:solidFill>
              <a:latin typeface="Arial" charset="0"/>
              <a:cs typeface="Arial" charset="0"/>
            </a:endParaRPr>
          </a:p>
        </p:txBody>
      </p:sp>
      <p:sp>
        <p:nvSpPr>
          <p:cNvPr id="8198" name="Rectangle 2"/>
          <p:cNvSpPr>
            <a:spLocks noGrp="1" noChangeArrowheads="1"/>
          </p:cNvSpPr>
          <p:nvPr>
            <p:ph type="title" idx="4294967295"/>
          </p:nvPr>
        </p:nvSpPr>
        <p:spPr>
          <a:xfrm>
            <a:off x="218639" y="0"/>
            <a:ext cx="7559675" cy="1003300"/>
          </a:xfrm>
        </p:spPr>
        <p:txBody>
          <a:bodyPr/>
          <a:lstStyle/>
          <a:p>
            <a:r>
              <a:rPr lang="en-US" smtClean="0"/>
              <a:t>P/C Net Premiums Written: % Change, Quarter vs. Year-Prior Quarter</a:t>
            </a:r>
          </a:p>
        </p:txBody>
      </p:sp>
      <p:sp>
        <p:nvSpPr>
          <p:cNvPr id="8199" name="Rectangle 4"/>
          <p:cNvSpPr>
            <a:spLocks noChangeArrowheads="1"/>
          </p:cNvSpPr>
          <p:nvPr/>
        </p:nvSpPr>
        <p:spPr bwMode="auto">
          <a:xfrm>
            <a:off x="0" y="6575425"/>
            <a:ext cx="7569200" cy="282575"/>
          </a:xfrm>
          <a:prstGeom prst="rect">
            <a:avLst/>
          </a:prstGeom>
          <a:noFill/>
          <a:ln w="9525">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smtClean="0">
                <a:solidFill>
                  <a:srgbClr val="000000"/>
                </a:solidFill>
                <a:latin typeface="Arial" charset="0"/>
                <a:cs typeface="Arial" charset="0"/>
              </a:rPr>
              <a:t>Sources: ISO, Insurance Information Institute. </a:t>
            </a:r>
          </a:p>
        </p:txBody>
      </p:sp>
      <p:sp>
        <p:nvSpPr>
          <p:cNvPr id="1938437" name="Rectangle 5"/>
          <p:cNvSpPr>
            <a:spLocks noChangeArrowheads="1"/>
          </p:cNvSpPr>
          <p:nvPr/>
        </p:nvSpPr>
        <p:spPr bwMode="blackWhite">
          <a:xfrm>
            <a:off x="444500" y="5670550"/>
            <a:ext cx="8207375" cy="80486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sz="2000" b="1" dirty="0" smtClean="0">
                <a:solidFill>
                  <a:srgbClr val="FFFFFF"/>
                </a:solidFill>
              </a:rPr>
              <a:t>Sustained Growth in </a:t>
            </a:r>
            <a:r>
              <a:rPr lang="en-US" sz="2000" b="1" dirty="0" smtClean="0">
                <a:solidFill>
                  <a:srgbClr val="FFFFFF"/>
                </a:solidFill>
                <a:latin typeface="Arial" charset="0"/>
                <a:cs typeface="Arial" charset="0"/>
              </a:rPr>
              <a:t> Written Premiums</a:t>
            </a:r>
            <a:br>
              <a:rPr lang="en-US" sz="2000" b="1" dirty="0" smtClean="0">
                <a:solidFill>
                  <a:srgbClr val="FFFFFF"/>
                </a:solidFill>
                <a:latin typeface="Arial" charset="0"/>
                <a:cs typeface="Arial" charset="0"/>
              </a:rPr>
            </a:br>
            <a:r>
              <a:rPr lang="en-US" sz="2000" b="1" dirty="0" smtClean="0">
                <a:solidFill>
                  <a:srgbClr val="FFFFFF"/>
                </a:solidFill>
                <a:latin typeface="Arial" charset="0"/>
                <a:cs typeface="Arial" charset="0"/>
              </a:rPr>
              <a:t>(vs. the same quarter, prior year) Will Continue through 2013</a:t>
            </a:r>
          </a:p>
        </p:txBody>
      </p:sp>
      <p:graphicFrame>
        <p:nvGraphicFramePr>
          <p:cNvPr id="8194" name="Object 7"/>
          <p:cNvGraphicFramePr>
            <a:graphicFrameLocks noChangeAspect="1"/>
          </p:cNvGraphicFramePr>
          <p:nvPr/>
        </p:nvGraphicFramePr>
        <p:xfrm>
          <a:off x="317500" y="1285875"/>
          <a:ext cx="8499475" cy="4286250"/>
        </p:xfrm>
        <a:graphic>
          <a:graphicData uri="http://schemas.openxmlformats.org/presentationml/2006/ole">
            <p:oleObj spid="_x0000_s14592002" name="Chart" r:id="rId5" imgW="8296363" imgH="3762334" progId="MSGraph.Chart.8">
              <p:embed followColorScheme="full"/>
            </p:oleObj>
          </a:graphicData>
        </a:graphic>
      </p:graphicFrame>
      <p:sp>
        <p:nvSpPr>
          <p:cNvPr id="9" name="AutoShape 14"/>
          <p:cNvSpPr>
            <a:spLocks noChangeArrowheads="1"/>
          </p:cNvSpPr>
          <p:nvPr/>
        </p:nvSpPr>
        <p:spPr bwMode="blackWhite">
          <a:xfrm>
            <a:off x="5823257" y="1281881"/>
            <a:ext cx="2495550" cy="1181100"/>
          </a:xfrm>
          <a:prstGeom prst="wedgeRectCallout">
            <a:avLst>
              <a:gd name="adj1" fmla="val 58151"/>
              <a:gd name="adj2" fmla="val 7990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smtClean="0">
                <a:solidFill>
                  <a:srgbClr val="FFFFFF"/>
                </a:solidFill>
              </a:rPr>
              <a:t>Premium growth in Q1 2013 was up 4.1% over Q1 2012, marking the 12</a:t>
            </a:r>
            <a:r>
              <a:rPr lang="en-US" sz="1600" b="1" baseline="30000" dirty="0" smtClean="0">
                <a:solidFill>
                  <a:srgbClr val="FFFFFF"/>
                </a:solidFill>
              </a:rPr>
              <a:t>th</a:t>
            </a:r>
            <a:r>
              <a:rPr lang="en-US" sz="1600" b="1" dirty="0" smtClean="0">
                <a:solidFill>
                  <a:srgbClr val="FFFFFF"/>
                </a:solidFill>
              </a:rPr>
              <a:t> consecutive quarter of growth</a:t>
            </a:r>
            <a:endParaRPr lang="en-US" sz="1600" b="1" dirty="0" smtClean="0">
              <a:solidFill>
                <a:srgbClr val="FFFFFF"/>
              </a:solidFill>
              <a:latin typeface="Arial" charset="0"/>
              <a:cs typeface="Arial" charset="0"/>
            </a:endParaRPr>
          </a:p>
        </p:txBody>
      </p:sp>
    </p:spTree>
    <p:custDataLst>
      <p:tags r:id="rId2"/>
    </p:custDataLst>
  </p:cSld>
  <p:clrMapOvr>
    <a:masterClrMapping/>
  </p:clrMapOvr>
  <p:transition/>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5299" name="Rectangle 105"/>
          <p:cNvSpPr>
            <a:spLocks noGrp="1" noChangeArrowheads="1"/>
          </p:cNvSpPr>
          <p:nvPr>
            <p:ph type="dt" sz="quarter" idx="10"/>
          </p:nvPr>
        </p:nvSpPr>
        <p:spPr/>
        <p:txBody>
          <a:bodyPr/>
          <a:lstStyle/>
          <a:p>
            <a:pPr>
              <a:defRPr/>
            </a:pPr>
            <a:r>
              <a:rPr lang="en-US" smtClean="0"/>
              <a:t>12/01/09 - 9pm</a:t>
            </a:r>
          </a:p>
        </p:txBody>
      </p:sp>
      <p:sp>
        <p:nvSpPr>
          <p:cNvPr id="55300"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55301" name="Rectangle 110"/>
          <p:cNvSpPr>
            <a:spLocks noGrp="1" noChangeArrowheads="1"/>
          </p:cNvSpPr>
          <p:nvPr>
            <p:ph type="sldNum" sz="quarter" idx="12"/>
          </p:nvPr>
        </p:nvSpPr>
        <p:spPr/>
        <p:txBody>
          <a:bodyPr/>
          <a:lstStyle/>
          <a:p>
            <a:pPr>
              <a:defRPr/>
            </a:pPr>
            <a:fld id="{AE21827A-84F6-4A43-8588-541F0AF3455F}" type="slidenum">
              <a:rPr lang="en-US" smtClean="0"/>
              <a:pPr>
                <a:defRPr/>
              </a:pPr>
              <a:t>184</a:t>
            </a:fld>
            <a:endParaRPr lang="en-US" smtClean="0"/>
          </a:p>
        </p:txBody>
      </p:sp>
      <p:sp>
        <p:nvSpPr>
          <p:cNvPr id="51206" name="Rectangle 2"/>
          <p:cNvSpPr>
            <a:spLocks noGrp="1" noChangeArrowheads="1"/>
          </p:cNvSpPr>
          <p:nvPr>
            <p:ph type="title"/>
          </p:nvPr>
        </p:nvSpPr>
        <p:spPr/>
        <p:txBody>
          <a:bodyPr/>
          <a:lstStyle/>
          <a:p>
            <a:r>
              <a:rPr lang="en-US" dirty="0" smtClean="0"/>
              <a:t>Growth in Net Written Premium by Segment, 2012 vs. 2011*</a:t>
            </a:r>
          </a:p>
        </p:txBody>
      </p:sp>
      <p:sp>
        <p:nvSpPr>
          <p:cNvPr id="51207" name="Rectangle 4"/>
          <p:cNvSpPr>
            <a:spLocks noChangeArrowheads="1"/>
          </p:cNvSpPr>
          <p:nvPr/>
        </p:nvSpPr>
        <p:spPr bwMode="auto">
          <a:xfrm>
            <a:off x="-47625" y="6046497"/>
            <a:ext cx="3715057" cy="840999"/>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r>
              <a:rPr lang="en-US" sz="1100" dirty="0" smtClean="0"/>
              <a:t>*Excludes mortgage and financial guaranty insurers.</a:t>
            </a:r>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a:t>
            </a:r>
            <a:r>
              <a:rPr lang="en-US" sz="1100" dirty="0" smtClean="0"/>
              <a:t>ISO/PCI; </a:t>
            </a:r>
            <a:r>
              <a:rPr lang="en-US" sz="1100" dirty="0"/>
              <a:t>Insurance Information Institute</a:t>
            </a:r>
          </a:p>
        </p:txBody>
      </p:sp>
      <p:graphicFrame>
        <p:nvGraphicFramePr>
          <p:cNvPr id="51202" name="Object 2"/>
          <p:cNvGraphicFramePr>
            <a:graphicFrameLocks/>
          </p:cNvGraphicFramePr>
          <p:nvPr/>
        </p:nvGraphicFramePr>
        <p:xfrm>
          <a:off x="253130" y="1800022"/>
          <a:ext cx="8493125" cy="4343400"/>
        </p:xfrm>
        <a:graphic>
          <a:graphicData uri="http://schemas.openxmlformats.org/presentationml/2006/ole">
            <p:oleObj spid="_x0000_s14593026" name="Chart" r:id="rId4" imgW="8439161" imgH="4324336" progId="MSGraph.Chart.8">
              <p:embed followColorScheme="full"/>
            </p:oleObj>
          </a:graphicData>
        </a:graphic>
      </p:graphicFrame>
      <p:sp>
        <p:nvSpPr>
          <p:cNvPr id="51209" name="Rectangle 7"/>
          <p:cNvSpPr>
            <a:spLocks noChangeArrowheads="1"/>
          </p:cNvSpPr>
          <p:nvPr/>
        </p:nvSpPr>
        <p:spPr bwMode="black">
          <a:xfrm>
            <a:off x="327998" y="1345192"/>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(Percent)</a:t>
            </a:r>
          </a:p>
        </p:txBody>
      </p:sp>
    </p:spTree>
  </p:cSld>
  <p:clrMapOvr>
    <a:masterClrMapping/>
  </p:clrMapOvr>
  <p:transition>
    <p:wipe dir="r"/>
  </p:transition>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355" name="Rectangle 105"/>
          <p:cNvSpPr>
            <a:spLocks noGrp="1" noChangeArrowheads="1"/>
          </p:cNvSpPr>
          <p:nvPr>
            <p:ph type="dt" sz="quarter" idx="10"/>
          </p:nvPr>
        </p:nvSpPr>
        <p:spPr>
          <a:noFill/>
        </p:spPr>
        <p:txBody>
          <a:bodyPr/>
          <a:lstStyle/>
          <a:p>
            <a:r>
              <a:rPr lang="en-US" smtClean="0"/>
              <a:t>12/01/09 - 9pm</a:t>
            </a:r>
          </a:p>
        </p:txBody>
      </p:sp>
      <p:sp>
        <p:nvSpPr>
          <p:cNvPr id="100357" name="Rectangle 110"/>
          <p:cNvSpPr>
            <a:spLocks noGrp="1" noChangeArrowheads="1"/>
          </p:cNvSpPr>
          <p:nvPr>
            <p:ph type="sldNum" sz="quarter" idx="12"/>
          </p:nvPr>
        </p:nvSpPr>
        <p:spPr>
          <a:noFill/>
        </p:spPr>
        <p:txBody>
          <a:bodyPr/>
          <a:lstStyle/>
          <a:p>
            <a:fld id="{8177B74B-B63E-47FB-8E88-176EB5898A12}" type="slidenum">
              <a:rPr lang="en-US" smtClean="0"/>
              <a:pPr/>
              <a:t>185</a:t>
            </a:fld>
            <a:endParaRPr lang="en-US" smtClean="0"/>
          </a:p>
        </p:txBody>
      </p:sp>
      <p:sp>
        <p:nvSpPr>
          <p:cNvPr id="100358" name="Rectangle 3"/>
          <p:cNvSpPr>
            <a:spLocks noGrp="1" noChangeArrowheads="1"/>
          </p:cNvSpPr>
          <p:nvPr>
            <p:ph type="title"/>
          </p:nvPr>
        </p:nvSpPr>
        <p:spPr/>
        <p:txBody>
          <a:bodyPr/>
          <a:lstStyle/>
          <a:p>
            <a:r>
              <a:rPr lang="en-US" dirty="0" smtClean="0"/>
              <a:t>Average Commercial Rate Change,</a:t>
            </a:r>
            <a:br>
              <a:rPr lang="en-US" dirty="0" smtClean="0"/>
            </a:br>
            <a:r>
              <a:rPr lang="en-US" dirty="0" smtClean="0"/>
              <a:t>All Lines, (1Q:2004–1Q:2013)</a:t>
            </a:r>
          </a:p>
        </p:txBody>
      </p:sp>
      <p:graphicFrame>
        <p:nvGraphicFramePr>
          <p:cNvPr id="7200771" name="Object 2"/>
          <p:cNvGraphicFramePr>
            <a:graphicFrameLocks noGrp="1" noChangeAspect="1"/>
          </p:cNvGraphicFramePr>
          <p:nvPr>
            <p:ph type="chart" idx="4294967295"/>
            <p:extLst>
              <p:ext uri="{D42A27DB-BD31-4B8C-83A1-F6EECF244321}">
                <p14:modId xmlns:p14="http://schemas.microsoft.com/office/powerpoint/2010/main" xmlns="" val="2967979953"/>
              </p:ext>
            </p:extLst>
          </p:nvPr>
        </p:nvGraphicFramePr>
        <p:xfrm>
          <a:off x="44244" y="1633077"/>
          <a:ext cx="8699500" cy="4843463"/>
        </p:xfrm>
        <a:graphic>
          <a:graphicData uri="http://schemas.openxmlformats.org/presentationml/2006/ole">
            <p:oleObj spid="_x0000_s14331906" name="Chart" r:id="rId4" imgW="8572512" imgH="4772156" progId="MSGraph.Chart.8">
              <p:embed followColorScheme="full"/>
            </p:oleObj>
          </a:graphicData>
        </a:graphic>
      </p:graphicFrame>
      <p:sp>
        <p:nvSpPr>
          <p:cNvPr id="100359" name="Rectangle 4"/>
          <p:cNvSpPr>
            <a:spLocks noChangeArrowheads="1"/>
          </p:cNvSpPr>
          <p:nvPr/>
        </p:nvSpPr>
        <p:spPr bwMode="auto">
          <a:xfrm>
            <a:off x="-1" y="6414802"/>
            <a:ext cx="8790040" cy="443198"/>
          </a:xfrm>
          <a:prstGeom prst="rect">
            <a:avLst/>
          </a:prstGeom>
          <a:noFill/>
          <a:ln w="9525" algn="ctr">
            <a:noFill/>
            <a:miter lim="800000"/>
            <a:headEnd/>
            <a:tailEnd/>
          </a:ln>
        </p:spPr>
        <p:txBody>
          <a:bodyPr wrap="square" lIns="365760" tIns="0" rIns="0" bIns="137160" anchor="b">
            <a:spAutoFit/>
          </a:bodyPr>
          <a:lstStyle/>
          <a:p>
            <a:pPr marL="63500" indent="-63500" eaLnBrk="0" hangingPunct="0">
              <a:lnSpc>
                <a:spcPct val="90000"/>
              </a:lnSpc>
              <a:buClr>
                <a:schemeClr val="accent2"/>
              </a:buClr>
              <a:buFont typeface="Wingdings" pitchFamily="2" charset="2"/>
              <a:buNone/>
              <a:tabLst>
                <a:tab pos="112713" algn="r"/>
              </a:tabLst>
            </a:pPr>
            <a:r>
              <a:rPr lang="en-US" sz="1100" dirty="0" smtClean="0"/>
              <a:t>Note: CIAB data cited here are based on a survey. Rate changes earned by individual insurers can and do vary, potentially substantially.</a:t>
            </a:r>
          </a:p>
          <a:p>
            <a:pPr marL="63500" indent="-63500" eaLnBrk="0" hangingPunct="0">
              <a:lnSpc>
                <a:spcPct val="90000"/>
              </a:lnSpc>
              <a:buClr>
                <a:schemeClr val="accent2"/>
              </a:buClr>
              <a:buFont typeface="Wingdings" pitchFamily="2" charset="2"/>
              <a:buNone/>
              <a:tabLst>
                <a:tab pos="112713" algn="r"/>
              </a:tabLst>
            </a:pPr>
            <a:r>
              <a:rPr lang="en-US" sz="1100" dirty="0" smtClean="0"/>
              <a:t>Source</a:t>
            </a:r>
            <a:r>
              <a:rPr lang="en-US" sz="1100" dirty="0"/>
              <a:t>:  Council of Insurance Agents &amp; </a:t>
            </a:r>
            <a:r>
              <a:rPr lang="en-US" sz="1100" dirty="0" smtClean="0"/>
              <a:t>Brokers; Insurance </a:t>
            </a:r>
            <a:r>
              <a:rPr lang="en-US" sz="1100" dirty="0"/>
              <a:t>Information Institute</a:t>
            </a:r>
          </a:p>
        </p:txBody>
      </p:sp>
      <p:sp>
        <p:nvSpPr>
          <p:cNvPr id="7200774" name="AutoShape 6"/>
          <p:cNvSpPr>
            <a:spLocks noChangeArrowheads="1"/>
          </p:cNvSpPr>
          <p:nvPr/>
        </p:nvSpPr>
        <p:spPr bwMode="blackWhite">
          <a:xfrm>
            <a:off x="1397254" y="5182508"/>
            <a:ext cx="1879600" cy="419100"/>
          </a:xfrm>
          <a:prstGeom prst="wedgeRectCallout">
            <a:avLst>
              <a:gd name="adj1" fmla="val 22377"/>
              <a:gd name="adj2" fmla="val -32772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a:solidFill>
                  <a:schemeClr val="bg1"/>
                </a:solidFill>
              </a:rPr>
              <a:t>KRW Effect</a:t>
            </a:r>
          </a:p>
        </p:txBody>
      </p:sp>
      <p:sp>
        <p:nvSpPr>
          <p:cNvPr id="7200776" name="AutoShape 8"/>
          <p:cNvSpPr>
            <a:spLocks noChangeArrowheads="1"/>
          </p:cNvSpPr>
          <p:nvPr/>
        </p:nvSpPr>
        <p:spPr bwMode="blackWhite">
          <a:xfrm>
            <a:off x="3229897" y="1210796"/>
            <a:ext cx="3018437" cy="927100"/>
          </a:xfrm>
          <a:prstGeom prst="wedgeRectCallout">
            <a:avLst>
              <a:gd name="adj1" fmla="val 120901"/>
              <a:gd name="adj2" fmla="val 2430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Pricing </a:t>
            </a:r>
            <a:r>
              <a:rPr lang="en-US" sz="1400" b="1" dirty="0" smtClean="0">
                <a:solidFill>
                  <a:schemeClr val="bg1"/>
                </a:solidFill>
              </a:rPr>
              <a:t>as of Q1:2013 was positive for the 8</a:t>
            </a:r>
            <a:r>
              <a:rPr lang="en-US" sz="1400" b="1" baseline="30000" dirty="0" smtClean="0">
                <a:solidFill>
                  <a:schemeClr val="bg1"/>
                </a:solidFill>
              </a:rPr>
              <a:t>th</a:t>
            </a:r>
            <a:r>
              <a:rPr lang="en-US" sz="1400" b="1" dirty="0" smtClean="0">
                <a:solidFill>
                  <a:schemeClr val="bg1"/>
                </a:solidFill>
              </a:rPr>
              <a:t> consecutive quarter. Gains are likely to continue through 2013.</a:t>
            </a:r>
            <a:endParaRPr lang="en-US" sz="1400" b="1" dirty="0">
              <a:solidFill>
                <a:schemeClr val="bg1"/>
              </a:solidFill>
            </a:endParaRPr>
          </a:p>
        </p:txBody>
      </p:sp>
      <p:sp>
        <p:nvSpPr>
          <p:cNvPr id="100362" name="Rectangle 8"/>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a:t>
            </a:r>
          </a:p>
        </p:txBody>
      </p:sp>
      <p:sp>
        <p:nvSpPr>
          <p:cNvPr id="11" name="AutoShape 6"/>
          <p:cNvSpPr>
            <a:spLocks noChangeArrowheads="1"/>
          </p:cNvSpPr>
          <p:nvPr/>
        </p:nvSpPr>
        <p:spPr bwMode="blackWhite">
          <a:xfrm>
            <a:off x="6836934" y="4361653"/>
            <a:ext cx="1951038" cy="1075297"/>
          </a:xfrm>
          <a:prstGeom prst="wedgeRectCallout">
            <a:avLst>
              <a:gd name="adj1" fmla="val -32562"/>
              <a:gd name="adj2" fmla="val -15255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Q2 2011 </a:t>
            </a:r>
            <a:r>
              <a:rPr lang="en-US" sz="1400" b="1" dirty="0" smtClean="0">
                <a:solidFill>
                  <a:schemeClr val="bg1"/>
                </a:solidFill>
              </a:rPr>
              <a:t>marked the last of 30</a:t>
            </a:r>
            <a:r>
              <a:rPr lang="en-US" sz="1400" b="1" baseline="30000" dirty="0" smtClean="0">
                <a:solidFill>
                  <a:schemeClr val="bg1"/>
                </a:solidFill>
              </a:rPr>
              <a:t>th</a:t>
            </a:r>
            <a:r>
              <a:rPr lang="en-US" sz="1400" b="1" dirty="0" smtClean="0">
                <a:solidFill>
                  <a:schemeClr val="bg1"/>
                </a:solidFill>
              </a:rPr>
              <a:t> consecutive quarter of price declines</a:t>
            </a:r>
            <a:endParaRPr lang="en-US" sz="1400" b="1"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1000"/>
                                  </p:stCondLst>
                                  <p:childTnLst>
                                    <p:set>
                                      <p:cBhvr>
                                        <p:cTn id="6" dur="1" fill="hold">
                                          <p:stCondLst>
                                            <p:cond delay="0"/>
                                          </p:stCondLst>
                                        </p:cTn>
                                        <p:tgtEl>
                                          <p:spTgt spid="7200774"/>
                                        </p:tgtEl>
                                        <p:attrNameLst>
                                          <p:attrName>style.visibility</p:attrName>
                                        </p:attrNameLst>
                                      </p:cBhvr>
                                      <p:to>
                                        <p:strVal val="visible"/>
                                      </p:to>
                                    </p:set>
                                    <p:animEffect transition="in" filter="wipe(up)">
                                      <p:cBhvr>
                                        <p:cTn id="7" dur="500"/>
                                        <p:tgtEl>
                                          <p:spTgt spid="7200774"/>
                                        </p:tgtEl>
                                      </p:cBhvr>
                                    </p:animEffect>
                                  </p:childTnLst>
                                </p:cTn>
                              </p:par>
                            </p:childTnLst>
                          </p:cTn>
                        </p:par>
                        <p:par>
                          <p:cTn id="8" fill="hold">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7200776"/>
                                        </p:tgtEl>
                                        <p:attrNameLst>
                                          <p:attrName>style.visibility</p:attrName>
                                        </p:attrNameLst>
                                      </p:cBhvr>
                                      <p:to>
                                        <p:strVal val="visible"/>
                                      </p:to>
                                    </p:set>
                                    <p:animEffect transition="in" filter="wipe(right)">
                                      <p:cBhvr>
                                        <p:cTn id="11" dur="500"/>
                                        <p:tgtEl>
                                          <p:spTgt spid="7200776"/>
                                        </p:tgtEl>
                                      </p:cBhvr>
                                    </p:animEffect>
                                  </p:childTnLst>
                                </p:cTn>
                              </p:par>
                            </p:childTnLst>
                          </p:cTn>
                        </p:par>
                        <p:par>
                          <p:cTn id="12" fill="hold">
                            <p:stCondLst>
                              <p:cond delay="3000"/>
                            </p:stCondLst>
                            <p:childTnLst>
                              <p:par>
                                <p:cTn id="13" presetID="22" presetClass="entr" presetSubtype="1" fill="hold" grpId="0" nodeType="afterEffect">
                                  <p:stCondLst>
                                    <p:cond delay="100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00774" grpId="0" animBg="1"/>
      <p:bldP spid="7200776" grpId="0" animBg="1"/>
      <p:bldP spid="11" grpId="0" animBg="1"/>
    </p:bld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105"/>
          <p:cNvSpPr>
            <a:spLocks noGrp="1" noChangeArrowheads="1"/>
          </p:cNvSpPr>
          <p:nvPr>
            <p:ph type="dt" sz="quarter" idx="10"/>
          </p:nvPr>
        </p:nvSpPr>
        <p:spPr/>
        <p:txBody>
          <a:bodyPr/>
          <a:lstStyle/>
          <a:p>
            <a:pPr>
              <a:defRPr/>
            </a:pPr>
            <a:r>
              <a:rPr lang="en-US" smtClean="0"/>
              <a:t>12/01/09 - 9pm</a:t>
            </a:r>
          </a:p>
        </p:txBody>
      </p:sp>
      <p:sp>
        <p:nvSpPr>
          <p:cNvPr id="126980" name="Rectangle 110"/>
          <p:cNvSpPr>
            <a:spLocks noGrp="1" noChangeArrowheads="1"/>
          </p:cNvSpPr>
          <p:nvPr>
            <p:ph type="sldNum" sz="quarter" idx="12"/>
          </p:nvPr>
        </p:nvSpPr>
        <p:spPr/>
        <p:txBody>
          <a:bodyPr/>
          <a:lstStyle/>
          <a:p>
            <a:pPr>
              <a:defRPr/>
            </a:pPr>
            <a:fld id="{61649AD8-09C2-4F16-8B74-7E90E36D8904}" type="slidenum">
              <a:rPr lang="en-US" smtClean="0"/>
              <a:pPr>
                <a:defRPr/>
              </a:pPr>
              <a:t>186</a:t>
            </a:fld>
            <a:endParaRPr lang="en-US" smtClean="0"/>
          </a:p>
        </p:txBody>
      </p:sp>
      <p:sp>
        <p:nvSpPr>
          <p:cNvPr id="140293" name="Rectangle 2"/>
          <p:cNvSpPr>
            <a:spLocks noGrp="1" noChangeArrowheads="1"/>
          </p:cNvSpPr>
          <p:nvPr>
            <p:ph type="title"/>
          </p:nvPr>
        </p:nvSpPr>
        <p:spPr/>
        <p:txBody>
          <a:bodyPr/>
          <a:lstStyle/>
          <a:p>
            <a:r>
              <a:rPr lang="en-US" dirty="0" smtClean="0"/>
              <a:t>Change in Commercial Rate Renewals, by Account Size: 1999:Q4 to 2013:Q1</a:t>
            </a:r>
          </a:p>
        </p:txBody>
      </p:sp>
      <p:sp>
        <p:nvSpPr>
          <p:cNvPr id="140294" name="Rectangle 4"/>
          <p:cNvSpPr>
            <a:spLocks noChangeArrowheads="1"/>
          </p:cNvSpPr>
          <p:nvPr/>
        </p:nvSpPr>
        <p:spPr bwMode="auto">
          <a:xfrm>
            <a:off x="-188913" y="6475390"/>
            <a:ext cx="7569201" cy="46859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Council of Insurance Agents and Brokers; </a:t>
            </a:r>
            <a:r>
              <a:rPr lang="en-US" sz="1100" dirty="0" smtClean="0"/>
              <a:t>Barclay’s Capital; Insurance </a:t>
            </a:r>
            <a:r>
              <a:rPr lang="en-US" sz="1100" dirty="0"/>
              <a:t>Information Institute.</a:t>
            </a:r>
          </a:p>
        </p:txBody>
      </p:sp>
      <p:sp>
        <p:nvSpPr>
          <p:cNvPr id="13" name="Rectangle 4"/>
          <p:cNvSpPr>
            <a:spLocks noChangeArrowheads="1"/>
          </p:cNvSpPr>
          <p:nvPr/>
        </p:nvSpPr>
        <p:spPr bwMode="auto">
          <a:xfrm>
            <a:off x="-324459" y="6493407"/>
            <a:ext cx="8790040" cy="290849"/>
          </a:xfrm>
          <a:prstGeom prst="rect">
            <a:avLst/>
          </a:prstGeom>
          <a:noFill/>
          <a:ln w="9525" algn="ctr">
            <a:noFill/>
            <a:miter lim="800000"/>
            <a:headEnd/>
            <a:tailEnd/>
          </a:ln>
        </p:spPr>
        <p:txBody>
          <a:bodyPr wrap="square" lIns="365760" tIns="0" rIns="0" bIns="137160" anchor="b">
            <a:spAutoFit/>
          </a:bodyPr>
          <a:lstStyle/>
          <a:p>
            <a:pPr marL="63500" indent="-63500" eaLnBrk="0" hangingPunct="0">
              <a:lnSpc>
                <a:spcPct val="90000"/>
              </a:lnSpc>
              <a:buClr>
                <a:schemeClr val="accent2"/>
              </a:buClr>
              <a:buFont typeface="Wingdings" pitchFamily="2" charset="2"/>
              <a:buNone/>
              <a:tabLst>
                <a:tab pos="112713" algn="r"/>
              </a:tabLst>
            </a:pPr>
            <a:r>
              <a:rPr lang="en-US" sz="1100" dirty="0" smtClean="0"/>
              <a:t>Note: CIAB data cited here are based on a survey. Rate changes earned by individual insurers can and do vary, potentially substantially.</a:t>
            </a:r>
            <a:endParaRPr lang="en-US" sz="1100" dirty="0"/>
          </a:p>
        </p:txBody>
      </p:sp>
      <p:sp>
        <p:nvSpPr>
          <p:cNvPr id="15" name="Rectangle 6"/>
          <p:cNvSpPr>
            <a:spLocks noChangeArrowheads="1"/>
          </p:cNvSpPr>
          <p:nvPr/>
        </p:nvSpPr>
        <p:spPr bwMode="black">
          <a:xfrm>
            <a:off x="259175" y="1013904"/>
            <a:ext cx="8221662"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Percentage Change (%)</a:t>
            </a:r>
          </a:p>
        </p:txBody>
      </p:sp>
      <p:pic>
        <p:nvPicPr>
          <p:cNvPr id="17684481" name="Picture 1"/>
          <p:cNvPicPr>
            <a:picLocks noChangeAspect="1" noChangeArrowheads="1"/>
          </p:cNvPicPr>
          <p:nvPr/>
        </p:nvPicPr>
        <p:blipFill>
          <a:blip r:embed="rId3" cstate="email"/>
          <a:srcRect/>
          <a:stretch>
            <a:fillRect/>
          </a:stretch>
        </p:blipFill>
        <p:spPr bwMode="auto">
          <a:xfrm>
            <a:off x="146873" y="1348115"/>
            <a:ext cx="8820145" cy="5153763"/>
          </a:xfrm>
          <a:prstGeom prst="rect">
            <a:avLst/>
          </a:prstGeom>
          <a:noFill/>
          <a:ln w="9525">
            <a:noFill/>
            <a:miter lim="800000"/>
            <a:headEnd/>
            <a:tailEnd/>
          </a:ln>
        </p:spPr>
      </p:pic>
      <p:sp>
        <p:nvSpPr>
          <p:cNvPr id="16" name="AutoShape 6"/>
          <p:cNvSpPr>
            <a:spLocks noChangeArrowheads="1"/>
          </p:cNvSpPr>
          <p:nvPr/>
        </p:nvSpPr>
        <p:spPr bwMode="blackWhite">
          <a:xfrm>
            <a:off x="6190433" y="1445342"/>
            <a:ext cx="2658599" cy="1571261"/>
          </a:xfrm>
          <a:prstGeom prst="wedgeRectCallout">
            <a:avLst>
              <a:gd name="adj1" fmla="val 43480"/>
              <a:gd name="adj2" fmla="val 10691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latin typeface="Arial" pitchFamily="34" charset="0"/>
                <a:cs typeface="+mn-cs"/>
              </a:rPr>
              <a:t>Pricing turned positive in Q3:2011, the first increase in nearly 8 years; Q1:2013 renewals were up 5.2%, the largest increase since late 2003; Some insurers posted stronger numbers.</a:t>
            </a:r>
            <a:endParaRPr lang="en-US" sz="1400" b="1" dirty="0">
              <a:solidFill>
                <a:schemeClr val="bg1"/>
              </a:solidFill>
              <a:latin typeface="Arial" pitchFamily="34" charset="0"/>
              <a:cs typeface="+mn-cs"/>
            </a:endParaRPr>
          </a:p>
        </p:txBody>
      </p:sp>
      <p:sp>
        <p:nvSpPr>
          <p:cNvPr id="17" name="AutoShape 6"/>
          <p:cNvSpPr>
            <a:spLocks noChangeArrowheads="1"/>
          </p:cNvSpPr>
          <p:nvPr/>
        </p:nvSpPr>
        <p:spPr bwMode="blackWhite">
          <a:xfrm>
            <a:off x="4746602" y="3451824"/>
            <a:ext cx="1395269" cy="658813"/>
          </a:xfrm>
          <a:prstGeom prst="wedgeRectCallout">
            <a:avLst>
              <a:gd name="adj1" fmla="val -44068"/>
              <a:gd name="adj2" fmla="val 98835"/>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latin typeface="Arial" pitchFamily="34" charset="0"/>
                <a:cs typeface="+mn-cs"/>
              </a:rPr>
              <a:t>KRW </a:t>
            </a:r>
            <a:r>
              <a:rPr lang="en-US" sz="1400" b="1" dirty="0" smtClean="0">
                <a:solidFill>
                  <a:schemeClr val="bg1"/>
                </a:solidFill>
                <a:latin typeface="Arial" pitchFamily="34" charset="0"/>
                <a:cs typeface="+mn-cs"/>
              </a:rPr>
              <a:t>:</a:t>
            </a:r>
            <a:r>
              <a:rPr lang="en-US" sz="1400" b="1" dirty="0" smtClean="0">
                <a:solidFill>
                  <a:schemeClr val="bg1"/>
                </a:solidFill>
                <a:latin typeface="Arial" pitchFamily="34" charset="0"/>
              </a:rPr>
              <a:t> </a:t>
            </a:r>
            <a:r>
              <a:rPr lang="en-US" sz="1400" b="1" dirty="0" smtClean="0">
                <a:solidFill>
                  <a:schemeClr val="bg1"/>
                </a:solidFill>
                <a:latin typeface="Arial" pitchFamily="34" charset="0"/>
                <a:cs typeface="+mn-cs"/>
              </a:rPr>
              <a:t>No </a:t>
            </a:r>
            <a:r>
              <a:rPr lang="en-US" sz="1400" b="1" dirty="0">
                <a:solidFill>
                  <a:schemeClr val="bg1"/>
                </a:solidFill>
                <a:latin typeface="Arial" pitchFamily="34" charset="0"/>
                <a:cs typeface="+mn-cs"/>
              </a:rPr>
              <a:t>Lasting Impact</a:t>
            </a:r>
          </a:p>
        </p:txBody>
      </p:sp>
      <p:sp>
        <p:nvSpPr>
          <p:cNvPr id="21" name="AutoShape 6"/>
          <p:cNvSpPr>
            <a:spLocks noChangeArrowheads="1"/>
          </p:cNvSpPr>
          <p:nvPr/>
        </p:nvSpPr>
        <p:spPr bwMode="blackWhite">
          <a:xfrm>
            <a:off x="2862311" y="2348800"/>
            <a:ext cx="1771650" cy="1104900"/>
          </a:xfrm>
          <a:prstGeom prst="wedgeRectCallout">
            <a:avLst>
              <a:gd name="adj1" fmla="val -15517"/>
              <a:gd name="adj2" fmla="val 14789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latin typeface="Arial" pitchFamily="34" charset="0"/>
                <a:cs typeface="+mn-cs"/>
              </a:rPr>
              <a:t>Pricing Turned Negative in Early 2004 and </a:t>
            </a:r>
            <a:r>
              <a:rPr lang="en-US" sz="1400" b="1" dirty="0" smtClean="0">
                <a:solidFill>
                  <a:schemeClr val="bg1"/>
                </a:solidFill>
                <a:latin typeface="Arial" pitchFamily="34" charset="0"/>
                <a:cs typeface="+mn-cs"/>
              </a:rPr>
              <a:t>Remained that way for 7 ½ years</a:t>
            </a:r>
            <a:endParaRPr lang="en-US" sz="1400" b="1" dirty="0">
              <a:solidFill>
                <a:schemeClr val="bg1"/>
              </a:solidFill>
              <a:latin typeface="Arial" pitchFamily="34" charset="0"/>
              <a:cs typeface="+mn-cs"/>
            </a:endParaRPr>
          </a:p>
        </p:txBody>
      </p:sp>
      <p:sp>
        <p:nvSpPr>
          <p:cNvPr id="24" name="AutoShape 7"/>
          <p:cNvSpPr>
            <a:spLocks noChangeArrowheads="1"/>
          </p:cNvSpPr>
          <p:nvPr/>
        </p:nvSpPr>
        <p:spPr bwMode="blackWhite">
          <a:xfrm>
            <a:off x="2662869" y="1451180"/>
            <a:ext cx="1819275" cy="666750"/>
          </a:xfrm>
          <a:prstGeom prst="wedgeRectCallout">
            <a:avLst>
              <a:gd name="adj1" fmla="val -86711"/>
              <a:gd name="adj2" fmla="val 25893"/>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latin typeface="Arial" pitchFamily="34" charset="0"/>
                <a:cs typeface="+mn-cs"/>
              </a:rPr>
              <a:t>Peak = 2001:Q4 +28.5%</a:t>
            </a:r>
          </a:p>
        </p:txBody>
      </p:sp>
      <p:sp>
        <p:nvSpPr>
          <p:cNvPr id="26" name="AutoShape 7"/>
          <p:cNvSpPr>
            <a:spLocks noChangeArrowheads="1"/>
          </p:cNvSpPr>
          <p:nvPr/>
        </p:nvSpPr>
        <p:spPr bwMode="blackWhite">
          <a:xfrm>
            <a:off x="1460090" y="5365340"/>
            <a:ext cx="1924050" cy="666750"/>
          </a:xfrm>
          <a:prstGeom prst="wedgeRectCallout">
            <a:avLst>
              <a:gd name="adj1" fmla="val 153465"/>
              <a:gd name="adj2" fmla="val 15948"/>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latin typeface="Arial" pitchFamily="34" charset="0"/>
                <a:cs typeface="+mn-cs"/>
              </a:rPr>
              <a:t>Trough = 2007:Q3 -13.6%</a:t>
            </a:r>
          </a:p>
        </p:txBody>
      </p:sp>
      <p:pic>
        <p:nvPicPr>
          <p:cNvPr id="17684482" name="Picture 2"/>
          <p:cNvPicPr>
            <a:picLocks noChangeAspect="1" noChangeArrowheads="1"/>
          </p:cNvPicPr>
          <p:nvPr/>
        </p:nvPicPr>
        <p:blipFill>
          <a:blip r:embed="rId4" cstate="email"/>
          <a:srcRect/>
          <a:stretch>
            <a:fillRect/>
          </a:stretch>
        </p:blipFill>
        <p:spPr bwMode="auto">
          <a:xfrm>
            <a:off x="5119073" y="5899509"/>
            <a:ext cx="3743325" cy="16192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1000"/>
                                  </p:stCondLst>
                                  <p:childTnLst>
                                    <p:set>
                                      <p:cBhvr>
                                        <p:cTn id="6" dur="1" fill="hold">
                                          <p:stCondLst>
                                            <p:cond delay="0"/>
                                          </p:stCondLst>
                                        </p:cTn>
                                        <p:tgtEl>
                                          <p:spTgt spid="16"/>
                                        </p:tgtEl>
                                        <p:attrNameLst>
                                          <p:attrName>style.visibility</p:attrName>
                                        </p:attrNameLst>
                                      </p:cBhvr>
                                      <p:to>
                                        <p:strVal val="visible"/>
                                      </p:to>
                                    </p:set>
                                    <p:animEffect transition="in" filter="wipe(up)">
                                      <p:cBhvr>
                                        <p:cTn id="7" dur="500"/>
                                        <p:tgtEl>
                                          <p:spTgt spid="16"/>
                                        </p:tgtEl>
                                      </p:cBhvr>
                                    </p:animEffect>
                                  </p:childTnLst>
                                </p:cTn>
                              </p:par>
                            </p:childTnLst>
                          </p:cTn>
                        </p:par>
                        <p:par>
                          <p:cTn id="8" fill="hold">
                            <p:stCondLst>
                              <p:cond delay="1500"/>
                            </p:stCondLst>
                            <p:childTnLst>
                              <p:par>
                                <p:cTn id="9" presetID="22" presetClass="entr" presetSubtype="1" fill="hold" grpId="0" nodeType="afterEffect">
                                  <p:stCondLst>
                                    <p:cond delay="100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500"/>
                                        <p:tgtEl>
                                          <p:spTgt spid="17"/>
                                        </p:tgtEl>
                                      </p:cBhvr>
                                    </p:animEffect>
                                  </p:childTnLst>
                                </p:cTn>
                              </p:par>
                            </p:childTnLst>
                          </p:cTn>
                        </p:par>
                        <p:par>
                          <p:cTn id="12" fill="hold">
                            <p:stCondLst>
                              <p:cond delay="3000"/>
                            </p:stCondLst>
                            <p:childTnLst>
                              <p:par>
                                <p:cTn id="13" presetID="22" presetClass="entr" presetSubtype="1" fill="hold" grpId="0" nodeType="afterEffect">
                                  <p:stCondLst>
                                    <p:cond delay="100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500"/>
                                        <p:tgtEl>
                                          <p:spTgt spid="21"/>
                                        </p:tgtEl>
                                      </p:cBhvr>
                                    </p:animEffect>
                                  </p:childTnLst>
                                </p:cTn>
                              </p:par>
                            </p:childTnLst>
                          </p:cTn>
                        </p:par>
                        <p:par>
                          <p:cTn id="16" fill="hold">
                            <p:stCondLst>
                              <p:cond delay="4500"/>
                            </p:stCondLst>
                            <p:childTnLst>
                              <p:par>
                                <p:cTn id="17" presetID="22" presetClass="entr" presetSubtype="4" fill="hold" grpId="0" nodeType="afterEffect">
                                  <p:stCondLst>
                                    <p:cond delay="700"/>
                                  </p:stCondLst>
                                  <p:childTnLst>
                                    <p:set>
                                      <p:cBhvr>
                                        <p:cTn id="18" dur="1" fill="hold">
                                          <p:stCondLst>
                                            <p:cond delay="0"/>
                                          </p:stCondLst>
                                        </p:cTn>
                                        <p:tgtEl>
                                          <p:spTgt spid="24"/>
                                        </p:tgtEl>
                                        <p:attrNameLst>
                                          <p:attrName>style.visibility</p:attrName>
                                        </p:attrNameLst>
                                      </p:cBhvr>
                                      <p:to>
                                        <p:strVal val="visible"/>
                                      </p:to>
                                    </p:set>
                                    <p:animEffect transition="in" filter="wipe(down)">
                                      <p:cBhvr>
                                        <p:cTn id="19" dur="500"/>
                                        <p:tgtEl>
                                          <p:spTgt spid="24"/>
                                        </p:tgtEl>
                                      </p:cBhvr>
                                    </p:animEffect>
                                  </p:childTnLst>
                                </p:cTn>
                              </p:par>
                            </p:childTnLst>
                          </p:cTn>
                        </p:par>
                        <p:par>
                          <p:cTn id="20" fill="hold">
                            <p:stCondLst>
                              <p:cond delay="5700"/>
                            </p:stCondLst>
                            <p:childTnLst>
                              <p:par>
                                <p:cTn id="21" presetID="22" presetClass="entr" presetSubtype="4" fill="hold" grpId="0" nodeType="afterEffect">
                                  <p:stCondLst>
                                    <p:cond delay="700"/>
                                  </p:stCondLst>
                                  <p:childTnLst>
                                    <p:set>
                                      <p:cBhvr>
                                        <p:cTn id="22" dur="1" fill="hold">
                                          <p:stCondLst>
                                            <p:cond delay="0"/>
                                          </p:stCondLst>
                                        </p:cTn>
                                        <p:tgtEl>
                                          <p:spTgt spid="26"/>
                                        </p:tgtEl>
                                        <p:attrNameLst>
                                          <p:attrName>style.visibility</p:attrName>
                                        </p:attrNameLst>
                                      </p:cBhvr>
                                      <p:to>
                                        <p:strVal val="visible"/>
                                      </p:to>
                                    </p:set>
                                    <p:animEffect transition="in" filter="wipe(down)">
                                      <p:cBhvr>
                                        <p:cTn id="2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21" grpId="0" animBg="1"/>
      <p:bldP spid="24" grpId="0" animBg="1"/>
      <p:bldP spid="26" grpId="0" animBg="1"/>
    </p:bldLst>
  </p:timing>
</p:sld>
</file>

<file path=ppt/slides/slide18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7458" name="Rectangle 105"/>
          <p:cNvSpPr>
            <a:spLocks noGrp="1" noChangeArrowheads="1"/>
          </p:cNvSpPr>
          <p:nvPr>
            <p:ph type="dt" sz="quarter" idx="10"/>
          </p:nvPr>
        </p:nvSpPr>
        <p:spPr/>
        <p:txBody>
          <a:bodyPr/>
          <a:lstStyle/>
          <a:p>
            <a:pPr>
              <a:defRPr/>
            </a:pPr>
            <a:r>
              <a:rPr lang="en-US" smtClean="0"/>
              <a:t>12/01/09 - 9pm</a:t>
            </a:r>
          </a:p>
        </p:txBody>
      </p:sp>
      <p:sp>
        <p:nvSpPr>
          <p:cNvPr id="147460" name="Rectangle 110"/>
          <p:cNvSpPr>
            <a:spLocks noGrp="1" noChangeArrowheads="1"/>
          </p:cNvSpPr>
          <p:nvPr>
            <p:ph type="sldNum" sz="quarter" idx="12"/>
          </p:nvPr>
        </p:nvSpPr>
        <p:spPr/>
        <p:txBody>
          <a:bodyPr/>
          <a:lstStyle/>
          <a:p>
            <a:pPr>
              <a:defRPr/>
            </a:pPr>
            <a:fld id="{E9DB82FD-8397-46A1-A287-CA069647B4B7}" type="slidenum">
              <a:rPr lang="en-US" smtClean="0"/>
              <a:pPr>
                <a:defRPr/>
              </a:pPr>
              <a:t>187</a:t>
            </a:fld>
            <a:endParaRPr lang="en-US" smtClean="0"/>
          </a:p>
        </p:txBody>
      </p:sp>
      <p:sp>
        <p:nvSpPr>
          <p:cNvPr id="141317" name="Rectangle 2"/>
          <p:cNvSpPr>
            <a:spLocks noGrp="1" noChangeArrowheads="1"/>
          </p:cNvSpPr>
          <p:nvPr>
            <p:ph type="title"/>
          </p:nvPr>
        </p:nvSpPr>
        <p:spPr>
          <a:xfrm>
            <a:off x="22225" y="90488"/>
            <a:ext cx="7769225" cy="860425"/>
          </a:xfrm>
        </p:spPr>
        <p:txBody>
          <a:bodyPr/>
          <a:lstStyle/>
          <a:p>
            <a:r>
              <a:rPr lang="en-US" sz="2800" dirty="0" smtClean="0"/>
              <a:t>Cumulative </a:t>
            </a:r>
            <a:r>
              <a:rPr lang="en-US" sz="2800" dirty="0" err="1" smtClean="0"/>
              <a:t>Qtrly</a:t>
            </a:r>
            <a:r>
              <a:rPr lang="en-US" sz="2800" dirty="0" smtClean="0"/>
              <a:t>. Commercial Rate Changes, by Account Size: 1999:Q4 to 2013:Q1</a:t>
            </a:r>
          </a:p>
        </p:txBody>
      </p:sp>
      <p:sp>
        <p:nvSpPr>
          <p:cNvPr id="14" name="Rectangle 4"/>
          <p:cNvSpPr>
            <a:spLocks noChangeArrowheads="1"/>
          </p:cNvSpPr>
          <p:nvPr/>
        </p:nvSpPr>
        <p:spPr bwMode="auto">
          <a:xfrm>
            <a:off x="-247905" y="6646657"/>
            <a:ext cx="7569201"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Council of Insurance Agents and Brokers; </a:t>
            </a:r>
            <a:r>
              <a:rPr lang="en-US" sz="1100" dirty="0" smtClean="0"/>
              <a:t>Barclay’s Capital; Insurance </a:t>
            </a:r>
            <a:r>
              <a:rPr lang="en-US" sz="1100" dirty="0"/>
              <a:t>Information Institute.</a:t>
            </a:r>
          </a:p>
        </p:txBody>
      </p:sp>
      <p:sp>
        <p:nvSpPr>
          <p:cNvPr id="15" name="Rectangle 4"/>
          <p:cNvSpPr>
            <a:spLocks noChangeArrowheads="1"/>
          </p:cNvSpPr>
          <p:nvPr/>
        </p:nvSpPr>
        <p:spPr bwMode="auto">
          <a:xfrm>
            <a:off x="-250719" y="6478659"/>
            <a:ext cx="8790040" cy="290849"/>
          </a:xfrm>
          <a:prstGeom prst="rect">
            <a:avLst/>
          </a:prstGeom>
          <a:noFill/>
          <a:ln w="9525" algn="ctr">
            <a:noFill/>
            <a:miter lim="800000"/>
            <a:headEnd/>
            <a:tailEnd/>
          </a:ln>
        </p:spPr>
        <p:txBody>
          <a:bodyPr wrap="square" lIns="365760" tIns="0" rIns="0" bIns="137160" anchor="b">
            <a:spAutoFit/>
          </a:bodyPr>
          <a:lstStyle/>
          <a:p>
            <a:pPr marL="63500" indent="-63500" eaLnBrk="0" hangingPunct="0">
              <a:lnSpc>
                <a:spcPct val="90000"/>
              </a:lnSpc>
              <a:buClr>
                <a:schemeClr val="accent2"/>
              </a:buClr>
              <a:buFont typeface="Wingdings" pitchFamily="2" charset="2"/>
              <a:buNone/>
              <a:tabLst>
                <a:tab pos="112713" algn="r"/>
              </a:tabLst>
            </a:pPr>
            <a:r>
              <a:rPr lang="en-US" sz="1100" dirty="0" smtClean="0"/>
              <a:t>Note: CIAB data cited here are based on a survey. Rate changes earned by individual insurers can and do vary, potentially substantially.</a:t>
            </a:r>
            <a:endParaRPr lang="en-US" sz="1100" dirty="0"/>
          </a:p>
        </p:txBody>
      </p:sp>
      <p:pic>
        <p:nvPicPr>
          <p:cNvPr id="17682433" name="Picture 1"/>
          <p:cNvPicPr>
            <a:picLocks noChangeAspect="1" noChangeArrowheads="1"/>
          </p:cNvPicPr>
          <p:nvPr/>
        </p:nvPicPr>
        <p:blipFill>
          <a:blip r:embed="rId3" cstate="email"/>
          <a:srcRect/>
          <a:stretch>
            <a:fillRect/>
          </a:stretch>
        </p:blipFill>
        <p:spPr bwMode="auto">
          <a:xfrm>
            <a:off x="182973" y="1210111"/>
            <a:ext cx="8769297" cy="5043206"/>
          </a:xfrm>
          <a:prstGeom prst="rect">
            <a:avLst/>
          </a:prstGeom>
          <a:noFill/>
          <a:ln w="9525">
            <a:noFill/>
            <a:miter lim="800000"/>
            <a:headEnd/>
            <a:tailEnd/>
          </a:ln>
        </p:spPr>
      </p:pic>
      <p:sp>
        <p:nvSpPr>
          <p:cNvPr id="12" name="AutoShape 6"/>
          <p:cNvSpPr>
            <a:spLocks noChangeArrowheads="1"/>
          </p:cNvSpPr>
          <p:nvPr/>
        </p:nvSpPr>
        <p:spPr bwMode="blackWhite">
          <a:xfrm>
            <a:off x="5889522" y="1292943"/>
            <a:ext cx="2890684" cy="1509990"/>
          </a:xfrm>
          <a:prstGeom prst="wedgeRectCallout">
            <a:avLst>
              <a:gd name="adj1" fmla="val 39564"/>
              <a:gd name="adj2" fmla="val 16188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latin typeface="Arial" pitchFamily="34" charset="0"/>
              </a:rPr>
              <a:t>Despite 8 consecutive quarters of gains (Q4:2012 =  5.0%), pricing </a:t>
            </a:r>
            <a:r>
              <a:rPr lang="en-US" sz="1400" b="1" dirty="0">
                <a:solidFill>
                  <a:schemeClr val="bg1"/>
                </a:solidFill>
                <a:latin typeface="Arial" pitchFamily="34" charset="0"/>
              </a:rPr>
              <a:t>today is where is was in </a:t>
            </a:r>
            <a:r>
              <a:rPr lang="en-US" sz="1400" b="1" dirty="0" smtClean="0">
                <a:solidFill>
                  <a:schemeClr val="bg1"/>
                </a:solidFill>
                <a:latin typeface="Arial" pitchFamily="34" charset="0"/>
              </a:rPr>
              <a:t>mid-2001 </a:t>
            </a:r>
            <a:r>
              <a:rPr lang="en-US" sz="1400" b="1" dirty="0">
                <a:solidFill>
                  <a:schemeClr val="bg1"/>
                </a:solidFill>
                <a:latin typeface="Arial" pitchFamily="34" charset="0"/>
              </a:rPr>
              <a:t>(pre-9/11</a:t>
            </a:r>
            <a:r>
              <a:rPr lang="en-US" sz="1400" b="1" dirty="0" smtClean="0">
                <a:solidFill>
                  <a:schemeClr val="bg1"/>
                </a:solidFill>
                <a:latin typeface="Arial" pitchFamily="34" charset="0"/>
              </a:rPr>
              <a:t>), suggesting additional rate need going forward, esp. in light of record low interest rates</a:t>
            </a:r>
            <a:endParaRPr lang="en-US" sz="1400" b="1" dirty="0">
              <a:solidFill>
                <a:schemeClr val="bg1"/>
              </a:solidFill>
              <a:latin typeface="Arial" pitchFamily="34" charset="0"/>
            </a:endParaRPr>
          </a:p>
        </p:txBody>
      </p:sp>
      <p:cxnSp>
        <p:nvCxnSpPr>
          <p:cNvPr id="13" name="Straight Connector 12"/>
          <p:cNvCxnSpPr/>
          <p:nvPr/>
        </p:nvCxnSpPr>
        <p:spPr>
          <a:xfrm flipV="1">
            <a:off x="398616" y="4660502"/>
            <a:ext cx="8553660" cy="13733"/>
          </a:xfrm>
          <a:prstGeom prst="line">
            <a:avLst/>
          </a:prstGeom>
          <a:ln w="34925">
            <a:solidFill>
              <a:srgbClr val="C00000"/>
            </a:solidFill>
          </a:ln>
        </p:spPr>
        <p:style>
          <a:lnRef idx="1">
            <a:schemeClr val="accent1"/>
          </a:lnRef>
          <a:fillRef idx="0">
            <a:schemeClr val="accent1"/>
          </a:fillRef>
          <a:effectRef idx="0">
            <a:schemeClr val="accent1"/>
          </a:effectRef>
          <a:fontRef idx="minor">
            <a:schemeClr val="tx1"/>
          </a:fontRef>
        </p:style>
      </p:cxnSp>
      <p:sp>
        <p:nvSpPr>
          <p:cNvPr id="16" name="Rectangle 6"/>
          <p:cNvSpPr>
            <a:spLocks noChangeArrowheads="1"/>
          </p:cNvSpPr>
          <p:nvPr/>
        </p:nvSpPr>
        <p:spPr bwMode="black">
          <a:xfrm>
            <a:off x="192462" y="1083048"/>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1999:Q4 = 100</a:t>
            </a:r>
          </a:p>
        </p:txBody>
      </p:sp>
      <p:pic>
        <p:nvPicPr>
          <p:cNvPr id="17682434" name="Picture 2"/>
          <p:cNvPicPr>
            <a:picLocks noChangeAspect="1" noChangeArrowheads="1"/>
          </p:cNvPicPr>
          <p:nvPr/>
        </p:nvPicPr>
        <p:blipFill>
          <a:blip r:embed="rId4" cstate="email"/>
          <a:srcRect/>
          <a:stretch>
            <a:fillRect/>
          </a:stretch>
        </p:blipFill>
        <p:spPr bwMode="auto">
          <a:xfrm>
            <a:off x="2818325" y="6282967"/>
            <a:ext cx="3743325" cy="16192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100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8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7458" name="Rectangle 105"/>
          <p:cNvSpPr>
            <a:spLocks noGrp="1" noChangeArrowheads="1"/>
          </p:cNvSpPr>
          <p:nvPr>
            <p:ph type="dt" sz="quarter" idx="10"/>
          </p:nvPr>
        </p:nvSpPr>
        <p:spPr/>
        <p:txBody>
          <a:bodyPr/>
          <a:lstStyle/>
          <a:p>
            <a:pPr>
              <a:defRPr/>
            </a:pPr>
            <a:r>
              <a:rPr lang="en-US" smtClean="0"/>
              <a:t>12/01/09 - 9pm</a:t>
            </a:r>
          </a:p>
        </p:txBody>
      </p:sp>
      <p:sp>
        <p:nvSpPr>
          <p:cNvPr id="147460" name="Rectangle 110"/>
          <p:cNvSpPr>
            <a:spLocks noGrp="1" noChangeArrowheads="1"/>
          </p:cNvSpPr>
          <p:nvPr>
            <p:ph type="sldNum" sz="quarter" idx="12"/>
          </p:nvPr>
        </p:nvSpPr>
        <p:spPr/>
        <p:txBody>
          <a:bodyPr/>
          <a:lstStyle/>
          <a:p>
            <a:pPr>
              <a:defRPr/>
            </a:pPr>
            <a:fld id="{E9DB82FD-8397-46A1-A287-CA069647B4B7}" type="slidenum">
              <a:rPr lang="en-US" smtClean="0"/>
              <a:pPr>
                <a:defRPr/>
              </a:pPr>
              <a:t>188</a:t>
            </a:fld>
            <a:endParaRPr lang="en-US" smtClean="0"/>
          </a:p>
        </p:txBody>
      </p:sp>
      <p:sp>
        <p:nvSpPr>
          <p:cNvPr id="141317" name="Rectangle 2"/>
          <p:cNvSpPr>
            <a:spLocks noGrp="1" noChangeArrowheads="1"/>
          </p:cNvSpPr>
          <p:nvPr>
            <p:ph type="title"/>
          </p:nvPr>
        </p:nvSpPr>
        <p:spPr>
          <a:xfrm>
            <a:off x="22225" y="90488"/>
            <a:ext cx="7769225" cy="860425"/>
          </a:xfrm>
        </p:spPr>
        <p:txBody>
          <a:bodyPr/>
          <a:lstStyle/>
          <a:p>
            <a:r>
              <a:rPr lang="en-US" sz="2800" dirty="0" smtClean="0"/>
              <a:t>Cumulative </a:t>
            </a:r>
            <a:r>
              <a:rPr lang="en-US" sz="2800" dirty="0" err="1" smtClean="0"/>
              <a:t>Qtrly</a:t>
            </a:r>
            <a:r>
              <a:rPr lang="en-US" sz="2800" dirty="0" smtClean="0"/>
              <a:t>. Commercial Rate Changes, by Line: 1999:Q4 to 2013:Q1</a:t>
            </a:r>
          </a:p>
        </p:txBody>
      </p:sp>
      <p:sp>
        <p:nvSpPr>
          <p:cNvPr id="20" name="Rectangle 6"/>
          <p:cNvSpPr>
            <a:spLocks noChangeArrowheads="1"/>
          </p:cNvSpPr>
          <p:nvPr/>
        </p:nvSpPr>
        <p:spPr bwMode="black">
          <a:xfrm>
            <a:off x="192462" y="1083048"/>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1999:Q4 = 100</a:t>
            </a:r>
          </a:p>
        </p:txBody>
      </p:sp>
      <p:sp>
        <p:nvSpPr>
          <p:cNvPr id="14" name="Rectangle 4"/>
          <p:cNvSpPr>
            <a:spLocks noChangeArrowheads="1"/>
          </p:cNvSpPr>
          <p:nvPr/>
        </p:nvSpPr>
        <p:spPr bwMode="auto">
          <a:xfrm>
            <a:off x="-188913" y="6602413"/>
            <a:ext cx="7569201"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Council of Insurance Agents and Brokers; </a:t>
            </a:r>
            <a:r>
              <a:rPr lang="en-US" sz="1100" dirty="0" smtClean="0"/>
              <a:t>Barclay’s Capital; Insurance </a:t>
            </a:r>
            <a:r>
              <a:rPr lang="en-US" sz="1100" dirty="0"/>
              <a:t>Information Institute.</a:t>
            </a:r>
          </a:p>
        </p:txBody>
      </p:sp>
      <p:sp>
        <p:nvSpPr>
          <p:cNvPr id="10" name="Rectangle 4"/>
          <p:cNvSpPr>
            <a:spLocks noChangeArrowheads="1"/>
          </p:cNvSpPr>
          <p:nvPr/>
        </p:nvSpPr>
        <p:spPr bwMode="auto">
          <a:xfrm>
            <a:off x="-191727" y="6434415"/>
            <a:ext cx="8790040" cy="290849"/>
          </a:xfrm>
          <a:prstGeom prst="rect">
            <a:avLst/>
          </a:prstGeom>
          <a:noFill/>
          <a:ln w="9525" algn="ctr">
            <a:noFill/>
            <a:miter lim="800000"/>
            <a:headEnd/>
            <a:tailEnd/>
          </a:ln>
        </p:spPr>
        <p:txBody>
          <a:bodyPr wrap="square" lIns="365760" tIns="0" rIns="0" bIns="137160" anchor="b">
            <a:spAutoFit/>
          </a:bodyPr>
          <a:lstStyle/>
          <a:p>
            <a:pPr marL="63500" indent="-63500" eaLnBrk="0" hangingPunct="0">
              <a:lnSpc>
                <a:spcPct val="90000"/>
              </a:lnSpc>
              <a:buClr>
                <a:schemeClr val="accent2"/>
              </a:buClr>
              <a:buFont typeface="Wingdings" pitchFamily="2" charset="2"/>
              <a:buNone/>
              <a:tabLst>
                <a:tab pos="112713" algn="r"/>
              </a:tabLst>
            </a:pPr>
            <a:r>
              <a:rPr lang="en-US" sz="1100" dirty="0" smtClean="0"/>
              <a:t>Note: CIAB data cited here are based on a survey. Rate changes earned by individual insurers can and do vary, potentially substantially.</a:t>
            </a:r>
            <a:endParaRPr lang="en-US" sz="1100" dirty="0"/>
          </a:p>
        </p:txBody>
      </p:sp>
      <p:pic>
        <p:nvPicPr>
          <p:cNvPr id="17680385" name="Picture 1"/>
          <p:cNvPicPr>
            <a:picLocks noChangeAspect="1" noChangeArrowheads="1"/>
          </p:cNvPicPr>
          <p:nvPr/>
        </p:nvPicPr>
        <p:blipFill>
          <a:blip r:embed="rId3" cstate="email"/>
          <a:srcRect/>
          <a:stretch>
            <a:fillRect/>
          </a:stretch>
        </p:blipFill>
        <p:spPr bwMode="auto">
          <a:xfrm>
            <a:off x="0" y="1474839"/>
            <a:ext cx="8967019" cy="4929188"/>
          </a:xfrm>
          <a:prstGeom prst="rect">
            <a:avLst/>
          </a:prstGeom>
          <a:noFill/>
          <a:ln w="9525">
            <a:noFill/>
            <a:miter lim="800000"/>
            <a:headEnd/>
            <a:tailEnd/>
          </a:ln>
        </p:spPr>
      </p:pic>
      <p:sp>
        <p:nvSpPr>
          <p:cNvPr id="15" name="AutoShape 6"/>
          <p:cNvSpPr>
            <a:spLocks noChangeArrowheads="1"/>
          </p:cNvSpPr>
          <p:nvPr/>
        </p:nvSpPr>
        <p:spPr bwMode="blackWhite">
          <a:xfrm>
            <a:off x="3067665" y="4665410"/>
            <a:ext cx="3028335" cy="688258"/>
          </a:xfrm>
          <a:prstGeom prst="wedgeRectCallout">
            <a:avLst>
              <a:gd name="adj1" fmla="val 123895"/>
              <a:gd name="adj2" fmla="val -11989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latin typeface="Arial" pitchFamily="34" charset="0"/>
              </a:rPr>
              <a:t>WC rate levels are rising and are now back to where they were in late 2008 and shortly after 9/11</a:t>
            </a:r>
            <a:endParaRPr lang="en-US" sz="1400" b="1" dirty="0">
              <a:solidFill>
                <a:schemeClr val="bg1"/>
              </a:solidFill>
              <a:latin typeface="Arial" pitchFamily="34" charset="0"/>
            </a:endParaRPr>
          </a:p>
        </p:txBody>
      </p:sp>
      <p:cxnSp>
        <p:nvCxnSpPr>
          <p:cNvPr id="16" name="Straight Connector 15"/>
          <p:cNvCxnSpPr/>
          <p:nvPr/>
        </p:nvCxnSpPr>
        <p:spPr>
          <a:xfrm flipV="1">
            <a:off x="398206" y="3991901"/>
            <a:ext cx="8568808" cy="49157"/>
          </a:xfrm>
          <a:prstGeom prst="line">
            <a:avLst/>
          </a:prstGeom>
          <a:ln w="34925">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1000"/>
                                  </p:stCondLst>
                                  <p:childTnLst>
                                    <p:set>
                                      <p:cBhvr>
                                        <p:cTn id="6" dur="1" fill="hold">
                                          <p:stCondLst>
                                            <p:cond delay="0"/>
                                          </p:stCondLst>
                                        </p:cTn>
                                        <p:tgtEl>
                                          <p:spTgt spid="15"/>
                                        </p:tgtEl>
                                        <p:attrNameLst>
                                          <p:attrName>style.visibility</p:attrName>
                                        </p:attrNameLst>
                                      </p:cBhvr>
                                      <p:to>
                                        <p:strVal val="visible"/>
                                      </p:to>
                                    </p:set>
                                    <p:animEffect transition="in" filter="wipe(up)">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8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7458" name="Rectangle 105"/>
          <p:cNvSpPr>
            <a:spLocks noGrp="1" noChangeArrowheads="1"/>
          </p:cNvSpPr>
          <p:nvPr>
            <p:ph type="dt" sz="quarter" idx="10"/>
          </p:nvPr>
        </p:nvSpPr>
        <p:spPr/>
        <p:txBody>
          <a:bodyPr/>
          <a:lstStyle/>
          <a:p>
            <a:pPr>
              <a:defRPr/>
            </a:pPr>
            <a:r>
              <a:rPr lang="en-US" smtClean="0"/>
              <a:t>12/01/09 - 9pm</a:t>
            </a:r>
          </a:p>
        </p:txBody>
      </p:sp>
      <p:sp>
        <p:nvSpPr>
          <p:cNvPr id="147460" name="Rectangle 110"/>
          <p:cNvSpPr>
            <a:spLocks noGrp="1" noChangeArrowheads="1"/>
          </p:cNvSpPr>
          <p:nvPr>
            <p:ph type="sldNum" sz="quarter" idx="12"/>
          </p:nvPr>
        </p:nvSpPr>
        <p:spPr/>
        <p:txBody>
          <a:bodyPr/>
          <a:lstStyle/>
          <a:p>
            <a:pPr>
              <a:defRPr/>
            </a:pPr>
            <a:fld id="{E9DB82FD-8397-46A1-A287-CA069647B4B7}" type="slidenum">
              <a:rPr lang="en-US" smtClean="0"/>
              <a:pPr>
                <a:defRPr/>
              </a:pPr>
              <a:t>189</a:t>
            </a:fld>
            <a:endParaRPr lang="en-US" smtClean="0"/>
          </a:p>
        </p:txBody>
      </p:sp>
      <p:sp>
        <p:nvSpPr>
          <p:cNvPr id="141317" name="Rectangle 2"/>
          <p:cNvSpPr>
            <a:spLocks noGrp="1" noChangeArrowheads="1"/>
          </p:cNvSpPr>
          <p:nvPr>
            <p:ph type="title"/>
          </p:nvPr>
        </p:nvSpPr>
        <p:spPr>
          <a:xfrm>
            <a:off x="22225" y="90488"/>
            <a:ext cx="7769225" cy="860425"/>
          </a:xfrm>
        </p:spPr>
        <p:txBody>
          <a:bodyPr/>
          <a:lstStyle/>
          <a:p>
            <a:r>
              <a:rPr lang="en-US" sz="2800" dirty="0" smtClean="0"/>
              <a:t>Workers Comp. Quarterly Rate Changes, by Line: 2000:Q1 to 2013:Q1</a:t>
            </a:r>
          </a:p>
        </p:txBody>
      </p:sp>
      <p:sp>
        <p:nvSpPr>
          <p:cNvPr id="20" name="Rectangle 6"/>
          <p:cNvSpPr>
            <a:spLocks noChangeArrowheads="1"/>
          </p:cNvSpPr>
          <p:nvPr/>
        </p:nvSpPr>
        <p:spPr bwMode="black">
          <a:xfrm>
            <a:off x="192462" y="1083048"/>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1999:Q4 = 100</a:t>
            </a:r>
          </a:p>
        </p:txBody>
      </p:sp>
      <p:sp>
        <p:nvSpPr>
          <p:cNvPr id="14" name="Rectangle 4"/>
          <p:cNvSpPr>
            <a:spLocks noChangeArrowheads="1"/>
          </p:cNvSpPr>
          <p:nvPr/>
        </p:nvSpPr>
        <p:spPr bwMode="auto">
          <a:xfrm>
            <a:off x="-188913" y="6602413"/>
            <a:ext cx="7569201"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Council of Insurance Agents and Brokers; </a:t>
            </a:r>
            <a:r>
              <a:rPr lang="en-US" sz="1100" dirty="0" smtClean="0"/>
              <a:t>Barclay’s Capital; Insurance </a:t>
            </a:r>
            <a:r>
              <a:rPr lang="en-US" sz="1100" dirty="0"/>
              <a:t>Information Institute.</a:t>
            </a:r>
          </a:p>
        </p:txBody>
      </p:sp>
      <p:sp>
        <p:nvSpPr>
          <p:cNvPr id="9" name="Rectangle 4"/>
          <p:cNvSpPr>
            <a:spLocks noChangeArrowheads="1"/>
          </p:cNvSpPr>
          <p:nvPr/>
        </p:nvSpPr>
        <p:spPr bwMode="auto">
          <a:xfrm>
            <a:off x="-206475" y="6449163"/>
            <a:ext cx="8790040" cy="290849"/>
          </a:xfrm>
          <a:prstGeom prst="rect">
            <a:avLst/>
          </a:prstGeom>
          <a:noFill/>
          <a:ln w="9525" algn="ctr">
            <a:noFill/>
            <a:miter lim="800000"/>
            <a:headEnd/>
            <a:tailEnd/>
          </a:ln>
        </p:spPr>
        <p:txBody>
          <a:bodyPr wrap="square" lIns="365760" tIns="0" rIns="0" bIns="137160" anchor="b">
            <a:spAutoFit/>
          </a:bodyPr>
          <a:lstStyle/>
          <a:p>
            <a:pPr marL="63500" indent="-63500" eaLnBrk="0" hangingPunct="0">
              <a:lnSpc>
                <a:spcPct val="90000"/>
              </a:lnSpc>
              <a:buClr>
                <a:schemeClr val="accent2"/>
              </a:buClr>
              <a:buFont typeface="Wingdings" pitchFamily="2" charset="2"/>
              <a:buNone/>
              <a:tabLst>
                <a:tab pos="112713" algn="r"/>
              </a:tabLst>
            </a:pPr>
            <a:r>
              <a:rPr lang="en-US" sz="1100" dirty="0" smtClean="0"/>
              <a:t>Note: CIAB data cited here are based on a survey. Rate changes earned by individual insurers can and do vary, potentially substantially.</a:t>
            </a:r>
            <a:endParaRPr lang="en-US" sz="1100" dirty="0"/>
          </a:p>
        </p:txBody>
      </p:sp>
      <p:pic>
        <p:nvPicPr>
          <p:cNvPr id="17678337" name="Picture 1"/>
          <p:cNvPicPr>
            <a:picLocks noChangeAspect="1" noChangeArrowheads="1"/>
          </p:cNvPicPr>
          <p:nvPr/>
        </p:nvPicPr>
        <p:blipFill>
          <a:blip r:embed="rId3" cstate="email"/>
          <a:srcRect/>
          <a:stretch>
            <a:fillRect/>
          </a:stretch>
        </p:blipFill>
        <p:spPr bwMode="auto">
          <a:xfrm>
            <a:off x="217232" y="1326146"/>
            <a:ext cx="8705544" cy="5060673"/>
          </a:xfrm>
          <a:prstGeom prst="rect">
            <a:avLst/>
          </a:prstGeom>
          <a:noFill/>
          <a:ln w="9525">
            <a:noFill/>
            <a:miter lim="800000"/>
            <a:headEnd/>
            <a:tailEnd/>
          </a:ln>
        </p:spPr>
      </p:pic>
      <p:sp>
        <p:nvSpPr>
          <p:cNvPr id="11" name="AutoShape 6"/>
          <p:cNvSpPr>
            <a:spLocks noChangeArrowheads="1"/>
          </p:cNvSpPr>
          <p:nvPr/>
        </p:nvSpPr>
        <p:spPr bwMode="blackWhite">
          <a:xfrm>
            <a:off x="3588774" y="2389238"/>
            <a:ext cx="2212255" cy="840658"/>
          </a:xfrm>
          <a:prstGeom prst="wedgeRectCallout">
            <a:avLst>
              <a:gd name="adj1" fmla="val 125966"/>
              <a:gd name="adj2" fmla="val 10429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latin typeface="Arial" pitchFamily="34" charset="0"/>
              </a:rPr>
              <a:t>Most accounts are now renewing upwards</a:t>
            </a:r>
            <a:endParaRPr lang="en-US" sz="1600" b="1" dirty="0">
              <a:solidFill>
                <a:schemeClr val="bg1"/>
              </a:solidFill>
              <a:latin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100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174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3174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3174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02D49CA0-B047-4B42-9E08-5BCAF29776AF}" type="slidenum">
              <a:rPr lang="en-US" sz="900"/>
              <a:pPr algn="r" eaLnBrk="0" hangingPunct="0">
                <a:lnSpc>
                  <a:spcPct val="85000"/>
                </a:lnSpc>
                <a:spcBef>
                  <a:spcPct val="20000"/>
                </a:spcBef>
              </a:pPr>
              <a:t>19</a:t>
            </a:fld>
            <a:endParaRPr lang="en-US" sz="900"/>
          </a:p>
        </p:txBody>
      </p:sp>
      <p:sp>
        <p:nvSpPr>
          <p:cNvPr id="31750" name="Rectangle 7"/>
          <p:cNvSpPr>
            <a:spLocks noGrp="1" noChangeArrowheads="1"/>
          </p:cNvSpPr>
          <p:nvPr>
            <p:ph type="title" idx="4294967295"/>
          </p:nvPr>
        </p:nvSpPr>
        <p:spPr>
          <a:xfrm>
            <a:off x="565150" y="147638"/>
            <a:ext cx="7102475" cy="860425"/>
          </a:xfrm>
        </p:spPr>
        <p:txBody>
          <a:bodyPr/>
          <a:lstStyle/>
          <a:p>
            <a:r>
              <a:rPr lang="en-US" dirty="0" smtClean="0"/>
              <a:t>Construction Employment, </a:t>
            </a:r>
            <a:br>
              <a:rPr lang="en-US" dirty="0" smtClean="0"/>
            </a:br>
            <a:r>
              <a:rPr lang="en-US" dirty="0" smtClean="0"/>
              <a:t>Jan. 2003–May 2013 </a:t>
            </a:r>
          </a:p>
        </p:txBody>
      </p:sp>
      <p:sp>
        <p:nvSpPr>
          <p:cNvPr id="31751" name="Text Box 5"/>
          <p:cNvSpPr txBox="1">
            <a:spLocks noChangeArrowheads="1"/>
          </p:cNvSpPr>
          <p:nvPr/>
        </p:nvSpPr>
        <p:spPr bwMode="auto">
          <a:xfrm>
            <a:off x="0" y="6429751"/>
            <a:ext cx="8724900"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Note</a:t>
            </a:r>
            <a:r>
              <a:rPr lang="en-US" sz="1100" dirty="0"/>
              <a:t>: </a:t>
            </a:r>
            <a:r>
              <a:rPr lang="en-US" sz="1100" dirty="0" smtClean="0"/>
              <a:t>Recession </a:t>
            </a:r>
            <a:r>
              <a:rPr lang="en-US" sz="1100" dirty="0"/>
              <a:t>indicated by gray shaded </a:t>
            </a:r>
            <a:r>
              <a:rPr lang="en-US" sz="1100" dirty="0" smtClean="0"/>
              <a:t>column.</a:t>
            </a:r>
            <a:endParaRPr lang="en-US" sz="1100" dirty="0"/>
          </a:p>
          <a:p>
            <a:pPr eaLnBrk="0" hangingPunct="0">
              <a:lnSpc>
                <a:spcPct val="85000"/>
              </a:lnSpc>
              <a:spcBef>
                <a:spcPct val="25000"/>
              </a:spcBef>
              <a:buClr>
                <a:schemeClr val="accent2"/>
              </a:buClr>
              <a:buFont typeface="Wingdings" pitchFamily="2" charset="2"/>
              <a:buNone/>
            </a:pPr>
            <a:r>
              <a:rPr lang="en-US" sz="1100" dirty="0"/>
              <a:t>Sources: </a:t>
            </a:r>
            <a:r>
              <a:rPr lang="en-US" sz="1100" dirty="0" smtClean="0"/>
              <a:t>U.S. Bureau of Labor Statistics; </a:t>
            </a:r>
            <a:r>
              <a:rPr lang="en-US" sz="1100" dirty="0"/>
              <a:t>Insurance Information </a:t>
            </a:r>
            <a:r>
              <a:rPr lang="en-US" sz="1100" dirty="0" smtClean="0"/>
              <a:t>Institute.</a:t>
            </a:r>
            <a:endParaRPr lang="en-US" sz="1100" dirty="0"/>
          </a:p>
        </p:txBody>
      </p:sp>
      <p:graphicFrame>
        <p:nvGraphicFramePr>
          <p:cNvPr id="31746" name="Object 8"/>
          <p:cNvGraphicFramePr>
            <a:graphicFrameLocks noChangeAspect="1"/>
          </p:cNvGraphicFramePr>
          <p:nvPr/>
        </p:nvGraphicFramePr>
        <p:xfrm>
          <a:off x="463550" y="1248694"/>
          <a:ext cx="8404225" cy="4666226"/>
        </p:xfrm>
        <a:graphic>
          <a:graphicData uri="http://schemas.openxmlformats.org/presentationml/2006/ole">
            <p:oleObj spid="_x0000_s18823170" name="Chart" r:id="rId4" imgW="8343967" imgH="4381555" progId="MSGraph.Chart.8">
              <p:embed followColorScheme="full"/>
            </p:oleObj>
          </a:graphicData>
        </a:graphic>
      </p:graphicFrame>
      <p:sp>
        <p:nvSpPr>
          <p:cNvPr id="9" name="AutoShape 38"/>
          <p:cNvSpPr>
            <a:spLocks noChangeArrowheads="1"/>
          </p:cNvSpPr>
          <p:nvPr/>
        </p:nvSpPr>
        <p:spPr bwMode="blackWhite">
          <a:xfrm>
            <a:off x="1219200" y="4191000"/>
            <a:ext cx="2838450" cy="809625"/>
          </a:xfrm>
          <a:prstGeom prst="wedgeRectCallout">
            <a:avLst>
              <a:gd name="adj1" fmla="val 79894"/>
              <a:gd name="adj2" fmla="val -143407"/>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The “Great Recession” and housing bust destroyed 2.3 million constructions jobs</a:t>
            </a:r>
            <a:endParaRPr lang="en-US" sz="1400" b="1" dirty="0">
              <a:solidFill>
                <a:schemeClr val="bg1"/>
              </a:solidFill>
            </a:endParaRPr>
          </a:p>
        </p:txBody>
      </p:sp>
      <p:sp>
        <p:nvSpPr>
          <p:cNvPr id="10" name="Oval 8"/>
          <p:cNvSpPr>
            <a:spLocks noChangeArrowheads="1"/>
          </p:cNvSpPr>
          <p:nvPr/>
        </p:nvSpPr>
        <p:spPr bwMode="auto">
          <a:xfrm rot="-5400000">
            <a:off x="7913120" y="3971002"/>
            <a:ext cx="688870" cy="730661"/>
          </a:xfrm>
          <a:prstGeom prst="ellipse">
            <a:avLst/>
          </a:prstGeom>
          <a:noFill/>
          <a:ln w="38100">
            <a:solidFill>
              <a:srgbClr val="FF00FF"/>
            </a:solidFill>
            <a:round/>
            <a:headEnd/>
            <a:tailEnd/>
          </a:ln>
        </p:spPr>
        <p:txBody>
          <a:bodyPr vert="eaVert" wrap="none"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31754" name="Rectangle 4"/>
          <p:cNvSpPr>
            <a:spLocks noChangeArrowheads="1"/>
          </p:cNvSpPr>
          <p:nvPr/>
        </p:nvSpPr>
        <p:spPr bwMode="blackWhite">
          <a:xfrm>
            <a:off x="447675" y="5805023"/>
            <a:ext cx="8382000" cy="5715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The Construction Sector Could Be a Growth Leader in 2013 and 2014 as the Housing Market and Private Investment Recover.  WC Insurers Will Benefit.</a:t>
            </a:r>
            <a:endParaRPr lang="en-US" sz="1600" b="1" dirty="0">
              <a:solidFill>
                <a:schemeClr val="bg1"/>
              </a:solidFill>
            </a:endParaRPr>
          </a:p>
        </p:txBody>
      </p:sp>
      <p:sp>
        <p:nvSpPr>
          <p:cNvPr id="11" name="AutoShape 38"/>
          <p:cNvSpPr>
            <a:spLocks noChangeArrowheads="1"/>
          </p:cNvSpPr>
          <p:nvPr/>
        </p:nvSpPr>
        <p:spPr bwMode="blackWhite">
          <a:xfrm>
            <a:off x="5725141" y="2487561"/>
            <a:ext cx="1570394" cy="1626011"/>
          </a:xfrm>
          <a:prstGeom prst="wedgeRectCallout">
            <a:avLst>
              <a:gd name="adj1" fmla="val 15634"/>
              <a:gd name="adj2" fmla="val 8805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200" b="1" dirty="0" smtClean="0">
                <a:solidFill>
                  <a:schemeClr val="bg1"/>
                </a:solidFill>
              </a:rPr>
              <a:t>Construction employment troughed at 5.435 million in Jan. 2011, after a loss of 2.291 million jobs, a 29.7% plunge from the April 2006 peak</a:t>
            </a:r>
            <a:endParaRPr lang="en-US" sz="1200" b="1" dirty="0">
              <a:solidFill>
                <a:schemeClr val="bg1"/>
              </a:solidFill>
            </a:endParaRPr>
          </a:p>
        </p:txBody>
      </p:sp>
      <p:sp>
        <p:nvSpPr>
          <p:cNvPr id="12" name="Date Placeholder 11"/>
          <p:cNvSpPr>
            <a:spLocks noGrp="1"/>
          </p:cNvSpPr>
          <p:nvPr>
            <p:ph type="dt" sz="half"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79649112-2361-4913-9798-B6AEBB59A8D4}" type="slidenum">
              <a:rPr lang="en-US" smtClean="0"/>
              <a:pPr>
                <a:defRPr/>
              </a:pPr>
              <a:t>19</a:t>
            </a:fld>
            <a:endParaRPr lang="en-US"/>
          </a:p>
        </p:txBody>
      </p:sp>
      <p:sp>
        <p:nvSpPr>
          <p:cNvPr id="14" name="AutoShape 38"/>
          <p:cNvSpPr>
            <a:spLocks noChangeArrowheads="1"/>
          </p:cNvSpPr>
          <p:nvPr/>
        </p:nvSpPr>
        <p:spPr bwMode="blackWhite">
          <a:xfrm>
            <a:off x="1344868" y="1332272"/>
            <a:ext cx="1427828" cy="1027469"/>
          </a:xfrm>
          <a:prstGeom prst="wedgeRectCallout">
            <a:avLst>
              <a:gd name="adj1" fmla="val 89145"/>
              <a:gd name="adj2" fmla="val -501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Construction employment peaked at 7.726 million in April 2006</a:t>
            </a:r>
            <a:endParaRPr lang="en-US" sz="1400" b="1" dirty="0">
              <a:solidFill>
                <a:schemeClr val="bg1"/>
              </a:solidFill>
            </a:endParaRPr>
          </a:p>
        </p:txBody>
      </p:sp>
      <p:sp>
        <p:nvSpPr>
          <p:cNvPr id="15" name="Text Box 5"/>
          <p:cNvSpPr txBox="1">
            <a:spLocks noChangeArrowheads="1"/>
          </p:cNvSpPr>
          <p:nvPr/>
        </p:nvSpPr>
        <p:spPr bwMode="auto">
          <a:xfrm>
            <a:off x="298418" y="1018766"/>
            <a:ext cx="1255473" cy="307777"/>
          </a:xfrm>
          <a:prstGeom prst="rect">
            <a:avLst/>
          </a:prstGeom>
          <a:noFill/>
          <a:ln w="9525">
            <a:noFill/>
            <a:miter lim="800000"/>
            <a:headEnd/>
            <a:tailEnd/>
          </a:ln>
        </p:spPr>
        <p:txBody>
          <a:bodyPr wrap="none">
            <a:spAutoFit/>
          </a:bodyPr>
          <a:lstStyle/>
          <a:p>
            <a:pPr algn="ctr"/>
            <a:r>
              <a:rPr lang="en-US" sz="1400" b="1" dirty="0" smtClean="0">
                <a:solidFill>
                  <a:schemeClr val="accent1"/>
                </a:solidFill>
              </a:rPr>
              <a:t>(Thousands)</a:t>
            </a:r>
            <a:endParaRPr lang="en-US" sz="1400" b="1" dirty="0">
              <a:solidFill>
                <a:schemeClr val="accent1"/>
              </a:solidFill>
            </a:endParaRPr>
          </a:p>
        </p:txBody>
      </p:sp>
      <p:sp>
        <p:nvSpPr>
          <p:cNvPr id="16" name="AutoShape 38"/>
          <p:cNvSpPr>
            <a:spLocks noChangeArrowheads="1"/>
          </p:cNvSpPr>
          <p:nvPr/>
        </p:nvSpPr>
        <p:spPr bwMode="blackWhite">
          <a:xfrm>
            <a:off x="7138219" y="1145459"/>
            <a:ext cx="1769806" cy="1243780"/>
          </a:xfrm>
          <a:prstGeom prst="wedgeRectCallout">
            <a:avLst>
              <a:gd name="adj1" fmla="val 6690"/>
              <a:gd name="adj2" fmla="val 18102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200" b="1" dirty="0" smtClean="0">
                <a:solidFill>
                  <a:schemeClr val="bg1"/>
                </a:solidFill>
              </a:rPr>
              <a:t>Construction employment as of May 2013 totaled 5.804 million, an increase of 369,000 jobs or 6.8% from the Jan. 2011 trough</a:t>
            </a:r>
            <a:endParaRPr lang="en-US" sz="12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1000"/>
                            </p:stCondLst>
                            <p:childTnLst>
                              <p:par>
                                <p:cTn id="9" presetID="17" presetClass="entr" presetSubtype="4" fill="hold" grpId="0" nodeType="afterEffect">
                                  <p:stCondLst>
                                    <p:cond delay="100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ppt_x</p:attrName>
                                        </p:attrNameLst>
                                      </p:cBhvr>
                                      <p:tavLst>
                                        <p:tav tm="0">
                                          <p:val>
                                            <p:strVal val="#ppt_x"/>
                                          </p:val>
                                        </p:tav>
                                        <p:tav tm="100000">
                                          <p:val>
                                            <p:strVal val="#ppt_x"/>
                                          </p:val>
                                        </p:tav>
                                      </p:tavLst>
                                    </p:anim>
                                    <p:anim calcmode="lin" valueType="num">
                                      <p:cBhvr>
                                        <p:cTn id="12" dur="500" fill="hold"/>
                                        <p:tgtEl>
                                          <p:spTgt spid="10"/>
                                        </p:tgtEl>
                                        <p:attrNameLst>
                                          <p:attrName>ppt_y</p:attrName>
                                        </p:attrNameLst>
                                      </p:cBhvr>
                                      <p:tavLst>
                                        <p:tav tm="0">
                                          <p:val>
                                            <p:strVal val="#ppt_y+#ppt_h/2"/>
                                          </p:val>
                                        </p:tav>
                                        <p:tav tm="100000">
                                          <p:val>
                                            <p:strVal val="#ppt_y"/>
                                          </p:val>
                                        </p:tav>
                                      </p:tavLst>
                                    </p:anim>
                                    <p:anim calcmode="lin" valueType="num">
                                      <p:cBhvr>
                                        <p:cTn id="13" dur="500" fill="hold"/>
                                        <p:tgtEl>
                                          <p:spTgt spid="10"/>
                                        </p:tgtEl>
                                        <p:attrNameLst>
                                          <p:attrName>ppt_w</p:attrName>
                                        </p:attrNameLst>
                                      </p:cBhvr>
                                      <p:tavLst>
                                        <p:tav tm="0">
                                          <p:val>
                                            <p:strVal val="#ppt_w"/>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childTnLst>
                                </p:cTn>
                              </p:par>
                            </p:childTnLst>
                          </p:cTn>
                        </p:par>
                        <p:par>
                          <p:cTn id="15" fill="hold">
                            <p:stCondLst>
                              <p:cond delay="2500"/>
                            </p:stCondLst>
                            <p:childTnLst>
                              <p:par>
                                <p:cTn id="16" presetID="22" presetClass="entr" presetSubtype="8" fill="hold" grpId="0" nodeType="afterEffect">
                                  <p:stCondLst>
                                    <p:cond delay="50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3500"/>
                            </p:stCondLst>
                            <p:childTnLst>
                              <p:par>
                                <p:cTn id="20" presetID="22" presetClass="entr" presetSubtype="8" fill="hold" grpId="0" nodeType="afterEffect">
                                  <p:stCondLst>
                                    <p:cond delay="50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childTnLst>
                          </p:cTn>
                        </p:par>
                        <p:par>
                          <p:cTn id="23" fill="hold">
                            <p:stCondLst>
                              <p:cond delay="4500"/>
                            </p:stCondLst>
                            <p:childTnLst>
                              <p:par>
                                <p:cTn id="24" presetID="22" presetClass="entr" presetSubtype="8" fill="hold" grpId="0" nodeType="afterEffect">
                                  <p:stCondLst>
                                    <p:cond delay="50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4" grpId="0" animBg="1"/>
      <p:bldP spid="16" grpId="0" animBg="1"/>
    </p:bldLst>
  </p:timing>
</p:sld>
</file>

<file path=ppt/slides/slide19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1379" name="Rectangle 105"/>
          <p:cNvSpPr>
            <a:spLocks noGrp="1" noChangeArrowheads="1"/>
          </p:cNvSpPr>
          <p:nvPr>
            <p:ph type="dt" sz="quarter" idx="10"/>
          </p:nvPr>
        </p:nvSpPr>
        <p:spPr>
          <a:noFill/>
        </p:spPr>
        <p:txBody>
          <a:bodyPr/>
          <a:lstStyle/>
          <a:p>
            <a:r>
              <a:rPr lang="en-US" smtClean="0">
                <a:solidFill>
                  <a:srgbClr val="FFFFFF"/>
                </a:solidFill>
              </a:rPr>
              <a:t>12/01/09 - 9pm</a:t>
            </a:r>
          </a:p>
        </p:txBody>
      </p:sp>
      <p:sp>
        <p:nvSpPr>
          <p:cNvPr id="101381" name="Rectangle 110"/>
          <p:cNvSpPr>
            <a:spLocks noGrp="1" noChangeArrowheads="1"/>
          </p:cNvSpPr>
          <p:nvPr>
            <p:ph type="sldNum" sz="quarter" idx="12"/>
          </p:nvPr>
        </p:nvSpPr>
        <p:spPr>
          <a:noFill/>
        </p:spPr>
        <p:txBody>
          <a:bodyPr/>
          <a:lstStyle/>
          <a:p>
            <a:fld id="{A87CD4B1-62DD-4C9F-B92F-E15EAAAF53A1}" type="slidenum">
              <a:rPr lang="en-US" smtClean="0">
                <a:solidFill>
                  <a:srgbClr val="000000"/>
                </a:solidFill>
              </a:rPr>
              <a:pPr/>
              <a:t>190</a:t>
            </a:fld>
            <a:endParaRPr lang="en-US" smtClean="0">
              <a:solidFill>
                <a:srgbClr val="000000"/>
              </a:solidFill>
            </a:endParaRPr>
          </a:p>
        </p:txBody>
      </p:sp>
      <p:sp>
        <p:nvSpPr>
          <p:cNvPr id="101382" name="Rectangle 2"/>
          <p:cNvSpPr>
            <a:spLocks noGrp="1" noChangeArrowheads="1"/>
          </p:cNvSpPr>
          <p:nvPr>
            <p:ph type="title"/>
          </p:nvPr>
        </p:nvSpPr>
        <p:spPr>
          <a:xfrm>
            <a:off x="235386" y="90488"/>
            <a:ext cx="7400925" cy="860425"/>
          </a:xfrm>
        </p:spPr>
        <p:txBody>
          <a:bodyPr/>
          <a:lstStyle/>
          <a:p>
            <a:r>
              <a:rPr lang="en-US" dirty="0" smtClean="0"/>
              <a:t>Change in Commercial Rate Renewals, by Line: 2013:Q1</a:t>
            </a:r>
          </a:p>
        </p:txBody>
      </p:sp>
      <p:sp>
        <p:nvSpPr>
          <p:cNvPr id="101383" name="Rectangle 4"/>
          <p:cNvSpPr>
            <a:spLocks noChangeArrowheads="1"/>
          </p:cNvSpPr>
          <p:nvPr/>
        </p:nvSpPr>
        <p:spPr bwMode="auto">
          <a:xfrm>
            <a:off x="0" y="6634417"/>
            <a:ext cx="7569200" cy="282575"/>
          </a:xfrm>
          <a:prstGeom prst="rect">
            <a:avLst/>
          </a:prstGeom>
          <a:noFill/>
          <a:ln w="9525">
            <a:noFill/>
            <a:miter lim="800000"/>
            <a:headEnd/>
            <a:tailEnd/>
          </a:ln>
        </p:spPr>
        <p:txBody>
          <a:bodyPr lIns="365760" tIns="0" rIns="0" bIns="137160" anchor="b">
            <a:spAutoFit/>
          </a:bodyPr>
          <a:lstStyle/>
          <a:p>
            <a:pPr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Source: Council of Insurance Agents and Brokers; Insurance Information Institute.</a:t>
            </a:r>
          </a:p>
        </p:txBody>
      </p:sp>
      <p:sp>
        <p:nvSpPr>
          <p:cNvPr id="1938437" name="Rectangle 5"/>
          <p:cNvSpPr>
            <a:spLocks noChangeArrowheads="1"/>
          </p:cNvSpPr>
          <p:nvPr/>
        </p:nvSpPr>
        <p:spPr bwMode="blackWhite">
          <a:xfrm>
            <a:off x="103242" y="5338919"/>
            <a:ext cx="8922774" cy="109137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dirty="0">
                <a:solidFill>
                  <a:srgbClr val="FFFFFF"/>
                </a:solidFill>
                <a:latin typeface="Arial" charset="0"/>
                <a:cs typeface="Arial" charset="0"/>
              </a:rPr>
              <a:t>Major Commercial Lines Renewed </a:t>
            </a:r>
            <a:r>
              <a:rPr lang="en-US" b="1" dirty="0" smtClean="0">
                <a:solidFill>
                  <a:srgbClr val="FFFFFF"/>
                </a:solidFill>
                <a:latin typeface="Arial" charset="0"/>
                <a:cs typeface="Arial" charset="0"/>
              </a:rPr>
              <a:t>Uniformly Upward </a:t>
            </a:r>
            <a:r>
              <a:rPr lang="en-US" b="1" dirty="0">
                <a:solidFill>
                  <a:srgbClr val="FFFFFF"/>
                </a:solidFill>
                <a:latin typeface="Arial" charset="0"/>
                <a:cs typeface="Arial" charset="0"/>
              </a:rPr>
              <a:t>in </a:t>
            </a:r>
            <a:r>
              <a:rPr lang="en-US" b="1" dirty="0" smtClean="0">
                <a:solidFill>
                  <a:srgbClr val="FFFFFF"/>
                </a:solidFill>
                <a:latin typeface="Arial" charset="0"/>
                <a:cs typeface="Arial" charset="0"/>
              </a:rPr>
              <a:t>Q1:2013 for the 8th Consecutive Quarter; Property Lines &amp; </a:t>
            </a:r>
            <a:r>
              <a:rPr lang="en-US" b="1" dirty="0">
                <a:solidFill>
                  <a:srgbClr val="FFFFFF"/>
                </a:solidFill>
                <a:latin typeface="Arial" charset="0"/>
                <a:cs typeface="Arial" charset="0"/>
              </a:rPr>
              <a:t>Workers </a:t>
            </a:r>
            <a:r>
              <a:rPr lang="en-US" b="1" dirty="0" smtClean="0">
                <a:solidFill>
                  <a:srgbClr val="FFFFFF"/>
                </a:solidFill>
                <a:latin typeface="Arial" charset="0"/>
                <a:cs typeface="Arial" charset="0"/>
              </a:rPr>
              <a:t>Comp Leading the Way; Cat Losses and Low Interest Rates Provide Momentum Going Forward</a:t>
            </a:r>
            <a:endParaRPr lang="en-US" b="1" dirty="0">
              <a:solidFill>
                <a:srgbClr val="FFFFFF"/>
              </a:solidFill>
              <a:latin typeface="Arial" charset="0"/>
              <a:cs typeface="Arial" charset="0"/>
            </a:endParaRPr>
          </a:p>
        </p:txBody>
      </p:sp>
      <p:sp>
        <p:nvSpPr>
          <p:cNvPr id="101385" name="Rectangle 6"/>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a:solidFill>
                  <a:srgbClr val="225A7A"/>
                </a:solidFill>
                <a:latin typeface="Arial" charset="0"/>
                <a:cs typeface="Arial" charset="0"/>
              </a:rPr>
              <a:t>Percentage Change (%)</a:t>
            </a:r>
          </a:p>
        </p:txBody>
      </p:sp>
      <p:graphicFrame>
        <p:nvGraphicFramePr>
          <p:cNvPr id="101378" name="Object 7"/>
          <p:cNvGraphicFramePr>
            <a:graphicFrameLocks noChangeAspect="1"/>
          </p:cNvGraphicFramePr>
          <p:nvPr/>
        </p:nvGraphicFramePr>
        <p:xfrm>
          <a:off x="407988" y="1585816"/>
          <a:ext cx="8296275" cy="3752850"/>
        </p:xfrm>
        <a:graphic>
          <a:graphicData uri="http://schemas.openxmlformats.org/presentationml/2006/ole">
            <p:oleObj spid="_x0000_s14332930" name="Chart" r:id="rId4" imgW="8305811" imgH="3762334" progId="MSGraph.Chart.8">
              <p:embed followColorScheme="full"/>
            </p:oleObj>
          </a:graphicData>
        </a:graphic>
      </p:graphicFrame>
      <p:sp>
        <p:nvSpPr>
          <p:cNvPr id="10" name="AutoShape 8"/>
          <p:cNvSpPr>
            <a:spLocks noChangeArrowheads="1"/>
          </p:cNvSpPr>
          <p:nvPr/>
        </p:nvSpPr>
        <p:spPr bwMode="blackWhite">
          <a:xfrm>
            <a:off x="3908322" y="1122307"/>
            <a:ext cx="2624779" cy="1276910"/>
          </a:xfrm>
          <a:prstGeom prst="wedgeRectCallout">
            <a:avLst>
              <a:gd name="adj1" fmla="val 104202"/>
              <a:gd name="adj2" fmla="val 1403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latin typeface="Arial" charset="0"/>
                <a:cs typeface="Arial" charset="0"/>
              </a:rPr>
              <a:t>Workers Comp rate increases are large than any other line, followed by Property lines</a:t>
            </a:r>
            <a:endParaRPr lang="en-US" sz="1600" b="1" dirty="0">
              <a:solidFill>
                <a:srgbClr val="FFFFFF"/>
              </a:solidFill>
              <a:latin typeface="Arial" charset="0"/>
              <a:cs typeface="Arial" charset="0"/>
            </a:endParaRPr>
          </a:p>
        </p:txBody>
      </p:sp>
      <p:sp>
        <p:nvSpPr>
          <p:cNvPr id="11" name="Rectangle 4"/>
          <p:cNvSpPr>
            <a:spLocks noChangeArrowheads="1"/>
          </p:cNvSpPr>
          <p:nvPr/>
        </p:nvSpPr>
        <p:spPr bwMode="auto">
          <a:xfrm>
            <a:off x="-3" y="6493407"/>
            <a:ext cx="8790040" cy="290849"/>
          </a:xfrm>
          <a:prstGeom prst="rect">
            <a:avLst/>
          </a:prstGeom>
          <a:noFill/>
          <a:ln w="9525" algn="ctr">
            <a:noFill/>
            <a:miter lim="800000"/>
            <a:headEnd/>
            <a:tailEnd/>
          </a:ln>
        </p:spPr>
        <p:txBody>
          <a:bodyPr wrap="square" lIns="365760" tIns="0" rIns="0" bIns="137160" anchor="b">
            <a:spAutoFit/>
          </a:bodyPr>
          <a:lstStyle/>
          <a:p>
            <a:pPr marL="63500" indent="-63500" eaLnBrk="0" hangingPunct="0">
              <a:lnSpc>
                <a:spcPct val="90000"/>
              </a:lnSpc>
              <a:buClr>
                <a:schemeClr val="accent2"/>
              </a:buClr>
              <a:buFont typeface="Wingdings" pitchFamily="2" charset="2"/>
              <a:buNone/>
              <a:tabLst>
                <a:tab pos="112713" algn="r"/>
              </a:tabLst>
            </a:pPr>
            <a:r>
              <a:rPr lang="en-US" sz="1100" dirty="0" smtClean="0"/>
              <a:t>Note: CIAB data cited here are based on a survey. Rate changes earned by individual insurers can and do vary, potentially substantially.</a:t>
            </a:r>
            <a:endParaRPr lang="en-US" sz="11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38437"/>
                                        </p:tgtEl>
                                        <p:attrNameLst>
                                          <p:attrName>style.visibility</p:attrName>
                                        </p:attrNameLst>
                                      </p:cBhvr>
                                      <p:to>
                                        <p:strVal val="visible"/>
                                      </p:to>
                                    </p:set>
                                    <p:anim calcmode="lin" valueType="num">
                                      <p:cBhvr>
                                        <p:cTn id="7" dur="500" fill="hold"/>
                                        <p:tgtEl>
                                          <p:spTgt spid="1938437"/>
                                        </p:tgtEl>
                                        <p:attrNameLst>
                                          <p:attrName>ppt_w</p:attrName>
                                        </p:attrNameLst>
                                      </p:cBhvr>
                                      <p:tavLst>
                                        <p:tav tm="0">
                                          <p:val>
                                            <p:fltVal val="0"/>
                                          </p:val>
                                        </p:tav>
                                        <p:tav tm="100000">
                                          <p:val>
                                            <p:strVal val="#ppt_w"/>
                                          </p:val>
                                        </p:tav>
                                      </p:tavLst>
                                    </p:anim>
                                    <p:anim calcmode="lin" valueType="num">
                                      <p:cBhvr>
                                        <p:cTn id="8" dur="500" fill="hold"/>
                                        <p:tgtEl>
                                          <p:spTgt spid="1938437"/>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1000"/>
                                  </p:stCondLst>
                                  <p:childTnLst>
                                    <p:set>
                                      <p:cBhvr>
                                        <p:cTn id="11" dur="1" fill="hold">
                                          <p:stCondLst>
                                            <p:cond delay="0"/>
                                          </p:stCondLst>
                                        </p:cTn>
                                        <p:tgtEl>
                                          <p:spTgt spid="10"/>
                                        </p:tgtEl>
                                        <p:attrNameLst>
                                          <p:attrName>style.visibility</p:attrName>
                                        </p:attrNameLst>
                                      </p:cBhvr>
                                      <p:to>
                                        <p:strVal val="visible"/>
                                      </p:to>
                                    </p:set>
                                    <p:animEffect transition="in" filter="wipe(righ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8437" grpId="0" animBg="1"/>
      <p:bldP spid="10" grpId="0" animBg="1"/>
    </p:bldLst>
  </p:timing>
</p:sld>
</file>

<file path=ppt/slides/slide19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403" name="Rectangle 2"/>
          <p:cNvSpPr>
            <a:spLocks noGrp="1" noChangeArrowheads="1"/>
          </p:cNvSpPr>
          <p:nvPr>
            <p:ph type="title" idx="4294967295"/>
          </p:nvPr>
        </p:nvSpPr>
        <p:spPr>
          <a:xfrm>
            <a:off x="294160" y="120856"/>
            <a:ext cx="7826375" cy="860425"/>
          </a:xfrm>
        </p:spPr>
        <p:txBody>
          <a:bodyPr/>
          <a:lstStyle/>
          <a:p>
            <a:r>
              <a:rPr lang="en-US" dirty="0" smtClean="0"/>
              <a:t>CLIPS: Change in Written Price Level:</a:t>
            </a:r>
            <a:br>
              <a:rPr lang="en-US" dirty="0" smtClean="0"/>
            </a:br>
            <a:r>
              <a:rPr lang="en-US" dirty="0" smtClean="0"/>
              <a:t>All Lines, 2010:Q2 – 2012:Q4</a:t>
            </a:r>
          </a:p>
        </p:txBody>
      </p:sp>
      <p:sp>
        <p:nvSpPr>
          <p:cNvPr id="102404" name="Rectangle 3"/>
          <p:cNvSpPr>
            <a:spLocks noChangeArrowheads="1"/>
          </p:cNvSpPr>
          <p:nvPr/>
        </p:nvSpPr>
        <p:spPr bwMode="auto">
          <a:xfrm>
            <a:off x="-165100" y="6626225"/>
            <a:ext cx="8420100"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a:t>
            </a:r>
            <a:r>
              <a:rPr lang="en-US" sz="1100" dirty="0" smtClean="0"/>
              <a:t>Towers Watson; </a:t>
            </a:r>
            <a:r>
              <a:rPr lang="en-US" sz="1100" dirty="0"/>
              <a:t>Information Institute.</a:t>
            </a:r>
          </a:p>
        </p:txBody>
      </p:sp>
      <p:graphicFrame>
        <p:nvGraphicFramePr>
          <p:cNvPr id="102402" name="Object 2"/>
          <p:cNvGraphicFramePr>
            <a:graphicFrameLocks noChangeAspect="1"/>
          </p:cNvGraphicFramePr>
          <p:nvPr/>
        </p:nvGraphicFramePr>
        <p:xfrm>
          <a:off x="206477" y="2052638"/>
          <a:ext cx="8624786" cy="4167187"/>
        </p:xfrm>
        <a:graphic>
          <a:graphicData uri="http://schemas.openxmlformats.org/presentationml/2006/ole">
            <p:oleObj spid="_x0000_s14333954" name="Chart" r:id="rId4" imgW="8581960" imgH="4219602" progId="MSGraph.Chart.8">
              <p:embed followColorScheme="full"/>
            </p:oleObj>
          </a:graphicData>
        </a:graphic>
      </p:graphicFrame>
      <p:sp>
        <p:nvSpPr>
          <p:cNvPr id="225286" name="AutoShape 6"/>
          <p:cNvSpPr>
            <a:spLocks noChangeArrowheads="1"/>
          </p:cNvSpPr>
          <p:nvPr/>
        </p:nvSpPr>
        <p:spPr bwMode="blackWhite">
          <a:xfrm>
            <a:off x="3743978" y="1395159"/>
            <a:ext cx="2820987" cy="1402121"/>
          </a:xfrm>
          <a:prstGeom prst="wedgeRectCallout">
            <a:avLst>
              <a:gd name="adj1" fmla="val 89075"/>
              <a:gd name="adj2" fmla="val 3570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Rate changes have been positive for 8 consecutive quarters, longer than any other commercial line</a:t>
            </a:r>
            <a:endParaRPr lang="en-US" sz="1600" b="1" dirty="0">
              <a:solidFill>
                <a:schemeClr val="bg1"/>
              </a:solidFill>
            </a:endParaRPr>
          </a:p>
        </p:txBody>
      </p:sp>
      <p:sp>
        <p:nvSpPr>
          <p:cNvPr id="102406" name="Rectangle 8"/>
          <p:cNvSpPr>
            <a:spLocks noChangeArrowheads="1"/>
          </p:cNvSpPr>
          <p:nvPr/>
        </p:nvSpPr>
        <p:spPr bwMode="black">
          <a:xfrm>
            <a:off x="200025" y="1560513"/>
            <a:ext cx="1087438" cy="44291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 Change)</a:t>
            </a:r>
          </a:p>
        </p:txBody>
      </p:sp>
      <p:sp>
        <p:nvSpPr>
          <p:cNvPr id="7" name="Rectangle 4"/>
          <p:cNvSpPr>
            <a:spLocks noChangeArrowheads="1"/>
          </p:cNvSpPr>
          <p:nvPr/>
        </p:nvSpPr>
        <p:spPr bwMode="auto">
          <a:xfrm>
            <a:off x="0" y="6164078"/>
            <a:ext cx="8790040" cy="443198"/>
          </a:xfrm>
          <a:prstGeom prst="rect">
            <a:avLst/>
          </a:prstGeom>
          <a:noFill/>
          <a:ln w="9525" algn="ctr">
            <a:noFill/>
            <a:miter lim="800000"/>
            <a:headEnd/>
            <a:tailEnd/>
          </a:ln>
        </p:spPr>
        <p:txBody>
          <a:bodyPr wrap="square" lIns="365760" tIns="0" rIns="0" bIns="137160" anchor="b">
            <a:spAutoFit/>
          </a:bodyPr>
          <a:lstStyle/>
          <a:p>
            <a:pPr marL="63500" indent="-63500" eaLnBrk="0" hangingPunct="0">
              <a:lnSpc>
                <a:spcPct val="90000"/>
              </a:lnSpc>
              <a:buClr>
                <a:schemeClr val="accent2"/>
              </a:buClr>
              <a:buFont typeface="Wingdings" pitchFamily="2" charset="2"/>
              <a:buNone/>
              <a:tabLst>
                <a:tab pos="112713" algn="r"/>
              </a:tabLst>
            </a:pPr>
            <a:r>
              <a:rPr lang="en-US" sz="1100" dirty="0" smtClean="0"/>
              <a:t>Note: Towers Watson data cited here are based on a survey. Rate changes earned by individual insurers can and do vary, potentially substantially.</a:t>
            </a:r>
            <a:endParaRPr lang="en-US" sz="1100"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225286"/>
                                        </p:tgtEl>
                                        <p:attrNameLst>
                                          <p:attrName>style.visibility</p:attrName>
                                        </p:attrNameLst>
                                      </p:cBhvr>
                                      <p:to>
                                        <p:strVal val="visible"/>
                                      </p:to>
                                    </p:set>
                                    <p:animEffect transition="in" filter="wipe(right)">
                                      <p:cBhvr>
                                        <p:cTn id="7" dur="500"/>
                                        <p:tgtEl>
                                          <p:spTgt spid="2252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86" grpId="0" animBg="1"/>
    </p:bldLst>
  </p:timing>
</p:sld>
</file>

<file path=ppt/slides/slide19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403" name="Rectangle 2"/>
          <p:cNvSpPr>
            <a:spLocks noGrp="1" noChangeArrowheads="1"/>
          </p:cNvSpPr>
          <p:nvPr>
            <p:ph type="title" idx="4294967295"/>
          </p:nvPr>
        </p:nvSpPr>
        <p:spPr>
          <a:xfrm>
            <a:off x="294160" y="120856"/>
            <a:ext cx="7826375" cy="860425"/>
          </a:xfrm>
        </p:spPr>
        <p:txBody>
          <a:bodyPr/>
          <a:lstStyle/>
          <a:p>
            <a:r>
              <a:rPr lang="en-US" dirty="0" smtClean="0"/>
              <a:t>Workers Comp Rate Changes,</a:t>
            </a:r>
            <a:br>
              <a:rPr lang="en-US" dirty="0" smtClean="0"/>
            </a:br>
            <a:r>
              <a:rPr lang="en-US" dirty="0" smtClean="0"/>
              <a:t>2008:Q4 – 2013:Q1</a:t>
            </a:r>
          </a:p>
        </p:txBody>
      </p:sp>
      <p:sp>
        <p:nvSpPr>
          <p:cNvPr id="102404" name="Rectangle 3"/>
          <p:cNvSpPr>
            <a:spLocks noChangeArrowheads="1"/>
          </p:cNvSpPr>
          <p:nvPr/>
        </p:nvSpPr>
        <p:spPr bwMode="auto">
          <a:xfrm>
            <a:off x="-165100" y="6626225"/>
            <a:ext cx="8420100"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Council of Insurance Agents and Brokers; Information Institute.</a:t>
            </a:r>
          </a:p>
        </p:txBody>
      </p:sp>
      <p:graphicFrame>
        <p:nvGraphicFramePr>
          <p:cNvPr id="102402" name="Object 2"/>
          <p:cNvGraphicFramePr>
            <a:graphicFrameLocks noChangeAspect="1"/>
          </p:cNvGraphicFramePr>
          <p:nvPr/>
        </p:nvGraphicFramePr>
        <p:xfrm>
          <a:off x="206477" y="2052638"/>
          <a:ext cx="8624786" cy="4167187"/>
        </p:xfrm>
        <a:graphic>
          <a:graphicData uri="http://schemas.openxmlformats.org/presentationml/2006/ole">
            <p:oleObj spid="_x0000_s16275458" name="Chart" r:id="rId4" imgW="8581960" imgH="4219602" progId="MSGraph.Chart.8">
              <p:embed followColorScheme="full"/>
            </p:oleObj>
          </a:graphicData>
        </a:graphic>
      </p:graphicFrame>
      <p:sp>
        <p:nvSpPr>
          <p:cNvPr id="225286" name="AutoShape 6"/>
          <p:cNvSpPr>
            <a:spLocks noChangeArrowheads="1"/>
          </p:cNvSpPr>
          <p:nvPr/>
        </p:nvSpPr>
        <p:spPr bwMode="blackWhite">
          <a:xfrm>
            <a:off x="4245423" y="1114940"/>
            <a:ext cx="2820987" cy="1402121"/>
          </a:xfrm>
          <a:prstGeom prst="wedgeRectCallout">
            <a:avLst>
              <a:gd name="adj1" fmla="val 89075"/>
              <a:gd name="adj2" fmla="val 3570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WC </a:t>
            </a:r>
            <a:r>
              <a:rPr lang="en-US" sz="1600" b="1" dirty="0">
                <a:solidFill>
                  <a:schemeClr val="bg1"/>
                </a:solidFill>
              </a:rPr>
              <a:t>rate </a:t>
            </a:r>
            <a:r>
              <a:rPr lang="en-US" sz="1600" b="1" dirty="0" smtClean="0">
                <a:solidFill>
                  <a:schemeClr val="bg1"/>
                </a:solidFill>
              </a:rPr>
              <a:t>changes have been positive for 7 consecutive quarters, longer than any other commercial line</a:t>
            </a:r>
            <a:endParaRPr lang="en-US" sz="1600" b="1" dirty="0">
              <a:solidFill>
                <a:schemeClr val="bg1"/>
              </a:solidFill>
            </a:endParaRPr>
          </a:p>
        </p:txBody>
      </p:sp>
      <p:sp>
        <p:nvSpPr>
          <p:cNvPr id="102406" name="Rectangle 8"/>
          <p:cNvSpPr>
            <a:spLocks noChangeArrowheads="1"/>
          </p:cNvSpPr>
          <p:nvPr/>
        </p:nvSpPr>
        <p:spPr bwMode="black">
          <a:xfrm>
            <a:off x="200025" y="1560513"/>
            <a:ext cx="1087438" cy="44291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(Percent Change)</a:t>
            </a:r>
          </a:p>
        </p:txBody>
      </p:sp>
      <p:sp>
        <p:nvSpPr>
          <p:cNvPr id="7" name="Rectangle 4"/>
          <p:cNvSpPr>
            <a:spLocks noChangeArrowheads="1"/>
          </p:cNvSpPr>
          <p:nvPr/>
        </p:nvSpPr>
        <p:spPr bwMode="auto">
          <a:xfrm>
            <a:off x="-162231" y="6434415"/>
            <a:ext cx="8790040" cy="290849"/>
          </a:xfrm>
          <a:prstGeom prst="rect">
            <a:avLst/>
          </a:prstGeom>
          <a:noFill/>
          <a:ln w="9525" algn="ctr">
            <a:noFill/>
            <a:miter lim="800000"/>
            <a:headEnd/>
            <a:tailEnd/>
          </a:ln>
        </p:spPr>
        <p:txBody>
          <a:bodyPr wrap="square" lIns="365760" tIns="0" rIns="0" bIns="137160" anchor="b">
            <a:spAutoFit/>
          </a:bodyPr>
          <a:lstStyle/>
          <a:p>
            <a:pPr marL="63500" indent="-63500" eaLnBrk="0" hangingPunct="0">
              <a:lnSpc>
                <a:spcPct val="90000"/>
              </a:lnSpc>
              <a:buClr>
                <a:schemeClr val="accent2"/>
              </a:buClr>
              <a:buFont typeface="Wingdings" pitchFamily="2" charset="2"/>
              <a:buNone/>
              <a:tabLst>
                <a:tab pos="112713" algn="r"/>
              </a:tabLst>
            </a:pPr>
            <a:r>
              <a:rPr lang="en-US" sz="1100" dirty="0" smtClean="0"/>
              <a:t>Note: CIAB data cited here are based on a survey. Rate changes earned by individual insurers can and do vary, potentially substantially.</a:t>
            </a:r>
            <a:endParaRPr lang="en-US" sz="1100"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225286"/>
                                        </p:tgtEl>
                                        <p:attrNameLst>
                                          <p:attrName>style.visibility</p:attrName>
                                        </p:attrNameLst>
                                      </p:cBhvr>
                                      <p:to>
                                        <p:strVal val="visible"/>
                                      </p:to>
                                    </p:set>
                                    <p:animEffect transition="in" filter="wipe(right)">
                                      <p:cBhvr>
                                        <p:cTn id="7" dur="500"/>
                                        <p:tgtEl>
                                          <p:spTgt spid="2252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86" grpId="0" animBg="1"/>
    </p:bldLst>
  </p:timing>
</p:sld>
</file>

<file path=ppt/slides/slide193.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142210" name="Rectangle 2"/>
          <p:cNvSpPr>
            <a:spLocks noGrp="1" noChangeArrowheads="1"/>
          </p:cNvSpPr>
          <p:nvPr>
            <p:ph type="ctrTitle" idx="4294967295"/>
          </p:nvPr>
        </p:nvSpPr>
        <p:spPr bwMode="blackWhite">
          <a:xfrm>
            <a:off x="581025" y="2268538"/>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000" smtClean="0">
                <a:solidFill>
                  <a:schemeClr val="bg1"/>
                </a:solidFill>
              </a:rPr>
              <a:t>Shifting Legal Liability &amp; </a:t>
            </a:r>
            <a:br>
              <a:rPr lang="en-US" sz="4000" smtClean="0">
                <a:solidFill>
                  <a:schemeClr val="bg1"/>
                </a:solidFill>
              </a:rPr>
            </a:br>
            <a:r>
              <a:rPr lang="en-US" sz="4000" smtClean="0">
                <a:solidFill>
                  <a:schemeClr val="bg1"/>
                </a:solidFill>
              </a:rPr>
              <a:t>Tort Environment</a:t>
            </a:r>
          </a:p>
        </p:txBody>
      </p:sp>
      <p:sp>
        <p:nvSpPr>
          <p:cNvPr id="144387"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44388"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C710E649-C827-46C1-98F4-B0DC0381DD96}" type="slidenum">
              <a:rPr lang="en-US" sz="900">
                <a:solidFill>
                  <a:schemeClr val="bg1"/>
                </a:solidFill>
              </a:rPr>
              <a:pPr algn="r" eaLnBrk="0" hangingPunct="0">
                <a:lnSpc>
                  <a:spcPct val="85000"/>
                </a:lnSpc>
                <a:spcBef>
                  <a:spcPct val="20000"/>
                </a:spcBef>
              </a:pPr>
              <a:t>193</a:t>
            </a:fld>
            <a:endParaRPr lang="en-US" sz="900">
              <a:solidFill>
                <a:schemeClr val="bg1"/>
              </a:solidFill>
            </a:endParaRPr>
          </a:p>
        </p:txBody>
      </p:sp>
      <p:pic>
        <p:nvPicPr>
          <p:cNvPr id="144389"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2142214" name="Rectangle 6"/>
          <p:cNvSpPr>
            <a:spLocks noChangeArrowheads="1"/>
          </p:cNvSpPr>
          <p:nvPr/>
        </p:nvSpPr>
        <p:spPr bwMode="auto">
          <a:xfrm>
            <a:off x="363538" y="4324350"/>
            <a:ext cx="8416925" cy="1076325"/>
          </a:xfrm>
          <a:prstGeom prst="rect">
            <a:avLst/>
          </a:prstGeom>
          <a:noFill/>
          <a:ln w="9525" algn="ctr">
            <a:noFill/>
            <a:miter lim="800000"/>
            <a:headEnd/>
            <a:tailEnd/>
          </a:ln>
        </p:spPr>
        <p:txBody>
          <a:bodyPr lIns="45720" rIns="45720">
            <a:spAutoFit/>
          </a:bodyPr>
          <a:lstStyle/>
          <a:p>
            <a:pPr marL="292100" indent="-292100" algn="ctr" eaLnBrk="0" hangingPunct="0">
              <a:lnSpc>
                <a:spcPct val="85000"/>
              </a:lnSpc>
              <a:spcBef>
                <a:spcPct val="25000"/>
              </a:spcBef>
              <a:buClr>
                <a:schemeClr val="accent2"/>
              </a:buClr>
              <a:buFont typeface="Wingdings" pitchFamily="2" charset="2"/>
              <a:buNone/>
            </a:pPr>
            <a:r>
              <a:rPr lang="en-US" sz="3800" b="1">
                <a:solidFill>
                  <a:srgbClr val="225A7A"/>
                </a:solidFill>
              </a:rPr>
              <a:t>Is the Tort Pendulum</a:t>
            </a:r>
            <a:br>
              <a:rPr lang="en-US" sz="3800" b="1">
                <a:solidFill>
                  <a:srgbClr val="225A7A"/>
                </a:solidFill>
              </a:rPr>
            </a:br>
            <a:r>
              <a:rPr lang="en-US" sz="3800" b="1">
                <a:solidFill>
                  <a:srgbClr val="225A7A"/>
                </a:solidFill>
              </a:rPr>
              <a:t>Swinging Against Insurers?</a:t>
            </a: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193</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42210"/>
                                        </p:tgtEl>
                                        <p:attrNameLst>
                                          <p:attrName>style.visibility</p:attrName>
                                        </p:attrNameLst>
                                      </p:cBhvr>
                                      <p:to>
                                        <p:strVal val="visible"/>
                                      </p:to>
                                    </p:set>
                                    <p:animEffect transition="in" filter="barn(outVertical)">
                                      <p:cBhvr>
                                        <p:cTn id="7" dur="1000"/>
                                        <p:tgtEl>
                                          <p:spTgt spid="2142210"/>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42214"/>
                                        </p:tgtEl>
                                        <p:attrNameLst>
                                          <p:attrName>style.visibility</p:attrName>
                                        </p:attrNameLst>
                                      </p:cBhvr>
                                      <p:to>
                                        <p:strVal val="visible"/>
                                      </p:to>
                                    </p:set>
                                    <p:animEffect transition="in" filter="barn(outVertical)">
                                      <p:cBhvr>
                                        <p:cTn id="10" dur="1000"/>
                                        <p:tgtEl>
                                          <p:spTgt spid="21422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2210" grpId="0" animBg="1"/>
      <p:bldP spid="2142214" grpId="0"/>
    </p:bldLst>
  </p:timing>
</p:sld>
</file>

<file path=ppt/slides/slide19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0419" name="Rectangle 105"/>
          <p:cNvSpPr>
            <a:spLocks noGrp="1" noChangeArrowheads="1"/>
          </p:cNvSpPr>
          <p:nvPr>
            <p:ph type="dt" sz="quarter" idx="10"/>
          </p:nvPr>
        </p:nvSpPr>
        <p:spPr/>
        <p:txBody>
          <a:bodyPr/>
          <a:lstStyle/>
          <a:p>
            <a:pPr>
              <a:defRPr/>
            </a:pPr>
            <a:r>
              <a:rPr lang="en-US" smtClean="0"/>
              <a:t>12/01/09 - 9pm</a:t>
            </a:r>
          </a:p>
        </p:txBody>
      </p:sp>
      <p:sp>
        <p:nvSpPr>
          <p:cNvPr id="60421" name="Rectangle 110"/>
          <p:cNvSpPr>
            <a:spLocks noGrp="1" noChangeArrowheads="1"/>
          </p:cNvSpPr>
          <p:nvPr>
            <p:ph type="sldNum" sz="quarter" idx="12"/>
          </p:nvPr>
        </p:nvSpPr>
        <p:spPr/>
        <p:txBody>
          <a:bodyPr/>
          <a:lstStyle/>
          <a:p>
            <a:pPr>
              <a:defRPr/>
            </a:pPr>
            <a:fld id="{73AB3AF9-3C12-49F0-BEBE-033FFF75D5DB}" type="slidenum">
              <a:rPr lang="en-US" smtClean="0"/>
              <a:pPr>
                <a:defRPr/>
              </a:pPr>
              <a:t>194</a:t>
            </a:fld>
            <a:endParaRPr lang="en-US" smtClean="0"/>
          </a:p>
        </p:txBody>
      </p:sp>
      <p:sp>
        <p:nvSpPr>
          <p:cNvPr id="61446" name="Rectangle 2"/>
          <p:cNvSpPr>
            <a:spLocks noGrp="1" noChangeArrowheads="1"/>
          </p:cNvSpPr>
          <p:nvPr>
            <p:ph type="title"/>
          </p:nvPr>
        </p:nvSpPr>
        <p:spPr>
          <a:xfrm>
            <a:off x="134470" y="90488"/>
            <a:ext cx="7699375" cy="860425"/>
          </a:xfrm>
        </p:spPr>
        <p:txBody>
          <a:bodyPr/>
          <a:lstStyle/>
          <a:p>
            <a:r>
              <a:rPr lang="en-US" sz="2400" dirty="0" smtClean="0"/>
              <a:t>Over the Last Three Decades, Total Tort Costs as a % of GDP Appear Somewhat Cyclical, 1980-2013E</a:t>
            </a:r>
          </a:p>
        </p:txBody>
      </p:sp>
      <p:graphicFrame>
        <p:nvGraphicFramePr>
          <p:cNvPr id="61442" name="Object 3"/>
          <p:cNvGraphicFramePr>
            <a:graphicFrameLocks/>
          </p:cNvGraphicFramePr>
          <p:nvPr>
            <p:ph type="chart" idx="4294967295"/>
          </p:nvPr>
        </p:nvGraphicFramePr>
        <p:xfrm>
          <a:off x="166688" y="1627188"/>
          <a:ext cx="8731250" cy="4532312"/>
        </p:xfrm>
        <a:graphic>
          <a:graphicData uri="http://schemas.openxmlformats.org/presentationml/2006/ole">
            <p:oleObj spid="_x0000_s61442" name="Chart" r:id="rId4" imgW="8715311" imgH="4524357" progId="MSGraph.Chart.8">
              <p:embed followColorScheme="full"/>
            </p:oleObj>
          </a:graphicData>
        </a:graphic>
      </p:graphicFrame>
      <p:sp>
        <p:nvSpPr>
          <p:cNvPr id="61447" name="Rectangle 4"/>
          <p:cNvSpPr>
            <a:spLocks noChangeArrowheads="1"/>
          </p:cNvSpPr>
          <p:nvPr/>
        </p:nvSpPr>
        <p:spPr bwMode="black">
          <a:xfrm>
            <a:off x="347663" y="1266825"/>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 Billions)</a:t>
            </a:r>
          </a:p>
        </p:txBody>
      </p:sp>
      <p:sp>
        <p:nvSpPr>
          <p:cNvPr id="61448" name="Rectangle 5"/>
          <p:cNvSpPr>
            <a:spLocks noChangeArrowheads="1"/>
          </p:cNvSpPr>
          <p:nvPr/>
        </p:nvSpPr>
        <p:spPr bwMode="auto">
          <a:xfrm>
            <a:off x="0" y="6575425"/>
            <a:ext cx="7569200"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Sources: Towers Watson, </a:t>
            </a:r>
            <a:r>
              <a:rPr lang="en-US" sz="1100" i="1" dirty="0" smtClean="0"/>
              <a:t>2011 </a:t>
            </a:r>
            <a:r>
              <a:rPr lang="en-US" sz="1100" i="1" dirty="0"/>
              <a:t>Update on US Tort Cost Trends</a:t>
            </a:r>
            <a:r>
              <a:rPr lang="en-US" sz="1100" dirty="0"/>
              <a:t>, Appendix 1A</a:t>
            </a:r>
          </a:p>
        </p:txBody>
      </p:sp>
      <p:sp>
        <p:nvSpPr>
          <p:cNvPr id="1989639" name="AutoShape 7"/>
          <p:cNvSpPr>
            <a:spLocks noChangeArrowheads="1"/>
          </p:cNvSpPr>
          <p:nvPr/>
        </p:nvSpPr>
        <p:spPr bwMode="blackWhite">
          <a:xfrm>
            <a:off x="2402262" y="4775667"/>
            <a:ext cx="3864067" cy="935037"/>
          </a:xfrm>
          <a:prstGeom prst="wedgeRectCallout">
            <a:avLst>
              <a:gd name="adj1" fmla="val 71004"/>
              <a:gd name="adj2" fmla="val -3410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a:solidFill>
                  <a:schemeClr val="bg1"/>
                </a:solidFill>
                <a:cs typeface="+mn-cs"/>
              </a:rPr>
              <a:t>Tort </a:t>
            </a:r>
            <a:r>
              <a:rPr lang="en-US" sz="1600" b="1" dirty="0" smtClean="0">
                <a:solidFill>
                  <a:schemeClr val="bg1"/>
                </a:solidFill>
                <a:cs typeface="+mn-cs"/>
              </a:rPr>
              <a:t>costs  in dollar terms have </a:t>
            </a:r>
            <a:r>
              <a:rPr lang="en-US" sz="1600" b="1" dirty="0">
                <a:solidFill>
                  <a:schemeClr val="bg1"/>
                </a:solidFill>
                <a:cs typeface="+mn-cs"/>
              </a:rPr>
              <a:t>r</a:t>
            </a:r>
            <a:r>
              <a:rPr lang="en-US" sz="1600" b="1" dirty="0" smtClean="0">
                <a:solidFill>
                  <a:schemeClr val="bg1"/>
                </a:solidFill>
                <a:cs typeface="+mn-cs"/>
              </a:rPr>
              <a:t>emained </a:t>
            </a:r>
            <a:r>
              <a:rPr lang="en-US" sz="1600" b="1" dirty="0">
                <a:solidFill>
                  <a:schemeClr val="bg1"/>
                </a:solidFill>
                <a:cs typeface="+mn-cs"/>
              </a:rPr>
              <a:t>h</a:t>
            </a:r>
            <a:r>
              <a:rPr lang="en-US" sz="1600" b="1" dirty="0" smtClean="0">
                <a:solidFill>
                  <a:schemeClr val="bg1"/>
                </a:solidFill>
                <a:cs typeface="+mn-cs"/>
              </a:rPr>
              <a:t>igh </a:t>
            </a:r>
            <a:r>
              <a:rPr lang="en-US" sz="1600" b="1" dirty="0">
                <a:solidFill>
                  <a:schemeClr val="bg1"/>
                </a:solidFill>
                <a:cs typeface="+mn-cs"/>
              </a:rPr>
              <a:t>but </a:t>
            </a:r>
            <a:r>
              <a:rPr lang="en-US" sz="1600" b="1" dirty="0" smtClean="0">
                <a:solidFill>
                  <a:schemeClr val="bg1"/>
                </a:solidFill>
                <a:cs typeface="+mn-cs"/>
              </a:rPr>
              <a:t>relatively </a:t>
            </a:r>
            <a:r>
              <a:rPr lang="en-US" sz="1600" b="1" dirty="0">
                <a:solidFill>
                  <a:schemeClr val="bg1"/>
                </a:solidFill>
                <a:cs typeface="+mn-cs"/>
              </a:rPr>
              <a:t>s</a:t>
            </a:r>
            <a:r>
              <a:rPr lang="en-US" sz="1600" b="1" dirty="0" smtClean="0">
                <a:solidFill>
                  <a:schemeClr val="bg1"/>
                </a:solidFill>
                <a:cs typeface="+mn-cs"/>
              </a:rPr>
              <a:t>table since </a:t>
            </a:r>
            <a:r>
              <a:rPr lang="en-US" sz="1600" b="1" dirty="0">
                <a:solidFill>
                  <a:schemeClr val="bg1"/>
                </a:solidFill>
                <a:cs typeface="+mn-cs"/>
              </a:rPr>
              <a:t>the mid-2000s</a:t>
            </a:r>
            <a:r>
              <a:rPr lang="en-US" sz="1600" b="1" dirty="0" smtClean="0">
                <a:solidFill>
                  <a:schemeClr val="bg1"/>
                </a:solidFill>
                <a:cs typeface="+mn-cs"/>
              </a:rPr>
              <a:t>., but are down   substantially as a share of GDP</a:t>
            </a:r>
            <a:endParaRPr lang="en-US" sz="1600" b="1" dirty="0">
              <a:solidFill>
                <a:schemeClr val="bg1"/>
              </a:solidFill>
              <a:cs typeface="+mn-cs"/>
            </a:endParaRPr>
          </a:p>
        </p:txBody>
      </p:sp>
      <p:sp>
        <p:nvSpPr>
          <p:cNvPr id="11" name="AutoShape 7"/>
          <p:cNvSpPr>
            <a:spLocks noChangeArrowheads="1"/>
          </p:cNvSpPr>
          <p:nvPr/>
        </p:nvSpPr>
        <p:spPr bwMode="blackWhite">
          <a:xfrm>
            <a:off x="6213363" y="2904565"/>
            <a:ext cx="1559037" cy="753035"/>
          </a:xfrm>
          <a:prstGeom prst="wedgeRectCallout">
            <a:avLst>
              <a:gd name="adj1" fmla="val 2754"/>
              <a:gd name="adj2" fmla="val 15171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latin typeface="Arial" pitchFamily="34" charset="0"/>
                <a:cs typeface="+mn-cs"/>
              </a:rPr>
              <a:t>Deepwater Horizon Spike in 2010</a:t>
            </a:r>
            <a:endParaRPr lang="en-US" sz="1600" b="1" dirty="0">
              <a:solidFill>
                <a:schemeClr val="bg1"/>
              </a:solidFill>
              <a:latin typeface="Arial" pitchFamily="34" charset="0"/>
              <a:cs typeface="+mn-cs"/>
            </a:endParaRPr>
          </a:p>
        </p:txBody>
      </p:sp>
      <p:sp>
        <p:nvSpPr>
          <p:cNvPr id="12" name="AutoShape 7"/>
          <p:cNvSpPr>
            <a:spLocks noChangeArrowheads="1"/>
          </p:cNvSpPr>
          <p:nvPr/>
        </p:nvSpPr>
        <p:spPr bwMode="blackWhite">
          <a:xfrm>
            <a:off x="7894246" y="4927226"/>
            <a:ext cx="1061495" cy="720538"/>
          </a:xfrm>
          <a:prstGeom prst="wedgeRectCallout">
            <a:avLst>
              <a:gd name="adj1" fmla="val -69415"/>
              <a:gd name="adj2" fmla="val -38159"/>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latin typeface="Arial" pitchFamily="34" charset="0"/>
                <a:cs typeface="+mn-cs"/>
              </a:rPr>
              <a:t>1.68% of GDP in 2013</a:t>
            </a:r>
            <a:endParaRPr lang="en-US" sz="1600" b="1" dirty="0">
              <a:solidFill>
                <a:schemeClr val="bg1"/>
              </a:solidFill>
              <a:latin typeface="Arial" pitchFamily="34" charset="0"/>
              <a:cs typeface="+mn-cs"/>
            </a:endParaRPr>
          </a:p>
        </p:txBody>
      </p:sp>
      <p:sp>
        <p:nvSpPr>
          <p:cNvPr id="13" name="AutoShape 7"/>
          <p:cNvSpPr>
            <a:spLocks noChangeArrowheads="1"/>
          </p:cNvSpPr>
          <p:nvPr/>
        </p:nvSpPr>
        <p:spPr bwMode="blackWhite">
          <a:xfrm>
            <a:off x="3980329" y="2094378"/>
            <a:ext cx="1456765" cy="958103"/>
          </a:xfrm>
          <a:prstGeom prst="wedgeRectCallout">
            <a:avLst>
              <a:gd name="adj1" fmla="val 68667"/>
              <a:gd name="adj2" fmla="val 39684"/>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latin typeface="Arial" pitchFamily="34" charset="0"/>
                <a:cs typeface="+mn-cs"/>
              </a:rPr>
              <a:t>2.21% of GDP in 2003 = pre-tort reform peak</a:t>
            </a:r>
            <a:endParaRPr lang="en-US" sz="1600" b="1" dirty="0">
              <a:solidFill>
                <a:schemeClr val="bg1"/>
              </a:solidFill>
              <a:latin typeface="Arial" pitchFamily="34" charset="0"/>
              <a:cs typeface="+mn-cs"/>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989639"/>
                                        </p:tgtEl>
                                        <p:attrNameLst>
                                          <p:attrName>style.visibility</p:attrName>
                                        </p:attrNameLst>
                                      </p:cBhvr>
                                      <p:to>
                                        <p:strVal val="visible"/>
                                      </p:to>
                                    </p:set>
                                    <p:animEffect transition="in" filter="wipe(right)">
                                      <p:cBhvr>
                                        <p:cTn id="7" dur="500"/>
                                        <p:tgtEl>
                                          <p:spTgt spid="1989639"/>
                                        </p:tgtEl>
                                      </p:cBhvr>
                                    </p:animEffect>
                                  </p:childTnLst>
                                </p:cTn>
                              </p:par>
                            </p:childTnLst>
                          </p:cTn>
                        </p:par>
                        <p:par>
                          <p:cTn id="8" fill="hold">
                            <p:stCondLst>
                              <p:cond delay="1200"/>
                            </p:stCondLst>
                            <p:childTnLst>
                              <p:par>
                                <p:cTn id="9" presetID="22" presetClass="entr" presetSubtype="4" fill="hold" grpId="0" nodeType="afterEffect">
                                  <p:stCondLst>
                                    <p:cond delay="70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00"/>
                                        <p:tgtEl>
                                          <p:spTgt spid="11"/>
                                        </p:tgtEl>
                                      </p:cBhvr>
                                    </p:animEffect>
                                  </p:childTnLst>
                                </p:cTn>
                              </p:par>
                            </p:childTnLst>
                          </p:cTn>
                        </p:par>
                        <p:par>
                          <p:cTn id="12" fill="hold">
                            <p:stCondLst>
                              <p:cond delay="2400"/>
                            </p:stCondLst>
                            <p:childTnLst>
                              <p:par>
                                <p:cTn id="13" presetID="22" presetClass="entr" presetSubtype="4" fill="hold" grpId="0" nodeType="afterEffect">
                                  <p:stCondLst>
                                    <p:cond delay="700"/>
                                  </p:stCondLst>
                                  <p:childTnLst>
                                    <p:set>
                                      <p:cBhvr>
                                        <p:cTn id="14" dur="1" fill="hold">
                                          <p:stCondLst>
                                            <p:cond delay="0"/>
                                          </p:stCondLst>
                                        </p:cTn>
                                        <p:tgtEl>
                                          <p:spTgt spid="12"/>
                                        </p:tgtEl>
                                        <p:attrNameLst>
                                          <p:attrName>style.visibility</p:attrName>
                                        </p:attrNameLst>
                                      </p:cBhvr>
                                      <p:to>
                                        <p:strVal val="visible"/>
                                      </p:to>
                                    </p:set>
                                    <p:animEffect transition="in" filter="wipe(down)">
                                      <p:cBhvr>
                                        <p:cTn id="15" dur="500"/>
                                        <p:tgtEl>
                                          <p:spTgt spid="12"/>
                                        </p:tgtEl>
                                      </p:cBhvr>
                                    </p:animEffect>
                                  </p:childTnLst>
                                </p:cTn>
                              </p:par>
                            </p:childTnLst>
                          </p:cTn>
                        </p:par>
                        <p:par>
                          <p:cTn id="16" fill="hold">
                            <p:stCondLst>
                              <p:cond delay="3600"/>
                            </p:stCondLst>
                            <p:childTnLst>
                              <p:par>
                                <p:cTn id="17" presetID="22" presetClass="entr" presetSubtype="4" fill="hold" grpId="0" nodeType="afterEffect">
                                  <p:stCondLst>
                                    <p:cond delay="700"/>
                                  </p:stCondLst>
                                  <p:childTnLst>
                                    <p:set>
                                      <p:cBhvr>
                                        <p:cTn id="18" dur="1" fill="hold">
                                          <p:stCondLst>
                                            <p:cond delay="0"/>
                                          </p:stCondLst>
                                        </p:cTn>
                                        <p:tgtEl>
                                          <p:spTgt spid="13"/>
                                        </p:tgtEl>
                                        <p:attrNameLst>
                                          <p:attrName>style.visibility</p:attrName>
                                        </p:attrNameLst>
                                      </p:cBhvr>
                                      <p:to>
                                        <p:strVal val="visible"/>
                                      </p:to>
                                    </p:set>
                                    <p:animEffect transition="in" filter="wipe(down)">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9639" grpId="0" animBg="1"/>
      <p:bldP spid="11" grpId="0" animBg="1"/>
      <p:bldP spid="12" grpId="0" animBg="1"/>
      <p:bldP spid="13" grpId="0" animBg="1"/>
    </p:bldLst>
  </p:timing>
</p:sld>
</file>

<file path=ppt/slides/slide19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017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5018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5018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A6E6B276-B00D-4649-880D-E50F174CC9ED}" type="slidenum">
              <a:rPr lang="en-US" sz="900"/>
              <a:pPr algn="r" eaLnBrk="0" hangingPunct="0">
                <a:lnSpc>
                  <a:spcPct val="85000"/>
                </a:lnSpc>
                <a:spcBef>
                  <a:spcPct val="20000"/>
                </a:spcBef>
              </a:pPr>
              <a:t>195</a:t>
            </a:fld>
            <a:endParaRPr lang="en-US" sz="900"/>
          </a:p>
        </p:txBody>
      </p:sp>
      <p:sp>
        <p:nvSpPr>
          <p:cNvPr id="50182" name="Rectangle 2"/>
          <p:cNvSpPr>
            <a:spLocks noGrp="1" noChangeArrowheads="1"/>
          </p:cNvSpPr>
          <p:nvPr>
            <p:ph type="title" idx="4294967295"/>
          </p:nvPr>
        </p:nvSpPr>
        <p:spPr/>
        <p:txBody>
          <a:bodyPr/>
          <a:lstStyle/>
          <a:p>
            <a:r>
              <a:rPr lang="en-US" dirty="0" smtClean="0"/>
              <a:t>Commercial Lines Tort Costs: Insured vs. Self-(Un)Insured Shares, 1973-2010</a:t>
            </a:r>
          </a:p>
        </p:txBody>
      </p:sp>
      <p:sp>
        <p:nvSpPr>
          <p:cNvPr id="50184" name="Rectangle 4"/>
          <p:cNvSpPr>
            <a:spLocks noChangeArrowheads="1"/>
          </p:cNvSpPr>
          <p:nvPr/>
        </p:nvSpPr>
        <p:spPr bwMode="black">
          <a:xfrm>
            <a:off x="174813" y="1506071"/>
            <a:ext cx="2030506"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Billions of Dollars</a:t>
            </a:r>
            <a:endParaRPr lang="en-US" sz="1600" b="1" dirty="0">
              <a:solidFill>
                <a:srgbClr val="225A7A"/>
              </a:solidFill>
            </a:endParaRPr>
          </a:p>
        </p:txBody>
      </p:sp>
      <p:graphicFrame>
        <p:nvGraphicFramePr>
          <p:cNvPr id="50178" name="Object 3"/>
          <p:cNvGraphicFramePr>
            <a:graphicFrameLocks/>
          </p:cNvGraphicFramePr>
          <p:nvPr/>
        </p:nvGraphicFramePr>
        <p:xfrm>
          <a:off x="263525" y="1922929"/>
          <a:ext cx="8537575" cy="3832412"/>
        </p:xfrm>
        <a:graphic>
          <a:graphicData uri="http://schemas.openxmlformats.org/presentationml/2006/ole">
            <p:oleObj spid="_x0000_s4454402" name="Chart" r:id="rId4" imgW="8772538" imgH="3305067" progId="MSGraph.Chart.8">
              <p:embed followColorScheme="full"/>
            </p:oleObj>
          </a:graphicData>
        </a:graphic>
      </p:graphicFrame>
      <p:sp>
        <p:nvSpPr>
          <p:cNvPr id="10" name="Rectangle 5"/>
          <p:cNvSpPr>
            <a:spLocks noChangeArrowheads="1"/>
          </p:cNvSpPr>
          <p:nvPr/>
        </p:nvSpPr>
        <p:spPr bwMode="blackWhite">
          <a:xfrm>
            <a:off x="833718" y="5724804"/>
            <a:ext cx="7812741" cy="8239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Tort Costs and the Share Retained by Risks Both Grew Rapidly from the mid-1970s to mid-2000s, When Tort Costs Began to Fall But Self-Insurance Shares Continued to Rise</a:t>
            </a:r>
            <a:endParaRPr lang="en-US" b="1" dirty="0">
              <a:solidFill>
                <a:srgbClr val="FFFFFF"/>
              </a:solidFill>
            </a:endParaRPr>
          </a:p>
        </p:txBody>
      </p:sp>
      <p:sp>
        <p:nvSpPr>
          <p:cNvPr id="26" name="TextBox 10"/>
          <p:cNvSpPr txBox="1">
            <a:spLocks noChangeArrowheads="1"/>
          </p:cNvSpPr>
          <p:nvPr/>
        </p:nvSpPr>
        <p:spPr bwMode="auto">
          <a:xfrm>
            <a:off x="2631926" y="3421898"/>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$9.5</a:t>
            </a:r>
            <a:endParaRPr lang="en-US" sz="1400" b="1" dirty="0">
              <a:solidFill>
                <a:schemeClr val="accent3"/>
              </a:solidFill>
            </a:endParaRPr>
          </a:p>
        </p:txBody>
      </p:sp>
      <p:sp>
        <p:nvSpPr>
          <p:cNvPr id="27" name="TextBox 10"/>
          <p:cNvSpPr txBox="1">
            <a:spLocks noChangeArrowheads="1"/>
          </p:cNvSpPr>
          <p:nvPr/>
        </p:nvSpPr>
        <p:spPr bwMode="auto">
          <a:xfrm>
            <a:off x="1058617" y="2265458"/>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$15.0</a:t>
            </a:r>
            <a:endParaRPr lang="en-US" sz="1400" b="1" dirty="0">
              <a:solidFill>
                <a:schemeClr val="accent3"/>
              </a:solidFill>
            </a:endParaRPr>
          </a:p>
        </p:txBody>
      </p:sp>
      <p:sp>
        <p:nvSpPr>
          <p:cNvPr id="31" name="TextBox 10"/>
          <p:cNvSpPr txBox="1">
            <a:spLocks noChangeArrowheads="1"/>
          </p:cNvSpPr>
          <p:nvPr/>
        </p:nvSpPr>
        <p:spPr bwMode="auto">
          <a:xfrm>
            <a:off x="4182821" y="3480168"/>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$6.0</a:t>
            </a:r>
            <a:endParaRPr lang="en-US" sz="1400" b="1" dirty="0">
              <a:solidFill>
                <a:schemeClr val="accent3"/>
              </a:solidFill>
            </a:endParaRPr>
          </a:p>
        </p:txBody>
      </p:sp>
      <p:sp>
        <p:nvSpPr>
          <p:cNvPr id="39" name="AutoShape 8"/>
          <p:cNvSpPr>
            <a:spLocks noChangeArrowheads="1"/>
          </p:cNvSpPr>
          <p:nvPr/>
        </p:nvSpPr>
        <p:spPr bwMode="blackWhite">
          <a:xfrm>
            <a:off x="1362633" y="2743200"/>
            <a:ext cx="1474696" cy="1873625"/>
          </a:xfrm>
          <a:prstGeom prst="wedgeRectCallout">
            <a:avLst>
              <a:gd name="adj1" fmla="val -59804"/>
              <a:gd name="adj2" fmla="val 75915"/>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1973: Commercial Tort Costs Totaled $6.49B, 94% was insured, 6% self-(un)insured</a:t>
            </a:r>
            <a:endParaRPr lang="en-US" sz="1600" b="1" dirty="0">
              <a:solidFill>
                <a:schemeClr val="bg1"/>
              </a:solidFill>
            </a:endParaRPr>
          </a:p>
        </p:txBody>
      </p:sp>
      <p:sp>
        <p:nvSpPr>
          <p:cNvPr id="36" name="AutoShape 8"/>
          <p:cNvSpPr>
            <a:spLocks noChangeArrowheads="1"/>
          </p:cNvSpPr>
          <p:nvPr/>
        </p:nvSpPr>
        <p:spPr bwMode="blackWhite">
          <a:xfrm>
            <a:off x="2926968" y="2756648"/>
            <a:ext cx="1658479" cy="1089211"/>
          </a:xfrm>
          <a:prstGeom prst="wedgeRectCallout">
            <a:avLst>
              <a:gd name="adj1" fmla="val -13186"/>
              <a:gd name="adj2" fmla="val 90730"/>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1985: $46.6B 74.5% insured, 25.5% self-(un)insured</a:t>
            </a:r>
            <a:endParaRPr lang="en-US" sz="1600" b="1" dirty="0">
              <a:solidFill>
                <a:schemeClr val="bg1"/>
              </a:solidFill>
            </a:endParaRPr>
          </a:p>
        </p:txBody>
      </p:sp>
      <p:sp>
        <p:nvSpPr>
          <p:cNvPr id="43" name="AutoShape 8"/>
          <p:cNvSpPr>
            <a:spLocks noChangeArrowheads="1"/>
          </p:cNvSpPr>
          <p:nvPr/>
        </p:nvSpPr>
        <p:spPr bwMode="blackWhite">
          <a:xfrm>
            <a:off x="4719902" y="2129122"/>
            <a:ext cx="1658479" cy="1089211"/>
          </a:xfrm>
          <a:prstGeom prst="wedgeRectCallout">
            <a:avLst>
              <a:gd name="adj1" fmla="val -5078"/>
              <a:gd name="adj2" fmla="val 88261"/>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1995: $83.6B 69.5% insured, 30.5% self-(un)insured</a:t>
            </a:r>
            <a:endParaRPr lang="en-US" sz="1600" b="1" dirty="0">
              <a:solidFill>
                <a:schemeClr val="bg1"/>
              </a:solidFill>
            </a:endParaRPr>
          </a:p>
        </p:txBody>
      </p:sp>
      <p:sp>
        <p:nvSpPr>
          <p:cNvPr id="44" name="AutoShape 8"/>
          <p:cNvSpPr>
            <a:spLocks noChangeArrowheads="1"/>
          </p:cNvSpPr>
          <p:nvPr/>
        </p:nvSpPr>
        <p:spPr bwMode="blackWhite">
          <a:xfrm>
            <a:off x="6459048" y="1098187"/>
            <a:ext cx="1658479" cy="1089211"/>
          </a:xfrm>
          <a:prstGeom prst="wedgeRectCallout">
            <a:avLst>
              <a:gd name="adj1" fmla="val 11139"/>
              <a:gd name="adj2" fmla="val 69742"/>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2005: $143.5B 66.4% insured, 33.6% self-(un)insured</a:t>
            </a:r>
            <a:endParaRPr lang="en-US" sz="1600" b="1" dirty="0">
              <a:solidFill>
                <a:schemeClr val="bg1"/>
              </a:solidFill>
            </a:endParaRPr>
          </a:p>
        </p:txBody>
      </p:sp>
      <p:sp>
        <p:nvSpPr>
          <p:cNvPr id="45" name="AutoShape 8"/>
          <p:cNvSpPr>
            <a:spLocks noChangeArrowheads="1"/>
          </p:cNvSpPr>
          <p:nvPr/>
        </p:nvSpPr>
        <p:spPr bwMode="blackWhite">
          <a:xfrm>
            <a:off x="6719024" y="4101363"/>
            <a:ext cx="1658479" cy="1089211"/>
          </a:xfrm>
          <a:prstGeom prst="wedgeRectCallout">
            <a:avLst>
              <a:gd name="adj1" fmla="val 54112"/>
              <a:gd name="adj2" fmla="val -132727"/>
            </a:avLst>
          </a:prstGeom>
          <a:solidFill>
            <a:schemeClr val="accent1"/>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2009: $126.5B 64.4% insured, 35.6% self-(un)insured</a:t>
            </a:r>
            <a:endParaRPr lang="en-US" sz="1600" b="1" dirty="0">
              <a:solidFill>
                <a:schemeClr val="bg1"/>
              </a:solidFill>
            </a:endParaRPr>
          </a:p>
        </p:txBody>
      </p:sp>
      <p:sp>
        <p:nvSpPr>
          <p:cNvPr id="46" name="Rectangle 5"/>
          <p:cNvSpPr>
            <a:spLocks noChangeArrowheads="1"/>
          </p:cNvSpPr>
          <p:nvPr/>
        </p:nvSpPr>
        <p:spPr bwMode="auto">
          <a:xfrm>
            <a:off x="0" y="6615766"/>
            <a:ext cx="7569200"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Sources: Towers Watson, </a:t>
            </a:r>
            <a:r>
              <a:rPr lang="en-US" sz="1100" i="1" dirty="0" smtClean="0"/>
              <a:t>2011 </a:t>
            </a:r>
            <a:r>
              <a:rPr lang="en-US" sz="1100" i="1" dirty="0"/>
              <a:t>Update on US Tort Cost Trends</a:t>
            </a:r>
            <a:r>
              <a:rPr lang="en-US" sz="1100" dirty="0"/>
              <a:t>, </a:t>
            </a:r>
            <a:r>
              <a:rPr lang="en-US" sz="1100" dirty="0" smtClean="0"/>
              <a:t>III Calculations based on data from Appendix  4.</a:t>
            </a:r>
            <a:endParaRPr lang="en-US" sz="1100" dirty="0"/>
          </a:p>
        </p:txBody>
      </p:sp>
      <p:sp>
        <p:nvSpPr>
          <p:cNvPr id="18" name="Date Placeholder 17"/>
          <p:cNvSpPr>
            <a:spLocks noGrp="1"/>
          </p:cNvSpPr>
          <p:nvPr>
            <p:ph type="dt" sz="half" idx="10"/>
          </p:nvPr>
        </p:nvSpPr>
        <p:spPr/>
        <p:txBody>
          <a:bodyPr/>
          <a:lstStyle/>
          <a:p>
            <a:pPr>
              <a:defRPr/>
            </a:pPr>
            <a:r>
              <a:rPr lang="en-US" smtClean="0"/>
              <a:t>12/01/09 - 9pm</a:t>
            </a:r>
            <a:endParaRPr lang="en-US"/>
          </a:p>
        </p:txBody>
      </p:sp>
      <p:sp>
        <p:nvSpPr>
          <p:cNvPr id="19" name="Slide Number Placeholder 18"/>
          <p:cNvSpPr>
            <a:spLocks noGrp="1"/>
          </p:cNvSpPr>
          <p:nvPr>
            <p:ph type="sldNum" sz="quarter" idx="12"/>
          </p:nvPr>
        </p:nvSpPr>
        <p:spPr/>
        <p:txBody>
          <a:bodyPr/>
          <a:lstStyle/>
          <a:p>
            <a:pPr>
              <a:defRPr/>
            </a:pPr>
            <a:fld id="{79649112-2361-4913-9798-B6AEBB59A8D4}" type="slidenum">
              <a:rPr lang="en-US" smtClean="0"/>
              <a:pPr>
                <a:defRPr/>
              </a:pPr>
              <a:t>195</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wipe(left)">
                                      <p:cBhvr>
                                        <p:cTn id="12" dur="500"/>
                                        <p:tgtEl>
                                          <p:spTgt spid="39"/>
                                        </p:tgtEl>
                                      </p:cBhvr>
                                    </p:animEffect>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left)">
                                      <p:cBhvr>
                                        <p:cTn id="16" dur="500"/>
                                        <p:tgtEl>
                                          <p:spTgt spid="36"/>
                                        </p:tgtEl>
                                      </p:cBhvr>
                                    </p:animEffect>
                                  </p:childTnLst>
                                </p:cTn>
                              </p:par>
                            </p:childTnLst>
                          </p:cTn>
                        </p:par>
                        <p:par>
                          <p:cTn id="17" fill="hold">
                            <p:stCondLst>
                              <p:cond delay="2500"/>
                            </p:stCondLst>
                            <p:childTnLst>
                              <p:par>
                                <p:cTn id="18" presetID="22" presetClass="entr" presetSubtype="8"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wipe(left)">
                                      <p:cBhvr>
                                        <p:cTn id="20" dur="500"/>
                                        <p:tgtEl>
                                          <p:spTgt spid="43"/>
                                        </p:tgtEl>
                                      </p:cBhvr>
                                    </p:animEffect>
                                  </p:childTnLst>
                                </p:cTn>
                              </p:par>
                            </p:childTnLst>
                          </p:cTn>
                        </p:par>
                        <p:par>
                          <p:cTn id="21" fill="hold">
                            <p:stCondLst>
                              <p:cond delay="3000"/>
                            </p:stCondLst>
                            <p:childTnLst>
                              <p:par>
                                <p:cTn id="22" presetID="22" presetClass="entr" presetSubtype="8" fill="hold" grpId="0" nodeType="afterEffect">
                                  <p:stCondLst>
                                    <p:cond delay="0"/>
                                  </p:stCondLst>
                                  <p:childTnLst>
                                    <p:set>
                                      <p:cBhvr>
                                        <p:cTn id="23" dur="1" fill="hold">
                                          <p:stCondLst>
                                            <p:cond delay="0"/>
                                          </p:stCondLst>
                                        </p:cTn>
                                        <p:tgtEl>
                                          <p:spTgt spid="44"/>
                                        </p:tgtEl>
                                        <p:attrNameLst>
                                          <p:attrName>style.visibility</p:attrName>
                                        </p:attrNameLst>
                                      </p:cBhvr>
                                      <p:to>
                                        <p:strVal val="visible"/>
                                      </p:to>
                                    </p:set>
                                    <p:animEffect transition="in" filter="wipe(left)">
                                      <p:cBhvr>
                                        <p:cTn id="24" dur="500"/>
                                        <p:tgtEl>
                                          <p:spTgt spid="44"/>
                                        </p:tgtEl>
                                      </p:cBhvr>
                                    </p:animEffect>
                                  </p:childTnLst>
                                </p:cTn>
                              </p:par>
                            </p:childTnLst>
                          </p:cTn>
                        </p:par>
                        <p:par>
                          <p:cTn id="25" fill="hold">
                            <p:stCondLst>
                              <p:cond delay="3500"/>
                            </p:stCondLst>
                            <p:childTnLst>
                              <p:par>
                                <p:cTn id="26" presetID="22" presetClass="entr" presetSubtype="8" fill="hold" grpId="0" nodeType="afterEffect">
                                  <p:stCondLst>
                                    <p:cond delay="0"/>
                                  </p:stCondLst>
                                  <p:childTnLst>
                                    <p:set>
                                      <p:cBhvr>
                                        <p:cTn id="27" dur="1" fill="hold">
                                          <p:stCondLst>
                                            <p:cond delay="0"/>
                                          </p:stCondLst>
                                        </p:cTn>
                                        <p:tgtEl>
                                          <p:spTgt spid="45"/>
                                        </p:tgtEl>
                                        <p:attrNameLst>
                                          <p:attrName>style.visibility</p:attrName>
                                        </p:attrNameLst>
                                      </p:cBhvr>
                                      <p:to>
                                        <p:strVal val="visible"/>
                                      </p:to>
                                    </p:set>
                                    <p:animEffect transition="in" filter="wipe(left)">
                                      <p:cBhvr>
                                        <p:cTn id="28"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9" grpId="0" animBg="1"/>
      <p:bldP spid="36" grpId="0" animBg="1"/>
      <p:bldP spid="43" grpId="0" animBg="1"/>
      <p:bldP spid="44" grpId="0" animBg="1"/>
      <p:bldP spid="45" grpId="0" animBg="1"/>
    </p:bldLst>
  </p:timing>
</p:sld>
</file>

<file path=ppt/slides/slide19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017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5018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5018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A6E6B276-B00D-4649-880D-E50F174CC9ED}" type="slidenum">
              <a:rPr lang="en-US" sz="900"/>
              <a:pPr algn="r" eaLnBrk="0" hangingPunct="0">
                <a:lnSpc>
                  <a:spcPct val="85000"/>
                </a:lnSpc>
                <a:spcBef>
                  <a:spcPct val="20000"/>
                </a:spcBef>
              </a:pPr>
              <a:t>196</a:t>
            </a:fld>
            <a:endParaRPr lang="en-US" sz="900"/>
          </a:p>
        </p:txBody>
      </p:sp>
      <p:sp>
        <p:nvSpPr>
          <p:cNvPr id="50182" name="Rectangle 2"/>
          <p:cNvSpPr>
            <a:spLocks noGrp="1" noChangeArrowheads="1"/>
          </p:cNvSpPr>
          <p:nvPr>
            <p:ph type="title" idx="4294967295"/>
          </p:nvPr>
        </p:nvSpPr>
        <p:spPr/>
        <p:txBody>
          <a:bodyPr/>
          <a:lstStyle/>
          <a:p>
            <a:r>
              <a:rPr lang="en-US" dirty="0" smtClean="0"/>
              <a:t>Commercial Lines Tort Costs: Insured vs. Self-(Un)Insured Shares, 1973-2010</a:t>
            </a:r>
          </a:p>
        </p:txBody>
      </p:sp>
      <p:sp>
        <p:nvSpPr>
          <p:cNvPr id="50184" name="Rectangle 4"/>
          <p:cNvSpPr>
            <a:spLocks noChangeArrowheads="1"/>
          </p:cNvSpPr>
          <p:nvPr/>
        </p:nvSpPr>
        <p:spPr bwMode="black">
          <a:xfrm>
            <a:off x="174813" y="1506071"/>
            <a:ext cx="2030506"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Percent</a:t>
            </a:r>
            <a:endParaRPr lang="en-US" sz="1600" b="1" dirty="0">
              <a:solidFill>
                <a:srgbClr val="225A7A"/>
              </a:solidFill>
            </a:endParaRPr>
          </a:p>
        </p:txBody>
      </p:sp>
      <p:graphicFrame>
        <p:nvGraphicFramePr>
          <p:cNvPr id="50178" name="Object 3"/>
          <p:cNvGraphicFramePr>
            <a:graphicFrameLocks/>
          </p:cNvGraphicFramePr>
          <p:nvPr/>
        </p:nvGraphicFramePr>
        <p:xfrm>
          <a:off x="263525" y="1922929"/>
          <a:ext cx="8537575" cy="3832412"/>
        </p:xfrm>
        <a:graphic>
          <a:graphicData uri="http://schemas.openxmlformats.org/presentationml/2006/ole">
            <p:oleObj spid="_x0000_s4457474" name="Chart" r:id="rId4" imgW="8772538" imgH="3305067" progId="MSGraph.Chart.8">
              <p:embed followColorScheme="full"/>
            </p:oleObj>
          </a:graphicData>
        </a:graphic>
      </p:graphicFrame>
      <p:sp>
        <p:nvSpPr>
          <p:cNvPr id="10" name="Rectangle 5"/>
          <p:cNvSpPr>
            <a:spLocks noChangeArrowheads="1"/>
          </p:cNvSpPr>
          <p:nvPr/>
        </p:nvSpPr>
        <p:spPr bwMode="blackWhite">
          <a:xfrm>
            <a:off x="833718" y="5724804"/>
            <a:ext cx="7812741" cy="8239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The Share of Tort Costs Retained by Risks Has Been Steadily Increasing for Nearly 40 Years.  This Trend Contributes Has Left Insurers With Less Control Over Pricing.</a:t>
            </a:r>
            <a:endParaRPr lang="en-US" b="1" dirty="0">
              <a:solidFill>
                <a:srgbClr val="FFFFFF"/>
              </a:solidFill>
            </a:endParaRPr>
          </a:p>
        </p:txBody>
      </p:sp>
      <p:sp>
        <p:nvSpPr>
          <p:cNvPr id="39" name="AutoShape 8"/>
          <p:cNvSpPr>
            <a:spLocks noChangeArrowheads="1"/>
          </p:cNvSpPr>
          <p:nvPr/>
        </p:nvSpPr>
        <p:spPr bwMode="blackWhite">
          <a:xfrm>
            <a:off x="1510552" y="3133164"/>
            <a:ext cx="1461248" cy="1062319"/>
          </a:xfrm>
          <a:prstGeom prst="wedgeRectCallout">
            <a:avLst>
              <a:gd name="adj1" fmla="val -60734"/>
              <a:gd name="adj2" fmla="val -121469"/>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1973: 94% was insured, 6% self-(un)insured</a:t>
            </a:r>
            <a:endParaRPr lang="en-US" sz="1600" b="1" dirty="0">
              <a:solidFill>
                <a:schemeClr val="bg1"/>
              </a:solidFill>
            </a:endParaRPr>
          </a:p>
        </p:txBody>
      </p:sp>
      <p:sp>
        <p:nvSpPr>
          <p:cNvPr id="36" name="AutoShape 8"/>
          <p:cNvSpPr>
            <a:spLocks noChangeArrowheads="1"/>
          </p:cNvSpPr>
          <p:nvPr/>
        </p:nvSpPr>
        <p:spPr bwMode="blackWhite">
          <a:xfrm>
            <a:off x="3088334" y="3133165"/>
            <a:ext cx="1389538" cy="1089211"/>
          </a:xfrm>
          <a:prstGeom prst="wedgeRectCallout">
            <a:avLst>
              <a:gd name="adj1" fmla="val -23727"/>
              <a:gd name="adj2" fmla="val -67295"/>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1985:74.5% insured, 25.5% self-(un)insured</a:t>
            </a:r>
            <a:endParaRPr lang="en-US" sz="1600" b="1" dirty="0">
              <a:solidFill>
                <a:schemeClr val="bg1"/>
              </a:solidFill>
            </a:endParaRPr>
          </a:p>
        </p:txBody>
      </p:sp>
      <p:sp>
        <p:nvSpPr>
          <p:cNvPr id="43" name="AutoShape 8"/>
          <p:cNvSpPr>
            <a:spLocks noChangeArrowheads="1"/>
          </p:cNvSpPr>
          <p:nvPr/>
        </p:nvSpPr>
        <p:spPr bwMode="blackWhite">
          <a:xfrm>
            <a:off x="4585431" y="3514169"/>
            <a:ext cx="1479193" cy="1089211"/>
          </a:xfrm>
          <a:prstGeom prst="wedgeRectCallout">
            <a:avLst>
              <a:gd name="adj1" fmla="val 14774"/>
              <a:gd name="adj2" fmla="val -84579"/>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1995: 69.5% insured, 30.5% self-(un)insured</a:t>
            </a:r>
            <a:endParaRPr lang="en-US" sz="1600" b="1" dirty="0">
              <a:solidFill>
                <a:schemeClr val="bg1"/>
              </a:solidFill>
            </a:endParaRPr>
          </a:p>
        </p:txBody>
      </p:sp>
      <p:sp>
        <p:nvSpPr>
          <p:cNvPr id="44" name="AutoShape 8"/>
          <p:cNvSpPr>
            <a:spLocks noChangeArrowheads="1"/>
          </p:cNvSpPr>
          <p:nvPr/>
        </p:nvSpPr>
        <p:spPr bwMode="blackWhite">
          <a:xfrm>
            <a:off x="6230447" y="3451422"/>
            <a:ext cx="1367141" cy="1187813"/>
          </a:xfrm>
          <a:prstGeom prst="wedgeRectCallout">
            <a:avLst>
              <a:gd name="adj1" fmla="val 39392"/>
              <a:gd name="adj2" fmla="val -72234"/>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2005: 66.4% insured, 33.6% self-(un)insured</a:t>
            </a:r>
            <a:endParaRPr lang="en-US" sz="1600" b="1" dirty="0">
              <a:solidFill>
                <a:schemeClr val="bg1"/>
              </a:solidFill>
            </a:endParaRPr>
          </a:p>
        </p:txBody>
      </p:sp>
      <p:sp>
        <p:nvSpPr>
          <p:cNvPr id="45" name="AutoShape 8"/>
          <p:cNvSpPr>
            <a:spLocks noChangeArrowheads="1"/>
          </p:cNvSpPr>
          <p:nvPr/>
        </p:nvSpPr>
        <p:spPr bwMode="blackWhite">
          <a:xfrm>
            <a:off x="5096435" y="1438836"/>
            <a:ext cx="3119717" cy="1317811"/>
          </a:xfrm>
          <a:prstGeom prst="wedgeRectCallout">
            <a:avLst>
              <a:gd name="adj1" fmla="val 57644"/>
              <a:gd name="adj2" fmla="val 103995"/>
            </a:avLst>
          </a:prstGeom>
          <a:solidFill>
            <a:schemeClr val="accent1"/>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2010: $138.1B 56.6% insured, 44.4% self-(un)insured (distorted by Deepwater Horizon event with most losses retained by BP)</a:t>
            </a:r>
            <a:endParaRPr lang="en-US" sz="1600" b="1" dirty="0">
              <a:solidFill>
                <a:schemeClr val="bg1"/>
              </a:solidFill>
            </a:endParaRPr>
          </a:p>
        </p:txBody>
      </p:sp>
      <p:sp>
        <p:nvSpPr>
          <p:cNvPr id="46" name="Rectangle 5"/>
          <p:cNvSpPr>
            <a:spLocks noChangeArrowheads="1"/>
          </p:cNvSpPr>
          <p:nvPr/>
        </p:nvSpPr>
        <p:spPr bwMode="auto">
          <a:xfrm>
            <a:off x="0" y="6615766"/>
            <a:ext cx="7569200"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Sources: Towers Watson, </a:t>
            </a:r>
            <a:r>
              <a:rPr lang="en-US" sz="1100" i="1" dirty="0" smtClean="0"/>
              <a:t>2011 </a:t>
            </a:r>
            <a:r>
              <a:rPr lang="en-US" sz="1100" i="1" dirty="0"/>
              <a:t>Update on US Tort Cost Trends</a:t>
            </a:r>
            <a:r>
              <a:rPr lang="en-US" sz="1100" dirty="0"/>
              <a:t>, </a:t>
            </a:r>
            <a:r>
              <a:rPr lang="en-US" sz="1100" dirty="0" smtClean="0"/>
              <a:t>III Calculations based on data from Appendix  4.</a:t>
            </a:r>
            <a:endParaRPr lang="en-US" sz="1100" dirty="0"/>
          </a:p>
        </p:txBody>
      </p:sp>
      <p:sp>
        <p:nvSpPr>
          <p:cNvPr id="15" name="Date Placeholder 14"/>
          <p:cNvSpPr>
            <a:spLocks noGrp="1"/>
          </p:cNvSpPr>
          <p:nvPr>
            <p:ph type="dt" sz="half" idx="10"/>
          </p:nvPr>
        </p:nvSpPr>
        <p:spPr/>
        <p:txBody>
          <a:bodyPr/>
          <a:lstStyle/>
          <a:p>
            <a:pPr>
              <a:defRPr/>
            </a:pPr>
            <a:r>
              <a:rPr lang="en-US" smtClean="0"/>
              <a:t>12/01/09 - 9pm</a:t>
            </a:r>
            <a:endParaRPr lang="en-US"/>
          </a:p>
        </p:txBody>
      </p:sp>
      <p:sp>
        <p:nvSpPr>
          <p:cNvPr id="16" name="Slide Number Placeholder 15"/>
          <p:cNvSpPr>
            <a:spLocks noGrp="1"/>
          </p:cNvSpPr>
          <p:nvPr>
            <p:ph type="sldNum" sz="quarter" idx="12"/>
          </p:nvPr>
        </p:nvSpPr>
        <p:spPr/>
        <p:txBody>
          <a:bodyPr/>
          <a:lstStyle/>
          <a:p>
            <a:pPr>
              <a:defRPr/>
            </a:pPr>
            <a:fld id="{79649112-2361-4913-9798-B6AEBB59A8D4}" type="slidenum">
              <a:rPr lang="en-US" smtClean="0"/>
              <a:pPr>
                <a:defRPr/>
              </a:pPr>
              <a:t>196</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wipe(left)">
                                      <p:cBhvr>
                                        <p:cTn id="12" dur="500"/>
                                        <p:tgtEl>
                                          <p:spTgt spid="39"/>
                                        </p:tgtEl>
                                      </p:cBhvr>
                                    </p:animEffect>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left)">
                                      <p:cBhvr>
                                        <p:cTn id="16" dur="500"/>
                                        <p:tgtEl>
                                          <p:spTgt spid="36"/>
                                        </p:tgtEl>
                                      </p:cBhvr>
                                    </p:animEffect>
                                  </p:childTnLst>
                                </p:cTn>
                              </p:par>
                            </p:childTnLst>
                          </p:cTn>
                        </p:par>
                        <p:par>
                          <p:cTn id="17" fill="hold">
                            <p:stCondLst>
                              <p:cond delay="2500"/>
                            </p:stCondLst>
                            <p:childTnLst>
                              <p:par>
                                <p:cTn id="18" presetID="22" presetClass="entr" presetSubtype="8"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wipe(left)">
                                      <p:cBhvr>
                                        <p:cTn id="20" dur="500"/>
                                        <p:tgtEl>
                                          <p:spTgt spid="43"/>
                                        </p:tgtEl>
                                      </p:cBhvr>
                                    </p:animEffect>
                                  </p:childTnLst>
                                </p:cTn>
                              </p:par>
                            </p:childTnLst>
                          </p:cTn>
                        </p:par>
                        <p:par>
                          <p:cTn id="21" fill="hold">
                            <p:stCondLst>
                              <p:cond delay="3000"/>
                            </p:stCondLst>
                            <p:childTnLst>
                              <p:par>
                                <p:cTn id="22" presetID="22" presetClass="entr" presetSubtype="8" fill="hold" grpId="0" nodeType="afterEffect">
                                  <p:stCondLst>
                                    <p:cond delay="0"/>
                                  </p:stCondLst>
                                  <p:childTnLst>
                                    <p:set>
                                      <p:cBhvr>
                                        <p:cTn id="23" dur="1" fill="hold">
                                          <p:stCondLst>
                                            <p:cond delay="0"/>
                                          </p:stCondLst>
                                        </p:cTn>
                                        <p:tgtEl>
                                          <p:spTgt spid="44"/>
                                        </p:tgtEl>
                                        <p:attrNameLst>
                                          <p:attrName>style.visibility</p:attrName>
                                        </p:attrNameLst>
                                      </p:cBhvr>
                                      <p:to>
                                        <p:strVal val="visible"/>
                                      </p:to>
                                    </p:set>
                                    <p:animEffect transition="in" filter="wipe(left)">
                                      <p:cBhvr>
                                        <p:cTn id="24" dur="500"/>
                                        <p:tgtEl>
                                          <p:spTgt spid="44"/>
                                        </p:tgtEl>
                                      </p:cBhvr>
                                    </p:animEffect>
                                  </p:childTnLst>
                                </p:cTn>
                              </p:par>
                            </p:childTnLst>
                          </p:cTn>
                        </p:par>
                        <p:par>
                          <p:cTn id="25" fill="hold">
                            <p:stCondLst>
                              <p:cond delay="3500"/>
                            </p:stCondLst>
                            <p:childTnLst>
                              <p:par>
                                <p:cTn id="26" presetID="22" presetClass="entr" presetSubtype="8" fill="hold" grpId="0" nodeType="afterEffect">
                                  <p:stCondLst>
                                    <p:cond delay="0"/>
                                  </p:stCondLst>
                                  <p:childTnLst>
                                    <p:set>
                                      <p:cBhvr>
                                        <p:cTn id="27" dur="1" fill="hold">
                                          <p:stCondLst>
                                            <p:cond delay="0"/>
                                          </p:stCondLst>
                                        </p:cTn>
                                        <p:tgtEl>
                                          <p:spTgt spid="45"/>
                                        </p:tgtEl>
                                        <p:attrNameLst>
                                          <p:attrName>style.visibility</p:attrName>
                                        </p:attrNameLst>
                                      </p:cBhvr>
                                      <p:to>
                                        <p:strVal val="visible"/>
                                      </p:to>
                                    </p:set>
                                    <p:animEffect transition="in" filter="wipe(left)">
                                      <p:cBhvr>
                                        <p:cTn id="28"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9" grpId="0" animBg="1"/>
      <p:bldP spid="36" grpId="0" animBg="1"/>
      <p:bldP spid="43" grpId="0" animBg="1"/>
      <p:bldP spid="44" grpId="0" animBg="1"/>
      <p:bldP spid="45" grpId="0" animBg="1"/>
    </p:bldLst>
  </p:timing>
</p:sld>
</file>

<file path=ppt/slides/slide197.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a:xfrm>
            <a:off x="274638" y="0"/>
            <a:ext cx="7086600" cy="1143000"/>
          </a:xfrm>
        </p:spPr>
        <p:txBody>
          <a:bodyPr/>
          <a:lstStyle/>
          <a:p>
            <a:r>
              <a:rPr lang="en-US" dirty="0" smtClean="0"/>
              <a:t>Business Leaders Ranking of Liability Systems in 2012</a:t>
            </a:r>
          </a:p>
        </p:txBody>
      </p:sp>
      <p:sp>
        <p:nvSpPr>
          <p:cNvPr id="145411" name="Rectangle 3"/>
          <p:cNvSpPr>
            <a:spLocks noGrp="1" noChangeArrowheads="1"/>
          </p:cNvSpPr>
          <p:nvPr>
            <p:ph type="body" sz="half" idx="1"/>
          </p:nvPr>
        </p:nvSpPr>
        <p:spPr>
          <a:xfrm>
            <a:off x="0" y="1246188"/>
            <a:ext cx="3810000" cy="4572000"/>
          </a:xfrm>
        </p:spPr>
        <p:txBody>
          <a:bodyPr/>
          <a:lstStyle/>
          <a:p>
            <a:pPr marL="533400" indent="-533400"/>
            <a:r>
              <a:rPr lang="en-US" sz="2400" b="1" u="sng" dirty="0" smtClean="0"/>
              <a:t>Best States</a:t>
            </a:r>
          </a:p>
          <a:p>
            <a:pPr marL="533400" indent="-533400">
              <a:buFontTx/>
              <a:buAutoNum type="arabicPeriod"/>
            </a:pPr>
            <a:r>
              <a:rPr lang="en-US" sz="1600" dirty="0" smtClean="0"/>
              <a:t>Delaware</a:t>
            </a:r>
          </a:p>
          <a:p>
            <a:pPr marL="533400" indent="-533400">
              <a:buFontTx/>
              <a:buAutoNum type="arabicPeriod"/>
            </a:pPr>
            <a:r>
              <a:rPr lang="en-US" sz="1600" dirty="0" smtClean="0"/>
              <a:t>Nebraska</a:t>
            </a:r>
          </a:p>
          <a:p>
            <a:pPr marL="533400" indent="-533400">
              <a:buFontTx/>
              <a:buAutoNum type="arabicPeriod"/>
            </a:pPr>
            <a:r>
              <a:rPr lang="en-US" sz="1600" dirty="0" smtClean="0"/>
              <a:t>Wyoming</a:t>
            </a:r>
          </a:p>
          <a:p>
            <a:pPr marL="533400" indent="-533400">
              <a:buFontTx/>
              <a:buAutoNum type="arabicPeriod"/>
            </a:pPr>
            <a:r>
              <a:rPr lang="en-US" sz="1600" dirty="0" smtClean="0"/>
              <a:t>Minnesota</a:t>
            </a:r>
          </a:p>
          <a:p>
            <a:pPr marL="533400" indent="-533400">
              <a:buFontTx/>
              <a:buAutoNum type="arabicPeriod"/>
            </a:pPr>
            <a:r>
              <a:rPr lang="en-US" sz="1600" dirty="0" smtClean="0"/>
              <a:t>Kansas</a:t>
            </a:r>
          </a:p>
          <a:p>
            <a:pPr marL="533400" indent="-533400">
              <a:buFontTx/>
              <a:buAutoNum type="arabicPeriod"/>
            </a:pPr>
            <a:r>
              <a:rPr lang="en-US" sz="1600" dirty="0" smtClean="0"/>
              <a:t>Idaho</a:t>
            </a:r>
          </a:p>
          <a:p>
            <a:pPr marL="533400" indent="-533400">
              <a:buFontTx/>
              <a:buAutoNum type="arabicPeriod"/>
            </a:pPr>
            <a:r>
              <a:rPr lang="en-US" sz="1600" dirty="0" smtClean="0"/>
              <a:t>Virginia</a:t>
            </a:r>
          </a:p>
          <a:p>
            <a:pPr marL="533400" indent="-533400">
              <a:buFontTx/>
              <a:buAutoNum type="arabicPeriod"/>
            </a:pPr>
            <a:r>
              <a:rPr lang="en-US" sz="1600" dirty="0" smtClean="0"/>
              <a:t>North Dakota</a:t>
            </a:r>
          </a:p>
          <a:p>
            <a:pPr marL="533400" indent="-533400">
              <a:buFontTx/>
              <a:buAutoNum type="arabicPeriod"/>
            </a:pPr>
            <a:r>
              <a:rPr lang="en-US" sz="1600" dirty="0" smtClean="0"/>
              <a:t>Utah</a:t>
            </a:r>
          </a:p>
          <a:p>
            <a:pPr marL="533400" indent="-533400">
              <a:buFontTx/>
              <a:buAutoNum type="arabicPeriod"/>
            </a:pPr>
            <a:r>
              <a:rPr lang="en-US" sz="2000" dirty="0" smtClean="0"/>
              <a:t>Iowa</a:t>
            </a:r>
          </a:p>
        </p:txBody>
      </p:sp>
      <p:sp>
        <p:nvSpPr>
          <p:cNvPr id="145412" name="Rectangle 4"/>
          <p:cNvSpPr>
            <a:spLocks noGrp="1" noChangeArrowheads="1"/>
          </p:cNvSpPr>
          <p:nvPr>
            <p:ph type="body" sz="half" idx="2"/>
          </p:nvPr>
        </p:nvSpPr>
        <p:spPr>
          <a:xfrm>
            <a:off x="4856163" y="1222375"/>
            <a:ext cx="3810000" cy="4572000"/>
          </a:xfrm>
        </p:spPr>
        <p:txBody>
          <a:bodyPr/>
          <a:lstStyle/>
          <a:p>
            <a:pPr marL="533400" indent="-533400"/>
            <a:r>
              <a:rPr lang="en-US" sz="2400" b="1" u="sng" dirty="0" smtClean="0"/>
              <a:t>Worst States</a:t>
            </a:r>
          </a:p>
          <a:p>
            <a:pPr marL="533400" indent="-533400">
              <a:buFontTx/>
              <a:buAutoNum type="arabicPeriod" startAt="41"/>
            </a:pPr>
            <a:r>
              <a:rPr lang="en-US" sz="1600" dirty="0" smtClean="0"/>
              <a:t>Florida</a:t>
            </a:r>
          </a:p>
          <a:p>
            <a:pPr marL="533400" indent="-533400">
              <a:buFontTx/>
              <a:buAutoNum type="arabicPeriod" startAt="41"/>
            </a:pPr>
            <a:r>
              <a:rPr lang="en-US" sz="1600" dirty="0" smtClean="0"/>
              <a:t>Oklahoma</a:t>
            </a:r>
          </a:p>
          <a:p>
            <a:pPr marL="533400" indent="-533400">
              <a:buFontTx/>
              <a:buAutoNum type="arabicPeriod" startAt="41"/>
            </a:pPr>
            <a:r>
              <a:rPr lang="en-US" sz="1600" dirty="0" smtClean="0"/>
              <a:t>Alabama</a:t>
            </a:r>
          </a:p>
          <a:p>
            <a:pPr marL="533400" indent="-533400">
              <a:buFontTx/>
              <a:buAutoNum type="arabicPeriod" startAt="41"/>
            </a:pPr>
            <a:r>
              <a:rPr lang="en-US" sz="1600" dirty="0" smtClean="0"/>
              <a:t>New Mexico</a:t>
            </a:r>
          </a:p>
          <a:p>
            <a:pPr marL="533400" indent="-533400">
              <a:buFontTx/>
              <a:buAutoNum type="arabicPeriod" startAt="41"/>
            </a:pPr>
            <a:r>
              <a:rPr lang="en-US" sz="1600" dirty="0" smtClean="0"/>
              <a:t>Montana</a:t>
            </a:r>
          </a:p>
          <a:p>
            <a:pPr marL="533400" indent="-533400">
              <a:buFontTx/>
              <a:buAutoNum type="arabicPeriod" startAt="41"/>
            </a:pPr>
            <a:r>
              <a:rPr lang="en-US" sz="1600" dirty="0" smtClean="0"/>
              <a:t>Illinois</a:t>
            </a:r>
          </a:p>
          <a:p>
            <a:pPr marL="533400" indent="-533400">
              <a:buFontTx/>
              <a:buAutoNum type="arabicPeriod" startAt="41"/>
            </a:pPr>
            <a:r>
              <a:rPr lang="en-US" sz="1600" dirty="0" smtClean="0"/>
              <a:t>California</a:t>
            </a:r>
          </a:p>
          <a:p>
            <a:pPr marL="533400" indent="-533400">
              <a:buFontTx/>
              <a:buAutoNum type="arabicPeriod" startAt="41"/>
            </a:pPr>
            <a:r>
              <a:rPr lang="en-US" sz="1600" dirty="0" smtClean="0"/>
              <a:t>Mississippi</a:t>
            </a:r>
          </a:p>
          <a:p>
            <a:pPr marL="533400" indent="-533400">
              <a:buFontTx/>
              <a:buAutoNum type="arabicPeriod" startAt="41"/>
            </a:pPr>
            <a:r>
              <a:rPr lang="en-US" sz="1600" dirty="0" smtClean="0"/>
              <a:t>Louisiana</a:t>
            </a:r>
          </a:p>
          <a:p>
            <a:pPr marL="533400" indent="-533400">
              <a:buFontTx/>
              <a:buAutoNum type="arabicPeriod" startAt="41"/>
            </a:pPr>
            <a:r>
              <a:rPr lang="en-US" sz="1600" dirty="0" smtClean="0"/>
              <a:t>West Virginia</a:t>
            </a:r>
          </a:p>
        </p:txBody>
      </p:sp>
      <p:sp>
        <p:nvSpPr>
          <p:cNvPr id="145413" name="Rectangle 5"/>
          <p:cNvSpPr>
            <a:spLocks noChangeArrowheads="1"/>
          </p:cNvSpPr>
          <p:nvPr/>
        </p:nvSpPr>
        <p:spPr bwMode="auto">
          <a:xfrm>
            <a:off x="76200" y="6477000"/>
            <a:ext cx="6789738" cy="261938"/>
          </a:xfrm>
          <a:prstGeom prst="rect">
            <a:avLst/>
          </a:prstGeom>
          <a:noFill/>
          <a:ln w="9525">
            <a:noFill/>
            <a:miter lim="800000"/>
            <a:headEnd/>
            <a:tailEnd/>
          </a:ln>
        </p:spPr>
        <p:txBody>
          <a:bodyPr wrap="none" lIns="92075" tIns="46038" rIns="92075" bIns="46038">
            <a:spAutoFit/>
          </a:bodyPr>
          <a:lstStyle/>
          <a:p>
            <a:r>
              <a:rPr lang="en-US" sz="1100" dirty="0"/>
              <a:t>Source:  US Chamber of Commerce </a:t>
            </a:r>
            <a:r>
              <a:rPr lang="en-US" sz="1100" dirty="0" smtClean="0"/>
              <a:t>2012 </a:t>
            </a:r>
            <a:r>
              <a:rPr lang="en-US" sz="1100" dirty="0"/>
              <a:t>State Liability Systems Ranking Study; Insurance Info. Institute.</a:t>
            </a:r>
          </a:p>
        </p:txBody>
      </p:sp>
      <p:grpSp>
        <p:nvGrpSpPr>
          <p:cNvPr id="2" name="Group 98"/>
          <p:cNvGrpSpPr>
            <a:grpSpLocks/>
          </p:cNvGrpSpPr>
          <p:nvPr/>
        </p:nvGrpSpPr>
        <p:grpSpPr bwMode="auto">
          <a:xfrm>
            <a:off x="2451100" y="1450975"/>
            <a:ext cx="1889125" cy="4000858"/>
            <a:chOff x="69" y="668"/>
            <a:chExt cx="1432" cy="2778"/>
          </a:xfrm>
        </p:grpSpPr>
        <p:sp>
          <p:nvSpPr>
            <p:cNvPr id="145423" name="Rectangle 99"/>
            <p:cNvSpPr>
              <a:spLocks noChangeArrowheads="1"/>
            </p:cNvSpPr>
            <p:nvPr/>
          </p:nvSpPr>
          <p:spPr bwMode="blackWhite">
            <a:xfrm>
              <a:off x="77" y="672"/>
              <a:ext cx="1391" cy="1064"/>
            </a:xfrm>
            <a:prstGeom prst="rect">
              <a:avLst/>
            </a:prstGeom>
            <a:solidFill>
              <a:srgbClr val="ECF6F8"/>
            </a:solidFill>
            <a:ln w="12700">
              <a:solidFill>
                <a:srgbClr val="378798"/>
              </a:solidFill>
              <a:miter lim="800000"/>
              <a:headEnd/>
              <a:tailEnd/>
            </a:ln>
          </p:spPr>
          <p:txBody>
            <a:bodyPr wrap="none" anchor="ctr"/>
            <a:lstStyle/>
            <a:p>
              <a:endParaRPr lang="en-US"/>
            </a:p>
          </p:txBody>
        </p:sp>
        <p:sp>
          <p:nvSpPr>
            <p:cNvPr id="145424" name="Rectangle 100"/>
            <p:cNvSpPr>
              <a:spLocks noChangeArrowheads="1"/>
            </p:cNvSpPr>
            <p:nvPr/>
          </p:nvSpPr>
          <p:spPr bwMode="blackWhite">
            <a:xfrm>
              <a:off x="69" y="668"/>
              <a:ext cx="1416" cy="289"/>
            </a:xfrm>
            <a:prstGeom prst="rect">
              <a:avLst/>
            </a:prstGeom>
            <a:gradFill rotWithShape="1">
              <a:gsLst>
                <a:gs pos="0">
                  <a:srgbClr val="378798"/>
                </a:gs>
                <a:gs pos="100000">
                  <a:srgbClr val="2A6774"/>
                </a:gs>
              </a:gsLst>
              <a:lin ang="5400000" scaled="1"/>
            </a:gradFill>
            <a:ln w="12700">
              <a:solidFill>
                <a:srgbClr val="378798"/>
              </a:solidFill>
              <a:miter lim="800000"/>
              <a:headEnd/>
              <a:tailEnd/>
            </a:ln>
          </p:spPr>
          <p:txBody>
            <a:bodyPr lIns="45720" rIns="45720" anchor="ctr"/>
            <a:lstStyle/>
            <a:p>
              <a:pPr algn="ctr">
                <a:lnSpc>
                  <a:spcPct val="95000"/>
                </a:lnSpc>
                <a:spcBef>
                  <a:spcPct val="25000"/>
                </a:spcBef>
              </a:pPr>
              <a:r>
                <a:rPr lang="en-US" b="1" dirty="0">
                  <a:solidFill>
                    <a:srgbClr val="FFFFFF"/>
                  </a:solidFill>
                </a:rPr>
                <a:t>New in </a:t>
              </a:r>
              <a:r>
                <a:rPr lang="en-US" b="1" dirty="0" smtClean="0">
                  <a:solidFill>
                    <a:srgbClr val="FFFFFF"/>
                  </a:solidFill>
                </a:rPr>
                <a:t>2012</a:t>
              </a:r>
              <a:endParaRPr lang="en-US" b="1" dirty="0">
                <a:solidFill>
                  <a:srgbClr val="FFFFFF"/>
                </a:solidFill>
              </a:endParaRPr>
            </a:p>
          </p:txBody>
        </p:sp>
        <p:sp>
          <p:nvSpPr>
            <p:cNvPr id="145425" name="Text Box 101"/>
            <p:cNvSpPr txBox="1">
              <a:spLocks noChangeArrowheads="1"/>
            </p:cNvSpPr>
            <p:nvPr/>
          </p:nvSpPr>
          <p:spPr bwMode="auto">
            <a:xfrm>
              <a:off x="89" y="974"/>
              <a:ext cx="1387" cy="761"/>
            </a:xfrm>
            <a:prstGeom prst="rect">
              <a:avLst/>
            </a:prstGeom>
            <a:noFill/>
            <a:ln w="9525">
              <a:noFill/>
              <a:miter lim="800000"/>
              <a:headEnd/>
              <a:tailEnd/>
            </a:ln>
          </p:spPr>
          <p:txBody>
            <a:bodyPr wrap="square" lIns="45720" rIns="45720">
              <a:spAutoFit/>
            </a:bodyPr>
            <a:lstStyle/>
            <a:p>
              <a:pPr marL="228600" indent="-228600" eaLnBrk="0" hangingPunct="0">
                <a:lnSpc>
                  <a:spcPct val="90000"/>
                </a:lnSpc>
                <a:spcBef>
                  <a:spcPct val="25000"/>
                </a:spcBef>
                <a:buClr>
                  <a:schemeClr val="accent2"/>
                </a:buClr>
                <a:buFont typeface="Wingdings" pitchFamily="2" charset="2"/>
                <a:buChar char="n"/>
              </a:pPr>
              <a:r>
                <a:rPr lang="en-US" sz="1500" dirty="0" smtClean="0"/>
                <a:t>Wyoming</a:t>
              </a:r>
            </a:p>
            <a:p>
              <a:pPr marL="228600" indent="-228600" eaLnBrk="0" hangingPunct="0">
                <a:lnSpc>
                  <a:spcPct val="90000"/>
                </a:lnSpc>
                <a:spcBef>
                  <a:spcPct val="25000"/>
                </a:spcBef>
                <a:buClr>
                  <a:schemeClr val="accent2"/>
                </a:buClr>
                <a:buFont typeface="Wingdings" pitchFamily="2" charset="2"/>
                <a:buChar char="n"/>
              </a:pPr>
              <a:r>
                <a:rPr lang="en-US" sz="1500" dirty="0" smtClean="0"/>
                <a:t>Minnesota</a:t>
              </a:r>
            </a:p>
            <a:p>
              <a:pPr marL="228600" indent="-228600" eaLnBrk="0" hangingPunct="0">
                <a:lnSpc>
                  <a:spcPct val="90000"/>
                </a:lnSpc>
                <a:spcBef>
                  <a:spcPct val="25000"/>
                </a:spcBef>
                <a:buClr>
                  <a:schemeClr val="accent2"/>
                </a:buClr>
                <a:buFont typeface="Wingdings" pitchFamily="2" charset="2"/>
                <a:buChar char="n"/>
              </a:pPr>
              <a:r>
                <a:rPr lang="en-US" sz="1500" dirty="0" smtClean="0"/>
                <a:t>Kansas</a:t>
              </a:r>
            </a:p>
            <a:p>
              <a:pPr marL="228600" indent="-228600" eaLnBrk="0" hangingPunct="0">
                <a:lnSpc>
                  <a:spcPct val="90000"/>
                </a:lnSpc>
                <a:spcBef>
                  <a:spcPct val="25000"/>
                </a:spcBef>
                <a:buClr>
                  <a:schemeClr val="accent2"/>
                </a:buClr>
                <a:buFont typeface="Wingdings" pitchFamily="2" charset="2"/>
                <a:buChar char="n"/>
              </a:pPr>
              <a:r>
                <a:rPr lang="en-US" sz="1500" dirty="0" smtClean="0"/>
                <a:t>Idaho</a:t>
              </a:r>
              <a:endParaRPr lang="en-US" sz="1500" dirty="0"/>
            </a:p>
          </p:txBody>
        </p:sp>
        <p:sp>
          <p:nvSpPr>
            <p:cNvPr id="145426" name="Rectangle 102"/>
            <p:cNvSpPr>
              <a:spLocks noChangeArrowheads="1"/>
            </p:cNvSpPr>
            <p:nvPr/>
          </p:nvSpPr>
          <p:spPr bwMode="blackWhite">
            <a:xfrm>
              <a:off x="77" y="2071"/>
              <a:ext cx="1416" cy="1205"/>
            </a:xfrm>
            <a:prstGeom prst="rect">
              <a:avLst/>
            </a:prstGeom>
            <a:solidFill>
              <a:srgbClr val="F0F1EF"/>
            </a:solidFill>
            <a:ln w="12700" algn="ctr">
              <a:solidFill>
                <a:srgbClr val="808080"/>
              </a:solidFill>
              <a:miter lim="800000"/>
              <a:headEnd/>
              <a:tailEnd/>
            </a:ln>
          </p:spPr>
          <p:txBody>
            <a:bodyPr wrap="none" anchor="ctr"/>
            <a:lstStyle/>
            <a:p>
              <a:endParaRPr lang="en-US"/>
            </a:p>
          </p:txBody>
        </p:sp>
        <p:sp>
          <p:nvSpPr>
            <p:cNvPr id="145427" name="Rectangle 103"/>
            <p:cNvSpPr>
              <a:spLocks noChangeArrowheads="1"/>
            </p:cNvSpPr>
            <p:nvPr/>
          </p:nvSpPr>
          <p:spPr bwMode="blackWhite">
            <a:xfrm>
              <a:off x="85" y="2063"/>
              <a:ext cx="1416" cy="310"/>
            </a:xfrm>
            <a:prstGeom prst="rect">
              <a:avLst/>
            </a:prstGeom>
            <a:gradFill rotWithShape="1">
              <a:gsLst>
                <a:gs pos="0">
                  <a:srgbClr val="808080"/>
                </a:gs>
                <a:gs pos="100000">
                  <a:srgbClr val="3B3B3B"/>
                </a:gs>
              </a:gsLst>
              <a:lin ang="5400000" scaled="1"/>
            </a:gradFill>
            <a:ln w="12700" algn="ctr">
              <a:solidFill>
                <a:srgbClr val="808080"/>
              </a:solidFill>
              <a:miter lim="800000"/>
              <a:headEnd/>
              <a:tailEnd/>
            </a:ln>
          </p:spPr>
          <p:txBody>
            <a:bodyPr lIns="45720" rIns="45720" anchor="ctr"/>
            <a:lstStyle/>
            <a:p>
              <a:pPr algn="ctr">
                <a:lnSpc>
                  <a:spcPct val="90000"/>
                </a:lnSpc>
                <a:spcBef>
                  <a:spcPct val="25000"/>
                </a:spcBef>
              </a:pPr>
              <a:r>
                <a:rPr lang="en-US" b="1">
                  <a:solidFill>
                    <a:srgbClr val="FFFFFF"/>
                  </a:solidFill>
                </a:rPr>
                <a:t>Drop-offs</a:t>
              </a:r>
            </a:p>
          </p:txBody>
        </p:sp>
        <p:sp>
          <p:nvSpPr>
            <p:cNvPr id="145428" name="Text Box 104"/>
            <p:cNvSpPr txBox="1">
              <a:spLocks noChangeArrowheads="1"/>
            </p:cNvSpPr>
            <p:nvPr/>
          </p:nvSpPr>
          <p:spPr bwMode="auto">
            <a:xfrm>
              <a:off x="109" y="2500"/>
              <a:ext cx="1369" cy="946"/>
            </a:xfrm>
            <a:prstGeom prst="rect">
              <a:avLst/>
            </a:prstGeom>
            <a:noFill/>
            <a:ln w="9525">
              <a:noFill/>
              <a:miter lim="800000"/>
              <a:headEnd/>
              <a:tailEnd/>
            </a:ln>
          </p:spPr>
          <p:txBody>
            <a:bodyPr lIns="45720" rIns="45720">
              <a:spAutoFit/>
            </a:bodyPr>
            <a:lstStyle/>
            <a:p>
              <a:pPr marL="228600" indent="-228600" eaLnBrk="0" hangingPunct="0">
                <a:lnSpc>
                  <a:spcPct val="90000"/>
                </a:lnSpc>
                <a:spcBef>
                  <a:spcPct val="25000"/>
                </a:spcBef>
                <a:buClr>
                  <a:schemeClr val="accent2"/>
                </a:buClr>
                <a:buFont typeface="Wingdings" pitchFamily="2" charset="2"/>
                <a:buChar char="n"/>
              </a:pPr>
              <a:r>
                <a:rPr lang="en-US" sz="1500" dirty="0" smtClean="0"/>
                <a:t>Indiana</a:t>
              </a:r>
            </a:p>
            <a:p>
              <a:pPr marL="228600" indent="-228600" eaLnBrk="0" hangingPunct="0">
                <a:lnSpc>
                  <a:spcPct val="90000"/>
                </a:lnSpc>
                <a:spcBef>
                  <a:spcPct val="25000"/>
                </a:spcBef>
                <a:buClr>
                  <a:schemeClr val="accent2"/>
                </a:buClr>
                <a:buFont typeface="Wingdings" pitchFamily="2" charset="2"/>
                <a:buChar char="n"/>
              </a:pPr>
              <a:r>
                <a:rPr lang="en-US" sz="1500" dirty="0" smtClean="0"/>
                <a:t>Colorado</a:t>
              </a:r>
            </a:p>
            <a:p>
              <a:pPr marL="228600" indent="-228600" eaLnBrk="0" hangingPunct="0">
                <a:lnSpc>
                  <a:spcPct val="90000"/>
                </a:lnSpc>
                <a:spcBef>
                  <a:spcPct val="25000"/>
                </a:spcBef>
                <a:buClr>
                  <a:schemeClr val="accent2"/>
                </a:buClr>
                <a:buFont typeface="Wingdings" pitchFamily="2" charset="2"/>
                <a:buChar char="n"/>
              </a:pPr>
              <a:r>
                <a:rPr lang="en-US" sz="1500" dirty="0" smtClean="0"/>
                <a:t>Massachusetts</a:t>
              </a:r>
            </a:p>
            <a:p>
              <a:pPr marL="228600" indent="-228600" eaLnBrk="0" hangingPunct="0">
                <a:lnSpc>
                  <a:spcPct val="90000"/>
                </a:lnSpc>
                <a:spcBef>
                  <a:spcPct val="25000"/>
                </a:spcBef>
                <a:buClr>
                  <a:schemeClr val="accent2"/>
                </a:buClr>
                <a:buFont typeface="Wingdings" pitchFamily="2" charset="2"/>
                <a:buChar char="n"/>
              </a:pPr>
              <a:r>
                <a:rPr lang="en-US" sz="1500" dirty="0" smtClean="0"/>
                <a:t>South Dakota</a:t>
              </a:r>
            </a:p>
            <a:p>
              <a:pPr marL="228600" indent="-228600" eaLnBrk="0" hangingPunct="0">
                <a:lnSpc>
                  <a:spcPct val="90000"/>
                </a:lnSpc>
                <a:spcBef>
                  <a:spcPct val="25000"/>
                </a:spcBef>
                <a:buClr>
                  <a:schemeClr val="accent2"/>
                </a:buClr>
                <a:buFont typeface="Wingdings" pitchFamily="2" charset="2"/>
                <a:buChar char="n"/>
              </a:pPr>
              <a:endParaRPr lang="en-US" sz="1500" dirty="0"/>
            </a:p>
          </p:txBody>
        </p:sp>
      </p:grpSp>
      <p:grpSp>
        <p:nvGrpSpPr>
          <p:cNvPr id="3" name="Group 98"/>
          <p:cNvGrpSpPr>
            <a:grpSpLocks/>
          </p:cNvGrpSpPr>
          <p:nvPr/>
        </p:nvGrpSpPr>
        <p:grpSpPr bwMode="auto">
          <a:xfrm>
            <a:off x="6896100" y="1762125"/>
            <a:ext cx="1987550" cy="3228975"/>
            <a:chOff x="69" y="668"/>
            <a:chExt cx="1424" cy="1862"/>
          </a:xfrm>
        </p:grpSpPr>
        <p:sp>
          <p:nvSpPr>
            <p:cNvPr id="145417" name="Rectangle 99"/>
            <p:cNvSpPr>
              <a:spLocks noChangeArrowheads="1"/>
            </p:cNvSpPr>
            <p:nvPr/>
          </p:nvSpPr>
          <p:spPr bwMode="blackWhite">
            <a:xfrm>
              <a:off x="77" y="672"/>
              <a:ext cx="1416" cy="830"/>
            </a:xfrm>
            <a:prstGeom prst="rect">
              <a:avLst/>
            </a:prstGeom>
            <a:solidFill>
              <a:srgbClr val="ECF6F8"/>
            </a:solidFill>
            <a:ln w="12700">
              <a:solidFill>
                <a:srgbClr val="378798"/>
              </a:solidFill>
              <a:miter lim="800000"/>
              <a:headEnd/>
              <a:tailEnd/>
            </a:ln>
          </p:spPr>
          <p:txBody>
            <a:bodyPr wrap="none" anchor="ctr"/>
            <a:lstStyle/>
            <a:p>
              <a:endParaRPr lang="en-US"/>
            </a:p>
          </p:txBody>
        </p:sp>
        <p:sp>
          <p:nvSpPr>
            <p:cNvPr id="145418" name="Rectangle 100"/>
            <p:cNvSpPr>
              <a:spLocks noChangeArrowheads="1"/>
            </p:cNvSpPr>
            <p:nvPr/>
          </p:nvSpPr>
          <p:spPr bwMode="blackWhite">
            <a:xfrm>
              <a:off x="69" y="668"/>
              <a:ext cx="1416" cy="289"/>
            </a:xfrm>
            <a:prstGeom prst="rect">
              <a:avLst/>
            </a:prstGeom>
            <a:gradFill rotWithShape="1">
              <a:gsLst>
                <a:gs pos="0">
                  <a:srgbClr val="378798"/>
                </a:gs>
                <a:gs pos="100000">
                  <a:srgbClr val="2A6774"/>
                </a:gs>
              </a:gsLst>
              <a:lin ang="5400000" scaled="1"/>
            </a:gradFill>
            <a:ln w="12700">
              <a:solidFill>
                <a:srgbClr val="378798"/>
              </a:solidFill>
              <a:miter lim="800000"/>
              <a:headEnd/>
              <a:tailEnd/>
            </a:ln>
          </p:spPr>
          <p:txBody>
            <a:bodyPr lIns="45720" rIns="45720" anchor="ctr"/>
            <a:lstStyle/>
            <a:p>
              <a:pPr algn="ctr">
                <a:lnSpc>
                  <a:spcPct val="95000"/>
                </a:lnSpc>
                <a:spcBef>
                  <a:spcPct val="25000"/>
                </a:spcBef>
              </a:pPr>
              <a:r>
                <a:rPr lang="en-US" b="1">
                  <a:solidFill>
                    <a:srgbClr val="FFFFFF"/>
                  </a:solidFill>
                </a:rPr>
                <a:t>Newly Notorious</a:t>
              </a:r>
            </a:p>
          </p:txBody>
        </p:sp>
        <p:sp>
          <p:nvSpPr>
            <p:cNvPr id="145419" name="Text Box 101"/>
            <p:cNvSpPr txBox="1">
              <a:spLocks noChangeArrowheads="1"/>
            </p:cNvSpPr>
            <p:nvPr/>
          </p:nvSpPr>
          <p:spPr bwMode="auto">
            <a:xfrm>
              <a:off x="96" y="1056"/>
              <a:ext cx="1385" cy="173"/>
            </a:xfrm>
            <a:prstGeom prst="rect">
              <a:avLst/>
            </a:prstGeom>
            <a:noFill/>
            <a:ln w="9525">
              <a:noFill/>
              <a:miter lim="800000"/>
              <a:headEnd/>
              <a:tailEnd/>
            </a:ln>
          </p:spPr>
          <p:txBody>
            <a:bodyPr lIns="45720" rIns="45720">
              <a:spAutoFit/>
            </a:bodyPr>
            <a:lstStyle/>
            <a:p>
              <a:pPr marL="228600" indent="-228600" eaLnBrk="0" hangingPunct="0">
                <a:lnSpc>
                  <a:spcPct val="90000"/>
                </a:lnSpc>
                <a:spcBef>
                  <a:spcPct val="25000"/>
                </a:spcBef>
                <a:buClr>
                  <a:schemeClr val="accent2"/>
                </a:buClr>
                <a:buFont typeface="Wingdings" pitchFamily="2" charset="2"/>
                <a:buChar char="n"/>
              </a:pPr>
              <a:r>
                <a:rPr lang="en-US" sz="1500" dirty="0" smtClean="0"/>
                <a:t>Oklahoma</a:t>
              </a:r>
              <a:endParaRPr lang="en-US" sz="1500" dirty="0"/>
            </a:p>
          </p:txBody>
        </p:sp>
        <p:sp>
          <p:nvSpPr>
            <p:cNvPr id="145420" name="Rectangle 102"/>
            <p:cNvSpPr>
              <a:spLocks noChangeArrowheads="1"/>
            </p:cNvSpPr>
            <p:nvPr/>
          </p:nvSpPr>
          <p:spPr bwMode="blackWhite">
            <a:xfrm>
              <a:off x="77" y="1597"/>
              <a:ext cx="1416" cy="933"/>
            </a:xfrm>
            <a:prstGeom prst="rect">
              <a:avLst/>
            </a:prstGeom>
            <a:solidFill>
              <a:srgbClr val="F0F1EF"/>
            </a:solidFill>
            <a:ln w="12700" algn="ctr">
              <a:solidFill>
                <a:srgbClr val="808080"/>
              </a:solidFill>
              <a:miter lim="800000"/>
              <a:headEnd/>
              <a:tailEnd/>
            </a:ln>
          </p:spPr>
          <p:txBody>
            <a:bodyPr wrap="none" anchor="ctr"/>
            <a:lstStyle/>
            <a:p>
              <a:endParaRPr lang="en-US"/>
            </a:p>
          </p:txBody>
        </p:sp>
        <p:sp>
          <p:nvSpPr>
            <p:cNvPr id="145421" name="Rectangle 103"/>
            <p:cNvSpPr>
              <a:spLocks noChangeArrowheads="1"/>
            </p:cNvSpPr>
            <p:nvPr/>
          </p:nvSpPr>
          <p:spPr bwMode="blackWhite">
            <a:xfrm>
              <a:off x="76" y="1614"/>
              <a:ext cx="1416" cy="310"/>
            </a:xfrm>
            <a:prstGeom prst="rect">
              <a:avLst/>
            </a:prstGeom>
            <a:gradFill rotWithShape="1">
              <a:gsLst>
                <a:gs pos="0">
                  <a:srgbClr val="808080"/>
                </a:gs>
                <a:gs pos="100000">
                  <a:srgbClr val="3B3B3B"/>
                </a:gs>
              </a:gsLst>
              <a:lin ang="5400000" scaled="1"/>
            </a:gradFill>
            <a:ln w="12700" algn="ctr">
              <a:solidFill>
                <a:srgbClr val="808080"/>
              </a:solidFill>
              <a:miter lim="800000"/>
              <a:headEnd/>
              <a:tailEnd/>
            </a:ln>
          </p:spPr>
          <p:txBody>
            <a:bodyPr lIns="45720" rIns="45720" anchor="ctr"/>
            <a:lstStyle/>
            <a:p>
              <a:pPr algn="ctr">
                <a:lnSpc>
                  <a:spcPct val="90000"/>
                </a:lnSpc>
                <a:spcBef>
                  <a:spcPct val="25000"/>
                </a:spcBef>
              </a:pPr>
              <a:r>
                <a:rPr lang="en-US" b="1">
                  <a:solidFill>
                    <a:srgbClr val="FFFFFF"/>
                  </a:solidFill>
                </a:rPr>
                <a:t>Rising Above</a:t>
              </a:r>
            </a:p>
          </p:txBody>
        </p:sp>
        <p:sp>
          <p:nvSpPr>
            <p:cNvPr id="145422" name="Text Box 104"/>
            <p:cNvSpPr txBox="1">
              <a:spLocks noChangeArrowheads="1"/>
            </p:cNvSpPr>
            <p:nvPr/>
          </p:nvSpPr>
          <p:spPr bwMode="auto">
            <a:xfrm>
              <a:off x="91" y="2009"/>
              <a:ext cx="1369" cy="173"/>
            </a:xfrm>
            <a:prstGeom prst="rect">
              <a:avLst/>
            </a:prstGeom>
            <a:noFill/>
            <a:ln w="9525">
              <a:noFill/>
              <a:miter lim="800000"/>
              <a:headEnd/>
              <a:tailEnd/>
            </a:ln>
          </p:spPr>
          <p:txBody>
            <a:bodyPr lIns="45720" rIns="45720">
              <a:spAutoFit/>
            </a:bodyPr>
            <a:lstStyle/>
            <a:p>
              <a:pPr marL="228600" indent="-228600" eaLnBrk="0" hangingPunct="0">
                <a:lnSpc>
                  <a:spcPct val="90000"/>
                </a:lnSpc>
                <a:spcBef>
                  <a:spcPct val="25000"/>
                </a:spcBef>
                <a:buClr>
                  <a:schemeClr val="accent2"/>
                </a:buClr>
                <a:buFont typeface="Wingdings" pitchFamily="2" charset="2"/>
                <a:buChar char="n"/>
              </a:pPr>
              <a:r>
                <a:rPr lang="en-US" sz="1500" dirty="0" smtClean="0"/>
                <a:t>Arkansas</a:t>
              </a:r>
              <a:endParaRPr lang="en-US" sz="1500" dirty="0"/>
            </a:p>
          </p:txBody>
        </p:sp>
      </p:grpSp>
      <p:sp>
        <p:nvSpPr>
          <p:cNvPr id="21" name="Date Placeholder 20"/>
          <p:cNvSpPr>
            <a:spLocks noGrp="1"/>
          </p:cNvSpPr>
          <p:nvPr>
            <p:ph type="dt" sz="half" idx="10"/>
          </p:nvPr>
        </p:nvSpPr>
        <p:spPr/>
        <p:txBody>
          <a:bodyPr/>
          <a:lstStyle/>
          <a:p>
            <a:pPr>
              <a:defRPr/>
            </a:pPr>
            <a:r>
              <a:rPr lang="en-US" smtClean="0"/>
              <a:t>12/01/09 - 9pm</a:t>
            </a:r>
            <a:endParaRPr lang="en-US"/>
          </a:p>
        </p:txBody>
      </p:sp>
      <p:sp>
        <p:nvSpPr>
          <p:cNvPr id="22" name="Slide Number Placeholder 21"/>
          <p:cNvSpPr>
            <a:spLocks noGrp="1"/>
          </p:cNvSpPr>
          <p:nvPr>
            <p:ph type="sldNum" sz="quarter" idx="12"/>
          </p:nvPr>
        </p:nvSpPr>
        <p:spPr/>
        <p:txBody>
          <a:bodyPr/>
          <a:lstStyle/>
          <a:p>
            <a:pPr>
              <a:defRPr/>
            </a:pPr>
            <a:fld id="{DB690DBB-527D-49DE-BE17-F2C090C1D32C}" type="slidenum">
              <a:rPr lang="en-US" smtClean="0"/>
              <a:pPr>
                <a:defRPr/>
              </a:pPr>
              <a:t>197</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8.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39266" name="Rectangle 105"/>
          <p:cNvSpPr>
            <a:spLocks noGrp="1" noChangeArrowheads="1"/>
          </p:cNvSpPr>
          <p:nvPr>
            <p:ph type="dt" sz="quarter" idx="10"/>
          </p:nvPr>
        </p:nvSpPr>
        <p:spPr/>
        <p:txBody>
          <a:bodyPr/>
          <a:lstStyle/>
          <a:p>
            <a:pPr>
              <a:defRPr/>
            </a:pPr>
            <a:r>
              <a:rPr lang="en-US" smtClean="0"/>
              <a:t>12/01/09 - 9pm</a:t>
            </a:r>
          </a:p>
        </p:txBody>
      </p:sp>
      <p:sp>
        <p:nvSpPr>
          <p:cNvPr id="139268" name="Rectangle 110"/>
          <p:cNvSpPr>
            <a:spLocks noGrp="1" noChangeArrowheads="1"/>
          </p:cNvSpPr>
          <p:nvPr>
            <p:ph type="sldNum" sz="quarter" idx="12"/>
          </p:nvPr>
        </p:nvSpPr>
        <p:spPr/>
        <p:txBody>
          <a:bodyPr/>
          <a:lstStyle/>
          <a:p>
            <a:pPr>
              <a:defRPr/>
            </a:pPr>
            <a:fld id="{67472DED-89E9-44F4-98CD-CF15D6D469E8}" type="slidenum">
              <a:rPr lang="en-US" smtClean="0"/>
              <a:pPr>
                <a:defRPr/>
              </a:pPr>
              <a:t>198</a:t>
            </a:fld>
            <a:endParaRPr lang="en-US" smtClean="0"/>
          </a:p>
        </p:txBody>
      </p:sp>
      <p:sp>
        <p:nvSpPr>
          <p:cNvPr id="146437" name="Rectangle 2"/>
          <p:cNvSpPr>
            <a:spLocks noGrp="1" noChangeArrowheads="1"/>
          </p:cNvSpPr>
          <p:nvPr>
            <p:ph type="title"/>
          </p:nvPr>
        </p:nvSpPr>
        <p:spPr/>
        <p:txBody>
          <a:bodyPr/>
          <a:lstStyle/>
          <a:p>
            <a:r>
              <a:rPr lang="en-US" dirty="0" smtClean="0"/>
              <a:t>The Nation’s Judicial Hellholes: 2011</a:t>
            </a:r>
          </a:p>
        </p:txBody>
      </p:sp>
      <p:grpSp>
        <p:nvGrpSpPr>
          <p:cNvPr id="2" name="Group 3"/>
          <p:cNvGrpSpPr>
            <a:grpSpLocks/>
          </p:cNvGrpSpPr>
          <p:nvPr/>
        </p:nvGrpSpPr>
        <p:grpSpPr bwMode="auto">
          <a:xfrm>
            <a:off x="1327150" y="1697038"/>
            <a:ext cx="7334250" cy="4130675"/>
            <a:chOff x="691" y="950"/>
            <a:chExt cx="4194" cy="2361"/>
          </a:xfrm>
        </p:grpSpPr>
        <p:grpSp>
          <p:nvGrpSpPr>
            <p:cNvPr id="3" name="Group 4"/>
            <p:cNvGrpSpPr>
              <a:grpSpLocks/>
            </p:cNvGrpSpPr>
            <p:nvPr/>
          </p:nvGrpSpPr>
          <p:grpSpPr bwMode="auto">
            <a:xfrm>
              <a:off x="691" y="2497"/>
              <a:ext cx="815" cy="764"/>
              <a:chOff x="395" y="1153"/>
              <a:chExt cx="207" cy="194"/>
            </a:xfrm>
          </p:grpSpPr>
          <p:sp>
            <p:nvSpPr>
              <p:cNvPr id="146531" name="Freeform 5"/>
              <p:cNvSpPr>
                <a:spLocks/>
              </p:cNvSpPr>
              <p:nvPr/>
            </p:nvSpPr>
            <p:spPr bwMode="grayWhite">
              <a:xfrm>
                <a:off x="573" y="1313"/>
                <a:ext cx="4" cy="7"/>
              </a:xfrm>
              <a:custGeom>
                <a:avLst/>
                <a:gdLst>
                  <a:gd name="T0" fmla="*/ 1 w 8"/>
                  <a:gd name="T1" fmla="*/ 1 h 13"/>
                  <a:gd name="T2" fmla="*/ 1 w 8"/>
                  <a:gd name="T3" fmla="*/ 1 h 13"/>
                  <a:gd name="T4" fmla="*/ 1 w 8"/>
                  <a:gd name="T5" fmla="*/ 0 h 13"/>
                  <a:gd name="T6" fmla="*/ 1 w 8"/>
                  <a:gd name="T7" fmla="*/ 1 h 13"/>
                  <a:gd name="T8" fmla="*/ 0 w 8"/>
                  <a:gd name="T9" fmla="*/ 1 h 13"/>
                  <a:gd name="T10" fmla="*/ 0 w 8"/>
                  <a:gd name="T11" fmla="*/ 1 h 13"/>
                  <a:gd name="T12" fmla="*/ 0 w 8"/>
                  <a:gd name="T13" fmla="*/ 1 h 13"/>
                  <a:gd name="T14" fmla="*/ 1 w 8"/>
                  <a:gd name="T15" fmla="*/ 1 h 13"/>
                  <a:gd name="T16" fmla="*/ 1 w 8"/>
                  <a:gd name="T17" fmla="*/ 1 h 13"/>
                  <a:gd name="T18" fmla="*/ 1 w 8"/>
                  <a:gd name="T19" fmla="*/ 1 h 13"/>
                  <a:gd name="T20" fmla="*/ 1 w 8"/>
                  <a:gd name="T21" fmla="*/ 1 h 13"/>
                  <a:gd name="T22" fmla="*/ 1 w 8"/>
                  <a:gd name="T23" fmla="*/ 1 h 13"/>
                  <a:gd name="T24" fmla="*/ 1 w 8"/>
                  <a:gd name="T25" fmla="*/ 1 h 13"/>
                  <a:gd name="T26" fmla="*/ 1 w 8"/>
                  <a:gd name="T27" fmla="*/ 1 h 13"/>
                  <a:gd name="T28" fmla="*/ 1 w 8"/>
                  <a:gd name="T29" fmla="*/ 1 h 13"/>
                  <a:gd name="T30" fmla="*/ 1 w 8"/>
                  <a:gd name="T31" fmla="*/ 1 h 1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
                  <a:gd name="T49" fmla="*/ 0 h 13"/>
                  <a:gd name="T50" fmla="*/ 8 w 8"/>
                  <a:gd name="T51" fmla="*/ 13 h 1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 h="13">
                    <a:moveTo>
                      <a:pt x="5" y="1"/>
                    </a:moveTo>
                    <a:lnTo>
                      <a:pt x="5" y="1"/>
                    </a:lnTo>
                    <a:lnTo>
                      <a:pt x="4" y="0"/>
                    </a:lnTo>
                    <a:lnTo>
                      <a:pt x="1" y="1"/>
                    </a:lnTo>
                    <a:lnTo>
                      <a:pt x="0" y="1"/>
                    </a:lnTo>
                    <a:lnTo>
                      <a:pt x="0" y="4"/>
                    </a:lnTo>
                    <a:lnTo>
                      <a:pt x="0" y="6"/>
                    </a:lnTo>
                    <a:lnTo>
                      <a:pt x="1" y="10"/>
                    </a:lnTo>
                    <a:lnTo>
                      <a:pt x="2" y="11"/>
                    </a:lnTo>
                    <a:lnTo>
                      <a:pt x="5" y="13"/>
                    </a:lnTo>
                    <a:lnTo>
                      <a:pt x="6" y="11"/>
                    </a:lnTo>
                    <a:lnTo>
                      <a:pt x="8" y="10"/>
                    </a:lnTo>
                    <a:lnTo>
                      <a:pt x="8" y="6"/>
                    </a:lnTo>
                    <a:lnTo>
                      <a:pt x="5" y="1"/>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32" name="Freeform 6"/>
              <p:cNvSpPr>
                <a:spLocks/>
              </p:cNvSpPr>
              <p:nvPr/>
            </p:nvSpPr>
            <p:spPr bwMode="grayWhite">
              <a:xfrm>
                <a:off x="411" y="1153"/>
                <a:ext cx="191" cy="194"/>
              </a:xfrm>
              <a:custGeom>
                <a:avLst/>
                <a:gdLst>
                  <a:gd name="T0" fmla="*/ 1 w 382"/>
                  <a:gd name="T1" fmla="*/ 1 h 386"/>
                  <a:gd name="T2" fmla="*/ 1 w 382"/>
                  <a:gd name="T3" fmla="*/ 1 h 386"/>
                  <a:gd name="T4" fmla="*/ 1 w 382"/>
                  <a:gd name="T5" fmla="*/ 1 h 386"/>
                  <a:gd name="T6" fmla="*/ 1 w 382"/>
                  <a:gd name="T7" fmla="*/ 1 h 386"/>
                  <a:gd name="T8" fmla="*/ 1 w 382"/>
                  <a:gd name="T9" fmla="*/ 1 h 386"/>
                  <a:gd name="T10" fmla="*/ 1 w 382"/>
                  <a:gd name="T11" fmla="*/ 1 h 386"/>
                  <a:gd name="T12" fmla="*/ 1 w 382"/>
                  <a:gd name="T13" fmla="*/ 1 h 386"/>
                  <a:gd name="T14" fmla="*/ 1 w 382"/>
                  <a:gd name="T15" fmla="*/ 1 h 386"/>
                  <a:gd name="T16" fmla="*/ 1 w 382"/>
                  <a:gd name="T17" fmla="*/ 1 h 386"/>
                  <a:gd name="T18" fmla="*/ 1 w 382"/>
                  <a:gd name="T19" fmla="*/ 1 h 386"/>
                  <a:gd name="T20" fmla="*/ 1 w 382"/>
                  <a:gd name="T21" fmla="*/ 1 h 386"/>
                  <a:gd name="T22" fmla="*/ 1 w 382"/>
                  <a:gd name="T23" fmla="*/ 1 h 386"/>
                  <a:gd name="T24" fmla="*/ 1 w 382"/>
                  <a:gd name="T25" fmla="*/ 1 h 386"/>
                  <a:gd name="T26" fmla="*/ 1 w 382"/>
                  <a:gd name="T27" fmla="*/ 1 h 386"/>
                  <a:gd name="T28" fmla="*/ 1 w 382"/>
                  <a:gd name="T29" fmla="*/ 1 h 386"/>
                  <a:gd name="T30" fmla="*/ 1 w 382"/>
                  <a:gd name="T31" fmla="*/ 1 h 386"/>
                  <a:gd name="T32" fmla="*/ 1 w 382"/>
                  <a:gd name="T33" fmla="*/ 1 h 386"/>
                  <a:gd name="T34" fmla="*/ 1 w 382"/>
                  <a:gd name="T35" fmla="*/ 1 h 386"/>
                  <a:gd name="T36" fmla="*/ 1 w 382"/>
                  <a:gd name="T37" fmla="*/ 1 h 386"/>
                  <a:gd name="T38" fmla="*/ 1 w 382"/>
                  <a:gd name="T39" fmla="*/ 1 h 386"/>
                  <a:gd name="T40" fmla="*/ 1 w 382"/>
                  <a:gd name="T41" fmla="*/ 1 h 386"/>
                  <a:gd name="T42" fmla="*/ 1 w 382"/>
                  <a:gd name="T43" fmla="*/ 1 h 386"/>
                  <a:gd name="T44" fmla="*/ 1 w 382"/>
                  <a:gd name="T45" fmla="*/ 1 h 386"/>
                  <a:gd name="T46" fmla="*/ 1 w 382"/>
                  <a:gd name="T47" fmla="*/ 1 h 386"/>
                  <a:gd name="T48" fmla="*/ 1 w 382"/>
                  <a:gd name="T49" fmla="*/ 1 h 386"/>
                  <a:gd name="T50" fmla="*/ 1 w 382"/>
                  <a:gd name="T51" fmla="*/ 1 h 386"/>
                  <a:gd name="T52" fmla="*/ 1 w 382"/>
                  <a:gd name="T53" fmla="*/ 1 h 386"/>
                  <a:gd name="T54" fmla="*/ 1 w 382"/>
                  <a:gd name="T55" fmla="*/ 1 h 386"/>
                  <a:gd name="T56" fmla="*/ 1 w 382"/>
                  <a:gd name="T57" fmla="*/ 1 h 386"/>
                  <a:gd name="T58" fmla="*/ 1 w 382"/>
                  <a:gd name="T59" fmla="*/ 1 h 386"/>
                  <a:gd name="T60" fmla="*/ 1 w 382"/>
                  <a:gd name="T61" fmla="*/ 1 h 386"/>
                  <a:gd name="T62" fmla="*/ 1 w 382"/>
                  <a:gd name="T63" fmla="*/ 1 h 386"/>
                  <a:gd name="T64" fmla="*/ 1 w 382"/>
                  <a:gd name="T65" fmla="*/ 1 h 386"/>
                  <a:gd name="T66" fmla="*/ 1 w 382"/>
                  <a:gd name="T67" fmla="*/ 1 h 386"/>
                  <a:gd name="T68" fmla="*/ 1 w 382"/>
                  <a:gd name="T69" fmla="*/ 1 h 386"/>
                  <a:gd name="T70" fmla="*/ 1 w 382"/>
                  <a:gd name="T71" fmla="*/ 1 h 386"/>
                  <a:gd name="T72" fmla="*/ 1 w 382"/>
                  <a:gd name="T73" fmla="*/ 1 h 386"/>
                  <a:gd name="T74" fmla="*/ 1 w 382"/>
                  <a:gd name="T75" fmla="*/ 1 h 386"/>
                  <a:gd name="T76" fmla="*/ 1 w 382"/>
                  <a:gd name="T77" fmla="*/ 1 h 386"/>
                  <a:gd name="T78" fmla="*/ 1 w 382"/>
                  <a:gd name="T79" fmla="*/ 1 h 386"/>
                  <a:gd name="T80" fmla="*/ 1 w 382"/>
                  <a:gd name="T81" fmla="*/ 1 h 386"/>
                  <a:gd name="T82" fmla="*/ 1 w 382"/>
                  <a:gd name="T83" fmla="*/ 1 h 386"/>
                  <a:gd name="T84" fmla="*/ 1 w 382"/>
                  <a:gd name="T85" fmla="*/ 1 h 386"/>
                  <a:gd name="T86" fmla="*/ 1 w 382"/>
                  <a:gd name="T87" fmla="*/ 1 h 386"/>
                  <a:gd name="T88" fmla="*/ 1 w 382"/>
                  <a:gd name="T89" fmla="*/ 1 h 386"/>
                  <a:gd name="T90" fmla="*/ 1 w 382"/>
                  <a:gd name="T91" fmla="*/ 1 h 386"/>
                  <a:gd name="T92" fmla="*/ 1 w 382"/>
                  <a:gd name="T93" fmla="*/ 1 h 386"/>
                  <a:gd name="T94" fmla="*/ 1 w 382"/>
                  <a:gd name="T95" fmla="*/ 1 h 386"/>
                  <a:gd name="T96" fmla="*/ 1 w 382"/>
                  <a:gd name="T97" fmla="*/ 1 h 386"/>
                  <a:gd name="T98" fmla="*/ 1 w 382"/>
                  <a:gd name="T99" fmla="*/ 1 h 386"/>
                  <a:gd name="T100" fmla="*/ 1 w 382"/>
                  <a:gd name="T101" fmla="*/ 1 h 386"/>
                  <a:gd name="T102" fmla="*/ 1 w 382"/>
                  <a:gd name="T103" fmla="*/ 1 h 386"/>
                  <a:gd name="T104" fmla="*/ 1 w 382"/>
                  <a:gd name="T105" fmla="*/ 1 h 386"/>
                  <a:gd name="T106" fmla="*/ 1 w 382"/>
                  <a:gd name="T107" fmla="*/ 1 h 386"/>
                  <a:gd name="T108" fmla="*/ 1 w 382"/>
                  <a:gd name="T109" fmla="*/ 1 h 386"/>
                  <a:gd name="T110" fmla="*/ 1 w 382"/>
                  <a:gd name="T111" fmla="*/ 1 h 386"/>
                  <a:gd name="T112" fmla="*/ 1 w 382"/>
                  <a:gd name="T113" fmla="*/ 1 h 38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82"/>
                  <a:gd name="T172" fmla="*/ 0 h 386"/>
                  <a:gd name="T173" fmla="*/ 382 w 382"/>
                  <a:gd name="T174" fmla="*/ 386 h 38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82" h="386">
                    <a:moveTo>
                      <a:pt x="263" y="38"/>
                    </a:moveTo>
                    <a:lnTo>
                      <a:pt x="263" y="38"/>
                    </a:lnTo>
                    <a:lnTo>
                      <a:pt x="261" y="36"/>
                    </a:lnTo>
                    <a:lnTo>
                      <a:pt x="257" y="34"/>
                    </a:lnTo>
                    <a:lnTo>
                      <a:pt x="254" y="34"/>
                    </a:lnTo>
                    <a:lnTo>
                      <a:pt x="251" y="34"/>
                    </a:lnTo>
                    <a:lnTo>
                      <a:pt x="247" y="34"/>
                    </a:lnTo>
                    <a:lnTo>
                      <a:pt x="242" y="36"/>
                    </a:lnTo>
                    <a:lnTo>
                      <a:pt x="234" y="36"/>
                    </a:lnTo>
                    <a:lnTo>
                      <a:pt x="227" y="35"/>
                    </a:lnTo>
                    <a:lnTo>
                      <a:pt x="224" y="34"/>
                    </a:lnTo>
                    <a:lnTo>
                      <a:pt x="220" y="31"/>
                    </a:lnTo>
                    <a:lnTo>
                      <a:pt x="218" y="31"/>
                    </a:lnTo>
                    <a:lnTo>
                      <a:pt x="213" y="31"/>
                    </a:lnTo>
                    <a:lnTo>
                      <a:pt x="207" y="28"/>
                    </a:lnTo>
                    <a:lnTo>
                      <a:pt x="205" y="27"/>
                    </a:lnTo>
                    <a:lnTo>
                      <a:pt x="204" y="25"/>
                    </a:lnTo>
                    <a:lnTo>
                      <a:pt x="199" y="22"/>
                    </a:lnTo>
                    <a:lnTo>
                      <a:pt x="195" y="21"/>
                    </a:lnTo>
                    <a:lnTo>
                      <a:pt x="191" y="19"/>
                    </a:lnTo>
                    <a:lnTo>
                      <a:pt x="186" y="17"/>
                    </a:lnTo>
                    <a:lnTo>
                      <a:pt x="181" y="15"/>
                    </a:lnTo>
                    <a:lnTo>
                      <a:pt x="179" y="17"/>
                    </a:lnTo>
                    <a:lnTo>
                      <a:pt x="178" y="17"/>
                    </a:lnTo>
                    <a:lnTo>
                      <a:pt x="178" y="21"/>
                    </a:lnTo>
                    <a:lnTo>
                      <a:pt x="179" y="25"/>
                    </a:lnTo>
                    <a:lnTo>
                      <a:pt x="179" y="27"/>
                    </a:lnTo>
                    <a:lnTo>
                      <a:pt x="178" y="28"/>
                    </a:lnTo>
                    <a:lnTo>
                      <a:pt x="177" y="28"/>
                    </a:lnTo>
                    <a:lnTo>
                      <a:pt x="173" y="26"/>
                    </a:lnTo>
                    <a:lnTo>
                      <a:pt x="170" y="23"/>
                    </a:lnTo>
                    <a:lnTo>
                      <a:pt x="166" y="19"/>
                    </a:lnTo>
                    <a:lnTo>
                      <a:pt x="162" y="15"/>
                    </a:lnTo>
                    <a:lnTo>
                      <a:pt x="136" y="4"/>
                    </a:lnTo>
                    <a:lnTo>
                      <a:pt x="134" y="2"/>
                    </a:lnTo>
                    <a:lnTo>
                      <a:pt x="127" y="0"/>
                    </a:lnTo>
                    <a:lnTo>
                      <a:pt x="123" y="0"/>
                    </a:lnTo>
                    <a:lnTo>
                      <a:pt x="118" y="0"/>
                    </a:lnTo>
                    <a:lnTo>
                      <a:pt x="112" y="1"/>
                    </a:lnTo>
                    <a:lnTo>
                      <a:pt x="105" y="4"/>
                    </a:lnTo>
                    <a:lnTo>
                      <a:pt x="95" y="8"/>
                    </a:lnTo>
                    <a:lnTo>
                      <a:pt x="90" y="9"/>
                    </a:lnTo>
                    <a:lnTo>
                      <a:pt x="86" y="9"/>
                    </a:lnTo>
                    <a:lnTo>
                      <a:pt x="82" y="9"/>
                    </a:lnTo>
                    <a:lnTo>
                      <a:pt x="77" y="10"/>
                    </a:lnTo>
                    <a:lnTo>
                      <a:pt x="71" y="13"/>
                    </a:lnTo>
                    <a:lnTo>
                      <a:pt x="67" y="17"/>
                    </a:lnTo>
                    <a:lnTo>
                      <a:pt x="65" y="21"/>
                    </a:lnTo>
                    <a:lnTo>
                      <a:pt x="62" y="30"/>
                    </a:lnTo>
                    <a:lnTo>
                      <a:pt x="56" y="41"/>
                    </a:lnTo>
                    <a:lnTo>
                      <a:pt x="52" y="48"/>
                    </a:lnTo>
                    <a:lnTo>
                      <a:pt x="48" y="53"/>
                    </a:lnTo>
                    <a:lnTo>
                      <a:pt x="43" y="56"/>
                    </a:lnTo>
                    <a:lnTo>
                      <a:pt x="39" y="57"/>
                    </a:lnTo>
                    <a:lnTo>
                      <a:pt x="30" y="58"/>
                    </a:lnTo>
                    <a:lnTo>
                      <a:pt x="22" y="61"/>
                    </a:lnTo>
                    <a:lnTo>
                      <a:pt x="19" y="62"/>
                    </a:lnTo>
                    <a:lnTo>
                      <a:pt x="17" y="65"/>
                    </a:lnTo>
                    <a:lnTo>
                      <a:pt x="14" y="68"/>
                    </a:lnTo>
                    <a:lnTo>
                      <a:pt x="14" y="71"/>
                    </a:lnTo>
                    <a:lnTo>
                      <a:pt x="15" y="77"/>
                    </a:lnTo>
                    <a:lnTo>
                      <a:pt x="18" y="82"/>
                    </a:lnTo>
                    <a:lnTo>
                      <a:pt x="31" y="94"/>
                    </a:lnTo>
                    <a:lnTo>
                      <a:pt x="40" y="104"/>
                    </a:lnTo>
                    <a:lnTo>
                      <a:pt x="52" y="117"/>
                    </a:lnTo>
                    <a:lnTo>
                      <a:pt x="56" y="122"/>
                    </a:lnTo>
                    <a:lnTo>
                      <a:pt x="58" y="129"/>
                    </a:lnTo>
                    <a:lnTo>
                      <a:pt x="58" y="134"/>
                    </a:lnTo>
                    <a:lnTo>
                      <a:pt x="58" y="135"/>
                    </a:lnTo>
                    <a:lnTo>
                      <a:pt x="57" y="138"/>
                    </a:lnTo>
                    <a:lnTo>
                      <a:pt x="53" y="139"/>
                    </a:lnTo>
                    <a:lnTo>
                      <a:pt x="50" y="140"/>
                    </a:lnTo>
                    <a:lnTo>
                      <a:pt x="48" y="139"/>
                    </a:lnTo>
                    <a:lnTo>
                      <a:pt x="45" y="138"/>
                    </a:lnTo>
                    <a:lnTo>
                      <a:pt x="41" y="134"/>
                    </a:lnTo>
                    <a:lnTo>
                      <a:pt x="36" y="130"/>
                    </a:lnTo>
                    <a:lnTo>
                      <a:pt x="30" y="130"/>
                    </a:lnTo>
                    <a:lnTo>
                      <a:pt x="22" y="131"/>
                    </a:lnTo>
                    <a:lnTo>
                      <a:pt x="14" y="135"/>
                    </a:lnTo>
                    <a:lnTo>
                      <a:pt x="10" y="138"/>
                    </a:lnTo>
                    <a:lnTo>
                      <a:pt x="8" y="142"/>
                    </a:lnTo>
                    <a:lnTo>
                      <a:pt x="2" y="148"/>
                    </a:lnTo>
                    <a:lnTo>
                      <a:pt x="0" y="155"/>
                    </a:lnTo>
                    <a:lnTo>
                      <a:pt x="0" y="159"/>
                    </a:lnTo>
                    <a:lnTo>
                      <a:pt x="1" y="161"/>
                    </a:lnTo>
                    <a:lnTo>
                      <a:pt x="4" y="165"/>
                    </a:lnTo>
                    <a:lnTo>
                      <a:pt x="8" y="168"/>
                    </a:lnTo>
                    <a:lnTo>
                      <a:pt x="17" y="174"/>
                    </a:lnTo>
                    <a:lnTo>
                      <a:pt x="27" y="178"/>
                    </a:lnTo>
                    <a:lnTo>
                      <a:pt x="32" y="179"/>
                    </a:lnTo>
                    <a:lnTo>
                      <a:pt x="37" y="179"/>
                    </a:lnTo>
                    <a:lnTo>
                      <a:pt x="44" y="179"/>
                    </a:lnTo>
                    <a:lnTo>
                      <a:pt x="49" y="177"/>
                    </a:lnTo>
                    <a:lnTo>
                      <a:pt x="58" y="173"/>
                    </a:lnTo>
                    <a:lnTo>
                      <a:pt x="65" y="170"/>
                    </a:lnTo>
                    <a:lnTo>
                      <a:pt x="67" y="170"/>
                    </a:lnTo>
                    <a:lnTo>
                      <a:pt x="69" y="172"/>
                    </a:lnTo>
                    <a:lnTo>
                      <a:pt x="70" y="174"/>
                    </a:lnTo>
                    <a:lnTo>
                      <a:pt x="70" y="176"/>
                    </a:lnTo>
                    <a:lnTo>
                      <a:pt x="67" y="177"/>
                    </a:lnTo>
                    <a:lnTo>
                      <a:pt x="66" y="179"/>
                    </a:lnTo>
                    <a:lnTo>
                      <a:pt x="66" y="181"/>
                    </a:lnTo>
                    <a:lnTo>
                      <a:pt x="66" y="183"/>
                    </a:lnTo>
                    <a:lnTo>
                      <a:pt x="71" y="191"/>
                    </a:lnTo>
                    <a:lnTo>
                      <a:pt x="71" y="192"/>
                    </a:lnTo>
                    <a:lnTo>
                      <a:pt x="71" y="194"/>
                    </a:lnTo>
                    <a:lnTo>
                      <a:pt x="70" y="196"/>
                    </a:lnTo>
                    <a:lnTo>
                      <a:pt x="67" y="199"/>
                    </a:lnTo>
                    <a:lnTo>
                      <a:pt x="60" y="203"/>
                    </a:lnTo>
                    <a:lnTo>
                      <a:pt x="50" y="207"/>
                    </a:lnTo>
                    <a:lnTo>
                      <a:pt x="47" y="209"/>
                    </a:lnTo>
                    <a:lnTo>
                      <a:pt x="44" y="212"/>
                    </a:lnTo>
                    <a:lnTo>
                      <a:pt x="41" y="216"/>
                    </a:lnTo>
                    <a:lnTo>
                      <a:pt x="41" y="220"/>
                    </a:lnTo>
                    <a:lnTo>
                      <a:pt x="41" y="221"/>
                    </a:lnTo>
                    <a:lnTo>
                      <a:pt x="30" y="229"/>
                    </a:lnTo>
                    <a:lnTo>
                      <a:pt x="19" y="235"/>
                    </a:lnTo>
                    <a:lnTo>
                      <a:pt x="13" y="241"/>
                    </a:lnTo>
                    <a:lnTo>
                      <a:pt x="11" y="243"/>
                    </a:lnTo>
                    <a:lnTo>
                      <a:pt x="13" y="246"/>
                    </a:lnTo>
                    <a:lnTo>
                      <a:pt x="14" y="248"/>
                    </a:lnTo>
                    <a:lnTo>
                      <a:pt x="17" y="252"/>
                    </a:lnTo>
                    <a:lnTo>
                      <a:pt x="21" y="255"/>
                    </a:lnTo>
                    <a:lnTo>
                      <a:pt x="31" y="258"/>
                    </a:lnTo>
                    <a:lnTo>
                      <a:pt x="30" y="260"/>
                    </a:lnTo>
                    <a:lnTo>
                      <a:pt x="30" y="267"/>
                    </a:lnTo>
                    <a:lnTo>
                      <a:pt x="30" y="271"/>
                    </a:lnTo>
                    <a:lnTo>
                      <a:pt x="31" y="274"/>
                    </a:lnTo>
                    <a:lnTo>
                      <a:pt x="34" y="278"/>
                    </a:lnTo>
                    <a:lnTo>
                      <a:pt x="37" y="281"/>
                    </a:lnTo>
                    <a:lnTo>
                      <a:pt x="53" y="281"/>
                    </a:lnTo>
                    <a:lnTo>
                      <a:pt x="56" y="286"/>
                    </a:lnTo>
                    <a:lnTo>
                      <a:pt x="57" y="293"/>
                    </a:lnTo>
                    <a:lnTo>
                      <a:pt x="58" y="299"/>
                    </a:lnTo>
                    <a:lnTo>
                      <a:pt x="60" y="301"/>
                    </a:lnTo>
                    <a:lnTo>
                      <a:pt x="62" y="302"/>
                    </a:lnTo>
                    <a:lnTo>
                      <a:pt x="66" y="301"/>
                    </a:lnTo>
                    <a:lnTo>
                      <a:pt x="69" y="299"/>
                    </a:lnTo>
                    <a:lnTo>
                      <a:pt x="70" y="297"/>
                    </a:lnTo>
                    <a:lnTo>
                      <a:pt x="74" y="297"/>
                    </a:lnTo>
                    <a:lnTo>
                      <a:pt x="77" y="298"/>
                    </a:lnTo>
                    <a:lnTo>
                      <a:pt x="78" y="302"/>
                    </a:lnTo>
                    <a:lnTo>
                      <a:pt x="78" y="304"/>
                    </a:lnTo>
                    <a:lnTo>
                      <a:pt x="82" y="307"/>
                    </a:lnTo>
                    <a:lnTo>
                      <a:pt x="83" y="308"/>
                    </a:lnTo>
                    <a:lnTo>
                      <a:pt x="87" y="308"/>
                    </a:lnTo>
                    <a:lnTo>
                      <a:pt x="90" y="307"/>
                    </a:lnTo>
                    <a:lnTo>
                      <a:pt x="95" y="304"/>
                    </a:lnTo>
                    <a:lnTo>
                      <a:pt x="101" y="298"/>
                    </a:lnTo>
                    <a:lnTo>
                      <a:pt x="105" y="295"/>
                    </a:lnTo>
                    <a:lnTo>
                      <a:pt x="108" y="295"/>
                    </a:lnTo>
                    <a:lnTo>
                      <a:pt x="108" y="298"/>
                    </a:lnTo>
                    <a:lnTo>
                      <a:pt x="105" y="308"/>
                    </a:lnTo>
                    <a:lnTo>
                      <a:pt x="103" y="316"/>
                    </a:lnTo>
                    <a:lnTo>
                      <a:pt x="99" y="324"/>
                    </a:lnTo>
                    <a:lnTo>
                      <a:pt x="86" y="334"/>
                    </a:lnTo>
                    <a:lnTo>
                      <a:pt x="75" y="343"/>
                    </a:lnTo>
                    <a:lnTo>
                      <a:pt x="66" y="353"/>
                    </a:lnTo>
                    <a:lnTo>
                      <a:pt x="60" y="357"/>
                    </a:lnTo>
                    <a:lnTo>
                      <a:pt x="53" y="362"/>
                    </a:lnTo>
                    <a:lnTo>
                      <a:pt x="50" y="364"/>
                    </a:lnTo>
                    <a:lnTo>
                      <a:pt x="49" y="368"/>
                    </a:lnTo>
                    <a:lnTo>
                      <a:pt x="56" y="366"/>
                    </a:lnTo>
                    <a:lnTo>
                      <a:pt x="74" y="360"/>
                    </a:lnTo>
                    <a:lnTo>
                      <a:pt x="79" y="358"/>
                    </a:lnTo>
                    <a:lnTo>
                      <a:pt x="86" y="354"/>
                    </a:lnTo>
                    <a:lnTo>
                      <a:pt x="100" y="343"/>
                    </a:lnTo>
                    <a:lnTo>
                      <a:pt x="113" y="332"/>
                    </a:lnTo>
                    <a:lnTo>
                      <a:pt x="125" y="320"/>
                    </a:lnTo>
                    <a:lnTo>
                      <a:pt x="129" y="317"/>
                    </a:lnTo>
                    <a:lnTo>
                      <a:pt x="138" y="312"/>
                    </a:lnTo>
                    <a:lnTo>
                      <a:pt x="142" y="308"/>
                    </a:lnTo>
                    <a:lnTo>
                      <a:pt x="144" y="304"/>
                    </a:lnTo>
                    <a:lnTo>
                      <a:pt x="144" y="301"/>
                    </a:lnTo>
                    <a:lnTo>
                      <a:pt x="142" y="297"/>
                    </a:lnTo>
                    <a:lnTo>
                      <a:pt x="140" y="295"/>
                    </a:lnTo>
                    <a:lnTo>
                      <a:pt x="138" y="294"/>
                    </a:lnTo>
                    <a:lnTo>
                      <a:pt x="138" y="293"/>
                    </a:lnTo>
                    <a:lnTo>
                      <a:pt x="138" y="291"/>
                    </a:lnTo>
                    <a:lnTo>
                      <a:pt x="139" y="290"/>
                    </a:lnTo>
                    <a:lnTo>
                      <a:pt x="142" y="288"/>
                    </a:lnTo>
                    <a:lnTo>
                      <a:pt x="149" y="276"/>
                    </a:lnTo>
                    <a:lnTo>
                      <a:pt x="156" y="265"/>
                    </a:lnTo>
                    <a:lnTo>
                      <a:pt x="160" y="255"/>
                    </a:lnTo>
                    <a:lnTo>
                      <a:pt x="161" y="254"/>
                    </a:lnTo>
                    <a:lnTo>
                      <a:pt x="168" y="250"/>
                    </a:lnTo>
                    <a:lnTo>
                      <a:pt x="177" y="247"/>
                    </a:lnTo>
                    <a:lnTo>
                      <a:pt x="183" y="247"/>
                    </a:lnTo>
                    <a:lnTo>
                      <a:pt x="190" y="247"/>
                    </a:lnTo>
                    <a:lnTo>
                      <a:pt x="194" y="250"/>
                    </a:lnTo>
                    <a:lnTo>
                      <a:pt x="196" y="252"/>
                    </a:lnTo>
                    <a:lnTo>
                      <a:pt x="195" y="254"/>
                    </a:lnTo>
                    <a:lnTo>
                      <a:pt x="194" y="255"/>
                    </a:lnTo>
                    <a:lnTo>
                      <a:pt x="190" y="255"/>
                    </a:lnTo>
                    <a:lnTo>
                      <a:pt x="182" y="258"/>
                    </a:lnTo>
                    <a:lnTo>
                      <a:pt x="177" y="259"/>
                    </a:lnTo>
                    <a:lnTo>
                      <a:pt x="172" y="261"/>
                    </a:lnTo>
                    <a:lnTo>
                      <a:pt x="169" y="264"/>
                    </a:lnTo>
                    <a:lnTo>
                      <a:pt x="166" y="269"/>
                    </a:lnTo>
                    <a:lnTo>
                      <a:pt x="165" y="273"/>
                    </a:lnTo>
                    <a:lnTo>
                      <a:pt x="164" y="277"/>
                    </a:lnTo>
                    <a:lnTo>
                      <a:pt x="161" y="280"/>
                    </a:lnTo>
                    <a:lnTo>
                      <a:pt x="160" y="282"/>
                    </a:lnTo>
                    <a:lnTo>
                      <a:pt x="161" y="288"/>
                    </a:lnTo>
                    <a:lnTo>
                      <a:pt x="162" y="290"/>
                    </a:lnTo>
                    <a:lnTo>
                      <a:pt x="164" y="293"/>
                    </a:lnTo>
                    <a:lnTo>
                      <a:pt x="168" y="293"/>
                    </a:lnTo>
                    <a:lnTo>
                      <a:pt x="172" y="291"/>
                    </a:lnTo>
                    <a:lnTo>
                      <a:pt x="183" y="284"/>
                    </a:lnTo>
                    <a:lnTo>
                      <a:pt x="191" y="277"/>
                    </a:lnTo>
                    <a:lnTo>
                      <a:pt x="194" y="274"/>
                    </a:lnTo>
                    <a:lnTo>
                      <a:pt x="195" y="272"/>
                    </a:lnTo>
                    <a:lnTo>
                      <a:pt x="195" y="268"/>
                    </a:lnTo>
                    <a:lnTo>
                      <a:pt x="198" y="261"/>
                    </a:lnTo>
                    <a:lnTo>
                      <a:pt x="199" y="259"/>
                    </a:lnTo>
                    <a:lnTo>
                      <a:pt x="201" y="258"/>
                    </a:lnTo>
                    <a:lnTo>
                      <a:pt x="205" y="259"/>
                    </a:lnTo>
                    <a:lnTo>
                      <a:pt x="211" y="261"/>
                    </a:lnTo>
                    <a:lnTo>
                      <a:pt x="213" y="263"/>
                    </a:lnTo>
                    <a:lnTo>
                      <a:pt x="220" y="263"/>
                    </a:lnTo>
                    <a:lnTo>
                      <a:pt x="226" y="265"/>
                    </a:lnTo>
                    <a:lnTo>
                      <a:pt x="229" y="268"/>
                    </a:lnTo>
                    <a:lnTo>
                      <a:pt x="231" y="272"/>
                    </a:lnTo>
                    <a:lnTo>
                      <a:pt x="238" y="273"/>
                    </a:lnTo>
                    <a:lnTo>
                      <a:pt x="246" y="276"/>
                    </a:lnTo>
                    <a:lnTo>
                      <a:pt x="257" y="277"/>
                    </a:lnTo>
                    <a:lnTo>
                      <a:pt x="263" y="280"/>
                    </a:lnTo>
                    <a:lnTo>
                      <a:pt x="268" y="282"/>
                    </a:lnTo>
                    <a:lnTo>
                      <a:pt x="270" y="286"/>
                    </a:lnTo>
                    <a:lnTo>
                      <a:pt x="273" y="285"/>
                    </a:lnTo>
                    <a:lnTo>
                      <a:pt x="277" y="282"/>
                    </a:lnTo>
                    <a:lnTo>
                      <a:pt x="278" y="281"/>
                    </a:lnTo>
                    <a:lnTo>
                      <a:pt x="281" y="281"/>
                    </a:lnTo>
                    <a:lnTo>
                      <a:pt x="283" y="282"/>
                    </a:lnTo>
                    <a:lnTo>
                      <a:pt x="285" y="284"/>
                    </a:lnTo>
                    <a:lnTo>
                      <a:pt x="291" y="293"/>
                    </a:lnTo>
                    <a:lnTo>
                      <a:pt x="303" y="304"/>
                    </a:lnTo>
                    <a:lnTo>
                      <a:pt x="319" y="319"/>
                    </a:lnTo>
                    <a:lnTo>
                      <a:pt x="329" y="299"/>
                    </a:lnTo>
                    <a:lnTo>
                      <a:pt x="337" y="308"/>
                    </a:lnTo>
                    <a:lnTo>
                      <a:pt x="341" y="316"/>
                    </a:lnTo>
                    <a:lnTo>
                      <a:pt x="345" y="324"/>
                    </a:lnTo>
                    <a:lnTo>
                      <a:pt x="349" y="329"/>
                    </a:lnTo>
                    <a:lnTo>
                      <a:pt x="356" y="338"/>
                    </a:lnTo>
                    <a:lnTo>
                      <a:pt x="356" y="345"/>
                    </a:lnTo>
                    <a:lnTo>
                      <a:pt x="359" y="351"/>
                    </a:lnTo>
                    <a:lnTo>
                      <a:pt x="360" y="354"/>
                    </a:lnTo>
                    <a:lnTo>
                      <a:pt x="363" y="357"/>
                    </a:lnTo>
                    <a:lnTo>
                      <a:pt x="363" y="359"/>
                    </a:lnTo>
                    <a:lnTo>
                      <a:pt x="365" y="359"/>
                    </a:lnTo>
                    <a:lnTo>
                      <a:pt x="371" y="357"/>
                    </a:lnTo>
                    <a:lnTo>
                      <a:pt x="372" y="358"/>
                    </a:lnTo>
                    <a:lnTo>
                      <a:pt x="372" y="360"/>
                    </a:lnTo>
                    <a:lnTo>
                      <a:pt x="373" y="368"/>
                    </a:lnTo>
                    <a:lnTo>
                      <a:pt x="372" y="371"/>
                    </a:lnTo>
                    <a:lnTo>
                      <a:pt x="371" y="376"/>
                    </a:lnTo>
                    <a:lnTo>
                      <a:pt x="371" y="380"/>
                    </a:lnTo>
                    <a:lnTo>
                      <a:pt x="371" y="383"/>
                    </a:lnTo>
                    <a:lnTo>
                      <a:pt x="373" y="385"/>
                    </a:lnTo>
                    <a:lnTo>
                      <a:pt x="377" y="386"/>
                    </a:lnTo>
                    <a:lnTo>
                      <a:pt x="381" y="373"/>
                    </a:lnTo>
                    <a:lnTo>
                      <a:pt x="382" y="362"/>
                    </a:lnTo>
                    <a:lnTo>
                      <a:pt x="382" y="358"/>
                    </a:lnTo>
                    <a:lnTo>
                      <a:pt x="382" y="355"/>
                    </a:lnTo>
                    <a:lnTo>
                      <a:pt x="376" y="349"/>
                    </a:lnTo>
                    <a:lnTo>
                      <a:pt x="371" y="342"/>
                    </a:lnTo>
                    <a:lnTo>
                      <a:pt x="365" y="333"/>
                    </a:lnTo>
                    <a:lnTo>
                      <a:pt x="349" y="310"/>
                    </a:lnTo>
                    <a:lnTo>
                      <a:pt x="335" y="293"/>
                    </a:lnTo>
                    <a:lnTo>
                      <a:pt x="330" y="286"/>
                    </a:lnTo>
                    <a:lnTo>
                      <a:pt x="326" y="284"/>
                    </a:lnTo>
                    <a:lnTo>
                      <a:pt x="321" y="289"/>
                    </a:lnTo>
                    <a:lnTo>
                      <a:pt x="316" y="291"/>
                    </a:lnTo>
                    <a:lnTo>
                      <a:pt x="309" y="294"/>
                    </a:lnTo>
                    <a:lnTo>
                      <a:pt x="294" y="281"/>
                    </a:lnTo>
                    <a:lnTo>
                      <a:pt x="282" y="272"/>
                    </a:lnTo>
                    <a:lnTo>
                      <a:pt x="273" y="267"/>
                    </a:lnTo>
                    <a:lnTo>
                      <a:pt x="263" y="264"/>
                    </a:lnTo>
                    <a:lnTo>
                      <a:pt x="263" y="38"/>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33" name="Freeform 7"/>
              <p:cNvSpPr>
                <a:spLocks/>
              </p:cNvSpPr>
              <p:nvPr/>
            </p:nvSpPr>
            <p:spPr bwMode="grayWhite">
              <a:xfrm>
                <a:off x="395" y="1251"/>
                <a:ext cx="10" cy="10"/>
              </a:xfrm>
              <a:custGeom>
                <a:avLst/>
                <a:gdLst>
                  <a:gd name="T0" fmla="*/ 0 w 21"/>
                  <a:gd name="T1" fmla="*/ 1 h 19"/>
                  <a:gd name="T2" fmla="*/ 0 w 21"/>
                  <a:gd name="T3" fmla="*/ 1 h 19"/>
                  <a:gd name="T4" fmla="*/ 0 w 21"/>
                  <a:gd name="T5" fmla="*/ 0 h 19"/>
                  <a:gd name="T6" fmla="*/ 0 w 21"/>
                  <a:gd name="T7" fmla="*/ 0 h 19"/>
                  <a:gd name="T8" fmla="*/ 0 w 21"/>
                  <a:gd name="T9" fmla="*/ 0 h 19"/>
                  <a:gd name="T10" fmla="*/ 0 w 21"/>
                  <a:gd name="T11" fmla="*/ 1 h 19"/>
                  <a:gd name="T12" fmla="*/ 0 w 21"/>
                  <a:gd name="T13" fmla="*/ 1 h 19"/>
                  <a:gd name="T14" fmla="*/ 0 w 21"/>
                  <a:gd name="T15" fmla="*/ 1 h 19"/>
                  <a:gd name="T16" fmla="*/ 0 w 21"/>
                  <a:gd name="T17" fmla="*/ 1 h 19"/>
                  <a:gd name="T18" fmla="*/ 0 w 21"/>
                  <a:gd name="T19" fmla="*/ 1 h 19"/>
                  <a:gd name="T20" fmla="*/ 0 w 21"/>
                  <a:gd name="T21" fmla="*/ 1 h 19"/>
                  <a:gd name="T22" fmla="*/ 0 w 21"/>
                  <a:gd name="T23" fmla="*/ 1 h 19"/>
                  <a:gd name="T24" fmla="*/ 0 w 21"/>
                  <a:gd name="T25" fmla="*/ 1 h 19"/>
                  <a:gd name="T26" fmla="*/ 0 w 21"/>
                  <a:gd name="T27" fmla="*/ 1 h 19"/>
                  <a:gd name="T28" fmla="*/ 0 w 21"/>
                  <a:gd name="T29" fmla="*/ 1 h 19"/>
                  <a:gd name="T30" fmla="*/ 0 w 21"/>
                  <a:gd name="T31" fmla="*/ 1 h 19"/>
                  <a:gd name="T32" fmla="*/ 0 w 21"/>
                  <a:gd name="T33" fmla="*/ 1 h 19"/>
                  <a:gd name="T34" fmla="*/ 0 w 21"/>
                  <a:gd name="T35" fmla="*/ 1 h 19"/>
                  <a:gd name="T36" fmla="*/ 0 w 21"/>
                  <a:gd name="T37" fmla="*/ 1 h 19"/>
                  <a:gd name="T38" fmla="*/ 0 w 21"/>
                  <a:gd name="T39" fmla="*/ 1 h 19"/>
                  <a:gd name="T40" fmla="*/ 0 w 21"/>
                  <a:gd name="T41" fmla="*/ 1 h 19"/>
                  <a:gd name="T42" fmla="*/ 0 w 21"/>
                  <a:gd name="T43" fmla="*/ 1 h 1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1"/>
                  <a:gd name="T67" fmla="*/ 0 h 19"/>
                  <a:gd name="T68" fmla="*/ 21 w 21"/>
                  <a:gd name="T69" fmla="*/ 19 h 1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1" h="19">
                    <a:moveTo>
                      <a:pt x="11" y="2"/>
                    </a:moveTo>
                    <a:lnTo>
                      <a:pt x="11" y="2"/>
                    </a:lnTo>
                    <a:lnTo>
                      <a:pt x="8" y="0"/>
                    </a:lnTo>
                    <a:lnTo>
                      <a:pt x="3" y="0"/>
                    </a:lnTo>
                    <a:lnTo>
                      <a:pt x="2" y="0"/>
                    </a:lnTo>
                    <a:lnTo>
                      <a:pt x="0" y="3"/>
                    </a:lnTo>
                    <a:lnTo>
                      <a:pt x="0" y="6"/>
                    </a:lnTo>
                    <a:lnTo>
                      <a:pt x="3" y="11"/>
                    </a:lnTo>
                    <a:lnTo>
                      <a:pt x="8" y="15"/>
                    </a:lnTo>
                    <a:lnTo>
                      <a:pt x="12" y="17"/>
                    </a:lnTo>
                    <a:lnTo>
                      <a:pt x="15" y="19"/>
                    </a:lnTo>
                    <a:lnTo>
                      <a:pt x="18" y="17"/>
                    </a:lnTo>
                    <a:lnTo>
                      <a:pt x="21" y="15"/>
                    </a:lnTo>
                    <a:lnTo>
                      <a:pt x="21" y="11"/>
                    </a:lnTo>
                    <a:lnTo>
                      <a:pt x="21" y="10"/>
                    </a:lnTo>
                    <a:lnTo>
                      <a:pt x="20" y="8"/>
                    </a:lnTo>
                    <a:lnTo>
                      <a:pt x="13" y="3"/>
                    </a:lnTo>
                    <a:lnTo>
                      <a:pt x="11" y="2"/>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34" name="Freeform 8"/>
              <p:cNvSpPr>
                <a:spLocks/>
              </p:cNvSpPr>
              <p:nvPr/>
            </p:nvSpPr>
            <p:spPr bwMode="grayWhite">
              <a:xfrm>
                <a:off x="477" y="1315"/>
                <a:ext cx="6" cy="8"/>
              </a:xfrm>
              <a:custGeom>
                <a:avLst/>
                <a:gdLst>
                  <a:gd name="T0" fmla="*/ 1 w 12"/>
                  <a:gd name="T1" fmla="*/ 0 h 17"/>
                  <a:gd name="T2" fmla="*/ 1 w 12"/>
                  <a:gd name="T3" fmla="*/ 0 h 17"/>
                  <a:gd name="T4" fmla="*/ 1 w 12"/>
                  <a:gd name="T5" fmla="*/ 0 h 17"/>
                  <a:gd name="T6" fmla="*/ 1 w 12"/>
                  <a:gd name="T7" fmla="*/ 0 h 17"/>
                  <a:gd name="T8" fmla="*/ 1 w 12"/>
                  <a:gd name="T9" fmla="*/ 0 h 17"/>
                  <a:gd name="T10" fmla="*/ 0 w 12"/>
                  <a:gd name="T11" fmla="*/ 0 h 17"/>
                  <a:gd name="T12" fmla="*/ 0 w 12"/>
                  <a:gd name="T13" fmla="*/ 0 h 17"/>
                  <a:gd name="T14" fmla="*/ 0 w 12"/>
                  <a:gd name="T15" fmla="*/ 0 h 17"/>
                  <a:gd name="T16" fmla="*/ 1 w 12"/>
                  <a:gd name="T17" fmla="*/ 0 h 17"/>
                  <a:gd name="T18" fmla="*/ 1 w 12"/>
                  <a:gd name="T19" fmla="*/ 0 h 17"/>
                  <a:gd name="T20" fmla="*/ 1 w 12"/>
                  <a:gd name="T21" fmla="*/ 0 h 17"/>
                  <a:gd name="T22" fmla="*/ 1 w 12"/>
                  <a:gd name="T23" fmla="*/ 0 h 17"/>
                  <a:gd name="T24" fmla="*/ 1 w 12"/>
                  <a:gd name="T25" fmla="*/ 0 h 17"/>
                  <a:gd name="T26" fmla="*/ 1 w 12"/>
                  <a:gd name="T27" fmla="*/ 0 h 17"/>
                  <a:gd name="T28" fmla="*/ 1 w 12"/>
                  <a:gd name="T29" fmla="*/ 0 h 17"/>
                  <a:gd name="T30" fmla="*/ 1 w 12"/>
                  <a:gd name="T31" fmla="*/ 0 h 17"/>
                  <a:gd name="T32" fmla="*/ 1 w 12"/>
                  <a:gd name="T33" fmla="*/ 0 h 17"/>
                  <a:gd name="T34" fmla="*/ 1 w 12"/>
                  <a:gd name="T35" fmla="*/ 0 h 17"/>
                  <a:gd name="T36" fmla="*/ 1 w 12"/>
                  <a:gd name="T37" fmla="*/ 0 h 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
                  <a:gd name="T58" fmla="*/ 0 h 17"/>
                  <a:gd name="T59" fmla="*/ 12 w 12"/>
                  <a:gd name="T60" fmla="*/ 17 h 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 h="17">
                    <a:moveTo>
                      <a:pt x="7" y="0"/>
                    </a:moveTo>
                    <a:lnTo>
                      <a:pt x="7" y="0"/>
                    </a:lnTo>
                    <a:lnTo>
                      <a:pt x="4" y="0"/>
                    </a:lnTo>
                    <a:lnTo>
                      <a:pt x="2" y="4"/>
                    </a:lnTo>
                    <a:lnTo>
                      <a:pt x="0" y="11"/>
                    </a:lnTo>
                    <a:lnTo>
                      <a:pt x="0" y="13"/>
                    </a:lnTo>
                    <a:lnTo>
                      <a:pt x="2" y="16"/>
                    </a:lnTo>
                    <a:lnTo>
                      <a:pt x="2" y="17"/>
                    </a:lnTo>
                    <a:lnTo>
                      <a:pt x="4" y="17"/>
                    </a:lnTo>
                    <a:lnTo>
                      <a:pt x="7" y="17"/>
                    </a:lnTo>
                    <a:lnTo>
                      <a:pt x="12" y="13"/>
                    </a:lnTo>
                    <a:lnTo>
                      <a:pt x="12" y="8"/>
                    </a:lnTo>
                    <a:lnTo>
                      <a:pt x="11" y="3"/>
                    </a:lnTo>
                    <a:lnTo>
                      <a:pt x="10" y="2"/>
                    </a:lnTo>
                    <a:lnTo>
                      <a:pt x="7" y="0"/>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grpSp>
        <p:sp>
          <p:nvSpPr>
            <p:cNvPr id="146478" name="Freeform 9"/>
            <p:cNvSpPr>
              <a:spLocks/>
            </p:cNvSpPr>
            <p:nvPr/>
          </p:nvSpPr>
          <p:spPr bwMode="grayWhite">
            <a:xfrm>
              <a:off x="1246" y="950"/>
              <a:ext cx="489" cy="356"/>
            </a:xfrm>
            <a:custGeom>
              <a:avLst/>
              <a:gdLst>
                <a:gd name="T0" fmla="*/ 6 w 526"/>
                <a:gd name="T1" fmla="*/ 6 h 384"/>
                <a:gd name="T2" fmla="*/ 0 w 526"/>
                <a:gd name="T3" fmla="*/ 6 h 384"/>
                <a:gd name="T4" fmla="*/ 4 w 526"/>
                <a:gd name="T5" fmla="*/ 6 h 384"/>
                <a:gd name="T6" fmla="*/ 6 w 526"/>
                <a:gd name="T7" fmla="*/ 6 h 384"/>
                <a:gd name="T8" fmla="*/ 7 w 526"/>
                <a:gd name="T9" fmla="*/ 6 h 384"/>
                <a:gd name="T10" fmla="*/ 7 w 526"/>
                <a:gd name="T11" fmla="*/ 6 h 384"/>
                <a:gd name="T12" fmla="*/ 7 w 526"/>
                <a:gd name="T13" fmla="*/ 6 h 384"/>
                <a:gd name="T14" fmla="*/ 7 w 526"/>
                <a:gd name="T15" fmla="*/ 6 h 384"/>
                <a:gd name="T16" fmla="*/ 7 w 526"/>
                <a:gd name="T17" fmla="*/ 6 h 384"/>
                <a:gd name="T18" fmla="*/ 7 w 526"/>
                <a:gd name="T19" fmla="*/ 6 h 384"/>
                <a:gd name="T20" fmla="*/ 7 w 526"/>
                <a:gd name="T21" fmla="*/ 6 h 384"/>
                <a:gd name="T22" fmla="*/ 7 w 526"/>
                <a:gd name="T23" fmla="*/ 6 h 384"/>
                <a:gd name="T24" fmla="*/ 7 w 526"/>
                <a:gd name="T25" fmla="*/ 6 h 384"/>
                <a:gd name="T26" fmla="*/ 7 w 526"/>
                <a:gd name="T27" fmla="*/ 6 h 384"/>
                <a:gd name="T28" fmla="*/ 7 w 526"/>
                <a:gd name="T29" fmla="*/ 6 h 384"/>
                <a:gd name="T30" fmla="*/ 7 w 526"/>
                <a:gd name="T31" fmla="*/ 6 h 384"/>
                <a:gd name="T32" fmla="*/ 7 w 526"/>
                <a:gd name="T33" fmla="*/ 6 h 384"/>
                <a:gd name="T34" fmla="*/ 7 w 526"/>
                <a:gd name="T35" fmla="*/ 6 h 384"/>
                <a:gd name="T36" fmla="*/ 7 w 526"/>
                <a:gd name="T37" fmla="*/ 6 h 384"/>
                <a:gd name="T38" fmla="*/ 7 w 526"/>
                <a:gd name="T39" fmla="*/ 6 h 384"/>
                <a:gd name="T40" fmla="*/ 7 w 526"/>
                <a:gd name="T41" fmla="*/ 6 h 384"/>
                <a:gd name="T42" fmla="*/ 7 w 526"/>
                <a:gd name="T43" fmla="*/ 6 h 384"/>
                <a:gd name="T44" fmla="*/ 7 w 526"/>
                <a:gd name="T45" fmla="*/ 6 h 384"/>
                <a:gd name="T46" fmla="*/ 7 w 526"/>
                <a:gd name="T47" fmla="*/ 6 h 384"/>
                <a:gd name="T48" fmla="*/ 7 w 526"/>
                <a:gd name="T49" fmla="*/ 6 h 384"/>
                <a:gd name="T50" fmla="*/ 7 w 526"/>
                <a:gd name="T51" fmla="*/ 6 h 384"/>
                <a:gd name="T52" fmla="*/ 7 w 526"/>
                <a:gd name="T53" fmla="*/ 6 h 384"/>
                <a:gd name="T54" fmla="*/ 7 w 526"/>
                <a:gd name="T55" fmla="*/ 6 h 384"/>
                <a:gd name="T56" fmla="*/ 7 w 526"/>
                <a:gd name="T57" fmla="*/ 6 h 384"/>
                <a:gd name="T58" fmla="*/ 7 w 526"/>
                <a:gd name="T59" fmla="*/ 6 h 384"/>
                <a:gd name="T60" fmla="*/ 7 w 526"/>
                <a:gd name="T61" fmla="*/ 6 h 384"/>
                <a:gd name="T62" fmla="*/ 7 w 526"/>
                <a:gd name="T63" fmla="*/ 6 h 384"/>
                <a:gd name="T64" fmla="*/ 7 w 526"/>
                <a:gd name="T65" fmla="*/ 6 h 384"/>
                <a:gd name="T66" fmla="*/ 7 w 526"/>
                <a:gd name="T67" fmla="*/ 6 h 384"/>
                <a:gd name="T68" fmla="*/ 7 w 526"/>
                <a:gd name="T69" fmla="*/ 6 h 384"/>
                <a:gd name="T70" fmla="*/ 7 w 526"/>
                <a:gd name="T71" fmla="*/ 6 h 384"/>
                <a:gd name="T72" fmla="*/ 7 w 526"/>
                <a:gd name="T73" fmla="*/ 0 h 384"/>
                <a:gd name="T74" fmla="*/ 7 w 526"/>
                <a:gd name="T75" fmla="*/ 6 h 384"/>
                <a:gd name="T76" fmla="*/ 7 w 526"/>
                <a:gd name="T77" fmla="*/ 6 h 384"/>
                <a:gd name="T78" fmla="*/ 7 w 526"/>
                <a:gd name="T79" fmla="*/ 6 h 384"/>
                <a:gd name="T80" fmla="*/ 7 w 526"/>
                <a:gd name="T81" fmla="*/ 6 h 384"/>
                <a:gd name="T82" fmla="*/ 7 w 526"/>
                <a:gd name="T83" fmla="*/ 6 h 384"/>
                <a:gd name="T84" fmla="*/ 7 w 526"/>
                <a:gd name="T85" fmla="*/ 6 h 384"/>
                <a:gd name="T86" fmla="*/ 7 w 526"/>
                <a:gd name="T87" fmla="*/ 6 h 384"/>
                <a:gd name="T88" fmla="*/ 7 w 526"/>
                <a:gd name="T89" fmla="*/ 6 h 384"/>
                <a:gd name="T90" fmla="*/ 7 w 526"/>
                <a:gd name="T91" fmla="*/ 6 h 384"/>
                <a:gd name="T92" fmla="*/ 7 w 526"/>
                <a:gd name="T93" fmla="*/ 6 h 384"/>
                <a:gd name="T94" fmla="*/ 7 w 526"/>
                <a:gd name="T95" fmla="*/ 6 h 384"/>
                <a:gd name="T96" fmla="*/ 7 w 526"/>
                <a:gd name="T97" fmla="*/ 6 h 384"/>
                <a:gd name="T98" fmla="*/ 7 w 526"/>
                <a:gd name="T99" fmla="*/ 6 h 384"/>
                <a:gd name="T100" fmla="*/ 7 w 526"/>
                <a:gd name="T101" fmla="*/ 6 h 384"/>
                <a:gd name="T102" fmla="*/ 7 w 526"/>
                <a:gd name="T103" fmla="*/ 6 h 384"/>
                <a:gd name="T104" fmla="*/ 7 w 526"/>
                <a:gd name="T105" fmla="*/ 6 h 384"/>
                <a:gd name="T106" fmla="*/ 7 w 526"/>
                <a:gd name="T107" fmla="*/ 6 h 384"/>
                <a:gd name="T108" fmla="*/ 7 w 526"/>
                <a:gd name="T109" fmla="*/ 6 h 384"/>
                <a:gd name="T110" fmla="*/ 7 w 526"/>
                <a:gd name="T111" fmla="*/ 6 h 384"/>
                <a:gd name="T112" fmla="*/ 7 w 526"/>
                <a:gd name="T113" fmla="*/ 6 h 384"/>
                <a:gd name="T114" fmla="*/ 7 w 526"/>
                <a:gd name="T115" fmla="*/ 6 h 384"/>
                <a:gd name="T116" fmla="*/ 7 w 526"/>
                <a:gd name="T117" fmla="*/ 6 h 384"/>
                <a:gd name="T118" fmla="*/ 7 w 526"/>
                <a:gd name="T119" fmla="*/ 6 h 38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26"/>
                <a:gd name="T181" fmla="*/ 0 h 384"/>
                <a:gd name="T182" fmla="*/ 526 w 526"/>
                <a:gd name="T183" fmla="*/ 384 h 38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26" h="384">
                  <a:moveTo>
                    <a:pt x="20" y="242"/>
                  </a:moveTo>
                  <a:lnTo>
                    <a:pt x="6" y="232"/>
                  </a:lnTo>
                  <a:lnTo>
                    <a:pt x="2" y="232"/>
                  </a:lnTo>
                  <a:lnTo>
                    <a:pt x="0" y="232"/>
                  </a:lnTo>
                  <a:lnTo>
                    <a:pt x="0" y="228"/>
                  </a:lnTo>
                  <a:lnTo>
                    <a:pt x="4" y="216"/>
                  </a:lnTo>
                  <a:lnTo>
                    <a:pt x="6" y="210"/>
                  </a:lnTo>
                  <a:lnTo>
                    <a:pt x="6" y="206"/>
                  </a:lnTo>
                  <a:lnTo>
                    <a:pt x="6" y="202"/>
                  </a:lnTo>
                  <a:lnTo>
                    <a:pt x="8" y="202"/>
                  </a:lnTo>
                  <a:lnTo>
                    <a:pt x="10" y="202"/>
                  </a:lnTo>
                  <a:lnTo>
                    <a:pt x="12" y="210"/>
                  </a:lnTo>
                  <a:lnTo>
                    <a:pt x="10" y="214"/>
                  </a:lnTo>
                  <a:lnTo>
                    <a:pt x="10" y="216"/>
                  </a:lnTo>
                  <a:lnTo>
                    <a:pt x="10" y="218"/>
                  </a:lnTo>
                  <a:lnTo>
                    <a:pt x="20" y="210"/>
                  </a:lnTo>
                  <a:lnTo>
                    <a:pt x="18" y="208"/>
                  </a:lnTo>
                  <a:lnTo>
                    <a:pt x="18" y="202"/>
                  </a:lnTo>
                  <a:lnTo>
                    <a:pt x="22" y="198"/>
                  </a:lnTo>
                  <a:lnTo>
                    <a:pt x="20" y="192"/>
                  </a:lnTo>
                  <a:lnTo>
                    <a:pt x="14" y="190"/>
                  </a:lnTo>
                  <a:lnTo>
                    <a:pt x="14" y="176"/>
                  </a:lnTo>
                  <a:lnTo>
                    <a:pt x="16" y="174"/>
                  </a:lnTo>
                  <a:lnTo>
                    <a:pt x="20" y="176"/>
                  </a:lnTo>
                  <a:lnTo>
                    <a:pt x="22" y="174"/>
                  </a:lnTo>
                  <a:lnTo>
                    <a:pt x="32" y="170"/>
                  </a:lnTo>
                  <a:lnTo>
                    <a:pt x="24" y="164"/>
                  </a:lnTo>
                  <a:lnTo>
                    <a:pt x="24" y="162"/>
                  </a:lnTo>
                  <a:lnTo>
                    <a:pt x="16" y="166"/>
                  </a:lnTo>
                  <a:lnTo>
                    <a:pt x="16" y="154"/>
                  </a:lnTo>
                  <a:lnTo>
                    <a:pt x="16" y="148"/>
                  </a:lnTo>
                  <a:lnTo>
                    <a:pt x="18" y="136"/>
                  </a:lnTo>
                  <a:lnTo>
                    <a:pt x="18" y="126"/>
                  </a:lnTo>
                  <a:lnTo>
                    <a:pt x="16" y="118"/>
                  </a:lnTo>
                  <a:lnTo>
                    <a:pt x="18" y="98"/>
                  </a:lnTo>
                  <a:lnTo>
                    <a:pt x="20" y="90"/>
                  </a:lnTo>
                  <a:lnTo>
                    <a:pt x="12" y="62"/>
                  </a:lnTo>
                  <a:lnTo>
                    <a:pt x="12" y="44"/>
                  </a:lnTo>
                  <a:lnTo>
                    <a:pt x="14" y="34"/>
                  </a:lnTo>
                  <a:lnTo>
                    <a:pt x="18" y="18"/>
                  </a:lnTo>
                  <a:lnTo>
                    <a:pt x="68" y="54"/>
                  </a:lnTo>
                  <a:lnTo>
                    <a:pt x="92" y="68"/>
                  </a:lnTo>
                  <a:lnTo>
                    <a:pt x="112" y="74"/>
                  </a:lnTo>
                  <a:lnTo>
                    <a:pt x="124" y="82"/>
                  </a:lnTo>
                  <a:lnTo>
                    <a:pt x="134" y="82"/>
                  </a:lnTo>
                  <a:lnTo>
                    <a:pt x="138" y="84"/>
                  </a:lnTo>
                  <a:lnTo>
                    <a:pt x="142" y="88"/>
                  </a:lnTo>
                  <a:lnTo>
                    <a:pt x="144" y="114"/>
                  </a:lnTo>
                  <a:lnTo>
                    <a:pt x="142" y="118"/>
                  </a:lnTo>
                  <a:lnTo>
                    <a:pt x="134" y="124"/>
                  </a:lnTo>
                  <a:lnTo>
                    <a:pt x="130" y="134"/>
                  </a:lnTo>
                  <a:lnTo>
                    <a:pt x="130" y="144"/>
                  </a:lnTo>
                  <a:lnTo>
                    <a:pt x="132" y="148"/>
                  </a:lnTo>
                  <a:lnTo>
                    <a:pt x="132" y="152"/>
                  </a:lnTo>
                  <a:lnTo>
                    <a:pt x="130" y="156"/>
                  </a:lnTo>
                  <a:lnTo>
                    <a:pt x="130" y="162"/>
                  </a:lnTo>
                  <a:lnTo>
                    <a:pt x="134" y="166"/>
                  </a:lnTo>
                  <a:lnTo>
                    <a:pt x="144" y="160"/>
                  </a:lnTo>
                  <a:lnTo>
                    <a:pt x="148" y="138"/>
                  </a:lnTo>
                  <a:lnTo>
                    <a:pt x="154" y="134"/>
                  </a:lnTo>
                  <a:lnTo>
                    <a:pt x="158" y="124"/>
                  </a:lnTo>
                  <a:lnTo>
                    <a:pt x="170" y="110"/>
                  </a:lnTo>
                  <a:lnTo>
                    <a:pt x="170" y="106"/>
                  </a:lnTo>
                  <a:lnTo>
                    <a:pt x="164" y="86"/>
                  </a:lnTo>
                  <a:lnTo>
                    <a:pt x="154" y="58"/>
                  </a:lnTo>
                  <a:lnTo>
                    <a:pt x="154" y="54"/>
                  </a:lnTo>
                  <a:lnTo>
                    <a:pt x="158" y="52"/>
                  </a:lnTo>
                  <a:lnTo>
                    <a:pt x="164" y="54"/>
                  </a:lnTo>
                  <a:lnTo>
                    <a:pt x="170" y="42"/>
                  </a:lnTo>
                  <a:lnTo>
                    <a:pt x="168" y="28"/>
                  </a:lnTo>
                  <a:lnTo>
                    <a:pt x="160" y="26"/>
                  </a:lnTo>
                  <a:lnTo>
                    <a:pt x="158" y="18"/>
                  </a:lnTo>
                  <a:lnTo>
                    <a:pt x="158" y="0"/>
                  </a:lnTo>
                  <a:lnTo>
                    <a:pt x="262" y="28"/>
                  </a:lnTo>
                  <a:lnTo>
                    <a:pt x="362" y="54"/>
                  </a:lnTo>
                  <a:lnTo>
                    <a:pt x="524" y="92"/>
                  </a:lnTo>
                  <a:lnTo>
                    <a:pt x="526" y="92"/>
                  </a:lnTo>
                  <a:lnTo>
                    <a:pt x="470" y="342"/>
                  </a:lnTo>
                  <a:lnTo>
                    <a:pt x="468" y="344"/>
                  </a:lnTo>
                  <a:lnTo>
                    <a:pt x="466" y="350"/>
                  </a:lnTo>
                  <a:lnTo>
                    <a:pt x="468" y="354"/>
                  </a:lnTo>
                  <a:lnTo>
                    <a:pt x="470" y="358"/>
                  </a:lnTo>
                  <a:lnTo>
                    <a:pt x="472" y="362"/>
                  </a:lnTo>
                  <a:lnTo>
                    <a:pt x="472" y="366"/>
                  </a:lnTo>
                  <a:lnTo>
                    <a:pt x="470" y="366"/>
                  </a:lnTo>
                  <a:lnTo>
                    <a:pt x="466" y="372"/>
                  </a:lnTo>
                  <a:lnTo>
                    <a:pt x="466" y="378"/>
                  </a:lnTo>
                  <a:lnTo>
                    <a:pt x="468" y="384"/>
                  </a:lnTo>
                  <a:lnTo>
                    <a:pt x="330" y="352"/>
                  </a:lnTo>
                  <a:lnTo>
                    <a:pt x="318" y="354"/>
                  </a:lnTo>
                  <a:lnTo>
                    <a:pt x="312" y="354"/>
                  </a:lnTo>
                  <a:lnTo>
                    <a:pt x="304" y="352"/>
                  </a:lnTo>
                  <a:lnTo>
                    <a:pt x="296" y="352"/>
                  </a:lnTo>
                  <a:lnTo>
                    <a:pt x="290" y="350"/>
                  </a:lnTo>
                  <a:lnTo>
                    <a:pt x="284" y="350"/>
                  </a:lnTo>
                  <a:lnTo>
                    <a:pt x="276" y="352"/>
                  </a:lnTo>
                  <a:lnTo>
                    <a:pt x="266" y="350"/>
                  </a:lnTo>
                  <a:lnTo>
                    <a:pt x="256" y="350"/>
                  </a:lnTo>
                  <a:lnTo>
                    <a:pt x="246" y="354"/>
                  </a:lnTo>
                  <a:lnTo>
                    <a:pt x="238" y="356"/>
                  </a:lnTo>
                  <a:lnTo>
                    <a:pt x="222" y="354"/>
                  </a:lnTo>
                  <a:lnTo>
                    <a:pt x="218" y="352"/>
                  </a:lnTo>
                  <a:lnTo>
                    <a:pt x="206" y="346"/>
                  </a:lnTo>
                  <a:lnTo>
                    <a:pt x="176" y="352"/>
                  </a:lnTo>
                  <a:lnTo>
                    <a:pt x="170" y="342"/>
                  </a:lnTo>
                  <a:lnTo>
                    <a:pt x="144" y="334"/>
                  </a:lnTo>
                  <a:lnTo>
                    <a:pt x="130" y="332"/>
                  </a:lnTo>
                  <a:lnTo>
                    <a:pt x="114" y="334"/>
                  </a:lnTo>
                  <a:lnTo>
                    <a:pt x="90" y="332"/>
                  </a:lnTo>
                  <a:lnTo>
                    <a:pt x="70" y="324"/>
                  </a:lnTo>
                  <a:lnTo>
                    <a:pt x="66" y="314"/>
                  </a:lnTo>
                  <a:lnTo>
                    <a:pt x="68" y="290"/>
                  </a:lnTo>
                  <a:lnTo>
                    <a:pt x="70" y="284"/>
                  </a:lnTo>
                  <a:lnTo>
                    <a:pt x="66" y="270"/>
                  </a:lnTo>
                  <a:lnTo>
                    <a:pt x="52" y="258"/>
                  </a:lnTo>
                  <a:lnTo>
                    <a:pt x="40" y="258"/>
                  </a:lnTo>
                  <a:lnTo>
                    <a:pt x="40" y="254"/>
                  </a:lnTo>
                  <a:lnTo>
                    <a:pt x="34" y="248"/>
                  </a:lnTo>
                  <a:lnTo>
                    <a:pt x="20" y="24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79" name="Freeform 10"/>
            <p:cNvSpPr>
              <a:spLocks/>
            </p:cNvSpPr>
            <p:nvPr/>
          </p:nvSpPr>
          <p:spPr bwMode="grayWhite">
            <a:xfrm>
              <a:off x="1115" y="1175"/>
              <a:ext cx="587" cy="489"/>
            </a:xfrm>
            <a:custGeom>
              <a:avLst/>
              <a:gdLst>
                <a:gd name="T0" fmla="*/ 6 w 634"/>
                <a:gd name="T1" fmla="*/ 6 h 528"/>
                <a:gd name="T2" fmla="*/ 4 w 634"/>
                <a:gd name="T3" fmla="*/ 6 h 528"/>
                <a:gd name="T4" fmla="*/ 6 w 634"/>
                <a:gd name="T5" fmla="*/ 6 h 528"/>
                <a:gd name="T6" fmla="*/ 6 w 634"/>
                <a:gd name="T7" fmla="*/ 6 h 528"/>
                <a:gd name="T8" fmla="*/ 6 w 634"/>
                <a:gd name="T9" fmla="*/ 6 h 528"/>
                <a:gd name="T10" fmla="*/ 6 w 634"/>
                <a:gd name="T11" fmla="*/ 6 h 528"/>
                <a:gd name="T12" fmla="*/ 6 w 634"/>
                <a:gd name="T13" fmla="*/ 6 h 528"/>
                <a:gd name="T14" fmla="*/ 6 w 634"/>
                <a:gd name="T15" fmla="*/ 6 h 528"/>
                <a:gd name="T16" fmla="*/ 6 w 634"/>
                <a:gd name="T17" fmla="*/ 6 h 528"/>
                <a:gd name="T18" fmla="*/ 6 w 634"/>
                <a:gd name="T19" fmla="*/ 6 h 528"/>
                <a:gd name="T20" fmla="*/ 6 w 634"/>
                <a:gd name="T21" fmla="*/ 6 h 528"/>
                <a:gd name="T22" fmla="*/ 6 w 634"/>
                <a:gd name="T23" fmla="*/ 2 h 528"/>
                <a:gd name="T24" fmla="*/ 6 w 634"/>
                <a:gd name="T25" fmla="*/ 2 h 528"/>
                <a:gd name="T26" fmla="*/ 6 w 634"/>
                <a:gd name="T27" fmla="*/ 6 h 528"/>
                <a:gd name="T28" fmla="*/ 6 w 634"/>
                <a:gd name="T29" fmla="*/ 6 h 528"/>
                <a:gd name="T30" fmla="*/ 6 w 634"/>
                <a:gd name="T31" fmla="*/ 6 h 528"/>
                <a:gd name="T32" fmla="*/ 6 w 634"/>
                <a:gd name="T33" fmla="*/ 6 h 528"/>
                <a:gd name="T34" fmla="*/ 6 w 634"/>
                <a:gd name="T35" fmla="*/ 6 h 528"/>
                <a:gd name="T36" fmla="*/ 6 w 634"/>
                <a:gd name="T37" fmla="*/ 6 h 528"/>
                <a:gd name="T38" fmla="*/ 6 w 634"/>
                <a:gd name="T39" fmla="*/ 6 h 528"/>
                <a:gd name="T40" fmla="*/ 6 w 634"/>
                <a:gd name="T41" fmla="*/ 6 h 528"/>
                <a:gd name="T42" fmla="*/ 6 w 634"/>
                <a:gd name="T43" fmla="*/ 6 h 528"/>
                <a:gd name="T44" fmla="*/ 6 w 634"/>
                <a:gd name="T45" fmla="*/ 6 h 528"/>
                <a:gd name="T46" fmla="*/ 6 w 634"/>
                <a:gd name="T47" fmla="*/ 6 h 528"/>
                <a:gd name="T48" fmla="*/ 6 w 634"/>
                <a:gd name="T49" fmla="*/ 6 h 528"/>
                <a:gd name="T50" fmla="*/ 6 w 634"/>
                <a:gd name="T51" fmla="*/ 6 h 528"/>
                <a:gd name="T52" fmla="*/ 6 w 634"/>
                <a:gd name="T53" fmla="*/ 6 h 528"/>
                <a:gd name="T54" fmla="*/ 6 w 634"/>
                <a:gd name="T55" fmla="*/ 6 h 528"/>
                <a:gd name="T56" fmla="*/ 6 w 634"/>
                <a:gd name="T57" fmla="*/ 6 h 528"/>
                <a:gd name="T58" fmla="*/ 6 w 634"/>
                <a:gd name="T59" fmla="*/ 6 h 528"/>
                <a:gd name="T60" fmla="*/ 6 w 634"/>
                <a:gd name="T61" fmla="*/ 6 h 528"/>
                <a:gd name="T62" fmla="*/ 6 w 634"/>
                <a:gd name="T63" fmla="*/ 6 h 528"/>
                <a:gd name="T64" fmla="*/ 6 w 634"/>
                <a:gd name="T65" fmla="*/ 6 h 528"/>
                <a:gd name="T66" fmla="*/ 6 w 634"/>
                <a:gd name="T67" fmla="*/ 6 h 528"/>
                <a:gd name="T68" fmla="*/ 6 w 634"/>
                <a:gd name="T69" fmla="*/ 6 h 528"/>
                <a:gd name="T70" fmla="*/ 6 w 634"/>
                <a:gd name="T71" fmla="*/ 6 h 528"/>
                <a:gd name="T72" fmla="*/ 6 w 634"/>
                <a:gd name="T73" fmla="*/ 6 h 528"/>
                <a:gd name="T74" fmla="*/ 6 w 634"/>
                <a:gd name="T75" fmla="*/ 6 h 528"/>
                <a:gd name="T76" fmla="*/ 6 w 634"/>
                <a:gd name="T77" fmla="*/ 6 h 528"/>
                <a:gd name="T78" fmla="*/ 6 w 634"/>
                <a:gd name="T79" fmla="*/ 6 h 52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34"/>
                <a:gd name="T121" fmla="*/ 0 h 528"/>
                <a:gd name="T122" fmla="*/ 634 w 634"/>
                <a:gd name="T123" fmla="*/ 528 h 52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34" h="528">
                  <a:moveTo>
                    <a:pt x="8" y="398"/>
                  </a:moveTo>
                  <a:lnTo>
                    <a:pt x="6" y="392"/>
                  </a:lnTo>
                  <a:lnTo>
                    <a:pt x="0" y="372"/>
                  </a:lnTo>
                  <a:lnTo>
                    <a:pt x="4" y="362"/>
                  </a:lnTo>
                  <a:lnTo>
                    <a:pt x="4" y="354"/>
                  </a:lnTo>
                  <a:lnTo>
                    <a:pt x="10" y="338"/>
                  </a:lnTo>
                  <a:lnTo>
                    <a:pt x="8" y="306"/>
                  </a:lnTo>
                  <a:lnTo>
                    <a:pt x="12" y="300"/>
                  </a:lnTo>
                  <a:lnTo>
                    <a:pt x="18" y="296"/>
                  </a:lnTo>
                  <a:lnTo>
                    <a:pt x="22" y="292"/>
                  </a:lnTo>
                  <a:lnTo>
                    <a:pt x="26" y="282"/>
                  </a:lnTo>
                  <a:lnTo>
                    <a:pt x="30" y="278"/>
                  </a:lnTo>
                  <a:lnTo>
                    <a:pt x="32" y="264"/>
                  </a:lnTo>
                  <a:lnTo>
                    <a:pt x="34" y="262"/>
                  </a:lnTo>
                  <a:lnTo>
                    <a:pt x="54" y="240"/>
                  </a:lnTo>
                  <a:lnTo>
                    <a:pt x="62" y="220"/>
                  </a:lnTo>
                  <a:lnTo>
                    <a:pt x="78" y="188"/>
                  </a:lnTo>
                  <a:lnTo>
                    <a:pt x="98" y="134"/>
                  </a:lnTo>
                  <a:lnTo>
                    <a:pt x="110" y="110"/>
                  </a:lnTo>
                  <a:lnTo>
                    <a:pt x="122" y="76"/>
                  </a:lnTo>
                  <a:lnTo>
                    <a:pt x="136" y="34"/>
                  </a:lnTo>
                  <a:lnTo>
                    <a:pt x="142" y="20"/>
                  </a:lnTo>
                  <a:lnTo>
                    <a:pt x="144" y="6"/>
                  </a:lnTo>
                  <a:lnTo>
                    <a:pt x="144" y="2"/>
                  </a:lnTo>
                  <a:lnTo>
                    <a:pt x="150" y="0"/>
                  </a:lnTo>
                  <a:lnTo>
                    <a:pt x="158" y="2"/>
                  </a:lnTo>
                  <a:lnTo>
                    <a:pt x="162" y="0"/>
                  </a:lnTo>
                  <a:lnTo>
                    <a:pt x="176" y="6"/>
                  </a:lnTo>
                  <a:lnTo>
                    <a:pt x="182" y="12"/>
                  </a:lnTo>
                  <a:lnTo>
                    <a:pt x="182" y="16"/>
                  </a:lnTo>
                  <a:lnTo>
                    <a:pt x="194" y="16"/>
                  </a:lnTo>
                  <a:lnTo>
                    <a:pt x="208" y="28"/>
                  </a:lnTo>
                  <a:lnTo>
                    <a:pt x="212" y="42"/>
                  </a:lnTo>
                  <a:lnTo>
                    <a:pt x="210" y="48"/>
                  </a:lnTo>
                  <a:lnTo>
                    <a:pt x="208" y="72"/>
                  </a:lnTo>
                  <a:lnTo>
                    <a:pt x="212" y="82"/>
                  </a:lnTo>
                  <a:lnTo>
                    <a:pt x="232" y="90"/>
                  </a:lnTo>
                  <a:lnTo>
                    <a:pt x="256" y="92"/>
                  </a:lnTo>
                  <a:lnTo>
                    <a:pt x="272" y="90"/>
                  </a:lnTo>
                  <a:lnTo>
                    <a:pt x="286" y="92"/>
                  </a:lnTo>
                  <a:lnTo>
                    <a:pt x="312" y="100"/>
                  </a:lnTo>
                  <a:lnTo>
                    <a:pt x="318" y="110"/>
                  </a:lnTo>
                  <a:lnTo>
                    <a:pt x="348" y="104"/>
                  </a:lnTo>
                  <a:lnTo>
                    <a:pt x="360" y="110"/>
                  </a:lnTo>
                  <a:lnTo>
                    <a:pt x="364" y="112"/>
                  </a:lnTo>
                  <a:lnTo>
                    <a:pt x="380" y="114"/>
                  </a:lnTo>
                  <a:lnTo>
                    <a:pt x="388" y="112"/>
                  </a:lnTo>
                  <a:lnTo>
                    <a:pt x="398" y="108"/>
                  </a:lnTo>
                  <a:lnTo>
                    <a:pt x="408" y="108"/>
                  </a:lnTo>
                  <a:lnTo>
                    <a:pt x="418" y="110"/>
                  </a:lnTo>
                  <a:lnTo>
                    <a:pt x="426" y="108"/>
                  </a:lnTo>
                  <a:lnTo>
                    <a:pt x="432" y="108"/>
                  </a:lnTo>
                  <a:lnTo>
                    <a:pt x="438" y="110"/>
                  </a:lnTo>
                  <a:lnTo>
                    <a:pt x="446" y="110"/>
                  </a:lnTo>
                  <a:lnTo>
                    <a:pt x="454" y="112"/>
                  </a:lnTo>
                  <a:lnTo>
                    <a:pt x="460" y="112"/>
                  </a:lnTo>
                  <a:lnTo>
                    <a:pt x="472" y="110"/>
                  </a:lnTo>
                  <a:lnTo>
                    <a:pt x="610" y="142"/>
                  </a:lnTo>
                  <a:lnTo>
                    <a:pt x="612" y="150"/>
                  </a:lnTo>
                  <a:lnTo>
                    <a:pt x="618" y="160"/>
                  </a:lnTo>
                  <a:lnTo>
                    <a:pt x="624" y="162"/>
                  </a:lnTo>
                  <a:lnTo>
                    <a:pt x="632" y="168"/>
                  </a:lnTo>
                  <a:lnTo>
                    <a:pt x="634" y="182"/>
                  </a:lnTo>
                  <a:lnTo>
                    <a:pt x="600" y="234"/>
                  </a:lnTo>
                  <a:lnTo>
                    <a:pt x="594" y="240"/>
                  </a:lnTo>
                  <a:lnTo>
                    <a:pt x="592" y="246"/>
                  </a:lnTo>
                  <a:lnTo>
                    <a:pt x="586" y="254"/>
                  </a:lnTo>
                  <a:lnTo>
                    <a:pt x="574" y="260"/>
                  </a:lnTo>
                  <a:lnTo>
                    <a:pt x="558" y="286"/>
                  </a:lnTo>
                  <a:lnTo>
                    <a:pt x="554" y="298"/>
                  </a:lnTo>
                  <a:lnTo>
                    <a:pt x="556" y="306"/>
                  </a:lnTo>
                  <a:lnTo>
                    <a:pt x="568" y="310"/>
                  </a:lnTo>
                  <a:lnTo>
                    <a:pt x="572" y="318"/>
                  </a:lnTo>
                  <a:lnTo>
                    <a:pt x="570" y="324"/>
                  </a:lnTo>
                  <a:lnTo>
                    <a:pt x="568" y="326"/>
                  </a:lnTo>
                  <a:lnTo>
                    <a:pt x="566" y="328"/>
                  </a:lnTo>
                  <a:lnTo>
                    <a:pt x="566" y="340"/>
                  </a:lnTo>
                  <a:lnTo>
                    <a:pt x="556" y="352"/>
                  </a:lnTo>
                  <a:lnTo>
                    <a:pt x="516" y="528"/>
                  </a:lnTo>
                  <a:lnTo>
                    <a:pt x="304" y="478"/>
                  </a:lnTo>
                  <a:lnTo>
                    <a:pt x="8" y="398"/>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0" name="Freeform 11"/>
            <p:cNvSpPr>
              <a:spLocks/>
            </p:cNvSpPr>
            <p:nvPr/>
          </p:nvSpPr>
          <p:spPr bwMode="grayWhite">
            <a:xfrm>
              <a:off x="1066" y="1544"/>
              <a:ext cx="585" cy="998"/>
            </a:xfrm>
            <a:custGeom>
              <a:avLst/>
              <a:gdLst>
                <a:gd name="T0" fmla="*/ 6 w 630"/>
                <a:gd name="T1" fmla="*/ 6 h 1076"/>
                <a:gd name="T2" fmla="*/ 6 w 630"/>
                <a:gd name="T3" fmla="*/ 6 h 1076"/>
                <a:gd name="T4" fmla="*/ 6 w 630"/>
                <a:gd name="T5" fmla="*/ 6 h 1076"/>
                <a:gd name="T6" fmla="*/ 6 w 630"/>
                <a:gd name="T7" fmla="*/ 6 h 1076"/>
                <a:gd name="T8" fmla="*/ 6 w 630"/>
                <a:gd name="T9" fmla="*/ 6 h 1076"/>
                <a:gd name="T10" fmla="*/ 6 w 630"/>
                <a:gd name="T11" fmla="*/ 6 h 1076"/>
                <a:gd name="T12" fmla="*/ 6 w 630"/>
                <a:gd name="T13" fmla="*/ 6 h 1076"/>
                <a:gd name="T14" fmla="*/ 6 w 630"/>
                <a:gd name="T15" fmla="*/ 6 h 1076"/>
                <a:gd name="T16" fmla="*/ 6 w 630"/>
                <a:gd name="T17" fmla="*/ 6 h 1076"/>
                <a:gd name="T18" fmla="*/ 6 w 630"/>
                <a:gd name="T19" fmla="*/ 6 h 1076"/>
                <a:gd name="T20" fmla="*/ 6 w 630"/>
                <a:gd name="T21" fmla="*/ 6 h 1076"/>
                <a:gd name="T22" fmla="*/ 6 w 630"/>
                <a:gd name="T23" fmla="*/ 6 h 1076"/>
                <a:gd name="T24" fmla="*/ 6 w 630"/>
                <a:gd name="T25" fmla="*/ 6 h 1076"/>
                <a:gd name="T26" fmla="*/ 6 w 630"/>
                <a:gd name="T27" fmla="*/ 6 h 1076"/>
                <a:gd name="T28" fmla="*/ 6 w 630"/>
                <a:gd name="T29" fmla="*/ 6 h 1076"/>
                <a:gd name="T30" fmla="*/ 6 w 630"/>
                <a:gd name="T31" fmla="*/ 6 h 1076"/>
                <a:gd name="T32" fmla="*/ 6 w 630"/>
                <a:gd name="T33" fmla="*/ 6 h 1076"/>
                <a:gd name="T34" fmla="*/ 6 w 630"/>
                <a:gd name="T35" fmla="*/ 6 h 1076"/>
                <a:gd name="T36" fmla="*/ 6 w 630"/>
                <a:gd name="T37" fmla="*/ 6 h 1076"/>
                <a:gd name="T38" fmla="*/ 6 w 630"/>
                <a:gd name="T39" fmla="*/ 6 h 1076"/>
                <a:gd name="T40" fmla="*/ 6 w 630"/>
                <a:gd name="T41" fmla="*/ 6 h 1076"/>
                <a:gd name="T42" fmla="*/ 6 w 630"/>
                <a:gd name="T43" fmla="*/ 6 h 1076"/>
                <a:gd name="T44" fmla="*/ 6 w 630"/>
                <a:gd name="T45" fmla="*/ 6 h 1076"/>
                <a:gd name="T46" fmla="*/ 6 w 630"/>
                <a:gd name="T47" fmla="*/ 6 h 1076"/>
                <a:gd name="T48" fmla="*/ 6 w 630"/>
                <a:gd name="T49" fmla="*/ 6 h 1076"/>
                <a:gd name="T50" fmla="*/ 6 w 630"/>
                <a:gd name="T51" fmla="*/ 6 h 1076"/>
                <a:gd name="T52" fmla="*/ 6 w 630"/>
                <a:gd name="T53" fmla="*/ 6 h 1076"/>
                <a:gd name="T54" fmla="*/ 6 w 630"/>
                <a:gd name="T55" fmla="*/ 6 h 1076"/>
                <a:gd name="T56" fmla="*/ 6 w 630"/>
                <a:gd name="T57" fmla="*/ 6 h 1076"/>
                <a:gd name="T58" fmla="*/ 6 w 630"/>
                <a:gd name="T59" fmla="*/ 6 h 1076"/>
                <a:gd name="T60" fmla="*/ 6 w 630"/>
                <a:gd name="T61" fmla="*/ 6 h 1076"/>
                <a:gd name="T62" fmla="*/ 4 w 630"/>
                <a:gd name="T63" fmla="*/ 6 h 1076"/>
                <a:gd name="T64" fmla="*/ 2 w 630"/>
                <a:gd name="T65" fmla="*/ 6 h 1076"/>
                <a:gd name="T66" fmla="*/ 6 w 630"/>
                <a:gd name="T67" fmla="*/ 6 h 1076"/>
                <a:gd name="T68" fmla="*/ 6 w 630"/>
                <a:gd name="T69" fmla="*/ 6 h 1076"/>
                <a:gd name="T70" fmla="*/ 6 w 630"/>
                <a:gd name="T71" fmla="*/ 6 h 1076"/>
                <a:gd name="T72" fmla="*/ 6 w 630"/>
                <a:gd name="T73" fmla="*/ 6 h 1076"/>
                <a:gd name="T74" fmla="*/ 6 w 630"/>
                <a:gd name="T75" fmla="*/ 6 h 1076"/>
                <a:gd name="T76" fmla="*/ 6 w 630"/>
                <a:gd name="T77" fmla="*/ 6 h 1076"/>
                <a:gd name="T78" fmla="*/ 6 w 630"/>
                <a:gd name="T79" fmla="*/ 6 h 1076"/>
                <a:gd name="T80" fmla="*/ 6 w 630"/>
                <a:gd name="T81" fmla="*/ 6 h 1076"/>
                <a:gd name="T82" fmla="*/ 6 w 630"/>
                <a:gd name="T83" fmla="*/ 6 h 1076"/>
                <a:gd name="T84" fmla="*/ 6 w 630"/>
                <a:gd name="T85" fmla="*/ 6 h 1076"/>
                <a:gd name="T86" fmla="*/ 6 w 630"/>
                <a:gd name="T87" fmla="*/ 6 h 1076"/>
                <a:gd name="T88" fmla="*/ 6 w 630"/>
                <a:gd name="T89" fmla="*/ 6 h 1076"/>
                <a:gd name="T90" fmla="*/ 6 w 630"/>
                <a:gd name="T91" fmla="*/ 6 h 1076"/>
                <a:gd name="T92" fmla="*/ 6 w 630"/>
                <a:gd name="T93" fmla="*/ 6 h 107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30"/>
                <a:gd name="T142" fmla="*/ 0 h 1076"/>
                <a:gd name="T143" fmla="*/ 630 w 630"/>
                <a:gd name="T144" fmla="*/ 1076 h 107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30" h="1076">
                  <a:moveTo>
                    <a:pt x="548" y="1072"/>
                  </a:moveTo>
                  <a:lnTo>
                    <a:pt x="358" y="1052"/>
                  </a:lnTo>
                  <a:lnTo>
                    <a:pt x="356" y="1050"/>
                  </a:lnTo>
                  <a:lnTo>
                    <a:pt x="354" y="1040"/>
                  </a:lnTo>
                  <a:lnTo>
                    <a:pt x="356" y="1036"/>
                  </a:lnTo>
                  <a:lnTo>
                    <a:pt x="358" y="1034"/>
                  </a:lnTo>
                  <a:lnTo>
                    <a:pt x="356" y="1032"/>
                  </a:lnTo>
                  <a:lnTo>
                    <a:pt x="352" y="1030"/>
                  </a:lnTo>
                  <a:lnTo>
                    <a:pt x="350" y="1022"/>
                  </a:lnTo>
                  <a:lnTo>
                    <a:pt x="352" y="1020"/>
                  </a:lnTo>
                  <a:lnTo>
                    <a:pt x="350" y="988"/>
                  </a:lnTo>
                  <a:lnTo>
                    <a:pt x="334" y="952"/>
                  </a:lnTo>
                  <a:lnTo>
                    <a:pt x="324" y="942"/>
                  </a:lnTo>
                  <a:lnTo>
                    <a:pt x="316" y="928"/>
                  </a:lnTo>
                  <a:lnTo>
                    <a:pt x="296" y="912"/>
                  </a:lnTo>
                  <a:lnTo>
                    <a:pt x="284" y="912"/>
                  </a:lnTo>
                  <a:lnTo>
                    <a:pt x="278" y="906"/>
                  </a:lnTo>
                  <a:lnTo>
                    <a:pt x="282" y="896"/>
                  </a:lnTo>
                  <a:lnTo>
                    <a:pt x="280" y="890"/>
                  </a:lnTo>
                  <a:lnTo>
                    <a:pt x="280" y="884"/>
                  </a:lnTo>
                  <a:lnTo>
                    <a:pt x="274" y="876"/>
                  </a:lnTo>
                  <a:lnTo>
                    <a:pt x="254" y="874"/>
                  </a:lnTo>
                  <a:lnTo>
                    <a:pt x="242" y="870"/>
                  </a:lnTo>
                  <a:lnTo>
                    <a:pt x="228" y="858"/>
                  </a:lnTo>
                  <a:lnTo>
                    <a:pt x="220" y="836"/>
                  </a:lnTo>
                  <a:lnTo>
                    <a:pt x="208" y="826"/>
                  </a:lnTo>
                  <a:lnTo>
                    <a:pt x="194" y="822"/>
                  </a:lnTo>
                  <a:lnTo>
                    <a:pt x="158" y="806"/>
                  </a:lnTo>
                  <a:lnTo>
                    <a:pt x="148" y="806"/>
                  </a:lnTo>
                  <a:lnTo>
                    <a:pt x="132" y="798"/>
                  </a:lnTo>
                  <a:lnTo>
                    <a:pt x="124" y="788"/>
                  </a:lnTo>
                  <a:lnTo>
                    <a:pt x="124" y="780"/>
                  </a:lnTo>
                  <a:lnTo>
                    <a:pt x="128" y="774"/>
                  </a:lnTo>
                  <a:lnTo>
                    <a:pt x="132" y="756"/>
                  </a:lnTo>
                  <a:lnTo>
                    <a:pt x="134" y="746"/>
                  </a:lnTo>
                  <a:lnTo>
                    <a:pt x="136" y="740"/>
                  </a:lnTo>
                  <a:lnTo>
                    <a:pt x="134" y="728"/>
                  </a:lnTo>
                  <a:lnTo>
                    <a:pt x="124" y="724"/>
                  </a:lnTo>
                  <a:lnTo>
                    <a:pt x="124" y="712"/>
                  </a:lnTo>
                  <a:lnTo>
                    <a:pt x="126" y="710"/>
                  </a:lnTo>
                  <a:lnTo>
                    <a:pt x="128" y="710"/>
                  </a:lnTo>
                  <a:lnTo>
                    <a:pt x="128" y="700"/>
                  </a:lnTo>
                  <a:lnTo>
                    <a:pt x="118" y="692"/>
                  </a:lnTo>
                  <a:lnTo>
                    <a:pt x="96" y="650"/>
                  </a:lnTo>
                  <a:lnTo>
                    <a:pt x="94" y="638"/>
                  </a:lnTo>
                  <a:lnTo>
                    <a:pt x="90" y="628"/>
                  </a:lnTo>
                  <a:lnTo>
                    <a:pt x="88" y="620"/>
                  </a:lnTo>
                  <a:lnTo>
                    <a:pt x="70" y="594"/>
                  </a:lnTo>
                  <a:lnTo>
                    <a:pt x="72" y="570"/>
                  </a:lnTo>
                  <a:lnTo>
                    <a:pt x="76" y="564"/>
                  </a:lnTo>
                  <a:lnTo>
                    <a:pt x="82" y="564"/>
                  </a:lnTo>
                  <a:lnTo>
                    <a:pt x="90" y="554"/>
                  </a:lnTo>
                  <a:lnTo>
                    <a:pt x="92" y="536"/>
                  </a:lnTo>
                  <a:lnTo>
                    <a:pt x="86" y="532"/>
                  </a:lnTo>
                  <a:lnTo>
                    <a:pt x="74" y="526"/>
                  </a:lnTo>
                  <a:lnTo>
                    <a:pt x="60" y="514"/>
                  </a:lnTo>
                  <a:lnTo>
                    <a:pt x="56" y="502"/>
                  </a:lnTo>
                  <a:lnTo>
                    <a:pt x="56" y="470"/>
                  </a:lnTo>
                  <a:lnTo>
                    <a:pt x="60" y="466"/>
                  </a:lnTo>
                  <a:lnTo>
                    <a:pt x="58" y="456"/>
                  </a:lnTo>
                  <a:lnTo>
                    <a:pt x="62" y="454"/>
                  </a:lnTo>
                  <a:lnTo>
                    <a:pt x="64" y="438"/>
                  </a:lnTo>
                  <a:lnTo>
                    <a:pt x="68" y="438"/>
                  </a:lnTo>
                  <a:lnTo>
                    <a:pt x="70" y="444"/>
                  </a:lnTo>
                  <a:lnTo>
                    <a:pt x="70" y="456"/>
                  </a:lnTo>
                  <a:lnTo>
                    <a:pt x="72" y="460"/>
                  </a:lnTo>
                  <a:lnTo>
                    <a:pt x="84" y="468"/>
                  </a:lnTo>
                  <a:lnTo>
                    <a:pt x="86" y="466"/>
                  </a:lnTo>
                  <a:lnTo>
                    <a:pt x="88" y="456"/>
                  </a:lnTo>
                  <a:lnTo>
                    <a:pt x="82" y="438"/>
                  </a:lnTo>
                  <a:lnTo>
                    <a:pt x="80" y="428"/>
                  </a:lnTo>
                  <a:lnTo>
                    <a:pt x="82" y="414"/>
                  </a:lnTo>
                  <a:lnTo>
                    <a:pt x="78" y="412"/>
                  </a:lnTo>
                  <a:lnTo>
                    <a:pt x="70" y="422"/>
                  </a:lnTo>
                  <a:lnTo>
                    <a:pt x="70" y="426"/>
                  </a:lnTo>
                  <a:lnTo>
                    <a:pt x="68" y="432"/>
                  </a:lnTo>
                  <a:lnTo>
                    <a:pt x="56" y="428"/>
                  </a:lnTo>
                  <a:lnTo>
                    <a:pt x="46" y="412"/>
                  </a:lnTo>
                  <a:lnTo>
                    <a:pt x="34" y="406"/>
                  </a:lnTo>
                  <a:lnTo>
                    <a:pt x="38" y="396"/>
                  </a:lnTo>
                  <a:lnTo>
                    <a:pt x="38" y="360"/>
                  </a:lnTo>
                  <a:lnTo>
                    <a:pt x="24" y="342"/>
                  </a:lnTo>
                  <a:lnTo>
                    <a:pt x="18" y="330"/>
                  </a:lnTo>
                  <a:lnTo>
                    <a:pt x="6" y="300"/>
                  </a:lnTo>
                  <a:lnTo>
                    <a:pt x="12" y="290"/>
                  </a:lnTo>
                  <a:lnTo>
                    <a:pt x="10" y="280"/>
                  </a:lnTo>
                  <a:lnTo>
                    <a:pt x="8" y="272"/>
                  </a:lnTo>
                  <a:lnTo>
                    <a:pt x="14" y="250"/>
                  </a:lnTo>
                  <a:lnTo>
                    <a:pt x="22" y="240"/>
                  </a:lnTo>
                  <a:lnTo>
                    <a:pt x="22" y="234"/>
                  </a:lnTo>
                  <a:lnTo>
                    <a:pt x="22" y="212"/>
                  </a:lnTo>
                  <a:lnTo>
                    <a:pt x="12" y="192"/>
                  </a:lnTo>
                  <a:lnTo>
                    <a:pt x="12" y="188"/>
                  </a:lnTo>
                  <a:lnTo>
                    <a:pt x="8" y="182"/>
                  </a:lnTo>
                  <a:lnTo>
                    <a:pt x="4" y="176"/>
                  </a:lnTo>
                  <a:lnTo>
                    <a:pt x="0" y="166"/>
                  </a:lnTo>
                  <a:lnTo>
                    <a:pt x="0" y="154"/>
                  </a:lnTo>
                  <a:lnTo>
                    <a:pt x="2" y="150"/>
                  </a:lnTo>
                  <a:lnTo>
                    <a:pt x="0" y="140"/>
                  </a:lnTo>
                  <a:lnTo>
                    <a:pt x="12" y="124"/>
                  </a:lnTo>
                  <a:lnTo>
                    <a:pt x="40" y="94"/>
                  </a:lnTo>
                  <a:lnTo>
                    <a:pt x="40" y="86"/>
                  </a:lnTo>
                  <a:lnTo>
                    <a:pt x="42" y="76"/>
                  </a:lnTo>
                  <a:lnTo>
                    <a:pt x="48" y="70"/>
                  </a:lnTo>
                  <a:lnTo>
                    <a:pt x="54" y="58"/>
                  </a:lnTo>
                  <a:lnTo>
                    <a:pt x="58" y="30"/>
                  </a:lnTo>
                  <a:lnTo>
                    <a:pt x="50" y="18"/>
                  </a:lnTo>
                  <a:lnTo>
                    <a:pt x="58" y="4"/>
                  </a:lnTo>
                  <a:lnTo>
                    <a:pt x="60" y="0"/>
                  </a:lnTo>
                  <a:lnTo>
                    <a:pt x="356" y="80"/>
                  </a:lnTo>
                  <a:lnTo>
                    <a:pt x="282" y="374"/>
                  </a:lnTo>
                  <a:lnTo>
                    <a:pt x="606" y="852"/>
                  </a:lnTo>
                  <a:lnTo>
                    <a:pt x="606" y="866"/>
                  </a:lnTo>
                  <a:lnTo>
                    <a:pt x="608" y="872"/>
                  </a:lnTo>
                  <a:lnTo>
                    <a:pt x="606" y="876"/>
                  </a:lnTo>
                  <a:lnTo>
                    <a:pt x="612" y="888"/>
                  </a:lnTo>
                  <a:lnTo>
                    <a:pt x="612" y="898"/>
                  </a:lnTo>
                  <a:lnTo>
                    <a:pt x="616" y="904"/>
                  </a:lnTo>
                  <a:lnTo>
                    <a:pt x="618" y="916"/>
                  </a:lnTo>
                  <a:lnTo>
                    <a:pt x="624" y="920"/>
                  </a:lnTo>
                  <a:lnTo>
                    <a:pt x="628" y="926"/>
                  </a:lnTo>
                  <a:lnTo>
                    <a:pt x="630" y="934"/>
                  </a:lnTo>
                  <a:lnTo>
                    <a:pt x="628" y="938"/>
                  </a:lnTo>
                  <a:lnTo>
                    <a:pt x="626" y="936"/>
                  </a:lnTo>
                  <a:lnTo>
                    <a:pt x="616" y="944"/>
                  </a:lnTo>
                  <a:lnTo>
                    <a:pt x="604" y="948"/>
                  </a:lnTo>
                  <a:lnTo>
                    <a:pt x="594" y="960"/>
                  </a:lnTo>
                  <a:lnTo>
                    <a:pt x="588" y="986"/>
                  </a:lnTo>
                  <a:lnTo>
                    <a:pt x="572" y="1006"/>
                  </a:lnTo>
                  <a:lnTo>
                    <a:pt x="564" y="1006"/>
                  </a:lnTo>
                  <a:lnTo>
                    <a:pt x="564" y="1012"/>
                  </a:lnTo>
                  <a:lnTo>
                    <a:pt x="566" y="1020"/>
                  </a:lnTo>
                  <a:lnTo>
                    <a:pt x="566" y="1026"/>
                  </a:lnTo>
                  <a:lnTo>
                    <a:pt x="562" y="1038"/>
                  </a:lnTo>
                  <a:lnTo>
                    <a:pt x="564" y="1044"/>
                  </a:lnTo>
                  <a:lnTo>
                    <a:pt x="576" y="1052"/>
                  </a:lnTo>
                  <a:lnTo>
                    <a:pt x="578" y="1058"/>
                  </a:lnTo>
                  <a:lnTo>
                    <a:pt x="574" y="1062"/>
                  </a:lnTo>
                  <a:lnTo>
                    <a:pt x="572" y="1068"/>
                  </a:lnTo>
                  <a:lnTo>
                    <a:pt x="566" y="1076"/>
                  </a:lnTo>
                  <a:lnTo>
                    <a:pt x="562" y="1074"/>
                  </a:lnTo>
                  <a:lnTo>
                    <a:pt x="548" y="107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1" name="Freeform 12"/>
            <p:cNvSpPr>
              <a:spLocks/>
            </p:cNvSpPr>
            <p:nvPr/>
          </p:nvSpPr>
          <p:spPr bwMode="grayWhite">
            <a:xfrm>
              <a:off x="1593" y="1034"/>
              <a:ext cx="436" cy="710"/>
            </a:xfrm>
            <a:custGeom>
              <a:avLst/>
              <a:gdLst>
                <a:gd name="T0" fmla="*/ 6 w 470"/>
                <a:gd name="T1" fmla="*/ 7 h 762"/>
                <a:gd name="T2" fmla="*/ 6 w 470"/>
                <a:gd name="T3" fmla="*/ 7 h 762"/>
                <a:gd name="T4" fmla="*/ 6 w 470"/>
                <a:gd name="T5" fmla="*/ 7 h 762"/>
                <a:gd name="T6" fmla="*/ 6 w 470"/>
                <a:gd name="T7" fmla="*/ 7 h 762"/>
                <a:gd name="T8" fmla="*/ 6 w 470"/>
                <a:gd name="T9" fmla="*/ 7 h 762"/>
                <a:gd name="T10" fmla="*/ 6 w 470"/>
                <a:gd name="T11" fmla="*/ 7 h 762"/>
                <a:gd name="T12" fmla="*/ 6 w 470"/>
                <a:gd name="T13" fmla="*/ 7 h 762"/>
                <a:gd name="T14" fmla="*/ 6 w 470"/>
                <a:gd name="T15" fmla="*/ 7 h 762"/>
                <a:gd name="T16" fmla="*/ 6 w 470"/>
                <a:gd name="T17" fmla="*/ 7 h 762"/>
                <a:gd name="T18" fmla="*/ 6 w 470"/>
                <a:gd name="T19" fmla="*/ 7 h 762"/>
                <a:gd name="T20" fmla="*/ 6 w 470"/>
                <a:gd name="T21" fmla="*/ 7 h 762"/>
                <a:gd name="T22" fmla="*/ 6 w 470"/>
                <a:gd name="T23" fmla="*/ 7 h 762"/>
                <a:gd name="T24" fmla="*/ 6 w 470"/>
                <a:gd name="T25" fmla="*/ 7 h 762"/>
                <a:gd name="T26" fmla="*/ 6 w 470"/>
                <a:gd name="T27" fmla="*/ 7 h 762"/>
                <a:gd name="T28" fmla="*/ 6 w 470"/>
                <a:gd name="T29" fmla="*/ 0 h 762"/>
                <a:gd name="T30" fmla="*/ 6 w 470"/>
                <a:gd name="T31" fmla="*/ 7 h 762"/>
                <a:gd name="T32" fmla="*/ 6 w 470"/>
                <a:gd name="T33" fmla="*/ 7 h 762"/>
                <a:gd name="T34" fmla="*/ 6 w 470"/>
                <a:gd name="T35" fmla="*/ 7 h 762"/>
                <a:gd name="T36" fmla="*/ 6 w 470"/>
                <a:gd name="T37" fmla="*/ 7 h 762"/>
                <a:gd name="T38" fmla="*/ 6 w 470"/>
                <a:gd name="T39" fmla="*/ 7 h 762"/>
                <a:gd name="T40" fmla="*/ 6 w 470"/>
                <a:gd name="T41" fmla="*/ 7 h 762"/>
                <a:gd name="T42" fmla="*/ 6 w 470"/>
                <a:gd name="T43" fmla="*/ 7 h 762"/>
                <a:gd name="T44" fmla="*/ 6 w 470"/>
                <a:gd name="T45" fmla="*/ 7 h 762"/>
                <a:gd name="T46" fmla="*/ 6 w 470"/>
                <a:gd name="T47" fmla="*/ 7 h 762"/>
                <a:gd name="T48" fmla="*/ 6 w 470"/>
                <a:gd name="T49" fmla="*/ 7 h 762"/>
                <a:gd name="T50" fmla="*/ 6 w 470"/>
                <a:gd name="T51" fmla="*/ 7 h 762"/>
                <a:gd name="T52" fmla="*/ 6 w 470"/>
                <a:gd name="T53" fmla="*/ 7 h 762"/>
                <a:gd name="T54" fmla="*/ 6 w 470"/>
                <a:gd name="T55" fmla="*/ 7 h 762"/>
                <a:gd name="T56" fmla="*/ 6 w 470"/>
                <a:gd name="T57" fmla="*/ 7 h 762"/>
                <a:gd name="T58" fmla="*/ 6 w 470"/>
                <a:gd name="T59" fmla="*/ 7 h 762"/>
                <a:gd name="T60" fmla="*/ 6 w 470"/>
                <a:gd name="T61" fmla="*/ 7 h 762"/>
                <a:gd name="T62" fmla="*/ 6 w 470"/>
                <a:gd name="T63" fmla="*/ 7 h 762"/>
                <a:gd name="T64" fmla="*/ 6 w 470"/>
                <a:gd name="T65" fmla="*/ 7 h 762"/>
                <a:gd name="T66" fmla="*/ 6 w 470"/>
                <a:gd name="T67" fmla="*/ 7 h 762"/>
                <a:gd name="T68" fmla="*/ 6 w 470"/>
                <a:gd name="T69" fmla="*/ 7 h 762"/>
                <a:gd name="T70" fmla="*/ 6 w 470"/>
                <a:gd name="T71" fmla="*/ 7 h 762"/>
                <a:gd name="T72" fmla="*/ 6 w 470"/>
                <a:gd name="T73" fmla="*/ 7 h 762"/>
                <a:gd name="T74" fmla="*/ 6 w 470"/>
                <a:gd name="T75" fmla="*/ 7 h 762"/>
                <a:gd name="T76" fmla="*/ 6 w 470"/>
                <a:gd name="T77" fmla="*/ 7 h 762"/>
                <a:gd name="T78" fmla="*/ 6 w 470"/>
                <a:gd name="T79" fmla="*/ 7 h 762"/>
                <a:gd name="T80" fmla="*/ 6 w 470"/>
                <a:gd name="T81" fmla="*/ 7 h 762"/>
                <a:gd name="T82" fmla="*/ 6 w 470"/>
                <a:gd name="T83" fmla="*/ 7 h 762"/>
                <a:gd name="T84" fmla="*/ 6 w 470"/>
                <a:gd name="T85" fmla="*/ 7 h 762"/>
                <a:gd name="T86" fmla="*/ 6 w 470"/>
                <a:gd name="T87" fmla="*/ 7 h 762"/>
                <a:gd name="T88" fmla="*/ 6 w 470"/>
                <a:gd name="T89" fmla="*/ 7 h 762"/>
                <a:gd name="T90" fmla="*/ 6 w 470"/>
                <a:gd name="T91" fmla="*/ 7 h 762"/>
                <a:gd name="T92" fmla="*/ 6 w 470"/>
                <a:gd name="T93" fmla="*/ 7 h 762"/>
                <a:gd name="T94" fmla="*/ 6 w 470"/>
                <a:gd name="T95" fmla="*/ 7 h 762"/>
                <a:gd name="T96" fmla="*/ 6 w 470"/>
                <a:gd name="T97" fmla="*/ 7 h 76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470"/>
                <a:gd name="T148" fmla="*/ 0 h 762"/>
                <a:gd name="T149" fmla="*/ 470 w 470"/>
                <a:gd name="T150" fmla="*/ 762 h 76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470" h="762">
                  <a:moveTo>
                    <a:pt x="0" y="678"/>
                  </a:moveTo>
                  <a:lnTo>
                    <a:pt x="40" y="502"/>
                  </a:lnTo>
                  <a:lnTo>
                    <a:pt x="50" y="490"/>
                  </a:lnTo>
                  <a:lnTo>
                    <a:pt x="50" y="478"/>
                  </a:lnTo>
                  <a:lnTo>
                    <a:pt x="52" y="476"/>
                  </a:lnTo>
                  <a:lnTo>
                    <a:pt x="54" y="474"/>
                  </a:lnTo>
                  <a:lnTo>
                    <a:pt x="56" y="468"/>
                  </a:lnTo>
                  <a:lnTo>
                    <a:pt x="52" y="460"/>
                  </a:lnTo>
                  <a:lnTo>
                    <a:pt x="40" y="456"/>
                  </a:lnTo>
                  <a:lnTo>
                    <a:pt x="38" y="448"/>
                  </a:lnTo>
                  <a:lnTo>
                    <a:pt x="42" y="436"/>
                  </a:lnTo>
                  <a:lnTo>
                    <a:pt x="58" y="410"/>
                  </a:lnTo>
                  <a:lnTo>
                    <a:pt x="70" y="404"/>
                  </a:lnTo>
                  <a:lnTo>
                    <a:pt x="76" y="396"/>
                  </a:lnTo>
                  <a:lnTo>
                    <a:pt x="78" y="390"/>
                  </a:lnTo>
                  <a:lnTo>
                    <a:pt x="84" y="384"/>
                  </a:lnTo>
                  <a:lnTo>
                    <a:pt x="118" y="332"/>
                  </a:lnTo>
                  <a:lnTo>
                    <a:pt x="116" y="318"/>
                  </a:lnTo>
                  <a:lnTo>
                    <a:pt x="108" y="312"/>
                  </a:lnTo>
                  <a:lnTo>
                    <a:pt x="102" y="310"/>
                  </a:lnTo>
                  <a:lnTo>
                    <a:pt x="96" y="300"/>
                  </a:lnTo>
                  <a:lnTo>
                    <a:pt x="94" y="292"/>
                  </a:lnTo>
                  <a:lnTo>
                    <a:pt x="92" y="280"/>
                  </a:lnTo>
                  <a:lnTo>
                    <a:pt x="96" y="274"/>
                  </a:lnTo>
                  <a:lnTo>
                    <a:pt x="98" y="270"/>
                  </a:lnTo>
                  <a:lnTo>
                    <a:pt x="94" y="262"/>
                  </a:lnTo>
                  <a:lnTo>
                    <a:pt x="94" y="252"/>
                  </a:lnTo>
                  <a:lnTo>
                    <a:pt x="96" y="250"/>
                  </a:lnTo>
                  <a:lnTo>
                    <a:pt x="152" y="0"/>
                  </a:lnTo>
                  <a:lnTo>
                    <a:pt x="150" y="0"/>
                  </a:lnTo>
                  <a:lnTo>
                    <a:pt x="214" y="16"/>
                  </a:lnTo>
                  <a:lnTo>
                    <a:pt x="196" y="110"/>
                  </a:lnTo>
                  <a:lnTo>
                    <a:pt x="208" y="136"/>
                  </a:lnTo>
                  <a:lnTo>
                    <a:pt x="212" y="154"/>
                  </a:lnTo>
                  <a:lnTo>
                    <a:pt x="208" y="162"/>
                  </a:lnTo>
                  <a:lnTo>
                    <a:pt x="204" y="168"/>
                  </a:lnTo>
                  <a:lnTo>
                    <a:pt x="208" y="172"/>
                  </a:lnTo>
                  <a:lnTo>
                    <a:pt x="216" y="184"/>
                  </a:lnTo>
                  <a:lnTo>
                    <a:pt x="234" y="200"/>
                  </a:lnTo>
                  <a:lnTo>
                    <a:pt x="246" y="226"/>
                  </a:lnTo>
                  <a:lnTo>
                    <a:pt x="248" y="238"/>
                  </a:lnTo>
                  <a:lnTo>
                    <a:pt x="254" y="252"/>
                  </a:lnTo>
                  <a:lnTo>
                    <a:pt x="264" y="252"/>
                  </a:lnTo>
                  <a:lnTo>
                    <a:pt x="264" y="260"/>
                  </a:lnTo>
                  <a:lnTo>
                    <a:pt x="280" y="262"/>
                  </a:lnTo>
                  <a:lnTo>
                    <a:pt x="284" y="268"/>
                  </a:lnTo>
                  <a:lnTo>
                    <a:pt x="268" y="300"/>
                  </a:lnTo>
                  <a:lnTo>
                    <a:pt x="270" y="304"/>
                  </a:lnTo>
                  <a:lnTo>
                    <a:pt x="264" y="310"/>
                  </a:lnTo>
                  <a:lnTo>
                    <a:pt x="262" y="326"/>
                  </a:lnTo>
                  <a:lnTo>
                    <a:pt x="264" y="326"/>
                  </a:lnTo>
                  <a:lnTo>
                    <a:pt x="264" y="336"/>
                  </a:lnTo>
                  <a:lnTo>
                    <a:pt x="252" y="344"/>
                  </a:lnTo>
                  <a:lnTo>
                    <a:pt x="252" y="352"/>
                  </a:lnTo>
                  <a:lnTo>
                    <a:pt x="254" y="358"/>
                  </a:lnTo>
                  <a:lnTo>
                    <a:pt x="250" y="366"/>
                  </a:lnTo>
                  <a:lnTo>
                    <a:pt x="264" y="378"/>
                  </a:lnTo>
                  <a:lnTo>
                    <a:pt x="268" y="378"/>
                  </a:lnTo>
                  <a:lnTo>
                    <a:pt x="288" y="360"/>
                  </a:lnTo>
                  <a:lnTo>
                    <a:pt x="292" y="360"/>
                  </a:lnTo>
                  <a:lnTo>
                    <a:pt x="294" y="360"/>
                  </a:lnTo>
                  <a:lnTo>
                    <a:pt x="296" y="368"/>
                  </a:lnTo>
                  <a:lnTo>
                    <a:pt x="300" y="370"/>
                  </a:lnTo>
                  <a:lnTo>
                    <a:pt x="304" y="374"/>
                  </a:lnTo>
                  <a:lnTo>
                    <a:pt x="302" y="386"/>
                  </a:lnTo>
                  <a:lnTo>
                    <a:pt x="302" y="406"/>
                  </a:lnTo>
                  <a:lnTo>
                    <a:pt x="306" y="418"/>
                  </a:lnTo>
                  <a:lnTo>
                    <a:pt x="314" y="430"/>
                  </a:lnTo>
                  <a:lnTo>
                    <a:pt x="314" y="436"/>
                  </a:lnTo>
                  <a:lnTo>
                    <a:pt x="308" y="444"/>
                  </a:lnTo>
                  <a:lnTo>
                    <a:pt x="316" y="458"/>
                  </a:lnTo>
                  <a:lnTo>
                    <a:pt x="324" y="458"/>
                  </a:lnTo>
                  <a:lnTo>
                    <a:pt x="332" y="466"/>
                  </a:lnTo>
                  <a:lnTo>
                    <a:pt x="334" y="474"/>
                  </a:lnTo>
                  <a:lnTo>
                    <a:pt x="330" y="486"/>
                  </a:lnTo>
                  <a:lnTo>
                    <a:pt x="330" y="490"/>
                  </a:lnTo>
                  <a:lnTo>
                    <a:pt x="336" y="500"/>
                  </a:lnTo>
                  <a:lnTo>
                    <a:pt x="346" y="506"/>
                  </a:lnTo>
                  <a:lnTo>
                    <a:pt x="350" y="496"/>
                  </a:lnTo>
                  <a:lnTo>
                    <a:pt x="356" y="494"/>
                  </a:lnTo>
                  <a:lnTo>
                    <a:pt x="370" y="500"/>
                  </a:lnTo>
                  <a:lnTo>
                    <a:pt x="376" y="502"/>
                  </a:lnTo>
                  <a:lnTo>
                    <a:pt x="384" y="494"/>
                  </a:lnTo>
                  <a:lnTo>
                    <a:pt x="388" y="494"/>
                  </a:lnTo>
                  <a:lnTo>
                    <a:pt x="392" y="498"/>
                  </a:lnTo>
                  <a:lnTo>
                    <a:pt x="412" y="498"/>
                  </a:lnTo>
                  <a:lnTo>
                    <a:pt x="420" y="504"/>
                  </a:lnTo>
                  <a:lnTo>
                    <a:pt x="424" y="502"/>
                  </a:lnTo>
                  <a:lnTo>
                    <a:pt x="444" y="502"/>
                  </a:lnTo>
                  <a:lnTo>
                    <a:pt x="442" y="494"/>
                  </a:lnTo>
                  <a:lnTo>
                    <a:pt x="452" y="488"/>
                  </a:lnTo>
                  <a:lnTo>
                    <a:pt x="462" y="496"/>
                  </a:lnTo>
                  <a:lnTo>
                    <a:pt x="464" y="508"/>
                  </a:lnTo>
                  <a:lnTo>
                    <a:pt x="470" y="516"/>
                  </a:lnTo>
                  <a:lnTo>
                    <a:pt x="436" y="762"/>
                  </a:lnTo>
                  <a:lnTo>
                    <a:pt x="434" y="762"/>
                  </a:lnTo>
                  <a:lnTo>
                    <a:pt x="216" y="722"/>
                  </a:lnTo>
                  <a:lnTo>
                    <a:pt x="0" y="678"/>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2" name="Freeform 13"/>
            <p:cNvSpPr>
              <a:spLocks/>
            </p:cNvSpPr>
            <p:nvPr/>
          </p:nvSpPr>
          <p:spPr bwMode="grayWhite">
            <a:xfrm>
              <a:off x="1328" y="1619"/>
              <a:ext cx="465" cy="716"/>
            </a:xfrm>
            <a:custGeom>
              <a:avLst/>
              <a:gdLst>
                <a:gd name="T0" fmla="*/ 6 w 502"/>
                <a:gd name="T1" fmla="*/ 0 h 772"/>
                <a:gd name="T2" fmla="*/ 0 w 502"/>
                <a:gd name="T3" fmla="*/ 6 h 772"/>
                <a:gd name="T4" fmla="*/ 6 w 502"/>
                <a:gd name="T5" fmla="*/ 6 h 772"/>
                <a:gd name="T6" fmla="*/ 6 w 502"/>
                <a:gd name="T7" fmla="*/ 6 h 772"/>
                <a:gd name="T8" fmla="*/ 6 w 502"/>
                <a:gd name="T9" fmla="*/ 6 h 772"/>
                <a:gd name="T10" fmla="*/ 6 w 502"/>
                <a:gd name="T11" fmla="*/ 6 h 772"/>
                <a:gd name="T12" fmla="*/ 6 w 502"/>
                <a:gd name="T13" fmla="*/ 6 h 772"/>
                <a:gd name="T14" fmla="*/ 6 w 502"/>
                <a:gd name="T15" fmla="*/ 6 h 772"/>
                <a:gd name="T16" fmla="*/ 6 w 502"/>
                <a:gd name="T17" fmla="*/ 6 h 772"/>
                <a:gd name="T18" fmla="*/ 6 w 502"/>
                <a:gd name="T19" fmla="*/ 6 h 772"/>
                <a:gd name="T20" fmla="*/ 6 w 502"/>
                <a:gd name="T21" fmla="*/ 6 h 772"/>
                <a:gd name="T22" fmla="*/ 6 w 502"/>
                <a:gd name="T23" fmla="*/ 6 h 772"/>
                <a:gd name="T24" fmla="*/ 6 w 502"/>
                <a:gd name="T25" fmla="*/ 6 h 772"/>
                <a:gd name="T26" fmla="*/ 6 w 502"/>
                <a:gd name="T27" fmla="*/ 6 h 772"/>
                <a:gd name="T28" fmla="*/ 6 w 502"/>
                <a:gd name="T29" fmla="*/ 6 h 772"/>
                <a:gd name="T30" fmla="*/ 6 w 502"/>
                <a:gd name="T31" fmla="*/ 6 h 772"/>
                <a:gd name="T32" fmla="*/ 6 w 502"/>
                <a:gd name="T33" fmla="*/ 6 h 772"/>
                <a:gd name="T34" fmla="*/ 6 w 502"/>
                <a:gd name="T35" fmla="*/ 6 h 772"/>
                <a:gd name="T36" fmla="*/ 6 w 502"/>
                <a:gd name="T37" fmla="*/ 6 h 772"/>
                <a:gd name="T38" fmla="*/ 6 w 502"/>
                <a:gd name="T39" fmla="*/ 6 h 772"/>
                <a:gd name="T40" fmla="*/ 6 w 502"/>
                <a:gd name="T41" fmla="*/ 0 h 77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02"/>
                <a:gd name="T64" fmla="*/ 0 h 772"/>
                <a:gd name="T65" fmla="*/ 502 w 502"/>
                <a:gd name="T66" fmla="*/ 772 h 77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02" h="772">
                  <a:moveTo>
                    <a:pt x="74" y="0"/>
                  </a:moveTo>
                  <a:lnTo>
                    <a:pt x="0" y="294"/>
                  </a:lnTo>
                  <a:lnTo>
                    <a:pt x="324" y="772"/>
                  </a:lnTo>
                  <a:lnTo>
                    <a:pt x="324" y="768"/>
                  </a:lnTo>
                  <a:lnTo>
                    <a:pt x="328" y="760"/>
                  </a:lnTo>
                  <a:lnTo>
                    <a:pt x="334" y="740"/>
                  </a:lnTo>
                  <a:lnTo>
                    <a:pt x="330" y="732"/>
                  </a:lnTo>
                  <a:lnTo>
                    <a:pt x="336" y="686"/>
                  </a:lnTo>
                  <a:lnTo>
                    <a:pt x="332" y="668"/>
                  </a:lnTo>
                  <a:lnTo>
                    <a:pt x="336" y="662"/>
                  </a:lnTo>
                  <a:lnTo>
                    <a:pt x="348" y="660"/>
                  </a:lnTo>
                  <a:lnTo>
                    <a:pt x="364" y="664"/>
                  </a:lnTo>
                  <a:lnTo>
                    <a:pt x="368" y="670"/>
                  </a:lnTo>
                  <a:lnTo>
                    <a:pt x="368" y="674"/>
                  </a:lnTo>
                  <a:lnTo>
                    <a:pt x="374" y="680"/>
                  </a:lnTo>
                  <a:lnTo>
                    <a:pt x="382" y="680"/>
                  </a:lnTo>
                  <a:lnTo>
                    <a:pt x="398" y="638"/>
                  </a:lnTo>
                  <a:lnTo>
                    <a:pt x="406" y="586"/>
                  </a:lnTo>
                  <a:lnTo>
                    <a:pt x="502" y="94"/>
                  </a:lnTo>
                  <a:lnTo>
                    <a:pt x="286" y="50"/>
                  </a:lnTo>
                  <a:lnTo>
                    <a:pt x="74" y="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3" name="Freeform 14"/>
            <p:cNvSpPr>
              <a:spLocks/>
            </p:cNvSpPr>
            <p:nvPr/>
          </p:nvSpPr>
          <p:spPr bwMode="grayWhite">
            <a:xfrm>
              <a:off x="2069" y="1853"/>
              <a:ext cx="531" cy="420"/>
            </a:xfrm>
            <a:custGeom>
              <a:avLst/>
              <a:gdLst>
                <a:gd name="T0" fmla="*/ 0 w 572"/>
                <a:gd name="T1" fmla="*/ 6 h 454"/>
                <a:gd name="T2" fmla="*/ 6 w 572"/>
                <a:gd name="T3" fmla="*/ 0 h 454"/>
                <a:gd name="T4" fmla="*/ 6 w 572"/>
                <a:gd name="T5" fmla="*/ 6 h 454"/>
                <a:gd name="T6" fmla="*/ 6 w 572"/>
                <a:gd name="T7" fmla="*/ 6 h 454"/>
                <a:gd name="T8" fmla="*/ 6 w 572"/>
                <a:gd name="T9" fmla="*/ 6 h 454"/>
                <a:gd name="T10" fmla="*/ 6 w 572"/>
                <a:gd name="T11" fmla="*/ 6 h 454"/>
                <a:gd name="T12" fmla="*/ 6 w 572"/>
                <a:gd name="T13" fmla="*/ 6 h 454"/>
                <a:gd name="T14" fmla="*/ 0 w 572"/>
                <a:gd name="T15" fmla="*/ 6 h 454"/>
                <a:gd name="T16" fmla="*/ 0 60000 65536"/>
                <a:gd name="T17" fmla="*/ 0 60000 65536"/>
                <a:gd name="T18" fmla="*/ 0 60000 65536"/>
                <a:gd name="T19" fmla="*/ 0 60000 65536"/>
                <a:gd name="T20" fmla="*/ 0 60000 65536"/>
                <a:gd name="T21" fmla="*/ 0 60000 65536"/>
                <a:gd name="T22" fmla="*/ 0 60000 65536"/>
                <a:gd name="T23" fmla="*/ 0 60000 65536"/>
                <a:gd name="T24" fmla="*/ 0 w 572"/>
                <a:gd name="T25" fmla="*/ 0 h 454"/>
                <a:gd name="T26" fmla="*/ 572 w 572"/>
                <a:gd name="T27" fmla="*/ 454 h 45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72" h="454">
                  <a:moveTo>
                    <a:pt x="0" y="396"/>
                  </a:moveTo>
                  <a:lnTo>
                    <a:pt x="54" y="0"/>
                  </a:lnTo>
                  <a:lnTo>
                    <a:pt x="424" y="42"/>
                  </a:lnTo>
                  <a:lnTo>
                    <a:pt x="572" y="54"/>
                  </a:lnTo>
                  <a:lnTo>
                    <a:pt x="566" y="154"/>
                  </a:lnTo>
                  <a:lnTo>
                    <a:pt x="548" y="454"/>
                  </a:lnTo>
                  <a:lnTo>
                    <a:pt x="472" y="448"/>
                  </a:lnTo>
                  <a:lnTo>
                    <a:pt x="0" y="39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4" name="Freeform 15"/>
            <p:cNvSpPr>
              <a:spLocks/>
            </p:cNvSpPr>
            <p:nvPr/>
          </p:nvSpPr>
          <p:spPr bwMode="grayWhite">
            <a:xfrm>
              <a:off x="1995" y="2219"/>
              <a:ext cx="511" cy="530"/>
            </a:xfrm>
            <a:custGeom>
              <a:avLst/>
              <a:gdLst>
                <a:gd name="T0" fmla="*/ 6 w 552"/>
                <a:gd name="T1" fmla="*/ 0 h 570"/>
                <a:gd name="T2" fmla="*/ 0 w 552"/>
                <a:gd name="T3" fmla="*/ 7 h 570"/>
                <a:gd name="T4" fmla="*/ 0 w 552"/>
                <a:gd name="T5" fmla="*/ 7 h 570"/>
                <a:gd name="T6" fmla="*/ 6 w 552"/>
                <a:gd name="T7" fmla="*/ 7 h 570"/>
                <a:gd name="T8" fmla="*/ 6 w 552"/>
                <a:gd name="T9" fmla="*/ 7 h 570"/>
                <a:gd name="T10" fmla="*/ 6 w 552"/>
                <a:gd name="T11" fmla="*/ 7 h 570"/>
                <a:gd name="T12" fmla="*/ 6 w 552"/>
                <a:gd name="T13" fmla="*/ 7 h 570"/>
                <a:gd name="T14" fmla="*/ 6 w 552"/>
                <a:gd name="T15" fmla="*/ 7 h 570"/>
                <a:gd name="T16" fmla="*/ 6 w 552"/>
                <a:gd name="T17" fmla="*/ 7 h 570"/>
                <a:gd name="T18" fmla="*/ 6 w 552"/>
                <a:gd name="T19" fmla="*/ 7 h 570"/>
                <a:gd name="T20" fmla="*/ 6 w 552"/>
                <a:gd name="T21" fmla="*/ 7 h 570"/>
                <a:gd name="T22" fmla="*/ 6 w 552"/>
                <a:gd name="T23" fmla="*/ 7 h 570"/>
                <a:gd name="T24" fmla="*/ 6 w 552"/>
                <a:gd name="T25" fmla="*/ 7 h 570"/>
                <a:gd name="T26" fmla="*/ 6 w 552"/>
                <a:gd name="T27" fmla="*/ 7 h 570"/>
                <a:gd name="T28" fmla="*/ 6 w 552"/>
                <a:gd name="T29" fmla="*/ 7 h 570"/>
                <a:gd name="T30" fmla="*/ 6 w 552"/>
                <a:gd name="T31" fmla="*/ 7 h 570"/>
                <a:gd name="T32" fmla="*/ 6 w 552"/>
                <a:gd name="T33" fmla="*/ 0 h 57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52"/>
                <a:gd name="T52" fmla="*/ 0 h 570"/>
                <a:gd name="T53" fmla="*/ 552 w 552"/>
                <a:gd name="T54" fmla="*/ 570 h 57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52" h="570">
                  <a:moveTo>
                    <a:pt x="80" y="0"/>
                  </a:moveTo>
                  <a:lnTo>
                    <a:pt x="0" y="560"/>
                  </a:lnTo>
                  <a:lnTo>
                    <a:pt x="72" y="570"/>
                  </a:lnTo>
                  <a:lnTo>
                    <a:pt x="78" y="526"/>
                  </a:lnTo>
                  <a:lnTo>
                    <a:pt x="214" y="542"/>
                  </a:lnTo>
                  <a:lnTo>
                    <a:pt x="214" y="540"/>
                  </a:lnTo>
                  <a:lnTo>
                    <a:pt x="210" y="532"/>
                  </a:lnTo>
                  <a:lnTo>
                    <a:pt x="214" y="528"/>
                  </a:lnTo>
                  <a:lnTo>
                    <a:pt x="212" y="526"/>
                  </a:lnTo>
                  <a:lnTo>
                    <a:pt x="210" y="522"/>
                  </a:lnTo>
                  <a:lnTo>
                    <a:pt x="212" y="520"/>
                  </a:lnTo>
                  <a:lnTo>
                    <a:pt x="508" y="550"/>
                  </a:lnTo>
                  <a:lnTo>
                    <a:pt x="544" y="102"/>
                  </a:lnTo>
                  <a:lnTo>
                    <a:pt x="550" y="102"/>
                  </a:lnTo>
                  <a:lnTo>
                    <a:pt x="552" y="52"/>
                  </a:lnTo>
                  <a:lnTo>
                    <a:pt x="80" y="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5" name="Freeform 16"/>
            <p:cNvSpPr>
              <a:spLocks/>
            </p:cNvSpPr>
            <p:nvPr/>
          </p:nvSpPr>
          <p:spPr bwMode="grayWhite">
            <a:xfrm>
              <a:off x="2462" y="1706"/>
              <a:ext cx="605" cy="298"/>
            </a:xfrm>
            <a:custGeom>
              <a:avLst/>
              <a:gdLst>
                <a:gd name="T0" fmla="*/ 0 w 650"/>
                <a:gd name="T1" fmla="*/ 6 h 322"/>
                <a:gd name="T2" fmla="*/ 7 w 650"/>
                <a:gd name="T3" fmla="*/ 0 h 322"/>
                <a:gd name="T4" fmla="*/ 7 w 650"/>
                <a:gd name="T5" fmla="*/ 6 h 322"/>
                <a:gd name="T6" fmla="*/ 7 w 650"/>
                <a:gd name="T7" fmla="*/ 6 h 322"/>
                <a:gd name="T8" fmla="*/ 7 w 650"/>
                <a:gd name="T9" fmla="*/ 6 h 322"/>
                <a:gd name="T10" fmla="*/ 7 w 650"/>
                <a:gd name="T11" fmla="*/ 6 h 322"/>
                <a:gd name="T12" fmla="*/ 7 w 650"/>
                <a:gd name="T13" fmla="*/ 6 h 322"/>
                <a:gd name="T14" fmla="*/ 7 w 650"/>
                <a:gd name="T15" fmla="*/ 6 h 322"/>
                <a:gd name="T16" fmla="*/ 7 w 650"/>
                <a:gd name="T17" fmla="*/ 6 h 322"/>
                <a:gd name="T18" fmla="*/ 7 w 650"/>
                <a:gd name="T19" fmla="*/ 6 h 322"/>
                <a:gd name="T20" fmla="*/ 7 w 650"/>
                <a:gd name="T21" fmla="*/ 6 h 322"/>
                <a:gd name="T22" fmla="*/ 7 w 650"/>
                <a:gd name="T23" fmla="*/ 6 h 322"/>
                <a:gd name="T24" fmla="*/ 7 w 650"/>
                <a:gd name="T25" fmla="*/ 6 h 322"/>
                <a:gd name="T26" fmla="*/ 7 w 650"/>
                <a:gd name="T27" fmla="*/ 6 h 322"/>
                <a:gd name="T28" fmla="*/ 7 w 650"/>
                <a:gd name="T29" fmla="*/ 6 h 322"/>
                <a:gd name="T30" fmla="*/ 7 w 650"/>
                <a:gd name="T31" fmla="*/ 6 h 322"/>
                <a:gd name="T32" fmla="*/ 7 w 650"/>
                <a:gd name="T33" fmla="*/ 6 h 322"/>
                <a:gd name="T34" fmla="*/ 7 w 650"/>
                <a:gd name="T35" fmla="*/ 6 h 322"/>
                <a:gd name="T36" fmla="*/ 7 w 650"/>
                <a:gd name="T37" fmla="*/ 6 h 322"/>
                <a:gd name="T38" fmla="*/ 7 w 650"/>
                <a:gd name="T39" fmla="*/ 6 h 322"/>
                <a:gd name="T40" fmla="*/ 7 w 650"/>
                <a:gd name="T41" fmla="*/ 6 h 322"/>
                <a:gd name="T42" fmla="*/ 7 w 650"/>
                <a:gd name="T43" fmla="*/ 6 h 322"/>
                <a:gd name="T44" fmla="*/ 7 w 650"/>
                <a:gd name="T45" fmla="*/ 6 h 322"/>
                <a:gd name="T46" fmla="*/ 7 w 650"/>
                <a:gd name="T47" fmla="*/ 6 h 322"/>
                <a:gd name="T48" fmla="*/ 7 w 650"/>
                <a:gd name="T49" fmla="*/ 6 h 322"/>
                <a:gd name="T50" fmla="*/ 7 w 650"/>
                <a:gd name="T51" fmla="*/ 6 h 322"/>
                <a:gd name="T52" fmla="*/ 7 w 650"/>
                <a:gd name="T53" fmla="*/ 6 h 322"/>
                <a:gd name="T54" fmla="*/ 7 w 650"/>
                <a:gd name="T55" fmla="*/ 6 h 322"/>
                <a:gd name="T56" fmla="*/ 7 w 650"/>
                <a:gd name="T57" fmla="*/ 6 h 322"/>
                <a:gd name="T58" fmla="*/ 7 w 650"/>
                <a:gd name="T59" fmla="*/ 6 h 322"/>
                <a:gd name="T60" fmla="*/ 7 w 650"/>
                <a:gd name="T61" fmla="*/ 6 h 322"/>
                <a:gd name="T62" fmla="*/ 7 w 650"/>
                <a:gd name="T63" fmla="*/ 6 h 322"/>
                <a:gd name="T64" fmla="*/ 7 w 650"/>
                <a:gd name="T65" fmla="*/ 6 h 322"/>
                <a:gd name="T66" fmla="*/ 7 w 650"/>
                <a:gd name="T67" fmla="*/ 6 h 322"/>
                <a:gd name="T68" fmla="*/ 7 w 650"/>
                <a:gd name="T69" fmla="*/ 6 h 322"/>
                <a:gd name="T70" fmla="*/ 7 w 650"/>
                <a:gd name="T71" fmla="*/ 6 h 322"/>
                <a:gd name="T72" fmla="*/ 7 w 650"/>
                <a:gd name="T73" fmla="*/ 6 h 322"/>
                <a:gd name="T74" fmla="*/ 7 w 650"/>
                <a:gd name="T75" fmla="*/ 6 h 322"/>
                <a:gd name="T76" fmla="*/ 7 w 650"/>
                <a:gd name="T77" fmla="*/ 6 h 322"/>
                <a:gd name="T78" fmla="*/ 7 w 650"/>
                <a:gd name="T79" fmla="*/ 6 h 322"/>
                <a:gd name="T80" fmla="*/ 7 w 650"/>
                <a:gd name="T81" fmla="*/ 6 h 322"/>
                <a:gd name="T82" fmla="*/ 7 w 650"/>
                <a:gd name="T83" fmla="*/ 6 h 322"/>
                <a:gd name="T84" fmla="*/ 7 w 650"/>
                <a:gd name="T85" fmla="*/ 6 h 322"/>
                <a:gd name="T86" fmla="*/ 7 w 650"/>
                <a:gd name="T87" fmla="*/ 6 h 322"/>
                <a:gd name="T88" fmla="*/ 7 w 650"/>
                <a:gd name="T89" fmla="*/ 6 h 322"/>
                <a:gd name="T90" fmla="*/ 0 w 650"/>
                <a:gd name="T91" fmla="*/ 6 h 322"/>
                <a:gd name="T92" fmla="*/ 0 w 650"/>
                <a:gd name="T93" fmla="*/ 6 h 32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650"/>
                <a:gd name="T142" fmla="*/ 0 h 322"/>
                <a:gd name="T143" fmla="*/ 650 w 650"/>
                <a:gd name="T144" fmla="*/ 322 h 32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650" h="322">
                  <a:moveTo>
                    <a:pt x="0" y="200"/>
                  </a:moveTo>
                  <a:lnTo>
                    <a:pt x="16" y="0"/>
                  </a:lnTo>
                  <a:lnTo>
                    <a:pt x="418" y="22"/>
                  </a:lnTo>
                  <a:lnTo>
                    <a:pt x="428" y="38"/>
                  </a:lnTo>
                  <a:lnTo>
                    <a:pt x="442" y="38"/>
                  </a:lnTo>
                  <a:lnTo>
                    <a:pt x="452" y="34"/>
                  </a:lnTo>
                  <a:lnTo>
                    <a:pt x="460" y="40"/>
                  </a:lnTo>
                  <a:lnTo>
                    <a:pt x="464" y="52"/>
                  </a:lnTo>
                  <a:lnTo>
                    <a:pt x="476" y="56"/>
                  </a:lnTo>
                  <a:lnTo>
                    <a:pt x="486" y="52"/>
                  </a:lnTo>
                  <a:lnTo>
                    <a:pt x="496" y="46"/>
                  </a:lnTo>
                  <a:lnTo>
                    <a:pt x="510" y="46"/>
                  </a:lnTo>
                  <a:lnTo>
                    <a:pt x="518" y="48"/>
                  </a:lnTo>
                  <a:lnTo>
                    <a:pt x="550" y="68"/>
                  </a:lnTo>
                  <a:lnTo>
                    <a:pt x="564" y="80"/>
                  </a:lnTo>
                  <a:lnTo>
                    <a:pt x="566" y="90"/>
                  </a:lnTo>
                  <a:lnTo>
                    <a:pt x="576" y="96"/>
                  </a:lnTo>
                  <a:lnTo>
                    <a:pt x="576" y="102"/>
                  </a:lnTo>
                  <a:lnTo>
                    <a:pt x="570" y="116"/>
                  </a:lnTo>
                  <a:lnTo>
                    <a:pt x="578" y="124"/>
                  </a:lnTo>
                  <a:lnTo>
                    <a:pt x="584" y="140"/>
                  </a:lnTo>
                  <a:lnTo>
                    <a:pt x="592" y="148"/>
                  </a:lnTo>
                  <a:lnTo>
                    <a:pt x="590" y="156"/>
                  </a:lnTo>
                  <a:lnTo>
                    <a:pt x="592" y="164"/>
                  </a:lnTo>
                  <a:lnTo>
                    <a:pt x="602" y="172"/>
                  </a:lnTo>
                  <a:lnTo>
                    <a:pt x="604" y="180"/>
                  </a:lnTo>
                  <a:lnTo>
                    <a:pt x="602" y="188"/>
                  </a:lnTo>
                  <a:lnTo>
                    <a:pt x="600" y="204"/>
                  </a:lnTo>
                  <a:lnTo>
                    <a:pt x="610" y="208"/>
                  </a:lnTo>
                  <a:lnTo>
                    <a:pt x="612" y="216"/>
                  </a:lnTo>
                  <a:lnTo>
                    <a:pt x="608" y="224"/>
                  </a:lnTo>
                  <a:lnTo>
                    <a:pt x="610" y="232"/>
                  </a:lnTo>
                  <a:lnTo>
                    <a:pt x="616" y="240"/>
                  </a:lnTo>
                  <a:lnTo>
                    <a:pt x="612" y="248"/>
                  </a:lnTo>
                  <a:lnTo>
                    <a:pt x="616" y="258"/>
                  </a:lnTo>
                  <a:lnTo>
                    <a:pt x="618" y="262"/>
                  </a:lnTo>
                  <a:lnTo>
                    <a:pt x="624" y="272"/>
                  </a:lnTo>
                  <a:lnTo>
                    <a:pt x="632" y="280"/>
                  </a:lnTo>
                  <a:lnTo>
                    <a:pt x="634" y="294"/>
                  </a:lnTo>
                  <a:lnTo>
                    <a:pt x="644" y="306"/>
                  </a:lnTo>
                  <a:lnTo>
                    <a:pt x="650" y="308"/>
                  </a:lnTo>
                  <a:lnTo>
                    <a:pt x="648" y="320"/>
                  </a:lnTo>
                  <a:lnTo>
                    <a:pt x="648" y="322"/>
                  </a:lnTo>
                  <a:lnTo>
                    <a:pt x="142" y="312"/>
                  </a:lnTo>
                  <a:lnTo>
                    <a:pt x="148" y="212"/>
                  </a:lnTo>
                  <a:lnTo>
                    <a:pt x="0" y="20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6" name="Freeform 17"/>
            <p:cNvSpPr>
              <a:spLocks/>
            </p:cNvSpPr>
            <p:nvPr/>
          </p:nvSpPr>
          <p:spPr bwMode="grayWhite">
            <a:xfrm>
              <a:off x="2578" y="1995"/>
              <a:ext cx="542" cy="289"/>
            </a:xfrm>
            <a:custGeom>
              <a:avLst/>
              <a:gdLst>
                <a:gd name="T0" fmla="*/ 6 w 584"/>
                <a:gd name="T1" fmla="*/ 0 h 312"/>
                <a:gd name="T2" fmla="*/ 6 w 584"/>
                <a:gd name="T3" fmla="*/ 6 h 312"/>
                <a:gd name="T4" fmla="*/ 6 w 584"/>
                <a:gd name="T5" fmla="*/ 6 h 312"/>
                <a:gd name="T6" fmla="*/ 6 w 584"/>
                <a:gd name="T7" fmla="*/ 6 h 312"/>
                <a:gd name="T8" fmla="*/ 6 w 584"/>
                <a:gd name="T9" fmla="*/ 6 h 312"/>
                <a:gd name="T10" fmla="*/ 6 w 584"/>
                <a:gd name="T11" fmla="*/ 6 h 312"/>
                <a:gd name="T12" fmla="*/ 6 w 584"/>
                <a:gd name="T13" fmla="*/ 6 h 312"/>
                <a:gd name="T14" fmla="*/ 6 w 584"/>
                <a:gd name="T15" fmla="*/ 6 h 312"/>
                <a:gd name="T16" fmla="*/ 6 w 584"/>
                <a:gd name="T17" fmla="*/ 6 h 312"/>
                <a:gd name="T18" fmla="*/ 6 w 584"/>
                <a:gd name="T19" fmla="*/ 6 h 312"/>
                <a:gd name="T20" fmla="*/ 6 w 584"/>
                <a:gd name="T21" fmla="*/ 6 h 312"/>
                <a:gd name="T22" fmla="*/ 6 w 584"/>
                <a:gd name="T23" fmla="*/ 6 h 312"/>
                <a:gd name="T24" fmla="*/ 0 w 584"/>
                <a:gd name="T25" fmla="*/ 6 h 312"/>
                <a:gd name="T26" fmla="*/ 6 w 584"/>
                <a:gd name="T27" fmla="*/ 0 h 3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84"/>
                <a:gd name="T43" fmla="*/ 0 h 312"/>
                <a:gd name="T44" fmla="*/ 584 w 584"/>
                <a:gd name="T45" fmla="*/ 312 h 31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84" h="312">
                  <a:moveTo>
                    <a:pt x="18" y="0"/>
                  </a:moveTo>
                  <a:lnTo>
                    <a:pt x="524" y="10"/>
                  </a:lnTo>
                  <a:lnTo>
                    <a:pt x="558" y="36"/>
                  </a:lnTo>
                  <a:lnTo>
                    <a:pt x="548" y="48"/>
                  </a:lnTo>
                  <a:lnTo>
                    <a:pt x="546" y="60"/>
                  </a:lnTo>
                  <a:lnTo>
                    <a:pt x="550" y="66"/>
                  </a:lnTo>
                  <a:lnTo>
                    <a:pt x="558" y="70"/>
                  </a:lnTo>
                  <a:lnTo>
                    <a:pt x="564" y="88"/>
                  </a:lnTo>
                  <a:lnTo>
                    <a:pt x="572" y="92"/>
                  </a:lnTo>
                  <a:lnTo>
                    <a:pt x="578" y="94"/>
                  </a:lnTo>
                  <a:lnTo>
                    <a:pt x="582" y="96"/>
                  </a:lnTo>
                  <a:lnTo>
                    <a:pt x="584" y="312"/>
                  </a:lnTo>
                  <a:lnTo>
                    <a:pt x="0" y="300"/>
                  </a:lnTo>
                  <a:lnTo>
                    <a:pt x="18" y="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7" name="Freeform 18"/>
            <p:cNvSpPr>
              <a:spLocks/>
            </p:cNvSpPr>
            <p:nvPr/>
          </p:nvSpPr>
          <p:spPr bwMode="grayWhite">
            <a:xfrm>
              <a:off x="2942" y="1141"/>
              <a:ext cx="483" cy="543"/>
            </a:xfrm>
            <a:custGeom>
              <a:avLst/>
              <a:gdLst>
                <a:gd name="T0" fmla="*/ 7 w 518"/>
                <a:gd name="T1" fmla="*/ 7 h 584"/>
                <a:gd name="T2" fmla="*/ 7 w 518"/>
                <a:gd name="T3" fmla="*/ 7 h 584"/>
                <a:gd name="T4" fmla="*/ 7 w 518"/>
                <a:gd name="T5" fmla="*/ 7 h 584"/>
                <a:gd name="T6" fmla="*/ 7 w 518"/>
                <a:gd name="T7" fmla="*/ 7 h 584"/>
                <a:gd name="T8" fmla="*/ 7 w 518"/>
                <a:gd name="T9" fmla="*/ 7 h 584"/>
                <a:gd name="T10" fmla="*/ 7 w 518"/>
                <a:gd name="T11" fmla="*/ 7 h 584"/>
                <a:gd name="T12" fmla="*/ 7 w 518"/>
                <a:gd name="T13" fmla="*/ 7 h 584"/>
                <a:gd name="T14" fmla="*/ 7 w 518"/>
                <a:gd name="T15" fmla="*/ 7 h 584"/>
                <a:gd name="T16" fmla="*/ 2 w 518"/>
                <a:gd name="T17" fmla="*/ 7 h 584"/>
                <a:gd name="T18" fmla="*/ 7 w 518"/>
                <a:gd name="T19" fmla="*/ 7 h 584"/>
                <a:gd name="T20" fmla="*/ 0 w 518"/>
                <a:gd name="T21" fmla="*/ 7 h 584"/>
                <a:gd name="T22" fmla="*/ 7 w 518"/>
                <a:gd name="T23" fmla="*/ 7 h 584"/>
                <a:gd name="T24" fmla="*/ 7 w 518"/>
                <a:gd name="T25" fmla="*/ 0 h 584"/>
                <a:gd name="T26" fmla="*/ 7 w 518"/>
                <a:gd name="T27" fmla="*/ 7 h 584"/>
                <a:gd name="T28" fmla="*/ 7 w 518"/>
                <a:gd name="T29" fmla="*/ 7 h 584"/>
                <a:gd name="T30" fmla="*/ 7 w 518"/>
                <a:gd name="T31" fmla="*/ 7 h 584"/>
                <a:gd name="T32" fmla="*/ 7 w 518"/>
                <a:gd name="T33" fmla="*/ 7 h 584"/>
                <a:gd name="T34" fmla="*/ 7 w 518"/>
                <a:gd name="T35" fmla="*/ 7 h 584"/>
                <a:gd name="T36" fmla="*/ 7 w 518"/>
                <a:gd name="T37" fmla="*/ 7 h 584"/>
                <a:gd name="T38" fmla="*/ 7 w 518"/>
                <a:gd name="T39" fmla="*/ 7 h 584"/>
                <a:gd name="T40" fmla="*/ 7 w 518"/>
                <a:gd name="T41" fmla="*/ 7 h 584"/>
                <a:gd name="T42" fmla="*/ 7 w 518"/>
                <a:gd name="T43" fmla="*/ 7 h 584"/>
                <a:gd name="T44" fmla="*/ 7 w 518"/>
                <a:gd name="T45" fmla="*/ 7 h 584"/>
                <a:gd name="T46" fmla="*/ 7 w 518"/>
                <a:gd name="T47" fmla="*/ 7 h 584"/>
                <a:gd name="T48" fmla="*/ 7 w 518"/>
                <a:gd name="T49" fmla="*/ 7 h 584"/>
                <a:gd name="T50" fmla="*/ 7 w 518"/>
                <a:gd name="T51" fmla="*/ 7 h 584"/>
                <a:gd name="T52" fmla="*/ 7 w 518"/>
                <a:gd name="T53" fmla="*/ 7 h 584"/>
                <a:gd name="T54" fmla="*/ 7 w 518"/>
                <a:gd name="T55" fmla="*/ 7 h 584"/>
                <a:gd name="T56" fmla="*/ 7 w 518"/>
                <a:gd name="T57" fmla="*/ 7 h 584"/>
                <a:gd name="T58" fmla="*/ 7 w 518"/>
                <a:gd name="T59" fmla="*/ 7 h 584"/>
                <a:gd name="T60" fmla="*/ 7 w 518"/>
                <a:gd name="T61" fmla="*/ 7 h 584"/>
                <a:gd name="T62" fmla="*/ 7 w 518"/>
                <a:gd name="T63" fmla="*/ 7 h 584"/>
                <a:gd name="T64" fmla="*/ 7 w 518"/>
                <a:gd name="T65" fmla="*/ 7 h 584"/>
                <a:gd name="T66" fmla="*/ 7 w 518"/>
                <a:gd name="T67" fmla="*/ 7 h 584"/>
                <a:gd name="T68" fmla="*/ 7 w 518"/>
                <a:gd name="T69" fmla="*/ 7 h 584"/>
                <a:gd name="T70" fmla="*/ 7 w 518"/>
                <a:gd name="T71" fmla="*/ 7 h 584"/>
                <a:gd name="T72" fmla="*/ 7 w 518"/>
                <a:gd name="T73" fmla="*/ 7 h 584"/>
                <a:gd name="T74" fmla="*/ 7 w 518"/>
                <a:gd name="T75" fmla="*/ 7 h 584"/>
                <a:gd name="T76" fmla="*/ 7 w 518"/>
                <a:gd name="T77" fmla="*/ 7 h 584"/>
                <a:gd name="T78" fmla="*/ 7 w 518"/>
                <a:gd name="T79" fmla="*/ 7 h 584"/>
                <a:gd name="T80" fmla="*/ 7 w 518"/>
                <a:gd name="T81" fmla="*/ 7 h 584"/>
                <a:gd name="T82" fmla="*/ 7 w 518"/>
                <a:gd name="T83" fmla="*/ 7 h 584"/>
                <a:gd name="T84" fmla="*/ 7 w 518"/>
                <a:gd name="T85" fmla="*/ 7 h 584"/>
                <a:gd name="T86" fmla="*/ 7 w 518"/>
                <a:gd name="T87" fmla="*/ 7 h 584"/>
                <a:gd name="T88" fmla="*/ 7 w 518"/>
                <a:gd name="T89" fmla="*/ 7 h 584"/>
                <a:gd name="T90" fmla="*/ 7 w 518"/>
                <a:gd name="T91" fmla="*/ 7 h 584"/>
                <a:gd name="T92" fmla="*/ 7 w 518"/>
                <a:gd name="T93" fmla="*/ 7 h 584"/>
                <a:gd name="T94" fmla="*/ 7 w 518"/>
                <a:gd name="T95" fmla="*/ 7 h 584"/>
                <a:gd name="T96" fmla="*/ 7 w 518"/>
                <a:gd name="T97" fmla="*/ 7 h 584"/>
                <a:gd name="T98" fmla="*/ 7 w 518"/>
                <a:gd name="T99" fmla="*/ 7 h 584"/>
                <a:gd name="T100" fmla="*/ 7 w 518"/>
                <a:gd name="T101" fmla="*/ 7 h 584"/>
                <a:gd name="T102" fmla="*/ 7 w 518"/>
                <a:gd name="T103" fmla="*/ 7 h 584"/>
                <a:gd name="T104" fmla="*/ 7 w 518"/>
                <a:gd name="T105" fmla="*/ 7 h 58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18"/>
                <a:gd name="T160" fmla="*/ 0 h 584"/>
                <a:gd name="T161" fmla="*/ 518 w 518"/>
                <a:gd name="T162" fmla="*/ 584 h 58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18" h="584">
                  <a:moveTo>
                    <a:pt x="50" y="584"/>
                  </a:moveTo>
                  <a:lnTo>
                    <a:pt x="50" y="402"/>
                  </a:lnTo>
                  <a:lnTo>
                    <a:pt x="24" y="378"/>
                  </a:lnTo>
                  <a:lnTo>
                    <a:pt x="22" y="370"/>
                  </a:lnTo>
                  <a:lnTo>
                    <a:pt x="36" y="356"/>
                  </a:lnTo>
                  <a:lnTo>
                    <a:pt x="40" y="346"/>
                  </a:lnTo>
                  <a:lnTo>
                    <a:pt x="40" y="338"/>
                  </a:lnTo>
                  <a:lnTo>
                    <a:pt x="40" y="324"/>
                  </a:lnTo>
                  <a:lnTo>
                    <a:pt x="40" y="310"/>
                  </a:lnTo>
                  <a:lnTo>
                    <a:pt x="30" y="274"/>
                  </a:lnTo>
                  <a:lnTo>
                    <a:pt x="28" y="268"/>
                  </a:lnTo>
                  <a:lnTo>
                    <a:pt x="28" y="250"/>
                  </a:lnTo>
                  <a:lnTo>
                    <a:pt x="26" y="240"/>
                  </a:lnTo>
                  <a:lnTo>
                    <a:pt x="24" y="190"/>
                  </a:lnTo>
                  <a:lnTo>
                    <a:pt x="18" y="160"/>
                  </a:lnTo>
                  <a:lnTo>
                    <a:pt x="10" y="152"/>
                  </a:lnTo>
                  <a:lnTo>
                    <a:pt x="4" y="120"/>
                  </a:lnTo>
                  <a:lnTo>
                    <a:pt x="2" y="92"/>
                  </a:lnTo>
                  <a:lnTo>
                    <a:pt x="4" y="76"/>
                  </a:lnTo>
                  <a:lnTo>
                    <a:pt x="8" y="68"/>
                  </a:lnTo>
                  <a:lnTo>
                    <a:pt x="0" y="44"/>
                  </a:lnTo>
                  <a:lnTo>
                    <a:pt x="0" y="36"/>
                  </a:lnTo>
                  <a:lnTo>
                    <a:pt x="134" y="36"/>
                  </a:lnTo>
                  <a:lnTo>
                    <a:pt x="134" y="14"/>
                  </a:lnTo>
                  <a:lnTo>
                    <a:pt x="136" y="0"/>
                  </a:lnTo>
                  <a:lnTo>
                    <a:pt x="146" y="0"/>
                  </a:lnTo>
                  <a:lnTo>
                    <a:pt x="160" y="6"/>
                  </a:lnTo>
                  <a:lnTo>
                    <a:pt x="162" y="28"/>
                  </a:lnTo>
                  <a:lnTo>
                    <a:pt x="166" y="42"/>
                  </a:lnTo>
                  <a:lnTo>
                    <a:pt x="164" y="56"/>
                  </a:lnTo>
                  <a:lnTo>
                    <a:pt x="180" y="66"/>
                  </a:lnTo>
                  <a:lnTo>
                    <a:pt x="184" y="64"/>
                  </a:lnTo>
                  <a:lnTo>
                    <a:pt x="194" y="66"/>
                  </a:lnTo>
                  <a:lnTo>
                    <a:pt x="200" y="72"/>
                  </a:lnTo>
                  <a:lnTo>
                    <a:pt x="212" y="72"/>
                  </a:lnTo>
                  <a:lnTo>
                    <a:pt x="224" y="72"/>
                  </a:lnTo>
                  <a:lnTo>
                    <a:pt x="226" y="78"/>
                  </a:lnTo>
                  <a:lnTo>
                    <a:pt x="226" y="82"/>
                  </a:lnTo>
                  <a:lnTo>
                    <a:pt x="246" y="80"/>
                  </a:lnTo>
                  <a:lnTo>
                    <a:pt x="252" y="74"/>
                  </a:lnTo>
                  <a:lnTo>
                    <a:pt x="282" y="72"/>
                  </a:lnTo>
                  <a:lnTo>
                    <a:pt x="300" y="78"/>
                  </a:lnTo>
                  <a:lnTo>
                    <a:pt x="304" y="78"/>
                  </a:lnTo>
                  <a:lnTo>
                    <a:pt x="302" y="82"/>
                  </a:lnTo>
                  <a:lnTo>
                    <a:pt x="308" y="86"/>
                  </a:lnTo>
                  <a:lnTo>
                    <a:pt x="310" y="86"/>
                  </a:lnTo>
                  <a:lnTo>
                    <a:pt x="314" y="90"/>
                  </a:lnTo>
                  <a:lnTo>
                    <a:pt x="318" y="102"/>
                  </a:lnTo>
                  <a:lnTo>
                    <a:pt x="324" y="106"/>
                  </a:lnTo>
                  <a:lnTo>
                    <a:pt x="332" y="96"/>
                  </a:lnTo>
                  <a:lnTo>
                    <a:pt x="336" y="94"/>
                  </a:lnTo>
                  <a:lnTo>
                    <a:pt x="344" y="96"/>
                  </a:lnTo>
                  <a:lnTo>
                    <a:pt x="348" y="106"/>
                  </a:lnTo>
                  <a:lnTo>
                    <a:pt x="364" y="110"/>
                  </a:lnTo>
                  <a:lnTo>
                    <a:pt x="368" y="116"/>
                  </a:lnTo>
                  <a:lnTo>
                    <a:pt x="376" y="122"/>
                  </a:lnTo>
                  <a:lnTo>
                    <a:pt x="386" y="122"/>
                  </a:lnTo>
                  <a:lnTo>
                    <a:pt x="396" y="120"/>
                  </a:lnTo>
                  <a:lnTo>
                    <a:pt x="422" y="102"/>
                  </a:lnTo>
                  <a:lnTo>
                    <a:pt x="426" y="104"/>
                  </a:lnTo>
                  <a:lnTo>
                    <a:pt x="432" y="112"/>
                  </a:lnTo>
                  <a:lnTo>
                    <a:pt x="470" y="112"/>
                  </a:lnTo>
                  <a:lnTo>
                    <a:pt x="476" y="114"/>
                  </a:lnTo>
                  <a:lnTo>
                    <a:pt x="482" y="116"/>
                  </a:lnTo>
                  <a:lnTo>
                    <a:pt x="492" y="124"/>
                  </a:lnTo>
                  <a:lnTo>
                    <a:pt x="500" y="120"/>
                  </a:lnTo>
                  <a:lnTo>
                    <a:pt x="518" y="118"/>
                  </a:lnTo>
                  <a:lnTo>
                    <a:pt x="508" y="128"/>
                  </a:lnTo>
                  <a:lnTo>
                    <a:pt x="484" y="140"/>
                  </a:lnTo>
                  <a:lnTo>
                    <a:pt x="472" y="144"/>
                  </a:lnTo>
                  <a:lnTo>
                    <a:pt x="464" y="148"/>
                  </a:lnTo>
                  <a:lnTo>
                    <a:pt x="454" y="158"/>
                  </a:lnTo>
                  <a:lnTo>
                    <a:pt x="434" y="166"/>
                  </a:lnTo>
                  <a:lnTo>
                    <a:pt x="424" y="174"/>
                  </a:lnTo>
                  <a:lnTo>
                    <a:pt x="392" y="210"/>
                  </a:lnTo>
                  <a:lnTo>
                    <a:pt x="344" y="252"/>
                  </a:lnTo>
                  <a:lnTo>
                    <a:pt x="340" y="260"/>
                  </a:lnTo>
                  <a:lnTo>
                    <a:pt x="334" y="264"/>
                  </a:lnTo>
                  <a:lnTo>
                    <a:pt x="336" y="318"/>
                  </a:lnTo>
                  <a:lnTo>
                    <a:pt x="332" y="324"/>
                  </a:lnTo>
                  <a:lnTo>
                    <a:pt x="324" y="326"/>
                  </a:lnTo>
                  <a:lnTo>
                    <a:pt x="304" y="342"/>
                  </a:lnTo>
                  <a:lnTo>
                    <a:pt x="304" y="352"/>
                  </a:lnTo>
                  <a:lnTo>
                    <a:pt x="302" y="354"/>
                  </a:lnTo>
                  <a:lnTo>
                    <a:pt x="296" y="370"/>
                  </a:lnTo>
                  <a:lnTo>
                    <a:pt x="306" y="374"/>
                  </a:lnTo>
                  <a:lnTo>
                    <a:pt x="314" y="388"/>
                  </a:lnTo>
                  <a:lnTo>
                    <a:pt x="308" y="398"/>
                  </a:lnTo>
                  <a:lnTo>
                    <a:pt x="310" y="408"/>
                  </a:lnTo>
                  <a:lnTo>
                    <a:pt x="306" y="426"/>
                  </a:lnTo>
                  <a:lnTo>
                    <a:pt x="306" y="450"/>
                  </a:lnTo>
                  <a:lnTo>
                    <a:pt x="310" y="456"/>
                  </a:lnTo>
                  <a:lnTo>
                    <a:pt x="318" y="462"/>
                  </a:lnTo>
                  <a:lnTo>
                    <a:pt x="320" y="466"/>
                  </a:lnTo>
                  <a:lnTo>
                    <a:pt x="338" y="470"/>
                  </a:lnTo>
                  <a:lnTo>
                    <a:pt x="342" y="472"/>
                  </a:lnTo>
                  <a:lnTo>
                    <a:pt x="342" y="476"/>
                  </a:lnTo>
                  <a:lnTo>
                    <a:pt x="348" y="480"/>
                  </a:lnTo>
                  <a:lnTo>
                    <a:pt x="368" y="490"/>
                  </a:lnTo>
                  <a:lnTo>
                    <a:pt x="376" y="504"/>
                  </a:lnTo>
                  <a:lnTo>
                    <a:pt x="396" y="520"/>
                  </a:lnTo>
                  <a:lnTo>
                    <a:pt x="418" y="534"/>
                  </a:lnTo>
                  <a:lnTo>
                    <a:pt x="420" y="540"/>
                  </a:lnTo>
                  <a:lnTo>
                    <a:pt x="420" y="552"/>
                  </a:lnTo>
                  <a:lnTo>
                    <a:pt x="422" y="572"/>
                  </a:lnTo>
                  <a:lnTo>
                    <a:pt x="50" y="584"/>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88" name="Freeform 19"/>
            <p:cNvSpPr>
              <a:spLocks/>
            </p:cNvSpPr>
            <p:nvPr/>
          </p:nvSpPr>
          <p:spPr bwMode="grayWhite">
            <a:xfrm>
              <a:off x="3036" y="1942"/>
              <a:ext cx="491" cy="422"/>
            </a:xfrm>
            <a:custGeom>
              <a:avLst/>
              <a:gdLst>
                <a:gd name="T0" fmla="*/ 7 w 528"/>
                <a:gd name="T1" fmla="*/ 6 h 456"/>
                <a:gd name="T2" fmla="*/ 7 w 528"/>
                <a:gd name="T3" fmla="*/ 6 h 456"/>
                <a:gd name="T4" fmla="*/ 7 w 528"/>
                <a:gd name="T5" fmla="*/ 6 h 456"/>
                <a:gd name="T6" fmla="*/ 7 w 528"/>
                <a:gd name="T7" fmla="*/ 6 h 456"/>
                <a:gd name="T8" fmla="*/ 7 w 528"/>
                <a:gd name="T9" fmla="*/ 6 h 456"/>
                <a:gd name="T10" fmla="*/ 7 w 528"/>
                <a:gd name="T11" fmla="*/ 6 h 456"/>
                <a:gd name="T12" fmla="*/ 7 w 528"/>
                <a:gd name="T13" fmla="*/ 6 h 456"/>
                <a:gd name="T14" fmla="*/ 7 w 528"/>
                <a:gd name="T15" fmla="*/ 6 h 456"/>
                <a:gd name="T16" fmla="*/ 7 w 528"/>
                <a:gd name="T17" fmla="*/ 6 h 456"/>
                <a:gd name="T18" fmla="*/ 7 w 528"/>
                <a:gd name="T19" fmla="*/ 6 h 456"/>
                <a:gd name="T20" fmla="*/ 7 w 528"/>
                <a:gd name="T21" fmla="*/ 6 h 456"/>
                <a:gd name="T22" fmla="*/ 7 w 528"/>
                <a:gd name="T23" fmla="*/ 6 h 456"/>
                <a:gd name="T24" fmla="*/ 7 w 528"/>
                <a:gd name="T25" fmla="*/ 6 h 456"/>
                <a:gd name="T26" fmla="*/ 7 w 528"/>
                <a:gd name="T27" fmla="*/ 6 h 456"/>
                <a:gd name="T28" fmla="*/ 7 w 528"/>
                <a:gd name="T29" fmla="*/ 6 h 456"/>
                <a:gd name="T30" fmla="*/ 7 w 528"/>
                <a:gd name="T31" fmla="*/ 6 h 456"/>
                <a:gd name="T32" fmla="*/ 7 w 528"/>
                <a:gd name="T33" fmla="*/ 6 h 456"/>
                <a:gd name="T34" fmla="*/ 7 w 528"/>
                <a:gd name="T35" fmla="*/ 6 h 456"/>
                <a:gd name="T36" fmla="*/ 7 w 528"/>
                <a:gd name="T37" fmla="*/ 6 h 456"/>
                <a:gd name="T38" fmla="*/ 7 w 528"/>
                <a:gd name="T39" fmla="*/ 6 h 456"/>
                <a:gd name="T40" fmla="*/ 7 w 528"/>
                <a:gd name="T41" fmla="*/ 6 h 456"/>
                <a:gd name="T42" fmla="*/ 7 w 528"/>
                <a:gd name="T43" fmla="*/ 6 h 456"/>
                <a:gd name="T44" fmla="*/ 7 w 528"/>
                <a:gd name="T45" fmla="*/ 6 h 456"/>
                <a:gd name="T46" fmla="*/ 7 w 528"/>
                <a:gd name="T47" fmla="*/ 6 h 456"/>
                <a:gd name="T48" fmla="*/ 7 w 528"/>
                <a:gd name="T49" fmla="*/ 6 h 456"/>
                <a:gd name="T50" fmla="*/ 7 w 528"/>
                <a:gd name="T51" fmla="*/ 6 h 456"/>
                <a:gd name="T52" fmla="*/ 7 w 528"/>
                <a:gd name="T53" fmla="*/ 6 h 456"/>
                <a:gd name="T54" fmla="*/ 7 w 528"/>
                <a:gd name="T55" fmla="*/ 6 h 456"/>
                <a:gd name="T56" fmla="*/ 0 w 528"/>
                <a:gd name="T57" fmla="*/ 6 h 456"/>
                <a:gd name="T58" fmla="*/ 7 w 528"/>
                <a:gd name="T59" fmla="*/ 6 h 456"/>
                <a:gd name="T60" fmla="*/ 7 w 528"/>
                <a:gd name="T61" fmla="*/ 6 h 456"/>
                <a:gd name="T62" fmla="*/ 7 w 528"/>
                <a:gd name="T63" fmla="*/ 6 h 456"/>
                <a:gd name="T64" fmla="*/ 7 w 528"/>
                <a:gd name="T65" fmla="*/ 6 h 456"/>
                <a:gd name="T66" fmla="*/ 7 w 528"/>
                <a:gd name="T67" fmla="*/ 6 h 456"/>
                <a:gd name="T68" fmla="*/ 7 w 528"/>
                <a:gd name="T69" fmla="*/ 6 h 456"/>
                <a:gd name="T70" fmla="*/ 7 w 528"/>
                <a:gd name="T71" fmla="*/ 6 h 456"/>
                <a:gd name="T72" fmla="*/ 7 w 528"/>
                <a:gd name="T73" fmla="*/ 6 h 456"/>
                <a:gd name="T74" fmla="*/ 7 w 528"/>
                <a:gd name="T75" fmla="*/ 6 h 4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28"/>
                <a:gd name="T115" fmla="*/ 0 h 456"/>
                <a:gd name="T116" fmla="*/ 528 w 528"/>
                <a:gd name="T117" fmla="*/ 456 h 45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28" h="456">
                  <a:moveTo>
                    <a:pt x="92" y="420"/>
                  </a:moveTo>
                  <a:lnTo>
                    <a:pt x="444" y="404"/>
                  </a:lnTo>
                  <a:lnTo>
                    <a:pt x="442" y="408"/>
                  </a:lnTo>
                  <a:lnTo>
                    <a:pt x="450" y="414"/>
                  </a:lnTo>
                  <a:lnTo>
                    <a:pt x="454" y="422"/>
                  </a:lnTo>
                  <a:lnTo>
                    <a:pt x="452" y="430"/>
                  </a:lnTo>
                  <a:lnTo>
                    <a:pt x="442" y="438"/>
                  </a:lnTo>
                  <a:lnTo>
                    <a:pt x="432" y="450"/>
                  </a:lnTo>
                  <a:lnTo>
                    <a:pt x="430" y="456"/>
                  </a:lnTo>
                  <a:lnTo>
                    <a:pt x="484" y="452"/>
                  </a:lnTo>
                  <a:lnTo>
                    <a:pt x="488" y="438"/>
                  </a:lnTo>
                  <a:lnTo>
                    <a:pt x="486" y="432"/>
                  </a:lnTo>
                  <a:lnTo>
                    <a:pt x="490" y="416"/>
                  </a:lnTo>
                  <a:lnTo>
                    <a:pt x="496" y="402"/>
                  </a:lnTo>
                  <a:lnTo>
                    <a:pt x="502" y="394"/>
                  </a:lnTo>
                  <a:lnTo>
                    <a:pt x="512" y="390"/>
                  </a:lnTo>
                  <a:lnTo>
                    <a:pt x="516" y="392"/>
                  </a:lnTo>
                  <a:lnTo>
                    <a:pt x="520" y="388"/>
                  </a:lnTo>
                  <a:lnTo>
                    <a:pt x="528" y="364"/>
                  </a:lnTo>
                  <a:lnTo>
                    <a:pt x="526" y="354"/>
                  </a:lnTo>
                  <a:lnTo>
                    <a:pt x="520" y="352"/>
                  </a:lnTo>
                  <a:lnTo>
                    <a:pt x="518" y="350"/>
                  </a:lnTo>
                  <a:lnTo>
                    <a:pt x="518" y="348"/>
                  </a:lnTo>
                  <a:lnTo>
                    <a:pt x="516" y="346"/>
                  </a:lnTo>
                  <a:lnTo>
                    <a:pt x="510" y="346"/>
                  </a:lnTo>
                  <a:lnTo>
                    <a:pt x="510" y="350"/>
                  </a:lnTo>
                  <a:lnTo>
                    <a:pt x="506" y="352"/>
                  </a:lnTo>
                  <a:lnTo>
                    <a:pt x="490" y="324"/>
                  </a:lnTo>
                  <a:lnTo>
                    <a:pt x="490" y="320"/>
                  </a:lnTo>
                  <a:lnTo>
                    <a:pt x="496" y="314"/>
                  </a:lnTo>
                  <a:lnTo>
                    <a:pt x="498" y="310"/>
                  </a:lnTo>
                  <a:lnTo>
                    <a:pt x="490" y="302"/>
                  </a:lnTo>
                  <a:lnTo>
                    <a:pt x="486" y="284"/>
                  </a:lnTo>
                  <a:lnTo>
                    <a:pt x="464" y="264"/>
                  </a:lnTo>
                  <a:lnTo>
                    <a:pt x="452" y="262"/>
                  </a:lnTo>
                  <a:lnTo>
                    <a:pt x="430" y="248"/>
                  </a:lnTo>
                  <a:lnTo>
                    <a:pt x="418" y="234"/>
                  </a:lnTo>
                  <a:lnTo>
                    <a:pt x="412" y="224"/>
                  </a:lnTo>
                  <a:lnTo>
                    <a:pt x="416" y="218"/>
                  </a:lnTo>
                  <a:lnTo>
                    <a:pt x="430" y="200"/>
                  </a:lnTo>
                  <a:lnTo>
                    <a:pt x="428" y="186"/>
                  </a:lnTo>
                  <a:lnTo>
                    <a:pt x="432" y="174"/>
                  </a:lnTo>
                  <a:lnTo>
                    <a:pt x="428" y="168"/>
                  </a:lnTo>
                  <a:lnTo>
                    <a:pt x="410" y="158"/>
                  </a:lnTo>
                  <a:lnTo>
                    <a:pt x="404" y="162"/>
                  </a:lnTo>
                  <a:lnTo>
                    <a:pt x="396" y="170"/>
                  </a:lnTo>
                  <a:lnTo>
                    <a:pt x="392" y="166"/>
                  </a:lnTo>
                  <a:lnTo>
                    <a:pt x="380" y="130"/>
                  </a:lnTo>
                  <a:lnTo>
                    <a:pt x="374" y="124"/>
                  </a:lnTo>
                  <a:lnTo>
                    <a:pt x="350" y="106"/>
                  </a:lnTo>
                  <a:lnTo>
                    <a:pt x="328" y="80"/>
                  </a:lnTo>
                  <a:lnTo>
                    <a:pt x="328" y="72"/>
                  </a:lnTo>
                  <a:lnTo>
                    <a:pt x="320" y="56"/>
                  </a:lnTo>
                  <a:lnTo>
                    <a:pt x="320" y="38"/>
                  </a:lnTo>
                  <a:lnTo>
                    <a:pt x="324" y="26"/>
                  </a:lnTo>
                  <a:lnTo>
                    <a:pt x="324" y="22"/>
                  </a:lnTo>
                  <a:lnTo>
                    <a:pt x="300" y="0"/>
                  </a:lnTo>
                  <a:lnTo>
                    <a:pt x="0" y="8"/>
                  </a:lnTo>
                  <a:lnTo>
                    <a:pt x="6" y="18"/>
                  </a:lnTo>
                  <a:lnTo>
                    <a:pt x="14" y="26"/>
                  </a:lnTo>
                  <a:lnTo>
                    <a:pt x="16" y="40"/>
                  </a:lnTo>
                  <a:lnTo>
                    <a:pt x="26" y="52"/>
                  </a:lnTo>
                  <a:lnTo>
                    <a:pt x="32" y="54"/>
                  </a:lnTo>
                  <a:lnTo>
                    <a:pt x="30" y="66"/>
                  </a:lnTo>
                  <a:lnTo>
                    <a:pt x="30" y="68"/>
                  </a:lnTo>
                  <a:lnTo>
                    <a:pt x="64" y="94"/>
                  </a:lnTo>
                  <a:lnTo>
                    <a:pt x="54" y="106"/>
                  </a:lnTo>
                  <a:lnTo>
                    <a:pt x="52" y="118"/>
                  </a:lnTo>
                  <a:lnTo>
                    <a:pt x="56" y="124"/>
                  </a:lnTo>
                  <a:lnTo>
                    <a:pt x="64" y="128"/>
                  </a:lnTo>
                  <a:lnTo>
                    <a:pt x="70" y="146"/>
                  </a:lnTo>
                  <a:lnTo>
                    <a:pt x="78" y="150"/>
                  </a:lnTo>
                  <a:lnTo>
                    <a:pt x="84" y="152"/>
                  </a:lnTo>
                  <a:lnTo>
                    <a:pt x="88" y="154"/>
                  </a:lnTo>
                  <a:lnTo>
                    <a:pt x="90" y="370"/>
                  </a:lnTo>
                  <a:lnTo>
                    <a:pt x="92" y="420"/>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489" name="Freeform 20"/>
            <p:cNvSpPr>
              <a:spLocks/>
            </p:cNvSpPr>
            <p:nvPr/>
          </p:nvSpPr>
          <p:spPr bwMode="grayWhite">
            <a:xfrm>
              <a:off x="3167" y="2644"/>
              <a:ext cx="418" cy="360"/>
            </a:xfrm>
            <a:custGeom>
              <a:avLst/>
              <a:gdLst>
                <a:gd name="T0" fmla="*/ 7 w 448"/>
                <a:gd name="T1" fmla="*/ 6 h 388"/>
                <a:gd name="T2" fmla="*/ 7 w 448"/>
                <a:gd name="T3" fmla="*/ 6 h 388"/>
                <a:gd name="T4" fmla="*/ 7 w 448"/>
                <a:gd name="T5" fmla="*/ 6 h 388"/>
                <a:gd name="T6" fmla="*/ 7 w 448"/>
                <a:gd name="T7" fmla="*/ 6 h 388"/>
                <a:gd name="T8" fmla="*/ 7 w 448"/>
                <a:gd name="T9" fmla="*/ 6 h 388"/>
                <a:gd name="T10" fmla="*/ 7 w 448"/>
                <a:gd name="T11" fmla="*/ 6 h 388"/>
                <a:gd name="T12" fmla="*/ 7 w 448"/>
                <a:gd name="T13" fmla="*/ 6 h 388"/>
                <a:gd name="T14" fmla="*/ 7 w 448"/>
                <a:gd name="T15" fmla="*/ 6 h 388"/>
                <a:gd name="T16" fmla="*/ 7 w 448"/>
                <a:gd name="T17" fmla="*/ 6 h 388"/>
                <a:gd name="T18" fmla="*/ 7 w 448"/>
                <a:gd name="T19" fmla="*/ 6 h 388"/>
                <a:gd name="T20" fmla="*/ 7 w 448"/>
                <a:gd name="T21" fmla="*/ 6 h 388"/>
                <a:gd name="T22" fmla="*/ 7 w 448"/>
                <a:gd name="T23" fmla="*/ 6 h 388"/>
                <a:gd name="T24" fmla="*/ 7 w 448"/>
                <a:gd name="T25" fmla="*/ 6 h 388"/>
                <a:gd name="T26" fmla="*/ 7 w 448"/>
                <a:gd name="T27" fmla="*/ 6 h 388"/>
                <a:gd name="T28" fmla="*/ 7 w 448"/>
                <a:gd name="T29" fmla="*/ 6 h 388"/>
                <a:gd name="T30" fmla="*/ 7 w 448"/>
                <a:gd name="T31" fmla="*/ 6 h 388"/>
                <a:gd name="T32" fmla="*/ 7 w 448"/>
                <a:gd name="T33" fmla="*/ 6 h 388"/>
                <a:gd name="T34" fmla="*/ 7 w 448"/>
                <a:gd name="T35" fmla="*/ 6 h 388"/>
                <a:gd name="T36" fmla="*/ 7 w 448"/>
                <a:gd name="T37" fmla="*/ 6 h 388"/>
                <a:gd name="T38" fmla="*/ 7 w 448"/>
                <a:gd name="T39" fmla="*/ 6 h 388"/>
                <a:gd name="T40" fmla="*/ 7 w 448"/>
                <a:gd name="T41" fmla="*/ 6 h 388"/>
                <a:gd name="T42" fmla="*/ 7 w 448"/>
                <a:gd name="T43" fmla="*/ 6 h 388"/>
                <a:gd name="T44" fmla="*/ 7 w 448"/>
                <a:gd name="T45" fmla="*/ 6 h 388"/>
                <a:gd name="T46" fmla="*/ 7 w 448"/>
                <a:gd name="T47" fmla="*/ 6 h 388"/>
                <a:gd name="T48" fmla="*/ 7 w 448"/>
                <a:gd name="T49" fmla="*/ 6 h 388"/>
                <a:gd name="T50" fmla="*/ 7 w 448"/>
                <a:gd name="T51" fmla="*/ 6 h 388"/>
                <a:gd name="T52" fmla="*/ 7 w 448"/>
                <a:gd name="T53" fmla="*/ 6 h 388"/>
                <a:gd name="T54" fmla="*/ 7 w 448"/>
                <a:gd name="T55" fmla="*/ 6 h 388"/>
                <a:gd name="T56" fmla="*/ 7 w 448"/>
                <a:gd name="T57" fmla="*/ 6 h 388"/>
                <a:gd name="T58" fmla="*/ 7 w 448"/>
                <a:gd name="T59" fmla="*/ 6 h 388"/>
                <a:gd name="T60" fmla="*/ 7 w 448"/>
                <a:gd name="T61" fmla="*/ 6 h 388"/>
                <a:gd name="T62" fmla="*/ 7 w 448"/>
                <a:gd name="T63" fmla="*/ 6 h 388"/>
                <a:gd name="T64" fmla="*/ 7 w 448"/>
                <a:gd name="T65" fmla="*/ 6 h 388"/>
                <a:gd name="T66" fmla="*/ 7 w 448"/>
                <a:gd name="T67" fmla="*/ 6 h 388"/>
                <a:gd name="T68" fmla="*/ 7 w 448"/>
                <a:gd name="T69" fmla="*/ 6 h 388"/>
                <a:gd name="T70" fmla="*/ 7 w 448"/>
                <a:gd name="T71" fmla="*/ 6 h 388"/>
                <a:gd name="T72" fmla="*/ 7 w 448"/>
                <a:gd name="T73" fmla="*/ 6 h 388"/>
                <a:gd name="T74" fmla="*/ 7 w 448"/>
                <a:gd name="T75" fmla="*/ 6 h 388"/>
                <a:gd name="T76" fmla="*/ 7 w 448"/>
                <a:gd name="T77" fmla="*/ 6 h 388"/>
                <a:gd name="T78" fmla="*/ 7 w 448"/>
                <a:gd name="T79" fmla="*/ 6 h 388"/>
                <a:gd name="T80" fmla="*/ 7 w 448"/>
                <a:gd name="T81" fmla="*/ 6 h 388"/>
                <a:gd name="T82" fmla="*/ 6 w 448"/>
                <a:gd name="T83" fmla="*/ 6 h 38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48"/>
                <a:gd name="T127" fmla="*/ 0 h 388"/>
                <a:gd name="T128" fmla="*/ 448 w 448"/>
                <a:gd name="T129" fmla="*/ 388 h 38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48" h="388">
                  <a:moveTo>
                    <a:pt x="0" y="6"/>
                  </a:moveTo>
                  <a:lnTo>
                    <a:pt x="240" y="0"/>
                  </a:lnTo>
                  <a:lnTo>
                    <a:pt x="240" y="8"/>
                  </a:lnTo>
                  <a:lnTo>
                    <a:pt x="250" y="28"/>
                  </a:lnTo>
                  <a:lnTo>
                    <a:pt x="250" y="46"/>
                  </a:lnTo>
                  <a:lnTo>
                    <a:pt x="256" y="58"/>
                  </a:lnTo>
                  <a:lnTo>
                    <a:pt x="262" y="62"/>
                  </a:lnTo>
                  <a:lnTo>
                    <a:pt x="262" y="72"/>
                  </a:lnTo>
                  <a:lnTo>
                    <a:pt x="252" y="78"/>
                  </a:lnTo>
                  <a:lnTo>
                    <a:pt x="248" y="82"/>
                  </a:lnTo>
                  <a:lnTo>
                    <a:pt x="244" y="102"/>
                  </a:lnTo>
                  <a:lnTo>
                    <a:pt x="228" y="126"/>
                  </a:lnTo>
                  <a:lnTo>
                    <a:pt x="214" y="168"/>
                  </a:lnTo>
                  <a:lnTo>
                    <a:pt x="214" y="198"/>
                  </a:lnTo>
                  <a:lnTo>
                    <a:pt x="368" y="192"/>
                  </a:lnTo>
                  <a:lnTo>
                    <a:pt x="372" y="198"/>
                  </a:lnTo>
                  <a:lnTo>
                    <a:pt x="368" y="212"/>
                  </a:lnTo>
                  <a:lnTo>
                    <a:pt x="368" y="234"/>
                  </a:lnTo>
                  <a:lnTo>
                    <a:pt x="386" y="250"/>
                  </a:lnTo>
                  <a:lnTo>
                    <a:pt x="388" y="270"/>
                  </a:lnTo>
                  <a:lnTo>
                    <a:pt x="366" y="266"/>
                  </a:lnTo>
                  <a:lnTo>
                    <a:pt x="346" y="256"/>
                  </a:lnTo>
                  <a:lnTo>
                    <a:pt x="342" y="254"/>
                  </a:lnTo>
                  <a:lnTo>
                    <a:pt x="334" y="258"/>
                  </a:lnTo>
                  <a:lnTo>
                    <a:pt x="320" y="272"/>
                  </a:lnTo>
                  <a:lnTo>
                    <a:pt x="320" y="278"/>
                  </a:lnTo>
                  <a:lnTo>
                    <a:pt x="326" y="286"/>
                  </a:lnTo>
                  <a:lnTo>
                    <a:pt x="334" y="288"/>
                  </a:lnTo>
                  <a:lnTo>
                    <a:pt x="350" y="286"/>
                  </a:lnTo>
                  <a:lnTo>
                    <a:pt x="360" y="280"/>
                  </a:lnTo>
                  <a:lnTo>
                    <a:pt x="366" y="276"/>
                  </a:lnTo>
                  <a:lnTo>
                    <a:pt x="376" y="278"/>
                  </a:lnTo>
                  <a:lnTo>
                    <a:pt x="382" y="276"/>
                  </a:lnTo>
                  <a:lnTo>
                    <a:pt x="382" y="280"/>
                  </a:lnTo>
                  <a:lnTo>
                    <a:pt x="380" y="284"/>
                  </a:lnTo>
                  <a:lnTo>
                    <a:pt x="374" y="290"/>
                  </a:lnTo>
                  <a:lnTo>
                    <a:pt x="374" y="296"/>
                  </a:lnTo>
                  <a:lnTo>
                    <a:pt x="380" y="300"/>
                  </a:lnTo>
                  <a:lnTo>
                    <a:pt x="386" y="300"/>
                  </a:lnTo>
                  <a:lnTo>
                    <a:pt x="390" y="296"/>
                  </a:lnTo>
                  <a:lnTo>
                    <a:pt x="398" y="284"/>
                  </a:lnTo>
                  <a:lnTo>
                    <a:pt x="414" y="278"/>
                  </a:lnTo>
                  <a:lnTo>
                    <a:pt x="420" y="274"/>
                  </a:lnTo>
                  <a:lnTo>
                    <a:pt x="424" y="274"/>
                  </a:lnTo>
                  <a:lnTo>
                    <a:pt x="428" y="280"/>
                  </a:lnTo>
                  <a:lnTo>
                    <a:pt x="426" y="286"/>
                  </a:lnTo>
                  <a:lnTo>
                    <a:pt x="428" y="290"/>
                  </a:lnTo>
                  <a:lnTo>
                    <a:pt x="426" y="296"/>
                  </a:lnTo>
                  <a:lnTo>
                    <a:pt x="420" y="302"/>
                  </a:lnTo>
                  <a:lnTo>
                    <a:pt x="406" y="318"/>
                  </a:lnTo>
                  <a:lnTo>
                    <a:pt x="394" y="328"/>
                  </a:lnTo>
                  <a:lnTo>
                    <a:pt x="394" y="336"/>
                  </a:lnTo>
                  <a:lnTo>
                    <a:pt x="398" y="344"/>
                  </a:lnTo>
                  <a:lnTo>
                    <a:pt x="414" y="354"/>
                  </a:lnTo>
                  <a:lnTo>
                    <a:pt x="444" y="366"/>
                  </a:lnTo>
                  <a:lnTo>
                    <a:pt x="448" y="370"/>
                  </a:lnTo>
                  <a:lnTo>
                    <a:pt x="444" y="378"/>
                  </a:lnTo>
                  <a:lnTo>
                    <a:pt x="440" y="380"/>
                  </a:lnTo>
                  <a:lnTo>
                    <a:pt x="416" y="388"/>
                  </a:lnTo>
                  <a:lnTo>
                    <a:pt x="414" y="370"/>
                  </a:lnTo>
                  <a:lnTo>
                    <a:pt x="400" y="364"/>
                  </a:lnTo>
                  <a:lnTo>
                    <a:pt x="376" y="354"/>
                  </a:lnTo>
                  <a:lnTo>
                    <a:pt x="372" y="346"/>
                  </a:lnTo>
                  <a:lnTo>
                    <a:pt x="366" y="342"/>
                  </a:lnTo>
                  <a:lnTo>
                    <a:pt x="360" y="346"/>
                  </a:lnTo>
                  <a:lnTo>
                    <a:pt x="356" y="364"/>
                  </a:lnTo>
                  <a:lnTo>
                    <a:pt x="360" y="366"/>
                  </a:lnTo>
                  <a:lnTo>
                    <a:pt x="360" y="370"/>
                  </a:lnTo>
                  <a:lnTo>
                    <a:pt x="346" y="380"/>
                  </a:lnTo>
                  <a:lnTo>
                    <a:pt x="342" y="378"/>
                  </a:lnTo>
                  <a:lnTo>
                    <a:pt x="334" y="368"/>
                  </a:lnTo>
                  <a:lnTo>
                    <a:pt x="330" y="368"/>
                  </a:lnTo>
                  <a:lnTo>
                    <a:pt x="322" y="370"/>
                  </a:lnTo>
                  <a:lnTo>
                    <a:pt x="318" y="366"/>
                  </a:lnTo>
                  <a:lnTo>
                    <a:pt x="314" y="368"/>
                  </a:lnTo>
                  <a:lnTo>
                    <a:pt x="302" y="380"/>
                  </a:lnTo>
                  <a:lnTo>
                    <a:pt x="288" y="380"/>
                  </a:lnTo>
                  <a:lnTo>
                    <a:pt x="284" y="376"/>
                  </a:lnTo>
                  <a:lnTo>
                    <a:pt x="270" y="374"/>
                  </a:lnTo>
                  <a:lnTo>
                    <a:pt x="250" y="348"/>
                  </a:lnTo>
                  <a:lnTo>
                    <a:pt x="238" y="346"/>
                  </a:lnTo>
                  <a:lnTo>
                    <a:pt x="226" y="342"/>
                  </a:lnTo>
                  <a:lnTo>
                    <a:pt x="222" y="334"/>
                  </a:lnTo>
                  <a:lnTo>
                    <a:pt x="220" y="332"/>
                  </a:lnTo>
                  <a:lnTo>
                    <a:pt x="216" y="332"/>
                  </a:lnTo>
                  <a:lnTo>
                    <a:pt x="216" y="330"/>
                  </a:lnTo>
                  <a:lnTo>
                    <a:pt x="216" y="326"/>
                  </a:lnTo>
                  <a:lnTo>
                    <a:pt x="212" y="324"/>
                  </a:lnTo>
                  <a:lnTo>
                    <a:pt x="208" y="326"/>
                  </a:lnTo>
                  <a:lnTo>
                    <a:pt x="198" y="324"/>
                  </a:lnTo>
                  <a:lnTo>
                    <a:pt x="198" y="322"/>
                  </a:lnTo>
                  <a:lnTo>
                    <a:pt x="196" y="316"/>
                  </a:lnTo>
                  <a:lnTo>
                    <a:pt x="190" y="316"/>
                  </a:lnTo>
                  <a:lnTo>
                    <a:pt x="174" y="330"/>
                  </a:lnTo>
                  <a:lnTo>
                    <a:pt x="182" y="340"/>
                  </a:lnTo>
                  <a:lnTo>
                    <a:pt x="178" y="342"/>
                  </a:lnTo>
                  <a:lnTo>
                    <a:pt x="152" y="344"/>
                  </a:lnTo>
                  <a:lnTo>
                    <a:pt x="108" y="334"/>
                  </a:lnTo>
                  <a:lnTo>
                    <a:pt x="82" y="326"/>
                  </a:lnTo>
                  <a:lnTo>
                    <a:pt x="24" y="334"/>
                  </a:lnTo>
                  <a:lnTo>
                    <a:pt x="20" y="330"/>
                  </a:lnTo>
                  <a:lnTo>
                    <a:pt x="18" y="324"/>
                  </a:lnTo>
                  <a:lnTo>
                    <a:pt x="22" y="320"/>
                  </a:lnTo>
                  <a:lnTo>
                    <a:pt x="24" y="314"/>
                  </a:lnTo>
                  <a:lnTo>
                    <a:pt x="30" y="308"/>
                  </a:lnTo>
                  <a:lnTo>
                    <a:pt x="36" y="286"/>
                  </a:lnTo>
                  <a:lnTo>
                    <a:pt x="32" y="278"/>
                  </a:lnTo>
                  <a:lnTo>
                    <a:pt x="32" y="270"/>
                  </a:lnTo>
                  <a:lnTo>
                    <a:pt x="34" y="266"/>
                  </a:lnTo>
                  <a:lnTo>
                    <a:pt x="32" y="260"/>
                  </a:lnTo>
                  <a:lnTo>
                    <a:pt x="36" y="248"/>
                  </a:lnTo>
                  <a:lnTo>
                    <a:pt x="42" y="242"/>
                  </a:lnTo>
                  <a:lnTo>
                    <a:pt x="44" y="232"/>
                  </a:lnTo>
                  <a:lnTo>
                    <a:pt x="48" y="214"/>
                  </a:lnTo>
                  <a:lnTo>
                    <a:pt x="48" y="204"/>
                  </a:lnTo>
                  <a:lnTo>
                    <a:pt x="44" y="188"/>
                  </a:lnTo>
                  <a:lnTo>
                    <a:pt x="38" y="178"/>
                  </a:lnTo>
                  <a:lnTo>
                    <a:pt x="36" y="176"/>
                  </a:lnTo>
                  <a:lnTo>
                    <a:pt x="36" y="170"/>
                  </a:lnTo>
                  <a:lnTo>
                    <a:pt x="34" y="166"/>
                  </a:lnTo>
                  <a:lnTo>
                    <a:pt x="30" y="156"/>
                  </a:lnTo>
                  <a:lnTo>
                    <a:pt x="24" y="152"/>
                  </a:lnTo>
                  <a:lnTo>
                    <a:pt x="22" y="148"/>
                  </a:lnTo>
                  <a:lnTo>
                    <a:pt x="26" y="138"/>
                  </a:lnTo>
                  <a:lnTo>
                    <a:pt x="18" y="124"/>
                  </a:lnTo>
                  <a:lnTo>
                    <a:pt x="6" y="112"/>
                  </a:lnTo>
                  <a:lnTo>
                    <a:pt x="2" y="106"/>
                  </a:lnTo>
                  <a:lnTo>
                    <a:pt x="0" y="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90" name="Freeform 21"/>
            <p:cNvSpPr>
              <a:spLocks/>
            </p:cNvSpPr>
            <p:nvPr/>
          </p:nvSpPr>
          <p:spPr bwMode="grayWhite">
            <a:xfrm>
              <a:off x="3333" y="1750"/>
              <a:ext cx="292" cy="518"/>
            </a:xfrm>
            <a:custGeom>
              <a:avLst/>
              <a:gdLst>
                <a:gd name="T0" fmla="*/ 7 w 314"/>
                <a:gd name="T1" fmla="*/ 6 h 558"/>
                <a:gd name="T2" fmla="*/ 7 w 314"/>
                <a:gd name="T3" fmla="*/ 6 h 558"/>
                <a:gd name="T4" fmla="*/ 7 w 314"/>
                <a:gd name="T5" fmla="*/ 6 h 558"/>
                <a:gd name="T6" fmla="*/ 7 w 314"/>
                <a:gd name="T7" fmla="*/ 6 h 558"/>
                <a:gd name="T8" fmla="*/ 7 w 314"/>
                <a:gd name="T9" fmla="*/ 6 h 558"/>
                <a:gd name="T10" fmla="*/ 7 w 314"/>
                <a:gd name="T11" fmla="*/ 6 h 558"/>
                <a:gd name="T12" fmla="*/ 7 w 314"/>
                <a:gd name="T13" fmla="*/ 6 h 558"/>
                <a:gd name="T14" fmla="*/ 7 w 314"/>
                <a:gd name="T15" fmla="*/ 6 h 558"/>
                <a:gd name="T16" fmla="*/ 7 w 314"/>
                <a:gd name="T17" fmla="*/ 6 h 558"/>
                <a:gd name="T18" fmla="*/ 7 w 314"/>
                <a:gd name="T19" fmla="*/ 6 h 558"/>
                <a:gd name="T20" fmla="*/ 7 w 314"/>
                <a:gd name="T21" fmla="*/ 6 h 558"/>
                <a:gd name="T22" fmla="*/ 7 w 314"/>
                <a:gd name="T23" fmla="*/ 6 h 558"/>
                <a:gd name="T24" fmla="*/ 4 w 314"/>
                <a:gd name="T25" fmla="*/ 6 h 558"/>
                <a:gd name="T26" fmla="*/ 0 w 314"/>
                <a:gd name="T27" fmla="*/ 6 h 558"/>
                <a:gd name="T28" fmla="*/ 7 w 314"/>
                <a:gd name="T29" fmla="*/ 6 h 558"/>
                <a:gd name="T30" fmla="*/ 7 w 314"/>
                <a:gd name="T31" fmla="*/ 6 h 558"/>
                <a:gd name="T32" fmla="*/ 7 w 314"/>
                <a:gd name="T33" fmla="*/ 6 h 558"/>
                <a:gd name="T34" fmla="*/ 7 w 314"/>
                <a:gd name="T35" fmla="*/ 6 h 558"/>
                <a:gd name="T36" fmla="*/ 7 w 314"/>
                <a:gd name="T37" fmla="*/ 6 h 558"/>
                <a:gd name="T38" fmla="*/ 7 w 314"/>
                <a:gd name="T39" fmla="*/ 6 h 558"/>
                <a:gd name="T40" fmla="*/ 7 w 314"/>
                <a:gd name="T41" fmla="*/ 6 h 558"/>
                <a:gd name="T42" fmla="*/ 7 w 314"/>
                <a:gd name="T43" fmla="*/ 6 h 558"/>
                <a:gd name="T44" fmla="*/ 7 w 314"/>
                <a:gd name="T45" fmla="*/ 6 h 558"/>
                <a:gd name="T46" fmla="*/ 7 w 314"/>
                <a:gd name="T47" fmla="*/ 6 h 558"/>
                <a:gd name="T48" fmla="*/ 7 w 314"/>
                <a:gd name="T49" fmla="*/ 6 h 558"/>
                <a:gd name="T50" fmla="*/ 7 w 314"/>
                <a:gd name="T51" fmla="*/ 6 h 558"/>
                <a:gd name="T52" fmla="*/ 7 w 314"/>
                <a:gd name="T53" fmla="*/ 6 h 558"/>
                <a:gd name="T54" fmla="*/ 7 w 314"/>
                <a:gd name="T55" fmla="*/ 6 h 558"/>
                <a:gd name="T56" fmla="*/ 7 w 314"/>
                <a:gd name="T57" fmla="*/ 6 h 558"/>
                <a:gd name="T58" fmla="*/ 7 w 314"/>
                <a:gd name="T59" fmla="*/ 6 h 558"/>
                <a:gd name="T60" fmla="*/ 7 w 314"/>
                <a:gd name="T61" fmla="*/ 6 h 558"/>
                <a:gd name="T62" fmla="*/ 7 w 314"/>
                <a:gd name="T63" fmla="*/ 6 h 558"/>
                <a:gd name="T64" fmla="*/ 7 w 314"/>
                <a:gd name="T65" fmla="*/ 6 h 558"/>
                <a:gd name="T66" fmla="*/ 7 w 314"/>
                <a:gd name="T67" fmla="*/ 6 h 558"/>
                <a:gd name="T68" fmla="*/ 7 w 314"/>
                <a:gd name="T69" fmla="*/ 6 h 558"/>
                <a:gd name="T70" fmla="*/ 7 w 314"/>
                <a:gd name="T71" fmla="*/ 6 h 558"/>
                <a:gd name="T72" fmla="*/ 7 w 314"/>
                <a:gd name="T73" fmla="*/ 6 h 558"/>
                <a:gd name="T74" fmla="*/ 7 w 314"/>
                <a:gd name="T75" fmla="*/ 6 h 558"/>
                <a:gd name="T76" fmla="*/ 7 w 314"/>
                <a:gd name="T77" fmla="*/ 6 h 558"/>
                <a:gd name="T78" fmla="*/ 7 w 314"/>
                <a:gd name="T79" fmla="*/ 6 h 558"/>
                <a:gd name="T80" fmla="*/ 7 w 314"/>
                <a:gd name="T81" fmla="*/ 6 h 558"/>
                <a:gd name="T82" fmla="*/ 7 w 314"/>
                <a:gd name="T83" fmla="*/ 6 h 558"/>
                <a:gd name="T84" fmla="*/ 7 w 314"/>
                <a:gd name="T85" fmla="*/ 6 h 558"/>
                <a:gd name="T86" fmla="*/ 7 w 314"/>
                <a:gd name="T87" fmla="*/ 6 h 558"/>
                <a:gd name="T88" fmla="*/ 7 w 314"/>
                <a:gd name="T89" fmla="*/ 6 h 558"/>
                <a:gd name="T90" fmla="*/ 7 w 314"/>
                <a:gd name="T91" fmla="*/ 6 h 558"/>
                <a:gd name="T92" fmla="*/ 7 w 314"/>
                <a:gd name="T93" fmla="*/ 6 h 558"/>
                <a:gd name="T94" fmla="*/ 7 w 314"/>
                <a:gd name="T95" fmla="*/ 6 h 55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14"/>
                <a:gd name="T145" fmla="*/ 0 h 558"/>
                <a:gd name="T146" fmla="*/ 314 w 314"/>
                <a:gd name="T147" fmla="*/ 558 h 55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14" h="558">
                  <a:moveTo>
                    <a:pt x="258" y="0"/>
                  </a:moveTo>
                  <a:lnTo>
                    <a:pt x="52" y="14"/>
                  </a:lnTo>
                  <a:lnTo>
                    <a:pt x="56" y="18"/>
                  </a:lnTo>
                  <a:lnTo>
                    <a:pt x="70" y="30"/>
                  </a:lnTo>
                  <a:lnTo>
                    <a:pt x="72" y="38"/>
                  </a:lnTo>
                  <a:lnTo>
                    <a:pt x="86" y="46"/>
                  </a:lnTo>
                  <a:lnTo>
                    <a:pt x="92" y="64"/>
                  </a:lnTo>
                  <a:lnTo>
                    <a:pt x="90" y="72"/>
                  </a:lnTo>
                  <a:lnTo>
                    <a:pt x="86" y="82"/>
                  </a:lnTo>
                  <a:lnTo>
                    <a:pt x="80" y="88"/>
                  </a:lnTo>
                  <a:lnTo>
                    <a:pt x="80" y="96"/>
                  </a:lnTo>
                  <a:lnTo>
                    <a:pt x="68" y="110"/>
                  </a:lnTo>
                  <a:lnTo>
                    <a:pt x="56" y="114"/>
                  </a:lnTo>
                  <a:lnTo>
                    <a:pt x="52" y="118"/>
                  </a:lnTo>
                  <a:lnTo>
                    <a:pt x="36" y="120"/>
                  </a:lnTo>
                  <a:lnTo>
                    <a:pt x="30" y="124"/>
                  </a:lnTo>
                  <a:lnTo>
                    <a:pt x="24" y="134"/>
                  </a:lnTo>
                  <a:lnTo>
                    <a:pt x="26" y="142"/>
                  </a:lnTo>
                  <a:lnTo>
                    <a:pt x="34" y="152"/>
                  </a:lnTo>
                  <a:lnTo>
                    <a:pt x="38" y="158"/>
                  </a:lnTo>
                  <a:lnTo>
                    <a:pt x="34" y="172"/>
                  </a:lnTo>
                  <a:lnTo>
                    <a:pt x="24" y="198"/>
                  </a:lnTo>
                  <a:lnTo>
                    <a:pt x="12" y="204"/>
                  </a:lnTo>
                  <a:lnTo>
                    <a:pt x="8" y="212"/>
                  </a:lnTo>
                  <a:lnTo>
                    <a:pt x="10" y="220"/>
                  </a:lnTo>
                  <a:lnTo>
                    <a:pt x="4" y="228"/>
                  </a:lnTo>
                  <a:lnTo>
                    <a:pt x="4" y="232"/>
                  </a:lnTo>
                  <a:lnTo>
                    <a:pt x="0" y="244"/>
                  </a:lnTo>
                  <a:lnTo>
                    <a:pt x="0" y="262"/>
                  </a:lnTo>
                  <a:lnTo>
                    <a:pt x="8" y="278"/>
                  </a:lnTo>
                  <a:lnTo>
                    <a:pt x="8" y="286"/>
                  </a:lnTo>
                  <a:lnTo>
                    <a:pt x="30" y="312"/>
                  </a:lnTo>
                  <a:lnTo>
                    <a:pt x="54" y="330"/>
                  </a:lnTo>
                  <a:lnTo>
                    <a:pt x="60" y="336"/>
                  </a:lnTo>
                  <a:lnTo>
                    <a:pt x="72" y="372"/>
                  </a:lnTo>
                  <a:lnTo>
                    <a:pt x="76" y="376"/>
                  </a:lnTo>
                  <a:lnTo>
                    <a:pt x="84" y="368"/>
                  </a:lnTo>
                  <a:lnTo>
                    <a:pt x="90" y="364"/>
                  </a:lnTo>
                  <a:lnTo>
                    <a:pt x="108" y="374"/>
                  </a:lnTo>
                  <a:lnTo>
                    <a:pt x="112" y="380"/>
                  </a:lnTo>
                  <a:lnTo>
                    <a:pt x="108" y="392"/>
                  </a:lnTo>
                  <a:lnTo>
                    <a:pt x="110" y="406"/>
                  </a:lnTo>
                  <a:lnTo>
                    <a:pt x="96" y="424"/>
                  </a:lnTo>
                  <a:lnTo>
                    <a:pt x="92" y="430"/>
                  </a:lnTo>
                  <a:lnTo>
                    <a:pt x="98" y="440"/>
                  </a:lnTo>
                  <a:lnTo>
                    <a:pt x="110" y="454"/>
                  </a:lnTo>
                  <a:lnTo>
                    <a:pt x="132" y="468"/>
                  </a:lnTo>
                  <a:lnTo>
                    <a:pt x="144" y="470"/>
                  </a:lnTo>
                  <a:lnTo>
                    <a:pt x="166" y="490"/>
                  </a:lnTo>
                  <a:lnTo>
                    <a:pt x="170" y="508"/>
                  </a:lnTo>
                  <a:lnTo>
                    <a:pt x="178" y="516"/>
                  </a:lnTo>
                  <a:lnTo>
                    <a:pt x="176" y="520"/>
                  </a:lnTo>
                  <a:lnTo>
                    <a:pt x="170" y="526"/>
                  </a:lnTo>
                  <a:lnTo>
                    <a:pt x="170" y="530"/>
                  </a:lnTo>
                  <a:lnTo>
                    <a:pt x="186" y="558"/>
                  </a:lnTo>
                  <a:lnTo>
                    <a:pt x="190" y="556"/>
                  </a:lnTo>
                  <a:lnTo>
                    <a:pt x="190" y="552"/>
                  </a:lnTo>
                  <a:lnTo>
                    <a:pt x="196" y="552"/>
                  </a:lnTo>
                  <a:lnTo>
                    <a:pt x="198" y="554"/>
                  </a:lnTo>
                  <a:lnTo>
                    <a:pt x="202" y="538"/>
                  </a:lnTo>
                  <a:lnTo>
                    <a:pt x="212" y="532"/>
                  </a:lnTo>
                  <a:lnTo>
                    <a:pt x="224" y="534"/>
                  </a:lnTo>
                  <a:lnTo>
                    <a:pt x="234" y="540"/>
                  </a:lnTo>
                  <a:lnTo>
                    <a:pt x="244" y="546"/>
                  </a:lnTo>
                  <a:lnTo>
                    <a:pt x="254" y="542"/>
                  </a:lnTo>
                  <a:lnTo>
                    <a:pt x="250" y="522"/>
                  </a:lnTo>
                  <a:lnTo>
                    <a:pt x="248" y="510"/>
                  </a:lnTo>
                  <a:lnTo>
                    <a:pt x="256" y="506"/>
                  </a:lnTo>
                  <a:lnTo>
                    <a:pt x="280" y="500"/>
                  </a:lnTo>
                  <a:lnTo>
                    <a:pt x="282" y="498"/>
                  </a:lnTo>
                  <a:lnTo>
                    <a:pt x="274" y="488"/>
                  </a:lnTo>
                  <a:lnTo>
                    <a:pt x="272" y="484"/>
                  </a:lnTo>
                  <a:lnTo>
                    <a:pt x="276" y="482"/>
                  </a:lnTo>
                  <a:lnTo>
                    <a:pt x="278" y="474"/>
                  </a:lnTo>
                  <a:lnTo>
                    <a:pt x="280" y="470"/>
                  </a:lnTo>
                  <a:lnTo>
                    <a:pt x="280" y="468"/>
                  </a:lnTo>
                  <a:lnTo>
                    <a:pt x="278" y="464"/>
                  </a:lnTo>
                  <a:lnTo>
                    <a:pt x="278" y="460"/>
                  </a:lnTo>
                  <a:lnTo>
                    <a:pt x="284" y="442"/>
                  </a:lnTo>
                  <a:lnTo>
                    <a:pt x="284" y="428"/>
                  </a:lnTo>
                  <a:lnTo>
                    <a:pt x="294" y="416"/>
                  </a:lnTo>
                  <a:lnTo>
                    <a:pt x="302" y="400"/>
                  </a:lnTo>
                  <a:lnTo>
                    <a:pt x="302" y="394"/>
                  </a:lnTo>
                  <a:lnTo>
                    <a:pt x="314" y="374"/>
                  </a:lnTo>
                  <a:lnTo>
                    <a:pt x="310" y="354"/>
                  </a:lnTo>
                  <a:lnTo>
                    <a:pt x="302" y="336"/>
                  </a:lnTo>
                  <a:lnTo>
                    <a:pt x="304" y="324"/>
                  </a:lnTo>
                  <a:lnTo>
                    <a:pt x="302" y="314"/>
                  </a:lnTo>
                  <a:lnTo>
                    <a:pt x="306" y="310"/>
                  </a:lnTo>
                  <a:lnTo>
                    <a:pt x="286" y="74"/>
                  </a:lnTo>
                  <a:lnTo>
                    <a:pt x="282" y="72"/>
                  </a:lnTo>
                  <a:lnTo>
                    <a:pt x="280" y="66"/>
                  </a:lnTo>
                  <a:lnTo>
                    <a:pt x="274" y="46"/>
                  </a:lnTo>
                  <a:lnTo>
                    <a:pt x="272" y="38"/>
                  </a:lnTo>
                  <a:lnTo>
                    <a:pt x="264" y="32"/>
                  </a:lnTo>
                  <a:lnTo>
                    <a:pt x="258" y="18"/>
                  </a:lnTo>
                  <a:lnTo>
                    <a:pt x="258" y="0"/>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491" name="Freeform 22"/>
            <p:cNvSpPr>
              <a:spLocks/>
            </p:cNvSpPr>
            <p:nvPr/>
          </p:nvSpPr>
          <p:spPr bwMode="grayWhite">
            <a:xfrm>
              <a:off x="3640" y="1424"/>
              <a:ext cx="285" cy="389"/>
            </a:xfrm>
            <a:custGeom>
              <a:avLst/>
              <a:gdLst>
                <a:gd name="T0" fmla="*/ 7 w 306"/>
                <a:gd name="T1" fmla="*/ 6 h 420"/>
                <a:gd name="T2" fmla="*/ 7 w 306"/>
                <a:gd name="T3" fmla="*/ 6 h 420"/>
                <a:gd name="T4" fmla="*/ 7 w 306"/>
                <a:gd name="T5" fmla="*/ 6 h 420"/>
                <a:gd name="T6" fmla="*/ 7 w 306"/>
                <a:gd name="T7" fmla="*/ 6 h 420"/>
                <a:gd name="T8" fmla="*/ 7 w 306"/>
                <a:gd name="T9" fmla="*/ 6 h 420"/>
                <a:gd name="T10" fmla="*/ 7 w 306"/>
                <a:gd name="T11" fmla="*/ 6 h 420"/>
                <a:gd name="T12" fmla="*/ 7 w 306"/>
                <a:gd name="T13" fmla="*/ 6 h 420"/>
                <a:gd name="T14" fmla="*/ 7 w 306"/>
                <a:gd name="T15" fmla="*/ 6 h 420"/>
                <a:gd name="T16" fmla="*/ 7 w 306"/>
                <a:gd name="T17" fmla="*/ 6 h 420"/>
                <a:gd name="T18" fmla="*/ 7 w 306"/>
                <a:gd name="T19" fmla="*/ 6 h 420"/>
                <a:gd name="T20" fmla="*/ 7 w 306"/>
                <a:gd name="T21" fmla="*/ 6 h 420"/>
                <a:gd name="T22" fmla="*/ 7 w 306"/>
                <a:gd name="T23" fmla="*/ 6 h 420"/>
                <a:gd name="T24" fmla="*/ 7 w 306"/>
                <a:gd name="T25" fmla="*/ 6 h 420"/>
                <a:gd name="T26" fmla="*/ 7 w 306"/>
                <a:gd name="T27" fmla="*/ 6 h 420"/>
                <a:gd name="T28" fmla="*/ 7 w 306"/>
                <a:gd name="T29" fmla="*/ 6 h 420"/>
                <a:gd name="T30" fmla="*/ 7 w 306"/>
                <a:gd name="T31" fmla="*/ 6 h 420"/>
                <a:gd name="T32" fmla="*/ 7 w 306"/>
                <a:gd name="T33" fmla="*/ 6 h 420"/>
                <a:gd name="T34" fmla="*/ 7 w 306"/>
                <a:gd name="T35" fmla="*/ 6 h 420"/>
                <a:gd name="T36" fmla="*/ 7 w 306"/>
                <a:gd name="T37" fmla="*/ 6 h 420"/>
                <a:gd name="T38" fmla="*/ 7 w 306"/>
                <a:gd name="T39" fmla="*/ 6 h 420"/>
                <a:gd name="T40" fmla="*/ 7 w 306"/>
                <a:gd name="T41" fmla="*/ 6 h 420"/>
                <a:gd name="T42" fmla="*/ 7 w 306"/>
                <a:gd name="T43" fmla="*/ 6 h 420"/>
                <a:gd name="T44" fmla="*/ 7 w 306"/>
                <a:gd name="T45" fmla="*/ 6 h 420"/>
                <a:gd name="T46" fmla="*/ 7 w 306"/>
                <a:gd name="T47" fmla="*/ 6 h 420"/>
                <a:gd name="T48" fmla="*/ 7 w 306"/>
                <a:gd name="T49" fmla="*/ 6 h 420"/>
                <a:gd name="T50" fmla="*/ 7 w 306"/>
                <a:gd name="T51" fmla="*/ 6 h 420"/>
                <a:gd name="T52" fmla="*/ 7 w 306"/>
                <a:gd name="T53" fmla="*/ 6 h 420"/>
                <a:gd name="T54" fmla="*/ 7 w 306"/>
                <a:gd name="T55" fmla="*/ 6 h 420"/>
                <a:gd name="T56" fmla="*/ 7 w 306"/>
                <a:gd name="T57" fmla="*/ 6 h 420"/>
                <a:gd name="T58" fmla="*/ 7 w 306"/>
                <a:gd name="T59" fmla="*/ 6 h 420"/>
                <a:gd name="T60" fmla="*/ 7 w 306"/>
                <a:gd name="T61" fmla="*/ 6 h 420"/>
                <a:gd name="T62" fmla="*/ 7 w 306"/>
                <a:gd name="T63" fmla="*/ 6 h 420"/>
                <a:gd name="T64" fmla="*/ 7 w 306"/>
                <a:gd name="T65" fmla="*/ 6 h 420"/>
                <a:gd name="T66" fmla="*/ 7 w 306"/>
                <a:gd name="T67" fmla="*/ 6 h 420"/>
                <a:gd name="T68" fmla="*/ 7 w 306"/>
                <a:gd name="T69" fmla="*/ 6 h 420"/>
                <a:gd name="T70" fmla="*/ 7 w 306"/>
                <a:gd name="T71" fmla="*/ 6 h 420"/>
                <a:gd name="T72" fmla="*/ 7 w 306"/>
                <a:gd name="T73" fmla="*/ 6 h 420"/>
                <a:gd name="T74" fmla="*/ 7 w 306"/>
                <a:gd name="T75" fmla="*/ 6 h 420"/>
                <a:gd name="T76" fmla="*/ 7 w 306"/>
                <a:gd name="T77" fmla="*/ 6 h 420"/>
                <a:gd name="T78" fmla="*/ 7 w 306"/>
                <a:gd name="T79" fmla="*/ 6 h 420"/>
                <a:gd name="T80" fmla="*/ 7 w 306"/>
                <a:gd name="T81" fmla="*/ 6 h 420"/>
                <a:gd name="T82" fmla="*/ 7 w 306"/>
                <a:gd name="T83" fmla="*/ 6 h 420"/>
                <a:gd name="T84" fmla="*/ 7 w 306"/>
                <a:gd name="T85" fmla="*/ 6 h 420"/>
                <a:gd name="T86" fmla="*/ 7 w 306"/>
                <a:gd name="T87" fmla="*/ 6 h 420"/>
                <a:gd name="T88" fmla="*/ 7 w 306"/>
                <a:gd name="T89" fmla="*/ 6 h 420"/>
                <a:gd name="T90" fmla="*/ 4 w 306"/>
                <a:gd name="T91" fmla="*/ 6 h 420"/>
                <a:gd name="T92" fmla="*/ 7 w 306"/>
                <a:gd name="T93" fmla="*/ 6 h 420"/>
                <a:gd name="T94" fmla="*/ 7 w 306"/>
                <a:gd name="T95" fmla="*/ 6 h 420"/>
                <a:gd name="T96" fmla="*/ 7 w 306"/>
                <a:gd name="T97" fmla="*/ 6 h 420"/>
                <a:gd name="T98" fmla="*/ 7 w 306"/>
                <a:gd name="T99" fmla="*/ 6 h 420"/>
                <a:gd name="T100" fmla="*/ 7 w 306"/>
                <a:gd name="T101" fmla="*/ 6 h 420"/>
                <a:gd name="T102" fmla="*/ 7 w 306"/>
                <a:gd name="T103" fmla="*/ 6 h 420"/>
                <a:gd name="T104" fmla="*/ 7 w 306"/>
                <a:gd name="T105" fmla="*/ 6 h 420"/>
                <a:gd name="T106" fmla="*/ 0 w 306"/>
                <a:gd name="T107" fmla="*/ 6 h 4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06"/>
                <a:gd name="T163" fmla="*/ 0 h 420"/>
                <a:gd name="T164" fmla="*/ 306 w 306"/>
                <a:gd name="T165" fmla="*/ 420 h 42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06" h="420">
                  <a:moveTo>
                    <a:pt x="0" y="420"/>
                  </a:moveTo>
                  <a:lnTo>
                    <a:pt x="154" y="402"/>
                  </a:lnTo>
                  <a:lnTo>
                    <a:pt x="154" y="406"/>
                  </a:lnTo>
                  <a:lnTo>
                    <a:pt x="250" y="392"/>
                  </a:lnTo>
                  <a:lnTo>
                    <a:pt x="252" y="388"/>
                  </a:lnTo>
                  <a:lnTo>
                    <a:pt x="264" y="366"/>
                  </a:lnTo>
                  <a:lnTo>
                    <a:pt x="268" y="360"/>
                  </a:lnTo>
                  <a:lnTo>
                    <a:pt x="266" y="344"/>
                  </a:lnTo>
                  <a:lnTo>
                    <a:pt x="272" y="330"/>
                  </a:lnTo>
                  <a:lnTo>
                    <a:pt x="284" y="322"/>
                  </a:lnTo>
                  <a:lnTo>
                    <a:pt x="284" y="308"/>
                  </a:lnTo>
                  <a:lnTo>
                    <a:pt x="286" y="306"/>
                  </a:lnTo>
                  <a:lnTo>
                    <a:pt x="286" y="298"/>
                  </a:lnTo>
                  <a:lnTo>
                    <a:pt x="294" y="292"/>
                  </a:lnTo>
                  <a:lnTo>
                    <a:pt x="296" y="300"/>
                  </a:lnTo>
                  <a:lnTo>
                    <a:pt x="298" y="300"/>
                  </a:lnTo>
                  <a:lnTo>
                    <a:pt x="304" y="298"/>
                  </a:lnTo>
                  <a:lnTo>
                    <a:pt x="306" y="294"/>
                  </a:lnTo>
                  <a:lnTo>
                    <a:pt x="306" y="286"/>
                  </a:lnTo>
                  <a:lnTo>
                    <a:pt x="304" y="274"/>
                  </a:lnTo>
                  <a:lnTo>
                    <a:pt x="306" y="256"/>
                  </a:lnTo>
                  <a:lnTo>
                    <a:pt x="302" y="246"/>
                  </a:lnTo>
                  <a:lnTo>
                    <a:pt x="298" y="222"/>
                  </a:lnTo>
                  <a:lnTo>
                    <a:pt x="276" y="166"/>
                  </a:lnTo>
                  <a:lnTo>
                    <a:pt x="256" y="158"/>
                  </a:lnTo>
                  <a:lnTo>
                    <a:pt x="246" y="164"/>
                  </a:lnTo>
                  <a:lnTo>
                    <a:pt x="236" y="174"/>
                  </a:lnTo>
                  <a:lnTo>
                    <a:pt x="210" y="212"/>
                  </a:lnTo>
                  <a:lnTo>
                    <a:pt x="208" y="212"/>
                  </a:lnTo>
                  <a:lnTo>
                    <a:pt x="206" y="210"/>
                  </a:lnTo>
                  <a:lnTo>
                    <a:pt x="196" y="206"/>
                  </a:lnTo>
                  <a:lnTo>
                    <a:pt x="192" y="202"/>
                  </a:lnTo>
                  <a:lnTo>
                    <a:pt x="190" y="194"/>
                  </a:lnTo>
                  <a:lnTo>
                    <a:pt x="192" y="178"/>
                  </a:lnTo>
                  <a:lnTo>
                    <a:pt x="196" y="172"/>
                  </a:lnTo>
                  <a:lnTo>
                    <a:pt x="210" y="164"/>
                  </a:lnTo>
                  <a:lnTo>
                    <a:pt x="212" y="158"/>
                  </a:lnTo>
                  <a:lnTo>
                    <a:pt x="212" y="152"/>
                  </a:lnTo>
                  <a:lnTo>
                    <a:pt x="214" y="146"/>
                  </a:lnTo>
                  <a:lnTo>
                    <a:pt x="220" y="142"/>
                  </a:lnTo>
                  <a:lnTo>
                    <a:pt x="226" y="130"/>
                  </a:lnTo>
                  <a:lnTo>
                    <a:pt x="226" y="104"/>
                  </a:lnTo>
                  <a:lnTo>
                    <a:pt x="222" y="92"/>
                  </a:lnTo>
                  <a:lnTo>
                    <a:pt x="218" y="86"/>
                  </a:lnTo>
                  <a:lnTo>
                    <a:pt x="210" y="76"/>
                  </a:lnTo>
                  <a:lnTo>
                    <a:pt x="208" y="72"/>
                  </a:lnTo>
                  <a:lnTo>
                    <a:pt x="210" y="66"/>
                  </a:lnTo>
                  <a:lnTo>
                    <a:pt x="218" y="62"/>
                  </a:lnTo>
                  <a:lnTo>
                    <a:pt x="220" y="60"/>
                  </a:lnTo>
                  <a:lnTo>
                    <a:pt x="210" y="42"/>
                  </a:lnTo>
                  <a:lnTo>
                    <a:pt x="202" y="38"/>
                  </a:lnTo>
                  <a:lnTo>
                    <a:pt x="176" y="26"/>
                  </a:lnTo>
                  <a:lnTo>
                    <a:pt x="158" y="24"/>
                  </a:lnTo>
                  <a:lnTo>
                    <a:pt x="150" y="16"/>
                  </a:lnTo>
                  <a:lnTo>
                    <a:pt x="136" y="12"/>
                  </a:lnTo>
                  <a:lnTo>
                    <a:pt x="122" y="8"/>
                  </a:lnTo>
                  <a:lnTo>
                    <a:pt x="112" y="0"/>
                  </a:lnTo>
                  <a:lnTo>
                    <a:pt x="106" y="6"/>
                  </a:lnTo>
                  <a:lnTo>
                    <a:pt x="98" y="10"/>
                  </a:lnTo>
                  <a:lnTo>
                    <a:pt x="90" y="24"/>
                  </a:lnTo>
                  <a:lnTo>
                    <a:pt x="90" y="34"/>
                  </a:lnTo>
                  <a:lnTo>
                    <a:pt x="92" y="38"/>
                  </a:lnTo>
                  <a:lnTo>
                    <a:pt x="94" y="40"/>
                  </a:lnTo>
                  <a:lnTo>
                    <a:pt x="96" y="44"/>
                  </a:lnTo>
                  <a:lnTo>
                    <a:pt x="94" y="46"/>
                  </a:lnTo>
                  <a:lnTo>
                    <a:pt x="88" y="48"/>
                  </a:lnTo>
                  <a:lnTo>
                    <a:pt x="82" y="52"/>
                  </a:lnTo>
                  <a:lnTo>
                    <a:pt x="76" y="58"/>
                  </a:lnTo>
                  <a:lnTo>
                    <a:pt x="72" y="68"/>
                  </a:lnTo>
                  <a:lnTo>
                    <a:pt x="74" y="80"/>
                  </a:lnTo>
                  <a:lnTo>
                    <a:pt x="76" y="90"/>
                  </a:lnTo>
                  <a:lnTo>
                    <a:pt x="70" y="102"/>
                  </a:lnTo>
                  <a:lnTo>
                    <a:pt x="60" y="106"/>
                  </a:lnTo>
                  <a:lnTo>
                    <a:pt x="58" y="98"/>
                  </a:lnTo>
                  <a:lnTo>
                    <a:pt x="62" y="88"/>
                  </a:lnTo>
                  <a:lnTo>
                    <a:pt x="58" y="76"/>
                  </a:lnTo>
                  <a:lnTo>
                    <a:pt x="60" y="72"/>
                  </a:lnTo>
                  <a:lnTo>
                    <a:pt x="58" y="70"/>
                  </a:lnTo>
                  <a:lnTo>
                    <a:pt x="56" y="72"/>
                  </a:lnTo>
                  <a:lnTo>
                    <a:pt x="50" y="78"/>
                  </a:lnTo>
                  <a:lnTo>
                    <a:pt x="50" y="90"/>
                  </a:lnTo>
                  <a:lnTo>
                    <a:pt x="46" y="94"/>
                  </a:lnTo>
                  <a:lnTo>
                    <a:pt x="40" y="94"/>
                  </a:lnTo>
                  <a:lnTo>
                    <a:pt x="32" y="102"/>
                  </a:lnTo>
                  <a:lnTo>
                    <a:pt x="28" y="110"/>
                  </a:lnTo>
                  <a:lnTo>
                    <a:pt x="28" y="114"/>
                  </a:lnTo>
                  <a:lnTo>
                    <a:pt x="18" y="124"/>
                  </a:lnTo>
                  <a:lnTo>
                    <a:pt x="18" y="140"/>
                  </a:lnTo>
                  <a:lnTo>
                    <a:pt x="18" y="156"/>
                  </a:lnTo>
                  <a:lnTo>
                    <a:pt x="16" y="168"/>
                  </a:lnTo>
                  <a:lnTo>
                    <a:pt x="10" y="182"/>
                  </a:lnTo>
                  <a:lnTo>
                    <a:pt x="4" y="188"/>
                  </a:lnTo>
                  <a:lnTo>
                    <a:pt x="6" y="196"/>
                  </a:lnTo>
                  <a:lnTo>
                    <a:pt x="12" y="220"/>
                  </a:lnTo>
                  <a:lnTo>
                    <a:pt x="8" y="232"/>
                  </a:lnTo>
                  <a:lnTo>
                    <a:pt x="14" y="244"/>
                  </a:lnTo>
                  <a:lnTo>
                    <a:pt x="28" y="272"/>
                  </a:lnTo>
                  <a:lnTo>
                    <a:pt x="38" y="296"/>
                  </a:lnTo>
                  <a:lnTo>
                    <a:pt x="38" y="318"/>
                  </a:lnTo>
                  <a:lnTo>
                    <a:pt x="42" y="322"/>
                  </a:lnTo>
                  <a:lnTo>
                    <a:pt x="42" y="326"/>
                  </a:lnTo>
                  <a:lnTo>
                    <a:pt x="40" y="328"/>
                  </a:lnTo>
                  <a:lnTo>
                    <a:pt x="38" y="350"/>
                  </a:lnTo>
                  <a:lnTo>
                    <a:pt x="34" y="364"/>
                  </a:lnTo>
                  <a:lnTo>
                    <a:pt x="28" y="378"/>
                  </a:lnTo>
                  <a:lnTo>
                    <a:pt x="16" y="408"/>
                  </a:lnTo>
                  <a:lnTo>
                    <a:pt x="4" y="416"/>
                  </a:lnTo>
                  <a:lnTo>
                    <a:pt x="0" y="420"/>
                  </a:lnTo>
                  <a:close/>
                </a:path>
              </a:pathLst>
            </a:custGeom>
            <a:solidFill>
              <a:srgbClr val="BADEDA"/>
            </a:solidFill>
            <a:ln w="6350" cmpd="sng">
              <a:solidFill>
                <a:srgbClr val="50A69C"/>
              </a:solidFill>
              <a:round/>
              <a:headEnd/>
              <a:tailEnd/>
            </a:ln>
          </p:spPr>
          <p:txBody>
            <a:bodyPr/>
            <a:lstStyle/>
            <a:p>
              <a:endParaRPr lang="en-US"/>
            </a:p>
          </p:txBody>
        </p:sp>
        <p:sp>
          <p:nvSpPr>
            <p:cNvPr id="146492" name="Freeform 23"/>
            <p:cNvSpPr>
              <a:spLocks/>
            </p:cNvSpPr>
            <p:nvPr/>
          </p:nvSpPr>
          <p:spPr bwMode="grayWhite">
            <a:xfrm>
              <a:off x="3373" y="1292"/>
              <a:ext cx="447" cy="218"/>
            </a:xfrm>
            <a:custGeom>
              <a:avLst/>
              <a:gdLst>
                <a:gd name="T0" fmla="*/ 7 w 480"/>
                <a:gd name="T1" fmla="*/ 6 h 236"/>
                <a:gd name="T2" fmla="*/ 7 w 480"/>
                <a:gd name="T3" fmla="*/ 6 h 236"/>
                <a:gd name="T4" fmla="*/ 7 w 480"/>
                <a:gd name="T5" fmla="*/ 6 h 236"/>
                <a:gd name="T6" fmla="*/ 7 w 480"/>
                <a:gd name="T7" fmla="*/ 4 h 236"/>
                <a:gd name="T8" fmla="*/ 7 w 480"/>
                <a:gd name="T9" fmla="*/ 4 h 236"/>
                <a:gd name="T10" fmla="*/ 7 w 480"/>
                <a:gd name="T11" fmla="*/ 6 h 236"/>
                <a:gd name="T12" fmla="*/ 7 w 480"/>
                <a:gd name="T13" fmla="*/ 6 h 236"/>
                <a:gd name="T14" fmla="*/ 7 w 480"/>
                <a:gd name="T15" fmla="*/ 6 h 236"/>
                <a:gd name="T16" fmla="*/ 7 w 480"/>
                <a:gd name="T17" fmla="*/ 6 h 236"/>
                <a:gd name="T18" fmla="*/ 7 w 480"/>
                <a:gd name="T19" fmla="*/ 6 h 236"/>
                <a:gd name="T20" fmla="*/ 7 w 480"/>
                <a:gd name="T21" fmla="*/ 6 h 236"/>
                <a:gd name="T22" fmla="*/ 7 w 480"/>
                <a:gd name="T23" fmla="*/ 6 h 236"/>
                <a:gd name="T24" fmla="*/ 7 w 480"/>
                <a:gd name="T25" fmla="*/ 6 h 236"/>
                <a:gd name="T26" fmla="*/ 7 w 480"/>
                <a:gd name="T27" fmla="*/ 6 h 236"/>
                <a:gd name="T28" fmla="*/ 7 w 480"/>
                <a:gd name="T29" fmla="*/ 6 h 236"/>
                <a:gd name="T30" fmla="*/ 7 w 480"/>
                <a:gd name="T31" fmla="*/ 6 h 236"/>
                <a:gd name="T32" fmla="*/ 7 w 480"/>
                <a:gd name="T33" fmla="*/ 6 h 236"/>
                <a:gd name="T34" fmla="*/ 7 w 480"/>
                <a:gd name="T35" fmla="*/ 6 h 236"/>
                <a:gd name="T36" fmla="*/ 7 w 480"/>
                <a:gd name="T37" fmla="*/ 6 h 236"/>
                <a:gd name="T38" fmla="*/ 7 w 480"/>
                <a:gd name="T39" fmla="*/ 6 h 236"/>
                <a:gd name="T40" fmla="*/ 7 w 480"/>
                <a:gd name="T41" fmla="*/ 6 h 236"/>
                <a:gd name="T42" fmla="*/ 7 w 480"/>
                <a:gd name="T43" fmla="*/ 6 h 236"/>
                <a:gd name="T44" fmla="*/ 7 w 480"/>
                <a:gd name="T45" fmla="*/ 6 h 236"/>
                <a:gd name="T46" fmla="*/ 7 w 480"/>
                <a:gd name="T47" fmla="*/ 6 h 236"/>
                <a:gd name="T48" fmla="*/ 7 w 480"/>
                <a:gd name="T49" fmla="*/ 6 h 236"/>
                <a:gd name="T50" fmla="*/ 7 w 480"/>
                <a:gd name="T51" fmla="*/ 6 h 236"/>
                <a:gd name="T52" fmla="*/ 7 w 480"/>
                <a:gd name="T53" fmla="*/ 6 h 236"/>
                <a:gd name="T54" fmla="*/ 7 w 480"/>
                <a:gd name="T55" fmla="*/ 6 h 236"/>
                <a:gd name="T56" fmla="*/ 7 w 480"/>
                <a:gd name="T57" fmla="*/ 6 h 236"/>
                <a:gd name="T58" fmla="*/ 7 w 480"/>
                <a:gd name="T59" fmla="*/ 6 h 236"/>
                <a:gd name="T60" fmla="*/ 7 w 480"/>
                <a:gd name="T61" fmla="*/ 6 h 236"/>
                <a:gd name="T62" fmla="*/ 7 w 480"/>
                <a:gd name="T63" fmla="*/ 6 h 236"/>
                <a:gd name="T64" fmla="*/ 7 w 480"/>
                <a:gd name="T65" fmla="*/ 6 h 236"/>
                <a:gd name="T66" fmla="*/ 7 w 480"/>
                <a:gd name="T67" fmla="*/ 6 h 236"/>
                <a:gd name="T68" fmla="*/ 7 w 480"/>
                <a:gd name="T69" fmla="*/ 6 h 236"/>
                <a:gd name="T70" fmla="*/ 7 w 480"/>
                <a:gd name="T71" fmla="*/ 6 h 236"/>
                <a:gd name="T72" fmla="*/ 7 w 480"/>
                <a:gd name="T73" fmla="*/ 6 h 236"/>
                <a:gd name="T74" fmla="*/ 7 w 480"/>
                <a:gd name="T75" fmla="*/ 6 h 236"/>
                <a:gd name="T76" fmla="*/ 7 w 480"/>
                <a:gd name="T77" fmla="*/ 6 h 236"/>
                <a:gd name="T78" fmla="*/ 7 w 480"/>
                <a:gd name="T79" fmla="*/ 6 h 236"/>
                <a:gd name="T80" fmla="*/ 7 w 480"/>
                <a:gd name="T81" fmla="*/ 6 h 236"/>
                <a:gd name="T82" fmla="*/ 7 w 480"/>
                <a:gd name="T83" fmla="*/ 6 h 236"/>
                <a:gd name="T84" fmla="*/ 7 w 480"/>
                <a:gd name="T85" fmla="*/ 6 h 236"/>
                <a:gd name="T86" fmla="*/ 0 w 480"/>
                <a:gd name="T87" fmla="*/ 6 h 2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80"/>
                <a:gd name="T133" fmla="*/ 0 h 236"/>
                <a:gd name="T134" fmla="*/ 480 w 480"/>
                <a:gd name="T135" fmla="*/ 236 h 2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80" h="236">
                  <a:moveTo>
                    <a:pt x="0" y="100"/>
                  </a:moveTo>
                  <a:lnTo>
                    <a:pt x="14" y="96"/>
                  </a:lnTo>
                  <a:lnTo>
                    <a:pt x="22" y="92"/>
                  </a:lnTo>
                  <a:lnTo>
                    <a:pt x="36" y="82"/>
                  </a:lnTo>
                  <a:lnTo>
                    <a:pt x="40" y="76"/>
                  </a:lnTo>
                  <a:lnTo>
                    <a:pt x="46" y="74"/>
                  </a:lnTo>
                  <a:lnTo>
                    <a:pt x="72" y="64"/>
                  </a:lnTo>
                  <a:lnTo>
                    <a:pt x="90" y="54"/>
                  </a:lnTo>
                  <a:lnTo>
                    <a:pt x="112" y="32"/>
                  </a:lnTo>
                  <a:lnTo>
                    <a:pt x="120" y="30"/>
                  </a:lnTo>
                  <a:lnTo>
                    <a:pt x="138" y="10"/>
                  </a:lnTo>
                  <a:lnTo>
                    <a:pt x="150" y="4"/>
                  </a:lnTo>
                  <a:lnTo>
                    <a:pt x="172" y="0"/>
                  </a:lnTo>
                  <a:lnTo>
                    <a:pt x="176" y="2"/>
                  </a:lnTo>
                  <a:lnTo>
                    <a:pt x="178" y="4"/>
                  </a:lnTo>
                  <a:lnTo>
                    <a:pt x="166" y="12"/>
                  </a:lnTo>
                  <a:lnTo>
                    <a:pt x="162" y="12"/>
                  </a:lnTo>
                  <a:lnTo>
                    <a:pt x="158" y="22"/>
                  </a:lnTo>
                  <a:lnTo>
                    <a:pt x="144" y="38"/>
                  </a:lnTo>
                  <a:lnTo>
                    <a:pt x="138" y="44"/>
                  </a:lnTo>
                  <a:lnTo>
                    <a:pt x="134" y="50"/>
                  </a:lnTo>
                  <a:lnTo>
                    <a:pt x="130" y="64"/>
                  </a:lnTo>
                  <a:lnTo>
                    <a:pt x="132" y="74"/>
                  </a:lnTo>
                  <a:lnTo>
                    <a:pt x="134" y="68"/>
                  </a:lnTo>
                  <a:lnTo>
                    <a:pt x="148" y="58"/>
                  </a:lnTo>
                  <a:lnTo>
                    <a:pt x="156" y="58"/>
                  </a:lnTo>
                  <a:lnTo>
                    <a:pt x="162" y="56"/>
                  </a:lnTo>
                  <a:lnTo>
                    <a:pt x="190" y="68"/>
                  </a:lnTo>
                  <a:lnTo>
                    <a:pt x="210" y="92"/>
                  </a:lnTo>
                  <a:lnTo>
                    <a:pt x="228" y="90"/>
                  </a:lnTo>
                  <a:lnTo>
                    <a:pt x="236" y="90"/>
                  </a:lnTo>
                  <a:lnTo>
                    <a:pt x="242" y="94"/>
                  </a:lnTo>
                  <a:lnTo>
                    <a:pt x="248" y="94"/>
                  </a:lnTo>
                  <a:lnTo>
                    <a:pt x="250" y="94"/>
                  </a:lnTo>
                  <a:lnTo>
                    <a:pt x="256" y="96"/>
                  </a:lnTo>
                  <a:lnTo>
                    <a:pt x="256" y="98"/>
                  </a:lnTo>
                  <a:lnTo>
                    <a:pt x="260" y="96"/>
                  </a:lnTo>
                  <a:lnTo>
                    <a:pt x="264" y="90"/>
                  </a:lnTo>
                  <a:lnTo>
                    <a:pt x="282" y="76"/>
                  </a:lnTo>
                  <a:lnTo>
                    <a:pt x="344" y="60"/>
                  </a:lnTo>
                  <a:lnTo>
                    <a:pt x="362" y="50"/>
                  </a:lnTo>
                  <a:lnTo>
                    <a:pt x="368" y="48"/>
                  </a:lnTo>
                  <a:lnTo>
                    <a:pt x="372" y="52"/>
                  </a:lnTo>
                  <a:lnTo>
                    <a:pt x="368" y="60"/>
                  </a:lnTo>
                  <a:lnTo>
                    <a:pt x="368" y="66"/>
                  </a:lnTo>
                  <a:lnTo>
                    <a:pt x="376" y="80"/>
                  </a:lnTo>
                  <a:lnTo>
                    <a:pt x="380" y="82"/>
                  </a:lnTo>
                  <a:lnTo>
                    <a:pt x="382" y="80"/>
                  </a:lnTo>
                  <a:lnTo>
                    <a:pt x="394" y="82"/>
                  </a:lnTo>
                  <a:lnTo>
                    <a:pt x="398" y="78"/>
                  </a:lnTo>
                  <a:lnTo>
                    <a:pt x="418" y="76"/>
                  </a:lnTo>
                  <a:lnTo>
                    <a:pt x="426" y="82"/>
                  </a:lnTo>
                  <a:lnTo>
                    <a:pt x="434" y="98"/>
                  </a:lnTo>
                  <a:lnTo>
                    <a:pt x="440" y="104"/>
                  </a:lnTo>
                  <a:lnTo>
                    <a:pt x="456" y="110"/>
                  </a:lnTo>
                  <a:lnTo>
                    <a:pt x="470" y="106"/>
                  </a:lnTo>
                  <a:lnTo>
                    <a:pt x="476" y="108"/>
                  </a:lnTo>
                  <a:lnTo>
                    <a:pt x="480" y="110"/>
                  </a:lnTo>
                  <a:lnTo>
                    <a:pt x="480" y="116"/>
                  </a:lnTo>
                  <a:lnTo>
                    <a:pt x="474" y="122"/>
                  </a:lnTo>
                  <a:lnTo>
                    <a:pt x="464" y="124"/>
                  </a:lnTo>
                  <a:lnTo>
                    <a:pt x="458" y="122"/>
                  </a:lnTo>
                  <a:lnTo>
                    <a:pt x="456" y="120"/>
                  </a:lnTo>
                  <a:lnTo>
                    <a:pt x="454" y="120"/>
                  </a:lnTo>
                  <a:lnTo>
                    <a:pt x="444" y="124"/>
                  </a:lnTo>
                  <a:lnTo>
                    <a:pt x="436" y="122"/>
                  </a:lnTo>
                  <a:lnTo>
                    <a:pt x="430" y="122"/>
                  </a:lnTo>
                  <a:lnTo>
                    <a:pt x="414" y="124"/>
                  </a:lnTo>
                  <a:lnTo>
                    <a:pt x="404" y="122"/>
                  </a:lnTo>
                  <a:lnTo>
                    <a:pt x="400" y="124"/>
                  </a:lnTo>
                  <a:lnTo>
                    <a:pt x="402" y="134"/>
                  </a:lnTo>
                  <a:lnTo>
                    <a:pt x="400" y="138"/>
                  </a:lnTo>
                  <a:lnTo>
                    <a:pt x="396" y="136"/>
                  </a:lnTo>
                  <a:lnTo>
                    <a:pt x="384" y="126"/>
                  </a:lnTo>
                  <a:lnTo>
                    <a:pt x="358" y="124"/>
                  </a:lnTo>
                  <a:lnTo>
                    <a:pt x="354" y="124"/>
                  </a:lnTo>
                  <a:lnTo>
                    <a:pt x="346" y="122"/>
                  </a:lnTo>
                  <a:lnTo>
                    <a:pt x="330" y="136"/>
                  </a:lnTo>
                  <a:lnTo>
                    <a:pt x="326" y="136"/>
                  </a:lnTo>
                  <a:lnTo>
                    <a:pt x="318" y="138"/>
                  </a:lnTo>
                  <a:lnTo>
                    <a:pt x="316" y="142"/>
                  </a:lnTo>
                  <a:lnTo>
                    <a:pt x="312" y="144"/>
                  </a:lnTo>
                  <a:lnTo>
                    <a:pt x="302" y="142"/>
                  </a:lnTo>
                  <a:lnTo>
                    <a:pt x="292" y="144"/>
                  </a:lnTo>
                  <a:lnTo>
                    <a:pt x="290" y="152"/>
                  </a:lnTo>
                  <a:lnTo>
                    <a:pt x="288" y="158"/>
                  </a:lnTo>
                  <a:lnTo>
                    <a:pt x="266" y="176"/>
                  </a:lnTo>
                  <a:lnTo>
                    <a:pt x="262" y="176"/>
                  </a:lnTo>
                  <a:lnTo>
                    <a:pt x="260" y="172"/>
                  </a:lnTo>
                  <a:lnTo>
                    <a:pt x="270" y="160"/>
                  </a:lnTo>
                  <a:lnTo>
                    <a:pt x="270" y="154"/>
                  </a:lnTo>
                  <a:lnTo>
                    <a:pt x="258" y="154"/>
                  </a:lnTo>
                  <a:lnTo>
                    <a:pt x="254" y="166"/>
                  </a:lnTo>
                  <a:lnTo>
                    <a:pt x="248" y="170"/>
                  </a:lnTo>
                  <a:lnTo>
                    <a:pt x="244" y="164"/>
                  </a:lnTo>
                  <a:lnTo>
                    <a:pt x="242" y="154"/>
                  </a:lnTo>
                  <a:lnTo>
                    <a:pt x="240" y="156"/>
                  </a:lnTo>
                  <a:lnTo>
                    <a:pt x="238" y="170"/>
                  </a:lnTo>
                  <a:lnTo>
                    <a:pt x="228" y="184"/>
                  </a:lnTo>
                  <a:lnTo>
                    <a:pt x="224" y="198"/>
                  </a:lnTo>
                  <a:lnTo>
                    <a:pt x="220" y="206"/>
                  </a:lnTo>
                  <a:lnTo>
                    <a:pt x="210" y="222"/>
                  </a:lnTo>
                  <a:lnTo>
                    <a:pt x="210" y="232"/>
                  </a:lnTo>
                  <a:lnTo>
                    <a:pt x="208" y="236"/>
                  </a:lnTo>
                  <a:lnTo>
                    <a:pt x="198" y="230"/>
                  </a:lnTo>
                  <a:lnTo>
                    <a:pt x="194" y="218"/>
                  </a:lnTo>
                  <a:lnTo>
                    <a:pt x="198" y="214"/>
                  </a:lnTo>
                  <a:lnTo>
                    <a:pt x="200" y="208"/>
                  </a:lnTo>
                  <a:lnTo>
                    <a:pt x="198" y="208"/>
                  </a:lnTo>
                  <a:lnTo>
                    <a:pt x="186" y="210"/>
                  </a:lnTo>
                  <a:lnTo>
                    <a:pt x="184" y="208"/>
                  </a:lnTo>
                  <a:lnTo>
                    <a:pt x="188" y="184"/>
                  </a:lnTo>
                  <a:lnTo>
                    <a:pt x="186" y="176"/>
                  </a:lnTo>
                  <a:lnTo>
                    <a:pt x="172" y="168"/>
                  </a:lnTo>
                  <a:lnTo>
                    <a:pt x="162" y="166"/>
                  </a:lnTo>
                  <a:lnTo>
                    <a:pt x="162" y="162"/>
                  </a:lnTo>
                  <a:lnTo>
                    <a:pt x="166" y="160"/>
                  </a:lnTo>
                  <a:lnTo>
                    <a:pt x="160" y="156"/>
                  </a:lnTo>
                  <a:lnTo>
                    <a:pt x="150" y="152"/>
                  </a:lnTo>
                  <a:lnTo>
                    <a:pt x="134" y="150"/>
                  </a:lnTo>
                  <a:lnTo>
                    <a:pt x="130" y="150"/>
                  </a:lnTo>
                  <a:lnTo>
                    <a:pt x="126" y="154"/>
                  </a:lnTo>
                  <a:lnTo>
                    <a:pt x="124" y="150"/>
                  </a:lnTo>
                  <a:lnTo>
                    <a:pt x="114" y="150"/>
                  </a:lnTo>
                  <a:lnTo>
                    <a:pt x="100" y="138"/>
                  </a:lnTo>
                  <a:lnTo>
                    <a:pt x="92" y="138"/>
                  </a:lnTo>
                  <a:lnTo>
                    <a:pt x="28" y="126"/>
                  </a:lnTo>
                  <a:lnTo>
                    <a:pt x="22" y="122"/>
                  </a:lnTo>
                  <a:lnTo>
                    <a:pt x="20" y="112"/>
                  </a:lnTo>
                  <a:lnTo>
                    <a:pt x="14" y="108"/>
                  </a:lnTo>
                  <a:lnTo>
                    <a:pt x="4" y="106"/>
                  </a:lnTo>
                  <a:lnTo>
                    <a:pt x="0" y="100"/>
                  </a:lnTo>
                  <a:close/>
                </a:path>
              </a:pathLst>
            </a:custGeom>
            <a:solidFill>
              <a:srgbClr val="BADEDA"/>
            </a:solidFill>
            <a:ln w="6350" cmpd="sng">
              <a:solidFill>
                <a:srgbClr val="50A69C"/>
              </a:solidFill>
              <a:round/>
              <a:headEnd/>
              <a:tailEnd/>
            </a:ln>
          </p:spPr>
          <p:txBody>
            <a:bodyPr/>
            <a:lstStyle/>
            <a:p>
              <a:endParaRPr lang="en-US"/>
            </a:p>
          </p:txBody>
        </p:sp>
        <p:sp>
          <p:nvSpPr>
            <p:cNvPr id="146493" name="Freeform 24"/>
            <p:cNvSpPr>
              <a:spLocks/>
            </p:cNvSpPr>
            <p:nvPr/>
          </p:nvSpPr>
          <p:spPr bwMode="grayWhite">
            <a:xfrm>
              <a:off x="3640" y="1424"/>
              <a:ext cx="285" cy="389"/>
            </a:xfrm>
            <a:custGeom>
              <a:avLst/>
              <a:gdLst>
                <a:gd name="T0" fmla="*/ 7 w 306"/>
                <a:gd name="T1" fmla="*/ 6 h 420"/>
                <a:gd name="T2" fmla="*/ 7 w 306"/>
                <a:gd name="T3" fmla="*/ 6 h 420"/>
                <a:gd name="T4" fmla="*/ 7 w 306"/>
                <a:gd name="T5" fmla="*/ 6 h 420"/>
                <a:gd name="T6" fmla="*/ 7 w 306"/>
                <a:gd name="T7" fmla="*/ 6 h 420"/>
                <a:gd name="T8" fmla="*/ 7 w 306"/>
                <a:gd name="T9" fmla="*/ 6 h 420"/>
                <a:gd name="T10" fmla="*/ 7 w 306"/>
                <a:gd name="T11" fmla="*/ 6 h 420"/>
                <a:gd name="T12" fmla="*/ 7 w 306"/>
                <a:gd name="T13" fmla="*/ 6 h 420"/>
                <a:gd name="T14" fmla="*/ 7 w 306"/>
                <a:gd name="T15" fmla="*/ 6 h 420"/>
                <a:gd name="T16" fmla="*/ 7 w 306"/>
                <a:gd name="T17" fmla="*/ 6 h 420"/>
                <a:gd name="T18" fmla="*/ 7 w 306"/>
                <a:gd name="T19" fmla="*/ 6 h 420"/>
                <a:gd name="T20" fmla="*/ 7 w 306"/>
                <a:gd name="T21" fmla="*/ 6 h 420"/>
                <a:gd name="T22" fmla="*/ 7 w 306"/>
                <a:gd name="T23" fmla="*/ 6 h 420"/>
                <a:gd name="T24" fmla="*/ 7 w 306"/>
                <a:gd name="T25" fmla="*/ 6 h 420"/>
                <a:gd name="T26" fmla="*/ 7 w 306"/>
                <a:gd name="T27" fmla="*/ 6 h 420"/>
                <a:gd name="T28" fmla="*/ 7 w 306"/>
                <a:gd name="T29" fmla="*/ 6 h 420"/>
                <a:gd name="T30" fmla="*/ 7 w 306"/>
                <a:gd name="T31" fmla="*/ 6 h 420"/>
                <a:gd name="T32" fmla="*/ 7 w 306"/>
                <a:gd name="T33" fmla="*/ 6 h 420"/>
                <a:gd name="T34" fmla="*/ 7 w 306"/>
                <a:gd name="T35" fmla="*/ 6 h 420"/>
                <a:gd name="T36" fmla="*/ 7 w 306"/>
                <a:gd name="T37" fmla="*/ 6 h 420"/>
                <a:gd name="T38" fmla="*/ 7 w 306"/>
                <a:gd name="T39" fmla="*/ 6 h 420"/>
                <a:gd name="T40" fmla="*/ 7 w 306"/>
                <a:gd name="T41" fmla="*/ 6 h 420"/>
                <a:gd name="T42" fmla="*/ 7 w 306"/>
                <a:gd name="T43" fmla="*/ 6 h 420"/>
                <a:gd name="T44" fmla="*/ 7 w 306"/>
                <a:gd name="T45" fmla="*/ 6 h 420"/>
                <a:gd name="T46" fmla="*/ 7 w 306"/>
                <a:gd name="T47" fmla="*/ 6 h 420"/>
                <a:gd name="T48" fmla="*/ 7 w 306"/>
                <a:gd name="T49" fmla="*/ 6 h 420"/>
                <a:gd name="T50" fmla="*/ 7 w 306"/>
                <a:gd name="T51" fmla="*/ 6 h 420"/>
                <a:gd name="T52" fmla="*/ 7 w 306"/>
                <a:gd name="T53" fmla="*/ 6 h 420"/>
                <a:gd name="T54" fmla="*/ 7 w 306"/>
                <a:gd name="T55" fmla="*/ 6 h 420"/>
                <a:gd name="T56" fmla="*/ 7 w 306"/>
                <a:gd name="T57" fmla="*/ 6 h 420"/>
                <a:gd name="T58" fmla="*/ 7 w 306"/>
                <a:gd name="T59" fmla="*/ 6 h 420"/>
                <a:gd name="T60" fmla="*/ 7 w 306"/>
                <a:gd name="T61" fmla="*/ 6 h 420"/>
                <a:gd name="T62" fmla="*/ 7 w 306"/>
                <a:gd name="T63" fmla="*/ 6 h 420"/>
                <a:gd name="T64" fmla="*/ 7 w 306"/>
                <a:gd name="T65" fmla="*/ 6 h 420"/>
                <a:gd name="T66" fmla="*/ 7 w 306"/>
                <a:gd name="T67" fmla="*/ 6 h 420"/>
                <a:gd name="T68" fmla="*/ 7 w 306"/>
                <a:gd name="T69" fmla="*/ 6 h 420"/>
                <a:gd name="T70" fmla="*/ 7 w 306"/>
                <a:gd name="T71" fmla="*/ 6 h 420"/>
                <a:gd name="T72" fmla="*/ 7 w 306"/>
                <a:gd name="T73" fmla="*/ 6 h 420"/>
                <a:gd name="T74" fmla="*/ 7 w 306"/>
                <a:gd name="T75" fmla="*/ 6 h 420"/>
                <a:gd name="T76" fmla="*/ 7 w 306"/>
                <a:gd name="T77" fmla="*/ 6 h 420"/>
                <a:gd name="T78" fmla="*/ 7 w 306"/>
                <a:gd name="T79" fmla="*/ 6 h 420"/>
                <a:gd name="T80" fmla="*/ 7 w 306"/>
                <a:gd name="T81" fmla="*/ 6 h 420"/>
                <a:gd name="T82" fmla="*/ 7 w 306"/>
                <a:gd name="T83" fmla="*/ 6 h 420"/>
                <a:gd name="T84" fmla="*/ 7 w 306"/>
                <a:gd name="T85" fmla="*/ 6 h 420"/>
                <a:gd name="T86" fmla="*/ 7 w 306"/>
                <a:gd name="T87" fmla="*/ 6 h 420"/>
                <a:gd name="T88" fmla="*/ 7 w 306"/>
                <a:gd name="T89" fmla="*/ 6 h 420"/>
                <a:gd name="T90" fmla="*/ 4 w 306"/>
                <a:gd name="T91" fmla="*/ 6 h 420"/>
                <a:gd name="T92" fmla="*/ 7 w 306"/>
                <a:gd name="T93" fmla="*/ 6 h 420"/>
                <a:gd name="T94" fmla="*/ 7 w 306"/>
                <a:gd name="T95" fmla="*/ 6 h 420"/>
                <a:gd name="T96" fmla="*/ 7 w 306"/>
                <a:gd name="T97" fmla="*/ 6 h 420"/>
                <a:gd name="T98" fmla="*/ 7 w 306"/>
                <a:gd name="T99" fmla="*/ 6 h 420"/>
                <a:gd name="T100" fmla="*/ 7 w 306"/>
                <a:gd name="T101" fmla="*/ 6 h 420"/>
                <a:gd name="T102" fmla="*/ 7 w 306"/>
                <a:gd name="T103" fmla="*/ 6 h 420"/>
                <a:gd name="T104" fmla="*/ 7 w 306"/>
                <a:gd name="T105" fmla="*/ 6 h 420"/>
                <a:gd name="T106" fmla="*/ 0 w 306"/>
                <a:gd name="T107" fmla="*/ 6 h 4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06"/>
                <a:gd name="T163" fmla="*/ 0 h 420"/>
                <a:gd name="T164" fmla="*/ 306 w 306"/>
                <a:gd name="T165" fmla="*/ 420 h 42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06" h="420">
                  <a:moveTo>
                    <a:pt x="0" y="420"/>
                  </a:moveTo>
                  <a:lnTo>
                    <a:pt x="154" y="402"/>
                  </a:lnTo>
                  <a:lnTo>
                    <a:pt x="154" y="406"/>
                  </a:lnTo>
                  <a:lnTo>
                    <a:pt x="250" y="392"/>
                  </a:lnTo>
                  <a:lnTo>
                    <a:pt x="252" y="388"/>
                  </a:lnTo>
                  <a:lnTo>
                    <a:pt x="264" y="366"/>
                  </a:lnTo>
                  <a:lnTo>
                    <a:pt x="268" y="360"/>
                  </a:lnTo>
                  <a:lnTo>
                    <a:pt x="266" y="344"/>
                  </a:lnTo>
                  <a:lnTo>
                    <a:pt x="272" y="330"/>
                  </a:lnTo>
                  <a:lnTo>
                    <a:pt x="284" y="322"/>
                  </a:lnTo>
                  <a:lnTo>
                    <a:pt x="284" y="308"/>
                  </a:lnTo>
                  <a:lnTo>
                    <a:pt x="286" y="306"/>
                  </a:lnTo>
                  <a:lnTo>
                    <a:pt x="286" y="298"/>
                  </a:lnTo>
                  <a:lnTo>
                    <a:pt x="294" y="292"/>
                  </a:lnTo>
                  <a:lnTo>
                    <a:pt x="296" y="300"/>
                  </a:lnTo>
                  <a:lnTo>
                    <a:pt x="298" y="300"/>
                  </a:lnTo>
                  <a:lnTo>
                    <a:pt x="304" y="298"/>
                  </a:lnTo>
                  <a:lnTo>
                    <a:pt x="306" y="294"/>
                  </a:lnTo>
                  <a:lnTo>
                    <a:pt x="306" y="286"/>
                  </a:lnTo>
                  <a:lnTo>
                    <a:pt x="304" y="274"/>
                  </a:lnTo>
                  <a:lnTo>
                    <a:pt x="306" y="256"/>
                  </a:lnTo>
                  <a:lnTo>
                    <a:pt x="302" y="246"/>
                  </a:lnTo>
                  <a:lnTo>
                    <a:pt x="298" y="222"/>
                  </a:lnTo>
                  <a:lnTo>
                    <a:pt x="276" y="166"/>
                  </a:lnTo>
                  <a:lnTo>
                    <a:pt x="256" y="158"/>
                  </a:lnTo>
                  <a:lnTo>
                    <a:pt x="246" y="164"/>
                  </a:lnTo>
                  <a:lnTo>
                    <a:pt x="236" y="174"/>
                  </a:lnTo>
                  <a:lnTo>
                    <a:pt x="210" y="212"/>
                  </a:lnTo>
                  <a:lnTo>
                    <a:pt x="208" y="212"/>
                  </a:lnTo>
                  <a:lnTo>
                    <a:pt x="206" y="210"/>
                  </a:lnTo>
                  <a:lnTo>
                    <a:pt x="196" y="206"/>
                  </a:lnTo>
                  <a:lnTo>
                    <a:pt x="192" y="202"/>
                  </a:lnTo>
                  <a:lnTo>
                    <a:pt x="190" y="194"/>
                  </a:lnTo>
                  <a:lnTo>
                    <a:pt x="192" y="178"/>
                  </a:lnTo>
                  <a:lnTo>
                    <a:pt x="196" y="172"/>
                  </a:lnTo>
                  <a:lnTo>
                    <a:pt x="210" y="164"/>
                  </a:lnTo>
                  <a:lnTo>
                    <a:pt x="212" y="158"/>
                  </a:lnTo>
                  <a:lnTo>
                    <a:pt x="212" y="152"/>
                  </a:lnTo>
                  <a:lnTo>
                    <a:pt x="214" y="146"/>
                  </a:lnTo>
                  <a:lnTo>
                    <a:pt x="220" y="142"/>
                  </a:lnTo>
                  <a:lnTo>
                    <a:pt x="226" y="130"/>
                  </a:lnTo>
                  <a:lnTo>
                    <a:pt x="226" y="104"/>
                  </a:lnTo>
                  <a:lnTo>
                    <a:pt x="222" y="92"/>
                  </a:lnTo>
                  <a:lnTo>
                    <a:pt x="218" y="86"/>
                  </a:lnTo>
                  <a:lnTo>
                    <a:pt x="210" y="76"/>
                  </a:lnTo>
                  <a:lnTo>
                    <a:pt x="208" y="72"/>
                  </a:lnTo>
                  <a:lnTo>
                    <a:pt x="210" y="66"/>
                  </a:lnTo>
                  <a:lnTo>
                    <a:pt x="218" y="62"/>
                  </a:lnTo>
                  <a:lnTo>
                    <a:pt x="220" y="60"/>
                  </a:lnTo>
                  <a:lnTo>
                    <a:pt x="210" y="42"/>
                  </a:lnTo>
                  <a:lnTo>
                    <a:pt x="202" y="38"/>
                  </a:lnTo>
                  <a:lnTo>
                    <a:pt x="176" y="26"/>
                  </a:lnTo>
                  <a:lnTo>
                    <a:pt x="158" y="24"/>
                  </a:lnTo>
                  <a:lnTo>
                    <a:pt x="150" y="16"/>
                  </a:lnTo>
                  <a:lnTo>
                    <a:pt x="136" y="12"/>
                  </a:lnTo>
                  <a:lnTo>
                    <a:pt x="122" y="8"/>
                  </a:lnTo>
                  <a:lnTo>
                    <a:pt x="112" y="0"/>
                  </a:lnTo>
                  <a:lnTo>
                    <a:pt x="106" y="6"/>
                  </a:lnTo>
                  <a:lnTo>
                    <a:pt x="98" y="10"/>
                  </a:lnTo>
                  <a:lnTo>
                    <a:pt x="90" y="24"/>
                  </a:lnTo>
                  <a:lnTo>
                    <a:pt x="90" y="34"/>
                  </a:lnTo>
                  <a:lnTo>
                    <a:pt x="92" y="38"/>
                  </a:lnTo>
                  <a:lnTo>
                    <a:pt x="94" y="40"/>
                  </a:lnTo>
                  <a:lnTo>
                    <a:pt x="96" y="44"/>
                  </a:lnTo>
                  <a:lnTo>
                    <a:pt x="94" y="46"/>
                  </a:lnTo>
                  <a:lnTo>
                    <a:pt x="88" y="48"/>
                  </a:lnTo>
                  <a:lnTo>
                    <a:pt x="82" y="52"/>
                  </a:lnTo>
                  <a:lnTo>
                    <a:pt x="76" y="58"/>
                  </a:lnTo>
                  <a:lnTo>
                    <a:pt x="72" y="68"/>
                  </a:lnTo>
                  <a:lnTo>
                    <a:pt x="74" y="80"/>
                  </a:lnTo>
                  <a:lnTo>
                    <a:pt x="76" y="90"/>
                  </a:lnTo>
                  <a:lnTo>
                    <a:pt x="70" y="102"/>
                  </a:lnTo>
                  <a:lnTo>
                    <a:pt x="60" y="106"/>
                  </a:lnTo>
                  <a:lnTo>
                    <a:pt x="58" y="98"/>
                  </a:lnTo>
                  <a:lnTo>
                    <a:pt x="62" y="88"/>
                  </a:lnTo>
                  <a:lnTo>
                    <a:pt x="58" y="76"/>
                  </a:lnTo>
                  <a:lnTo>
                    <a:pt x="60" y="72"/>
                  </a:lnTo>
                  <a:lnTo>
                    <a:pt x="58" y="70"/>
                  </a:lnTo>
                  <a:lnTo>
                    <a:pt x="56" y="72"/>
                  </a:lnTo>
                  <a:lnTo>
                    <a:pt x="50" y="78"/>
                  </a:lnTo>
                  <a:lnTo>
                    <a:pt x="50" y="90"/>
                  </a:lnTo>
                  <a:lnTo>
                    <a:pt x="46" y="94"/>
                  </a:lnTo>
                  <a:lnTo>
                    <a:pt x="40" y="94"/>
                  </a:lnTo>
                  <a:lnTo>
                    <a:pt x="32" y="102"/>
                  </a:lnTo>
                  <a:lnTo>
                    <a:pt x="28" y="110"/>
                  </a:lnTo>
                  <a:lnTo>
                    <a:pt x="28" y="114"/>
                  </a:lnTo>
                  <a:lnTo>
                    <a:pt x="18" y="124"/>
                  </a:lnTo>
                  <a:lnTo>
                    <a:pt x="18" y="140"/>
                  </a:lnTo>
                  <a:lnTo>
                    <a:pt x="18" y="156"/>
                  </a:lnTo>
                  <a:lnTo>
                    <a:pt x="16" y="168"/>
                  </a:lnTo>
                  <a:lnTo>
                    <a:pt x="10" y="182"/>
                  </a:lnTo>
                  <a:lnTo>
                    <a:pt x="4" y="188"/>
                  </a:lnTo>
                  <a:lnTo>
                    <a:pt x="6" y="196"/>
                  </a:lnTo>
                  <a:lnTo>
                    <a:pt x="12" y="220"/>
                  </a:lnTo>
                  <a:lnTo>
                    <a:pt x="8" y="232"/>
                  </a:lnTo>
                  <a:lnTo>
                    <a:pt x="14" y="244"/>
                  </a:lnTo>
                  <a:lnTo>
                    <a:pt x="28" y="272"/>
                  </a:lnTo>
                  <a:lnTo>
                    <a:pt x="38" y="296"/>
                  </a:lnTo>
                  <a:lnTo>
                    <a:pt x="38" y="318"/>
                  </a:lnTo>
                  <a:lnTo>
                    <a:pt x="42" y="322"/>
                  </a:lnTo>
                  <a:lnTo>
                    <a:pt x="42" y="326"/>
                  </a:lnTo>
                  <a:lnTo>
                    <a:pt x="40" y="328"/>
                  </a:lnTo>
                  <a:lnTo>
                    <a:pt x="38" y="350"/>
                  </a:lnTo>
                  <a:lnTo>
                    <a:pt x="34" y="364"/>
                  </a:lnTo>
                  <a:lnTo>
                    <a:pt x="28" y="378"/>
                  </a:lnTo>
                  <a:lnTo>
                    <a:pt x="16" y="408"/>
                  </a:lnTo>
                  <a:lnTo>
                    <a:pt x="4" y="416"/>
                  </a:lnTo>
                  <a:lnTo>
                    <a:pt x="0" y="42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94" name="Freeform 25"/>
            <p:cNvSpPr>
              <a:spLocks/>
            </p:cNvSpPr>
            <p:nvPr/>
          </p:nvSpPr>
          <p:spPr bwMode="grayWhite">
            <a:xfrm>
              <a:off x="3373" y="1292"/>
              <a:ext cx="447" cy="218"/>
            </a:xfrm>
            <a:custGeom>
              <a:avLst/>
              <a:gdLst>
                <a:gd name="T0" fmla="*/ 7 w 480"/>
                <a:gd name="T1" fmla="*/ 6 h 236"/>
                <a:gd name="T2" fmla="*/ 7 w 480"/>
                <a:gd name="T3" fmla="*/ 6 h 236"/>
                <a:gd name="T4" fmla="*/ 7 w 480"/>
                <a:gd name="T5" fmla="*/ 6 h 236"/>
                <a:gd name="T6" fmla="*/ 7 w 480"/>
                <a:gd name="T7" fmla="*/ 4 h 236"/>
                <a:gd name="T8" fmla="*/ 7 w 480"/>
                <a:gd name="T9" fmla="*/ 4 h 236"/>
                <a:gd name="T10" fmla="*/ 7 w 480"/>
                <a:gd name="T11" fmla="*/ 6 h 236"/>
                <a:gd name="T12" fmla="*/ 7 w 480"/>
                <a:gd name="T13" fmla="*/ 6 h 236"/>
                <a:gd name="T14" fmla="*/ 7 w 480"/>
                <a:gd name="T15" fmla="*/ 6 h 236"/>
                <a:gd name="T16" fmla="*/ 7 w 480"/>
                <a:gd name="T17" fmla="*/ 6 h 236"/>
                <a:gd name="T18" fmla="*/ 7 w 480"/>
                <a:gd name="T19" fmla="*/ 6 h 236"/>
                <a:gd name="T20" fmla="*/ 7 w 480"/>
                <a:gd name="T21" fmla="*/ 6 h 236"/>
                <a:gd name="T22" fmla="*/ 7 w 480"/>
                <a:gd name="T23" fmla="*/ 6 h 236"/>
                <a:gd name="T24" fmla="*/ 7 w 480"/>
                <a:gd name="T25" fmla="*/ 6 h 236"/>
                <a:gd name="T26" fmla="*/ 7 w 480"/>
                <a:gd name="T27" fmla="*/ 6 h 236"/>
                <a:gd name="T28" fmla="*/ 7 w 480"/>
                <a:gd name="T29" fmla="*/ 6 h 236"/>
                <a:gd name="T30" fmla="*/ 7 w 480"/>
                <a:gd name="T31" fmla="*/ 6 h 236"/>
                <a:gd name="T32" fmla="*/ 7 w 480"/>
                <a:gd name="T33" fmla="*/ 6 h 236"/>
                <a:gd name="T34" fmla="*/ 7 w 480"/>
                <a:gd name="T35" fmla="*/ 6 h 236"/>
                <a:gd name="T36" fmla="*/ 7 w 480"/>
                <a:gd name="T37" fmla="*/ 6 h 236"/>
                <a:gd name="T38" fmla="*/ 7 w 480"/>
                <a:gd name="T39" fmla="*/ 6 h 236"/>
                <a:gd name="T40" fmla="*/ 7 w 480"/>
                <a:gd name="T41" fmla="*/ 6 h 236"/>
                <a:gd name="T42" fmla="*/ 7 w 480"/>
                <a:gd name="T43" fmla="*/ 6 h 236"/>
                <a:gd name="T44" fmla="*/ 7 w 480"/>
                <a:gd name="T45" fmla="*/ 6 h 236"/>
                <a:gd name="T46" fmla="*/ 7 w 480"/>
                <a:gd name="T47" fmla="*/ 6 h 236"/>
                <a:gd name="T48" fmla="*/ 7 w 480"/>
                <a:gd name="T49" fmla="*/ 6 h 236"/>
                <a:gd name="T50" fmla="*/ 7 w 480"/>
                <a:gd name="T51" fmla="*/ 6 h 236"/>
                <a:gd name="T52" fmla="*/ 7 w 480"/>
                <a:gd name="T53" fmla="*/ 6 h 236"/>
                <a:gd name="T54" fmla="*/ 7 w 480"/>
                <a:gd name="T55" fmla="*/ 6 h 236"/>
                <a:gd name="T56" fmla="*/ 7 w 480"/>
                <a:gd name="T57" fmla="*/ 6 h 236"/>
                <a:gd name="T58" fmla="*/ 7 w 480"/>
                <a:gd name="T59" fmla="*/ 6 h 236"/>
                <a:gd name="T60" fmla="*/ 7 w 480"/>
                <a:gd name="T61" fmla="*/ 6 h 236"/>
                <a:gd name="T62" fmla="*/ 7 w 480"/>
                <a:gd name="T63" fmla="*/ 6 h 236"/>
                <a:gd name="T64" fmla="*/ 7 w 480"/>
                <a:gd name="T65" fmla="*/ 6 h 236"/>
                <a:gd name="T66" fmla="*/ 7 w 480"/>
                <a:gd name="T67" fmla="*/ 6 h 236"/>
                <a:gd name="T68" fmla="*/ 7 w 480"/>
                <a:gd name="T69" fmla="*/ 6 h 236"/>
                <a:gd name="T70" fmla="*/ 7 w 480"/>
                <a:gd name="T71" fmla="*/ 6 h 236"/>
                <a:gd name="T72" fmla="*/ 7 w 480"/>
                <a:gd name="T73" fmla="*/ 6 h 236"/>
                <a:gd name="T74" fmla="*/ 7 w 480"/>
                <a:gd name="T75" fmla="*/ 6 h 236"/>
                <a:gd name="T76" fmla="*/ 7 w 480"/>
                <a:gd name="T77" fmla="*/ 6 h 236"/>
                <a:gd name="T78" fmla="*/ 7 w 480"/>
                <a:gd name="T79" fmla="*/ 6 h 236"/>
                <a:gd name="T80" fmla="*/ 7 w 480"/>
                <a:gd name="T81" fmla="*/ 6 h 236"/>
                <a:gd name="T82" fmla="*/ 7 w 480"/>
                <a:gd name="T83" fmla="*/ 6 h 236"/>
                <a:gd name="T84" fmla="*/ 7 w 480"/>
                <a:gd name="T85" fmla="*/ 6 h 236"/>
                <a:gd name="T86" fmla="*/ 0 w 480"/>
                <a:gd name="T87" fmla="*/ 6 h 2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80"/>
                <a:gd name="T133" fmla="*/ 0 h 236"/>
                <a:gd name="T134" fmla="*/ 480 w 480"/>
                <a:gd name="T135" fmla="*/ 236 h 2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80" h="236">
                  <a:moveTo>
                    <a:pt x="0" y="100"/>
                  </a:moveTo>
                  <a:lnTo>
                    <a:pt x="14" y="96"/>
                  </a:lnTo>
                  <a:lnTo>
                    <a:pt x="22" y="92"/>
                  </a:lnTo>
                  <a:lnTo>
                    <a:pt x="36" y="82"/>
                  </a:lnTo>
                  <a:lnTo>
                    <a:pt x="40" y="76"/>
                  </a:lnTo>
                  <a:lnTo>
                    <a:pt x="46" y="74"/>
                  </a:lnTo>
                  <a:lnTo>
                    <a:pt x="72" y="64"/>
                  </a:lnTo>
                  <a:lnTo>
                    <a:pt x="90" y="54"/>
                  </a:lnTo>
                  <a:lnTo>
                    <a:pt x="112" y="32"/>
                  </a:lnTo>
                  <a:lnTo>
                    <a:pt x="120" y="30"/>
                  </a:lnTo>
                  <a:lnTo>
                    <a:pt x="138" y="10"/>
                  </a:lnTo>
                  <a:lnTo>
                    <a:pt x="150" y="4"/>
                  </a:lnTo>
                  <a:lnTo>
                    <a:pt x="172" y="0"/>
                  </a:lnTo>
                  <a:lnTo>
                    <a:pt x="176" y="2"/>
                  </a:lnTo>
                  <a:lnTo>
                    <a:pt x="178" y="4"/>
                  </a:lnTo>
                  <a:lnTo>
                    <a:pt x="166" y="12"/>
                  </a:lnTo>
                  <a:lnTo>
                    <a:pt x="162" y="12"/>
                  </a:lnTo>
                  <a:lnTo>
                    <a:pt x="158" y="22"/>
                  </a:lnTo>
                  <a:lnTo>
                    <a:pt x="144" y="38"/>
                  </a:lnTo>
                  <a:lnTo>
                    <a:pt x="138" y="44"/>
                  </a:lnTo>
                  <a:lnTo>
                    <a:pt x="134" y="50"/>
                  </a:lnTo>
                  <a:lnTo>
                    <a:pt x="130" y="64"/>
                  </a:lnTo>
                  <a:lnTo>
                    <a:pt x="132" y="74"/>
                  </a:lnTo>
                  <a:lnTo>
                    <a:pt x="134" y="68"/>
                  </a:lnTo>
                  <a:lnTo>
                    <a:pt x="148" y="58"/>
                  </a:lnTo>
                  <a:lnTo>
                    <a:pt x="156" y="58"/>
                  </a:lnTo>
                  <a:lnTo>
                    <a:pt x="162" y="56"/>
                  </a:lnTo>
                  <a:lnTo>
                    <a:pt x="190" y="68"/>
                  </a:lnTo>
                  <a:lnTo>
                    <a:pt x="210" y="92"/>
                  </a:lnTo>
                  <a:lnTo>
                    <a:pt x="228" y="90"/>
                  </a:lnTo>
                  <a:lnTo>
                    <a:pt x="236" y="90"/>
                  </a:lnTo>
                  <a:lnTo>
                    <a:pt x="242" y="94"/>
                  </a:lnTo>
                  <a:lnTo>
                    <a:pt x="248" y="94"/>
                  </a:lnTo>
                  <a:lnTo>
                    <a:pt x="250" y="94"/>
                  </a:lnTo>
                  <a:lnTo>
                    <a:pt x="256" y="96"/>
                  </a:lnTo>
                  <a:lnTo>
                    <a:pt x="256" y="98"/>
                  </a:lnTo>
                  <a:lnTo>
                    <a:pt x="260" y="96"/>
                  </a:lnTo>
                  <a:lnTo>
                    <a:pt x="264" y="90"/>
                  </a:lnTo>
                  <a:lnTo>
                    <a:pt x="282" y="76"/>
                  </a:lnTo>
                  <a:lnTo>
                    <a:pt x="344" y="60"/>
                  </a:lnTo>
                  <a:lnTo>
                    <a:pt x="362" y="50"/>
                  </a:lnTo>
                  <a:lnTo>
                    <a:pt x="368" y="48"/>
                  </a:lnTo>
                  <a:lnTo>
                    <a:pt x="372" y="52"/>
                  </a:lnTo>
                  <a:lnTo>
                    <a:pt x="368" y="60"/>
                  </a:lnTo>
                  <a:lnTo>
                    <a:pt x="368" y="66"/>
                  </a:lnTo>
                  <a:lnTo>
                    <a:pt x="376" y="80"/>
                  </a:lnTo>
                  <a:lnTo>
                    <a:pt x="380" y="82"/>
                  </a:lnTo>
                  <a:lnTo>
                    <a:pt x="382" y="80"/>
                  </a:lnTo>
                  <a:lnTo>
                    <a:pt x="394" y="82"/>
                  </a:lnTo>
                  <a:lnTo>
                    <a:pt x="398" y="78"/>
                  </a:lnTo>
                  <a:lnTo>
                    <a:pt x="418" y="76"/>
                  </a:lnTo>
                  <a:lnTo>
                    <a:pt x="426" y="82"/>
                  </a:lnTo>
                  <a:lnTo>
                    <a:pt x="434" y="98"/>
                  </a:lnTo>
                  <a:lnTo>
                    <a:pt x="440" y="104"/>
                  </a:lnTo>
                  <a:lnTo>
                    <a:pt x="456" y="110"/>
                  </a:lnTo>
                  <a:lnTo>
                    <a:pt x="470" y="106"/>
                  </a:lnTo>
                  <a:lnTo>
                    <a:pt x="476" y="108"/>
                  </a:lnTo>
                  <a:lnTo>
                    <a:pt x="480" y="110"/>
                  </a:lnTo>
                  <a:lnTo>
                    <a:pt x="480" y="116"/>
                  </a:lnTo>
                  <a:lnTo>
                    <a:pt x="474" y="122"/>
                  </a:lnTo>
                  <a:lnTo>
                    <a:pt x="464" y="124"/>
                  </a:lnTo>
                  <a:lnTo>
                    <a:pt x="458" y="122"/>
                  </a:lnTo>
                  <a:lnTo>
                    <a:pt x="456" y="120"/>
                  </a:lnTo>
                  <a:lnTo>
                    <a:pt x="454" y="120"/>
                  </a:lnTo>
                  <a:lnTo>
                    <a:pt x="444" y="124"/>
                  </a:lnTo>
                  <a:lnTo>
                    <a:pt x="436" y="122"/>
                  </a:lnTo>
                  <a:lnTo>
                    <a:pt x="430" y="122"/>
                  </a:lnTo>
                  <a:lnTo>
                    <a:pt x="414" y="124"/>
                  </a:lnTo>
                  <a:lnTo>
                    <a:pt x="404" y="122"/>
                  </a:lnTo>
                  <a:lnTo>
                    <a:pt x="400" y="124"/>
                  </a:lnTo>
                  <a:lnTo>
                    <a:pt x="402" y="134"/>
                  </a:lnTo>
                  <a:lnTo>
                    <a:pt x="400" y="138"/>
                  </a:lnTo>
                  <a:lnTo>
                    <a:pt x="396" y="136"/>
                  </a:lnTo>
                  <a:lnTo>
                    <a:pt x="384" y="126"/>
                  </a:lnTo>
                  <a:lnTo>
                    <a:pt x="358" y="124"/>
                  </a:lnTo>
                  <a:lnTo>
                    <a:pt x="354" y="124"/>
                  </a:lnTo>
                  <a:lnTo>
                    <a:pt x="346" y="122"/>
                  </a:lnTo>
                  <a:lnTo>
                    <a:pt x="330" y="136"/>
                  </a:lnTo>
                  <a:lnTo>
                    <a:pt x="326" y="136"/>
                  </a:lnTo>
                  <a:lnTo>
                    <a:pt x="318" y="138"/>
                  </a:lnTo>
                  <a:lnTo>
                    <a:pt x="316" y="142"/>
                  </a:lnTo>
                  <a:lnTo>
                    <a:pt x="312" y="144"/>
                  </a:lnTo>
                  <a:lnTo>
                    <a:pt x="302" y="142"/>
                  </a:lnTo>
                  <a:lnTo>
                    <a:pt x="292" y="144"/>
                  </a:lnTo>
                  <a:lnTo>
                    <a:pt x="290" y="152"/>
                  </a:lnTo>
                  <a:lnTo>
                    <a:pt x="288" y="158"/>
                  </a:lnTo>
                  <a:lnTo>
                    <a:pt x="266" y="176"/>
                  </a:lnTo>
                  <a:lnTo>
                    <a:pt x="262" y="176"/>
                  </a:lnTo>
                  <a:lnTo>
                    <a:pt x="260" y="172"/>
                  </a:lnTo>
                  <a:lnTo>
                    <a:pt x="270" y="160"/>
                  </a:lnTo>
                  <a:lnTo>
                    <a:pt x="270" y="154"/>
                  </a:lnTo>
                  <a:lnTo>
                    <a:pt x="258" y="154"/>
                  </a:lnTo>
                  <a:lnTo>
                    <a:pt x="254" y="166"/>
                  </a:lnTo>
                  <a:lnTo>
                    <a:pt x="248" y="170"/>
                  </a:lnTo>
                  <a:lnTo>
                    <a:pt x="244" y="164"/>
                  </a:lnTo>
                  <a:lnTo>
                    <a:pt x="242" y="154"/>
                  </a:lnTo>
                  <a:lnTo>
                    <a:pt x="240" y="156"/>
                  </a:lnTo>
                  <a:lnTo>
                    <a:pt x="238" y="170"/>
                  </a:lnTo>
                  <a:lnTo>
                    <a:pt x="228" y="184"/>
                  </a:lnTo>
                  <a:lnTo>
                    <a:pt x="224" y="198"/>
                  </a:lnTo>
                  <a:lnTo>
                    <a:pt x="220" y="206"/>
                  </a:lnTo>
                  <a:lnTo>
                    <a:pt x="210" y="222"/>
                  </a:lnTo>
                  <a:lnTo>
                    <a:pt x="210" y="232"/>
                  </a:lnTo>
                  <a:lnTo>
                    <a:pt x="208" y="236"/>
                  </a:lnTo>
                  <a:lnTo>
                    <a:pt x="198" y="230"/>
                  </a:lnTo>
                  <a:lnTo>
                    <a:pt x="194" y="218"/>
                  </a:lnTo>
                  <a:lnTo>
                    <a:pt x="198" y="214"/>
                  </a:lnTo>
                  <a:lnTo>
                    <a:pt x="200" y="208"/>
                  </a:lnTo>
                  <a:lnTo>
                    <a:pt x="198" y="208"/>
                  </a:lnTo>
                  <a:lnTo>
                    <a:pt x="186" y="210"/>
                  </a:lnTo>
                  <a:lnTo>
                    <a:pt x="184" y="208"/>
                  </a:lnTo>
                  <a:lnTo>
                    <a:pt x="188" y="184"/>
                  </a:lnTo>
                  <a:lnTo>
                    <a:pt x="186" y="176"/>
                  </a:lnTo>
                  <a:lnTo>
                    <a:pt x="172" y="168"/>
                  </a:lnTo>
                  <a:lnTo>
                    <a:pt x="162" y="166"/>
                  </a:lnTo>
                  <a:lnTo>
                    <a:pt x="162" y="162"/>
                  </a:lnTo>
                  <a:lnTo>
                    <a:pt x="166" y="160"/>
                  </a:lnTo>
                  <a:lnTo>
                    <a:pt x="160" y="156"/>
                  </a:lnTo>
                  <a:lnTo>
                    <a:pt x="150" y="152"/>
                  </a:lnTo>
                  <a:lnTo>
                    <a:pt x="134" y="150"/>
                  </a:lnTo>
                  <a:lnTo>
                    <a:pt x="130" y="150"/>
                  </a:lnTo>
                  <a:lnTo>
                    <a:pt x="126" y="154"/>
                  </a:lnTo>
                  <a:lnTo>
                    <a:pt x="124" y="150"/>
                  </a:lnTo>
                  <a:lnTo>
                    <a:pt x="114" y="150"/>
                  </a:lnTo>
                  <a:lnTo>
                    <a:pt x="100" y="138"/>
                  </a:lnTo>
                  <a:lnTo>
                    <a:pt x="92" y="138"/>
                  </a:lnTo>
                  <a:lnTo>
                    <a:pt x="28" y="126"/>
                  </a:lnTo>
                  <a:lnTo>
                    <a:pt x="22" y="122"/>
                  </a:lnTo>
                  <a:lnTo>
                    <a:pt x="20" y="112"/>
                  </a:lnTo>
                  <a:lnTo>
                    <a:pt x="14" y="108"/>
                  </a:lnTo>
                  <a:lnTo>
                    <a:pt x="4" y="106"/>
                  </a:lnTo>
                  <a:lnTo>
                    <a:pt x="0" y="10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95" name="Freeform 26"/>
            <p:cNvSpPr>
              <a:spLocks/>
            </p:cNvSpPr>
            <p:nvPr/>
          </p:nvSpPr>
          <p:spPr bwMode="grayWhite">
            <a:xfrm>
              <a:off x="3640" y="1424"/>
              <a:ext cx="285" cy="389"/>
            </a:xfrm>
            <a:custGeom>
              <a:avLst/>
              <a:gdLst>
                <a:gd name="T0" fmla="*/ 7 w 306"/>
                <a:gd name="T1" fmla="*/ 6 h 420"/>
                <a:gd name="T2" fmla="*/ 7 w 306"/>
                <a:gd name="T3" fmla="*/ 6 h 420"/>
                <a:gd name="T4" fmla="*/ 7 w 306"/>
                <a:gd name="T5" fmla="*/ 6 h 420"/>
                <a:gd name="T6" fmla="*/ 7 w 306"/>
                <a:gd name="T7" fmla="*/ 6 h 420"/>
                <a:gd name="T8" fmla="*/ 7 w 306"/>
                <a:gd name="T9" fmla="*/ 6 h 420"/>
                <a:gd name="T10" fmla="*/ 7 w 306"/>
                <a:gd name="T11" fmla="*/ 6 h 420"/>
                <a:gd name="T12" fmla="*/ 7 w 306"/>
                <a:gd name="T13" fmla="*/ 6 h 420"/>
                <a:gd name="T14" fmla="*/ 7 w 306"/>
                <a:gd name="T15" fmla="*/ 6 h 420"/>
                <a:gd name="T16" fmla="*/ 7 w 306"/>
                <a:gd name="T17" fmla="*/ 6 h 420"/>
                <a:gd name="T18" fmla="*/ 7 w 306"/>
                <a:gd name="T19" fmla="*/ 6 h 420"/>
                <a:gd name="T20" fmla="*/ 7 w 306"/>
                <a:gd name="T21" fmla="*/ 6 h 420"/>
                <a:gd name="T22" fmla="*/ 7 w 306"/>
                <a:gd name="T23" fmla="*/ 6 h 420"/>
                <a:gd name="T24" fmla="*/ 7 w 306"/>
                <a:gd name="T25" fmla="*/ 6 h 420"/>
                <a:gd name="T26" fmla="*/ 7 w 306"/>
                <a:gd name="T27" fmla="*/ 6 h 420"/>
                <a:gd name="T28" fmla="*/ 7 w 306"/>
                <a:gd name="T29" fmla="*/ 6 h 420"/>
                <a:gd name="T30" fmla="*/ 7 w 306"/>
                <a:gd name="T31" fmla="*/ 6 h 420"/>
                <a:gd name="T32" fmla="*/ 7 w 306"/>
                <a:gd name="T33" fmla="*/ 6 h 420"/>
                <a:gd name="T34" fmla="*/ 7 w 306"/>
                <a:gd name="T35" fmla="*/ 6 h 420"/>
                <a:gd name="T36" fmla="*/ 7 w 306"/>
                <a:gd name="T37" fmla="*/ 6 h 420"/>
                <a:gd name="T38" fmla="*/ 7 w 306"/>
                <a:gd name="T39" fmla="*/ 6 h 420"/>
                <a:gd name="T40" fmla="*/ 7 w 306"/>
                <a:gd name="T41" fmla="*/ 6 h 420"/>
                <a:gd name="T42" fmla="*/ 7 w 306"/>
                <a:gd name="T43" fmla="*/ 6 h 420"/>
                <a:gd name="T44" fmla="*/ 7 w 306"/>
                <a:gd name="T45" fmla="*/ 6 h 420"/>
                <a:gd name="T46" fmla="*/ 7 w 306"/>
                <a:gd name="T47" fmla="*/ 6 h 420"/>
                <a:gd name="T48" fmla="*/ 7 w 306"/>
                <a:gd name="T49" fmla="*/ 6 h 420"/>
                <a:gd name="T50" fmla="*/ 7 w 306"/>
                <a:gd name="T51" fmla="*/ 6 h 420"/>
                <a:gd name="T52" fmla="*/ 7 w 306"/>
                <a:gd name="T53" fmla="*/ 6 h 420"/>
                <a:gd name="T54" fmla="*/ 7 w 306"/>
                <a:gd name="T55" fmla="*/ 6 h 420"/>
                <a:gd name="T56" fmla="*/ 7 w 306"/>
                <a:gd name="T57" fmla="*/ 6 h 420"/>
                <a:gd name="T58" fmla="*/ 7 w 306"/>
                <a:gd name="T59" fmla="*/ 6 h 420"/>
                <a:gd name="T60" fmla="*/ 7 w 306"/>
                <a:gd name="T61" fmla="*/ 6 h 420"/>
                <a:gd name="T62" fmla="*/ 7 w 306"/>
                <a:gd name="T63" fmla="*/ 6 h 420"/>
                <a:gd name="T64" fmla="*/ 7 w 306"/>
                <a:gd name="T65" fmla="*/ 6 h 420"/>
                <a:gd name="T66" fmla="*/ 7 w 306"/>
                <a:gd name="T67" fmla="*/ 6 h 420"/>
                <a:gd name="T68" fmla="*/ 7 w 306"/>
                <a:gd name="T69" fmla="*/ 6 h 420"/>
                <a:gd name="T70" fmla="*/ 7 w 306"/>
                <a:gd name="T71" fmla="*/ 6 h 420"/>
                <a:gd name="T72" fmla="*/ 7 w 306"/>
                <a:gd name="T73" fmla="*/ 6 h 420"/>
                <a:gd name="T74" fmla="*/ 7 w 306"/>
                <a:gd name="T75" fmla="*/ 6 h 420"/>
                <a:gd name="T76" fmla="*/ 7 w 306"/>
                <a:gd name="T77" fmla="*/ 6 h 420"/>
                <a:gd name="T78" fmla="*/ 7 w 306"/>
                <a:gd name="T79" fmla="*/ 6 h 420"/>
                <a:gd name="T80" fmla="*/ 7 w 306"/>
                <a:gd name="T81" fmla="*/ 6 h 420"/>
                <a:gd name="T82" fmla="*/ 7 w 306"/>
                <a:gd name="T83" fmla="*/ 6 h 420"/>
                <a:gd name="T84" fmla="*/ 7 w 306"/>
                <a:gd name="T85" fmla="*/ 6 h 420"/>
                <a:gd name="T86" fmla="*/ 7 w 306"/>
                <a:gd name="T87" fmla="*/ 6 h 420"/>
                <a:gd name="T88" fmla="*/ 7 w 306"/>
                <a:gd name="T89" fmla="*/ 6 h 420"/>
                <a:gd name="T90" fmla="*/ 4 w 306"/>
                <a:gd name="T91" fmla="*/ 6 h 420"/>
                <a:gd name="T92" fmla="*/ 7 w 306"/>
                <a:gd name="T93" fmla="*/ 6 h 420"/>
                <a:gd name="T94" fmla="*/ 7 w 306"/>
                <a:gd name="T95" fmla="*/ 6 h 420"/>
                <a:gd name="T96" fmla="*/ 7 w 306"/>
                <a:gd name="T97" fmla="*/ 6 h 420"/>
                <a:gd name="T98" fmla="*/ 7 w 306"/>
                <a:gd name="T99" fmla="*/ 6 h 420"/>
                <a:gd name="T100" fmla="*/ 7 w 306"/>
                <a:gd name="T101" fmla="*/ 6 h 420"/>
                <a:gd name="T102" fmla="*/ 7 w 306"/>
                <a:gd name="T103" fmla="*/ 6 h 420"/>
                <a:gd name="T104" fmla="*/ 7 w 306"/>
                <a:gd name="T105" fmla="*/ 6 h 420"/>
                <a:gd name="T106" fmla="*/ 0 w 306"/>
                <a:gd name="T107" fmla="*/ 6 h 4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06"/>
                <a:gd name="T163" fmla="*/ 0 h 420"/>
                <a:gd name="T164" fmla="*/ 306 w 306"/>
                <a:gd name="T165" fmla="*/ 420 h 42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06" h="420">
                  <a:moveTo>
                    <a:pt x="0" y="420"/>
                  </a:moveTo>
                  <a:lnTo>
                    <a:pt x="154" y="402"/>
                  </a:lnTo>
                  <a:lnTo>
                    <a:pt x="154" y="406"/>
                  </a:lnTo>
                  <a:lnTo>
                    <a:pt x="250" y="392"/>
                  </a:lnTo>
                  <a:lnTo>
                    <a:pt x="252" y="388"/>
                  </a:lnTo>
                  <a:lnTo>
                    <a:pt x="264" y="366"/>
                  </a:lnTo>
                  <a:lnTo>
                    <a:pt x="268" y="360"/>
                  </a:lnTo>
                  <a:lnTo>
                    <a:pt x="266" y="344"/>
                  </a:lnTo>
                  <a:lnTo>
                    <a:pt x="272" y="330"/>
                  </a:lnTo>
                  <a:lnTo>
                    <a:pt x="284" y="322"/>
                  </a:lnTo>
                  <a:lnTo>
                    <a:pt x="284" y="308"/>
                  </a:lnTo>
                  <a:lnTo>
                    <a:pt x="286" y="306"/>
                  </a:lnTo>
                  <a:lnTo>
                    <a:pt x="286" y="298"/>
                  </a:lnTo>
                  <a:lnTo>
                    <a:pt x="294" y="292"/>
                  </a:lnTo>
                  <a:lnTo>
                    <a:pt x="296" y="300"/>
                  </a:lnTo>
                  <a:lnTo>
                    <a:pt x="298" y="300"/>
                  </a:lnTo>
                  <a:lnTo>
                    <a:pt x="304" y="298"/>
                  </a:lnTo>
                  <a:lnTo>
                    <a:pt x="306" y="294"/>
                  </a:lnTo>
                  <a:lnTo>
                    <a:pt x="306" y="286"/>
                  </a:lnTo>
                  <a:lnTo>
                    <a:pt x="304" y="274"/>
                  </a:lnTo>
                  <a:lnTo>
                    <a:pt x="306" y="256"/>
                  </a:lnTo>
                  <a:lnTo>
                    <a:pt x="302" y="246"/>
                  </a:lnTo>
                  <a:lnTo>
                    <a:pt x="298" y="222"/>
                  </a:lnTo>
                  <a:lnTo>
                    <a:pt x="276" y="166"/>
                  </a:lnTo>
                  <a:lnTo>
                    <a:pt x="256" y="158"/>
                  </a:lnTo>
                  <a:lnTo>
                    <a:pt x="246" y="164"/>
                  </a:lnTo>
                  <a:lnTo>
                    <a:pt x="236" y="174"/>
                  </a:lnTo>
                  <a:lnTo>
                    <a:pt x="210" y="212"/>
                  </a:lnTo>
                  <a:lnTo>
                    <a:pt x="208" y="212"/>
                  </a:lnTo>
                  <a:lnTo>
                    <a:pt x="206" y="210"/>
                  </a:lnTo>
                  <a:lnTo>
                    <a:pt x="196" y="206"/>
                  </a:lnTo>
                  <a:lnTo>
                    <a:pt x="192" y="202"/>
                  </a:lnTo>
                  <a:lnTo>
                    <a:pt x="190" y="194"/>
                  </a:lnTo>
                  <a:lnTo>
                    <a:pt x="192" y="178"/>
                  </a:lnTo>
                  <a:lnTo>
                    <a:pt x="196" y="172"/>
                  </a:lnTo>
                  <a:lnTo>
                    <a:pt x="210" y="164"/>
                  </a:lnTo>
                  <a:lnTo>
                    <a:pt x="212" y="158"/>
                  </a:lnTo>
                  <a:lnTo>
                    <a:pt x="212" y="152"/>
                  </a:lnTo>
                  <a:lnTo>
                    <a:pt x="214" y="146"/>
                  </a:lnTo>
                  <a:lnTo>
                    <a:pt x="220" y="142"/>
                  </a:lnTo>
                  <a:lnTo>
                    <a:pt x="226" y="130"/>
                  </a:lnTo>
                  <a:lnTo>
                    <a:pt x="226" y="104"/>
                  </a:lnTo>
                  <a:lnTo>
                    <a:pt x="222" y="92"/>
                  </a:lnTo>
                  <a:lnTo>
                    <a:pt x="218" y="86"/>
                  </a:lnTo>
                  <a:lnTo>
                    <a:pt x="210" y="76"/>
                  </a:lnTo>
                  <a:lnTo>
                    <a:pt x="208" y="72"/>
                  </a:lnTo>
                  <a:lnTo>
                    <a:pt x="210" y="66"/>
                  </a:lnTo>
                  <a:lnTo>
                    <a:pt x="218" y="62"/>
                  </a:lnTo>
                  <a:lnTo>
                    <a:pt x="220" y="60"/>
                  </a:lnTo>
                  <a:lnTo>
                    <a:pt x="210" y="42"/>
                  </a:lnTo>
                  <a:lnTo>
                    <a:pt x="202" y="38"/>
                  </a:lnTo>
                  <a:lnTo>
                    <a:pt x="176" y="26"/>
                  </a:lnTo>
                  <a:lnTo>
                    <a:pt x="158" y="24"/>
                  </a:lnTo>
                  <a:lnTo>
                    <a:pt x="150" y="16"/>
                  </a:lnTo>
                  <a:lnTo>
                    <a:pt x="136" y="12"/>
                  </a:lnTo>
                  <a:lnTo>
                    <a:pt x="122" y="8"/>
                  </a:lnTo>
                  <a:lnTo>
                    <a:pt x="112" y="0"/>
                  </a:lnTo>
                  <a:lnTo>
                    <a:pt x="106" y="6"/>
                  </a:lnTo>
                  <a:lnTo>
                    <a:pt x="98" y="10"/>
                  </a:lnTo>
                  <a:lnTo>
                    <a:pt x="90" y="24"/>
                  </a:lnTo>
                  <a:lnTo>
                    <a:pt x="90" y="34"/>
                  </a:lnTo>
                  <a:lnTo>
                    <a:pt x="92" y="38"/>
                  </a:lnTo>
                  <a:lnTo>
                    <a:pt x="94" y="40"/>
                  </a:lnTo>
                  <a:lnTo>
                    <a:pt x="96" y="44"/>
                  </a:lnTo>
                  <a:lnTo>
                    <a:pt x="94" y="46"/>
                  </a:lnTo>
                  <a:lnTo>
                    <a:pt x="88" y="48"/>
                  </a:lnTo>
                  <a:lnTo>
                    <a:pt x="82" y="52"/>
                  </a:lnTo>
                  <a:lnTo>
                    <a:pt x="76" y="58"/>
                  </a:lnTo>
                  <a:lnTo>
                    <a:pt x="72" y="68"/>
                  </a:lnTo>
                  <a:lnTo>
                    <a:pt x="74" y="80"/>
                  </a:lnTo>
                  <a:lnTo>
                    <a:pt x="76" y="90"/>
                  </a:lnTo>
                  <a:lnTo>
                    <a:pt x="70" y="102"/>
                  </a:lnTo>
                  <a:lnTo>
                    <a:pt x="60" y="106"/>
                  </a:lnTo>
                  <a:lnTo>
                    <a:pt x="58" y="98"/>
                  </a:lnTo>
                  <a:lnTo>
                    <a:pt x="62" y="88"/>
                  </a:lnTo>
                  <a:lnTo>
                    <a:pt x="58" y="76"/>
                  </a:lnTo>
                  <a:lnTo>
                    <a:pt x="60" y="72"/>
                  </a:lnTo>
                  <a:lnTo>
                    <a:pt x="58" y="70"/>
                  </a:lnTo>
                  <a:lnTo>
                    <a:pt x="56" y="72"/>
                  </a:lnTo>
                  <a:lnTo>
                    <a:pt x="50" y="78"/>
                  </a:lnTo>
                  <a:lnTo>
                    <a:pt x="50" y="90"/>
                  </a:lnTo>
                  <a:lnTo>
                    <a:pt x="46" y="94"/>
                  </a:lnTo>
                  <a:lnTo>
                    <a:pt x="40" y="94"/>
                  </a:lnTo>
                  <a:lnTo>
                    <a:pt x="32" y="102"/>
                  </a:lnTo>
                  <a:lnTo>
                    <a:pt x="28" y="110"/>
                  </a:lnTo>
                  <a:lnTo>
                    <a:pt x="28" y="114"/>
                  </a:lnTo>
                  <a:lnTo>
                    <a:pt x="18" y="124"/>
                  </a:lnTo>
                  <a:lnTo>
                    <a:pt x="18" y="140"/>
                  </a:lnTo>
                  <a:lnTo>
                    <a:pt x="18" y="156"/>
                  </a:lnTo>
                  <a:lnTo>
                    <a:pt x="16" y="168"/>
                  </a:lnTo>
                  <a:lnTo>
                    <a:pt x="10" y="182"/>
                  </a:lnTo>
                  <a:lnTo>
                    <a:pt x="4" y="188"/>
                  </a:lnTo>
                  <a:lnTo>
                    <a:pt x="6" y="196"/>
                  </a:lnTo>
                  <a:lnTo>
                    <a:pt x="12" y="220"/>
                  </a:lnTo>
                  <a:lnTo>
                    <a:pt x="8" y="232"/>
                  </a:lnTo>
                  <a:lnTo>
                    <a:pt x="14" y="244"/>
                  </a:lnTo>
                  <a:lnTo>
                    <a:pt x="28" y="272"/>
                  </a:lnTo>
                  <a:lnTo>
                    <a:pt x="38" y="296"/>
                  </a:lnTo>
                  <a:lnTo>
                    <a:pt x="38" y="318"/>
                  </a:lnTo>
                  <a:lnTo>
                    <a:pt x="42" y="322"/>
                  </a:lnTo>
                  <a:lnTo>
                    <a:pt x="42" y="326"/>
                  </a:lnTo>
                  <a:lnTo>
                    <a:pt x="40" y="328"/>
                  </a:lnTo>
                  <a:lnTo>
                    <a:pt x="38" y="350"/>
                  </a:lnTo>
                  <a:lnTo>
                    <a:pt x="34" y="364"/>
                  </a:lnTo>
                  <a:lnTo>
                    <a:pt x="28" y="378"/>
                  </a:lnTo>
                  <a:lnTo>
                    <a:pt x="16" y="408"/>
                  </a:lnTo>
                  <a:lnTo>
                    <a:pt x="4" y="416"/>
                  </a:lnTo>
                  <a:lnTo>
                    <a:pt x="0" y="42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96" name="Freeform 27"/>
            <p:cNvSpPr>
              <a:spLocks/>
            </p:cNvSpPr>
            <p:nvPr/>
          </p:nvSpPr>
          <p:spPr bwMode="grayWhite">
            <a:xfrm>
              <a:off x="3373" y="1292"/>
              <a:ext cx="447" cy="218"/>
            </a:xfrm>
            <a:custGeom>
              <a:avLst/>
              <a:gdLst>
                <a:gd name="T0" fmla="*/ 7 w 480"/>
                <a:gd name="T1" fmla="*/ 6 h 236"/>
                <a:gd name="T2" fmla="*/ 7 w 480"/>
                <a:gd name="T3" fmla="*/ 6 h 236"/>
                <a:gd name="T4" fmla="*/ 7 w 480"/>
                <a:gd name="T5" fmla="*/ 6 h 236"/>
                <a:gd name="T6" fmla="*/ 7 w 480"/>
                <a:gd name="T7" fmla="*/ 4 h 236"/>
                <a:gd name="T8" fmla="*/ 7 w 480"/>
                <a:gd name="T9" fmla="*/ 4 h 236"/>
                <a:gd name="T10" fmla="*/ 7 w 480"/>
                <a:gd name="T11" fmla="*/ 6 h 236"/>
                <a:gd name="T12" fmla="*/ 7 w 480"/>
                <a:gd name="T13" fmla="*/ 6 h 236"/>
                <a:gd name="T14" fmla="*/ 7 w 480"/>
                <a:gd name="T15" fmla="*/ 6 h 236"/>
                <a:gd name="T16" fmla="*/ 7 w 480"/>
                <a:gd name="T17" fmla="*/ 6 h 236"/>
                <a:gd name="T18" fmla="*/ 7 w 480"/>
                <a:gd name="T19" fmla="*/ 6 h 236"/>
                <a:gd name="T20" fmla="*/ 7 w 480"/>
                <a:gd name="T21" fmla="*/ 6 h 236"/>
                <a:gd name="T22" fmla="*/ 7 w 480"/>
                <a:gd name="T23" fmla="*/ 6 h 236"/>
                <a:gd name="T24" fmla="*/ 7 w 480"/>
                <a:gd name="T25" fmla="*/ 6 h 236"/>
                <a:gd name="T26" fmla="*/ 7 w 480"/>
                <a:gd name="T27" fmla="*/ 6 h 236"/>
                <a:gd name="T28" fmla="*/ 7 w 480"/>
                <a:gd name="T29" fmla="*/ 6 h 236"/>
                <a:gd name="T30" fmla="*/ 7 w 480"/>
                <a:gd name="T31" fmla="*/ 6 h 236"/>
                <a:gd name="T32" fmla="*/ 7 w 480"/>
                <a:gd name="T33" fmla="*/ 6 h 236"/>
                <a:gd name="T34" fmla="*/ 7 w 480"/>
                <a:gd name="T35" fmla="*/ 6 h 236"/>
                <a:gd name="T36" fmla="*/ 7 w 480"/>
                <a:gd name="T37" fmla="*/ 6 h 236"/>
                <a:gd name="T38" fmla="*/ 7 w 480"/>
                <a:gd name="T39" fmla="*/ 6 h 236"/>
                <a:gd name="T40" fmla="*/ 7 w 480"/>
                <a:gd name="T41" fmla="*/ 6 h 236"/>
                <a:gd name="T42" fmla="*/ 7 w 480"/>
                <a:gd name="T43" fmla="*/ 6 h 236"/>
                <a:gd name="T44" fmla="*/ 7 w 480"/>
                <a:gd name="T45" fmla="*/ 6 h 236"/>
                <a:gd name="T46" fmla="*/ 7 w 480"/>
                <a:gd name="T47" fmla="*/ 6 h 236"/>
                <a:gd name="T48" fmla="*/ 7 w 480"/>
                <a:gd name="T49" fmla="*/ 6 h 236"/>
                <a:gd name="T50" fmla="*/ 7 w 480"/>
                <a:gd name="T51" fmla="*/ 6 h 236"/>
                <a:gd name="T52" fmla="*/ 7 w 480"/>
                <a:gd name="T53" fmla="*/ 6 h 236"/>
                <a:gd name="T54" fmla="*/ 7 w 480"/>
                <a:gd name="T55" fmla="*/ 6 h 236"/>
                <a:gd name="T56" fmla="*/ 7 w 480"/>
                <a:gd name="T57" fmla="*/ 6 h 236"/>
                <a:gd name="T58" fmla="*/ 7 w 480"/>
                <a:gd name="T59" fmla="*/ 6 h 236"/>
                <a:gd name="T60" fmla="*/ 7 w 480"/>
                <a:gd name="T61" fmla="*/ 6 h 236"/>
                <a:gd name="T62" fmla="*/ 7 w 480"/>
                <a:gd name="T63" fmla="*/ 6 h 236"/>
                <a:gd name="T64" fmla="*/ 7 w 480"/>
                <a:gd name="T65" fmla="*/ 6 h 236"/>
                <a:gd name="T66" fmla="*/ 7 w 480"/>
                <a:gd name="T67" fmla="*/ 6 h 236"/>
                <a:gd name="T68" fmla="*/ 7 w 480"/>
                <a:gd name="T69" fmla="*/ 6 h 236"/>
                <a:gd name="T70" fmla="*/ 7 w 480"/>
                <a:gd name="T71" fmla="*/ 6 h 236"/>
                <a:gd name="T72" fmla="*/ 7 w 480"/>
                <a:gd name="T73" fmla="*/ 6 h 236"/>
                <a:gd name="T74" fmla="*/ 7 w 480"/>
                <a:gd name="T75" fmla="*/ 6 h 236"/>
                <a:gd name="T76" fmla="*/ 7 w 480"/>
                <a:gd name="T77" fmla="*/ 6 h 236"/>
                <a:gd name="T78" fmla="*/ 7 w 480"/>
                <a:gd name="T79" fmla="*/ 6 h 236"/>
                <a:gd name="T80" fmla="*/ 7 w 480"/>
                <a:gd name="T81" fmla="*/ 6 h 236"/>
                <a:gd name="T82" fmla="*/ 7 w 480"/>
                <a:gd name="T83" fmla="*/ 6 h 236"/>
                <a:gd name="T84" fmla="*/ 7 w 480"/>
                <a:gd name="T85" fmla="*/ 6 h 236"/>
                <a:gd name="T86" fmla="*/ 0 w 480"/>
                <a:gd name="T87" fmla="*/ 6 h 2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80"/>
                <a:gd name="T133" fmla="*/ 0 h 236"/>
                <a:gd name="T134" fmla="*/ 480 w 480"/>
                <a:gd name="T135" fmla="*/ 236 h 2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80" h="236">
                  <a:moveTo>
                    <a:pt x="0" y="100"/>
                  </a:moveTo>
                  <a:lnTo>
                    <a:pt x="14" y="96"/>
                  </a:lnTo>
                  <a:lnTo>
                    <a:pt x="22" y="92"/>
                  </a:lnTo>
                  <a:lnTo>
                    <a:pt x="36" y="82"/>
                  </a:lnTo>
                  <a:lnTo>
                    <a:pt x="40" y="76"/>
                  </a:lnTo>
                  <a:lnTo>
                    <a:pt x="46" y="74"/>
                  </a:lnTo>
                  <a:lnTo>
                    <a:pt x="72" y="64"/>
                  </a:lnTo>
                  <a:lnTo>
                    <a:pt x="90" y="54"/>
                  </a:lnTo>
                  <a:lnTo>
                    <a:pt x="112" y="32"/>
                  </a:lnTo>
                  <a:lnTo>
                    <a:pt x="120" y="30"/>
                  </a:lnTo>
                  <a:lnTo>
                    <a:pt x="138" y="10"/>
                  </a:lnTo>
                  <a:lnTo>
                    <a:pt x="150" y="4"/>
                  </a:lnTo>
                  <a:lnTo>
                    <a:pt x="172" y="0"/>
                  </a:lnTo>
                  <a:lnTo>
                    <a:pt x="176" y="2"/>
                  </a:lnTo>
                  <a:lnTo>
                    <a:pt x="178" y="4"/>
                  </a:lnTo>
                  <a:lnTo>
                    <a:pt x="166" y="12"/>
                  </a:lnTo>
                  <a:lnTo>
                    <a:pt x="162" y="12"/>
                  </a:lnTo>
                  <a:lnTo>
                    <a:pt x="158" y="22"/>
                  </a:lnTo>
                  <a:lnTo>
                    <a:pt x="144" y="38"/>
                  </a:lnTo>
                  <a:lnTo>
                    <a:pt x="138" y="44"/>
                  </a:lnTo>
                  <a:lnTo>
                    <a:pt x="134" y="50"/>
                  </a:lnTo>
                  <a:lnTo>
                    <a:pt x="130" y="64"/>
                  </a:lnTo>
                  <a:lnTo>
                    <a:pt x="132" y="74"/>
                  </a:lnTo>
                  <a:lnTo>
                    <a:pt x="134" y="68"/>
                  </a:lnTo>
                  <a:lnTo>
                    <a:pt x="148" y="58"/>
                  </a:lnTo>
                  <a:lnTo>
                    <a:pt x="156" y="58"/>
                  </a:lnTo>
                  <a:lnTo>
                    <a:pt x="162" y="56"/>
                  </a:lnTo>
                  <a:lnTo>
                    <a:pt x="190" y="68"/>
                  </a:lnTo>
                  <a:lnTo>
                    <a:pt x="210" y="92"/>
                  </a:lnTo>
                  <a:lnTo>
                    <a:pt x="228" y="90"/>
                  </a:lnTo>
                  <a:lnTo>
                    <a:pt x="236" y="90"/>
                  </a:lnTo>
                  <a:lnTo>
                    <a:pt x="242" y="94"/>
                  </a:lnTo>
                  <a:lnTo>
                    <a:pt x="248" y="94"/>
                  </a:lnTo>
                  <a:lnTo>
                    <a:pt x="250" y="94"/>
                  </a:lnTo>
                  <a:lnTo>
                    <a:pt x="256" y="96"/>
                  </a:lnTo>
                  <a:lnTo>
                    <a:pt x="256" y="98"/>
                  </a:lnTo>
                  <a:lnTo>
                    <a:pt x="260" y="96"/>
                  </a:lnTo>
                  <a:lnTo>
                    <a:pt x="264" y="90"/>
                  </a:lnTo>
                  <a:lnTo>
                    <a:pt x="282" y="76"/>
                  </a:lnTo>
                  <a:lnTo>
                    <a:pt x="344" y="60"/>
                  </a:lnTo>
                  <a:lnTo>
                    <a:pt x="362" y="50"/>
                  </a:lnTo>
                  <a:lnTo>
                    <a:pt x="368" y="48"/>
                  </a:lnTo>
                  <a:lnTo>
                    <a:pt x="372" y="52"/>
                  </a:lnTo>
                  <a:lnTo>
                    <a:pt x="368" y="60"/>
                  </a:lnTo>
                  <a:lnTo>
                    <a:pt x="368" y="66"/>
                  </a:lnTo>
                  <a:lnTo>
                    <a:pt x="376" y="80"/>
                  </a:lnTo>
                  <a:lnTo>
                    <a:pt x="380" y="82"/>
                  </a:lnTo>
                  <a:lnTo>
                    <a:pt x="382" y="80"/>
                  </a:lnTo>
                  <a:lnTo>
                    <a:pt x="394" y="82"/>
                  </a:lnTo>
                  <a:lnTo>
                    <a:pt x="398" y="78"/>
                  </a:lnTo>
                  <a:lnTo>
                    <a:pt x="418" y="76"/>
                  </a:lnTo>
                  <a:lnTo>
                    <a:pt x="426" y="82"/>
                  </a:lnTo>
                  <a:lnTo>
                    <a:pt x="434" y="98"/>
                  </a:lnTo>
                  <a:lnTo>
                    <a:pt x="440" y="104"/>
                  </a:lnTo>
                  <a:lnTo>
                    <a:pt x="456" y="110"/>
                  </a:lnTo>
                  <a:lnTo>
                    <a:pt x="470" y="106"/>
                  </a:lnTo>
                  <a:lnTo>
                    <a:pt x="476" y="108"/>
                  </a:lnTo>
                  <a:lnTo>
                    <a:pt x="480" y="110"/>
                  </a:lnTo>
                  <a:lnTo>
                    <a:pt x="480" y="116"/>
                  </a:lnTo>
                  <a:lnTo>
                    <a:pt x="474" y="122"/>
                  </a:lnTo>
                  <a:lnTo>
                    <a:pt x="464" y="124"/>
                  </a:lnTo>
                  <a:lnTo>
                    <a:pt x="458" y="122"/>
                  </a:lnTo>
                  <a:lnTo>
                    <a:pt x="456" y="120"/>
                  </a:lnTo>
                  <a:lnTo>
                    <a:pt x="454" y="120"/>
                  </a:lnTo>
                  <a:lnTo>
                    <a:pt x="444" y="124"/>
                  </a:lnTo>
                  <a:lnTo>
                    <a:pt x="436" y="122"/>
                  </a:lnTo>
                  <a:lnTo>
                    <a:pt x="430" y="122"/>
                  </a:lnTo>
                  <a:lnTo>
                    <a:pt x="414" y="124"/>
                  </a:lnTo>
                  <a:lnTo>
                    <a:pt x="404" y="122"/>
                  </a:lnTo>
                  <a:lnTo>
                    <a:pt x="400" y="124"/>
                  </a:lnTo>
                  <a:lnTo>
                    <a:pt x="402" y="134"/>
                  </a:lnTo>
                  <a:lnTo>
                    <a:pt x="400" y="138"/>
                  </a:lnTo>
                  <a:lnTo>
                    <a:pt x="396" y="136"/>
                  </a:lnTo>
                  <a:lnTo>
                    <a:pt x="384" y="126"/>
                  </a:lnTo>
                  <a:lnTo>
                    <a:pt x="358" y="124"/>
                  </a:lnTo>
                  <a:lnTo>
                    <a:pt x="354" y="124"/>
                  </a:lnTo>
                  <a:lnTo>
                    <a:pt x="346" y="122"/>
                  </a:lnTo>
                  <a:lnTo>
                    <a:pt x="330" y="136"/>
                  </a:lnTo>
                  <a:lnTo>
                    <a:pt x="326" y="136"/>
                  </a:lnTo>
                  <a:lnTo>
                    <a:pt x="318" y="138"/>
                  </a:lnTo>
                  <a:lnTo>
                    <a:pt x="316" y="142"/>
                  </a:lnTo>
                  <a:lnTo>
                    <a:pt x="312" y="144"/>
                  </a:lnTo>
                  <a:lnTo>
                    <a:pt x="302" y="142"/>
                  </a:lnTo>
                  <a:lnTo>
                    <a:pt x="292" y="144"/>
                  </a:lnTo>
                  <a:lnTo>
                    <a:pt x="290" y="152"/>
                  </a:lnTo>
                  <a:lnTo>
                    <a:pt x="288" y="158"/>
                  </a:lnTo>
                  <a:lnTo>
                    <a:pt x="266" y="176"/>
                  </a:lnTo>
                  <a:lnTo>
                    <a:pt x="262" y="176"/>
                  </a:lnTo>
                  <a:lnTo>
                    <a:pt x="260" y="172"/>
                  </a:lnTo>
                  <a:lnTo>
                    <a:pt x="270" y="160"/>
                  </a:lnTo>
                  <a:lnTo>
                    <a:pt x="270" y="154"/>
                  </a:lnTo>
                  <a:lnTo>
                    <a:pt x="258" y="154"/>
                  </a:lnTo>
                  <a:lnTo>
                    <a:pt x="254" y="166"/>
                  </a:lnTo>
                  <a:lnTo>
                    <a:pt x="248" y="170"/>
                  </a:lnTo>
                  <a:lnTo>
                    <a:pt x="244" y="164"/>
                  </a:lnTo>
                  <a:lnTo>
                    <a:pt x="242" y="154"/>
                  </a:lnTo>
                  <a:lnTo>
                    <a:pt x="240" y="156"/>
                  </a:lnTo>
                  <a:lnTo>
                    <a:pt x="238" y="170"/>
                  </a:lnTo>
                  <a:lnTo>
                    <a:pt x="228" y="184"/>
                  </a:lnTo>
                  <a:lnTo>
                    <a:pt x="224" y="198"/>
                  </a:lnTo>
                  <a:lnTo>
                    <a:pt x="220" y="206"/>
                  </a:lnTo>
                  <a:lnTo>
                    <a:pt x="210" y="222"/>
                  </a:lnTo>
                  <a:lnTo>
                    <a:pt x="210" y="232"/>
                  </a:lnTo>
                  <a:lnTo>
                    <a:pt x="208" y="236"/>
                  </a:lnTo>
                  <a:lnTo>
                    <a:pt x="198" y="230"/>
                  </a:lnTo>
                  <a:lnTo>
                    <a:pt x="194" y="218"/>
                  </a:lnTo>
                  <a:lnTo>
                    <a:pt x="198" y="214"/>
                  </a:lnTo>
                  <a:lnTo>
                    <a:pt x="200" y="208"/>
                  </a:lnTo>
                  <a:lnTo>
                    <a:pt x="198" y="208"/>
                  </a:lnTo>
                  <a:lnTo>
                    <a:pt x="186" y="210"/>
                  </a:lnTo>
                  <a:lnTo>
                    <a:pt x="184" y="208"/>
                  </a:lnTo>
                  <a:lnTo>
                    <a:pt x="188" y="184"/>
                  </a:lnTo>
                  <a:lnTo>
                    <a:pt x="186" y="176"/>
                  </a:lnTo>
                  <a:lnTo>
                    <a:pt x="172" y="168"/>
                  </a:lnTo>
                  <a:lnTo>
                    <a:pt x="162" y="166"/>
                  </a:lnTo>
                  <a:lnTo>
                    <a:pt x="162" y="162"/>
                  </a:lnTo>
                  <a:lnTo>
                    <a:pt x="166" y="160"/>
                  </a:lnTo>
                  <a:lnTo>
                    <a:pt x="160" y="156"/>
                  </a:lnTo>
                  <a:lnTo>
                    <a:pt x="150" y="152"/>
                  </a:lnTo>
                  <a:lnTo>
                    <a:pt x="134" y="150"/>
                  </a:lnTo>
                  <a:lnTo>
                    <a:pt x="130" y="150"/>
                  </a:lnTo>
                  <a:lnTo>
                    <a:pt x="126" y="154"/>
                  </a:lnTo>
                  <a:lnTo>
                    <a:pt x="124" y="150"/>
                  </a:lnTo>
                  <a:lnTo>
                    <a:pt x="114" y="150"/>
                  </a:lnTo>
                  <a:lnTo>
                    <a:pt x="100" y="138"/>
                  </a:lnTo>
                  <a:lnTo>
                    <a:pt x="92" y="138"/>
                  </a:lnTo>
                  <a:lnTo>
                    <a:pt x="28" y="126"/>
                  </a:lnTo>
                  <a:lnTo>
                    <a:pt x="22" y="122"/>
                  </a:lnTo>
                  <a:lnTo>
                    <a:pt x="20" y="112"/>
                  </a:lnTo>
                  <a:lnTo>
                    <a:pt x="14" y="108"/>
                  </a:lnTo>
                  <a:lnTo>
                    <a:pt x="4" y="106"/>
                  </a:lnTo>
                  <a:lnTo>
                    <a:pt x="0" y="100"/>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497" name="Freeform 28"/>
            <p:cNvSpPr>
              <a:spLocks/>
            </p:cNvSpPr>
            <p:nvPr/>
          </p:nvSpPr>
          <p:spPr bwMode="grayWhite">
            <a:xfrm>
              <a:off x="3591" y="1797"/>
              <a:ext cx="223" cy="389"/>
            </a:xfrm>
            <a:custGeom>
              <a:avLst/>
              <a:gdLst>
                <a:gd name="T0" fmla="*/ 7 w 240"/>
                <a:gd name="T1" fmla="*/ 6 h 420"/>
                <a:gd name="T2" fmla="*/ 7 w 240"/>
                <a:gd name="T3" fmla="*/ 6 h 420"/>
                <a:gd name="T4" fmla="*/ 7 w 240"/>
                <a:gd name="T5" fmla="*/ 6 h 420"/>
                <a:gd name="T6" fmla="*/ 7 w 240"/>
                <a:gd name="T7" fmla="*/ 6 h 420"/>
                <a:gd name="T8" fmla="*/ 7 w 240"/>
                <a:gd name="T9" fmla="*/ 6 h 420"/>
                <a:gd name="T10" fmla="*/ 7 w 240"/>
                <a:gd name="T11" fmla="*/ 6 h 420"/>
                <a:gd name="T12" fmla="*/ 7 w 240"/>
                <a:gd name="T13" fmla="*/ 6 h 420"/>
                <a:gd name="T14" fmla="*/ 7 w 240"/>
                <a:gd name="T15" fmla="*/ 6 h 420"/>
                <a:gd name="T16" fmla="*/ 7 w 240"/>
                <a:gd name="T17" fmla="*/ 6 h 420"/>
                <a:gd name="T18" fmla="*/ 7 w 240"/>
                <a:gd name="T19" fmla="*/ 6 h 420"/>
                <a:gd name="T20" fmla="*/ 6 w 240"/>
                <a:gd name="T21" fmla="*/ 6 h 420"/>
                <a:gd name="T22" fmla="*/ 6 w 240"/>
                <a:gd name="T23" fmla="*/ 6 h 420"/>
                <a:gd name="T24" fmla="*/ 0 w 240"/>
                <a:gd name="T25" fmla="*/ 6 h 420"/>
                <a:gd name="T26" fmla="*/ 0 w 240"/>
                <a:gd name="T27" fmla="*/ 6 h 420"/>
                <a:gd name="T28" fmla="*/ 2 w 240"/>
                <a:gd name="T29" fmla="*/ 6 h 420"/>
                <a:gd name="T30" fmla="*/ 2 w 240"/>
                <a:gd name="T31" fmla="*/ 6 h 420"/>
                <a:gd name="T32" fmla="*/ 7 w 240"/>
                <a:gd name="T33" fmla="*/ 6 h 420"/>
                <a:gd name="T34" fmla="*/ 7 w 240"/>
                <a:gd name="T35" fmla="*/ 6 h 420"/>
                <a:gd name="T36" fmla="*/ 7 w 240"/>
                <a:gd name="T37" fmla="*/ 6 h 420"/>
                <a:gd name="T38" fmla="*/ 7 w 240"/>
                <a:gd name="T39" fmla="*/ 6 h 420"/>
                <a:gd name="T40" fmla="*/ 7 w 240"/>
                <a:gd name="T41" fmla="*/ 6 h 420"/>
                <a:gd name="T42" fmla="*/ 7 w 240"/>
                <a:gd name="T43" fmla="*/ 6 h 420"/>
                <a:gd name="T44" fmla="*/ 7 w 240"/>
                <a:gd name="T45" fmla="*/ 6 h 420"/>
                <a:gd name="T46" fmla="*/ 7 w 240"/>
                <a:gd name="T47" fmla="*/ 6 h 420"/>
                <a:gd name="T48" fmla="*/ 7 w 240"/>
                <a:gd name="T49" fmla="*/ 6 h 420"/>
                <a:gd name="T50" fmla="*/ 7 w 240"/>
                <a:gd name="T51" fmla="*/ 6 h 420"/>
                <a:gd name="T52" fmla="*/ 7 w 240"/>
                <a:gd name="T53" fmla="*/ 6 h 420"/>
                <a:gd name="T54" fmla="*/ 7 w 240"/>
                <a:gd name="T55" fmla="*/ 6 h 420"/>
                <a:gd name="T56" fmla="*/ 7 w 240"/>
                <a:gd name="T57" fmla="*/ 6 h 420"/>
                <a:gd name="T58" fmla="*/ 7 w 240"/>
                <a:gd name="T59" fmla="*/ 6 h 420"/>
                <a:gd name="T60" fmla="*/ 7 w 240"/>
                <a:gd name="T61" fmla="*/ 6 h 420"/>
                <a:gd name="T62" fmla="*/ 7 w 240"/>
                <a:gd name="T63" fmla="*/ 6 h 420"/>
                <a:gd name="T64" fmla="*/ 7 w 240"/>
                <a:gd name="T65" fmla="*/ 6 h 420"/>
                <a:gd name="T66" fmla="*/ 7 w 240"/>
                <a:gd name="T67" fmla="*/ 6 h 420"/>
                <a:gd name="T68" fmla="*/ 7 w 240"/>
                <a:gd name="T69" fmla="*/ 6 h 420"/>
                <a:gd name="T70" fmla="*/ 7 w 240"/>
                <a:gd name="T71" fmla="*/ 6 h 420"/>
                <a:gd name="T72" fmla="*/ 7 w 240"/>
                <a:gd name="T73" fmla="*/ 6 h 420"/>
                <a:gd name="T74" fmla="*/ 7 w 240"/>
                <a:gd name="T75" fmla="*/ 6 h 420"/>
                <a:gd name="T76" fmla="*/ 7 w 240"/>
                <a:gd name="T77" fmla="*/ 6 h 420"/>
                <a:gd name="T78" fmla="*/ 7 w 240"/>
                <a:gd name="T79" fmla="*/ 6 h 420"/>
                <a:gd name="T80" fmla="*/ 7 w 240"/>
                <a:gd name="T81" fmla="*/ 6 h 420"/>
                <a:gd name="T82" fmla="*/ 7 w 240"/>
                <a:gd name="T83" fmla="*/ 6 h 420"/>
                <a:gd name="T84" fmla="*/ 7 w 240"/>
                <a:gd name="T85" fmla="*/ 6 h 420"/>
                <a:gd name="T86" fmla="*/ 7 w 240"/>
                <a:gd name="T87" fmla="*/ 6 h 420"/>
                <a:gd name="T88" fmla="*/ 7 w 240"/>
                <a:gd name="T89" fmla="*/ 6 h 420"/>
                <a:gd name="T90" fmla="*/ 7 w 240"/>
                <a:gd name="T91" fmla="*/ 6 h 420"/>
                <a:gd name="T92" fmla="*/ 7 w 240"/>
                <a:gd name="T93" fmla="*/ 4 h 420"/>
                <a:gd name="T94" fmla="*/ 7 w 240"/>
                <a:gd name="T95" fmla="*/ 0 h 420"/>
                <a:gd name="T96" fmla="*/ 7 w 240"/>
                <a:gd name="T97" fmla="*/ 6 h 420"/>
                <a:gd name="T98" fmla="*/ 7 w 240"/>
                <a:gd name="T99" fmla="*/ 6 h 420"/>
                <a:gd name="T100" fmla="*/ 7 w 240"/>
                <a:gd name="T101" fmla="*/ 6 h 420"/>
                <a:gd name="T102" fmla="*/ 7 w 240"/>
                <a:gd name="T103" fmla="*/ 6 h 420"/>
                <a:gd name="T104" fmla="*/ 7 w 240"/>
                <a:gd name="T105" fmla="*/ 6 h 420"/>
                <a:gd name="T106" fmla="*/ 7 w 240"/>
                <a:gd name="T107" fmla="*/ 6 h 42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40"/>
                <a:gd name="T163" fmla="*/ 0 h 420"/>
                <a:gd name="T164" fmla="*/ 240 w 240"/>
                <a:gd name="T165" fmla="*/ 420 h 42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40" h="420">
                  <a:moveTo>
                    <a:pt x="8" y="24"/>
                  </a:moveTo>
                  <a:lnTo>
                    <a:pt x="28" y="260"/>
                  </a:lnTo>
                  <a:lnTo>
                    <a:pt x="24" y="264"/>
                  </a:lnTo>
                  <a:lnTo>
                    <a:pt x="26" y="274"/>
                  </a:lnTo>
                  <a:lnTo>
                    <a:pt x="24" y="286"/>
                  </a:lnTo>
                  <a:lnTo>
                    <a:pt x="32" y="304"/>
                  </a:lnTo>
                  <a:lnTo>
                    <a:pt x="36" y="324"/>
                  </a:lnTo>
                  <a:lnTo>
                    <a:pt x="24" y="344"/>
                  </a:lnTo>
                  <a:lnTo>
                    <a:pt x="24" y="350"/>
                  </a:lnTo>
                  <a:lnTo>
                    <a:pt x="16" y="366"/>
                  </a:lnTo>
                  <a:lnTo>
                    <a:pt x="6" y="378"/>
                  </a:lnTo>
                  <a:lnTo>
                    <a:pt x="6" y="392"/>
                  </a:lnTo>
                  <a:lnTo>
                    <a:pt x="0" y="410"/>
                  </a:lnTo>
                  <a:lnTo>
                    <a:pt x="0" y="414"/>
                  </a:lnTo>
                  <a:lnTo>
                    <a:pt x="2" y="418"/>
                  </a:lnTo>
                  <a:lnTo>
                    <a:pt x="8" y="420"/>
                  </a:lnTo>
                  <a:lnTo>
                    <a:pt x="14" y="418"/>
                  </a:lnTo>
                  <a:lnTo>
                    <a:pt x="12" y="414"/>
                  </a:lnTo>
                  <a:lnTo>
                    <a:pt x="16" y="406"/>
                  </a:lnTo>
                  <a:lnTo>
                    <a:pt x="30" y="408"/>
                  </a:lnTo>
                  <a:lnTo>
                    <a:pt x="48" y="400"/>
                  </a:lnTo>
                  <a:lnTo>
                    <a:pt x="72" y="412"/>
                  </a:lnTo>
                  <a:lnTo>
                    <a:pt x="74" y="414"/>
                  </a:lnTo>
                  <a:lnTo>
                    <a:pt x="78" y="412"/>
                  </a:lnTo>
                  <a:lnTo>
                    <a:pt x="84" y="398"/>
                  </a:lnTo>
                  <a:lnTo>
                    <a:pt x="96" y="392"/>
                  </a:lnTo>
                  <a:lnTo>
                    <a:pt x="102" y="400"/>
                  </a:lnTo>
                  <a:lnTo>
                    <a:pt x="110" y="404"/>
                  </a:lnTo>
                  <a:lnTo>
                    <a:pt x="116" y="400"/>
                  </a:lnTo>
                  <a:lnTo>
                    <a:pt x="122" y="380"/>
                  </a:lnTo>
                  <a:lnTo>
                    <a:pt x="128" y="372"/>
                  </a:lnTo>
                  <a:lnTo>
                    <a:pt x="132" y="374"/>
                  </a:lnTo>
                  <a:lnTo>
                    <a:pt x="142" y="384"/>
                  </a:lnTo>
                  <a:lnTo>
                    <a:pt x="162" y="382"/>
                  </a:lnTo>
                  <a:lnTo>
                    <a:pt x="166" y="366"/>
                  </a:lnTo>
                  <a:lnTo>
                    <a:pt x="198" y="324"/>
                  </a:lnTo>
                  <a:lnTo>
                    <a:pt x="198" y="310"/>
                  </a:lnTo>
                  <a:lnTo>
                    <a:pt x="204" y="306"/>
                  </a:lnTo>
                  <a:lnTo>
                    <a:pt x="216" y="308"/>
                  </a:lnTo>
                  <a:lnTo>
                    <a:pt x="226" y="300"/>
                  </a:lnTo>
                  <a:lnTo>
                    <a:pt x="236" y="298"/>
                  </a:lnTo>
                  <a:lnTo>
                    <a:pt x="240" y="292"/>
                  </a:lnTo>
                  <a:lnTo>
                    <a:pt x="234" y="274"/>
                  </a:lnTo>
                  <a:lnTo>
                    <a:pt x="234" y="270"/>
                  </a:lnTo>
                  <a:lnTo>
                    <a:pt x="236" y="262"/>
                  </a:lnTo>
                  <a:lnTo>
                    <a:pt x="208" y="4"/>
                  </a:lnTo>
                  <a:lnTo>
                    <a:pt x="208" y="0"/>
                  </a:lnTo>
                  <a:lnTo>
                    <a:pt x="54" y="18"/>
                  </a:lnTo>
                  <a:lnTo>
                    <a:pt x="50" y="22"/>
                  </a:lnTo>
                  <a:lnTo>
                    <a:pt x="40" y="26"/>
                  </a:lnTo>
                  <a:lnTo>
                    <a:pt x="32" y="30"/>
                  </a:lnTo>
                  <a:lnTo>
                    <a:pt x="18" y="32"/>
                  </a:lnTo>
                  <a:lnTo>
                    <a:pt x="8" y="24"/>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498" name="Freeform 29"/>
            <p:cNvSpPr>
              <a:spLocks/>
            </p:cNvSpPr>
            <p:nvPr/>
          </p:nvSpPr>
          <p:spPr bwMode="grayWhite">
            <a:xfrm>
              <a:off x="3367" y="2444"/>
              <a:ext cx="255" cy="451"/>
            </a:xfrm>
            <a:custGeom>
              <a:avLst/>
              <a:gdLst>
                <a:gd name="T0" fmla="*/ 6 w 276"/>
                <a:gd name="T1" fmla="*/ 0 h 486"/>
                <a:gd name="T2" fmla="*/ 6 w 276"/>
                <a:gd name="T3" fmla="*/ 6 h 486"/>
                <a:gd name="T4" fmla="*/ 6 w 276"/>
                <a:gd name="T5" fmla="*/ 6 h 486"/>
                <a:gd name="T6" fmla="*/ 6 w 276"/>
                <a:gd name="T7" fmla="*/ 6 h 486"/>
                <a:gd name="T8" fmla="*/ 6 w 276"/>
                <a:gd name="T9" fmla="*/ 6 h 486"/>
                <a:gd name="T10" fmla="*/ 6 w 276"/>
                <a:gd name="T11" fmla="*/ 6 h 486"/>
                <a:gd name="T12" fmla="*/ 6 w 276"/>
                <a:gd name="T13" fmla="*/ 6 h 486"/>
                <a:gd name="T14" fmla="*/ 6 w 276"/>
                <a:gd name="T15" fmla="*/ 6 h 486"/>
                <a:gd name="T16" fmla="*/ 6 w 276"/>
                <a:gd name="T17" fmla="*/ 6 h 486"/>
                <a:gd name="T18" fmla="*/ 6 w 276"/>
                <a:gd name="T19" fmla="*/ 6 h 486"/>
                <a:gd name="T20" fmla="*/ 6 w 276"/>
                <a:gd name="T21" fmla="*/ 6 h 486"/>
                <a:gd name="T22" fmla="*/ 6 w 276"/>
                <a:gd name="T23" fmla="*/ 6 h 486"/>
                <a:gd name="T24" fmla="*/ 6 w 276"/>
                <a:gd name="T25" fmla="*/ 6 h 486"/>
                <a:gd name="T26" fmla="*/ 6 w 276"/>
                <a:gd name="T27" fmla="*/ 6 h 486"/>
                <a:gd name="T28" fmla="*/ 6 w 276"/>
                <a:gd name="T29" fmla="*/ 6 h 486"/>
                <a:gd name="T30" fmla="*/ 6 w 276"/>
                <a:gd name="T31" fmla="*/ 6 h 486"/>
                <a:gd name="T32" fmla="*/ 6 w 276"/>
                <a:gd name="T33" fmla="*/ 6 h 486"/>
                <a:gd name="T34" fmla="*/ 6 w 276"/>
                <a:gd name="T35" fmla="*/ 6 h 486"/>
                <a:gd name="T36" fmla="*/ 6 w 276"/>
                <a:gd name="T37" fmla="*/ 6 h 486"/>
                <a:gd name="T38" fmla="*/ 6 w 276"/>
                <a:gd name="T39" fmla="*/ 6 h 486"/>
                <a:gd name="T40" fmla="*/ 6 w 276"/>
                <a:gd name="T41" fmla="*/ 6 h 486"/>
                <a:gd name="T42" fmla="*/ 6 w 276"/>
                <a:gd name="T43" fmla="*/ 6 h 486"/>
                <a:gd name="T44" fmla="*/ 6 w 276"/>
                <a:gd name="T45" fmla="*/ 6 h 486"/>
                <a:gd name="T46" fmla="*/ 6 w 276"/>
                <a:gd name="T47" fmla="*/ 6 h 486"/>
                <a:gd name="T48" fmla="*/ 6 w 276"/>
                <a:gd name="T49" fmla="*/ 6 h 486"/>
                <a:gd name="T50" fmla="*/ 6 w 276"/>
                <a:gd name="T51" fmla="*/ 6 h 486"/>
                <a:gd name="T52" fmla="*/ 6 w 276"/>
                <a:gd name="T53" fmla="*/ 6 h 486"/>
                <a:gd name="T54" fmla="*/ 6 w 276"/>
                <a:gd name="T55" fmla="*/ 6 h 486"/>
                <a:gd name="T56" fmla="*/ 6 w 276"/>
                <a:gd name="T57" fmla="*/ 6 h 486"/>
                <a:gd name="T58" fmla="*/ 6 w 276"/>
                <a:gd name="T59" fmla="*/ 6 h 486"/>
                <a:gd name="T60" fmla="*/ 6 w 276"/>
                <a:gd name="T61" fmla="*/ 6 h 486"/>
                <a:gd name="T62" fmla="*/ 6 w 276"/>
                <a:gd name="T63" fmla="*/ 6 h 486"/>
                <a:gd name="T64" fmla="*/ 6 w 276"/>
                <a:gd name="T65" fmla="*/ 6 h 486"/>
                <a:gd name="T66" fmla="*/ 0 w 276"/>
                <a:gd name="T67" fmla="*/ 6 h 486"/>
                <a:gd name="T68" fmla="*/ 0 w 276"/>
                <a:gd name="T69" fmla="*/ 6 h 486"/>
                <a:gd name="T70" fmla="*/ 6 w 276"/>
                <a:gd name="T71" fmla="*/ 6 h 486"/>
                <a:gd name="T72" fmla="*/ 6 w 276"/>
                <a:gd name="T73" fmla="*/ 6 h 486"/>
                <a:gd name="T74" fmla="*/ 6 w 276"/>
                <a:gd name="T75" fmla="*/ 6 h 486"/>
                <a:gd name="T76" fmla="*/ 6 w 276"/>
                <a:gd name="T77" fmla="*/ 6 h 486"/>
                <a:gd name="T78" fmla="*/ 6 w 276"/>
                <a:gd name="T79" fmla="*/ 6 h 486"/>
                <a:gd name="T80" fmla="*/ 6 w 276"/>
                <a:gd name="T81" fmla="*/ 6 h 486"/>
                <a:gd name="T82" fmla="*/ 6 w 276"/>
                <a:gd name="T83" fmla="*/ 6 h 486"/>
                <a:gd name="T84" fmla="*/ 6 w 276"/>
                <a:gd name="T85" fmla="*/ 6 h 486"/>
                <a:gd name="T86" fmla="*/ 6 w 276"/>
                <a:gd name="T87" fmla="*/ 6 h 486"/>
                <a:gd name="T88" fmla="*/ 6 w 276"/>
                <a:gd name="T89" fmla="*/ 6 h 486"/>
                <a:gd name="T90" fmla="*/ 6 w 276"/>
                <a:gd name="T91" fmla="*/ 6 h 486"/>
                <a:gd name="T92" fmla="*/ 6 w 276"/>
                <a:gd name="T93" fmla="*/ 6 h 486"/>
                <a:gd name="T94" fmla="*/ 6 w 276"/>
                <a:gd name="T95" fmla="*/ 6 h 486"/>
                <a:gd name="T96" fmla="*/ 6 w 276"/>
                <a:gd name="T97" fmla="*/ 6 h 486"/>
                <a:gd name="T98" fmla="*/ 6 w 276"/>
                <a:gd name="T99" fmla="*/ 6 h 486"/>
                <a:gd name="T100" fmla="*/ 6 w 276"/>
                <a:gd name="T101" fmla="*/ 6 h 486"/>
                <a:gd name="T102" fmla="*/ 6 w 276"/>
                <a:gd name="T103" fmla="*/ 6 h 486"/>
                <a:gd name="T104" fmla="*/ 6 w 276"/>
                <a:gd name="T105" fmla="*/ 0 h 48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76"/>
                <a:gd name="T160" fmla="*/ 0 h 486"/>
                <a:gd name="T161" fmla="*/ 276 w 276"/>
                <a:gd name="T162" fmla="*/ 486 h 48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76" h="486">
                  <a:moveTo>
                    <a:pt x="256" y="0"/>
                  </a:moveTo>
                  <a:lnTo>
                    <a:pt x="90" y="14"/>
                  </a:lnTo>
                  <a:lnTo>
                    <a:pt x="88" y="18"/>
                  </a:lnTo>
                  <a:lnTo>
                    <a:pt x="72" y="32"/>
                  </a:lnTo>
                  <a:lnTo>
                    <a:pt x="68" y="48"/>
                  </a:lnTo>
                  <a:lnTo>
                    <a:pt x="68" y="62"/>
                  </a:lnTo>
                  <a:lnTo>
                    <a:pt x="66" y="72"/>
                  </a:lnTo>
                  <a:lnTo>
                    <a:pt x="52" y="80"/>
                  </a:lnTo>
                  <a:lnTo>
                    <a:pt x="42" y="96"/>
                  </a:lnTo>
                  <a:lnTo>
                    <a:pt x="38" y="100"/>
                  </a:lnTo>
                  <a:lnTo>
                    <a:pt x="38" y="112"/>
                  </a:lnTo>
                  <a:lnTo>
                    <a:pt x="30" y="122"/>
                  </a:lnTo>
                  <a:lnTo>
                    <a:pt x="30" y="132"/>
                  </a:lnTo>
                  <a:lnTo>
                    <a:pt x="26" y="144"/>
                  </a:lnTo>
                  <a:lnTo>
                    <a:pt x="18" y="158"/>
                  </a:lnTo>
                  <a:lnTo>
                    <a:pt x="20" y="174"/>
                  </a:lnTo>
                  <a:lnTo>
                    <a:pt x="28" y="182"/>
                  </a:lnTo>
                  <a:lnTo>
                    <a:pt x="30" y="192"/>
                  </a:lnTo>
                  <a:lnTo>
                    <a:pt x="32" y="194"/>
                  </a:lnTo>
                  <a:lnTo>
                    <a:pt x="32" y="198"/>
                  </a:lnTo>
                  <a:lnTo>
                    <a:pt x="28" y="202"/>
                  </a:lnTo>
                  <a:lnTo>
                    <a:pt x="26" y="210"/>
                  </a:lnTo>
                  <a:lnTo>
                    <a:pt x="26" y="216"/>
                  </a:lnTo>
                  <a:lnTo>
                    <a:pt x="26" y="224"/>
                  </a:lnTo>
                  <a:lnTo>
                    <a:pt x="36" y="244"/>
                  </a:lnTo>
                  <a:lnTo>
                    <a:pt x="36" y="262"/>
                  </a:lnTo>
                  <a:lnTo>
                    <a:pt x="42" y="274"/>
                  </a:lnTo>
                  <a:lnTo>
                    <a:pt x="48" y="278"/>
                  </a:lnTo>
                  <a:lnTo>
                    <a:pt x="48" y="288"/>
                  </a:lnTo>
                  <a:lnTo>
                    <a:pt x="38" y="294"/>
                  </a:lnTo>
                  <a:lnTo>
                    <a:pt x="34" y="298"/>
                  </a:lnTo>
                  <a:lnTo>
                    <a:pt x="30" y="318"/>
                  </a:lnTo>
                  <a:lnTo>
                    <a:pt x="14" y="342"/>
                  </a:lnTo>
                  <a:lnTo>
                    <a:pt x="0" y="384"/>
                  </a:lnTo>
                  <a:lnTo>
                    <a:pt x="0" y="414"/>
                  </a:lnTo>
                  <a:lnTo>
                    <a:pt x="154" y="408"/>
                  </a:lnTo>
                  <a:lnTo>
                    <a:pt x="158" y="414"/>
                  </a:lnTo>
                  <a:lnTo>
                    <a:pt x="154" y="428"/>
                  </a:lnTo>
                  <a:lnTo>
                    <a:pt x="154" y="450"/>
                  </a:lnTo>
                  <a:lnTo>
                    <a:pt x="172" y="466"/>
                  </a:lnTo>
                  <a:lnTo>
                    <a:pt x="174" y="486"/>
                  </a:lnTo>
                  <a:lnTo>
                    <a:pt x="186" y="486"/>
                  </a:lnTo>
                  <a:lnTo>
                    <a:pt x="202" y="472"/>
                  </a:lnTo>
                  <a:lnTo>
                    <a:pt x="240" y="460"/>
                  </a:lnTo>
                  <a:lnTo>
                    <a:pt x="250" y="464"/>
                  </a:lnTo>
                  <a:lnTo>
                    <a:pt x="264" y="460"/>
                  </a:lnTo>
                  <a:lnTo>
                    <a:pt x="266" y="462"/>
                  </a:lnTo>
                  <a:lnTo>
                    <a:pt x="274" y="466"/>
                  </a:lnTo>
                  <a:lnTo>
                    <a:pt x="276" y="464"/>
                  </a:lnTo>
                  <a:lnTo>
                    <a:pt x="260" y="316"/>
                  </a:lnTo>
                  <a:lnTo>
                    <a:pt x="258" y="302"/>
                  </a:lnTo>
                  <a:lnTo>
                    <a:pt x="264" y="10"/>
                  </a:lnTo>
                  <a:lnTo>
                    <a:pt x="256" y="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499" name="Freeform 30"/>
            <p:cNvSpPr>
              <a:spLocks/>
            </p:cNvSpPr>
            <p:nvPr/>
          </p:nvSpPr>
          <p:spPr bwMode="grayWhite">
            <a:xfrm>
              <a:off x="3605" y="2428"/>
              <a:ext cx="282" cy="449"/>
            </a:xfrm>
            <a:custGeom>
              <a:avLst/>
              <a:gdLst>
                <a:gd name="T0" fmla="*/ 0 w 304"/>
                <a:gd name="T1" fmla="*/ 6 h 484"/>
                <a:gd name="T2" fmla="*/ 6 w 304"/>
                <a:gd name="T3" fmla="*/ 6 h 484"/>
                <a:gd name="T4" fmla="*/ 2 w 304"/>
                <a:gd name="T5" fmla="*/ 6 h 484"/>
                <a:gd name="T6" fmla="*/ 4 w 304"/>
                <a:gd name="T7" fmla="*/ 6 h 484"/>
                <a:gd name="T8" fmla="*/ 6 w 304"/>
                <a:gd name="T9" fmla="*/ 6 h 484"/>
                <a:gd name="T10" fmla="*/ 6 w 304"/>
                <a:gd name="T11" fmla="*/ 6 h 484"/>
                <a:gd name="T12" fmla="*/ 6 w 304"/>
                <a:gd name="T13" fmla="*/ 6 h 484"/>
                <a:gd name="T14" fmla="*/ 6 w 304"/>
                <a:gd name="T15" fmla="*/ 6 h 484"/>
                <a:gd name="T16" fmla="*/ 6 w 304"/>
                <a:gd name="T17" fmla="*/ 6 h 484"/>
                <a:gd name="T18" fmla="*/ 6 w 304"/>
                <a:gd name="T19" fmla="*/ 6 h 484"/>
                <a:gd name="T20" fmla="*/ 6 w 304"/>
                <a:gd name="T21" fmla="*/ 6 h 484"/>
                <a:gd name="T22" fmla="*/ 6 w 304"/>
                <a:gd name="T23" fmla="*/ 6 h 484"/>
                <a:gd name="T24" fmla="*/ 6 w 304"/>
                <a:gd name="T25" fmla="*/ 6 h 484"/>
                <a:gd name="T26" fmla="*/ 6 w 304"/>
                <a:gd name="T27" fmla="*/ 6 h 484"/>
                <a:gd name="T28" fmla="*/ 6 w 304"/>
                <a:gd name="T29" fmla="*/ 6 h 484"/>
                <a:gd name="T30" fmla="*/ 6 w 304"/>
                <a:gd name="T31" fmla="*/ 6 h 484"/>
                <a:gd name="T32" fmla="*/ 6 w 304"/>
                <a:gd name="T33" fmla="*/ 6 h 484"/>
                <a:gd name="T34" fmla="*/ 6 w 304"/>
                <a:gd name="T35" fmla="*/ 6 h 484"/>
                <a:gd name="T36" fmla="*/ 6 w 304"/>
                <a:gd name="T37" fmla="*/ 6 h 484"/>
                <a:gd name="T38" fmla="*/ 6 w 304"/>
                <a:gd name="T39" fmla="*/ 6 h 484"/>
                <a:gd name="T40" fmla="*/ 6 w 304"/>
                <a:gd name="T41" fmla="*/ 6 h 484"/>
                <a:gd name="T42" fmla="*/ 6 w 304"/>
                <a:gd name="T43" fmla="*/ 6 h 484"/>
                <a:gd name="T44" fmla="*/ 6 w 304"/>
                <a:gd name="T45" fmla="*/ 6 h 484"/>
                <a:gd name="T46" fmla="*/ 6 w 304"/>
                <a:gd name="T47" fmla="*/ 6 h 484"/>
                <a:gd name="T48" fmla="*/ 6 w 304"/>
                <a:gd name="T49" fmla="*/ 6 h 484"/>
                <a:gd name="T50" fmla="*/ 6 w 304"/>
                <a:gd name="T51" fmla="*/ 6 h 484"/>
                <a:gd name="T52" fmla="*/ 6 w 304"/>
                <a:gd name="T53" fmla="*/ 6 h 484"/>
                <a:gd name="T54" fmla="*/ 6 w 304"/>
                <a:gd name="T55" fmla="*/ 6 h 484"/>
                <a:gd name="T56" fmla="*/ 6 w 304"/>
                <a:gd name="T57" fmla="*/ 6 h 484"/>
                <a:gd name="T58" fmla="*/ 6 w 304"/>
                <a:gd name="T59" fmla="*/ 6 h 484"/>
                <a:gd name="T60" fmla="*/ 6 w 304"/>
                <a:gd name="T61" fmla="*/ 6 h 484"/>
                <a:gd name="T62" fmla="*/ 6 w 304"/>
                <a:gd name="T63" fmla="*/ 6 h 484"/>
                <a:gd name="T64" fmla="*/ 6 w 304"/>
                <a:gd name="T65" fmla="*/ 6 h 484"/>
                <a:gd name="T66" fmla="*/ 6 w 304"/>
                <a:gd name="T67" fmla="*/ 6 h 484"/>
                <a:gd name="T68" fmla="*/ 6 w 304"/>
                <a:gd name="T69" fmla="*/ 6 h 484"/>
                <a:gd name="T70" fmla="*/ 6 w 304"/>
                <a:gd name="T71" fmla="*/ 6 h 484"/>
                <a:gd name="T72" fmla="*/ 6 w 304"/>
                <a:gd name="T73" fmla="*/ 6 h 484"/>
                <a:gd name="T74" fmla="*/ 6 w 304"/>
                <a:gd name="T75" fmla="*/ 6 h 484"/>
                <a:gd name="T76" fmla="*/ 6 w 304"/>
                <a:gd name="T77" fmla="*/ 6 h 484"/>
                <a:gd name="T78" fmla="*/ 6 w 304"/>
                <a:gd name="T79" fmla="*/ 6 h 484"/>
                <a:gd name="T80" fmla="*/ 6 w 304"/>
                <a:gd name="T81" fmla="*/ 6 h 484"/>
                <a:gd name="T82" fmla="*/ 6 w 304"/>
                <a:gd name="T83" fmla="*/ 6 h 484"/>
                <a:gd name="T84" fmla="*/ 6 w 304"/>
                <a:gd name="T85" fmla="*/ 6 h 484"/>
                <a:gd name="T86" fmla="*/ 6 w 304"/>
                <a:gd name="T87" fmla="*/ 6 h 484"/>
                <a:gd name="T88" fmla="*/ 6 w 304"/>
                <a:gd name="T89" fmla="*/ 6 h 484"/>
                <a:gd name="T90" fmla="*/ 6 w 304"/>
                <a:gd name="T91" fmla="*/ 6 h 484"/>
                <a:gd name="T92" fmla="*/ 6 w 304"/>
                <a:gd name="T93" fmla="*/ 6 h 484"/>
                <a:gd name="T94" fmla="*/ 6 w 304"/>
                <a:gd name="T95" fmla="*/ 6 h 484"/>
                <a:gd name="T96" fmla="*/ 6 w 304"/>
                <a:gd name="T97" fmla="*/ 6 h 484"/>
                <a:gd name="T98" fmla="*/ 6 w 304"/>
                <a:gd name="T99" fmla="*/ 6 h 484"/>
                <a:gd name="T100" fmla="*/ 6 w 304"/>
                <a:gd name="T101" fmla="*/ 6 h 484"/>
                <a:gd name="T102" fmla="*/ 6 w 304"/>
                <a:gd name="T103" fmla="*/ 0 h 484"/>
                <a:gd name="T104" fmla="*/ 0 w 304"/>
                <a:gd name="T105" fmla="*/ 6 h 48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04"/>
                <a:gd name="T160" fmla="*/ 0 h 484"/>
                <a:gd name="T161" fmla="*/ 304 w 304"/>
                <a:gd name="T162" fmla="*/ 484 h 48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04" h="484">
                  <a:moveTo>
                    <a:pt x="0" y="18"/>
                  </a:moveTo>
                  <a:lnTo>
                    <a:pt x="8" y="28"/>
                  </a:lnTo>
                  <a:lnTo>
                    <a:pt x="2" y="320"/>
                  </a:lnTo>
                  <a:lnTo>
                    <a:pt x="4" y="334"/>
                  </a:lnTo>
                  <a:lnTo>
                    <a:pt x="20" y="482"/>
                  </a:lnTo>
                  <a:lnTo>
                    <a:pt x="24" y="478"/>
                  </a:lnTo>
                  <a:lnTo>
                    <a:pt x="30" y="476"/>
                  </a:lnTo>
                  <a:lnTo>
                    <a:pt x="42" y="480"/>
                  </a:lnTo>
                  <a:lnTo>
                    <a:pt x="46" y="474"/>
                  </a:lnTo>
                  <a:lnTo>
                    <a:pt x="48" y="452"/>
                  </a:lnTo>
                  <a:lnTo>
                    <a:pt x="54" y="438"/>
                  </a:lnTo>
                  <a:lnTo>
                    <a:pt x="62" y="452"/>
                  </a:lnTo>
                  <a:lnTo>
                    <a:pt x="60" y="458"/>
                  </a:lnTo>
                  <a:lnTo>
                    <a:pt x="64" y="470"/>
                  </a:lnTo>
                  <a:lnTo>
                    <a:pt x="74" y="484"/>
                  </a:lnTo>
                  <a:lnTo>
                    <a:pt x="82" y="484"/>
                  </a:lnTo>
                  <a:lnTo>
                    <a:pt x="90" y="484"/>
                  </a:lnTo>
                  <a:lnTo>
                    <a:pt x="100" y="472"/>
                  </a:lnTo>
                  <a:lnTo>
                    <a:pt x="102" y="472"/>
                  </a:lnTo>
                  <a:lnTo>
                    <a:pt x="106" y="468"/>
                  </a:lnTo>
                  <a:lnTo>
                    <a:pt x="106" y="466"/>
                  </a:lnTo>
                  <a:lnTo>
                    <a:pt x="106" y="464"/>
                  </a:lnTo>
                  <a:lnTo>
                    <a:pt x="100" y="460"/>
                  </a:lnTo>
                  <a:lnTo>
                    <a:pt x="100" y="458"/>
                  </a:lnTo>
                  <a:lnTo>
                    <a:pt x="104" y="450"/>
                  </a:lnTo>
                  <a:lnTo>
                    <a:pt x="104" y="446"/>
                  </a:lnTo>
                  <a:lnTo>
                    <a:pt x="96" y="442"/>
                  </a:lnTo>
                  <a:lnTo>
                    <a:pt x="94" y="440"/>
                  </a:lnTo>
                  <a:lnTo>
                    <a:pt x="90" y="436"/>
                  </a:lnTo>
                  <a:lnTo>
                    <a:pt x="84" y="428"/>
                  </a:lnTo>
                  <a:lnTo>
                    <a:pt x="82" y="420"/>
                  </a:lnTo>
                  <a:lnTo>
                    <a:pt x="86" y="418"/>
                  </a:lnTo>
                  <a:lnTo>
                    <a:pt x="84" y="416"/>
                  </a:lnTo>
                  <a:lnTo>
                    <a:pt x="84" y="410"/>
                  </a:lnTo>
                  <a:lnTo>
                    <a:pt x="304" y="390"/>
                  </a:lnTo>
                  <a:lnTo>
                    <a:pt x="302" y="384"/>
                  </a:lnTo>
                  <a:lnTo>
                    <a:pt x="292" y="368"/>
                  </a:lnTo>
                  <a:lnTo>
                    <a:pt x="294" y="342"/>
                  </a:lnTo>
                  <a:lnTo>
                    <a:pt x="284" y="320"/>
                  </a:lnTo>
                  <a:lnTo>
                    <a:pt x="282" y="304"/>
                  </a:lnTo>
                  <a:lnTo>
                    <a:pt x="288" y="292"/>
                  </a:lnTo>
                  <a:lnTo>
                    <a:pt x="288" y="278"/>
                  </a:lnTo>
                  <a:lnTo>
                    <a:pt x="296" y="266"/>
                  </a:lnTo>
                  <a:lnTo>
                    <a:pt x="296" y="264"/>
                  </a:lnTo>
                  <a:lnTo>
                    <a:pt x="290" y="256"/>
                  </a:lnTo>
                  <a:lnTo>
                    <a:pt x="292" y="246"/>
                  </a:lnTo>
                  <a:lnTo>
                    <a:pt x="286" y="242"/>
                  </a:lnTo>
                  <a:lnTo>
                    <a:pt x="278" y="236"/>
                  </a:lnTo>
                  <a:lnTo>
                    <a:pt x="276" y="230"/>
                  </a:lnTo>
                  <a:lnTo>
                    <a:pt x="272" y="214"/>
                  </a:lnTo>
                  <a:lnTo>
                    <a:pt x="266" y="210"/>
                  </a:lnTo>
                  <a:lnTo>
                    <a:pt x="208" y="0"/>
                  </a:lnTo>
                  <a:lnTo>
                    <a:pt x="0" y="18"/>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0" name="Freeform 31"/>
            <p:cNvSpPr>
              <a:spLocks/>
            </p:cNvSpPr>
            <p:nvPr/>
          </p:nvSpPr>
          <p:spPr bwMode="grayWhite">
            <a:xfrm>
              <a:off x="3927" y="1942"/>
              <a:ext cx="558" cy="317"/>
            </a:xfrm>
            <a:custGeom>
              <a:avLst/>
              <a:gdLst>
                <a:gd name="T0" fmla="*/ 7 w 600"/>
                <a:gd name="T1" fmla="*/ 6 h 344"/>
                <a:gd name="T2" fmla="*/ 7 w 600"/>
                <a:gd name="T3" fmla="*/ 6 h 344"/>
                <a:gd name="T4" fmla="*/ 7 w 600"/>
                <a:gd name="T5" fmla="*/ 6 h 344"/>
                <a:gd name="T6" fmla="*/ 7 w 600"/>
                <a:gd name="T7" fmla="*/ 6 h 344"/>
                <a:gd name="T8" fmla="*/ 7 w 600"/>
                <a:gd name="T9" fmla="*/ 6 h 344"/>
                <a:gd name="T10" fmla="*/ 7 w 600"/>
                <a:gd name="T11" fmla="*/ 6 h 344"/>
                <a:gd name="T12" fmla="*/ 7 w 600"/>
                <a:gd name="T13" fmla="*/ 6 h 344"/>
                <a:gd name="T14" fmla="*/ 7 w 600"/>
                <a:gd name="T15" fmla="*/ 6 h 344"/>
                <a:gd name="T16" fmla="*/ 7 w 600"/>
                <a:gd name="T17" fmla="*/ 6 h 344"/>
                <a:gd name="T18" fmla="*/ 7 w 600"/>
                <a:gd name="T19" fmla="*/ 6 h 344"/>
                <a:gd name="T20" fmla="*/ 7 w 600"/>
                <a:gd name="T21" fmla="*/ 6 h 344"/>
                <a:gd name="T22" fmla="*/ 7 w 600"/>
                <a:gd name="T23" fmla="*/ 6 h 344"/>
                <a:gd name="T24" fmla="*/ 7 w 600"/>
                <a:gd name="T25" fmla="*/ 6 h 344"/>
                <a:gd name="T26" fmla="*/ 7 w 600"/>
                <a:gd name="T27" fmla="*/ 6 h 344"/>
                <a:gd name="T28" fmla="*/ 7 w 600"/>
                <a:gd name="T29" fmla="*/ 6 h 344"/>
                <a:gd name="T30" fmla="*/ 7 w 600"/>
                <a:gd name="T31" fmla="*/ 6 h 344"/>
                <a:gd name="T32" fmla="*/ 7 w 600"/>
                <a:gd name="T33" fmla="*/ 6 h 344"/>
                <a:gd name="T34" fmla="*/ 7 w 600"/>
                <a:gd name="T35" fmla="*/ 6 h 344"/>
                <a:gd name="T36" fmla="*/ 7 w 600"/>
                <a:gd name="T37" fmla="*/ 6 h 344"/>
                <a:gd name="T38" fmla="*/ 7 w 600"/>
                <a:gd name="T39" fmla="*/ 6 h 344"/>
                <a:gd name="T40" fmla="*/ 7 w 600"/>
                <a:gd name="T41" fmla="*/ 6 h 344"/>
                <a:gd name="T42" fmla="*/ 7 w 600"/>
                <a:gd name="T43" fmla="*/ 4 h 344"/>
                <a:gd name="T44" fmla="*/ 7 w 600"/>
                <a:gd name="T45" fmla="*/ 6 h 344"/>
                <a:gd name="T46" fmla="*/ 7 w 600"/>
                <a:gd name="T47" fmla="*/ 6 h 344"/>
                <a:gd name="T48" fmla="*/ 7 w 600"/>
                <a:gd name="T49" fmla="*/ 6 h 344"/>
                <a:gd name="T50" fmla="*/ 7 w 600"/>
                <a:gd name="T51" fmla="*/ 6 h 344"/>
                <a:gd name="T52" fmla="*/ 7 w 600"/>
                <a:gd name="T53" fmla="*/ 6 h 344"/>
                <a:gd name="T54" fmla="*/ 7 w 600"/>
                <a:gd name="T55" fmla="*/ 6 h 344"/>
                <a:gd name="T56" fmla="*/ 7 w 600"/>
                <a:gd name="T57" fmla="*/ 6 h 344"/>
                <a:gd name="T58" fmla="*/ 7 w 600"/>
                <a:gd name="T59" fmla="*/ 6 h 344"/>
                <a:gd name="T60" fmla="*/ 7 w 600"/>
                <a:gd name="T61" fmla="*/ 6 h 344"/>
                <a:gd name="T62" fmla="*/ 7 w 600"/>
                <a:gd name="T63" fmla="*/ 6 h 344"/>
                <a:gd name="T64" fmla="*/ 7 w 600"/>
                <a:gd name="T65" fmla="*/ 6 h 344"/>
                <a:gd name="T66" fmla="*/ 7 w 600"/>
                <a:gd name="T67" fmla="*/ 6 h 344"/>
                <a:gd name="T68" fmla="*/ 7 w 600"/>
                <a:gd name="T69" fmla="*/ 6 h 344"/>
                <a:gd name="T70" fmla="*/ 7 w 600"/>
                <a:gd name="T71" fmla="*/ 6 h 344"/>
                <a:gd name="T72" fmla="*/ 7 w 600"/>
                <a:gd name="T73" fmla="*/ 6 h 344"/>
                <a:gd name="T74" fmla="*/ 7 w 600"/>
                <a:gd name="T75" fmla="*/ 6 h 344"/>
                <a:gd name="T76" fmla="*/ 7 w 600"/>
                <a:gd name="T77" fmla="*/ 6 h 344"/>
                <a:gd name="T78" fmla="*/ 7 w 600"/>
                <a:gd name="T79" fmla="*/ 6 h 344"/>
                <a:gd name="T80" fmla="*/ 7 w 600"/>
                <a:gd name="T81" fmla="*/ 6 h 344"/>
                <a:gd name="T82" fmla="*/ 7 w 600"/>
                <a:gd name="T83" fmla="*/ 6 h 34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00"/>
                <a:gd name="T127" fmla="*/ 0 h 344"/>
                <a:gd name="T128" fmla="*/ 600 w 600"/>
                <a:gd name="T129" fmla="*/ 344 h 34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00" h="344">
                  <a:moveTo>
                    <a:pt x="592" y="250"/>
                  </a:moveTo>
                  <a:lnTo>
                    <a:pt x="394" y="288"/>
                  </a:lnTo>
                  <a:lnTo>
                    <a:pt x="186" y="322"/>
                  </a:lnTo>
                  <a:lnTo>
                    <a:pt x="182" y="322"/>
                  </a:lnTo>
                  <a:lnTo>
                    <a:pt x="174" y="324"/>
                  </a:lnTo>
                  <a:lnTo>
                    <a:pt x="152" y="326"/>
                  </a:lnTo>
                  <a:lnTo>
                    <a:pt x="154" y="322"/>
                  </a:lnTo>
                  <a:lnTo>
                    <a:pt x="132" y="326"/>
                  </a:lnTo>
                  <a:lnTo>
                    <a:pt x="132" y="328"/>
                  </a:lnTo>
                  <a:lnTo>
                    <a:pt x="0" y="344"/>
                  </a:lnTo>
                  <a:lnTo>
                    <a:pt x="6" y="340"/>
                  </a:lnTo>
                  <a:lnTo>
                    <a:pt x="34" y="326"/>
                  </a:lnTo>
                  <a:lnTo>
                    <a:pt x="38" y="318"/>
                  </a:lnTo>
                  <a:lnTo>
                    <a:pt x="54" y="308"/>
                  </a:lnTo>
                  <a:lnTo>
                    <a:pt x="54" y="300"/>
                  </a:lnTo>
                  <a:lnTo>
                    <a:pt x="56" y="296"/>
                  </a:lnTo>
                  <a:lnTo>
                    <a:pt x="64" y="292"/>
                  </a:lnTo>
                  <a:lnTo>
                    <a:pt x="64" y="284"/>
                  </a:lnTo>
                  <a:lnTo>
                    <a:pt x="72" y="276"/>
                  </a:lnTo>
                  <a:lnTo>
                    <a:pt x="112" y="242"/>
                  </a:lnTo>
                  <a:lnTo>
                    <a:pt x="116" y="234"/>
                  </a:lnTo>
                  <a:lnTo>
                    <a:pt x="118" y="236"/>
                  </a:lnTo>
                  <a:lnTo>
                    <a:pt x="116" y="244"/>
                  </a:lnTo>
                  <a:lnTo>
                    <a:pt x="126" y="256"/>
                  </a:lnTo>
                  <a:lnTo>
                    <a:pt x="144" y="262"/>
                  </a:lnTo>
                  <a:lnTo>
                    <a:pt x="152" y="262"/>
                  </a:lnTo>
                  <a:lnTo>
                    <a:pt x="162" y="256"/>
                  </a:lnTo>
                  <a:lnTo>
                    <a:pt x="162" y="250"/>
                  </a:lnTo>
                  <a:lnTo>
                    <a:pt x="168" y="246"/>
                  </a:lnTo>
                  <a:lnTo>
                    <a:pt x="176" y="252"/>
                  </a:lnTo>
                  <a:lnTo>
                    <a:pt x="178" y="254"/>
                  </a:lnTo>
                  <a:lnTo>
                    <a:pt x="184" y="252"/>
                  </a:lnTo>
                  <a:lnTo>
                    <a:pt x="204" y="244"/>
                  </a:lnTo>
                  <a:lnTo>
                    <a:pt x="208" y="232"/>
                  </a:lnTo>
                  <a:lnTo>
                    <a:pt x="210" y="232"/>
                  </a:lnTo>
                  <a:lnTo>
                    <a:pt x="214" y="236"/>
                  </a:lnTo>
                  <a:lnTo>
                    <a:pt x="230" y="222"/>
                  </a:lnTo>
                  <a:lnTo>
                    <a:pt x="236" y="226"/>
                  </a:lnTo>
                  <a:lnTo>
                    <a:pt x="248" y="208"/>
                  </a:lnTo>
                  <a:lnTo>
                    <a:pt x="244" y="202"/>
                  </a:lnTo>
                  <a:lnTo>
                    <a:pt x="246" y="190"/>
                  </a:lnTo>
                  <a:lnTo>
                    <a:pt x="260" y="166"/>
                  </a:lnTo>
                  <a:lnTo>
                    <a:pt x="276" y="100"/>
                  </a:lnTo>
                  <a:lnTo>
                    <a:pt x="280" y="100"/>
                  </a:lnTo>
                  <a:lnTo>
                    <a:pt x="290" y="106"/>
                  </a:lnTo>
                  <a:lnTo>
                    <a:pt x="290" y="110"/>
                  </a:lnTo>
                  <a:lnTo>
                    <a:pt x="296" y="114"/>
                  </a:lnTo>
                  <a:lnTo>
                    <a:pt x="306" y="112"/>
                  </a:lnTo>
                  <a:lnTo>
                    <a:pt x="312" y="102"/>
                  </a:lnTo>
                  <a:lnTo>
                    <a:pt x="318" y="76"/>
                  </a:lnTo>
                  <a:lnTo>
                    <a:pt x="324" y="68"/>
                  </a:lnTo>
                  <a:lnTo>
                    <a:pt x="334" y="72"/>
                  </a:lnTo>
                  <a:lnTo>
                    <a:pt x="340" y="58"/>
                  </a:lnTo>
                  <a:lnTo>
                    <a:pt x="346" y="54"/>
                  </a:lnTo>
                  <a:lnTo>
                    <a:pt x="350" y="48"/>
                  </a:lnTo>
                  <a:lnTo>
                    <a:pt x="356" y="34"/>
                  </a:lnTo>
                  <a:lnTo>
                    <a:pt x="360" y="32"/>
                  </a:lnTo>
                  <a:lnTo>
                    <a:pt x="360" y="28"/>
                  </a:lnTo>
                  <a:lnTo>
                    <a:pt x="358" y="26"/>
                  </a:lnTo>
                  <a:lnTo>
                    <a:pt x="358" y="6"/>
                  </a:lnTo>
                  <a:lnTo>
                    <a:pt x="360" y="2"/>
                  </a:lnTo>
                  <a:lnTo>
                    <a:pt x="364" y="0"/>
                  </a:lnTo>
                  <a:lnTo>
                    <a:pt x="400" y="22"/>
                  </a:lnTo>
                  <a:lnTo>
                    <a:pt x="404" y="24"/>
                  </a:lnTo>
                  <a:lnTo>
                    <a:pt x="406" y="22"/>
                  </a:lnTo>
                  <a:lnTo>
                    <a:pt x="410" y="4"/>
                  </a:lnTo>
                  <a:lnTo>
                    <a:pt x="416" y="2"/>
                  </a:lnTo>
                  <a:lnTo>
                    <a:pt x="422" y="6"/>
                  </a:lnTo>
                  <a:lnTo>
                    <a:pt x="430" y="8"/>
                  </a:lnTo>
                  <a:lnTo>
                    <a:pt x="426" y="16"/>
                  </a:lnTo>
                  <a:lnTo>
                    <a:pt x="434" y="26"/>
                  </a:lnTo>
                  <a:lnTo>
                    <a:pt x="450" y="26"/>
                  </a:lnTo>
                  <a:lnTo>
                    <a:pt x="456" y="32"/>
                  </a:lnTo>
                  <a:lnTo>
                    <a:pt x="466" y="36"/>
                  </a:lnTo>
                  <a:lnTo>
                    <a:pt x="472" y="44"/>
                  </a:lnTo>
                  <a:lnTo>
                    <a:pt x="470" y="48"/>
                  </a:lnTo>
                  <a:lnTo>
                    <a:pt x="460" y="66"/>
                  </a:lnTo>
                  <a:lnTo>
                    <a:pt x="456" y="82"/>
                  </a:lnTo>
                  <a:lnTo>
                    <a:pt x="456" y="92"/>
                  </a:lnTo>
                  <a:lnTo>
                    <a:pt x="468" y="94"/>
                  </a:lnTo>
                  <a:lnTo>
                    <a:pt x="478" y="86"/>
                  </a:lnTo>
                  <a:lnTo>
                    <a:pt x="486" y="96"/>
                  </a:lnTo>
                  <a:lnTo>
                    <a:pt x="492" y="98"/>
                  </a:lnTo>
                  <a:lnTo>
                    <a:pt x="496" y="100"/>
                  </a:lnTo>
                  <a:lnTo>
                    <a:pt x="500" y="104"/>
                  </a:lnTo>
                  <a:lnTo>
                    <a:pt x="504" y="106"/>
                  </a:lnTo>
                  <a:lnTo>
                    <a:pt x="510" y="104"/>
                  </a:lnTo>
                  <a:lnTo>
                    <a:pt x="512" y="104"/>
                  </a:lnTo>
                  <a:lnTo>
                    <a:pt x="530" y="114"/>
                  </a:lnTo>
                  <a:lnTo>
                    <a:pt x="544" y="116"/>
                  </a:lnTo>
                  <a:lnTo>
                    <a:pt x="550" y="124"/>
                  </a:lnTo>
                  <a:lnTo>
                    <a:pt x="548" y="128"/>
                  </a:lnTo>
                  <a:lnTo>
                    <a:pt x="544" y="132"/>
                  </a:lnTo>
                  <a:lnTo>
                    <a:pt x="546" y="144"/>
                  </a:lnTo>
                  <a:lnTo>
                    <a:pt x="544" y="148"/>
                  </a:lnTo>
                  <a:lnTo>
                    <a:pt x="540" y="150"/>
                  </a:lnTo>
                  <a:lnTo>
                    <a:pt x="554" y="158"/>
                  </a:lnTo>
                  <a:lnTo>
                    <a:pt x="558" y="166"/>
                  </a:lnTo>
                  <a:lnTo>
                    <a:pt x="558" y="170"/>
                  </a:lnTo>
                  <a:lnTo>
                    <a:pt x="556" y="174"/>
                  </a:lnTo>
                  <a:lnTo>
                    <a:pt x="546" y="172"/>
                  </a:lnTo>
                  <a:lnTo>
                    <a:pt x="544" y="176"/>
                  </a:lnTo>
                  <a:lnTo>
                    <a:pt x="548" y="180"/>
                  </a:lnTo>
                  <a:lnTo>
                    <a:pt x="550" y="180"/>
                  </a:lnTo>
                  <a:lnTo>
                    <a:pt x="550" y="184"/>
                  </a:lnTo>
                  <a:lnTo>
                    <a:pt x="544" y="186"/>
                  </a:lnTo>
                  <a:lnTo>
                    <a:pt x="540" y="186"/>
                  </a:lnTo>
                  <a:lnTo>
                    <a:pt x="540" y="188"/>
                  </a:lnTo>
                  <a:lnTo>
                    <a:pt x="544" y="192"/>
                  </a:lnTo>
                  <a:lnTo>
                    <a:pt x="552" y="194"/>
                  </a:lnTo>
                  <a:lnTo>
                    <a:pt x="562" y="196"/>
                  </a:lnTo>
                  <a:lnTo>
                    <a:pt x="564" y="200"/>
                  </a:lnTo>
                  <a:lnTo>
                    <a:pt x="554" y="210"/>
                  </a:lnTo>
                  <a:lnTo>
                    <a:pt x="550" y="210"/>
                  </a:lnTo>
                  <a:lnTo>
                    <a:pt x="538" y="206"/>
                  </a:lnTo>
                  <a:lnTo>
                    <a:pt x="538" y="210"/>
                  </a:lnTo>
                  <a:lnTo>
                    <a:pt x="546" y="216"/>
                  </a:lnTo>
                  <a:lnTo>
                    <a:pt x="554" y="220"/>
                  </a:lnTo>
                  <a:lnTo>
                    <a:pt x="562" y="218"/>
                  </a:lnTo>
                  <a:lnTo>
                    <a:pt x="570" y="210"/>
                  </a:lnTo>
                  <a:lnTo>
                    <a:pt x="578" y="212"/>
                  </a:lnTo>
                  <a:lnTo>
                    <a:pt x="590" y="210"/>
                  </a:lnTo>
                  <a:lnTo>
                    <a:pt x="592" y="212"/>
                  </a:lnTo>
                  <a:lnTo>
                    <a:pt x="600" y="240"/>
                  </a:lnTo>
                  <a:lnTo>
                    <a:pt x="594" y="246"/>
                  </a:lnTo>
                  <a:lnTo>
                    <a:pt x="592" y="246"/>
                  </a:lnTo>
                  <a:lnTo>
                    <a:pt x="592" y="25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1" name="Freeform 32"/>
            <p:cNvSpPr>
              <a:spLocks/>
            </p:cNvSpPr>
            <p:nvPr/>
          </p:nvSpPr>
          <p:spPr bwMode="grayWhite">
            <a:xfrm>
              <a:off x="3967" y="2366"/>
              <a:ext cx="376" cy="282"/>
            </a:xfrm>
            <a:custGeom>
              <a:avLst/>
              <a:gdLst>
                <a:gd name="T0" fmla="*/ 7 w 404"/>
                <a:gd name="T1" fmla="*/ 6 h 304"/>
                <a:gd name="T2" fmla="*/ 7 w 404"/>
                <a:gd name="T3" fmla="*/ 6 h 304"/>
                <a:gd name="T4" fmla="*/ 7 w 404"/>
                <a:gd name="T5" fmla="*/ 6 h 304"/>
                <a:gd name="T6" fmla="*/ 7 w 404"/>
                <a:gd name="T7" fmla="*/ 6 h 304"/>
                <a:gd name="T8" fmla="*/ 7 w 404"/>
                <a:gd name="T9" fmla="*/ 6 h 304"/>
                <a:gd name="T10" fmla="*/ 7 w 404"/>
                <a:gd name="T11" fmla="*/ 6 h 304"/>
                <a:gd name="T12" fmla="*/ 7 w 404"/>
                <a:gd name="T13" fmla="*/ 6 h 304"/>
                <a:gd name="T14" fmla="*/ 7 w 404"/>
                <a:gd name="T15" fmla="*/ 6 h 304"/>
                <a:gd name="T16" fmla="*/ 7 w 404"/>
                <a:gd name="T17" fmla="*/ 6 h 304"/>
                <a:gd name="T18" fmla="*/ 7 w 404"/>
                <a:gd name="T19" fmla="*/ 6 h 304"/>
                <a:gd name="T20" fmla="*/ 7 w 404"/>
                <a:gd name="T21" fmla="*/ 6 h 304"/>
                <a:gd name="T22" fmla="*/ 7 w 404"/>
                <a:gd name="T23" fmla="*/ 6 h 304"/>
                <a:gd name="T24" fmla="*/ 7 w 404"/>
                <a:gd name="T25" fmla="*/ 6 h 304"/>
                <a:gd name="T26" fmla="*/ 6 w 404"/>
                <a:gd name="T27" fmla="*/ 6 h 304"/>
                <a:gd name="T28" fmla="*/ 7 w 404"/>
                <a:gd name="T29" fmla="*/ 6 h 304"/>
                <a:gd name="T30" fmla="*/ 7 w 404"/>
                <a:gd name="T31" fmla="*/ 6 h 304"/>
                <a:gd name="T32" fmla="*/ 7 w 404"/>
                <a:gd name="T33" fmla="*/ 6 h 304"/>
                <a:gd name="T34" fmla="*/ 7 w 404"/>
                <a:gd name="T35" fmla="*/ 6 h 304"/>
                <a:gd name="T36" fmla="*/ 7 w 404"/>
                <a:gd name="T37" fmla="*/ 6 h 304"/>
                <a:gd name="T38" fmla="*/ 7 w 404"/>
                <a:gd name="T39" fmla="*/ 6 h 304"/>
                <a:gd name="T40" fmla="*/ 7 w 404"/>
                <a:gd name="T41" fmla="*/ 2 h 304"/>
                <a:gd name="T42" fmla="*/ 7 w 404"/>
                <a:gd name="T43" fmla="*/ 6 h 304"/>
                <a:gd name="T44" fmla="*/ 7 w 404"/>
                <a:gd name="T45" fmla="*/ 6 h 304"/>
                <a:gd name="T46" fmla="*/ 7 w 404"/>
                <a:gd name="T47" fmla="*/ 6 h 304"/>
                <a:gd name="T48" fmla="*/ 7 w 404"/>
                <a:gd name="T49" fmla="*/ 6 h 304"/>
                <a:gd name="T50" fmla="*/ 7 w 404"/>
                <a:gd name="T51" fmla="*/ 6 h 304"/>
                <a:gd name="T52" fmla="*/ 7 w 404"/>
                <a:gd name="T53" fmla="*/ 6 h 304"/>
                <a:gd name="T54" fmla="*/ 7 w 404"/>
                <a:gd name="T55" fmla="*/ 6 h 304"/>
                <a:gd name="T56" fmla="*/ 7 w 404"/>
                <a:gd name="T57" fmla="*/ 6 h 304"/>
                <a:gd name="T58" fmla="*/ 7 w 404"/>
                <a:gd name="T59" fmla="*/ 6 h 304"/>
                <a:gd name="T60" fmla="*/ 7 w 404"/>
                <a:gd name="T61" fmla="*/ 6 h 304"/>
                <a:gd name="T62" fmla="*/ 7 w 404"/>
                <a:gd name="T63" fmla="*/ 6 h 304"/>
                <a:gd name="T64" fmla="*/ 7 w 404"/>
                <a:gd name="T65" fmla="*/ 6 h 304"/>
                <a:gd name="T66" fmla="*/ 7 w 404"/>
                <a:gd name="T67" fmla="*/ 6 h 304"/>
                <a:gd name="T68" fmla="*/ 7 w 404"/>
                <a:gd name="T69" fmla="*/ 6 h 304"/>
                <a:gd name="T70" fmla="*/ 7 w 404"/>
                <a:gd name="T71" fmla="*/ 6 h 304"/>
                <a:gd name="T72" fmla="*/ 7 w 404"/>
                <a:gd name="T73" fmla="*/ 6 h 304"/>
                <a:gd name="T74" fmla="*/ 7 w 404"/>
                <a:gd name="T75" fmla="*/ 6 h 304"/>
                <a:gd name="T76" fmla="*/ 7 w 404"/>
                <a:gd name="T77" fmla="*/ 6 h 304"/>
                <a:gd name="T78" fmla="*/ 7 w 404"/>
                <a:gd name="T79" fmla="*/ 6 h 304"/>
                <a:gd name="T80" fmla="*/ 7 w 404"/>
                <a:gd name="T81" fmla="*/ 6 h 304"/>
                <a:gd name="T82" fmla="*/ 7 w 404"/>
                <a:gd name="T83" fmla="*/ 6 h 304"/>
                <a:gd name="T84" fmla="*/ 7 w 404"/>
                <a:gd name="T85" fmla="*/ 6 h 304"/>
                <a:gd name="T86" fmla="*/ 7 w 404"/>
                <a:gd name="T87" fmla="*/ 6 h 30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4"/>
                <a:gd name="T133" fmla="*/ 0 h 304"/>
                <a:gd name="T134" fmla="*/ 404 w 404"/>
                <a:gd name="T135" fmla="*/ 304 h 30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4" h="304">
                  <a:moveTo>
                    <a:pt x="242" y="304"/>
                  </a:moveTo>
                  <a:lnTo>
                    <a:pt x="238" y="304"/>
                  </a:lnTo>
                  <a:lnTo>
                    <a:pt x="226" y="302"/>
                  </a:lnTo>
                  <a:lnTo>
                    <a:pt x="224" y="300"/>
                  </a:lnTo>
                  <a:lnTo>
                    <a:pt x="220" y="296"/>
                  </a:lnTo>
                  <a:lnTo>
                    <a:pt x="216" y="276"/>
                  </a:lnTo>
                  <a:lnTo>
                    <a:pt x="206" y="262"/>
                  </a:lnTo>
                  <a:lnTo>
                    <a:pt x="194" y="256"/>
                  </a:lnTo>
                  <a:lnTo>
                    <a:pt x="188" y="236"/>
                  </a:lnTo>
                  <a:lnTo>
                    <a:pt x="178" y="228"/>
                  </a:lnTo>
                  <a:lnTo>
                    <a:pt x="176" y="216"/>
                  </a:lnTo>
                  <a:lnTo>
                    <a:pt x="168" y="214"/>
                  </a:lnTo>
                  <a:lnTo>
                    <a:pt x="154" y="208"/>
                  </a:lnTo>
                  <a:lnTo>
                    <a:pt x="146" y="196"/>
                  </a:lnTo>
                  <a:lnTo>
                    <a:pt x="136" y="190"/>
                  </a:lnTo>
                  <a:lnTo>
                    <a:pt x="136" y="184"/>
                  </a:lnTo>
                  <a:lnTo>
                    <a:pt x="132" y="174"/>
                  </a:lnTo>
                  <a:lnTo>
                    <a:pt x="128" y="172"/>
                  </a:lnTo>
                  <a:lnTo>
                    <a:pt x="114" y="166"/>
                  </a:lnTo>
                  <a:lnTo>
                    <a:pt x="88" y="144"/>
                  </a:lnTo>
                  <a:lnTo>
                    <a:pt x="76" y="140"/>
                  </a:lnTo>
                  <a:lnTo>
                    <a:pt x="74" y="132"/>
                  </a:lnTo>
                  <a:lnTo>
                    <a:pt x="62" y="122"/>
                  </a:lnTo>
                  <a:lnTo>
                    <a:pt x="56" y="106"/>
                  </a:lnTo>
                  <a:lnTo>
                    <a:pt x="48" y="98"/>
                  </a:lnTo>
                  <a:lnTo>
                    <a:pt x="44" y="92"/>
                  </a:lnTo>
                  <a:lnTo>
                    <a:pt x="28" y="90"/>
                  </a:lnTo>
                  <a:lnTo>
                    <a:pt x="6" y="78"/>
                  </a:lnTo>
                  <a:lnTo>
                    <a:pt x="0" y="72"/>
                  </a:lnTo>
                  <a:lnTo>
                    <a:pt x="8" y="56"/>
                  </a:lnTo>
                  <a:lnTo>
                    <a:pt x="12" y="52"/>
                  </a:lnTo>
                  <a:lnTo>
                    <a:pt x="16" y="46"/>
                  </a:lnTo>
                  <a:lnTo>
                    <a:pt x="18" y="42"/>
                  </a:lnTo>
                  <a:lnTo>
                    <a:pt x="16" y="40"/>
                  </a:lnTo>
                  <a:lnTo>
                    <a:pt x="40" y="28"/>
                  </a:lnTo>
                  <a:lnTo>
                    <a:pt x="48" y="28"/>
                  </a:lnTo>
                  <a:lnTo>
                    <a:pt x="48" y="24"/>
                  </a:lnTo>
                  <a:lnTo>
                    <a:pt x="68" y="14"/>
                  </a:lnTo>
                  <a:lnTo>
                    <a:pt x="70" y="10"/>
                  </a:lnTo>
                  <a:lnTo>
                    <a:pt x="74" y="12"/>
                  </a:lnTo>
                  <a:lnTo>
                    <a:pt x="178" y="0"/>
                  </a:lnTo>
                  <a:lnTo>
                    <a:pt x="180" y="2"/>
                  </a:lnTo>
                  <a:lnTo>
                    <a:pt x="178" y="6"/>
                  </a:lnTo>
                  <a:lnTo>
                    <a:pt x="182" y="10"/>
                  </a:lnTo>
                  <a:lnTo>
                    <a:pt x="188" y="4"/>
                  </a:lnTo>
                  <a:lnTo>
                    <a:pt x="206" y="18"/>
                  </a:lnTo>
                  <a:lnTo>
                    <a:pt x="208" y="30"/>
                  </a:lnTo>
                  <a:lnTo>
                    <a:pt x="296" y="18"/>
                  </a:lnTo>
                  <a:lnTo>
                    <a:pt x="404" y="92"/>
                  </a:lnTo>
                  <a:lnTo>
                    <a:pt x="400" y="94"/>
                  </a:lnTo>
                  <a:lnTo>
                    <a:pt x="390" y="100"/>
                  </a:lnTo>
                  <a:lnTo>
                    <a:pt x="384" y="110"/>
                  </a:lnTo>
                  <a:lnTo>
                    <a:pt x="370" y="130"/>
                  </a:lnTo>
                  <a:lnTo>
                    <a:pt x="366" y="138"/>
                  </a:lnTo>
                  <a:lnTo>
                    <a:pt x="362" y="150"/>
                  </a:lnTo>
                  <a:lnTo>
                    <a:pt x="364" y="160"/>
                  </a:lnTo>
                  <a:lnTo>
                    <a:pt x="364" y="168"/>
                  </a:lnTo>
                  <a:lnTo>
                    <a:pt x="360" y="172"/>
                  </a:lnTo>
                  <a:lnTo>
                    <a:pt x="358" y="178"/>
                  </a:lnTo>
                  <a:lnTo>
                    <a:pt x="352" y="178"/>
                  </a:lnTo>
                  <a:lnTo>
                    <a:pt x="346" y="182"/>
                  </a:lnTo>
                  <a:lnTo>
                    <a:pt x="342" y="188"/>
                  </a:lnTo>
                  <a:lnTo>
                    <a:pt x="336" y="196"/>
                  </a:lnTo>
                  <a:lnTo>
                    <a:pt x="332" y="204"/>
                  </a:lnTo>
                  <a:lnTo>
                    <a:pt x="318" y="214"/>
                  </a:lnTo>
                  <a:lnTo>
                    <a:pt x="312" y="224"/>
                  </a:lnTo>
                  <a:lnTo>
                    <a:pt x="304" y="232"/>
                  </a:lnTo>
                  <a:lnTo>
                    <a:pt x="294" y="238"/>
                  </a:lnTo>
                  <a:lnTo>
                    <a:pt x="290" y="244"/>
                  </a:lnTo>
                  <a:lnTo>
                    <a:pt x="284" y="248"/>
                  </a:lnTo>
                  <a:lnTo>
                    <a:pt x="276" y="252"/>
                  </a:lnTo>
                  <a:lnTo>
                    <a:pt x="272" y="254"/>
                  </a:lnTo>
                  <a:lnTo>
                    <a:pt x="268" y="258"/>
                  </a:lnTo>
                  <a:lnTo>
                    <a:pt x="270" y="260"/>
                  </a:lnTo>
                  <a:lnTo>
                    <a:pt x="268" y="262"/>
                  </a:lnTo>
                  <a:lnTo>
                    <a:pt x="266" y="270"/>
                  </a:lnTo>
                  <a:lnTo>
                    <a:pt x="258" y="276"/>
                  </a:lnTo>
                  <a:lnTo>
                    <a:pt x="252" y="276"/>
                  </a:lnTo>
                  <a:lnTo>
                    <a:pt x="250" y="278"/>
                  </a:lnTo>
                  <a:lnTo>
                    <a:pt x="252" y="280"/>
                  </a:lnTo>
                  <a:lnTo>
                    <a:pt x="254" y="282"/>
                  </a:lnTo>
                  <a:lnTo>
                    <a:pt x="256" y="284"/>
                  </a:lnTo>
                  <a:lnTo>
                    <a:pt x="254" y="288"/>
                  </a:lnTo>
                  <a:lnTo>
                    <a:pt x="252" y="290"/>
                  </a:lnTo>
                  <a:lnTo>
                    <a:pt x="244" y="296"/>
                  </a:lnTo>
                  <a:lnTo>
                    <a:pt x="242" y="302"/>
                  </a:lnTo>
                  <a:lnTo>
                    <a:pt x="242" y="304"/>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2" name="Freeform 33"/>
            <p:cNvSpPr>
              <a:spLocks/>
            </p:cNvSpPr>
            <p:nvPr/>
          </p:nvSpPr>
          <p:spPr bwMode="grayWhite">
            <a:xfrm>
              <a:off x="3798" y="2404"/>
              <a:ext cx="400" cy="413"/>
            </a:xfrm>
            <a:custGeom>
              <a:avLst/>
              <a:gdLst>
                <a:gd name="T0" fmla="*/ 6 w 432"/>
                <a:gd name="T1" fmla="*/ 6 h 446"/>
                <a:gd name="T2" fmla="*/ 6 w 432"/>
                <a:gd name="T3" fmla="*/ 6 h 446"/>
                <a:gd name="T4" fmla="*/ 6 w 432"/>
                <a:gd name="T5" fmla="*/ 6 h 446"/>
                <a:gd name="T6" fmla="*/ 6 w 432"/>
                <a:gd name="T7" fmla="*/ 6 h 446"/>
                <a:gd name="T8" fmla="*/ 6 w 432"/>
                <a:gd name="T9" fmla="*/ 6 h 446"/>
                <a:gd name="T10" fmla="*/ 6 w 432"/>
                <a:gd name="T11" fmla="*/ 6 h 446"/>
                <a:gd name="T12" fmla="*/ 6 w 432"/>
                <a:gd name="T13" fmla="*/ 6 h 446"/>
                <a:gd name="T14" fmla="*/ 6 w 432"/>
                <a:gd name="T15" fmla="*/ 6 h 446"/>
                <a:gd name="T16" fmla="*/ 6 w 432"/>
                <a:gd name="T17" fmla="*/ 6 h 446"/>
                <a:gd name="T18" fmla="*/ 6 w 432"/>
                <a:gd name="T19" fmla="*/ 6 h 446"/>
                <a:gd name="T20" fmla="*/ 6 w 432"/>
                <a:gd name="T21" fmla="*/ 6 h 446"/>
                <a:gd name="T22" fmla="*/ 6 w 432"/>
                <a:gd name="T23" fmla="*/ 6 h 446"/>
                <a:gd name="T24" fmla="*/ 6 w 432"/>
                <a:gd name="T25" fmla="*/ 6 h 446"/>
                <a:gd name="T26" fmla="*/ 6 w 432"/>
                <a:gd name="T27" fmla="*/ 6 h 446"/>
                <a:gd name="T28" fmla="*/ 6 w 432"/>
                <a:gd name="T29" fmla="*/ 6 h 446"/>
                <a:gd name="T30" fmla="*/ 6 w 432"/>
                <a:gd name="T31" fmla="*/ 6 h 446"/>
                <a:gd name="T32" fmla="*/ 6 w 432"/>
                <a:gd name="T33" fmla="*/ 6 h 446"/>
                <a:gd name="T34" fmla="*/ 6 w 432"/>
                <a:gd name="T35" fmla="*/ 6 h 446"/>
                <a:gd name="T36" fmla="*/ 6 w 432"/>
                <a:gd name="T37" fmla="*/ 6 h 446"/>
                <a:gd name="T38" fmla="*/ 6 w 432"/>
                <a:gd name="T39" fmla="*/ 6 h 446"/>
                <a:gd name="T40" fmla="*/ 6 w 432"/>
                <a:gd name="T41" fmla="*/ 6 h 446"/>
                <a:gd name="T42" fmla="*/ 6 w 432"/>
                <a:gd name="T43" fmla="*/ 6 h 446"/>
                <a:gd name="T44" fmla="*/ 6 w 432"/>
                <a:gd name="T45" fmla="*/ 6 h 446"/>
                <a:gd name="T46" fmla="*/ 6 w 432"/>
                <a:gd name="T47" fmla="*/ 6 h 446"/>
                <a:gd name="T48" fmla="*/ 6 w 432"/>
                <a:gd name="T49" fmla="*/ 6 h 446"/>
                <a:gd name="T50" fmla="*/ 6 w 432"/>
                <a:gd name="T51" fmla="*/ 6 h 446"/>
                <a:gd name="T52" fmla="*/ 6 w 432"/>
                <a:gd name="T53" fmla="*/ 6 h 446"/>
                <a:gd name="T54" fmla="*/ 6 w 432"/>
                <a:gd name="T55" fmla="*/ 6 h 446"/>
                <a:gd name="T56" fmla="*/ 6 w 432"/>
                <a:gd name="T57" fmla="*/ 6 h 446"/>
                <a:gd name="T58" fmla="*/ 6 w 432"/>
                <a:gd name="T59" fmla="*/ 6 h 446"/>
                <a:gd name="T60" fmla="*/ 6 w 432"/>
                <a:gd name="T61" fmla="*/ 6 h 446"/>
                <a:gd name="T62" fmla="*/ 6 w 432"/>
                <a:gd name="T63" fmla="*/ 6 h 446"/>
                <a:gd name="T64" fmla="*/ 6 w 432"/>
                <a:gd name="T65" fmla="*/ 6 h 446"/>
                <a:gd name="T66" fmla="*/ 6 w 432"/>
                <a:gd name="T67" fmla="*/ 6 h 446"/>
                <a:gd name="T68" fmla="*/ 6 w 432"/>
                <a:gd name="T69" fmla="*/ 6 h 446"/>
                <a:gd name="T70" fmla="*/ 6 w 432"/>
                <a:gd name="T71" fmla="*/ 6 h 446"/>
                <a:gd name="T72" fmla="*/ 6 w 432"/>
                <a:gd name="T73" fmla="*/ 6 h 446"/>
                <a:gd name="T74" fmla="*/ 6 w 432"/>
                <a:gd name="T75" fmla="*/ 6 h 446"/>
                <a:gd name="T76" fmla="*/ 6 w 432"/>
                <a:gd name="T77" fmla="*/ 6 h 446"/>
                <a:gd name="T78" fmla="*/ 6 w 432"/>
                <a:gd name="T79" fmla="*/ 0 h 446"/>
                <a:gd name="T80" fmla="*/ 0 w 432"/>
                <a:gd name="T81" fmla="*/ 6 h 44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32"/>
                <a:gd name="T124" fmla="*/ 0 h 446"/>
                <a:gd name="T125" fmla="*/ 432 w 432"/>
                <a:gd name="T126" fmla="*/ 446 h 44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32" h="446">
                  <a:moveTo>
                    <a:pt x="0" y="26"/>
                  </a:moveTo>
                  <a:lnTo>
                    <a:pt x="58" y="236"/>
                  </a:lnTo>
                  <a:lnTo>
                    <a:pt x="64" y="240"/>
                  </a:lnTo>
                  <a:lnTo>
                    <a:pt x="68" y="256"/>
                  </a:lnTo>
                  <a:lnTo>
                    <a:pt x="70" y="262"/>
                  </a:lnTo>
                  <a:lnTo>
                    <a:pt x="78" y="268"/>
                  </a:lnTo>
                  <a:lnTo>
                    <a:pt x="84" y="272"/>
                  </a:lnTo>
                  <a:lnTo>
                    <a:pt x="82" y="282"/>
                  </a:lnTo>
                  <a:lnTo>
                    <a:pt x="88" y="290"/>
                  </a:lnTo>
                  <a:lnTo>
                    <a:pt x="88" y="292"/>
                  </a:lnTo>
                  <a:lnTo>
                    <a:pt x="80" y="304"/>
                  </a:lnTo>
                  <a:lnTo>
                    <a:pt x="80" y="318"/>
                  </a:lnTo>
                  <a:lnTo>
                    <a:pt x="74" y="330"/>
                  </a:lnTo>
                  <a:lnTo>
                    <a:pt x="76" y="346"/>
                  </a:lnTo>
                  <a:lnTo>
                    <a:pt x="86" y="368"/>
                  </a:lnTo>
                  <a:lnTo>
                    <a:pt x="84" y="394"/>
                  </a:lnTo>
                  <a:lnTo>
                    <a:pt x="94" y="410"/>
                  </a:lnTo>
                  <a:lnTo>
                    <a:pt x="96" y="416"/>
                  </a:lnTo>
                  <a:lnTo>
                    <a:pt x="96" y="420"/>
                  </a:lnTo>
                  <a:lnTo>
                    <a:pt x="104" y="428"/>
                  </a:lnTo>
                  <a:lnTo>
                    <a:pt x="104" y="434"/>
                  </a:lnTo>
                  <a:lnTo>
                    <a:pt x="110" y="442"/>
                  </a:lnTo>
                  <a:lnTo>
                    <a:pt x="336" y="428"/>
                  </a:lnTo>
                  <a:lnTo>
                    <a:pt x="340" y="440"/>
                  </a:lnTo>
                  <a:lnTo>
                    <a:pt x="342" y="444"/>
                  </a:lnTo>
                  <a:lnTo>
                    <a:pt x="354" y="446"/>
                  </a:lnTo>
                  <a:lnTo>
                    <a:pt x="356" y="434"/>
                  </a:lnTo>
                  <a:lnTo>
                    <a:pt x="350" y="412"/>
                  </a:lnTo>
                  <a:lnTo>
                    <a:pt x="350" y="404"/>
                  </a:lnTo>
                  <a:lnTo>
                    <a:pt x="352" y="400"/>
                  </a:lnTo>
                  <a:lnTo>
                    <a:pt x="360" y="396"/>
                  </a:lnTo>
                  <a:lnTo>
                    <a:pt x="376" y="402"/>
                  </a:lnTo>
                  <a:lnTo>
                    <a:pt x="390" y="404"/>
                  </a:lnTo>
                  <a:lnTo>
                    <a:pt x="396" y="402"/>
                  </a:lnTo>
                  <a:lnTo>
                    <a:pt x="394" y="386"/>
                  </a:lnTo>
                  <a:lnTo>
                    <a:pt x="392" y="376"/>
                  </a:lnTo>
                  <a:lnTo>
                    <a:pt x="392" y="366"/>
                  </a:lnTo>
                  <a:lnTo>
                    <a:pt x="394" y="358"/>
                  </a:lnTo>
                  <a:lnTo>
                    <a:pt x="406" y="324"/>
                  </a:lnTo>
                  <a:lnTo>
                    <a:pt x="408" y="310"/>
                  </a:lnTo>
                  <a:lnTo>
                    <a:pt x="412" y="296"/>
                  </a:lnTo>
                  <a:lnTo>
                    <a:pt x="420" y="280"/>
                  </a:lnTo>
                  <a:lnTo>
                    <a:pt x="428" y="274"/>
                  </a:lnTo>
                  <a:lnTo>
                    <a:pt x="430" y="272"/>
                  </a:lnTo>
                  <a:lnTo>
                    <a:pt x="432" y="268"/>
                  </a:lnTo>
                  <a:lnTo>
                    <a:pt x="426" y="266"/>
                  </a:lnTo>
                  <a:lnTo>
                    <a:pt x="426" y="264"/>
                  </a:lnTo>
                  <a:lnTo>
                    <a:pt x="422" y="264"/>
                  </a:lnTo>
                  <a:lnTo>
                    <a:pt x="410" y="262"/>
                  </a:lnTo>
                  <a:lnTo>
                    <a:pt x="408" y="260"/>
                  </a:lnTo>
                  <a:lnTo>
                    <a:pt x="404" y="256"/>
                  </a:lnTo>
                  <a:lnTo>
                    <a:pt x="400" y="236"/>
                  </a:lnTo>
                  <a:lnTo>
                    <a:pt x="390" y="222"/>
                  </a:lnTo>
                  <a:lnTo>
                    <a:pt x="378" y="216"/>
                  </a:lnTo>
                  <a:lnTo>
                    <a:pt x="372" y="196"/>
                  </a:lnTo>
                  <a:lnTo>
                    <a:pt x="362" y="188"/>
                  </a:lnTo>
                  <a:lnTo>
                    <a:pt x="360" y="176"/>
                  </a:lnTo>
                  <a:lnTo>
                    <a:pt x="352" y="174"/>
                  </a:lnTo>
                  <a:lnTo>
                    <a:pt x="338" y="168"/>
                  </a:lnTo>
                  <a:lnTo>
                    <a:pt x="330" y="156"/>
                  </a:lnTo>
                  <a:lnTo>
                    <a:pt x="320" y="150"/>
                  </a:lnTo>
                  <a:lnTo>
                    <a:pt x="320" y="144"/>
                  </a:lnTo>
                  <a:lnTo>
                    <a:pt x="316" y="134"/>
                  </a:lnTo>
                  <a:lnTo>
                    <a:pt x="312" y="132"/>
                  </a:lnTo>
                  <a:lnTo>
                    <a:pt x="298" y="126"/>
                  </a:lnTo>
                  <a:lnTo>
                    <a:pt x="272" y="104"/>
                  </a:lnTo>
                  <a:lnTo>
                    <a:pt x="260" y="100"/>
                  </a:lnTo>
                  <a:lnTo>
                    <a:pt x="258" y="92"/>
                  </a:lnTo>
                  <a:lnTo>
                    <a:pt x="246" y="82"/>
                  </a:lnTo>
                  <a:lnTo>
                    <a:pt x="240" y="66"/>
                  </a:lnTo>
                  <a:lnTo>
                    <a:pt x="232" y="58"/>
                  </a:lnTo>
                  <a:lnTo>
                    <a:pt x="228" y="52"/>
                  </a:lnTo>
                  <a:lnTo>
                    <a:pt x="212" y="50"/>
                  </a:lnTo>
                  <a:lnTo>
                    <a:pt x="190" y="38"/>
                  </a:lnTo>
                  <a:lnTo>
                    <a:pt x="184" y="32"/>
                  </a:lnTo>
                  <a:lnTo>
                    <a:pt x="192" y="16"/>
                  </a:lnTo>
                  <a:lnTo>
                    <a:pt x="196" y="12"/>
                  </a:lnTo>
                  <a:lnTo>
                    <a:pt x="200" y="6"/>
                  </a:lnTo>
                  <a:lnTo>
                    <a:pt x="202" y="2"/>
                  </a:lnTo>
                  <a:lnTo>
                    <a:pt x="200" y="0"/>
                  </a:lnTo>
                  <a:lnTo>
                    <a:pt x="80" y="18"/>
                  </a:lnTo>
                  <a:lnTo>
                    <a:pt x="0" y="2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3" name="Freeform 34"/>
            <p:cNvSpPr>
              <a:spLocks/>
            </p:cNvSpPr>
            <p:nvPr/>
          </p:nvSpPr>
          <p:spPr bwMode="grayWhite">
            <a:xfrm>
              <a:off x="3680" y="2771"/>
              <a:ext cx="669" cy="504"/>
            </a:xfrm>
            <a:custGeom>
              <a:avLst/>
              <a:gdLst>
                <a:gd name="T0" fmla="*/ 2 w 720"/>
                <a:gd name="T1" fmla="*/ 6 h 544"/>
                <a:gd name="T2" fmla="*/ 2 w 720"/>
                <a:gd name="T3" fmla="*/ 6 h 544"/>
                <a:gd name="T4" fmla="*/ 7 w 720"/>
                <a:gd name="T5" fmla="*/ 6 h 544"/>
                <a:gd name="T6" fmla="*/ 7 w 720"/>
                <a:gd name="T7" fmla="*/ 6 h 544"/>
                <a:gd name="T8" fmla="*/ 7 w 720"/>
                <a:gd name="T9" fmla="*/ 6 h 544"/>
                <a:gd name="T10" fmla="*/ 7 w 720"/>
                <a:gd name="T11" fmla="*/ 6 h 544"/>
                <a:gd name="T12" fmla="*/ 7 w 720"/>
                <a:gd name="T13" fmla="*/ 6 h 544"/>
                <a:gd name="T14" fmla="*/ 7 w 720"/>
                <a:gd name="T15" fmla="*/ 6 h 544"/>
                <a:gd name="T16" fmla="*/ 7 w 720"/>
                <a:gd name="T17" fmla="*/ 6 h 544"/>
                <a:gd name="T18" fmla="*/ 7 w 720"/>
                <a:gd name="T19" fmla="*/ 6 h 544"/>
                <a:gd name="T20" fmla="*/ 7 w 720"/>
                <a:gd name="T21" fmla="*/ 6 h 544"/>
                <a:gd name="T22" fmla="*/ 7 w 720"/>
                <a:gd name="T23" fmla="*/ 6 h 544"/>
                <a:gd name="T24" fmla="*/ 7 w 720"/>
                <a:gd name="T25" fmla="*/ 6 h 544"/>
                <a:gd name="T26" fmla="*/ 7 w 720"/>
                <a:gd name="T27" fmla="*/ 6 h 544"/>
                <a:gd name="T28" fmla="*/ 7 w 720"/>
                <a:gd name="T29" fmla="*/ 6 h 544"/>
                <a:gd name="T30" fmla="*/ 7 w 720"/>
                <a:gd name="T31" fmla="*/ 6 h 544"/>
                <a:gd name="T32" fmla="*/ 7 w 720"/>
                <a:gd name="T33" fmla="*/ 6 h 544"/>
                <a:gd name="T34" fmla="*/ 7 w 720"/>
                <a:gd name="T35" fmla="*/ 6 h 544"/>
                <a:gd name="T36" fmla="*/ 7 w 720"/>
                <a:gd name="T37" fmla="*/ 6 h 544"/>
                <a:gd name="T38" fmla="*/ 7 w 720"/>
                <a:gd name="T39" fmla="*/ 6 h 544"/>
                <a:gd name="T40" fmla="*/ 7 w 720"/>
                <a:gd name="T41" fmla="*/ 6 h 544"/>
                <a:gd name="T42" fmla="*/ 7 w 720"/>
                <a:gd name="T43" fmla="*/ 6 h 544"/>
                <a:gd name="T44" fmla="*/ 7 w 720"/>
                <a:gd name="T45" fmla="*/ 6 h 544"/>
                <a:gd name="T46" fmla="*/ 7 w 720"/>
                <a:gd name="T47" fmla="*/ 6 h 544"/>
                <a:gd name="T48" fmla="*/ 7 w 720"/>
                <a:gd name="T49" fmla="*/ 6 h 544"/>
                <a:gd name="T50" fmla="*/ 7 w 720"/>
                <a:gd name="T51" fmla="*/ 6 h 544"/>
                <a:gd name="T52" fmla="*/ 7 w 720"/>
                <a:gd name="T53" fmla="*/ 6 h 544"/>
                <a:gd name="T54" fmla="*/ 7 w 720"/>
                <a:gd name="T55" fmla="*/ 6 h 544"/>
                <a:gd name="T56" fmla="*/ 7 w 720"/>
                <a:gd name="T57" fmla="*/ 6 h 544"/>
                <a:gd name="T58" fmla="*/ 7 w 720"/>
                <a:gd name="T59" fmla="*/ 6 h 544"/>
                <a:gd name="T60" fmla="*/ 7 w 720"/>
                <a:gd name="T61" fmla="*/ 6 h 544"/>
                <a:gd name="T62" fmla="*/ 7 w 720"/>
                <a:gd name="T63" fmla="*/ 6 h 544"/>
                <a:gd name="T64" fmla="*/ 7 w 720"/>
                <a:gd name="T65" fmla="*/ 6 h 544"/>
                <a:gd name="T66" fmla="*/ 7 w 720"/>
                <a:gd name="T67" fmla="*/ 6 h 544"/>
                <a:gd name="T68" fmla="*/ 7 w 720"/>
                <a:gd name="T69" fmla="*/ 6 h 544"/>
                <a:gd name="T70" fmla="*/ 7 w 720"/>
                <a:gd name="T71" fmla="*/ 6 h 544"/>
                <a:gd name="T72" fmla="*/ 7 w 720"/>
                <a:gd name="T73" fmla="*/ 6 h 544"/>
                <a:gd name="T74" fmla="*/ 7 w 720"/>
                <a:gd name="T75" fmla="*/ 6 h 544"/>
                <a:gd name="T76" fmla="*/ 7 w 720"/>
                <a:gd name="T77" fmla="*/ 6 h 544"/>
                <a:gd name="T78" fmla="*/ 7 w 720"/>
                <a:gd name="T79" fmla="*/ 6 h 544"/>
                <a:gd name="T80" fmla="*/ 7 w 720"/>
                <a:gd name="T81" fmla="*/ 6 h 544"/>
                <a:gd name="T82" fmla="*/ 7 w 720"/>
                <a:gd name="T83" fmla="*/ 6 h 544"/>
                <a:gd name="T84" fmla="*/ 7 w 720"/>
                <a:gd name="T85" fmla="*/ 6 h 544"/>
                <a:gd name="T86" fmla="*/ 7 w 720"/>
                <a:gd name="T87" fmla="*/ 6 h 544"/>
                <a:gd name="T88" fmla="*/ 7 w 720"/>
                <a:gd name="T89" fmla="*/ 6 h 544"/>
                <a:gd name="T90" fmla="*/ 7 w 720"/>
                <a:gd name="T91" fmla="*/ 6 h 544"/>
                <a:gd name="T92" fmla="*/ 7 w 720"/>
                <a:gd name="T93" fmla="*/ 6 h 544"/>
                <a:gd name="T94" fmla="*/ 7 w 720"/>
                <a:gd name="T95" fmla="*/ 6 h 544"/>
                <a:gd name="T96" fmla="*/ 7 w 720"/>
                <a:gd name="T97" fmla="*/ 6 h 544"/>
                <a:gd name="T98" fmla="*/ 7 w 720"/>
                <a:gd name="T99" fmla="*/ 6 h 544"/>
                <a:gd name="T100" fmla="*/ 7 w 720"/>
                <a:gd name="T101" fmla="*/ 6 h 544"/>
                <a:gd name="T102" fmla="*/ 7 w 720"/>
                <a:gd name="T103" fmla="*/ 6 h 544"/>
                <a:gd name="T104" fmla="*/ 7 w 720"/>
                <a:gd name="T105" fmla="*/ 6 h 544"/>
                <a:gd name="T106" fmla="*/ 7 w 720"/>
                <a:gd name="T107" fmla="*/ 6 h 544"/>
                <a:gd name="T108" fmla="*/ 7 w 720"/>
                <a:gd name="T109" fmla="*/ 6 h 544"/>
                <a:gd name="T110" fmla="*/ 7 w 720"/>
                <a:gd name="T111" fmla="*/ 4 h 544"/>
                <a:gd name="T112" fmla="*/ 7 w 720"/>
                <a:gd name="T113" fmla="*/ 6 h 544"/>
                <a:gd name="T114" fmla="*/ 7 w 720"/>
                <a:gd name="T115" fmla="*/ 6 h 544"/>
                <a:gd name="T116" fmla="*/ 7 w 720"/>
                <a:gd name="T117" fmla="*/ 6 h 544"/>
                <a:gd name="T118" fmla="*/ 7 w 720"/>
                <a:gd name="T119" fmla="*/ 6 h 54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20"/>
                <a:gd name="T181" fmla="*/ 0 h 544"/>
                <a:gd name="T182" fmla="*/ 720 w 720"/>
                <a:gd name="T183" fmla="*/ 544 h 54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20" h="544">
                  <a:moveTo>
                    <a:pt x="222" y="20"/>
                  </a:moveTo>
                  <a:lnTo>
                    <a:pt x="2" y="40"/>
                  </a:lnTo>
                  <a:lnTo>
                    <a:pt x="2" y="46"/>
                  </a:lnTo>
                  <a:lnTo>
                    <a:pt x="4" y="48"/>
                  </a:lnTo>
                  <a:lnTo>
                    <a:pt x="0" y="50"/>
                  </a:lnTo>
                  <a:lnTo>
                    <a:pt x="2" y="58"/>
                  </a:lnTo>
                  <a:lnTo>
                    <a:pt x="8" y="66"/>
                  </a:lnTo>
                  <a:lnTo>
                    <a:pt x="12" y="70"/>
                  </a:lnTo>
                  <a:lnTo>
                    <a:pt x="14" y="72"/>
                  </a:lnTo>
                  <a:lnTo>
                    <a:pt x="22" y="76"/>
                  </a:lnTo>
                  <a:lnTo>
                    <a:pt x="22" y="80"/>
                  </a:lnTo>
                  <a:lnTo>
                    <a:pt x="18" y="88"/>
                  </a:lnTo>
                  <a:lnTo>
                    <a:pt x="18" y="90"/>
                  </a:lnTo>
                  <a:lnTo>
                    <a:pt x="24" y="94"/>
                  </a:lnTo>
                  <a:lnTo>
                    <a:pt x="24" y="96"/>
                  </a:lnTo>
                  <a:lnTo>
                    <a:pt x="24" y="98"/>
                  </a:lnTo>
                  <a:lnTo>
                    <a:pt x="20" y="102"/>
                  </a:lnTo>
                  <a:lnTo>
                    <a:pt x="20" y="108"/>
                  </a:lnTo>
                  <a:lnTo>
                    <a:pt x="22" y="110"/>
                  </a:lnTo>
                  <a:lnTo>
                    <a:pt x="36" y="106"/>
                  </a:lnTo>
                  <a:lnTo>
                    <a:pt x="40" y="102"/>
                  </a:lnTo>
                  <a:lnTo>
                    <a:pt x="44" y="90"/>
                  </a:lnTo>
                  <a:lnTo>
                    <a:pt x="46" y="86"/>
                  </a:lnTo>
                  <a:lnTo>
                    <a:pt x="50" y="88"/>
                  </a:lnTo>
                  <a:lnTo>
                    <a:pt x="56" y="88"/>
                  </a:lnTo>
                  <a:lnTo>
                    <a:pt x="58" y="86"/>
                  </a:lnTo>
                  <a:lnTo>
                    <a:pt x="62" y="88"/>
                  </a:lnTo>
                  <a:lnTo>
                    <a:pt x="60" y="90"/>
                  </a:lnTo>
                  <a:lnTo>
                    <a:pt x="52" y="98"/>
                  </a:lnTo>
                  <a:lnTo>
                    <a:pt x="54" y="100"/>
                  </a:lnTo>
                  <a:lnTo>
                    <a:pt x="60" y="96"/>
                  </a:lnTo>
                  <a:lnTo>
                    <a:pt x="72" y="96"/>
                  </a:lnTo>
                  <a:lnTo>
                    <a:pt x="110" y="82"/>
                  </a:lnTo>
                  <a:lnTo>
                    <a:pt x="116" y="82"/>
                  </a:lnTo>
                  <a:lnTo>
                    <a:pt x="116" y="86"/>
                  </a:lnTo>
                  <a:lnTo>
                    <a:pt x="108" y="92"/>
                  </a:lnTo>
                  <a:lnTo>
                    <a:pt x="112" y="94"/>
                  </a:lnTo>
                  <a:lnTo>
                    <a:pt x="130" y="94"/>
                  </a:lnTo>
                  <a:lnTo>
                    <a:pt x="146" y="100"/>
                  </a:lnTo>
                  <a:lnTo>
                    <a:pt x="164" y="110"/>
                  </a:lnTo>
                  <a:lnTo>
                    <a:pt x="168" y="112"/>
                  </a:lnTo>
                  <a:lnTo>
                    <a:pt x="168" y="106"/>
                  </a:lnTo>
                  <a:lnTo>
                    <a:pt x="172" y="102"/>
                  </a:lnTo>
                  <a:lnTo>
                    <a:pt x="174" y="108"/>
                  </a:lnTo>
                  <a:lnTo>
                    <a:pt x="184" y="110"/>
                  </a:lnTo>
                  <a:lnTo>
                    <a:pt x="188" y="112"/>
                  </a:lnTo>
                  <a:lnTo>
                    <a:pt x="188" y="114"/>
                  </a:lnTo>
                  <a:lnTo>
                    <a:pt x="184" y="116"/>
                  </a:lnTo>
                  <a:lnTo>
                    <a:pt x="186" y="118"/>
                  </a:lnTo>
                  <a:lnTo>
                    <a:pt x="208" y="136"/>
                  </a:lnTo>
                  <a:lnTo>
                    <a:pt x="210" y="142"/>
                  </a:lnTo>
                  <a:lnTo>
                    <a:pt x="208" y="146"/>
                  </a:lnTo>
                  <a:lnTo>
                    <a:pt x="206" y="150"/>
                  </a:lnTo>
                  <a:lnTo>
                    <a:pt x="204" y="148"/>
                  </a:lnTo>
                  <a:lnTo>
                    <a:pt x="202" y="142"/>
                  </a:lnTo>
                  <a:lnTo>
                    <a:pt x="200" y="148"/>
                  </a:lnTo>
                  <a:lnTo>
                    <a:pt x="202" y="152"/>
                  </a:lnTo>
                  <a:lnTo>
                    <a:pt x="206" y="154"/>
                  </a:lnTo>
                  <a:lnTo>
                    <a:pt x="236" y="146"/>
                  </a:lnTo>
                  <a:lnTo>
                    <a:pt x="238" y="142"/>
                  </a:lnTo>
                  <a:lnTo>
                    <a:pt x="250" y="140"/>
                  </a:lnTo>
                  <a:lnTo>
                    <a:pt x="274" y="120"/>
                  </a:lnTo>
                  <a:lnTo>
                    <a:pt x="290" y="120"/>
                  </a:lnTo>
                  <a:lnTo>
                    <a:pt x="290" y="116"/>
                  </a:lnTo>
                  <a:lnTo>
                    <a:pt x="288" y="112"/>
                  </a:lnTo>
                  <a:lnTo>
                    <a:pt x="292" y="102"/>
                  </a:lnTo>
                  <a:lnTo>
                    <a:pt x="320" y="98"/>
                  </a:lnTo>
                  <a:lnTo>
                    <a:pt x="358" y="118"/>
                  </a:lnTo>
                  <a:lnTo>
                    <a:pt x="360" y="124"/>
                  </a:lnTo>
                  <a:lnTo>
                    <a:pt x="370" y="132"/>
                  </a:lnTo>
                  <a:lnTo>
                    <a:pt x="378" y="146"/>
                  </a:lnTo>
                  <a:lnTo>
                    <a:pt x="402" y="162"/>
                  </a:lnTo>
                  <a:lnTo>
                    <a:pt x="406" y="170"/>
                  </a:lnTo>
                  <a:lnTo>
                    <a:pt x="412" y="176"/>
                  </a:lnTo>
                  <a:lnTo>
                    <a:pt x="432" y="176"/>
                  </a:lnTo>
                  <a:lnTo>
                    <a:pt x="446" y="196"/>
                  </a:lnTo>
                  <a:lnTo>
                    <a:pt x="450" y="200"/>
                  </a:lnTo>
                  <a:lnTo>
                    <a:pt x="448" y="206"/>
                  </a:lnTo>
                  <a:lnTo>
                    <a:pt x="454" y="228"/>
                  </a:lnTo>
                  <a:lnTo>
                    <a:pt x="452" y="252"/>
                  </a:lnTo>
                  <a:lnTo>
                    <a:pt x="446" y="278"/>
                  </a:lnTo>
                  <a:lnTo>
                    <a:pt x="446" y="300"/>
                  </a:lnTo>
                  <a:lnTo>
                    <a:pt x="450" y="306"/>
                  </a:lnTo>
                  <a:lnTo>
                    <a:pt x="466" y="316"/>
                  </a:lnTo>
                  <a:lnTo>
                    <a:pt x="470" y="308"/>
                  </a:lnTo>
                  <a:lnTo>
                    <a:pt x="466" y="304"/>
                  </a:lnTo>
                  <a:lnTo>
                    <a:pt x="460" y="290"/>
                  </a:lnTo>
                  <a:lnTo>
                    <a:pt x="462" y="288"/>
                  </a:lnTo>
                  <a:lnTo>
                    <a:pt x="470" y="286"/>
                  </a:lnTo>
                  <a:lnTo>
                    <a:pt x="476" y="300"/>
                  </a:lnTo>
                  <a:lnTo>
                    <a:pt x="480" y="300"/>
                  </a:lnTo>
                  <a:lnTo>
                    <a:pt x="482" y="292"/>
                  </a:lnTo>
                  <a:lnTo>
                    <a:pt x="484" y="292"/>
                  </a:lnTo>
                  <a:lnTo>
                    <a:pt x="488" y="294"/>
                  </a:lnTo>
                  <a:lnTo>
                    <a:pt x="488" y="300"/>
                  </a:lnTo>
                  <a:lnTo>
                    <a:pt x="484" y="308"/>
                  </a:lnTo>
                  <a:lnTo>
                    <a:pt x="480" y="314"/>
                  </a:lnTo>
                  <a:lnTo>
                    <a:pt x="474" y="330"/>
                  </a:lnTo>
                  <a:lnTo>
                    <a:pt x="470" y="332"/>
                  </a:lnTo>
                  <a:lnTo>
                    <a:pt x="470" y="340"/>
                  </a:lnTo>
                  <a:lnTo>
                    <a:pt x="476" y="346"/>
                  </a:lnTo>
                  <a:lnTo>
                    <a:pt x="484" y="354"/>
                  </a:lnTo>
                  <a:lnTo>
                    <a:pt x="498" y="384"/>
                  </a:lnTo>
                  <a:lnTo>
                    <a:pt x="518" y="396"/>
                  </a:lnTo>
                  <a:lnTo>
                    <a:pt x="520" y="396"/>
                  </a:lnTo>
                  <a:lnTo>
                    <a:pt x="520" y="390"/>
                  </a:lnTo>
                  <a:lnTo>
                    <a:pt x="528" y="390"/>
                  </a:lnTo>
                  <a:lnTo>
                    <a:pt x="532" y="402"/>
                  </a:lnTo>
                  <a:lnTo>
                    <a:pt x="532" y="408"/>
                  </a:lnTo>
                  <a:lnTo>
                    <a:pt x="540" y="424"/>
                  </a:lnTo>
                  <a:lnTo>
                    <a:pt x="548" y="430"/>
                  </a:lnTo>
                  <a:lnTo>
                    <a:pt x="558" y="432"/>
                  </a:lnTo>
                  <a:lnTo>
                    <a:pt x="572" y="474"/>
                  </a:lnTo>
                  <a:lnTo>
                    <a:pt x="578" y="476"/>
                  </a:lnTo>
                  <a:lnTo>
                    <a:pt x="598" y="482"/>
                  </a:lnTo>
                  <a:lnTo>
                    <a:pt x="606" y="486"/>
                  </a:lnTo>
                  <a:lnTo>
                    <a:pt x="630" y="514"/>
                  </a:lnTo>
                  <a:lnTo>
                    <a:pt x="640" y="522"/>
                  </a:lnTo>
                  <a:lnTo>
                    <a:pt x="644" y="522"/>
                  </a:lnTo>
                  <a:lnTo>
                    <a:pt x="650" y="526"/>
                  </a:lnTo>
                  <a:lnTo>
                    <a:pt x="652" y="532"/>
                  </a:lnTo>
                  <a:lnTo>
                    <a:pt x="646" y="532"/>
                  </a:lnTo>
                  <a:lnTo>
                    <a:pt x="642" y="532"/>
                  </a:lnTo>
                  <a:lnTo>
                    <a:pt x="640" y="532"/>
                  </a:lnTo>
                  <a:lnTo>
                    <a:pt x="638" y="532"/>
                  </a:lnTo>
                  <a:lnTo>
                    <a:pt x="636" y="536"/>
                  </a:lnTo>
                  <a:lnTo>
                    <a:pt x="640" y="540"/>
                  </a:lnTo>
                  <a:lnTo>
                    <a:pt x="652" y="544"/>
                  </a:lnTo>
                  <a:lnTo>
                    <a:pt x="658" y="540"/>
                  </a:lnTo>
                  <a:lnTo>
                    <a:pt x="666" y="538"/>
                  </a:lnTo>
                  <a:lnTo>
                    <a:pt x="702" y="524"/>
                  </a:lnTo>
                  <a:lnTo>
                    <a:pt x="708" y="512"/>
                  </a:lnTo>
                  <a:lnTo>
                    <a:pt x="710" y="508"/>
                  </a:lnTo>
                  <a:lnTo>
                    <a:pt x="704" y="490"/>
                  </a:lnTo>
                  <a:lnTo>
                    <a:pt x="706" y="480"/>
                  </a:lnTo>
                  <a:lnTo>
                    <a:pt x="712" y="464"/>
                  </a:lnTo>
                  <a:lnTo>
                    <a:pt x="720" y="466"/>
                  </a:lnTo>
                  <a:lnTo>
                    <a:pt x="712" y="432"/>
                  </a:lnTo>
                  <a:lnTo>
                    <a:pt x="714" y="414"/>
                  </a:lnTo>
                  <a:lnTo>
                    <a:pt x="712" y="382"/>
                  </a:lnTo>
                  <a:lnTo>
                    <a:pt x="704" y="356"/>
                  </a:lnTo>
                  <a:lnTo>
                    <a:pt x="700" y="348"/>
                  </a:lnTo>
                  <a:lnTo>
                    <a:pt x="676" y="316"/>
                  </a:lnTo>
                  <a:lnTo>
                    <a:pt x="662" y="280"/>
                  </a:lnTo>
                  <a:lnTo>
                    <a:pt x="642" y="256"/>
                  </a:lnTo>
                  <a:lnTo>
                    <a:pt x="644" y="252"/>
                  </a:lnTo>
                  <a:lnTo>
                    <a:pt x="642" y="248"/>
                  </a:lnTo>
                  <a:lnTo>
                    <a:pt x="636" y="234"/>
                  </a:lnTo>
                  <a:lnTo>
                    <a:pt x="636" y="228"/>
                  </a:lnTo>
                  <a:lnTo>
                    <a:pt x="642" y="218"/>
                  </a:lnTo>
                  <a:lnTo>
                    <a:pt x="642" y="216"/>
                  </a:lnTo>
                  <a:lnTo>
                    <a:pt x="618" y="182"/>
                  </a:lnTo>
                  <a:lnTo>
                    <a:pt x="604" y="168"/>
                  </a:lnTo>
                  <a:lnTo>
                    <a:pt x="594" y="162"/>
                  </a:lnTo>
                  <a:lnTo>
                    <a:pt x="592" y="158"/>
                  </a:lnTo>
                  <a:lnTo>
                    <a:pt x="576" y="138"/>
                  </a:lnTo>
                  <a:lnTo>
                    <a:pt x="556" y="100"/>
                  </a:lnTo>
                  <a:lnTo>
                    <a:pt x="550" y="78"/>
                  </a:lnTo>
                  <a:lnTo>
                    <a:pt x="538" y="48"/>
                  </a:lnTo>
                  <a:lnTo>
                    <a:pt x="538" y="42"/>
                  </a:lnTo>
                  <a:lnTo>
                    <a:pt x="532" y="38"/>
                  </a:lnTo>
                  <a:lnTo>
                    <a:pt x="528" y="36"/>
                  </a:lnTo>
                  <a:lnTo>
                    <a:pt x="526" y="14"/>
                  </a:lnTo>
                  <a:lnTo>
                    <a:pt x="522" y="6"/>
                  </a:lnTo>
                  <a:lnTo>
                    <a:pt x="516" y="8"/>
                  </a:lnTo>
                  <a:lnTo>
                    <a:pt x="502" y="6"/>
                  </a:lnTo>
                  <a:lnTo>
                    <a:pt x="486" y="0"/>
                  </a:lnTo>
                  <a:lnTo>
                    <a:pt x="478" y="4"/>
                  </a:lnTo>
                  <a:lnTo>
                    <a:pt x="476" y="8"/>
                  </a:lnTo>
                  <a:lnTo>
                    <a:pt x="476" y="16"/>
                  </a:lnTo>
                  <a:lnTo>
                    <a:pt x="482" y="38"/>
                  </a:lnTo>
                  <a:lnTo>
                    <a:pt x="480" y="50"/>
                  </a:lnTo>
                  <a:lnTo>
                    <a:pt x="468" y="48"/>
                  </a:lnTo>
                  <a:lnTo>
                    <a:pt x="466" y="44"/>
                  </a:lnTo>
                  <a:lnTo>
                    <a:pt x="462" y="32"/>
                  </a:lnTo>
                  <a:lnTo>
                    <a:pt x="236" y="46"/>
                  </a:lnTo>
                  <a:lnTo>
                    <a:pt x="230" y="38"/>
                  </a:lnTo>
                  <a:lnTo>
                    <a:pt x="230" y="32"/>
                  </a:lnTo>
                  <a:lnTo>
                    <a:pt x="222" y="24"/>
                  </a:lnTo>
                  <a:lnTo>
                    <a:pt x="222" y="2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4" name="Freeform 35"/>
            <p:cNvSpPr>
              <a:spLocks/>
            </p:cNvSpPr>
            <p:nvPr/>
          </p:nvSpPr>
          <p:spPr bwMode="grayWhite">
            <a:xfrm>
              <a:off x="4176" y="1879"/>
              <a:ext cx="336" cy="163"/>
            </a:xfrm>
            <a:custGeom>
              <a:avLst/>
              <a:gdLst>
                <a:gd name="T0" fmla="*/ 6 w 362"/>
                <a:gd name="T1" fmla="*/ 7 h 174"/>
                <a:gd name="T2" fmla="*/ 6 w 362"/>
                <a:gd name="T3" fmla="*/ 7 h 174"/>
                <a:gd name="T4" fmla="*/ 6 w 362"/>
                <a:gd name="T5" fmla="*/ 7 h 174"/>
                <a:gd name="T6" fmla="*/ 6 w 362"/>
                <a:gd name="T7" fmla="*/ 7 h 174"/>
                <a:gd name="T8" fmla="*/ 6 w 362"/>
                <a:gd name="T9" fmla="*/ 7 h 174"/>
                <a:gd name="T10" fmla="*/ 6 w 362"/>
                <a:gd name="T11" fmla="*/ 7 h 174"/>
                <a:gd name="T12" fmla="*/ 6 w 362"/>
                <a:gd name="T13" fmla="*/ 7 h 174"/>
                <a:gd name="T14" fmla="*/ 6 w 362"/>
                <a:gd name="T15" fmla="*/ 7 h 174"/>
                <a:gd name="T16" fmla="*/ 6 w 362"/>
                <a:gd name="T17" fmla="*/ 7 h 174"/>
                <a:gd name="T18" fmla="*/ 6 w 362"/>
                <a:gd name="T19" fmla="*/ 7 h 174"/>
                <a:gd name="T20" fmla="*/ 6 w 362"/>
                <a:gd name="T21" fmla="*/ 7 h 174"/>
                <a:gd name="T22" fmla="*/ 6 w 362"/>
                <a:gd name="T23" fmla="*/ 7 h 174"/>
                <a:gd name="T24" fmla="*/ 6 w 362"/>
                <a:gd name="T25" fmla="*/ 7 h 174"/>
                <a:gd name="T26" fmla="*/ 6 w 362"/>
                <a:gd name="T27" fmla="*/ 7 h 174"/>
                <a:gd name="T28" fmla="*/ 6 w 362"/>
                <a:gd name="T29" fmla="*/ 7 h 174"/>
                <a:gd name="T30" fmla="*/ 6 w 362"/>
                <a:gd name="T31" fmla="*/ 7 h 174"/>
                <a:gd name="T32" fmla="*/ 6 w 362"/>
                <a:gd name="T33" fmla="*/ 7 h 174"/>
                <a:gd name="T34" fmla="*/ 6 w 362"/>
                <a:gd name="T35" fmla="*/ 7 h 174"/>
                <a:gd name="T36" fmla="*/ 6 w 362"/>
                <a:gd name="T37" fmla="*/ 7 h 174"/>
                <a:gd name="T38" fmla="*/ 6 w 362"/>
                <a:gd name="T39" fmla="*/ 7 h 174"/>
                <a:gd name="T40" fmla="*/ 6 w 362"/>
                <a:gd name="T41" fmla="*/ 7 h 174"/>
                <a:gd name="T42" fmla="*/ 6 w 362"/>
                <a:gd name="T43" fmla="*/ 7 h 174"/>
                <a:gd name="T44" fmla="*/ 6 w 362"/>
                <a:gd name="T45" fmla="*/ 7 h 174"/>
                <a:gd name="T46" fmla="*/ 6 w 362"/>
                <a:gd name="T47" fmla="*/ 7 h 174"/>
                <a:gd name="T48" fmla="*/ 6 w 362"/>
                <a:gd name="T49" fmla="*/ 7 h 174"/>
                <a:gd name="T50" fmla="*/ 6 w 362"/>
                <a:gd name="T51" fmla="*/ 7 h 174"/>
                <a:gd name="T52" fmla="*/ 6 w 362"/>
                <a:gd name="T53" fmla="*/ 7 h 174"/>
                <a:gd name="T54" fmla="*/ 6 w 362"/>
                <a:gd name="T55" fmla="*/ 7 h 174"/>
                <a:gd name="T56" fmla="*/ 6 w 362"/>
                <a:gd name="T57" fmla="*/ 7 h 174"/>
                <a:gd name="T58" fmla="*/ 6 w 362"/>
                <a:gd name="T59" fmla="*/ 7 h 174"/>
                <a:gd name="T60" fmla="*/ 6 w 362"/>
                <a:gd name="T61" fmla="*/ 7 h 174"/>
                <a:gd name="T62" fmla="*/ 6 w 362"/>
                <a:gd name="T63" fmla="*/ 7 h 174"/>
                <a:gd name="T64" fmla="*/ 6 w 362"/>
                <a:gd name="T65" fmla="*/ 7 h 174"/>
                <a:gd name="T66" fmla="*/ 6 w 362"/>
                <a:gd name="T67" fmla="*/ 7 h 174"/>
                <a:gd name="T68" fmla="*/ 6 w 362"/>
                <a:gd name="T69" fmla="*/ 7 h 174"/>
                <a:gd name="T70" fmla="*/ 6 w 362"/>
                <a:gd name="T71" fmla="*/ 7 h 174"/>
                <a:gd name="T72" fmla="*/ 6 w 362"/>
                <a:gd name="T73" fmla="*/ 7 h 174"/>
                <a:gd name="T74" fmla="*/ 6 w 362"/>
                <a:gd name="T75" fmla="*/ 7 h 174"/>
                <a:gd name="T76" fmla="*/ 6 w 362"/>
                <a:gd name="T77" fmla="*/ 7 h 174"/>
                <a:gd name="T78" fmla="*/ 6 w 362"/>
                <a:gd name="T79" fmla="*/ 7 h 174"/>
                <a:gd name="T80" fmla="*/ 6 w 362"/>
                <a:gd name="T81" fmla="*/ 7 h 174"/>
                <a:gd name="T82" fmla="*/ 6 w 362"/>
                <a:gd name="T83" fmla="*/ 7 h 174"/>
                <a:gd name="T84" fmla="*/ 6 w 362"/>
                <a:gd name="T85" fmla="*/ 7 h 174"/>
                <a:gd name="T86" fmla="*/ 6 w 362"/>
                <a:gd name="T87" fmla="*/ 7 h 174"/>
                <a:gd name="T88" fmla="*/ 6 w 362"/>
                <a:gd name="T89" fmla="*/ 7 h 174"/>
                <a:gd name="T90" fmla="*/ 6 w 362"/>
                <a:gd name="T91" fmla="*/ 7 h 174"/>
                <a:gd name="T92" fmla="*/ 6 w 362"/>
                <a:gd name="T93" fmla="*/ 7 h 174"/>
                <a:gd name="T94" fmla="*/ 6 w 362"/>
                <a:gd name="T95" fmla="*/ 7 h 174"/>
                <a:gd name="T96" fmla="*/ 6 w 362"/>
                <a:gd name="T97" fmla="*/ 7 h 174"/>
                <a:gd name="T98" fmla="*/ 6 w 362"/>
                <a:gd name="T99" fmla="*/ 7 h 174"/>
                <a:gd name="T100" fmla="*/ 6 w 362"/>
                <a:gd name="T101" fmla="*/ 7 h 174"/>
                <a:gd name="T102" fmla="*/ 6 w 362"/>
                <a:gd name="T103" fmla="*/ 7 h 174"/>
                <a:gd name="T104" fmla="*/ 6 w 362"/>
                <a:gd name="T105" fmla="*/ 0 h 17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62"/>
                <a:gd name="T160" fmla="*/ 0 h 174"/>
                <a:gd name="T161" fmla="*/ 362 w 362"/>
                <a:gd name="T162" fmla="*/ 174 h 17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62" h="174">
                  <a:moveTo>
                    <a:pt x="274" y="0"/>
                  </a:moveTo>
                  <a:lnTo>
                    <a:pt x="208" y="12"/>
                  </a:lnTo>
                  <a:lnTo>
                    <a:pt x="0" y="52"/>
                  </a:lnTo>
                  <a:lnTo>
                    <a:pt x="12" y="104"/>
                  </a:lnTo>
                  <a:lnTo>
                    <a:pt x="16" y="96"/>
                  </a:lnTo>
                  <a:lnTo>
                    <a:pt x="20" y="94"/>
                  </a:lnTo>
                  <a:lnTo>
                    <a:pt x="36" y="76"/>
                  </a:lnTo>
                  <a:lnTo>
                    <a:pt x="42" y="74"/>
                  </a:lnTo>
                  <a:lnTo>
                    <a:pt x="48" y="66"/>
                  </a:lnTo>
                  <a:lnTo>
                    <a:pt x="54" y="62"/>
                  </a:lnTo>
                  <a:lnTo>
                    <a:pt x="58" y="52"/>
                  </a:lnTo>
                  <a:lnTo>
                    <a:pt x="62" y="58"/>
                  </a:lnTo>
                  <a:lnTo>
                    <a:pt x="72" y="60"/>
                  </a:lnTo>
                  <a:lnTo>
                    <a:pt x="82" y="56"/>
                  </a:lnTo>
                  <a:lnTo>
                    <a:pt x="84" y="50"/>
                  </a:lnTo>
                  <a:lnTo>
                    <a:pt x="108" y="42"/>
                  </a:lnTo>
                  <a:lnTo>
                    <a:pt x="114" y="44"/>
                  </a:lnTo>
                  <a:lnTo>
                    <a:pt x="120" y="46"/>
                  </a:lnTo>
                  <a:lnTo>
                    <a:pt x="128" y="42"/>
                  </a:lnTo>
                  <a:lnTo>
                    <a:pt x="130" y="50"/>
                  </a:lnTo>
                  <a:lnTo>
                    <a:pt x="134" y="52"/>
                  </a:lnTo>
                  <a:lnTo>
                    <a:pt x="142" y="70"/>
                  </a:lnTo>
                  <a:lnTo>
                    <a:pt x="148" y="68"/>
                  </a:lnTo>
                  <a:lnTo>
                    <a:pt x="154" y="72"/>
                  </a:lnTo>
                  <a:lnTo>
                    <a:pt x="162" y="74"/>
                  </a:lnTo>
                  <a:lnTo>
                    <a:pt x="158" y="82"/>
                  </a:lnTo>
                  <a:lnTo>
                    <a:pt x="166" y="92"/>
                  </a:lnTo>
                  <a:lnTo>
                    <a:pt x="182" y="92"/>
                  </a:lnTo>
                  <a:lnTo>
                    <a:pt x="188" y="98"/>
                  </a:lnTo>
                  <a:lnTo>
                    <a:pt x="198" y="102"/>
                  </a:lnTo>
                  <a:lnTo>
                    <a:pt x="204" y="110"/>
                  </a:lnTo>
                  <a:lnTo>
                    <a:pt x="202" y="114"/>
                  </a:lnTo>
                  <a:lnTo>
                    <a:pt x="192" y="132"/>
                  </a:lnTo>
                  <a:lnTo>
                    <a:pt x="188" y="148"/>
                  </a:lnTo>
                  <a:lnTo>
                    <a:pt x="188" y="158"/>
                  </a:lnTo>
                  <a:lnTo>
                    <a:pt x="200" y="160"/>
                  </a:lnTo>
                  <a:lnTo>
                    <a:pt x="210" y="152"/>
                  </a:lnTo>
                  <a:lnTo>
                    <a:pt x="218" y="162"/>
                  </a:lnTo>
                  <a:lnTo>
                    <a:pt x="224" y="164"/>
                  </a:lnTo>
                  <a:lnTo>
                    <a:pt x="224" y="162"/>
                  </a:lnTo>
                  <a:lnTo>
                    <a:pt x="232" y="160"/>
                  </a:lnTo>
                  <a:lnTo>
                    <a:pt x="246" y="160"/>
                  </a:lnTo>
                  <a:lnTo>
                    <a:pt x="262" y="166"/>
                  </a:lnTo>
                  <a:lnTo>
                    <a:pt x="268" y="170"/>
                  </a:lnTo>
                  <a:lnTo>
                    <a:pt x="272" y="170"/>
                  </a:lnTo>
                  <a:lnTo>
                    <a:pt x="272" y="166"/>
                  </a:lnTo>
                  <a:lnTo>
                    <a:pt x="268" y="162"/>
                  </a:lnTo>
                  <a:lnTo>
                    <a:pt x="262" y="150"/>
                  </a:lnTo>
                  <a:lnTo>
                    <a:pt x="256" y="148"/>
                  </a:lnTo>
                  <a:lnTo>
                    <a:pt x="254" y="146"/>
                  </a:lnTo>
                  <a:lnTo>
                    <a:pt x="256" y="144"/>
                  </a:lnTo>
                  <a:lnTo>
                    <a:pt x="258" y="144"/>
                  </a:lnTo>
                  <a:lnTo>
                    <a:pt x="260" y="140"/>
                  </a:lnTo>
                  <a:lnTo>
                    <a:pt x="252" y="136"/>
                  </a:lnTo>
                  <a:lnTo>
                    <a:pt x="246" y="126"/>
                  </a:lnTo>
                  <a:lnTo>
                    <a:pt x="240" y="110"/>
                  </a:lnTo>
                  <a:lnTo>
                    <a:pt x="238" y="104"/>
                  </a:lnTo>
                  <a:lnTo>
                    <a:pt x="238" y="92"/>
                  </a:lnTo>
                  <a:lnTo>
                    <a:pt x="240" y="74"/>
                  </a:lnTo>
                  <a:lnTo>
                    <a:pt x="240" y="70"/>
                  </a:lnTo>
                  <a:lnTo>
                    <a:pt x="236" y="68"/>
                  </a:lnTo>
                  <a:lnTo>
                    <a:pt x="236" y="62"/>
                  </a:lnTo>
                  <a:lnTo>
                    <a:pt x="238" y="58"/>
                  </a:lnTo>
                  <a:lnTo>
                    <a:pt x="240" y="54"/>
                  </a:lnTo>
                  <a:lnTo>
                    <a:pt x="242" y="48"/>
                  </a:lnTo>
                  <a:lnTo>
                    <a:pt x="256" y="38"/>
                  </a:lnTo>
                  <a:lnTo>
                    <a:pt x="258" y="36"/>
                  </a:lnTo>
                  <a:lnTo>
                    <a:pt x="262" y="22"/>
                  </a:lnTo>
                  <a:lnTo>
                    <a:pt x="270" y="22"/>
                  </a:lnTo>
                  <a:lnTo>
                    <a:pt x="272" y="28"/>
                  </a:lnTo>
                  <a:lnTo>
                    <a:pt x="266" y="38"/>
                  </a:lnTo>
                  <a:lnTo>
                    <a:pt x="262" y="46"/>
                  </a:lnTo>
                  <a:lnTo>
                    <a:pt x="256" y="52"/>
                  </a:lnTo>
                  <a:lnTo>
                    <a:pt x="252" y="60"/>
                  </a:lnTo>
                  <a:lnTo>
                    <a:pt x="258" y="70"/>
                  </a:lnTo>
                  <a:lnTo>
                    <a:pt x="264" y="72"/>
                  </a:lnTo>
                  <a:lnTo>
                    <a:pt x="268" y="90"/>
                  </a:lnTo>
                  <a:lnTo>
                    <a:pt x="266" y="92"/>
                  </a:lnTo>
                  <a:lnTo>
                    <a:pt x="256" y="100"/>
                  </a:lnTo>
                  <a:lnTo>
                    <a:pt x="258" y="104"/>
                  </a:lnTo>
                  <a:lnTo>
                    <a:pt x="266" y="106"/>
                  </a:lnTo>
                  <a:lnTo>
                    <a:pt x="268" y="110"/>
                  </a:lnTo>
                  <a:lnTo>
                    <a:pt x="266" y="118"/>
                  </a:lnTo>
                  <a:lnTo>
                    <a:pt x="268" y="124"/>
                  </a:lnTo>
                  <a:lnTo>
                    <a:pt x="268" y="128"/>
                  </a:lnTo>
                  <a:lnTo>
                    <a:pt x="272" y="140"/>
                  </a:lnTo>
                  <a:lnTo>
                    <a:pt x="284" y="148"/>
                  </a:lnTo>
                  <a:lnTo>
                    <a:pt x="290" y="148"/>
                  </a:lnTo>
                  <a:lnTo>
                    <a:pt x="292" y="144"/>
                  </a:lnTo>
                  <a:lnTo>
                    <a:pt x="300" y="144"/>
                  </a:lnTo>
                  <a:lnTo>
                    <a:pt x="302" y="146"/>
                  </a:lnTo>
                  <a:lnTo>
                    <a:pt x="300" y="152"/>
                  </a:lnTo>
                  <a:lnTo>
                    <a:pt x="306" y="162"/>
                  </a:lnTo>
                  <a:lnTo>
                    <a:pt x="308" y="166"/>
                  </a:lnTo>
                  <a:lnTo>
                    <a:pt x="310" y="172"/>
                  </a:lnTo>
                  <a:lnTo>
                    <a:pt x="320" y="172"/>
                  </a:lnTo>
                  <a:lnTo>
                    <a:pt x="322" y="174"/>
                  </a:lnTo>
                  <a:lnTo>
                    <a:pt x="328" y="166"/>
                  </a:lnTo>
                  <a:lnTo>
                    <a:pt x="352" y="158"/>
                  </a:lnTo>
                  <a:lnTo>
                    <a:pt x="354" y="154"/>
                  </a:lnTo>
                  <a:lnTo>
                    <a:pt x="356" y="148"/>
                  </a:lnTo>
                  <a:lnTo>
                    <a:pt x="362" y="114"/>
                  </a:lnTo>
                  <a:lnTo>
                    <a:pt x="360" y="112"/>
                  </a:lnTo>
                  <a:lnTo>
                    <a:pt x="310" y="122"/>
                  </a:lnTo>
                  <a:lnTo>
                    <a:pt x="274" y="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5" name="Freeform 36"/>
            <p:cNvSpPr>
              <a:spLocks/>
            </p:cNvSpPr>
            <p:nvPr/>
          </p:nvSpPr>
          <p:spPr bwMode="grayWhite">
            <a:xfrm>
              <a:off x="4429" y="1866"/>
              <a:ext cx="80" cy="127"/>
            </a:xfrm>
            <a:custGeom>
              <a:avLst/>
              <a:gdLst>
                <a:gd name="T0" fmla="*/ 7 w 86"/>
                <a:gd name="T1" fmla="*/ 6 h 138"/>
                <a:gd name="T2" fmla="*/ 7 w 86"/>
                <a:gd name="T3" fmla="*/ 6 h 138"/>
                <a:gd name="T4" fmla="*/ 7 w 86"/>
                <a:gd name="T5" fmla="*/ 6 h 138"/>
                <a:gd name="T6" fmla="*/ 7 w 86"/>
                <a:gd name="T7" fmla="*/ 6 h 138"/>
                <a:gd name="T8" fmla="*/ 7 w 86"/>
                <a:gd name="T9" fmla="*/ 6 h 138"/>
                <a:gd name="T10" fmla="*/ 7 w 86"/>
                <a:gd name="T11" fmla="*/ 6 h 138"/>
                <a:gd name="T12" fmla="*/ 7 w 86"/>
                <a:gd name="T13" fmla="*/ 6 h 138"/>
                <a:gd name="T14" fmla="*/ 7 w 86"/>
                <a:gd name="T15" fmla="*/ 6 h 138"/>
                <a:gd name="T16" fmla="*/ 7 w 86"/>
                <a:gd name="T17" fmla="*/ 6 h 138"/>
                <a:gd name="T18" fmla="*/ 7 w 86"/>
                <a:gd name="T19" fmla="*/ 6 h 138"/>
                <a:gd name="T20" fmla="*/ 7 w 86"/>
                <a:gd name="T21" fmla="*/ 6 h 138"/>
                <a:gd name="T22" fmla="*/ 7 w 86"/>
                <a:gd name="T23" fmla="*/ 6 h 138"/>
                <a:gd name="T24" fmla="*/ 7 w 86"/>
                <a:gd name="T25" fmla="*/ 6 h 138"/>
                <a:gd name="T26" fmla="*/ 7 w 86"/>
                <a:gd name="T27" fmla="*/ 6 h 138"/>
                <a:gd name="T28" fmla="*/ 7 w 86"/>
                <a:gd name="T29" fmla="*/ 2 h 138"/>
                <a:gd name="T30" fmla="*/ 7 w 86"/>
                <a:gd name="T31" fmla="*/ 0 h 138"/>
                <a:gd name="T32" fmla="*/ 7 w 86"/>
                <a:gd name="T33" fmla="*/ 0 h 138"/>
                <a:gd name="T34" fmla="*/ 4 w 86"/>
                <a:gd name="T35" fmla="*/ 6 h 138"/>
                <a:gd name="T36" fmla="*/ 4 w 86"/>
                <a:gd name="T37" fmla="*/ 6 h 138"/>
                <a:gd name="T38" fmla="*/ 2 w 86"/>
                <a:gd name="T39" fmla="*/ 6 h 138"/>
                <a:gd name="T40" fmla="*/ 0 w 86"/>
                <a:gd name="T41" fmla="*/ 6 h 138"/>
                <a:gd name="T42" fmla="*/ 7 w 86"/>
                <a:gd name="T43" fmla="*/ 6 h 138"/>
                <a:gd name="T44" fmla="*/ 7 w 86"/>
                <a:gd name="T45" fmla="*/ 6 h 13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6"/>
                <a:gd name="T70" fmla="*/ 0 h 138"/>
                <a:gd name="T71" fmla="*/ 86 w 86"/>
                <a:gd name="T72" fmla="*/ 138 h 13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6" h="138">
                  <a:moveTo>
                    <a:pt x="86" y="128"/>
                  </a:moveTo>
                  <a:lnTo>
                    <a:pt x="86" y="118"/>
                  </a:lnTo>
                  <a:lnTo>
                    <a:pt x="80" y="104"/>
                  </a:lnTo>
                  <a:lnTo>
                    <a:pt x="70" y="94"/>
                  </a:lnTo>
                  <a:lnTo>
                    <a:pt x="56" y="86"/>
                  </a:lnTo>
                  <a:lnTo>
                    <a:pt x="52" y="80"/>
                  </a:lnTo>
                  <a:lnTo>
                    <a:pt x="48" y="72"/>
                  </a:lnTo>
                  <a:lnTo>
                    <a:pt x="38" y="54"/>
                  </a:lnTo>
                  <a:lnTo>
                    <a:pt x="34" y="46"/>
                  </a:lnTo>
                  <a:lnTo>
                    <a:pt x="24" y="36"/>
                  </a:lnTo>
                  <a:lnTo>
                    <a:pt x="22" y="30"/>
                  </a:lnTo>
                  <a:lnTo>
                    <a:pt x="20" y="24"/>
                  </a:lnTo>
                  <a:lnTo>
                    <a:pt x="20" y="22"/>
                  </a:lnTo>
                  <a:lnTo>
                    <a:pt x="20" y="20"/>
                  </a:lnTo>
                  <a:lnTo>
                    <a:pt x="26" y="2"/>
                  </a:lnTo>
                  <a:lnTo>
                    <a:pt x="20" y="0"/>
                  </a:lnTo>
                  <a:lnTo>
                    <a:pt x="12" y="0"/>
                  </a:lnTo>
                  <a:lnTo>
                    <a:pt x="4" y="8"/>
                  </a:lnTo>
                  <a:lnTo>
                    <a:pt x="4" y="14"/>
                  </a:lnTo>
                  <a:lnTo>
                    <a:pt x="2" y="14"/>
                  </a:lnTo>
                  <a:lnTo>
                    <a:pt x="0" y="16"/>
                  </a:lnTo>
                  <a:lnTo>
                    <a:pt x="36" y="138"/>
                  </a:lnTo>
                  <a:lnTo>
                    <a:pt x="86" y="128"/>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6" name="Freeform 37"/>
            <p:cNvSpPr>
              <a:spLocks/>
            </p:cNvSpPr>
            <p:nvPr/>
          </p:nvSpPr>
          <p:spPr bwMode="grayWhite">
            <a:xfrm>
              <a:off x="4449" y="1715"/>
              <a:ext cx="103" cy="224"/>
            </a:xfrm>
            <a:custGeom>
              <a:avLst/>
              <a:gdLst>
                <a:gd name="T0" fmla="*/ 0 w 110"/>
                <a:gd name="T1" fmla="*/ 6 h 242"/>
                <a:gd name="T2" fmla="*/ 4 w 110"/>
                <a:gd name="T3" fmla="*/ 6 h 242"/>
                <a:gd name="T4" fmla="*/ 7 w 110"/>
                <a:gd name="T5" fmla="*/ 6 h 242"/>
                <a:gd name="T6" fmla="*/ 7 w 110"/>
                <a:gd name="T7" fmla="*/ 6 h 242"/>
                <a:gd name="T8" fmla="*/ 7 w 110"/>
                <a:gd name="T9" fmla="*/ 6 h 242"/>
                <a:gd name="T10" fmla="*/ 7 w 110"/>
                <a:gd name="T11" fmla="*/ 6 h 242"/>
                <a:gd name="T12" fmla="*/ 7 w 110"/>
                <a:gd name="T13" fmla="*/ 6 h 242"/>
                <a:gd name="T14" fmla="*/ 7 w 110"/>
                <a:gd name="T15" fmla="*/ 6 h 242"/>
                <a:gd name="T16" fmla="*/ 7 w 110"/>
                <a:gd name="T17" fmla="*/ 6 h 242"/>
                <a:gd name="T18" fmla="*/ 7 w 110"/>
                <a:gd name="T19" fmla="*/ 6 h 242"/>
                <a:gd name="T20" fmla="*/ 7 w 110"/>
                <a:gd name="T21" fmla="*/ 6 h 242"/>
                <a:gd name="T22" fmla="*/ 7 w 110"/>
                <a:gd name="T23" fmla="*/ 6 h 242"/>
                <a:gd name="T24" fmla="*/ 7 w 110"/>
                <a:gd name="T25" fmla="*/ 6 h 242"/>
                <a:gd name="T26" fmla="*/ 7 w 110"/>
                <a:gd name="T27" fmla="*/ 6 h 242"/>
                <a:gd name="T28" fmla="*/ 7 w 110"/>
                <a:gd name="T29" fmla="*/ 6 h 242"/>
                <a:gd name="T30" fmla="*/ 7 w 110"/>
                <a:gd name="T31" fmla="*/ 6 h 242"/>
                <a:gd name="T32" fmla="*/ 7 w 110"/>
                <a:gd name="T33" fmla="*/ 6 h 242"/>
                <a:gd name="T34" fmla="*/ 7 w 110"/>
                <a:gd name="T35" fmla="*/ 6 h 242"/>
                <a:gd name="T36" fmla="*/ 7 w 110"/>
                <a:gd name="T37" fmla="*/ 6 h 242"/>
                <a:gd name="T38" fmla="*/ 7 w 110"/>
                <a:gd name="T39" fmla="*/ 6 h 242"/>
                <a:gd name="T40" fmla="*/ 7 w 110"/>
                <a:gd name="T41" fmla="*/ 0 h 242"/>
                <a:gd name="T42" fmla="*/ 7 w 110"/>
                <a:gd name="T43" fmla="*/ 6 h 242"/>
                <a:gd name="T44" fmla="*/ 7 w 110"/>
                <a:gd name="T45" fmla="*/ 6 h 242"/>
                <a:gd name="T46" fmla="*/ 4 w 110"/>
                <a:gd name="T47" fmla="*/ 6 h 242"/>
                <a:gd name="T48" fmla="*/ 7 w 110"/>
                <a:gd name="T49" fmla="*/ 6 h 242"/>
                <a:gd name="T50" fmla="*/ 6 w 110"/>
                <a:gd name="T51" fmla="*/ 6 h 242"/>
                <a:gd name="T52" fmla="*/ 7 w 110"/>
                <a:gd name="T53" fmla="*/ 6 h 242"/>
                <a:gd name="T54" fmla="*/ 7 w 110"/>
                <a:gd name="T55" fmla="*/ 6 h 242"/>
                <a:gd name="T56" fmla="*/ 7 w 110"/>
                <a:gd name="T57" fmla="*/ 6 h 242"/>
                <a:gd name="T58" fmla="*/ 7 w 110"/>
                <a:gd name="T59" fmla="*/ 6 h 242"/>
                <a:gd name="T60" fmla="*/ 7 w 110"/>
                <a:gd name="T61" fmla="*/ 6 h 242"/>
                <a:gd name="T62" fmla="*/ 7 w 110"/>
                <a:gd name="T63" fmla="*/ 6 h 242"/>
                <a:gd name="T64" fmla="*/ 6 w 110"/>
                <a:gd name="T65" fmla="*/ 6 h 2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0"/>
                <a:gd name="T100" fmla="*/ 0 h 242"/>
                <a:gd name="T101" fmla="*/ 110 w 110"/>
                <a:gd name="T102" fmla="*/ 242 h 2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0" h="242">
                  <a:moveTo>
                    <a:pt x="6" y="164"/>
                  </a:moveTo>
                  <a:lnTo>
                    <a:pt x="0" y="182"/>
                  </a:lnTo>
                  <a:lnTo>
                    <a:pt x="0" y="184"/>
                  </a:lnTo>
                  <a:lnTo>
                    <a:pt x="4" y="182"/>
                  </a:lnTo>
                  <a:lnTo>
                    <a:pt x="8" y="192"/>
                  </a:lnTo>
                  <a:lnTo>
                    <a:pt x="14" y="198"/>
                  </a:lnTo>
                  <a:lnTo>
                    <a:pt x="20" y="206"/>
                  </a:lnTo>
                  <a:lnTo>
                    <a:pt x="38" y="214"/>
                  </a:lnTo>
                  <a:lnTo>
                    <a:pt x="44" y="216"/>
                  </a:lnTo>
                  <a:lnTo>
                    <a:pt x="56" y="218"/>
                  </a:lnTo>
                  <a:lnTo>
                    <a:pt x="62" y="220"/>
                  </a:lnTo>
                  <a:lnTo>
                    <a:pt x="62" y="232"/>
                  </a:lnTo>
                  <a:lnTo>
                    <a:pt x="62" y="238"/>
                  </a:lnTo>
                  <a:lnTo>
                    <a:pt x="66" y="242"/>
                  </a:lnTo>
                  <a:lnTo>
                    <a:pt x="70" y="236"/>
                  </a:lnTo>
                  <a:lnTo>
                    <a:pt x="76" y="226"/>
                  </a:lnTo>
                  <a:lnTo>
                    <a:pt x="76" y="214"/>
                  </a:lnTo>
                  <a:lnTo>
                    <a:pt x="84" y="200"/>
                  </a:lnTo>
                  <a:lnTo>
                    <a:pt x="88" y="190"/>
                  </a:lnTo>
                  <a:lnTo>
                    <a:pt x="100" y="174"/>
                  </a:lnTo>
                  <a:lnTo>
                    <a:pt x="104" y="162"/>
                  </a:lnTo>
                  <a:lnTo>
                    <a:pt x="110" y="150"/>
                  </a:lnTo>
                  <a:lnTo>
                    <a:pt x="108" y="144"/>
                  </a:lnTo>
                  <a:lnTo>
                    <a:pt x="106" y="110"/>
                  </a:lnTo>
                  <a:lnTo>
                    <a:pt x="104" y="84"/>
                  </a:lnTo>
                  <a:lnTo>
                    <a:pt x="98" y="76"/>
                  </a:lnTo>
                  <a:lnTo>
                    <a:pt x="88" y="80"/>
                  </a:lnTo>
                  <a:lnTo>
                    <a:pt x="84" y="82"/>
                  </a:lnTo>
                  <a:lnTo>
                    <a:pt x="80" y="82"/>
                  </a:lnTo>
                  <a:lnTo>
                    <a:pt x="78" y="78"/>
                  </a:lnTo>
                  <a:lnTo>
                    <a:pt x="76" y="82"/>
                  </a:lnTo>
                  <a:lnTo>
                    <a:pt x="74" y="80"/>
                  </a:lnTo>
                  <a:lnTo>
                    <a:pt x="74" y="76"/>
                  </a:lnTo>
                  <a:lnTo>
                    <a:pt x="80" y="64"/>
                  </a:lnTo>
                  <a:lnTo>
                    <a:pt x="82" y="60"/>
                  </a:lnTo>
                  <a:lnTo>
                    <a:pt x="86" y="60"/>
                  </a:lnTo>
                  <a:lnTo>
                    <a:pt x="86" y="50"/>
                  </a:lnTo>
                  <a:lnTo>
                    <a:pt x="88" y="42"/>
                  </a:lnTo>
                  <a:lnTo>
                    <a:pt x="90" y="38"/>
                  </a:lnTo>
                  <a:lnTo>
                    <a:pt x="94" y="34"/>
                  </a:lnTo>
                  <a:lnTo>
                    <a:pt x="90" y="24"/>
                  </a:lnTo>
                  <a:lnTo>
                    <a:pt x="26" y="0"/>
                  </a:lnTo>
                  <a:lnTo>
                    <a:pt x="22" y="4"/>
                  </a:lnTo>
                  <a:lnTo>
                    <a:pt x="18" y="12"/>
                  </a:lnTo>
                  <a:lnTo>
                    <a:pt x="18" y="16"/>
                  </a:lnTo>
                  <a:lnTo>
                    <a:pt x="14" y="30"/>
                  </a:lnTo>
                  <a:lnTo>
                    <a:pt x="6" y="40"/>
                  </a:lnTo>
                  <a:lnTo>
                    <a:pt x="4" y="42"/>
                  </a:lnTo>
                  <a:lnTo>
                    <a:pt x="4" y="46"/>
                  </a:lnTo>
                  <a:lnTo>
                    <a:pt x="10" y="52"/>
                  </a:lnTo>
                  <a:lnTo>
                    <a:pt x="10" y="62"/>
                  </a:lnTo>
                  <a:lnTo>
                    <a:pt x="6" y="64"/>
                  </a:lnTo>
                  <a:lnTo>
                    <a:pt x="6" y="82"/>
                  </a:lnTo>
                  <a:lnTo>
                    <a:pt x="8" y="84"/>
                  </a:lnTo>
                  <a:lnTo>
                    <a:pt x="18" y="86"/>
                  </a:lnTo>
                  <a:lnTo>
                    <a:pt x="20" y="98"/>
                  </a:lnTo>
                  <a:lnTo>
                    <a:pt x="30" y="100"/>
                  </a:lnTo>
                  <a:lnTo>
                    <a:pt x="32" y="102"/>
                  </a:lnTo>
                  <a:lnTo>
                    <a:pt x="38" y="106"/>
                  </a:lnTo>
                  <a:lnTo>
                    <a:pt x="42" y="110"/>
                  </a:lnTo>
                  <a:lnTo>
                    <a:pt x="52" y="118"/>
                  </a:lnTo>
                  <a:lnTo>
                    <a:pt x="52" y="120"/>
                  </a:lnTo>
                  <a:lnTo>
                    <a:pt x="40" y="128"/>
                  </a:lnTo>
                  <a:lnTo>
                    <a:pt x="28" y="140"/>
                  </a:lnTo>
                  <a:lnTo>
                    <a:pt x="26" y="150"/>
                  </a:lnTo>
                  <a:lnTo>
                    <a:pt x="6" y="164"/>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7" name="Freeform 38"/>
            <p:cNvSpPr>
              <a:spLocks/>
            </p:cNvSpPr>
            <p:nvPr/>
          </p:nvSpPr>
          <p:spPr bwMode="grayWhite">
            <a:xfrm>
              <a:off x="4540" y="1517"/>
              <a:ext cx="241" cy="124"/>
            </a:xfrm>
            <a:custGeom>
              <a:avLst/>
              <a:gdLst>
                <a:gd name="T0" fmla="*/ 6 w 260"/>
                <a:gd name="T1" fmla="*/ 6 h 134"/>
                <a:gd name="T2" fmla="*/ 6 w 260"/>
                <a:gd name="T3" fmla="*/ 6 h 134"/>
                <a:gd name="T4" fmla="*/ 6 w 260"/>
                <a:gd name="T5" fmla="*/ 6 h 134"/>
                <a:gd name="T6" fmla="*/ 6 w 260"/>
                <a:gd name="T7" fmla="*/ 6 h 134"/>
                <a:gd name="T8" fmla="*/ 6 w 260"/>
                <a:gd name="T9" fmla="*/ 0 h 134"/>
                <a:gd name="T10" fmla="*/ 6 w 260"/>
                <a:gd name="T11" fmla="*/ 2 h 134"/>
                <a:gd name="T12" fmla="*/ 6 w 260"/>
                <a:gd name="T13" fmla="*/ 6 h 134"/>
                <a:gd name="T14" fmla="*/ 6 w 260"/>
                <a:gd name="T15" fmla="*/ 6 h 134"/>
                <a:gd name="T16" fmla="*/ 6 w 260"/>
                <a:gd name="T17" fmla="*/ 6 h 134"/>
                <a:gd name="T18" fmla="*/ 6 w 260"/>
                <a:gd name="T19" fmla="*/ 6 h 134"/>
                <a:gd name="T20" fmla="*/ 6 w 260"/>
                <a:gd name="T21" fmla="*/ 6 h 134"/>
                <a:gd name="T22" fmla="*/ 6 w 260"/>
                <a:gd name="T23" fmla="*/ 6 h 134"/>
                <a:gd name="T24" fmla="*/ 6 w 260"/>
                <a:gd name="T25" fmla="*/ 6 h 134"/>
                <a:gd name="T26" fmla="*/ 6 w 260"/>
                <a:gd name="T27" fmla="*/ 6 h 134"/>
                <a:gd name="T28" fmla="*/ 6 w 260"/>
                <a:gd name="T29" fmla="*/ 6 h 134"/>
                <a:gd name="T30" fmla="*/ 6 w 260"/>
                <a:gd name="T31" fmla="*/ 6 h 134"/>
                <a:gd name="T32" fmla="*/ 6 w 260"/>
                <a:gd name="T33" fmla="*/ 6 h 134"/>
                <a:gd name="T34" fmla="*/ 6 w 260"/>
                <a:gd name="T35" fmla="*/ 6 h 134"/>
                <a:gd name="T36" fmla="*/ 6 w 260"/>
                <a:gd name="T37" fmla="*/ 6 h 134"/>
                <a:gd name="T38" fmla="*/ 6 w 260"/>
                <a:gd name="T39" fmla="*/ 6 h 134"/>
                <a:gd name="T40" fmla="*/ 6 w 260"/>
                <a:gd name="T41" fmla="*/ 6 h 134"/>
                <a:gd name="T42" fmla="*/ 6 w 260"/>
                <a:gd name="T43" fmla="*/ 6 h 134"/>
                <a:gd name="T44" fmla="*/ 6 w 260"/>
                <a:gd name="T45" fmla="*/ 6 h 134"/>
                <a:gd name="T46" fmla="*/ 6 w 260"/>
                <a:gd name="T47" fmla="*/ 6 h 134"/>
                <a:gd name="T48" fmla="*/ 6 w 260"/>
                <a:gd name="T49" fmla="*/ 6 h 134"/>
                <a:gd name="T50" fmla="*/ 6 w 260"/>
                <a:gd name="T51" fmla="*/ 6 h 134"/>
                <a:gd name="T52" fmla="*/ 6 w 260"/>
                <a:gd name="T53" fmla="*/ 6 h 134"/>
                <a:gd name="T54" fmla="*/ 6 w 260"/>
                <a:gd name="T55" fmla="*/ 6 h 134"/>
                <a:gd name="T56" fmla="*/ 6 w 260"/>
                <a:gd name="T57" fmla="*/ 6 h 134"/>
                <a:gd name="T58" fmla="*/ 6 w 260"/>
                <a:gd name="T59" fmla="*/ 6 h 134"/>
                <a:gd name="T60" fmla="*/ 6 w 260"/>
                <a:gd name="T61" fmla="*/ 6 h 134"/>
                <a:gd name="T62" fmla="*/ 6 w 260"/>
                <a:gd name="T63" fmla="*/ 6 h 134"/>
                <a:gd name="T64" fmla="*/ 0 w 260"/>
                <a:gd name="T65" fmla="*/ 6 h 13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60"/>
                <a:gd name="T100" fmla="*/ 0 h 134"/>
                <a:gd name="T101" fmla="*/ 260 w 260"/>
                <a:gd name="T102" fmla="*/ 134 h 13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60" h="134">
                  <a:moveTo>
                    <a:pt x="0" y="56"/>
                  </a:moveTo>
                  <a:lnTo>
                    <a:pt x="52" y="44"/>
                  </a:lnTo>
                  <a:lnTo>
                    <a:pt x="138" y="26"/>
                  </a:lnTo>
                  <a:lnTo>
                    <a:pt x="138" y="22"/>
                  </a:lnTo>
                  <a:lnTo>
                    <a:pt x="142" y="20"/>
                  </a:lnTo>
                  <a:lnTo>
                    <a:pt x="144" y="22"/>
                  </a:lnTo>
                  <a:lnTo>
                    <a:pt x="144" y="20"/>
                  </a:lnTo>
                  <a:lnTo>
                    <a:pt x="144" y="14"/>
                  </a:lnTo>
                  <a:lnTo>
                    <a:pt x="150" y="12"/>
                  </a:lnTo>
                  <a:lnTo>
                    <a:pt x="156" y="0"/>
                  </a:lnTo>
                  <a:lnTo>
                    <a:pt x="162" y="0"/>
                  </a:lnTo>
                  <a:lnTo>
                    <a:pt x="166" y="2"/>
                  </a:lnTo>
                  <a:lnTo>
                    <a:pt x="170" y="14"/>
                  </a:lnTo>
                  <a:lnTo>
                    <a:pt x="180" y="22"/>
                  </a:lnTo>
                  <a:lnTo>
                    <a:pt x="182" y="26"/>
                  </a:lnTo>
                  <a:lnTo>
                    <a:pt x="182" y="30"/>
                  </a:lnTo>
                  <a:lnTo>
                    <a:pt x="176" y="32"/>
                  </a:lnTo>
                  <a:lnTo>
                    <a:pt x="172" y="42"/>
                  </a:lnTo>
                  <a:lnTo>
                    <a:pt x="168" y="52"/>
                  </a:lnTo>
                  <a:lnTo>
                    <a:pt x="168" y="58"/>
                  </a:lnTo>
                  <a:lnTo>
                    <a:pt x="180" y="58"/>
                  </a:lnTo>
                  <a:lnTo>
                    <a:pt x="190" y="64"/>
                  </a:lnTo>
                  <a:lnTo>
                    <a:pt x="204" y="78"/>
                  </a:lnTo>
                  <a:lnTo>
                    <a:pt x="210" y="88"/>
                  </a:lnTo>
                  <a:lnTo>
                    <a:pt x="216" y="96"/>
                  </a:lnTo>
                  <a:lnTo>
                    <a:pt x="234" y="98"/>
                  </a:lnTo>
                  <a:lnTo>
                    <a:pt x="244" y="94"/>
                  </a:lnTo>
                  <a:lnTo>
                    <a:pt x="250" y="82"/>
                  </a:lnTo>
                  <a:lnTo>
                    <a:pt x="246" y="78"/>
                  </a:lnTo>
                  <a:lnTo>
                    <a:pt x="240" y="72"/>
                  </a:lnTo>
                  <a:lnTo>
                    <a:pt x="232" y="68"/>
                  </a:lnTo>
                  <a:lnTo>
                    <a:pt x="232" y="64"/>
                  </a:lnTo>
                  <a:lnTo>
                    <a:pt x="238" y="64"/>
                  </a:lnTo>
                  <a:lnTo>
                    <a:pt x="242" y="64"/>
                  </a:lnTo>
                  <a:lnTo>
                    <a:pt x="254" y="82"/>
                  </a:lnTo>
                  <a:lnTo>
                    <a:pt x="260" y="98"/>
                  </a:lnTo>
                  <a:lnTo>
                    <a:pt x="260" y="106"/>
                  </a:lnTo>
                  <a:lnTo>
                    <a:pt x="252" y="100"/>
                  </a:lnTo>
                  <a:lnTo>
                    <a:pt x="244" y="106"/>
                  </a:lnTo>
                  <a:lnTo>
                    <a:pt x="232" y="112"/>
                  </a:lnTo>
                  <a:lnTo>
                    <a:pt x="220" y="124"/>
                  </a:lnTo>
                  <a:lnTo>
                    <a:pt x="214" y="124"/>
                  </a:lnTo>
                  <a:lnTo>
                    <a:pt x="214" y="122"/>
                  </a:lnTo>
                  <a:lnTo>
                    <a:pt x="214" y="116"/>
                  </a:lnTo>
                  <a:lnTo>
                    <a:pt x="212" y="108"/>
                  </a:lnTo>
                  <a:lnTo>
                    <a:pt x="208" y="108"/>
                  </a:lnTo>
                  <a:lnTo>
                    <a:pt x="202" y="120"/>
                  </a:lnTo>
                  <a:lnTo>
                    <a:pt x="192" y="132"/>
                  </a:lnTo>
                  <a:lnTo>
                    <a:pt x="190" y="134"/>
                  </a:lnTo>
                  <a:lnTo>
                    <a:pt x="184" y="128"/>
                  </a:lnTo>
                  <a:lnTo>
                    <a:pt x="184" y="126"/>
                  </a:lnTo>
                  <a:lnTo>
                    <a:pt x="180" y="126"/>
                  </a:lnTo>
                  <a:lnTo>
                    <a:pt x="178" y="124"/>
                  </a:lnTo>
                  <a:lnTo>
                    <a:pt x="174" y="120"/>
                  </a:lnTo>
                  <a:lnTo>
                    <a:pt x="174" y="116"/>
                  </a:lnTo>
                  <a:lnTo>
                    <a:pt x="160" y="112"/>
                  </a:lnTo>
                  <a:lnTo>
                    <a:pt x="156" y="104"/>
                  </a:lnTo>
                  <a:lnTo>
                    <a:pt x="152" y="102"/>
                  </a:lnTo>
                  <a:lnTo>
                    <a:pt x="148" y="92"/>
                  </a:lnTo>
                  <a:lnTo>
                    <a:pt x="122" y="98"/>
                  </a:lnTo>
                  <a:lnTo>
                    <a:pt x="54" y="116"/>
                  </a:lnTo>
                  <a:lnTo>
                    <a:pt x="52" y="120"/>
                  </a:lnTo>
                  <a:lnTo>
                    <a:pt x="52" y="122"/>
                  </a:lnTo>
                  <a:lnTo>
                    <a:pt x="48" y="116"/>
                  </a:lnTo>
                  <a:lnTo>
                    <a:pt x="2" y="128"/>
                  </a:lnTo>
                  <a:lnTo>
                    <a:pt x="0" y="124"/>
                  </a:lnTo>
                  <a:lnTo>
                    <a:pt x="0" y="5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8" name="Freeform 39"/>
            <p:cNvSpPr>
              <a:spLocks/>
            </p:cNvSpPr>
            <p:nvPr/>
          </p:nvSpPr>
          <p:spPr bwMode="grayWhite">
            <a:xfrm>
              <a:off x="4654" y="1601"/>
              <a:ext cx="62" cy="72"/>
            </a:xfrm>
            <a:custGeom>
              <a:avLst/>
              <a:gdLst>
                <a:gd name="T0" fmla="*/ 0 w 68"/>
                <a:gd name="T1" fmla="*/ 6 h 76"/>
                <a:gd name="T2" fmla="*/ 5 w 68"/>
                <a:gd name="T3" fmla="*/ 9 h 76"/>
                <a:gd name="T4" fmla="*/ 5 w 68"/>
                <a:gd name="T5" fmla="*/ 9 h 76"/>
                <a:gd name="T6" fmla="*/ 5 w 68"/>
                <a:gd name="T7" fmla="*/ 9 h 76"/>
                <a:gd name="T8" fmla="*/ 5 w 68"/>
                <a:gd name="T9" fmla="*/ 9 h 76"/>
                <a:gd name="T10" fmla="*/ 5 w 68"/>
                <a:gd name="T11" fmla="*/ 9 h 76"/>
                <a:gd name="T12" fmla="*/ 5 w 68"/>
                <a:gd name="T13" fmla="*/ 9 h 76"/>
                <a:gd name="T14" fmla="*/ 5 w 68"/>
                <a:gd name="T15" fmla="*/ 9 h 76"/>
                <a:gd name="T16" fmla="*/ 5 w 68"/>
                <a:gd name="T17" fmla="*/ 9 h 76"/>
                <a:gd name="T18" fmla="*/ 5 w 68"/>
                <a:gd name="T19" fmla="*/ 9 h 76"/>
                <a:gd name="T20" fmla="*/ 5 w 68"/>
                <a:gd name="T21" fmla="*/ 9 h 76"/>
                <a:gd name="T22" fmla="*/ 5 w 68"/>
                <a:gd name="T23" fmla="*/ 9 h 76"/>
                <a:gd name="T24" fmla="*/ 5 w 68"/>
                <a:gd name="T25" fmla="*/ 9 h 76"/>
                <a:gd name="T26" fmla="*/ 5 w 68"/>
                <a:gd name="T27" fmla="*/ 9 h 76"/>
                <a:gd name="T28" fmla="*/ 5 w 68"/>
                <a:gd name="T29" fmla="*/ 9 h 76"/>
                <a:gd name="T30" fmla="*/ 5 w 68"/>
                <a:gd name="T31" fmla="*/ 9 h 76"/>
                <a:gd name="T32" fmla="*/ 5 w 68"/>
                <a:gd name="T33" fmla="*/ 9 h 76"/>
                <a:gd name="T34" fmla="*/ 5 w 68"/>
                <a:gd name="T35" fmla="*/ 9 h 76"/>
                <a:gd name="T36" fmla="*/ 5 w 68"/>
                <a:gd name="T37" fmla="*/ 9 h 76"/>
                <a:gd name="T38" fmla="*/ 5 w 68"/>
                <a:gd name="T39" fmla="*/ 9 h 76"/>
                <a:gd name="T40" fmla="*/ 5 w 68"/>
                <a:gd name="T41" fmla="*/ 9 h 76"/>
                <a:gd name="T42" fmla="*/ 5 w 68"/>
                <a:gd name="T43" fmla="*/ 9 h 76"/>
                <a:gd name="T44" fmla="*/ 5 w 68"/>
                <a:gd name="T45" fmla="*/ 9 h 76"/>
                <a:gd name="T46" fmla="*/ 5 w 68"/>
                <a:gd name="T47" fmla="*/ 9 h 76"/>
                <a:gd name="T48" fmla="*/ 5 w 68"/>
                <a:gd name="T49" fmla="*/ 9 h 76"/>
                <a:gd name="T50" fmla="*/ 5 w 68"/>
                <a:gd name="T51" fmla="*/ 9 h 76"/>
                <a:gd name="T52" fmla="*/ 5 w 68"/>
                <a:gd name="T53" fmla="*/ 9 h 76"/>
                <a:gd name="T54" fmla="*/ 5 w 68"/>
                <a:gd name="T55" fmla="*/ 9 h 76"/>
                <a:gd name="T56" fmla="*/ 5 w 68"/>
                <a:gd name="T57" fmla="*/ 9 h 76"/>
                <a:gd name="T58" fmla="*/ 5 w 68"/>
                <a:gd name="T59" fmla="*/ 9 h 76"/>
                <a:gd name="T60" fmla="*/ 5 w 68"/>
                <a:gd name="T61" fmla="*/ 9 h 76"/>
                <a:gd name="T62" fmla="*/ 5 w 68"/>
                <a:gd name="T63" fmla="*/ 9 h 76"/>
                <a:gd name="T64" fmla="*/ 5 w 68"/>
                <a:gd name="T65" fmla="*/ 0 h 76"/>
                <a:gd name="T66" fmla="*/ 0 w 68"/>
                <a:gd name="T67" fmla="*/ 6 h 7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8"/>
                <a:gd name="T103" fmla="*/ 0 h 76"/>
                <a:gd name="T104" fmla="*/ 68 w 68"/>
                <a:gd name="T105" fmla="*/ 76 h 7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8" h="76">
                  <a:moveTo>
                    <a:pt x="0" y="6"/>
                  </a:moveTo>
                  <a:lnTo>
                    <a:pt x="14" y="62"/>
                  </a:lnTo>
                  <a:lnTo>
                    <a:pt x="12" y="68"/>
                  </a:lnTo>
                  <a:lnTo>
                    <a:pt x="12" y="70"/>
                  </a:lnTo>
                  <a:lnTo>
                    <a:pt x="12" y="74"/>
                  </a:lnTo>
                  <a:lnTo>
                    <a:pt x="12" y="76"/>
                  </a:lnTo>
                  <a:lnTo>
                    <a:pt x="16" y="76"/>
                  </a:lnTo>
                  <a:lnTo>
                    <a:pt x="30" y="66"/>
                  </a:lnTo>
                  <a:lnTo>
                    <a:pt x="40" y="60"/>
                  </a:lnTo>
                  <a:lnTo>
                    <a:pt x="40" y="54"/>
                  </a:lnTo>
                  <a:lnTo>
                    <a:pt x="36" y="48"/>
                  </a:lnTo>
                  <a:lnTo>
                    <a:pt x="36" y="40"/>
                  </a:lnTo>
                  <a:lnTo>
                    <a:pt x="42" y="34"/>
                  </a:lnTo>
                  <a:lnTo>
                    <a:pt x="46" y="36"/>
                  </a:lnTo>
                  <a:lnTo>
                    <a:pt x="46" y="42"/>
                  </a:lnTo>
                  <a:lnTo>
                    <a:pt x="46" y="54"/>
                  </a:lnTo>
                  <a:lnTo>
                    <a:pt x="48" y="56"/>
                  </a:lnTo>
                  <a:lnTo>
                    <a:pt x="52" y="56"/>
                  </a:lnTo>
                  <a:lnTo>
                    <a:pt x="52" y="48"/>
                  </a:lnTo>
                  <a:lnTo>
                    <a:pt x="56" y="48"/>
                  </a:lnTo>
                  <a:lnTo>
                    <a:pt x="60" y="46"/>
                  </a:lnTo>
                  <a:lnTo>
                    <a:pt x="68" y="44"/>
                  </a:lnTo>
                  <a:lnTo>
                    <a:pt x="68" y="42"/>
                  </a:lnTo>
                  <a:lnTo>
                    <a:pt x="62" y="36"/>
                  </a:lnTo>
                  <a:lnTo>
                    <a:pt x="62" y="34"/>
                  </a:lnTo>
                  <a:lnTo>
                    <a:pt x="58" y="34"/>
                  </a:lnTo>
                  <a:lnTo>
                    <a:pt x="56" y="32"/>
                  </a:lnTo>
                  <a:lnTo>
                    <a:pt x="52" y="28"/>
                  </a:lnTo>
                  <a:lnTo>
                    <a:pt x="52" y="24"/>
                  </a:lnTo>
                  <a:lnTo>
                    <a:pt x="38" y="20"/>
                  </a:lnTo>
                  <a:lnTo>
                    <a:pt x="34" y="12"/>
                  </a:lnTo>
                  <a:lnTo>
                    <a:pt x="30" y="10"/>
                  </a:lnTo>
                  <a:lnTo>
                    <a:pt x="26" y="0"/>
                  </a:lnTo>
                  <a:lnTo>
                    <a:pt x="0" y="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09" name="Freeform 40"/>
            <p:cNvSpPr>
              <a:spLocks/>
            </p:cNvSpPr>
            <p:nvPr/>
          </p:nvSpPr>
          <p:spPr bwMode="grayWhite">
            <a:xfrm>
              <a:off x="4480" y="1337"/>
              <a:ext cx="129" cy="231"/>
            </a:xfrm>
            <a:custGeom>
              <a:avLst/>
              <a:gdLst>
                <a:gd name="T0" fmla="*/ 0 w 138"/>
                <a:gd name="T1" fmla="*/ 7 h 248"/>
                <a:gd name="T2" fmla="*/ 6 w 138"/>
                <a:gd name="T3" fmla="*/ 7 h 248"/>
                <a:gd name="T4" fmla="*/ 4 w 138"/>
                <a:gd name="T5" fmla="*/ 7 h 248"/>
                <a:gd name="T6" fmla="*/ 7 w 138"/>
                <a:gd name="T7" fmla="*/ 7 h 248"/>
                <a:gd name="T8" fmla="*/ 7 w 138"/>
                <a:gd name="T9" fmla="*/ 7 h 248"/>
                <a:gd name="T10" fmla="*/ 7 w 138"/>
                <a:gd name="T11" fmla="*/ 7 h 248"/>
                <a:gd name="T12" fmla="*/ 7 w 138"/>
                <a:gd name="T13" fmla="*/ 7 h 248"/>
                <a:gd name="T14" fmla="*/ 7 w 138"/>
                <a:gd name="T15" fmla="*/ 7 h 248"/>
                <a:gd name="T16" fmla="*/ 7 w 138"/>
                <a:gd name="T17" fmla="*/ 7 h 248"/>
                <a:gd name="T18" fmla="*/ 7 w 138"/>
                <a:gd name="T19" fmla="*/ 7 h 248"/>
                <a:gd name="T20" fmla="*/ 7 w 138"/>
                <a:gd name="T21" fmla="*/ 7 h 248"/>
                <a:gd name="T22" fmla="*/ 7 w 138"/>
                <a:gd name="T23" fmla="*/ 7 h 248"/>
                <a:gd name="T24" fmla="*/ 7 w 138"/>
                <a:gd name="T25" fmla="*/ 7 h 248"/>
                <a:gd name="T26" fmla="*/ 7 w 138"/>
                <a:gd name="T27" fmla="*/ 7 h 248"/>
                <a:gd name="T28" fmla="*/ 7 w 138"/>
                <a:gd name="T29" fmla="*/ 7 h 248"/>
                <a:gd name="T30" fmla="*/ 7 w 138"/>
                <a:gd name="T31" fmla="*/ 7 h 248"/>
                <a:gd name="T32" fmla="*/ 7 w 138"/>
                <a:gd name="T33" fmla="*/ 7 h 248"/>
                <a:gd name="T34" fmla="*/ 7 w 138"/>
                <a:gd name="T35" fmla="*/ 7 h 248"/>
                <a:gd name="T36" fmla="*/ 7 w 138"/>
                <a:gd name="T37" fmla="*/ 7 h 248"/>
                <a:gd name="T38" fmla="*/ 7 w 138"/>
                <a:gd name="T39" fmla="*/ 7 h 248"/>
                <a:gd name="T40" fmla="*/ 7 w 138"/>
                <a:gd name="T41" fmla="*/ 7 h 248"/>
                <a:gd name="T42" fmla="*/ 7 w 138"/>
                <a:gd name="T43" fmla="*/ 7 h 248"/>
                <a:gd name="T44" fmla="*/ 7 w 138"/>
                <a:gd name="T45" fmla="*/ 7 h 248"/>
                <a:gd name="T46" fmla="*/ 7 w 138"/>
                <a:gd name="T47" fmla="*/ 7 h 248"/>
                <a:gd name="T48" fmla="*/ 7 w 138"/>
                <a:gd name="T49" fmla="*/ 7 h 248"/>
                <a:gd name="T50" fmla="*/ 7 w 138"/>
                <a:gd name="T51" fmla="*/ 7 h 248"/>
                <a:gd name="T52" fmla="*/ 7 w 138"/>
                <a:gd name="T53" fmla="*/ 7 h 248"/>
                <a:gd name="T54" fmla="*/ 7 w 138"/>
                <a:gd name="T55" fmla="*/ 7 h 248"/>
                <a:gd name="T56" fmla="*/ 7 w 138"/>
                <a:gd name="T57" fmla="*/ 7 h 248"/>
                <a:gd name="T58" fmla="*/ 7 w 138"/>
                <a:gd name="T59" fmla="*/ 7 h 248"/>
                <a:gd name="T60" fmla="*/ 7 w 138"/>
                <a:gd name="T61" fmla="*/ 7 h 248"/>
                <a:gd name="T62" fmla="*/ 7 w 138"/>
                <a:gd name="T63" fmla="*/ 7 h 248"/>
                <a:gd name="T64" fmla="*/ 7 w 138"/>
                <a:gd name="T65" fmla="*/ 7 h 248"/>
                <a:gd name="T66" fmla="*/ 7 w 138"/>
                <a:gd name="T67" fmla="*/ 7 h 248"/>
                <a:gd name="T68" fmla="*/ 7 w 138"/>
                <a:gd name="T69" fmla="*/ 7 h 248"/>
                <a:gd name="T70" fmla="*/ 7 w 138"/>
                <a:gd name="T71" fmla="*/ 7 h 248"/>
                <a:gd name="T72" fmla="*/ 7 w 138"/>
                <a:gd name="T73" fmla="*/ 7 h 248"/>
                <a:gd name="T74" fmla="*/ 7 w 138"/>
                <a:gd name="T75" fmla="*/ 7 h 248"/>
                <a:gd name="T76" fmla="*/ 7 w 138"/>
                <a:gd name="T77" fmla="*/ 7 h 248"/>
                <a:gd name="T78" fmla="*/ 7 w 138"/>
                <a:gd name="T79" fmla="*/ 7 h 248"/>
                <a:gd name="T80" fmla="*/ 7 w 138"/>
                <a:gd name="T81" fmla="*/ 0 h 248"/>
                <a:gd name="T82" fmla="*/ 0 w 138"/>
                <a:gd name="T83" fmla="*/ 7 h 248"/>
                <a:gd name="T84" fmla="*/ 0 w 138"/>
                <a:gd name="T85" fmla="*/ 7 h 24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38"/>
                <a:gd name="T130" fmla="*/ 0 h 248"/>
                <a:gd name="T131" fmla="*/ 138 w 138"/>
                <a:gd name="T132" fmla="*/ 248 h 24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38" h="248">
                  <a:moveTo>
                    <a:pt x="0" y="32"/>
                  </a:moveTo>
                  <a:lnTo>
                    <a:pt x="6" y="42"/>
                  </a:lnTo>
                  <a:lnTo>
                    <a:pt x="4" y="46"/>
                  </a:lnTo>
                  <a:lnTo>
                    <a:pt x="8" y="50"/>
                  </a:lnTo>
                  <a:lnTo>
                    <a:pt x="8" y="54"/>
                  </a:lnTo>
                  <a:lnTo>
                    <a:pt x="20" y="82"/>
                  </a:lnTo>
                  <a:lnTo>
                    <a:pt x="24" y="102"/>
                  </a:lnTo>
                  <a:lnTo>
                    <a:pt x="18" y="114"/>
                  </a:lnTo>
                  <a:lnTo>
                    <a:pt x="20" y="124"/>
                  </a:lnTo>
                  <a:lnTo>
                    <a:pt x="32" y="152"/>
                  </a:lnTo>
                  <a:lnTo>
                    <a:pt x="30" y="164"/>
                  </a:lnTo>
                  <a:lnTo>
                    <a:pt x="32" y="170"/>
                  </a:lnTo>
                  <a:lnTo>
                    <a:pt x="34" y="168"/>
                  </a:lnTo>
                  <a:lnTo>
                    <a:pt x="34" y="166"/>
                  </a:lnTo>
                  <a:lnTo>
                    <a:pt x="38" y="164"/>
                  </a:lnTo>
                  <a:lnTo>
                    <a:pt x="46" y="178"/>
                  </a:lnTo>
                  <a:lnTo>
                    <a:pt x="50" y="202"/>
                  </a:lnTo>
                  <a:lnTo>
                    <a:pt x="50" y="216"/>
                  </a:lnTo>
                  <a:lnTo>
                    <a:pt x="56" y="232"/>
                  </a:lnTo>
                  <a:lnTo>
                    <a:pt x="64" y="248"/>
                  </a:lnTo>
                  <a:lnTo>
                    <a:pt x="116" y="236"/>
                  </a:lnTo>
                  <a:lnTo>
                    <a:pt x="116" y="232"/>
                  </a:lnTo>
                  <a:lnTo>
                    <a:pt x="110" y="226"/>
                  </a:lnTo>
                  <a:lnTo>
                    <a:pt x="110" y="216"/>
                  </a:lnTo>
                  <a:lnTo>
                    <a:pt x="112" y="212"/>
                  </a:lnTo>
                  <a:lnTo>
                    <a:pt x="110" y="202"/>
                  </a:lnTo>
                  <a:lnTo>
                    <a:pt x="106" y="162"/>
                  </a:lnTo>
                  <a:lnTo>
                    <a:pt x="106" y="150"/>
                  </a:lnTo>
                  <a:lnTo>
                    <a:pt x="110" y="126"/>
                  </a:lnTo>
                  <a:lnTo>
                    <a:pt x="114" y="110"/>
                  </a:lnTo>
                  <a:lnTo>
                    <a:pt x="116" y="100"/>
                  </a:lnTo>
                  <a:lnTo>
                    <a:pt x="110" y="90"/>
                  </a:lnTo>
                  <a:lnTo>
                    <a:pt x="110" y="82"/>
                  </a:lnTo>
                  <a:lnTo>
                    <a:pt x="114" y="76"/>
                  </a:lnTo>
                  <a:lnTo>
                    <a:pt x="130" y="64"/>
                  </a:lnTo>
                  <a:lnTo>
                    <a:pt x="138" y="42"/>
                  </a:lnTo>
                  <a:lnTo>
                    <a:pt x="130" y="28"/>
                  </a:lnTo>
                  <a:lnTo>
                    <a:pt x="128" y="22"/>
                  </a:lnTo>
                  <a:lnTo>
                    <a:pt x="132" y="18"/>
                  </a:lnTo>
                  <a:lnTo>
                    <a:pt x="130" y="14"/>
                  </a:lnTo>
                  <a:lnTo>
                    <a:pt x="126" y="0"/>
                  </a:lnTo>
                  <a:lnTo>
                    <a:pt x="0" y="3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0" name="Freeform 41"/>
            <p:cNvSpPr>
              <a:spLocks/>
            </p:cNvSpPr>
            <p:nvPr/>
          </p:nvSpPr>
          <p:spPr bwMode="grayWhite">
            <a:xfrm>
              <a:off x="4578" y="1303"/>
              <a:ext cx="118" cy="254"/>
            </a:xfrm>
            <a:custGeom>
              <a:avLst/>
              <a:gdLst>
                <a:gd name="T0" fmla="*/ 7 w 126"/>
                <a:gd name="T1" fmla="*/ 6 h 274"/>
                <a:gd name="T2" fmla="*/ 7 w 126"/>
                <a:gd name="T3" fmla="*/ 6 h 274"/>
                <a:gd name="T4" fmla="*/ 7 w 126"/>
                <a:gd name="T5" fmla="*/ 6 h 274"/>
                <a:gd name="T6" fmla="*/ 7 w 126"/>
                <a:gd name="T7" fmla="*/ 6 h 274"/>
                <a:gd name="T8" fmla="*/ 7 w 126"/>
                <a:gd name="T9" fmla="*/ 6 h 274"/>
                <a:gd name="T10" fmla="*/ 7 w 126"/>
                <a:gd name="T11" fmla="*/ 6 h 274"/>
                <a:gd name="T12" fmla="*/ 7 w 126"/>
                <a:gd name="T13" fmla="*/ 6 h 274"/>
                <a:gd name="T14" fmla="*/ 7 w 126"/>
                <a:gd name="T15" fmla="*/ 6 h 274"/>
                <a:gd name="T16" fmla="*/ 7 w 126"/>
                <a:gd name="T17" fmla="*/ 6 h 274"/>
                <a:gd name="T18" fmla="*/ 7 w 126"/>
                <a:gd name="T19" fmla="*/ 6 h 274"/>
                <a:gd name="T20" fmla="*/ 7 w 126"/>
                <a:gd name="T21" fmla="*/ 6 h 274"/>
                <a:gd name="T22" fmla="*/ 7 w 126"/>
                <a:gd name="T23" fmla="*/ 6 h 274"/>
                <a:gd name="T24" fmla="*/ 4 w 126"/>
                <a:gd name="T25" fmla="*/ 6 h 274"/>
                <a:gd name="T26" fmla="*/ 4 w 126"/>
                <a:gd name="T27" fmla="*/ 6 h 274"/>
                <a:gd name="T28" fmla="*/ 6 w 126"/>
                <a:gd name="T29" fmla="*/ 6 h 274"/>
                <a:gd name="T30" fmla="*/ 4 w 126"/>
                <a:gd name="T31" fmla="*/ 6 h 274"/>
                <a:gd name="T32" fmla="*/ 0 w 126"/>
                <a:gd name="T33" fmla="*/ 6 h 274"/>
                <a:gd name="T34" fmla="*/ 0 w 126"/>
                <a:gd name="T35" fmla="*/ 6 h 274"/>
                <a:gd name="T36" fmla="*/ 4 w 126"/>
                <a:gd name="T37" fmla="*/ 6 h 274"/>
                <a:gd name="T38" fmla="*/ 7 w 126"/>
                <a:gd name="T39" fmla="*/ 6 h 274"/>
                <a:gd name="T40" fmla="*/ 7 w 126"/>
                <a:gd name="T41" fmla="*/ 6 h 274"/>
                <a:gd name="T42" fmla="*/ 4 w 126"/>
                <a:gd name="T43" fmla="*/ 6 h 274"/>
                <a:gd name="T44" fmla="*/ 4 w 126"/>
                <a:gd name="T45" fmla="*/ 6 h 274"/>
                <a:gd name="T46" fmla="*/ 7 w 126"/>
                <a:gd name="T47" fmla="*/ 6 h 274"/>
                <a:gd name="T48" fmla="*/ 7 w 126"/>
                <a:gd name="T49" fmla="*/ 6 h 274"/>
                <a:gd name="T50" fmla="*/ 7 w 126"/>
                <a:gd name="T51" fmla="*/ 6 h 274"/>
                <a:gd name="T52" fmla="*/ 7 w 126"/>
                <a:gd name="T53" fmla="*/ 6 h 274"/>
                <a:gd name="T54" fmla="*/ 7 w 126"/>
                <a:gd name="T55" fmla="*/ 6 h 274"/>
                <a:gd name="T56" fmla="*/ 7 w 126"/>
                <a:gd name="T57" fmla="*/ 6 h 274"/>
                <a:gd name="T58" fmla="*/ 7 w 126"/>
                <a:gd name="T59" fmla="*/ 6 h 274"/>
                <a:gd name="T60" fmla="*/ 7 w 126"/>
                <a:gd name="T61" fmla="*/ 6 h 274"/>
                <a:gd name="T62" fmla="*/ 7 w 126"/>
                <a:gd name="T63" fmla="*/ 6 h 274"/>
                <a:gd name="T64" fmla="*/ 7 w 126"/>
                <a:gd name="T65" fmla="*/ 6 h 274"/>
                <a:gd name="T66" fmla="*/ 7 w 126"/>
                <a:gd name="T67" fmla="*/ 6 h 274"/>
                <a:gd name="T68" fmla="*/ 7 w 126"/>
                <a:gd name="T69" fmla="*/ 6 h 274"/>
                <a:gd name="T70" fmla="*/ 7 w 126"/>
                <a:gd name="T71" fmla="*/ 4 h 274"/>
                <a:gd name="T72" fmla="*/ 7 w 126"/>
                <a:gd name="T73" fmla="*/ 6 h 274"/>
                <a:gd name="T74" fmla="*/ 7 w 126"/>
                <a:gd name="T75" fmla="*/ 6 h 274"/>
                <a:gd name="T76" fmla="*/ 7 w 126"/>
                <a:gd name="T77" fmla="*/ 0 h 274"/>
                <a:gd name="T78" fmla="*/ 7 w 126"/>
                <a:gd name="T79" fmla="*/ 6 h 274"/>
                <a:gd name="T80" fmla="*/ 7 w 126"/>
                <a:gd name="T81" fmla="*/ 6 h 274"/>
                <a:gd name="T82" fmla="*/ 7 w 126"/>
                <a:gd name="T83" fmla="*/ 6 h 274"/>
                <a:gd name="T84" fmla="*/ 7 w 126"/>
                <a:gd name="T85" fmla="*/ 6 h 274"/>
                <a:gd name="T86" fmla="*/ 7 w 126"/>
                <a:gd name="T87" fmla="*/ 6 h 274"/>
                <a:gd name="T88" fmla="*/ 7 w 126"/>
                <a:gd name="T89" fmla="*/ 6 h 274"/>
                <a:gd name="T90" fmla="*/ 7 w 126"/>
                <a:gd name="T91" fmla="*/ 6 h 274"/>
                <a:gd name="T92" fmla="*/ 7 w 126"/>
                <a:gd name="T93" fmla="*/ 6 h 274"/>
                <a:gd name="T94" fmla="*/ 7 w 126"/>
                <a:gd name="T95" fmla="*/ 6 h 274"/>
                <a:gd name="T96" fmla="*/ 7 w 126"/>
                <a:gd name="T97" fmla="*/ 6 h 274"/>
                <a:gd name="T98" fmla="*/ 7 w 126"/>
                <a:gd name="T99" fmla="*/ 6 h 274"/>
                <a:gd name="T100" fmla="*/ 7 w 126"/>
                <a:gd name="T101" fmla="*/ 6 h 27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26"/>
                <a:gd name="T154" fmla="*/ 0 h 274"/>
                <a:gd name="T155" fmla="*/ 126 w 126"/>
                <a:gd name="T156" fmla="*/ 274 h 27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26" h="274">
                  <a:moveTo>
                    <a:pt x="124" y="232"/>
                  </a:moveTo>
                  <a:lnTo>
                    <a:pt x="120" y="230"/>
                  </a:lnTo>
                  <a:lnTo>
                    <a:pt x="114" y="230"/>
                  </a:lnTo>
                  <a:lnTo>
                    <a:pt x="108" y="242"/>
                  </a:lnTo>
                  <a:lnTo>
                    <a:pt x="102" y="244"/>
                  </a:lnTo>
                  <a:lnTo>
                    <a:pt x="102" y="250"/>
                  </a:lnTo>
                  <a:lnTo>
                    <a:pt x="102" y="252"/>
                  </a:lnTo>
                  <a:lnTo>
                    <a:pt x="100" y="250"/>
                  </a:lnTo>
                  <a:lnTo>
                    <a:pt x="96" y="252"/>
                  </a:lnTo>
                  <a:lnTo>
                    <a:pt x="96" y="256"/>
                  </a:lnTo>
                  <a:lnTo>
                    <a:pt x="10" y="274"/>
                  </a:lnTo>
                  <a:lnTo>
                    <a:pt x="10" y="270"/>
                  </a:lnTo>
                  <a:lnTo>
                    <a:pt x="4" y="264"/>
                  </a:lnTo>
                  <a:lnTo>
                    <a:pt x="4" y="254"/>
                  </a:lnTo>
                  <a:lnTo>
                    <a:pt x="6" y="250"/>
                  </a:lnTo>
                  <a:lnTo>
                    <a:pt x="4" y="240"/>
                  </a:lnTo>
                  <a:lnTo>
                    <a:pt x="0" y="200"/>
                  </a:lnTo>
                  <a:lnTo>
                    <a:pt x="0" y="188"/>
                  </a:lnTo>
                  <a:lnTo>
                    <a:pt x="4" y="164"/>
                  </a:lnTo>
                  <a:lnTo>
                    <a:pt x="8" y="148"/>
                  </a:lnTo>
                  <a:lnTo>
                    <a:pt x="10" y="138"/>
                  </a:lnTo>
                  <a:lnTo>
                    <a:pt x="4" y="128"/>
                  </a:lnTo>
                  <a:lnTo>
                    <a:pt x="4" y="120"/>
                  </a:lnTo>
                  <a:lnTo>
                    <a:pt x="8" y="114"/>
                  </a:lnTo>
                  <a:lnTo>
                    <a:pt x="24" y="102"/>
                  </a:lnTo>
                  <a:lnTo>
                    <a:pt x="32" y="80"/>
                  </a:lnTo>
                  <a:lnTo>
                    <a:pt x="24" y="66"/>
                  </a:lnTo>
                  <a:lnTo>
                    <a:pt x="22" y="60"/>
                  </a:lnTo>
                  <a:lnTo>
                    <a:pt x="26" y="56"/>
                  </a:lnTo>
                  <a:lnTo>
                    <a:pt x="24" y="52"/>
                  </a:lnTo>
                  <a:lnTo>
                    <a:pt x="20" y="38"/>
                  </a:lnTo>
                  <a:lnTo>
                    <a:pt x="24" y="20"/>
                  </a:lnTo>
                  <a:lnTo>
                    <a:pt x="20" y="14"/>
                  </a:lnTo>
                  <a:lnTo>
                    <a:pt x="22" y="10"/>
                  </a:lnTo>
                  <a:lnTo>
                    <a:pt x="26" y="10"/>
                  </a:lnTo>
                  <a:lnTo>
                    <a:pt x="30" y="4"/>
                  </a:lnTo>
                  <a:lnTo>
                    <a:pt x="34" y="6"/>
                  </a:lnTo>
                  <a:lnTo>
                    <a:pt x="38" y="6"/>
                  </a:lnTo>
                  <a:lnTo>
                    <a:pt x="42" y="0"/>
                  </a:lnTo>
                  <a:lnTo>
                    <a:pt x="98" y="168"/>
                  </a:lnTo>
                  <a:lnTo>
                    <a:pt x="100" y="172"/>
                  </a:lnTo>
                  <a:lnTo>
                    <a:pt x="100" y="180"/>
                  </a:lnTo>
                  <a:lnTo>
                    <a:pt x="100" y="182"/>
                  </a:lnTo>
                  <a:lnTo>
                    <a:pt x="114" y="194"/>
                  </a:lnTo>
                  <a:lnTo>
                    <a:pt x="116" y="194"/>
                  </a:lnTo>
                  <a:lnTo>
                    <a:pt x="118" y="200"/>
                  </a:lnTo>
                  <a:lnTo>
                    <a:pt x="118" y="202"/>
                  </a:lnTo>
                  <a:lnTo>
                    <a:pt x="126" y="216"/>
                  </a:lnTo>
                  <a:lnTo>
                    <a:pt x="126" y="220"/>
                  </a:lnTo>
                  <a:lnTo>
                    <a:pt x="124" y="226"/>
                  </a:lnTo>
                  <a:lnTo>
                    <a:pt x="124" y="23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1" name="Freeform 42"/>
            <p:cNvSpPr>
              <a:spLocks/>
            </p:cNvSpPr>
            <p:nvPr/>
          </p:nvSpPr>
          <p:spPr bwMode="grayWhite">
            <a:xfrm>
              <a:off x="4618" y="1072"/>
              <a:ext cx="267" cy="432"/>
            </a:xfrm>
            <a:custGeom>
              <a:avLst/>
              <a:gdLst>
                <a:gd name="T0" fmla="*/ 6 w 288"/>
                <a:gd name="T1" fmla="*/ 7 h 464"/>
                <a:gd name="T2" fmla="*/ 6 w 288"/>
                <a:gd name="T3" fmla="*/ 7 h 464"/>
                <a:gd name="T4" fmla="*/ 6 w 288"/>
                <a:gd name="T5" fmla="*/ 7 h 464"/>
                <a:gd name="T6" fmla="*/ 6 w 288"/>
                <a:gd name="T7" fmla="*/ 7 h 464"/>
                <a:gd name="T8" fmla="*/ 6 w 288"/>
                <a:gd name="T9" fmla="*/ 7 h 464"/>
                <a:gd name="T10" fmla="*/ 6 w 288"/>
                <a:gd name="T11" fmla="*/ 7 h 464"/>
                <a:gd name="T12" fmla="*/ 6 w 288"/>
                <a:gd name="T13" fmla="*/ 7 h 464"/>
                <a:gd name="T14" fmla="*/ 6 w 288"/>
                <a:gd name="T15" fmla="*/ 7 h 464"/>
                <a:gd name="T16" fmla="*/ 6 w 288"/>
                <a:gd name="T17" fmla="*/ 7 h 464"/>
                <a:gd name="T18" fmla="*/ 6 w 288"/>
                <a:gd name="T19" fmla="*/ 7 h 464"/>
                <a:gd name="T20" fmla="*/ 6 w 288"/>
                <a:gd name="T21" fmla="*/ 7 h 464"/>
                <a:gd name="T22" fmla="*/ 6 w 288"/>
                <a:gd name="T23" fmla="*/ 7 h 464"/>
                <a:gd name="T24" fmla="*/ 6 w 288"/>
                <a:gd name="T25" fmla="*/ 7 h 464"/>
                <a:gd name="T26" fmla="*/ 6 w 288"/>
                <a:gd name="T27" fmla="*/ 7 h 464"/>
                <a:gd name="T28" fmla="*/ 6 w 288"/>
                <a:gd name="T29" fmla="*/ 7 h 464"/>
                <a:gd name="T30" fmla="*/ 6 w 288"/>
                <a:gd name="T31" fmla="*/ 7 h 464"/>
                <a:gd name="T32" fmla="*/ 6 w 288"/>
                <a:gd name="T33" fmla="*/ 7 h 464"/>
                <a:gd name="T34" fmla="*/ 6 w 288"/>
                <a:gd name="T35" fmla="*/ 7 h 464"/>
                <a:gd name="T36" fmla="*/ 6 w 288"/>
                <a:gd name="T37" fmla="*/ 7 h 464"/>
                <a:gd name="T38" fmla="*/ 6 w 288"/>
                <a:gd name="T39" fmla="*/ 7 h 464"/>
                <a:gd name="T40" fmla="*/ 6 w 288"/>
                <a:gd name="T41" fmla="*/ 7 h 464"/>
                <a:gd name="T42" fmla="*/ 6 w 288"/>
                <a:gd name="T43" fmla="*/ 7 h 464"/>
                <a:gd name="T44" fmla="*/ 6 w 288"/>
                <a:gd name="T45" fmla="*/ 7 h 464"/>
                <a:gd name="T46" fmla="*/ 6 w 288"/>
                <a:gd name="T47" fmla="*/ 7 h 464"/>
                <a:gd name="T48" fmla="*/ 6 w 288"/>
                <a:gd name="T49" fmla="*/ 7 h 464"/>
                <a:gd name="T50" fmla="*/ 6 w 288"/>
                <a:gd name="T51" fmla="*/ 7 h 464"/>
                <a:gd name="T52" fmla="*/ 6 w 288"/>
                <a:gd name="T53" fmla="*/ 7 h 464"/>
                <a:gd name="T54" fmla="*/ 6 w 288"/>
                <a:gd name="T55" fmla="*/ 7 h 464"/>
                <a:gd name="T56" fmla="*/ 6 w 288"/>
                <a:gd name="T57" fmla="*/ 7 h 464"/>
                <a:gd name="T58" fmla="*/ 6 w 288"/>
                <a:gd name="T59" fmla="*/ 7 h 464"/>
                <a:gd name="T60" fmla="*/ 6 w 288"/>
                <a:gd name="T61" fmla="*/ 7 h 464"/>
                <a:gd name="T62" fmla="*/ 6 w 288"/>
                <a:gd name="T63" fmla="*/ 7 h 464"/>
                <a:gd name="T64" fmla="*/ 6 w 288"/>
                <a:gd name="T65" fmla="*/ 7 h 464"/>
                <a:gd name="T66" fmla="*/ 6 w 288"/>
                <a:gd name="T67" fmla="*/ 7 h 464"/>
                <a:gd name="T68" fmla="*/ 6 w 288"/>
                <a:gd name="T69" fmla="*/ 7 h 464"/>
                <a:gd name="T70" fmla="*/ 6 w 288"/>
                <a:gd name="T71" fmla="*/ 7 h 464"/>
                <a:gd name="T72" fmla="*/ 6 w 288"/>
                <a:gd name="T73" fmla="*/ 7 h 464"/>
                <a:gd name="T74" fmla="*/ 6 w 288"/>
                <a:gd name="T75" fmla="*/ 7 h 464"/>
                <a:gd name="T76" fmla="*/ 6 w 288"/>
                <a:gd name="T77" fmla="*/ 7 h 464"/>
                <a:gd name="T78" fmla="*/ 6 w 288"/>
                <a:gd name="T79" fmla="*/ 2 h 464"/>
                <a:gd name="T80" fmla="*/ 6 w 288"/>
                <a:gd name="T81" fmla="*/ 2 h 464"/>
                <a:gd name="T82" fmla="*/ 6 w 288"/>
                <a:gd name="T83" fmla="*/ 7 h 464"/>
                <a:gd name="T84" fmla="*/ 6 w 288"/>
                <a:gd name="T85" fmla="*/ 7 h 464"/>
                <a:gd name="T86" fmla="*/ 6 w 288"/>
                <a:gd name="T87" fmla="*/ 7 h 464"/>
                <a:gd name="T88" fmla="*/ 6 w 288"/>
                <a:gd name="T89" fmla="*/ 7 h 464"/>
                <a:gd name="T90" fmla="*/ 6 w 288"/>
                <a:gd name="T91" fmla="*/ 7 h 464"/>
                <a:gd name="T92" fmla="*/ 6 w 288"/>
                <a:gd name="T93" fmla="*/ 7 h 464"/>
                <a:gd name="T94" fmla="*/ 6 w 288"/>
                <a:gd name="T95" fmla="*/ 7 h 464"/>
                <a:gd name="T96" fmla="*/ 6 w 288"/>
                <a:gd name="T97" fmla="*/ 7 h 464"/>
                <a:gd name="T98" fmla="*/ 6 w 288"/>
                <a:gd name="T99" fmla="*/ 7 h 464"/>
                <a:gd name="T100" fmla="*/ 6 w 288"/>
                <a:gd name="T101" fmla="*/ 7 h 464"/>
                <a:gd name="T102" fmla="*/ 6 w 288"/>
                <a:gd name="T103" fmla="*/ 7 h 464"/>
                <a:gd name="T104" fmla="*/ 6 w 288"/>
                <a:gd name="T105" fmla="*/ 7 h 464"/>
                <a:gd name="T106" fmla="*/ 6 w 288"/>
                <a:gd name="T107" fmla="*/ 7 h 464"/>
                <a:gd name="T108" fmla="*/ 6 w 288"/>
                <a:gd name="T109" fmla="*/ 7 h 464"/>
                <a:gd name="T110" fmla="*/ 6 w 288"/>
                <a:gd name="T111" fmla="*/ 7 h 46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8"/>
                <a:gd name="T169" fmla="*/ 0 h 464"/>
                <a:gd name="T170" fmla="*/ 288 w 288"/>
                <a:gd name="T171" fmla="*/ 464 h 46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8" h="464">
                  <a:moveTo>
                    <a:pt x="0" y="248"/>
                  </a:moveTo>
                  <a:lnTo>
                    <a:pt x="56" y="416"/>
                  </a:lnTo>
                  <a:lnTo>
                    <a:pt x="58" y="420"/>
                  </a:lnTo>
                  <a:lnTo>
                    <a:pt x="58" y="428"/>
                  </a:lnTo>
                  <a:lnTo>
                    <a:pt x="58" y="430"/>
                  </a:lnTo>
                  <a:lnTo>
                    <a:pt x="72" y="442"/>
                  </a:lnTo>
                  <a:lnTo>
                    <a:pt x="74" y="442"/>
                  </a:lnTo>
                  <a:lnTo>
                    <a:pt x="76" y="448"/>
                  </a:lnTo>
                  <a:lnTo>
                    <a:pt x="76" y="450"/>
                  </a:lnTo>
                  <a:lnTo>
                    <a:pt x="84" y="464"/>
                  </a:lnTo>
                  <a:lnTo>
                    <a:pt x="86" y="462"/>
                  </a:lnTo>
                  <a:lnTo>
                    <a:pt x="88" y="450"/>
                  </a:lnTo>
                  <a:lnTo>
                    <a:pt x="88" y="438"/>
                  </a:lnTo>
                  <a:lnTo>
                    <a:pt x="94" y="426"/>
                  </a:lnTo>
                  <a:lnTo>
                    <a:pt x="100" y="408"/>
                  </a:lnTo>
                  <a:lnTo>
                    <a:pt x="106" y="400"/>
                  </a:lnTo>
                  <a:lnTo>
                    <a:pt x="108" y="396"/>
                  </a:lnTo>
                  <a:lnTo>
                    <a:pt x="104" y="394"/>
                  </a:lnTo>
                  <a:lnTo>
                    <a:pt x="100" y="384"/>
                  </a:lnTo>
                  <a:lnTo>
                    <a:pt x="118" y="366"/>
                  </a:lnTo>
                  <a:lnTo>
                    <a:pt x="122" y="368"/>
                  </a:lnTo>
                  <a:lnTo>
                    <a:pt x="124" y="376"/>
                  </a:lnTo>
                  <a:lnTo>
                    <a:pt x="126" y="378"/>
                  </a:lnTo>
                  <a:lnTo>
                    <a:pt x="130" y="376"/>
                  </a:lnTo>
                  <a:lnTo>
                    <a:pt x="130" y="368"/>
                  </a:lnTo>
                  <a:lnTo>
                    <a:pt x="130" y="362"/>
                  </a:lnTo>
                  <a:lnTo>
                    <a:pt x="144" y="360"/>
                  </a:lnTo>
                  <a:lnTo>
                    <a:pt x="150" y="356"/>
                  </a:lnTo>
                  <a:lnTo>
                    <a:pt x="150" y="348"/>
                  </a:lnTo>
                  <a:lnTo>
                    <a:pt x="154" y="346"/>
                  </a:lnTo>
                  <a:lnTo>
                    <a:pt x="160" y="346"/>
                  </a:lnTo>
                  <a:lnTo>
                    <a:pt x="166" y="342"/>
                  </a:lnTo>
                  <a:lnTo>
                    <a:pt x="168" y="338"/>
                  </a:lnTo>
                  <a:lnTo>
                    <a:pt x="172" y="328"/>
                  </a:lnTo>
                  <a:lnTo>
                    <a:pt x="170" y="318"/>
                  </a:lnTo>
                  <a:lnTo>
                    <a:pt x="178" y="308"/>
                  </a:lnTo>
                  <a:lnTo>
                    <a:pt x="178" y="302"/>
                  </a:lnTo>
                  <a:lnTo>
                    <a:pt x="182" y="302"/>
                  </a:lnTo>
                  <a:lnTo>
                    <a:pt x="192" y="304"/>
                  </a:lnTo>
                  <a:lnTo>
                    <a:pt x="198" y="300"/>
                  </a:lnTo>
                  <a:lnTo>
                    <a:pt x="200" y="296"/>
                  </a:lnTo>
                  <a:lnTo>
                    <a:pt x="204" y="286"/>
                  </a:lnTo>
                  <a:lnTo>
                    <a:pt x="208" y="286"/>
                  </a:lnTo>
                  <a:lnTo>
                    <a:pt x="216" y="274"/>
                  </a:lnTo>
                  <a:lnTo>
                    <a:pt x="226" y="276"/>
                  </a:lnTo>
                  <a:lnTo>
                    <a:pt x="234" y="282"/>
                  </a:lnTo>
                  <a:lnTo>
                    <a:pt x="244" y="264"/>
                  </a:lnTo>
                  <a:lnTo>
                    <a:pt x="252" y="258"/>
                  </a:lnTo>
                  <a:lnTo>
                    <a:pt x="268" y="246"/>
                  </a:lnTo>
                  <a:lnTo>
                    <a:pt x="272" y="238"/>
                  </a:lnTo>
                  <a:lnTo>
                    <a:pt x="274" y="236"/>
                  </a:lnTo>
                  <a:lnTo>
                    <a:pt x="278" y="236"/>
                  </a:lnTo>
                  <a:lnTo>
                    <a:pt x="286" y="234"/>
                  </a:lnTo>
                  <a:lnTo>
                    <a:pt x="288" y="226"/>
                  </a:lnTo>
                  <a:lnTo>
                    <a:pt x="288" y="218"/>
                  </a:lnTo>
                  <a:lnTo>
                    <a:pt x="282" y="216"/>
                  </a:lnTo>
                  <a:lnTo>
                    <a:pt x="280" y="216"/>
                  </a:lnTo>
                  <a:lnTo>
                    <a:pt x="276" y="214"/>
                  </a:lnTo>
                  <a:lnTo>
                    <a:pt x="280" y="208"/>
                  </a:lnTo>
                  <a:lnTo>
                    <a:pt x="282" y="206"/>
                  </a:lnTo>
                  <a:lnTo>
                    <a:pt x="280" y="200"/>
                  </a:lnTo>
                  <a:lnTo>
                    <a:pt x="276" y="188"/>
                  </a:lnTo>
                  <a:lnTo>
                    <a:pt x="268" y="184"/>
                  </a:lnTo>
                  <a:lnTo>
                    <a:pt x="262" y="184"/>
                  </a:lnTo>
                  <a:lnTo>
                    <a:pt x="260" y="188"/>
                  </a:lnTo>
                  <a:lnTo>
                    <a:pt x="254" y="190"/>
                  </a:lnTo>
                  <a:lnTo>
                    <a:pt x="248" y="188"/>
                  </a:lnTo>
                  <a:lnTo>
                    <a:pt x="240" y="162"/>
                  </a:lnTo>
                  <a:lnTo>
                    <a:pt x="244" y="158"/>
                  </a:lnTo>
                  <a:lnTo>
                    <a:pt x="242" y="154"/>
                  </a:lnTo>
                  <a:lnTo>
                    <a:pt x="240" y="152"/>
                  </a:lnTo>
                  <a:lnTo>
                    <a:pt x="236" y="152"/>
                  </a:lnTo>
                  <a:lnTo>
                    <a:pt x="232" y="154"/>
                  </a:lnTo>
                  <a:lnTo>
                    <a:pt x="222" y="150"/>
                  </a:lnTo>
                  <a:lnTo>
                    <a:pt x="216" y="150"/>
                  </a:lnTo>
                  <a:lnTo>
                    <a:pt x="212" y="148"/>
                  </a:lnTo>
                  <a:lnTo>
                    <a:pt x="208" y="132"/>
                  </a:lnTo>
                  <a:lnTo>
                    <a:pt x="208" y="130"/>
                  </a:lnTo>
                  <a:lnTo>
                    <a:pt x="172" y="20"/>
                  </a:lnTo>
                  <a:lnTo>
                    <a:pt x="142" y="2"/>
                  </a:lnTo>
                  <a:lnTo>
                    <a:pt x="134" y="0"/>
                  </a:lnTo>
                  <a:lnTo>
                    <a:pt x="128" y="2"/>
                  </a:lnTo>
                  <a:lnTo>
                    <a:pt x="124" y="6"/>
                  </a:lnTo>
                  <a:lnTo>
                    <a:pt x="122" y="12"/>
                  </a:lnTo>
                  <a:lnTo>
                    <a:pt x="118" y="12"/>
                  </a:lnTo>
                  <a:lnTo>
                    <a:pt x="108" y="16"/>
                  </a:lnTo>
                  <a:lnTo>
                    <a:pt x="92" y="30"/>
                  </a:lnTo>
                  <a:lnTo>
                    <a:pt x="88" y="30"/>
                  </a:lnTo>
                  <a:lnTo>
                    <a:pt x="82" y="22"/>
                  </a:lnTo>
                  <a:lnTo>
                    <a:pt x="82" y="12"/>
                  </a:lnTo>
                  <a:lnTo>
                    <a:pt x="80" y="8"/>
                  </a:lnTo>
                  <a:lnTo>
                    <a:pt x="74" y="8"/>
                  </a:lnTo>
                  <a:lnTo>
                    <a:pt x="64" y="12"/>
                  </a:lnTo>
                  <a:lnTo>
                    <a:pt x="38" y="96"/>
                  </a:lnTo>
                  <a:lnTo>
                    <a:pt x="38" y="110"/>
                  </a:lnTo>
                  <a:lnTo>
                    <a:pt x="42" y="114"/>
                  </a:lnTo>
                  <a:lnTo>
                    <a:pt x="42" y="124"/>
                  </a:lnTo>
                  <a:lnTo>
                    <a:pt x="40" y="130"/>
                  </a:lnTo>
                  <a:lnTo>
                    <a:pt x="36" y="134"/>
                  </a:lnTo>
                  <a:lnTo>
                    <a:pt x="32" y="142"/>
                  </a:lnTo>
                  <a:lnTo>
                    <a:pt x="40" y="176"/>
                  </a:lnTo>
                  <a:lnTo>
                    <a:pt x="36" y="188"/>
                  </a:lnTo>
                  <a:lnTo>
                    <a:pt x="36" y="196"/>
                  </a:lnTo>
                  <a:lnTo>
                    <a:pt x="24" y="214"/>
                  </a:lnTo>
                  <a:lnTo>
                    <a:pt x="22" y="220"/>
                  </a:lnTo>
                  <a:lnTo>
                    <a:pt x="26" y="230"/>
                  </a:lnTo>
                  <a:lnTo>
                    <a:pt x="26" y="232"/>
                  </a:lnTo>
                  <a:lnTo>
                    <a:pt x="18" y="232"/>
                  </a:lnTo>
                  <a:lnTo>
                    <a:pt x="20" y="240"/>
                  </a:lnTo>
                  <a:lnTo>
                    <a:pt x="18" y="246"/>
                  </a:lnTo>
                  <a:lnTo>
                    <a:pt x="14" y="246"/>
                  </a:lnTo>
                  <a:lnTo>
                    <a:pt x="8" y="244"/>
                  </a:lnTo>
                  <a:lnTo>
                    <a:pt x="0" y="248"/>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2" name="Freeform 43"/>
            <p:cNvSpPr>
              <a:spLocks/>
            </p:cNvSpPr>
            <p:nvPr/>
          </p:nvSpPr>
          <p:spPr bwMode="grayWhite">
            <a:xfrm>
              <a:off x="3122" y="2315"/>
              <a:ext cx="363" cy="336"/>
            </a:xfrm>
            <a:custGeom>
              <a:avLst/>
              <a:gdLst>
                <a:gd name="T0" fmla="*/ 0 w 392"/>
                <a:gd name="T1" fmla="*/ 7 h 360"/>
                <a:gd name="T2" fmla="*/ 6 w 392"/>
                <a:gd name="T3" fmla="*/ 0 h 360"/>
                <a:gd name="T4" fmla="*/ 6 w 392"/>
                <a:gd name="T5" fmla="*/ 4 h 360"/>
                <a:gd name="T6" fmla="*/ 6 w 392"/>
                <a:gd name="T7" fmla="*/ 7 h 360"/>
                <a:gd name="T8" fmla="*/ 6 w 392"/>
                <a:gd name="T9" fmla="*/ 7 h 360"/>
                <a:gd name="T10" fmla="*/ 6 w 392"/>
                <a:gd name="T11" fmla="*/ 7 h 360"/>
                <a:gd name="T12" fmla="*/ 6 w 392"/>
                <a:gd name="T13" fmla="*/ 7 h 360"/>
                <a:gd name="T14" fmla="*/ 6 w 392"/>
                <a:gd name="T15" fmla="*/ 7 h 360"/>
                <a:gd name="T16" fmla="*/ 6 w 392"/>
                <a:gd name="T17" fmla="*/ 7 h 360"/>
                <a:gd name="T18" fmla="*/ 6 w 392"/>
                <a:gd name="T19" fmla="*/ 7 h 360"/>
                <a:gd name="T20" fmla="*/ 6 w 392"/>
                <a:gd name="T21" fmla="*/ 7 h 360"/>
                <a:gd name="T22" fmla="*/ 6 w 392"/>
                <a:gd name="T23" fmla="*/ 7 h 360"/>
                <a:gd name="T24" fmla="*/ 6 w 392"/>
                <a:gd name="T25" fmla="*/ 7 h 360"/>
                <a:gd name="T26" fmla="*/ 6 w 392"/>
                <a:gd name="T27" fmla="*/ 7 h 360"/>
                <a:gd name="T28" fmla="*/ 6 w 392"/>
                <a:gd name="T29" fmla="*/ 7 h 360"/>
                <a:gd name="T30" fmla="*/ 6 w 392"/>
                <a:gd name="T31" fmla="*/ 7 h 360"/>
                <a:gd name="T32" fmla="*/ 6 w 392"/>
                <a:gd name="T33" fmla="*/ 7 h 360"/>
                <a:gd name="T34" fmla="*/ 6 w 392"/>
                <a:gd name="T35" fmla="*/ 7 h 360"/>
                <a:gd name="T36" fmla="*/ 6 w 392"/>
                <a:gd name="T37" fmla="*/ 7 h 360"/>
                <a:gd name="T38" fmla="*/ 6 w 392"/>
                <a:gd name="T39" fmla="*/ 7 h 360"/>
                <a:gd name="T40" fmla="*/ 6 w 392"/>
                <a:gd name="T41" fmla="*/ 7 h 360"/>
                <a:gd name="T42" fmla="*/ 6 w 392"/>
                <a:gd name="T43" fmla="*/ 7 h 360"/>
                <a:gd name="T44" fmla="*/ 6 w 392"/>
                <a:gd name="T45" fmla="*/ 7 h 360"/>
                <a:gd name="T46" fmla="*/ 6 w 392"/>
                <a:gd name="T47" fmla="*/ 7 h 360"/>
                <a:gd name="T48" fmla="*/ 6 w 392"/>
                <a:gd name="T49" fmla="*/ 7 h 360"/>
                <a:gd name="T50" fmla="*/ 6 w 392"/>
                <a:gd name="T51" fmla="*/ 7 h 360"/>
                <a:gd name="T52" fmla="*/ 6 w 392"/>
                <a:gd name="T53" fmla="*/ 7 h 360"/>
                <a:gd name="T54" fmla="*/ 6 w 392"/>
                <a:gd name="T55" fmla="*/ 7 h 360"/>
                <a:gd name="T56" fmla="*/ 6 w 392"/>
                <a:gd name="T57" fmla="*/ 7 h 360"/>
                <a:gd name="T58" fmla="*/ 6 w 392"/>
                <a:gd name="T59" fmla="*/ 7 h 360"/>
                <a:gd name="T60" fmla="*/ 6 w 392"/>
                <a:gd name="T61" fmla="*/ 7 h 360"/>
                <a:gd name="T62" fmla="*/ 6 w 392"/>
                <a:gd name="T63" fmla="*/ 7 h 360"/>
                <a:gd name="T64" fmla="*/ 6 w 392"/>
                <a:gd name="T65" fmla="*/ 7 h 360"/>
                <a:gd name="T66" fmla="*/ 6 w 392"/>
                <a:gd name="T67" fmla="*/ 7 h 360"/>
                <a:gd name="T68" fmla="*/ 6 w 392"/>
                <a:gd name="T69" fmla="*/ 7 h 360"/>
                <a:gd name="T70" fmla="*/ 6 w 392"/>
                <a:gd name="T71" fmla="*/ 7 h 360"/>
                <a:gd name="T72" fmla="*/ 6 w 392"/>
                <a:gd name="T73" fmla="*/ 7 h 360"/>
                <a:gd name="T74" fmla="*/ 6 w 392"/>
                <a:gd name="T75" fmla="*/ 7 h 360"/>
                <a:gd name="T76" fmla="*/ 6 w 392"/>
                <a:gd name="T77" fmla="*/ 7 h 360"/>
                <a:gd name="T78" fmla="*/ 6 w 392"/>
                <a:gd name="T79" fmla="*/ 7 h 360"/>
                <a:gd name="T80" fmla="*/ 6 w 392"/>
                <a:gd name="T81" fmla="*/ 7 h 360"/>
                <a:gd name="T82" fmla="*/ 6 w 392"/>
                <a:gd name="T83" fmla="*/ 7 h 360"/>
                <a:gd name="T84" fmla="*/ 6 w 392"/>
                <a:gd name="T85" fmla="*/ 7 h 360"/>
                <a:gd name="T86" fmla="*/ 6 w 392"/>
                <a:gd name="T87" fmla="*/ 7 h 360"/>
                <a:gd name="T88" fmla="*/ 6 w 392"/>
                <a:gd name="T89" fmla="*/ 7 h 360"/>
                <a:gd name="T90" fmla="*/ 6 w 392"/>
                <a:gd name="T91" fmla="*/ 7 h 360"/>
                <a:gd name="T92" fmla="*/ 6 w 392"/>
                <a:gd name="T93" fmla="*/ 7 h 360"/>
                <a:gd name="T94" fmla="*/ 6 w 392"/>
                <a:gd name="T95" fmla="*/ 7 h 360"/>
                <a:gd name="T96" fmla="*/ 0 w 392"/>
                <a:gd name="T97" fmla="*/ 7 h 36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92"/>
                <a:gd name="T148" fmla="*/ 0 h 360"/>
                <a:gd name="T149" fmla="*/ 392 w 392"/>
                <a:gd name="T150" fmla="*/ 360 h 36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92" h="360">
                  <a:moveTo>
                    <a:pt x="0" y="16"/>
                  </a:moveTo>
                  <a:lnTo>
                    <a:pt x="352" y="0"/>
                  </a:lnTo>
                  <a:lnTo>
                    <a:pt x="350" y="4"/>
                  </a:lnTo>
                  <a:lnTo>
                    <a:pt x="358" y="10"/>
                  </a:lnTo>
                  <a:lnTo>
                    <a:pt x="362" y="18"/>
                  </a:lnTo>
                  <a:lnTo>
                    <a:pt x="360" y="26"/>
                  </a:lnTo>
                  <a:lnTo>
                    <a:pt x="350" y="34"/>
                  </a:lnTo>
                  <a:lnTo>
                    <a:pt x="340" y="46"/>
                  </a:lnTo>
                  <a:lnTo>
                    <a:pt x="338" y="52"/>
                  </a:lnTo>
                  <a:lnTo>
                    <a:pt x="392" y="48"/>
                  </a:lnTo>
                  <a:lnTo>
                    <a:pt x="390" y="54"/>
                  </a:lnTo>
                  <a:lnTo>
                    <a:pt x="392" y="58"/>
                  </a:lnTo>
                  <a:lnTo>
                    <a:pt x="388" y="66"/>
                  </a:lnTo>
                  <a:lnTo>
                    <a:pt x="378" y="76"/>
                  </a:lnTo>
                  <a:lnTo>
                    <a:pt x="374" y="98"/>
                  </a:lnTo>
                  <a:lnTo>
                    <a:pt x="364" y="110"/>
                  </a:lnTo>
                  <a:lnTo>
                    <a:pt x="366" y="124"/>
                  </a:lnTo>
                  <a:lnTo>
                    <a:pt x="364" y="142"/>
                  </a:lnTo>
                  <a:lnTo>
                    <a:pt x="362" y="142"/>
                  </a:lnTo>
                  <a:lnTo>
                    <a:pt x="354" y="152"/>
                  </a:lnTo>
                  <a:lnTo>
                    <a:pt x="352" y="156"/>
                  </a:lnTo>
                  <a:lnTo>
                    <a:pt x="336" y="170"/>
                  </a:lnTo>
                  <a:lnTo>
                    <a:pt x="332" y="186"/>
                  </a:lnTo>
                  <a:lnTo>
                    <a:pt x="332" y="200"/>
                  </a:lnTo>
                  <a:lnTo>
                    <a:pt x="330" y="210"/>
                  </a:lnTo>
                  <a:lnTo>
                    <a:pt x="316" y="218"/>
                  </a:lnTo>
                  <a:lnTo>
                    <a:pt x="306" y="234"/>
                  </a:lnTo>
                  <a:lnTo>
                    <a:pt x="302" y="238"/>
                  </a:lnTo>
                  <a:lnTo>
                    <a:pt x="302" y="250"/>
                  </a:lnTo>
                  <a:lnTo>
                    <a:pt x="294" y="260"/>
                  </a:lnTo>
                  <a:lnTo>
                    <a:pt x="294" y="270"/>
                  </a:lnTo>
                  <a:lnTo>
                    <a:pt x="290" y="282"/>
                  </a:lnTo>
                  <a:lnTo>
                    <a:pt x="282" y="296"/>
                  </a:lnTo>
                  <a:lnTo>
                    <a:pt x="284" y="312"/>
                  </a:lnTo>
                  <a:lnTo>
                    <a:pt x="292" y="320"/>
                  </a:lnTo>
                  <a:lnTo>
                    <a:pt x="294" y="330"/>
                  </a:lnTo>
                  <a:lnTo>
                    <a:pt x="296" y="332"/>
                  </a:lnTo>
                  <a:lnTo>
                    <a:pt x="296" y="336"/>
                  </a:lnTo>
                  <a:lnTo>
                    <a:pt x="292" y="340"/>
                  </a:lnTo>
                  <a:lnTo>
                    <a:pt x="290" y="348"/>
                  </a:lnTo>
                  <a:lnTo>
                    <a:pt x="290" y="354"/>
                  </a:lnTo>
                  <a:lnTo>
                    <a:pt x="50" y="360"/>
                  </a:lnTo>
                  <a:lnTo>
                    <a:pt x="50" y="308"/>
                  </a:lnTo>
                  <a:lnTo>
                    <a:pt x="38" y="306"/>
                  </a:lnTo>
                  <a:lnTo>
                    <a:pt x="28" y="310"/>
                  </a:lnTo>
                  <a:lnTo>
                    <a:pt x="24" y="308"/>
                  </a:lnTo>
                  <a:lnTo>
                    <a:pt x="12" y="300"/>
                  </a:lnTo>
                  <a:lnTo>
                    <a:pt x="14" y="124"/>
                  </a:lnTo>
                  <a:lnTo>
                    <a:pt x="0" y="1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3" name="Freeform 44"/>
            <p:cNvSpPr>
              <a:spLocks/>
            </p:cNvSpPr>
            <p:nvPr/>
          </p:nvSpPr>
          <p:spPr bwMode="grayWhite">
            <a:xfrm>
              <a:off x="1704" y="1706"/>
              <a:ext cx="416" cy="513"/>
            </a:xfrm>
            <a:custGeom>
              <a:avLst/>
              <a:gdLst>
                <a:gd name="T0" fmla="*/ 7 w 446"/>
                <a:gd name="T1" fmla="*/ 6 h 554"/>
                <a:gd name="T2" fmla="*/ 7 w 446"/>
                <a:gd name="T3" fmla="*/ 6 h 554"/>
                <a:gd name="T4" fmla="*/ 7 w 446"/>
                <a:gd name="T5" fmla="*/ 6 h 554"/>
                <a:gd name="T6" fmla="*/ 7 w 446"/>
                <a:gd name="T7" fmla="*/ 6 h 554"/>
                <a:gd name="T8" fmla="*/ 7 w 446"/>
                <a:gd name="T9" fmla="*/ 0 h 554"/>
                <a:gd name="T10" fmla="*/ 0 w 446"/>
                <a:gd name="T11" fmla="*/ 6 h 554"/>
                <a:gd name="T12" fmla="*/ 0 w 446"/>
                <a:gd name="T13" fmla="*/ 6 h 554"/>
                <a:gd name="T14" fmla="*/ 7 w 446"/>
                <a:gd name="T15" fmla="*/ 6 h 554"/>
                <a:gd name="T16" fmla="*/ 0 60000 65536"/>
                <a:gd name="T17" fmla="*/ 0 60000 65536"/>
                <a:gd name="T18" fmla="*/ 0 60000 65536"/>
                <a:gd name="T19" fmla="*/ 0 60000 65536"/>
                <a:gd name="T20" fmla="*/ 0 60000 65536"/>
                <a:gd name="T21" fmla="*/ 0 60000 65536"/>
                <a:gd name="T22" fmla="*/ 0 60000 65536"/>
                <a:gd name="T23" fmla="*/ 0 60000 65536"/>
                <a:gd name="T24" fmla="*/ 0 w 446"/>
                <a:gd name="T25" fmla="*/ 0 h 554"/>
                <a:gd name="T26" fmla="*/ 446 w 446"/>
                <a:gd name="T27" fmla="*/ 554 h 55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46" h="554">
                  <a:moveTo>
                    <a:pt x="392" y="554"/>
                  </a:moveTo>
                  <a:lnTo>
                    <a:pt x="446" y="158"/>
                  </a:lnTo>
                  <a:lnTo>
                    <a:pt x="300" y="136"/>
                  </a:lnTo>
                  <a:lnTo>
                    <a:pt x="314" y="40"/>
                  </a:lnTo>
                  <a:lnTo>
                    <a:pt x="96" y="0"/>
                  </a:lnTo>
                  <a:lnTo>
                    <a:pt x="0" y="492"/>
                  </a:lnTo>
                  <a:lnTo>
                    <a:pt x="392" y="554"/>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4" name="Freeform 45"/>
            <p:cNvSpPr>
              <a:spLocks/>
            </p:cNvSpPr>
            <p:nvPr/>
          </p:nvSpPr>
          <p:spPr bwMode="grayWhite">
            <a:xfrm>
              <a:off x="1775" y="1050"/>
              <a:ext cx="749" cy="474"/>
            </a:xfrm>
            <a:custGeom>
              <a:avLst/>
              <a:gdLst>
                <a:gd name="T0" fmla="*/ 7 w 806"/>
                <a:gd name="T1" fmla="*/ 7 h 510"/>
                <a:gd name="T2" fmla="*/ 7 w 806"/>
                <a:gd name="T3" fmla="*/ 7 h 510"/>
                <a:gd name="T4" fmla="*/ 7 w 806"/>
                <a:gd name="T5" fmla="*/ 7 h 510"/>
                <a:gd name="T6" fmla="*/ 7 w 806"/>
                <a:gd name="T7" fmla="*/ 7 h 510"/>
                <a:gd name="T8" fmla="*/ 7 w 806"/>
                <a:gd name="T9" fmla="*/ 7 h 510"/>
                <a:gd name="T10" fmla="*/ 7 w 806"/>
                <a:gd name="T11" fmla="*/ 7 h 510"/>
                <a:gd name="T12" fmla="*/ 7 w 806"/>
                <a:gd name="T13" fmla="*/ 7 h 510"/>
                <a:gd name="T14" fmla="*/ 7 w 806"/>
                <a:gd name="T15" fmla="*/ 7 h 510"/>
                <a:gd name="T16" fmla="*/ 7 w 806"/>
                <a:gd name="T17" fmla="*/ 7 h 510"/>
                <a:gd name="T18" fmla="*/ 7 w 806"/>
                <a:gd name="T19" fmla="*/ 7 h 510"/>
                <a:gd name="T20" fmla="*/ 7 w 806"/>
                <a:gd name="T21" fmla="*/ 7 h 510"/>
                <a:gd name="T22" fmla="*/ 7 w 806"/>
                <a:gd name="T23" fmla="*/ 7 h 510"/>
                <a:gd name="T24" fmla="*/ 7 w 806"/>
                <a:gd name="T25" fmla="*/ 7 h 510"/>
                <a:gd name="T26" fmla="*/ 7 w 806"/>
                <a:gd name="T27" fmla="*/ 7 h 510"/>
                <a:gd name="T28" fmla="*/ 7 w 806"/>
                <a:gd name="T29" fmla="*/ 7 h 510"/>
                <a:gd name="T30" fmla="*/ 7 w 806"/>
                <a:gd name="T31" fmla="*/ 7 h 510"/>
                <a:gd name="T32" fmla="*/ 7 w 806"/>
                <a:gd name="T33" fmla="*/ 7 h 510"/>
                <a:gd name="T34" fmla="*/ 7 w 806"/>
                <a:gd name="T35" fmla="*/ 7 h 510"/>
                <a:gd name="T36" fmla="*/ 7 w 806"/>
                <a:gd name="T37" fmla="*/ 7 h 510"/>
                <a:gd name="T38" fmla="*/ 7 w 806"/>
                <a:gd name="T39" fmla="*/ 7 h 510"/>
                <a:gd name="T40" fmla="*/ 7 w 806"/>
                <a:gd name="T41" fmla="*/ 7 h 510"/>
                <a:gd name="T42" fmla="*/ 7 w 806"/>
                <a:gd name="T43" fmla="*/ 7 h 510"/>
                <a:gd name="T44" fmla="*/ 7 w 806"/>
                <a:gd name="T45" fmla="*/ 7 h 510"/>
                <a:gd name="T46" fmla="*/ 7 w 806"/>
                <a:gd name="T47" fmla="*/ 7 h 510"/>
                <a:gd name="T48" fmla="*/ 7 w 806"/>
                <a:gd name="T49" fmla="*/ 7 h 510"/>
                <a:gd name="T50" fmla="*/ 7 w 806"/>
                <a:gd name="T51" fmla="*/ 7 h 510"/>
                <a:gd name="T52" fmla="*/ 7 w 806"/>
                <a:gd name="T53" fmla="*/ 7 h 510"/>
                <a:gd name="T54" fmla="*/ 7 w 806"/>
                <a:gd name="T55" fmla="*/ 7 h 510"/>
                <a:gd name="T56" fmla="*/ 7 w 806"/>
                <a:gd name="T57" fmla="*/ 7 h 510"/>
                <a:gd name="T58" fmla="*/ 7 w 806"/>
                <a:gd name="T59" fmla="*/ 7 h 510"/>
                <a:gd name="T60" fmla="*/ 7 w 806"/>
                <a:gd name="T61" fmla="*/ 7 h 510"/>
                <a:gd name="T62" fmla="*/ 7 w 806"/>
                <a:gd name="T63" fmla="*/ 7 h 510"/>
                <a:gd name="T64" fmla="*/ 0 w 806"/>
                <a:gd name="T65" fmla="*/ 7 h 510"/>
                <a:gd name="T66" fmla="*/ 7 w 806"/>
                <a:gd name="T67" fmla="*/ 7 h 510"/>
                <a:gd name="T68" fmla="*/ 7 w 806"/>
                <a:gd name="T69" fmla="*/ 7 h 510"/>
                <a:gd name="T70" fmla="*/ 7 w 806"/>
                <a:gd name="T71" fmla="*/ 7 h 51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06"/>
                <a:gd name="T109" fmla="*/ 0 h 510"/>
                <a:gd name="T110" fmla="*/ 806 w 806"/>
                <a:gd name="T111" fmla="*/ 510 h 51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06" h="510">
                  <a:moveTo>
                    <a:pt x="772" y="510"/>
                  </a:moveTo>
                  <a:lnTo>
                    <a:pt x="282" y="450"/>
                  </a:lnTo>
                  <a:lnTo>
                    <a:pt x="274" y="500"/>
                  </a:lnTo>
                  <a:lnTo>
                    <a:pt x="268" y="492"/>
                  </a:lnTo>
                  <a:lnTo>
                    <a:pt x="266" y="480"/>
                  </a:lnTo>
                  <a:lnTo>
                    <a:pt x="256" y="472"/>
                  </a:lnTo>
                  <a:lnTo>
                    <a:pt x="246" y="478"/>
                  </a:lnTo>
                  <a:lnTo>
                    <a:pt x="248" y="486"/>
                  </a:lnTo>
                  <a:lnTo>
                    <a:pt x="228" y="486"/>
                  </a:lnTo>
                  <a:lnTo>
                    <a:pt x="224" y="488"/>
                  </a:lnTo>
                  <a:lnTo>
                    <a:pt x="216" y="482"/>
                  </a:lnTo>
                  <a:lnTo>
                    <a:pt x="196" y="482"/>
                  </a:lnTo>
                  <a:lnTo>
                    <a:pt x="192" y="478"/>
                  </a:lnTo>
                  <a:lnTo>
                    <a:pt x="188" y="478"/>
                  </a:lnTo>
                  <a:lnTo>
                    <a:pt x="180" y="486"/>
                  </a:lnTo>
                  <a:lnTo>
                    <a:pt x="174" y="484"/>
                  </a:lnTo>
                  <a:lnTo>
                    <a:pt x="160" y="478"/>
                  </a:lnTo>
                  <a:lnTo>
                    <a:pt x="154" y="480"/>
                  </a:lnTo>
                  <a:lnTo>
                    <a:pt x="150" y="490"/>
                  </a:lnTo>
                  <a:lnTo>
                    <a:pt x="140" y="484"/>
                  </a:lnTo>
                  <a:lnTo>
                    <a:pt x="134" y="474"/>
                  </a:lnTo>
                  <a:lnTo>
                    <a:pt x="134" y="470"/>
                  </a:lnTo>
                  <a:lnTo>
                    <a:pt x="138" y="458"/>
                  </a:lnTo>
                  <a:lnTo>
                    <a:pt x="136" y="450"/>
                  </a:lnTo>
                  <a:lnTo>
                    <a:pt x="128" y="442"/>
                  </a:lnTo>
                  <a:lnTo>
                    <a:pt x="120" y="442"/>
                  </a:lnTo>
                  <a:lnTo>
                    <a:pt x="112" y="428"/>
                  </a:lnTo>
                  <a:lnTo>
                    <a:pt x="118" y="420"/>
                  </a:lnTo>
                  <a:lnTo>
                    <a:pt x="118" y="414"/>
                  </a:lnTo>
                  <a:lnTo>
                    <a:pt x="110" y="402"/>
                  </a:lnTo>
                  <a:lnTo>
                    <a:pt x="106" y="390"/>
                  </a:lnTo>
                  <a:lnTo>
                    <a:pt x="106" y="370"/>
                  </a:lnTo>
                  <a:lnTo>
                    <a:pt x="108" y="358"/>
                  </a:lnTo>
                  <a:lnTo>
                    <a:pt x="104" y="354"/>
                  </a:lnTo>
                  <a:lnTo>
                    <a:pt x="100" y="352"/>
                  </a:lnTo>
                  <a:lnTo>
                    <a:pt x="98" y="344"/>
                  </a:lnTo>
                  <a:lnTo>
                    <a:pt x="96" y="344"/>
                  </a:lnTo>
                  <a:lnTo>
                    <a:pt x="92" y="344"/>
                  </a:lnTo>
                  <a:lnTo>
                    <a:pt x="72" y="362"/>
                  </a:lnTo>
                  <a:lnTo>
                    <a:pt x="68" y="362"/>
                  </a:lnTo>
                  <a:lnTo>
                    <a:pt x="54" y="350"/>
                  </a:lnTo>
                  <a:lnTo>
                    <a:pt x="58" y="342"/>
                  </a:lnTo>
                  <a:lnTo>
                    <a:pt x="56" y="336"/>
                  </a:lnTo>
                  <a:lnTo>
                    <a:pt x="56" y="328"/>
                  </a:lnTo>
                  <a:lnTo>
                    <a:pt x="68" y="320"/>
                  </a:lnTo>
                  <a:lnTo>
                    <a:pt x="68" y="310"/>
                  </a:lnTo>
                  <a:lnTo>
                    <a:pt x="66" y="310"/>
                  </a:lnTo>
                  <a:lnTo>
                    <a:pt x="68" y="294"/>
                  </a:lnTo>
                  <a:lnTo>
                    <a:pt x="74" y="288"/>
                  </a:lnTo>
                  <a:lnTo>
                    <a:pt x="72" y="284"/>
                  </a:lnTo>
                  <a:lnTo>
                    <a:pt x="88" y="252"/>
                  </a:lnTo>
                  <a:lnTo>
                    <a:pt x="84" y="246"/>
                  </a:lnTo>
                  <a:lnTo>
                    <a:pt x="68" y="244"/>
                  </a:lnTo>
                  <a:lnTo>
                    <a:pt x="68" y="236"/>
                  </a:lnTo>
                  <a:lnTo>
                    <a:pt x="58" y="236"/>
                  </a:lnTo>
                  <a:lnTo>
                    <a:pt x="52" y="222"/>
                  </a:lnTo>
                  <a:lnTo>
                    <a:pt x="50" y="210"/>
                  </a:lnTo>
                  <a:lnTo>
                    <a:pt x="38" y="184"/>
                  </a:lnTo>
                  <a:lnTo>
                    <a:pt x="20" y="168"/>
                  </a:lnTo>
                  <a:lnTo>
                    <a:pt x="12" y="156"/>
                  </a:lnTo>
                  <a:lnTo>
                    <a:pt x="8" y="152"/>
                  </a:lnTo>
                  <a:lnTo>
                    <a:pt x="12" y="146"/>
                  </a:lnTo>
                  <a:lnTo>
                    <a:pt x="16" y="138"/>
                  </a:lnTo>
                  <a:lnTo>
                    <a:pt x="12" y="120"/>
                  </a:lnTo>
                  <a:lnTo>
                    <a:pt x="0" y="94"/>
                  </a:lnTo>
                  <a:lnTo>
                    <a:pt x="18" y="0"/>
                  </a:lnTo>
                  <a:lnTo>
                    <a:pt x="92" y="12"/>
                  </a:lnTo>
                  <a:lnTo>
                    <a:pt x="288" y="46"/>
                  </a:lnTo>
                  <a:lnTo>
                    <a:pt x="490" y="80"/>
                  </a:lnTo>
                  <a:lnTo>
                    <a:pt x="806" y="112"/>
                  </a:lnTo>
                  <a:lnTo>
                    <a:pt x="782" y="414"/>
                  </a:lnTo>
                  <a:lnTo>
                    <a:pt x="772" y="51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5" name="Freeform 46"/>
            <p:cNvSpPr>
              <a:spLocks/>
            </p:cNvSpPr>
            <p:nvPr/>
          </p:nvSpPr>
          <p:spPr bwMode="grayWhite">
            <a:xfrm>
              <a:off x="1984" y="1468"/>
              <a:ext cx="507" cy="422"/>
            </a:xfrm>
            <a:custGeom>
              <a:avLst/>
              <a:gdLst>
                <a:gd name="T0" fmla="*/ 6 w 548"/>
                <a:gd name="T1" fmla="*/ 6 h 456"/>
                <a:gd name="T2" fmla="*/ 6 w 548"/>
                <a:gd name="T3" fmla="*/ 6 h 456"/>
                <a:gd name="T4" fmla="*/ 6 w 548"/>
                <a:gd name="T5" fmla="*/ 6 h 456"/>
                <a:gd name="T6" fmla="*/ 6 w 548"/>
                <a:gd name="T7" fmla="*/ 0 h 456"/>
                <a:gd name="T8" fmla="*/ 6 w 548"/>
                <a:gd name="T9" fmla="*/ 6 h 456"/>
                <a:gd name="T10" fmla="*/ 6 w 548"/>
                <a:gd name="T11" fmla="*/ 6 h 456"/>
                <a:gd name="T12" fmla="*/ 6 w 548"/>
                <a:gd name="T13" fmla="*/ 6 h 456"/>
                <a:gd name="T14" fmla="*/ 0 w 548"/>
                <a:gd name="T15" fmla="*/ 6 h 456"/>
                <a:gd name="T16" fmla="*/ 6 w 548"/>
                <a:gd name="T17" fmla="*/ 6 h 456"/>
                <a:gd name="T18" fmla="*/ 6 w 548"/>
                <a:gd name="T19" fmla="*/ 6 h 456"/>
                <a:gd name="T20" fmla="*/ 6 w 548"/>
                <a:gd name="T21" fmla="*/ 6 h 45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48"/>
                <a:gd name="T34" fmla="*/ 0 h 456"/>
                <a:gd name="T35" fmla="*/ 548 w 548"/>
                <a:gd name="T36" fmla="*/ 456 h 45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48" h="456">
                  <a:moveTo>
                    <a:pt x="516" y="456"/>
                  </a:moveTo>
                  <a:lnTo>
                    <a:pt x="532" y="256"/>
                  </a:lnTo>
                  <a:lnTo>
                    <a:pt x="548" y="60"/>
                  </a:lnTo>
                  <a:lnTo>
                    <a:pt x="58" y="0"/>
                  </a:lnTo>
                  <a:lnTo>
                    <a:pt x="50" y="50"/>
                  </a:lnTo>
                  <a:lnTo>
                    <a:pt x="16" y="296"/>
                  </a:lnTo>
                  <a:lnTo>
                    <a:pt x="14" y="296"/>
                  </a:lnTo>
                  <a:lnTo>
                    <a:pt x="0" y="392"/>
                  </a:lnTo>
                  <a:lnTo>
                    <a:pt x="146" y="414"/>
                  </a:lnTo>
                  <a:lnTo>
                    <a:pt x="516" y="45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6" name="Freeform 47"/>
            <p:cNvSpPr>
              <a:spLocks/>
            </p:cNvSpPr>
            <p:nvPr/>
          </p:nvSpPr>
          <p:spPr bwMode="grayWhite">
            <a:xfrm>
              <a:off x="2502" y="1155"/>
              <a:ext cx="478" cy="300"/>
            </a:xfrm>
            <a:custGeom>
              <a:avLst/>
              <a:gdLst>
                <a:gd name="T0" fmla="*/ 0 w 516"/>
                <a:gd name="T1" fmla="*/ 6 h 324"/>
                <a:gd name="T2" fmla="*/ 6 w 516"/>
                <a:gd name="T3" fmla="*/ 0 h 324"/>
                <a:gd name="T4" fmla="*/ 6 w 516"/>
                <a:gd name="T5" fmla="*/ 6 h 324"/>
                <a:gd name="T6" fmla="*/ 6 w 516"/>
                <a:gd name="T7" fmla="*/ 6 h 324"/>
                <a:gd name="T8" fmla="*/ 6 w 516"/>
                <a:gd name="T9" fmla="*/ 6 h 324"/>
                <a:gd name="T10" fmla="*/ 6 w 516"/>
                <a:gd name="T11" fmla="*/ 6 h 324"/>
                <a:gd name="T12" fmla="*/ 6 w 516"/>
                <a:gd name="T13" fmla="*/ 6 h 324"/>
                <a:gd name="T14" fmla="*/ 6 w 516"/>
                <a:gd name="T15" fmla="*/ 6 h 324"/>
                <a:gd name="T16" fmla="*/ 6 w 516"/>
                <a:gd name="T17" fmla="*/ 6 h 324"/>
                <a:gd name="T18" fmla="*/ 6 w 516"/>
                <a:gd name="T19" fmla="*/ 6 h 324"/>
                <a:gd name="T20" fmla="*/ 6 w 516"/>
                <a:gd name="T21" fmla="*/ 6 h 324"/>
                <a:gd name="T22" fmla="*/ 6 w 516"/>
                <a:gd name="T23" fmla="*/ 6 h 324"/>
                <a:gd name="T24" fmla="*/ 6 w 516"/>
                <a:gd name="T25" fmla="*/ 6 h 324"/>
                <a:gd name="T26" fmla="*/ 6 w 516"/>
                <a:gd name="T27" fmla="*/ 6 h 324"/>
                <a:gd name="T28" fmla="*/ 6 w 516"/>
                <a:gd name="T29" fmla="*/ 6 h 324"/>
                <a:gd name="T30" fmla="*/ 6 w 516"/>
                <a:gd name="T31" fmla="*/ 6 h 324"/>
                <a:gd name="T32" fmla="*/ 6 w 516"/>
                <a:gd name="T33" fmla="*/ 6 h 324"/>
                <a:gd name="T34" fmla="*/ 6 w 516"/>
                <a:gd name="T35" fmla="*/ 6 h 324"/>
                <a:gd name="T36" fmla="*/ 6 w 516"/>
                <a:gd name="T37" fmla="*/ 6 h 324"/>
                <a:gd name="T38" fmla="*/ 0 w 516"/>
                <a:gd name="T39" fmla="*/ 6 h 32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16"/>
                <a:gd name="T61" fmla="*/ 0 h 324"/>
                <a:gd name="T62" fmla="*/ 516 w 516"/>
                <a:gd name="T63" fmla="*/ 324 h 32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16" h="324">
                  <a:moveTo>
                    <a:pt x="0" y="302"/>
                  </a:moveTo>
                  <a:lnTo>
                    <a:pt x="24" y="0"/>
                  </a:lnTo>
                  <a:lnTo>
                    <a:pt x="252" y="16"/>
                  </a:lnTo>
                  <a:lnTo>
                    <a:pt x="476" y="22"/>
                  </a:lnTo>
                  <a:lnTo>
                    <a:pt x="476" y="30"/>
                  </a:lnTo>
                  <a:lnTo>
                    <a:pt x="484" y="54"/>
                  </a:lnTo>
                  <a:lnTo>
                    <a:pt x="480" y="62"/>
                  </a:lnTo>
                  <a:lnTo>
                    <a:pt x="478" y="78"/>
                  </a:lnTo>
                  <a:lnTo>
                    <a:pt x="480" y="106"/>
                  </a:lnTo>
                  <a:lnTo>
                    <a:pt x="486" y="138"/>
                  </a:lnTo>
                  <a:lnTo>
                    <a:pt x="494" y="146"/>
                  </a:lnTo>
                  <a:lnTo>
                    <a:pt x="500" y="176"/>
                  </a:lnTo>
                  <a:lnTo>
                    <a:pt x="502" y="226"/>
                  </a:lnTo>
                  <a:lnTo>
                    <a:pt x="504" y="236"/>
                  </a:lnTo>
                  <a:lnTo>
                    <a:pt x="504" y="254"/>
                  </a:lnTo>
                  <a:lnTo>
                    <a:pt x="506" y="260"/>
                  </a:lnTo>
                  <a:lnTo>
                    <a:pt x="516" y="296"/>
                  </a:lnTo>
                  <a:lnTo>
                    <a:pt x="516" y="310"/>
                  </a:lnTo>
                  <a:lnTo>
                    <a:pt x="516" y="324"/>
                  </a:lnTo>
                  <a:lnTo>
                    <a:pt x="0" y="30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7" name="Freeform 48"/>
            <p:cNvSpPr>
              <a:spLocks/>
            </p:cNvSpPr>
            <p:nvPr/>
          </p:nvSpPr>
          <p:spPr bwMode="grayWhite">
            <a:xfrm>
              <a:off x="2478" y="1435"/>
              <a:ext cx="511" cy="344"/>
            </a:xfrm>
            <a:custGeom>
              <a:avLst/>
              <a:gdLst>
                <a:gd name="T0" fmla="*/ 0 w 552"/>
                <a:gd name="T1" fmla="*/ 6 h 372"/>
                <a:gd name="T2" fmla="*/ 6 w 552"/>
                <a:gd name="T3" fmla="*/ 6 h 372"/>
                <a:gd name="T4" fmla="*/ 6 w 552"/>
                <a:gd name="T5" fmla="*/ 0 h 372"/>
                <a:gd name="T6" fmla="*/ 6 w 552"/>
                <a:gd name="T7" fmla="*/ 6 h 372"/>
                <a:gd name="T8" fmla="*/ 6 w 552"/>
                <a:gd name="T9" fmla="*/ 6 h 372"/>
                <a:gd name="T10" fmla="*/ 6 w 552"/>
                <a:gd name="T11" fmla="*/ 6 h 372"/>
                <a:gd name="T12" fmla="*/ 6 w 552"/>
                <a:gd name="T13" fmla="*/ 6 h 372"/>
                <a:gd name="T14" fmla="*/ 6 w 552"/>
                <a:gd name="T15" fmla="*/ 6 h 372"/>
                <a:gd name="T16" fmla="*/ 6 w 552"/>
                <a:gd name="T17" fmla="*/ 6 h 372"/>
                <a:gd name="T18" fmla="*/ 6 w 552"/>
                <a:gd name="T19" fmla="*/ 6 h 372"/>
                <a:gd name="T20" fmla="*/ 6 w 552"/>
                <a:gd name="T21" fmla="*/ 6 h 372"/>
                <a:gd name="T22" fmla="*/ 6 w 552"/>
                <a:gd name="T23" fmla="*/ 6 h 372"/>
                <a:gd name="T24" fmla="*/ 6 w 552"/>
                <a:gd name="T25" fmla="*/ 6 h 372"/>
                <a:gd name="T26" fmla="*/ 6 w 552"/>
                <a:gd name="T27" fmla="*/ 6 h 372"/>
                <a:gd name="T28" fmla="*/ 6 w 552"/>
                <a:gd name="T29" fmla="*/ 6 h 372"/>
                <a:gd name="T30" fmla="*/ 6 w 552"/>
                <a:gd name="T31" fmla="*/ 6 h 372"/>
                <a:gd name="T32" fmla="*/ 6 w 552"/>
                <a:gd name="T33" fmla="*/ 6 h 372"/>
                <a:gd name="T34" fmla="*/ 6 w 552"/>
                <a:gd name="T35" fmla="*/ 6 h 372"/>
                <a:gd name="T36" fmla="*/ 6 w 552"/>
                <a:gd name="T37" fmla="*/ 6 h 372"/>
                <a:gd name="T38" fmla="*/ 6 w 552"/>
                <a:gd name="T39" fmla="*/ 6 h 372"/>
                <a:gd name="T40" fmla="*/ 6 w 552"/>
                <a:gd name="T41" fmla="*/ 6 h 372"/>
                <a:gd name="T42" fmla="*/ 6 w 552"/>
                <a:gd name="T43" fmla="*/ 6 h 372"/>
                <a:gd name="T44" fmla="*/ 6 w 552"/>
                <a:gd name="T45" fmla="*/ 6 h 372"/>
                <a:gd name="T46" fmla="*/ 6 w 552"/>
                <a:gd name="T47" fmla="*/ 6 h 372"/>
                <a:gd name="T48" fmla="*/ 6 w 552"/>
                <a:gd name="T49" fmla="*/ 6 h 372"/>
                <a:gd name="T50" fmla="*/ 6 w 552"/>
                <a:gd name="T51" fmla="*/ 6 h 372"/>
                <a:gd name="T52" fmla="*/ 6 w 552"/>
                <a:gd name="T53" fmla="*/ 6 h 372"/>
                <a:gd name="T54" fmla="*/ 6 w 552"/>
                <a:gd name="T55" fmla="*/ 6 h 372"/>
                <a:gd name="T56" fmla="*/ 6 w 552"/>
                <a:gd name="T57" fmla="*/ 6 h 372"/>
                <a:gd name="T58" fmla="*/ 6 w 552"/>
                <a:gd name="T59" fmla="*/ 6 h 372"/>
                <a:gd name="T60" fmla="*/ 6 w 552"/>
                <a:gd name="T61" fmla="*/ 6 h 372"/>
                <a:gd name="T62" fmla="*/ 6 w 552"/>
                <a:gd name="T63" fmla="*/ 6 h 372"/>
                <a:gd name="T64" fmla="*/ 6 w 552"/>
                <a:gd name="T65" fmla="*/ 6 h 372"/>
                <a:gd name="T66" fmla="*/ 6 w 552"/>
                <a:gd name="T67" fmla="*/ 6 h 372"/>
                <a:gd name="T68" fmla="*/ 6 w 552"/>
                <a:gd name="T69" fmla="*/ 6 h 372"/>
                <a:gd name="T70" fmla="*/ 0 w 552"/>
                <a:gd name="T71" fmla="*/ 6 h 37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52"/>
                <a:gd name="T109" fmla="*/ 0 h 372"/>
                <a:gd name="T110" fmla="*/ 552 w 552"/>
                <a:gd name="T111" fmla="*/ 372 h 37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52" h="372">
                  <a:moveTo>
                    <a:pt x="0" y="292"/>
                  </a:moveTo>
                  <a:lnTo>
                    <a:pt x="16" y="96"/>
                  </a:lnTo>
                  <a:lnTo>
                    <a:pt x="26" y="0"/>
                  </a:lnTo>
                  <a:lnTo>
                    <a:pt x="542" y="22"/>
                  </a:lnTo>
                  <a:lnTo>
                    <a:pt x="542" y="30"/>
                  </a:lnTo>
                  <a:lnTo>
                    <a:pt x="538" y="40"/>
                  </a:lnTo>
                  <a:lnTo>
                    <a:pt x="524" y="54"/>
                  </a:lnTo>
                  <a:lnTo>
                    <a:pt x="526" y="62"/>
                  </a:lnTo>
                  <a:lnTo>
                    <a:pt x="552" y="86"/>
                  </a:lnTo>
                  <a:lnTo>
                    <a:pt x="552" y="268"/>
                  </a:lnTo>
                  <a:lnTo>
                    <a:pt x="546" y="266"/>
                  </a:lnTo>
                  <a:lnTo>
                    <a:pt x="540" y="268"/>
                  </a:lnTo>
                  <a:lnTo>
                    <a:pt x="544" y="274"/>
                  </a:lnTo>
                  <a:lnTo>
                    <a:pt x="546" y="280"/>
                  </a:lnTo>
                  <a:lnTo>
                    <a:pt x="542" y="290"/>
                  </a:lnTo>
                  <a:lnTo>
                    <a:pt x="548" y="294"/>
                  </a:lnTo>
                  <a:lnTo>
                    <a:pt x="552" y="310"/>
                  </a:lnTo>
                  <a:lnTo>
                    <a:pt x="546" y="314"/>
                  </a:lnTo>
                  <a:lnTo>
                    <a:pt x="546" y="324"/>
                  </a:lnTo>
                  <a:lnTo>
                    <a:pt x="540" y="340"/>
                  </a:lnTo>
                  <a:lnTo>
                    <a:pt x="546" y="358"/>
                  </a:lnTo>
                  <a:lnTo>
                    <a:pt x="550" y="368"/>
                  </a:lnTo>
                  <a:lnTo>
                    <a:pt x="548" y="372"/>
                  </a:lnTo>
                  <a:lnTo>
                    <a:pt x="534" y="360"/>
                  </a:lnTo>
                  <a:lnTo>
                    <a:pt x="502" y="340"/>
                  </a:lnTo>
                  <a:lnTo>
                    <a:pt x="494" y="338"/>
                  </a:lnTo>
                  <a:lnTo>
                    <a:pt x="480" y="338"/>
                  </a:lnTo>
                  <a:lnTo>
                    <a:pt x="470" y="344"/>
                  </a:lnTo>
                  <a:lnTo>
                    <a:pt x="460" y="348"/>
                  </a:lnTo>
                  <a:lnTo>
                    <a:pt x="448" y="344"/>
                  </a:lnTo>
                  <a:lnTo>
                    <a:pt x="444" y="332"/>
                  </a:lnTo>
                  <a:lnTo>
                    <a:pt x="436" y="326"/>
                  </a:lnTo>
                  <a:lnTo>
                    <a:pt x="426" y="330"/>
                  </a:lnTo>
                  <a:lnTo>
                    <a:pt x="412" y="330"/>
                  </a:lnTo>
                  <a:lnTo>
                    <a:pt x="402" y="314"/>
                  </a:lnTo>
                  <a:lnTo>
                    <a:pt x="0" y="29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18" name="Freeform 49"/>
            <p:cNvSpPr>
              <a:spLocks/>
            </p:cNvSpPr>
            <p:nvPr/>
          </p:nvSpPr>
          <p:spPr bwMode="grayWhite">
            <a:xfrm>
              <a:off x="2978" y="1673"/>
              <a:ext cx="440" cy="289"/>
            </a:xfrm>
            <a:custGeom>
              <a:avLst/>
              <a:gdLst>
                <a:gd name="T0" fmla="*/ 6 w 474"/>
                <a:gd name="T1" fmla="*/ 0 h 312"/>
                <a:gd name="T2" fmla="*/ 6 w 474"/>
                <a:gd name="T3" fmla="*/ 6 h 312"/>
                <a:gd name="T4" fmla="*/ 6 w 474"/>
                <a:gd name="T5" fmla="*/ 6 h 312"/>
                <a:gd name="T6" fmla="*/ 6 w 474"/>
                <a:gd name="T7" fmla="*/ 6 h 312"/>
                <a:gd name="T8" fmla="*/ 6 w 474"/>
                <a:gd name="T9" fmla="*/ 6 h 312"/>
                <a:gd name="T10" fmla="*/ 6 w 474"/>
                <a:gd name="T11" fmla="*/ 6 h 312"/>
                <a:gd name="T12" fmla="*/ 6 w 474"/>
                <a:gd name="T13" fmla="*/ 6 h 312"/>
                <a:gd name="T14" fmla="*/ 6 w 474"/>
                <a:gd name="T15" fmla="*/ 6 h 312"/>
                <a:gd name="T16" fmla="*/ 6 w 474"/>
                <a:gd name="T17" fmla="*/ 6 h 312"/>
                <a:gd name="T18" fmla="*/ 6 w 474"/>
                <a:gd name="T19" fmla="*/ 6 h 312"/>
                <a:gd name="T20" fmla="*/ 6 w 474"/>
                <a:gd name="T21" fmla="*/ 6 h 312"/>
                <a:gd name="T22" fmla="*/ 6 w 474"/>
                <a:gd name="T23" fmla="*/ 6 h 312"/>
                <a:gd name="T24" fmla="*/ 6 w 474"/>
                <a:gd name="T25" fmla="*/ 6 h 312"/>
                <a:gd name="T26" fmla="*/ 6 w 474"/>
                <a:gd name="T27" fmla="*/ 6 h 312"/>
                <a:gd name="T28" fmla="*/ 6 w 474"/>
                <a:gd name="T29" fmla="*/ 6 h 312"/>
                <a:gd name="T30" fmla="*/ 6 w 474"/>
                <a:gd name="T31" fmla="*/ 6 h 312"/>
                <a:gd name="T32" fmla="*/ 6 w 474"/>
                <a:gd name="T33" fmla="*/ 6 h 312"/>
                <a:gd name="T34" fmla="*/ 6 w 474"/>
                <a:gd name="T35" fmla="*/ 6 h 312"/>
                <a:gd name="T36" fmla="*/ 6 w 474"/>
                <a:gd name="T37" fmla="*/ 6 h 312"/>
                <a:gd name="T38" fmla="*/ 6 w 474"/>
                <a:gd name="T39" fmla="*/ 6 h 312"/>
                <a:gd name="T40" fmla="*/ 6 w 474"/>
                <a:gd name="T41" fmla="*/ 6 h 312"/>
                <a:gd name="T42" fmla="*/ 6 w 474"/>
                <a:gd name="T43" fmla="*/ 6 h 312"/>
                <a:gd name="T44" fmla="*/ 6 w 474"/>
                <a:gd name="T45" fmla="*/ 6 h 312"/>
                <a:gd name="T46" fmla="*/ 6 w 474"/>
                <a:gd name="T47" fmla="*/ 6 h 312"/>
                <a:gd name="T48" fmla="*/ 6 w 474"/>
                <a:gd name="T49" fmla="*/ 6 h 312"/>
                <a:gd name="T50" fmla="*/ 6 w 474"/>
                <a:gd name="T51" fmla="*/ 6 h 312"/>
                <a:gd name="T52" fmla="*/ 6 w 474"/>
                <a:gd name="T53" fmla="*/ 6 h 312"/>
                <a:gd name="T54" fmla="*/ 6 w 474"/>
                <a:gd name="T55" fmla="*/ 6 h 312"/>
                <a:gd name="T56" fmla="*/ 6 w 474"/>
                <a:gd name="T57" fmla="*/ 6 h 312"/>
                <a:gd name="T58" fmla="*/ 6 w 474"/>
                <a:gd name="T59" fmla="*/ 6 h 312"/>
                <a:gd name="T60" fmla="*/ 6 w 474"/>
                <a:gd name="T61" fmla="*/ 6 h 312"/>
                <a:gd name="T62" fmla="*/ 6 w 474"/>
                <a:gd name="T63" fmla="*/ 6 h 312"/>
                <a:gd name="T64" fmla="*/ 2 w 474"/>
                <a:gd name="T65" fmla="*/ 6 h 312"/>
                <a:gd name="T66" fmla="*/ 4 w 474"/>
                <a:gd name="T67" fmla="*/ 6 h 312"/>
                <a:gd name="T68" fmla="*/ 6 w 474"/>
                <a:gd name="T69" fmla="*/ 6 h 31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74"/>
                <a:gd name="T106" fmla="*/ 0 h 312"/>
                <a:gd name="T107" fmla="*/ 474 w 474"/>
                <a:gd name="T108" fmla="*/ 312 h 31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74" h="312">
                  <a:moveTo>
                    <a:pt x="12" y="12"/>
                  </a:moveTo>
                  <a:lnTo>
                    <a:pt x="384" y="0"/>
                  </a:lnTo>
                  <a:lnTo>
                    <a:pt x="390" y="12"/>
                  </a:lnTo>
                  <a:lnTo>
                    <a:pt x="398" y="18"/>
                  </a:lnTo>
                  <a:lnTo>
                    <a:pt x="396" y="26"/>
                  </a:lnTo>
                  <a:lnTo>
                    <a:pt x="392" y="34"/>
                  </a:lnTo>
                  <a:lnTo>
                    <a:pt x="396" y="46"/>
                  </a:lnTo>
                  <a:lnTo>
                    <a:pt x="402" y="74"/>
                  </a:lnTo>
                  <a:lnTo>
                    <a:pt x="424" y="82"/>
                  </a:lnTo>
                  <a:lnTo>
                    <a:pt x="432" y="88"/>
                  </a:lnTo>
                  <a:lnTo>
                    <a:pt x="434" y="98"/>
                  </a:lnTo>
                  <a:lnTo>
                    <a:pt x="438" y="102"/>
                  </a:lnTo>
                  <a:lnTo>
                    <a:pt x="452" y="114"/>
                  </a:lnTo>
                  <a:lnTo>
                    <a:pt x="454" y="122"/>
                  </a:lnTo>
                  <a:lnTo>
                    <a:pt x="468" y="130"/>
                  </a:lnTo>
                  <a:lnTo>
                    <a:pt x="474" y="148"/>
                  </a:lnTo>
                  <a:lnTo>
                    <a:pt x="472" y="156"/>
                  </a:lnTo>
                  <a:lnTo>
                    <a:pt x="468" y="166"/>
                  </a:lnTo>
                  <a:lnTo>
                    <a:pt x="462" y="172"/>
                  </a:lnTo>
                  <a:lnTo>
                    <a:pt x="462" y="180"/>
                  </a:lnTo>
                  <a:lnTo>
                    <a:pt x="450" y="194"/>
                  </a:lnTo>
                  <a:lnTo>
                    <a:pt x="438" y="198"/>
                  </a:lnTo>
                  <a:lnTo>
                    <a:pt x="434" y="202"/>
                  </a:lnTo>
                  <a:lnTo>
                    <a:pt x="418" y="204"/>
                  </a:lnTo>
                  <a:lnTo>
                    <a:pt x="412" y="208"/>
                  </a:lnTo>
                  <a:lnTo>
                    <a:pt x="406" y="218"/>
                  </a:lnTo>
                  <a:lnTo>
                    <a:pt x="408" y="226"/>
                  </a:lnTo>
                  <a:lnTo>
                    <a:pt x="416" y="236"/>
                  </a:lnTo>
                  <a:lnTo>
                    <a:pt x="420" y="242"/>
                  </a:lnTo>
                  <a:lnTo>
                    <a:pt x="416" y="256"/>
                  </a:lnTo>
                  <a:lnTo>
                    <a:pt x="406" y="282"/>
                  </a:lnTo>
                  <a:lnTo>
                    <a:pt x="394" y="288"/>
                  </a:lnTo>
                  <a:lnTo>
                    <a:pt x="390" y="296"/>
                  </a:lnTo>
                  <a:lnTo>
                    <a:pt x="392" y="304"/>
                  </a:lnTo>
                  <a:lnTo>
                    <a:pt x="386" y="312"/>
                  </a:lnTo>
                  <a:lnTo>
                    <a:pt x="362" y="290"/>
                  </a:lnTo>
                  <a:lnTo>
                    <a:pt x="62" y="298"/>
                  </a:lnTo>
                  <a:lnTo>
                    <a:pt x="60" y="294"/>
                  </a:lnTo>
                  <a:lnTo>
                    <a:pt x="56" y="284"/>
                  </a:lnTo>
                  <a:lnTo>
                    <a:pt x="60" y="276"/>
                  </a:lnTo>
                  <a:lnTo>
                    <a:pt x="54" y="268"/>
                  </a:lnTo>
                  <a:lnTo>
                    <a:pt x="52" y="260"/>
                  </a:lnTo>
                  <a:lnTo>
                    <a:pt x="56" y="252"/>
                  </a:lnTo>
                  <a:lnTo>
                    <a:pt x="54" y="244"/>
                  </a:lnTo>
                  <a:lnTo>
                    <a:pt x="44" y="240"/>
                  </a:lnTo>
                  <a:lnTo>
                    <a:pt x="46" y="224"/>
                  </a:lnTo>
                  <a:lnTo>
                    <a:pt x="48" y="216"/>
                  </a:lnTo>
                  <a:lnTo>
                    <a:pt x="46" y="208"/>
                  </a:lnTo>
                  <a:lnTo>
                    <a:pt x="36" y="200"/>
                  </a:lnTo>
                  <a:lnTo>
                    <a:pt x="34" y="192"/>
                  </a:lnTo>
                  <a:lnTo>
                    <a:pt x="36" y="184"/>
                  </a:lnTo>
                  <a:lnTo>
                    <a:pt x="28" y="176"/>
                  </a:lnTo>
                  <a:lnTo>
                    <a:pt x="22" y="160"/>
                  </a:lnTo>
                  <a:lnTo>
                    <a:pt x="14" y="152"/>
                  </a:lnTo>
                  <a:lnTo>
                    <a:pt x="20" y="138"/>
                  </a:lnTo>
                  <a:lnTo>
                    <a:pt x="20" y="132"/>
                  </a:lnTo>
                  <a:lnTo>
                    <a:pt x="10" y="126"/>
                  </a:lnTo>
                  <a:lnTo>
                    <a:pt x="8" y="116"/>
                  </a:lnTo>
                  <a:lnTo>
                    <a:pt x="10" y="112"/>
                  </a:lnTo>
                  <a:lnTo>
                    <a:pt x="6" y="102"/>
                  </a:lnTo>
                  <a:lnTo>
                    <a:pt x="0" y="84"/>
                  </a:lnTo>
                  <a:lnTo>
                    <a:pt x="6" y="68"/>
                  </a:lnTo>
                  <a:lnTo>
                    <a:pt x="6" y="58"/>
                  </a:lnTo>
                  <a:lnTo>
                    <a:pt x="12" y="54"/>
                  </a:lnTo>
                  <a:lnTo>
                    <a:pt x="8" y="38"/>
                  </a:lnTo>
                  <a:lnTo>
                    <a:pt x="2" y="34"/>
                  </a:lnTo>
                  <a:lnTo>
                    <a:pt x="6" y="24"/>
                  </a:lnTo>
                  <a:lnTo>
                    <a:pt x="4" y="18"/>
                  </a:lnTo>
                  <a:lnTo>
                    <a:pt x="0" y="12"/>
                  </a:lnTo>
                  <a:lnTo>
                    <a:pt x="6" y="10"/>
                  </a:lnTo>
                  <a:lnTo>
                    <a:pt x="12" y="12"/>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19" name="Freeform 50"/>
            <p:cNvSpPr>
              <a:spLocks/>
            </p:cNvSpPr>
            <p:nvPr/>
          </p:nvSpPr>
          <p:spPr bwMode="grayWhite">
            <a:xfrm>
              <a:off x="3218" y="1352"/>
              <a:ext cx="387" cy="412"/>
            </a:xfrm>
            <a:custGeom>
              <a:avLst/>
              <a:gdLst>
                <a:gd name="T0" fmla="*/ 7 w 416"/>
                <a:gd name="T1" fmla="*/ 7 h 442"/>
                <a:gd name="T2" fmla="*/ 7 w 416"/>
                <a:gd name="T3" fmla="*/ 7 h 442"/>
                <a:gd name="T4" fmla="*/ 7 w 416"/>
                <a:gd name="T5" fmla="*/ 7 h 442"/>
                <a:gd name="T6" fmla="*/ 7 w 416"/>
                <a:gd name="T7" fmla="*/ 7 h 442"/>
                <a:gd name="T8" fmla="*/ 7 w 416"/>
                <a:gd name="T9" fmla="*/ 7 h 442"/>
                <a:gd name="T10" fmla="*/ 7 w 416"/>
                <a:gd name="T11" fmla="*/ 7 h 442"/>
                <a:gd name="T12" fmla="*/ 7 w 416"/>
                <a:gd name="T13" fmla="*/ 7 h 442"/>
                <a:gd name="T14" fmla="*/ 7 w 416"/>
                <a:gd name="T15" fmla="*/ 7 h 442"/>
                <a:gd name="T16" fmla="*/ 7 w 416"/>
                <a:gd name="T17" fmla="*/ 7 h 442"/>
                <a:gd name="T18" fmla="*/ 7 w 416"/>
                <a:gd name="T19" fmla="*/ 7 h 442"/>
                <a:gd name="T20" fmla="*/ 7 w 416"/>
                <a:gd name="T21" fmla="*/ 7 h 442"/>
                <a:gd name="T22" fmla="*/ 7 w 416"/>
                <a:gd name="T23" fmla="*/ 7 h 442"/>
                <a:gd name="T24" fmla="*/ 7 w 416"/>
                <a:gd name="T25" fmla="*/ 7 h 442"/>
                <a:gd name="T26" fmla="*/ 7 w 416"/>
                <a:gd name="T27" fmla="*/ 7 h 442"/>
                <a:gd name="T28" fmla="*/ 0 w 416"/>
                <a:gd name="T29" fmla="*/ 7 h 442"/>
                <a:gd name="T30" fmla="*/ 7 w 416"/>
                <a:gd name="T31" fmla="*/ 7 h 442"/>
                <a:gd name="T32" fmla="*/ 7 w 416"/>
                <a:gd name="T33" fmla="*/ 7 h 442"/>
                <a:gd name="T34" fmla="*/ 7 w 416"/>
                <a:gd name="T35" fmla="*/ 7 h 442"/>
                <a:gd name="T36" fmla="*/ 7 w 416"/>
                <a:gd name="T37" fmla="*/ 7 h 442"/>
                <a:gd name="T38" fmla="*/ 7 w 416"/>
                <a:gd name="T39" fmla="*/ 7 h 442"/>
                <a:gd name="T40" fmla="*/ 7 w 416"/>
                <a:gd name="T41" fmla="*/ 7 h 442"/>
                <a:gd name="T42" fmla="*/ 7 w 416"/>
                <a:gd name="T43" fmla="*/ 0 h 442"/>
                <a:gd name="T44" fmla="*/ 7 w 416"/>
                <a:gd name="T45" fmla="*/ 2 h 442"/>
                <a:gd name="T46" fmla="*/ 7 w 416"/>
                <a:gd name="T47" fmla="*/ 7 h 442"/>
                <a:gd name="T48" fmla="*/ 7 w 416"/>
                <a:gd name="T49" fmla="*/ 7 h 442"/>
                <a:gd name="T50" fmla="*/ 7 w 416"/>
                <a:gd name="T51" fmla="*/ 7 h 442"/>
                <a:gd name="T52" fmla="*/ 7 w 416"/>
                <a:gd name="T53" fmla="*/ 7 h 442"/>
                <a:gd name="T54" fmla="*/ 7 w 416"/>
                <a:gd name="T55" fmla="*/ 7 h 442"/>
                <a:gd name="T56" fmla="*/ 7 w 416"/>
                <a:gd name="T57" fmla="*/ 7 h 442"/>
                <a:gd name="T58" fmla="*/ 7 w 416"/>
                <a:gd name="T59" fmla="*/ 7 h 442"/>
                <a:gd name="T60" fmla="*/ 7 w 416"/>
                <a:gd name="T61" fmla="*/ 7 h 442"/>
                <a:gd name="T62" fmla="*/ 7 w 416"/>
                <a:gd name="T63" fmla="*/ 7 h 442"/>
                <a:gd name="T64" fmla="*/ 7 w 416"/>
                <a:gd name="T65" fmla="*/ 7 h 442"/>
                <a:gd name="T66" fmla="*/ 7 w 416"/>
                <a:gd name="T67" fmla="*/ 7 h 442"/>
                <a:gd name="T68" fmla="*/ 7 w 416"/>
                <a:gd name="T69" fmla="*/ 7 h 442"/>
                <a:gd name="T70" fmla="*/ 7 w 416"/>
                <a:gd name="T71" fmla="*/ 7 h 442"/>
                <a:gd name="T72" fmla="*/ 7 w 416"/>
                <a:gd name="T73" fmla="*/ 7 h 442"/>
                <a:gd name="T74" fmla="*/ 7 w 416"/>
                <a:gd name="T75" fmla="*/ 7 h 442"/>
                <a:gd name="T76" fmla="*/ 7 w 416"/>
                <a:gd name="T77" fmla="*/ 7 h 442"/>
                <a:gd name="T78" fmla="*/ 7 w 416"/>
                <a:gd name="T79" fmla="*/ 7 h 442"/>
                <a:gd name="T80" fmla="*/ 7 w 416"/>
                <a:gd name="T81" fmla="*/ 7 h 442"/>
                <a:gd name="T82" fmla="*/ 7 w 416"/>
                <a:gd name="T83" fmla="*/ 7 h 442"/>
                <a:gd name="T84" fmla="*/ 7 w 416"/>
                <a:gd name="T85" fmla="*/ 7 h 442"/>
                <a:gd name="T86" fmla="*/ 7 w 416"/>
                <a:gd name="T87" fmla="*/ 7 h 442"/>
                <a:gd name="T88" fmla="*/ 7 w 416"/>
                <a:gd name="T89" fmla="*/ 7 h 442"/>
                <a:gd name="T90" fmla="*/ 7 w 416"/>
                <a:gd name="T91" fmla="*/ 7 h 442"/>
                <a:gd name="T92" fmla="*/ 7 w 416"/>
                <a:gd name="T93" fmla="*/ 7 h 442"/>
                <a:gd name="T94" fmla="*/ 7 w 416"/>
                <a:gd name="T95" fmla="*/ 7 h 442"/>
                <a:gd name="T96" fmla="*/ 7 w 416"/>
                <a:gd name="T97" fmla="*/ 7 h 442"/>
                <a:gd name="T98" fmla="*/ 7 w 416"/>
                <a:gd name="T99" fmla="*/ 7 h 442"/>
                <a:gd name="T100" fmla="*/ 7 w 416"/>
                <a:gd name="T101" fmla="*/ 7 h 442"/>
                <a:gd name="T102" fmla="*/ 7 w 416"/>
                <a:gd name="T103" fmla="*/ 7 h 442"/>
                <a:gd name="T104" fmla="*/ 7 w 416"/>
                <a:gd name="T105" fmla="*/ 7 h 442"/>
                <a:gd name="T106" fmla="*/ 7 w 416"/>
                <a:gd name="T107" fmla="*/ 7 h 442"/>
                <a:gd name="T108" fmla="*/ 7 w 416"/>
                <a:gd name="T109" fmla="*/ 7 h 442"/>
                <a:gd name="T110" fmla="*/ 7 w 416"/>
                <a:gd name="T111" fmla="*/ 7 h 442"/>
                <a:gd name="T112" fmla="*/ 7 w 416"/>
                <a:gd name="T113" fmla="*/ 7 h 442"/>
                <a:gd name="T114" fmla="*/ 7 w 416"/>
                <a:gd name="T115" fmla="*/ 7 h 442"/>
                <a:gd name="T116" fmla="*/ 7 w 416"/>
                <a:gd name="T117" fmla="*/ 7 h 442"/>
                <a:gd name="T118" fmla="*/ 7 w 416"/>
                <a:gd name="T119" fmla="*/ 7 h 442"/>
                <a:gd name="T120" fmla="*/ 7 w 416"/>
                <a:gd name="T121" fmla="*/ 7 h 44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16"/>
                <a:gd name="T184" fmla="*/ 0 h 442"/>
                <a:gd name="T185" fmla="*/ 416 w 416"/>
                <a:gd name="T186" fmla="*/ 442 h 44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16" h="442">
                  <a:moveTo>
                    <a:pt x="176" y="442"/>
                  </a:moveTo>
                  <a:lnTo>
                    <a:pt x="174" y="432"/>
                  </a:lnTo>
                  <a:lnTo>
                    <a:pt x="166" y="426"/>
                  </a:lnTo>
                  <a:lnTo>
                    <a:pt x="144" y="418"/>
                  </a:lnTo>
                  <a:lnTo>
                    <a:pt x="138" y="390"/>
                  </a:lnTo>
                  <a:lnTo>
                    <a:pt x="134" y="378"/>
                  </a:lnTo>
                  <a:lnTo>
                    <a:pt x="138" y="370"/>
                  </a:lnTo>
                  <a:lnTo>
                    <a:pt x="140" y="362"/>
                  </a:lnTo>
                  <a:lnTo>
                    <a:pt x="132" y="356"/>
                  </a:lnTo>
                  <a:lnTo>
                    <a:pt x="126" y="344"/>
                  </a:lnTo>
                  <a:lnTo>
                    <a:pt x="124" y="324"/>
                  </a:lnTo>
                  <a:lnTo>
                    <a:pt x="124" y="312"/>
                  </a:lnTo>
                  <a:lnTo>
                    <a:pt x="122" y="306"/>
                  </a:lnTo>
                  <a:lnTo>
                    <a:pt x="100" y="292"/>
                  </a:lnTo>
                  <a:lnTo>
                    <a:pt x="80" y="276"/>
                  </a:lnTo>
                  <a:lnTo>
                    <a:pt x="72" y="262"/>
                  </a:lnTo>
                  <a:lnTo>
                    <a:pt x="52" y="252"/>
                  </a:lnTo>
                  <a:lnTo>
                    <a:pt x="46" y="248"/>
                  </a:lnTo>
                  <a:lnTo>
                    <a:pt x="46" y="244"/>
                  </a:lnTo>
                  <a:lnTo>
                    <a:pt x="42" y="242"/>
                  </a:lnTo>
                  <a:lnTo>
                    <a:pt x="24" y="238"/>
                  </a:lnTo>
                  <a:lnTo>
                    <a:pt x="22" y="234"/>
                  </a:lnTo>
                  <a:lnTo>
                    <a:pt x="14" y="228"/>
                  </a:lnTo>
                  <a:lnTo>
                    <a:pt x="10" y="222"/>
                  </a:lnTo>
                  <a:lnTo>
                    <a:pt x="10" y="198"/>
                  </a:lnTo>
                  <a:lnTo>
                    <a:pt x="14" y="180"/>
                  </a:lnTo>
                  <a:lnTo>
                    <a:pt x="12" y="170"/>
                  </a:lnTo>
                  <a:lnTo>
                    <a:pt x="18" y="160"/>
                  </a:lnTo>
                  <a:lnTo>
                    <a:pt x="10" y="146"/>
                  </a:lnTo>
                  <a:lnTo>
                    <a:pt x="0" y="142"/>
                  </a:lnTo>
                  <a:lnTo>
                    <a:pt x="6" y="126"/>
                  </a:lnTo>
                  <a:lnTo>
                    <a:pt x="8" y="124"/>
                  </a:lnTo>
                  <a:lnTo>
                    <a:pt x="8" y="114"/>
                  </a:lnTo>
                  <a:lnTo>
                    <a:pt x="28" y="98"/>
                  </a:lnTo>
                  <a:lnTo>
                    <a:pt x="36" y="96"/>
                  </a:lnTo>
                  <a:lnTo>
                    <a:pt x="40" y="90"/>
                  </a:lnTo>
                  <a:lnTo>
                    <a:pt x="38" y="36"/>
                  </a:lnTo>
                  <a:lnTo>
                    <a:pt x="44" y="32"/>
                  </a:lnTo>
                  <a:lnTo>
                    <a:pt x="48" y="24"/>
                  </a:lnTo>
                  <a:lnTo>
                    <a:pt x="56" y="28"/>
                  </a:lnTo>
                  <a:lnTo>
                    <a:pt x="66" y="30"/>
                  </a:lnTo>
                  <a:lnTo>
                    <a:pt x="78" y="30"/>
                  </a:lnTo>
                  <a:lnTo>
                    <a:pt x="96" y="18"/>
                  </a:lnTo>
                  <a:lnTo>
                    <a:pt x="130" y="0"/>
                  </a:lnTo>
                  <a:lnTo>
                    <a:pt x="138" y="0"/>
                  </a:lnTo>
                  <a:lnTo>
                    <a:pt x="140" y="2"/>
                  </a:lnTo>
                  <a:lnTo>
                    <a:pt x="140" y="10"/>
                  </a:lnTo>
                  <a:lnTo>
                    <a:pt x="136" y="16"/>
                  </a:lnTo>
                  <a:lnTo>
                    <a:pt x="136" y="20"/>
                  </a:lnTo>
                  <a:lnTo>
                    <a:pt x="132" y="34"/>
                  </a:lnTo>
                  <a:lnTo>
                    <a:pt x="146" y="28"/>
                  </a:lnTo>
                  <a:lnTo>
                    <a:pt x="152" y="28"/>
                  </a:lnTo>
                  <a:lnTo>
                    <a:pt x="160" y="36"/>
                  </a:lnTo>
                  <a:lnTo>
                    <a:pt x="168" y="34"/>
                  </a:lnTo>
                  <a:lnTo>
                    <a:pt x="172" y="40"/>
                  </a:lnTo>
                  <a:lnTo>
                    <a:pt x="182" y="42"/>
                  </a:lnTo>
                  <a:lnTo>
                    <a:pt x="188" y="46"/>
                  </a:lnTo>
                  <a:lnTo>
                    <a:pt x="190" y="56"/>
                  </a:lnTo>
                  <a:lnTo>
                    <a:pt x="196" y="60"/>
                  </a:lnTo>
                  <a:lnTo>
                    <a:pt x="260" y="72"/>
                  </a:lnTo>
                  <a:lnTo>
                    <a:pt x="268" y="72"/>
                  </a:lnTo>
                  <a:lnTo>
                    <a:pt x="282" y="84"/>
                  </a:lnTo>
                  <a:lnTo>
                    <a:pt x="292" y="84"/>
                  </a:lnTo>
                  <a:lnTo>
                    <a:pt x="294" y="88"/>
                  </a:lnTo>
                  <a:lnTo>
                    <a:pt x="298" y="84"/>
                  </a:lnTo>
                  <a:lnTo>
                    <a:pt x="302" y="84"/>
                  </a:lnTo>
                  <a:lnTo>
                    <a:pt x="318" y="86"/>
                  </a:lnTo>
                  <a:lnTo>
                    <a:pt x="328" y="90"/>
                  </a:lnTo>
                  <a:lnTo>
                    <a:pt x="334" y="94"/>
                  </a:lnTo>
                  <a:lnTo>
                    <a:pt x="330" y="96"/>
                  </a:lnTo>
                  <a:lnTo>
                    <a:pt x="330" y="100"/>
                  </a:lnTo>
                  <a:lnTo>
                    <a:pt x="340" y="102"/>
                  </a:lnTo>
                  <a:lnTo>
                    <a:pt x="354" y="110"/>
                  </a:lnTo>
                  <a:lnTo>
                    <a:pt x="356" y="118"/>
                  </a:lnTo>
                  <a:lnTo>
                    <a:pt x="352" y="142"/>
                  </a:lnTo>
                  <a:lnTo>
                    <a:pt x="354" y="144"/>
                  </a:lnTo>
                  <a:lnTo>
                    <a:pt x="366" y="142"/>
                  </a:lnTo>
                  <a:lnTo>
                    <a:pt x="368" y="142"/>
                  </a:lnTo>
                  <a:lnTo>
                    <a:pt x="366" y="148"/>
                  </a:lnTo>
                  <a:lnTo>
                    <a:pt x="362" y="152"/>
                  </a:lnTo>
                  <a:lnTo>
                    <a:pt x="366" y="164"/>
                  </a:lnTo>
                  <a:lnTo>
                    <a:pt x="376" y="170"/>
                  </a:lnTo>
                  <a:lnTo>
                    <a:pt x="374" y="172"/>
                  </a:lnTo>
                  <a:lnTo>
                    <a:pt x="360" y="188"/>
                  </a:lnTo>
                  <a:lnTo>
                    <a:pt x="352" y="206"/>
                  </a:lnTo>
                  <a:lnTo>
                    <a:pt x="348" y="218"/>
                  </a:lnTo>
                  <a:lnTo>
                    <a:pt x="346" y="224"/>
                  </a:lnTo>
                  <a:lnTo>
                    <a:pt x="350" y="228"/>
                  </a:lnTo>
                  <a:lnTo>
                    <a:pt x="360" y="222"/>
                  </a:lnTo>
                  <a:lnTo>
                    <a:pt x="372" y="200"/>
                  </a:lnTo>
                  <a:lnTo>
                    <a:pt x="384" y="190"/>
                  </a:lnTo>
                  <a:lnTo>
                    <a:pt x="390" y="188"/>
                  </a:lnTo>
                  <a:lnTo>
                    <a:pt x="392" y="182"/>
                  </a:lnTo>
                  <a:lnTo>
                    <a:pt x="398" y="176"/>
                  </a:lnTo>
                  <a:lnTo>
                    <a:pt x="400" y="170"/>
                  </a:lnTo>
                  <a:lnTo>
                    <a:pt x="400" y="162"/>
                  </a:lnTo>
                  <a:lnTo>
                    <a:pt x="400" y="158"/>
                  </a:lnTo>
                  <a:lnTo>
                    <a:pt x="404" y="154"/>
                  </a:lnTo>
                  <a:lnTo>
                    <a:pt x="406" y="148"/>
                  </a:lnTo>
                  <a:lnTo>
                    <a:pt x="410" y="146"/>
                  </a:lnTo>
                  <a:lnTo>
                    <a:pt x="414" y="146"/>
                  </a:lnTo>
                  <a:lnTo>
                    <a:pt x="416" y="150"/>
                  </a:lnTo>
                  <a:lnTo>
                    <a:pt x="414" y="162"/>
                  </a:lnTo>
                  <a:lnTo>
                    <a:pt x="404" y="188"/>
                  </a:lnTo>
                  <a:lnTo>
                    <a:pt x="400" y="194"/>
                  </a:lnTo>
                  <a:lnTo>
                    <a:pt x="396" y="202"/>
                  </a:lnTo>
                  <a:lnTo>
                    <a:pt x="396" y="208"/>
                  </a:lnTo>
                  <a:lnTo>
                    <a:pt x="388" y="228"/>
                  </a:lnTo>
                  <a:lnTo>
                    <a:pt x="388" y="246"/>
                  </a:lnTo>
                  <a:lnTo>
                    <a:pt x="386" y="258"/>
                  </a:lnTo>
                  <a:lnTo>
                    <a:pt x="378" y="268"/>
                  </a:lnTo>
                  <a:lnTo>
                    <a:pt x="376" y="274"/>
                  </a:lnTo>
                  <a:lnTo>
                    <a:pt x="378" y="288"/>
                  </a:lnTo>
                  <a:lnTo>
                    <a:pt x="380" y="312"/>
                  </a:lnTo>
                  <a:lnTo>
                    <a:pt x="376" y="316"/>
                  </a:lnTo>
                  <a:lnTo>
                    <a:pt x="368" y="342"/>
                  </a:lnTo>
                  <a:lnTo>
                    <a:pt x="372" y="378"/>
                  </a:lnTo>
                  <a:lnTo>
                    <a:pt x="382" y="404"/>
                  </a:lnTo>
                  <a:lnTo>
                    <a:pt x="380" y="408"/>
                  </a:lnTo>
                  <a:lnTo>
                    <a:pt x="382" y="412"/>
                  </a:lnTo>
                  <a:lnTo>
                    <a:pt x="380" y="418"/>
                  </a:lnTo>
                  <a:lnTo>
                    <a:pt x="382" y="428"/>
                  </a:lnTo>
                  <a:lnTo>
                    <a:pt x="176" y="442"/>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20" name="Freeform 51"/>
            <p:cNvSpPr>
              <a:spLocks/>
            </p:cNvSpPr>
            <p:nvPr/>
          </p:nvSpPr>
          <p:spPr bwMode="grayWhite">
            <a:xfrm>
              <a:off x="1568" y="2162"/>
              <a:ext cx="501" cy="578"/>
            </a:xfrm>
            <a:custGeom>
              <a:avLst/>
              <a:gdLst>
                <a:gd name="T0" fmla="*/ 7 w 538"/>
                <a:gd name="T1" fmla="*/ 7 h 622"/>
                <a:gd name="T2" fmla="*/ 7 w 538"/>
                <a:gd name="T3" fmla="*/ 7 h 622"/>
                <a:gd name="T4" fmla="*/ 7 w 538"/>
                <a:gd name="T5" fmla="*/ 0 h 622"/>
                <a:gd name="T6" fmla="*/ 7 w 538"/>
                <a:gd name="T7" fmla="*/ 0 h 622"/>
                <a:gd name="T8" fmla="*/ 7 w 538"/>
                <a:gd name="T9" fmla="*/ 7 h 622"/>
                <a:gd name="T10" fmla="*/ 7 w 538"/>
                <a:gd name="T11" fmla="*/ 7 h 622"/>
                <a:gd name="T12" fmla="*/ 7 w 538"/>
                <a:gd name="T13" fmla="*/ 7 h 622"/>
                <a:gd name="T14" fmla="*/ 7 w 538"/>
                <a:gd name="T15" fmla="*/ 7 h 622"/>
                <a:gd name="T16" fmla="*/ 7 w 538"/>
                <a:gd name="T17" fmla="*/ 7 h 622"/>
                <a:gd name="T18" fmla="*/ 7 w 538"/>
                <a:gd name="T19" fmla="*/ 7 h 622"/>
                <a:gd name="T20" fmla="*/ 7 w 538"/>
                <a:gd name="T21" fmla="*/ 7 h 622"/>
                <a:gd name="T22" fmla="*/ 7 w 538"/>
                <a:gd name="T23" fmla="*/ 7 h 622"/>
                <a:gd name="T24" fmla="*/ 7 w 538"/>
                <a:gd name="T25" fmla="*/ 7 h 622"/>
                <a:gd name="T26" fmla="*/ 7 w 538"/>
                <a:gd name="T27" fmla="*/ 7 h 622"/>
                <a:gd name="T28" fmla="*/ 7 w 538"/>
                <a:gd name="T29" fmla="*/ 7 h 622"/>
                <a:gd name="T30" fmla="*/ 7 w 538"/>
                <a:gd name="T31" fmla="*/ 7 h 622"/>
                <a:gd name="T32" fmla="*/ 7 w 538"/>
                <a:gd name="T33" fmla="*/ 7 h 622"/>
                <a:gd name="T34" fmla="*/ 7 w 538"/>
                <a:gd name="T35" fmla="*/ 7 h 622"/>
                <a:gd name="T36" fmla="*/ 7 w 538"/>
                <a:gd name="T37" fmla="*/ 7 h 622"/>
                <a:gd name="T38" fmla="*/ 7 w 538"/>
                <a:gd name="T39" fmla="*/ 7 h 622"/>
                <a:gd name="T40" fmla="*/ 7 w 538"/>
                <a:gd name="T41" fmla="*/ 7 h 622"/>
                <a:gd name="T42" fmla="*/ 7 w 538"/>
                <a:gd name="T43" fmla="*/ 7 h 622"/>
                <a:gd name="T44" fmla="*/ 7 w 538"/>
                <a:gd name="T45" fmla="*/ 7 h 622"/>
                <a:gd name="T46" fmla="*/ 7 w 538"/>
                <a:gd name="T47" fmla="*/ 7 h 622"/>
                <a:gd name="T48" fmla="*/ 7 w 538"/>
                <a:gd name="T49" fmla="*/ 7 h 622"/>
                <a:gd name="T50" fmla="*/ 7 w 538"/>
                <a:gd name="T51" fmla="*/ 7 h 622"/>
                <a:gd name="T52" fmla="*/ 7 w 538"/>
                <a:gd name="T53" fmla="*/ 7 h 622"/>
                <a:gd name="T54" fmla="*/ 7 w 538"/>
                <a:gd name="T55" fmla="*/ 7 h 622"/>
                <a:gd name="T56" fmla="*/ 7 w 538"/>
                <a:gd name="T57" fmla="*/ 7 h 622"/>
                <a:gd name="T58" fmla="*/ 7 w 538"/>
                <a:gd name="T59" fmla="*/ 7 h 622"/>
                <a:gd name="T60" fmla="*/ 7 w 538"/>
                <a:gd name="T61" fmla="*/ 7 h 622"/>
                <a:gd name="T62" fmla="*/ 7 w 538"/>
                <a:gd name="T63" fmla="*/ 7 h 622"/>
                <a:gd name="T64" fmla="*/ 7 w 538"/>
                <a:gd name="T65" fmla="*/ 7 h 622"/>
                <a:gd name="T66" fmla="*/ 7 w 538"/>
                <a:gd name="T67" fmla="*/ 7 h 622"/>
                <a:gd name="T68" fmla="*/ 7 w 538"/>
                <a:gd name="T69" fmla="*/ 7 h 622"/>
                <a:gd name="T70" fmla="*/ 7 w 538"/>
                <a:gd name="T71" fmla="*/ 7 h 622"/>
                <a:gd name="T72" fmla="*/ 7 w 538"/>
                <a:gd name="T73" fmla="*/ 7 h 622"/>
                <a:gd name="T74" fmla="*/ 7 w 538"/>
                <a:gd name="T75" fmla="*/ 7 h 622"/>
                <a:gd name="T76" fmla="*/ 7 w 538"/>
                <a:gd name="T77" fmla="*/ 7 h 622"/>
                <a:gd name="T78" fmla="*/ 7 w 538"/>
                <a:gd name="T79" fmla="*/ 7 h 622"/>
                <a:gd name="T80" fmla="*/ 7 w 538"/>
                <a:gd name="T81" fmla="*/ 7 h 622"/>
                <a:gd name="T82" fmla="*/ 7 w 538"/>
                <a:gd name="T83" fmla="*/ 7 h 622"/>
                <a:gd name="T84" fmla="*/ 7 w 538"/>
                <a:gd name="T85" fmla="*/ 7 h 622"/>
                <a:gd name="T86" fmla="*/ 7 w 538"/>
                <a:gd name="T87" fmla="*/ 7 h 622"/>
                <a:gd name="T88" fmla="*/ 7 w 538"/>
                <a:gd name="T89" fmla="*/ 7 h 622"/>
                <a:gd name="T90" fmla="*/ 7 w 538"/>
                <a:gd name="T91" fmla="*/ 7 h 622"/>
                <a:gd name="T92" fmla="*/ 7 w 538"/>
                <a:gd name="T93" fmla="*/ 7 h 622"/>
                <a:gd name="T94" fmla="*/ 7 w 538"/>
                <a:gd name="T95" fmla="*/ 7 h 622"/>
                <a:gd name="T96" fmla="*/ 6 w 538"/>
                <a:gd name="T97" fmla="*/ 7 h 622"/>
                <a:gd name="T98" fmla="*/ 0 w 538"/>
                <a:gd name="T99" fmla="*/ 7 h 622"/>
                <a:gd name="T100" fmla="*/ 7 w 538"/>
                <a:gd name="T101" fmla="*/ 7 h 622"/>
                <a:gd name="T102" fmla="*/ 7 w 538"/>
                <a:gd name="T103" fmla="*/ 7 h 622"/>
                <a:gd name="T104" fmla="*/ 7 w 538"/>
                <a:gd name="T105" fmla="*/ 7 h 62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38"/>
                <a:gd name="T160" fmla="*/ 0 h 622"/>
                <a:gd name="T161" fmla="*/ 538 w 538"/>
                <a:gd name="T162" fmla="*/ 622 h 62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38" h="622">
                  <a:moveTo>
                    <a:pt x="458" y="622"/>
                  </a:moveTo>
                  <a:lnTo>
                    <a:pt x="538" y="62"/>
                  </a:lnTo>
                  <a:lnTo>
                    <a:pt x="146" y="0"/>
                  </a:lnTo>
                  <a:lnTo>
                    <a:pt x="138" y="52"/>
                  </a:lnTo>
                  <a:lnTo>
                    <a:pt x="122" y="94"/>
                  </a:lnTo>
                  <a:lnTo>
                    <a:pt x="114" y="94"/>
                  </a:lnTo>
                  <a:lnTo>
                    <a:pt x="108" y="88"/>
                  </a:lnTo>
                  <a:lnTo>
                    <a:pt x="108" y="84"/>
                  </a:lnTo>
                  <a:lnTo>
                    <a:pt x="104" y="78"/>
                  </a:lnTo>
                  <a:lnTo>
                    <a:pt x="88" y="74"/>
                  </a:lnTo>
                  <a:lnTo>
                    <a:pt x="76" y="76"/>
                  </a:lnTo>
                  <a:lnTo>
                    <a:pt x="72" y="82"/>
                  </a:lnTo>
                  <a:lnTo>
                    <a:pt x="76" y="100"/>
                  </a:lnTo>
                  <a:lnTo>
                    <a:pt x="70" y="146"/>
                  </a:lnTo>
                  <a:lnTo>
                    <a:pt x="74" y="154"/>
                  </a:lnTo>
                  <a:lnTo>
                    <a:pt x="68" y="174"/>
                  </a:lnTo>
                  <a:lnTo>
                    <a:pt x="64" y="182"/>
                  </a:lnTo>
                  <a:lnTo>
                    <a:pt x="64" y="186"/>
                  </a:lnTo>
                  <a:lnTo>
                    <a:pt x="64" y="200"/>
                  </a:lnTo>
                  <a:lnTo>
                    <a:pt x="66" y="206"/>
                  </a:lnTo>
                  <a:lnTo>
                    <a:pt x="64" y="210"/>
                  </a:lnTo>
                  <a:lnTo>
                    <a:pt x="70" y="222"/>
                  </a:lnTo>
                  <a:lnTo>
                    <a:pt x="70" y="232"/>
                  </a:lnTo>
                  <a:lnTo>
                    <a:pt x="74" y="238"/>
                  </a:lnTo>
                  <a:lnTo>
                    <a:pt x="76" y="250"/>
                  </a:lnTo>
                  <a:lnTo>
                    <a:pt x="82" y="254"/>
                  </a:lnTo>
                  <a:lnTo>
                    <a:pt x="86" y="260"/>
                  </a:lnTo>
                  <a:lnTo>
                    <a:pt x="88" y="268"/>
                  </a:lnTo>
                  <a:lnTo>
                    <a:pt x="86" y="272"/>
                  </a:lnTo>
                  <a:lnTo>
                    <a:pt x="84" y="270"/>
                  </a:lnTo>
                  <a:lnTo>
                    <a:pt x="74" y="278"/>
                  </a:lnTo>
                  <a:lnTo>
                    <a:pt x="62" y="282"/>
                  </a:lnTo>
                  <a:lnTo>
                    <a:pt x="52" y="294"/>
                  </a:lnTo>
                  <a:lnTo>
                    <a:pt x="46" y="320"/>
                  </a:lnTo>
                  <a:lnTo>
                    <a:pt x="30" y="340"/>
                  </a:lnTo>
                  <a:lnTo>
                    <a:pt x="22" y="340"/>
                  </a:lnTo>
                  <a:lnTo>
                    <a:pt x="22" y="346"/>
                  </a:lnTo>
                  <a:lnTo>
                    <a:pt x="24" y="354"/>
                  </a:lnTo>
                  <a:lnTo>
                    <a:pt x="24" y="360"/>
                  </a:lnTo>
                  <a:lnTo>
                    <a:pt x="20" y="372"/>
                  </a:lnTo>
                  <a:lnTo>
                    <a:pt x="22" y="378"/>
                  </a:lnTo>
                  <a:lnTo>
                    <a:pt x="34" y="386"/>
                  </a:lnTo>
                  <a:lnTo>
                    <a:pt x="36" y="392"/>
                  </a:lnTo>
                  <a:lnTo>
                    <a:pt x="32" y="396"/>
                  </a:lnTo>
                  <a:lnTo>
                    <a:pt x="30" y="402"/>
                  </a:lnTo>
                  <a:lnTo>
                    <a:pt x="24" y="410"/>
                  </a:lnTo>
                  <a:lnTo>
                    <a:pt x="20" y="408"/>
                  </a:lnTo>
                  <a:lnTo>
                    <a:pt x="6" y="406"/>
                  </a:lnTo>
                  <a:lnTo>
                    <a:pt x="0" y="430"/>
                  </a:lnTo>
                  <a:lnTo>
                    <a:pt x="290" y="596"/>
                  </a:lnTo>
                  <a:lnTo>
                    <a:pt x="458" y="62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1" name="Freeform 52"/>
            <p:cNvSpPr>
              <a:spLocks/>
            </p:cNvSpPr>
            <p:nvPr/>
          </p:nvSpPr>
          <p:spPr bwMode="grayWhite">
            <a:xfrm>
              <a:off x="2504" y="2268"/>
              <a:ext cx="629" cy="327"/>
            </a:xfrm>
            <a:custGeom>
              <a:avLst/>
              <a:gdLst>
                <a:gd name="T0" fmla="*/ 6 w 678"/>
                <a:gd name="T1" fmla="*/ 6 h 352"/>
                <a:gd name="T2" fmla="*/ 0 w 678"/>
                <a:gd name="T3" fmla="*/ 7 h 352"/>
                <a:gd name="T4" fmla="*/ 6 w 678"/>
                <a:gd name="T5" fmla="*/ 7 h 352"/>
                <a:gd name="T6" fmla="*/ 6 w 678"/>
                <a:gd name="T7" fmla="*/ 7 h 352"/>
                <a:gd name="T8" fmla="*/ 6 w 678"/>
                <a:gd name="T9" fmla="*/ 7 h 352"/>
                <a:gd name="T10" fmla="*/ 6 w 678"/>
                <a:gd name="T11" fmla="*/ 7 h 352"/>
                <a:gd name="T12" fmla="*/ 6 w 678"/>
                <a:gd name="T13" fmla="*/ 7 h 352"/>
                <a:gd name="T14" fmla="*/ 6 w 678"/>
                <a:gd name="T15" fmla="*/ 7 h 352"/>
                <a:gd name="T16" fmla="*/ 6 w 678"/>
                <a:gd name="T17" fmla="*/ 7 h 352"/>
                <a:gd name="T18" fmla="*/ 6 w 678"/>
                <a:gd name="T19" fmla="*/ 7 h 352"/>
                <a:gd name="T20" fmla="*/ 6 w 678"/>
                <a:gd name="T21" fmla="*/ 7 h 352"/>
                <a:gd name="T22" fmla="*/ 6 w 678"/>
                <a:gd name="T23" fmla="*/ 7 h 352"/>
                <a:gd name="T24" fmla="*/ 6 w 678"/>
                <a:gd name="T25" fmla="*/ 7 h 352"/>
                <a:gd name="T26" fmla="*/ 6 w 678"/>
                <a:gd name="T27" fmla="*/ 7 h 352"/>
                <a:gd name="T28" fmla="*/ 6 w 678"/>
                <a:gd name="T29" fmla="*/ 7 h 352"/>
                <a:gd name="T30" fmla="*/ 6 w 678"/>
                <a:gd name="T31" fmla="*/ 7 h 352"/>
                <a:gd name="T32" fmla="*/ 6 w 678"/>
                <a:gd name="T33" fmla="*/ 7 h 352"/>
                <a:gd name="T34" fmla="*/ 6 w 678"/>
                <a:gd name="T35" fmla="*/ 7 h 352"/>
                <a:gd name="T36" fmla="*/ 6 w 678"/>
                <a:gd name="T37" fmla="*/ 7 h 352"/>
                <a:gd name="T38" fmla="*/ 6 w 678"/>
                <a:gd name="T39" fmla="*/ 7 h 352"/>
                <a:gd name="T40" fmla="*/ 6 w 678"/>
                <a:gd name="T41" fmla="*/ 7 h 352"/>
                <a:gd name="T42" fmla="*/ 6 w 678"/>
                <a:gd name="T43" fmla="*/ 7 h 352"/>
                <a:gd name="T44" fmla="*/ 6 w 678"/>
                <a:gd name="T45" fmla="*/ 7 h 352"/>
                <a:gd name="T46" fmla="*/ 6 w 678"/>
                <a:gd name="T47" fmla="*/ 7 h 352"/>
                <a:gd name="T48" fmla="*/ 6 w 678"/>
                <a:gd name="T49" fmla="*/ 7 h 352"/>
                <a:gd name="T50" fmla="*/ 6 w 678"/>
                <a:gd name="T51" fmla="*/ 7 h 352"/>
                <a:gd name="T52" fmla="*/ 6 w 678"/>
                <a:gd name="T53" fmla="*/ 7 h 352"/>
                <a:gd name="T54" fmla="*/ 6 w 678"/>
                <a:gd name="T55" fmla="*/ 7 h 352"/>
                <a:gd name="T56" fmla="*/ 6 w 678"/>
                <a:gd name="T57" fmla="*/ 7 h 352"/>
                <a:gd name="T58" fmla="*/ 6 w 678"/>
                <a:gd name="T59" fmla="*/ 7 h 352"/>
                <a:gd name="T60" fmla="*/ 6 w 678"/>
                <a:gd name="T61" fmla="*/ 7 h 352"/>
                <a:gd name="T62" fmla="*/ 6 w 678"/>
                <a:gd name="T63" fmla="*/ 7 h 352"/>
                <a:gd name="T64" fmla="*/ 6 w 678"/>
                <a:gd name="T65" fmla="*/ 7 h 352"/>
                <a:gd name="T66" fmla="*/ 6 w 678"/>
                <a:gd name="T67" fmla="*/ 7 h 352"/>
                <a:gd name="T68" fmla="*/ 6 w 678"/>
                <a:gd name="T69" fmla="*/ 7 h 3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78"/>
                <a:gd name="T106" fmla="*/ 0 h 352"/>
                <a:gd name="T107" fmla="*/ 678 w 678"/>
                <a:gd name="T108" fmla="*/ 352 h 35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78" h="352">
                  <a:moveTo>
                    <a:pt x="662" y="18"/>
                  </a:moveTo>
                  <a:lnTo>
                    <a:pt x="78" y="6"/>
                  </a:lnTo>
                  <a:lnTo>
                    <a:pt x="2" y="0"/>
                  </a:lnTo>
                  <a:lnTo>
                    <a:pt x="0" y="50"/>
                  </a:lnTo>
                  <a:lnTo>
                    <a:pt x="236" y="64"/>
                  </a:lnTo>
                  <a:lnTo>
                    <a:pt x="230" y="256"/>
                  </a:lnTo>
                  <a:lnTo>
                    <a:pt x="238" y="256"/>
                  </a:lnTo>
                  <a:lnTo>
                    <a:pt x="242" y="260"/>
                  </a:lnTo>
                  <a:lnTo>
                    <a:pt x="254" y="276"/>
                  </a:lnTo>
                  <a:lnTo>
                    <a:pt x="260" y="278"/>
                  </a:lnTo>
                  <a:lnTo>
                    <a:pt x="276" y="276"/>
                  </a:lnTo>
                  <a:lnTo>
                    <a:pt x="282" y="270"/>
                  </a:lnTo>
                  <a:lnTo>
                    <a:pt x="290" y="276"/>
                  </a:lnTo>
                  <a:lnTo>
                    <a:pt x="294" y="280"/>
                  </a:lnTo>
                  <a:lnTo>
                    <a:pt x="294" y="284"/>
                  </a:lnTo>
                  <a:lnTo>
                    <a:pt x="298" y="292"/>
                  </a:lnTo>
                  <a:lnTo>
                    <a:pt x="300" y="294"/>
                  </a:lnTo>
                  <a:lnTo>
                    <a:pt x="322" y="298"/>
                  </a:lnTo>
                  <a:lnTo>
                    <a:pt x="330" y="302"/>
                  </a:lnTo>
                  <a:lnTo>
                    <a:pt x="334" y="302"/>
                  </a:lnTo>
                  <a:lnTo>
                    <a:pt x="336" y="300"/>
                  </a:lnTo>
                  <a:lnTo>
                    <a:pt x="342" y="298"/>
                  </a:lnTo>
                  <a:lnTo>
                    <a:pt x="346" y="306"/>
                  </a:lnTo>
                  <a:lnTo>
                    <a:pt x="356" y="310"/>
                  </a:lnTo>
                  <a:lnTo>
                    <a:pt x="362" y="304"/>
                  </a:lnTo>
                  <a:lnTo>
                    <a:pt x="382" y="306"/>
                  </a:lnTo>
                  <a:lnTo>
                    <a:pt x="382" y="310"/>
                  </a:lnTo>
                  <a:lnTo>
                    <a:pt x="390" y="318"/>
                  </a:lnTo>
                  <a:lnTo>
                    <a:pt x="394" y="320"/>
                  </a:lnTo>
                  <a:lnTo>
                    <a:pt x="394" y="330"/>
                  </a:lnTo>
                  <a:lnTo>
                    <a:pt x="410" y="334"/>
                  </a:lnTo>
                  <a:lnTo>
                    <a:pt x="412" y="322"/>
                  </a:lnTo>
                  <a:lnTo>
                    <a:pt x="418" y="320"/>
                  </a:lnTo>
                  <a:lnTo>
                    <a:pt x="438" y="334"/>
                  </a:lnTo>
                  <a:lnTo>
                    <a:pt x="442" y="334"/>
                  </a:lnTo>
                  <a:lnTo>
                    <a:pt x="450" y="330"/>
                  </a:lnTo>
                  <a:lnTo>
                    <a:pt x="456" y="330"/>
                  </a:lnTo>
                  <a:lnTo>
                    <a:pt x="458" y="334"/>
                  </a:lnTo>
                  <a:lnTo>
                    <a:pt x="456" y="340"/>
                  </a:lnTo>
                  <a:lnTo>
                    <a:pt x="460" y="348"/>
                  </a:lnTo>
                  <a:lnTo>
                    <a:pt x="466" y="344"/>
                  </a:lnTo>
                  <a:lnTo>
                    <a:pt x="464" y="338"/>
                  </a:lnTo>
                  <a:lnTo>
                    <a:pt x="470" y="330"/>
                  </a:lnTo>
                  <a:lnTo>
                    <a:pt x="478" y="326"/>
                  </a:lnTo>
                  <a:lnTo>
                    <a:pt x="480" y="326"/>
                  </a:lnTo>
                  <a:lnTo>
                    <a:pt x="482" y="332"/>
                  </a:lnTo>
                  <a:lnTo>
                    <a:pt x="492" y="336"/>
                  </a:lnTo>
                  <a:lnTo>
                    <a:pt x="496" y="334"/>
                  </a:lnTo>
                  <a:lnTo>
                    <a:pt x="498" y="330"/>
                  </a:lnTo>
                  <a:lnTo>
                    <a:pt x="506" y="332"/>
                  </a:lnTo>
                  <a:lnTo>
                    <a:pt x="506" y="334"/>
                  </a:lnTo>
                  <a:lnTo>
                    <a:pt x="514" y="340"/>
                  </a:lnTo>
                  <a:lnTo>
                    <a:pt x="526" y="348"/>
                  </a:lnTo>
                  <a:lnTo>
                    <a:pt x="540" y="338"/>
                  </a:lnTo>
                  <a:lnTo>
                    <a:pt x="544" y="334"/>
                  </a:lnTo>
                  <a:lnTo>
                    <a:pt x="562" y="334"/>
                  </a:lnTo>
                  <a:lnTo>
                    <a:pt x="576" y="328"/>
                  </a:lnTo>
                  <a:lnTo>
                    <a:pt x="582" y="326"/>
                  </a:lnTo>
                  <a:lnTo>
                    <a:pt x="590" y="326"/>
                  </a:lnTo>
                  <a:lnTo>
                    <a:pt x="608" y="330"/>
                  </a:lnTo>
                  <a:lnTo>
                    <a:pt x="620" y="326"/>
                  </a:lnTo>
                  <a:lnTo>
                    <a:pt x="622" y="324"/>
                  </a:lnTo>
                  <a:lnTo>
                    <a:pt x="660" y="344"/>
                  </a:lnTo>
                  <a:lnTo>
                    <a:pt x="668" y="346"/>
                  </a:lnTo>
                  <a:lnTo>
                    <a:pt x="672" y="350"/>
                  </a:lnTo>
                  <a:lnTo>
                    <a:pt x="676" y="352"/>
                  </a:lnTo>
                  <a:lnTo>
                    <a:pt x="678" y="176"/>
                  </a:lnTo>
                  <a:lnTo>
                    <a:pt x="664" y="68"/>
                  </a:lnTo>
                  <a:lnTo>
                    <a:pt x="662" y="18"/>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2" name="Freeform 53"/>
            <p:cNvSpPr>
              <a:spLocks/>
            </p:cNvSpPr>
            <p:nvPr/>
          </p:nvSpPr>
          <p:spPr bwMode="grayWhite">
            <a:xfrm>
              <a:off x="2189" y="2315"/>
              <a:ext cx="1022" cy="996"/>
            </a:xfrm>
            <a:custGeom>
              <a:avLst/>
              <a:gdLst>
                <a:gd name="T0" fmla="*/ 6 w 1102"/>
                <a:gd name="T1" fmla="*/ 6 h 1074"/>
                <a:gd name="T2" fmla="*/ 6 w 1102"/>
                <a:gd name="T3" fmla="*/ 6 h 1074"/>
                <a:gd name="T4" fmla="*/ 6 w 1102"/>
                <a:gd name="T5" fmla="*/ 6 h 1074"/>
                <a:gd name="T6" fmla="*/ 6 w 1102"/>
                <a:gd name="T7" fmla="*/ 6 h 1074"/>
                <a:gd name="T8" fmla="*/ 6 w 1102"/>
                <a:gd name="T9" fmla="*/ 6 h 1074"/>
                <a:gd name="T10" fmla="*/ 6 w 1102"/>
                <a:gd name="T11" fmla="*/ 6 h 1074"/>
                <a:gd name="T12" fmla="*/ 6 w 1102"/>
                <a:gd name="T13" fmla="*/ 6 h 1074"/>
                <a:gd name="T14" fmla="*/ 6 w 1102"/>
                <a:gd name="T15" fmla="*/ 6 h 1074"/>
                <a:gd name="T16" fmla="*/ 6 w 1102"/>
                <a:gd name="T17" fmla="*/ 6 h 1074"/>
                <a:gd name="T18" fmla="*/ 6 w 1102"/>
                <a:gd name="T19" fmla="*/ 6 h 1074"/>
                <a:gd name="T20" fmla="*/ 6 w 1102"/>
                <a:gd name="T21" fmla="*/ 6 h 1074"/>
                <a:gd name="T22" fmla="*/ 6 w 1102"/>
                <a:gd name="T23" fmla="*/ 6 h 1074"/>
                <a:gd name="T24" fmla="*/ 6 w 1102"/>
                <a:gd name="T25" fmla="*/ 6 h 1074"/>
                <a:gd name="T26" fmla="*/ 6 w 1102"/>
                <a:gd name="T27" fmla="*/ 6 h 1074"/>
                <a:gd name="T28" fmla="*/ 6 w 1102"/>
                <a:gd name="T29" fmla="*/ 6 h 1074"/>
                <a:gd name="T30" fmla="*/ 6 w 1102"/>
                <a:gd name="T31" fmla="*/ 0 h 1074"/>
                <a:gd name="T32" fmla="*/ 0 w 1102"/>
                <a:gd name="T33" fmla="*/ 6 h 1074"/>
                <a:gd name="T34" fmla="*/ 4 w 1102"/>
                <a:gd name="T35" fmla="*/ 6 h 1074"/>
                <a:gd name="T36" fmla="*/ 6 w 1102"/>
                <a:gd name="T37" fmla="*/ 6 h 1074"/>
                <a:gd name="T38" fmla="*/ 6 w 1102"/>
                <a:gd name="T39" fmla="*/ 6 h 1074"/>
                <a:gd name="T40" fmla="*/ 6 w 1102"/>
                <a:gd name="T41" fmla="*/ 6 h 1074"/>
                <a:gd name="T42" fmla="*/ 6 w 1102"/>
                <a:gd name="T43" fmla="*/ 6 h 1074"/>
                <a:gd name="T44" fmla="*/ 6 w 1102"/>
                <a:gd name="T45" fmla="*/ 6 h 1074"/>
                <a:gd name="T46" fmla="*/ 6 w 1102"/>
                <a:gd name="T47" fmla="*/ 6 h 1074"/>
                <a:gd name="T48" fmla="*/ 6 w 1102"/>
                <a:gd name="T49" fmla="*/ 6 h 1074"/>
                <a:gd name="T50" fmla="*/ 6 w 1102"/>
                <a:gd name="T51" fmla="*/ 6 h 1074"/>
                <a:gd name="T52" fmla="*/ 6 w 1102"/>
                <a:gd name="T53" fmla="*/ 6 h 1074"/>
                <a:gd name="T54" fmla="*/ 6 w 1102"/>
                <a:gd name="T55" fmla="*/ 6 h 1074"/>
                <a:gd name="T56" fmla="*/ 6 w 1102"/>
                <a:gd name="T57" fmla="*/ 6 h 1074"/>
                <a:gd name="T58" fmla="*/ 6 w 1102"/>
                <a:gd name="T59" fmla="*/ 6 h 1074"/>
                <a:gd name="T60" fmla="*/ 6 w 1102"/>
                <a:gd name="T61" fmla="*/ 6 h 1074"/>
                <a:gd name="T62" fmla="*/ 6 w 1102"/>
                <a:gd name="T63" fmla="*/ 6 h 1074"/>
                <a:gd name="T64" fmla="*/ 6 w 1102"/>
                <a:gd name="T65" fmla="*/ 6 h 1074"/>
                <a:gd name="T66" fmla="*/ 6 w 1102"/>
                <a:gd name="T67" fmla="*/ 6 h 1074"/>
                <a:gd name="T68" fmla="*/ 6 w 1102"/>
                <a:gd name="T69" fmla="*/ 6 h 1074"/>
                <a:gd name="T70" fmla="*/ 6 w 1102"/>
                <a:gd name="T71" fmla="*/ 6 h 1074"/>
                <a:gd name="T72" fmla="*/ 6 w 1102"/>
                <a:gd name="T73" fmla="*/ 6 h 1074"/>
                <a:gd name="T74" fmla="*/ 6 w 1102"/>
                <a:gd name="T75" fmla="*/ 6 h 1074"/>
                <a:gd name="T76" fmla="*/ 6 w 1102"/>
                <a:gd name="T77" fmla="*/ 6 h 1074"/>
                <a:gd name="T78" fmla="*/ 6 w 1102"/>
                <a:gd name="T79" fmla="*/ 6 h 1074"/>
                <a:gd name="T80" fmla="*/ 6 w 1102"/>
                <a:gd name="T81" fmla="*/ 6 h 1074"/>
                <a:gd name="T82" fmla="*/ 6 w 1102"/>
                <a:gd name="T83" fmla="*/ 6 h 1074"/>
                <a:gd name="T84" fmla="*/ 6 w 1102"/>
                <a:gd name="T85" fmla="*/ 6 h 1074"/>
                <a:gd name="T86" fmla="*/ 6 w 1102"/>
                <a:gd name="T87" fmla="*/ 6 h 1074"/>
                <a:gd name="T88" fmla="*/ 6 w 1102"/>
                <a:gd name="T89" fmla="*/ 6 h 1074"/>
                <a:gd name="T90" fmla="*/ 6 w 1102"/>
                <a:gd name="T91" fmla="*/ 6 h 1074"/>
                <a:gd name="T92" fmla="*/ 6 w 1102"/>
                <a:gd name="T93" fmla="*/ 6 h 1074"/>
                <a:gd name="T94" fmla="*/ 6 w 1102"/>
                <a:gd name="T95" fmla="*/ 6 h 1074"/>
                <a:gd name="T96" fmla="*/ 6 w 1102"/>
                <a:gd name="T97" fmla="*/ 6 h 1074"/>
                <a:gd name="T98" fmla="*/ 6 w 1102"/>
                <a:gd name="T99" fmla="*/ 6 h 1074"/>
                <a:gd name="T100" fmla="*/ 6 w 1102"/>
                <a:gd name="T101" fmla="*/ 6 h 1074"/>
                <a:gd name="T102" fmla="*/ 6 w 1102"/>
                <a:gd name="T103" fmla="*/ 6 h 1074"/>
                <a:gd name="T104" fmla="*/ 6 w 1102"/>
                <a:gd name="T105" fmla="*/ 6 h 1074"/>
                <a:gd name="T106" fmla="*/ 6 w 1102"/>
                <a:gd name="T107" fmla="*/ 6 h 1074"/>
                <a:gd name="T108" fmla="*/ 6 w 1102"/>
                <a:gd name="T109" fmla="*/ 6 h 1074"/>
                <a:gd name="T110" fmla="*/ 6 w 1102"/>
                <a:gd name="T111" fmla="*/ 6 h 1074"/>
                <a:gd name="T112" fmla="*/ 6 w 1102"/>
                <a:gd name="T113" fmla="*/ 6 h 1074"/>
                <a:gd name="T114" fmla="*/ 6 w 1102"/>
                <a:gd name="T115" fmla="*/ 6 h 1074"/>
                <a:gd name="T116" fmla="*/ 6 w 1102"/>
                <a:gd name="T117" fmla="*/ 6 h 1074"/>
                <a:gd name="T118" fmla="*/ 6 w 1102"/>
                <a:gd name="T119" fmla="*/ 6 h 107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102"/>
                <a:gd name="T181" fmla="*/ 0 h 1074"/>
                <a:gd name="T182" fmla="*/ 1102 w 1102"/>
                <a:gd name="T183" fmla="*/ 1074 h 107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102" h="1074">
                  <a:moveTo>
                    <a:pt x="1016" y="302"/>
                  </a:moveTo>
                  <a:lnTo>
                    <a:pt x="1012" y="300"/>
                  </a:lnTo>
                  <a:lnTo>
                    <a:pt x="1008" y="296"/>
                  </a:lnTo>
                  <a:lnTo>
                    <a:pt x="1000" y="294"/>
                  </a:lnTo>
                  <a:lnTo>
                    <a:pt x="962" y="274"/>
                  </a:lnTo>
                  <a:lnTo>
                    <a:pt x="960" y="276"/>
                  </a:lnTo>
                  <a:lnTo>
                    <a:pt x="948" y="280"/>
                  </a:lnTo>
                  <a:lnTo>
                    <a:pt x="930" y="276"/>
                  </a:lnTo>
                  <a:lnTo>
                    <a:pt x="922" y="276"/>
                  </a:lnTo>
                  <a:lnTo>
                    <a:pt x="916" y="278"/>
                  </a:lnTo>
                  <a:lnTo>
                    <a:pt x="902" y="284"/>
                  </a:lnTo>
                  <a:lnTo>
                    <a:pt x="884" y="284"/>
                  </a:lnTo>
                  <a:lnTo>
                    <a:pt x="880" y="288"/>
                  </a:lnTo>
                  <a:lnTo>
                    <a:pt x="866" y="298"/>
                  </a:lnTo>
                  <a:lnTo>
                    <a:pt x="854" y="290"/>
                  </a:lnTo>
                  <a:lnTo>
                    <a:pt x="846" y="284"/>
                  </a:lnTo>
                  <a:lnTo>
                    <a:pt x="846" y="282"/>
                  </a:lnTo>
                  <a:lnTo>
                    <a:pt x="838" y="280"/>
                  </a:lnTo>
                  <a:lnTo>
                    <a:pt x="836" y="284"/>
                  </a:lnTo>
                  <a:lnTo>
                    <a:pt x="832" y="286"/>
                  </a:lnTo>
                  <a:lnTo>
                    <a:pt x="822" y="282"/>
                  </a:lnTo>
                  <a:lnTo>
                    <a:pt x="820" y="276"/>
                  </a:lnTo>
                  <a:lnTo>
                    <a:pt x="818" y="276"/>
                  </a:lnTo>
                  <a:lnTo>
                    <a:pt x="810" y="280"/>
                  </a:lnTo>
                  <a:lnTo>
                    <a:pt x="804" y="288"/>
                  </a:lnTo>
                  <a:lnTo>
                    <a:pt x="806" y="294"/>
                  </a:lnTo>
                  <a:lnTo>
                    <a:pt x="800" y="298"/>
                  </a:lnTo>
                  <a:lnTo>
                    <a:pt x="796" y="290"/>
                  </a:lnTo>
                  <a:lnTo>
                    <a:pt x="798" y="284"/>
                  </a:lnTo>
                  <a:lnTo>
                    <a:pt x="796" y="280"/>
                  </a:lnTo>
                  <a:lnTo>
                    <a:pt x="790" y="280"/>
                  </a:lnTo>
                  <a:lnTo>
                    <a:pt x="782" y="284"/>
                  </a:lnTo>
                  <a:lnTo>
                    <a:pt x="778" y="284"/>
                  </a:lnTo>
                  <a:lnTo>
                    <a:pt x="758" y="270"/>
                  </a:lnTo>
                  <a:lnTo>
                    <a:pt x="752" y="272"/>
                  </a:lnTo>
                  <a:lnTo>
                    <a:pt x="750" y="284"/>
                  </a:lnTo>
                  <a:lnTo>
                    <a:pt x="734" y="280"/>
                  </a:lnTo>
                  <a:lnTo>
                    <a:pt x="734" y="270"/>
                  </a:lnTo>
                  <a:lnTo>
                    <a:pt x="730" y="268"/>
                  </a:lnTo>
                  <a:lnTo>
                    <a:pt x="722" y="260"/>
                  </a:lnTo>
                  <a:lnTo>
                    <a:pt x="722" y="256"/>
                  </a:lnTo>
                  <a:lnTo>
                    <a:pt x="702" y="254"/>
                  </a:lnTo>
                  <a:lnTo>
                    <a:pt x="696" y="260"/>
                  </a:lnTo>
                  <a:lnTo>
                    <a:pt x="686" y="256"/>
                  </a:lnTo>
                  <a:lnTo>
                    <a:pt x="682" y="248"/>
                  </a:lnTo>
                  <a:lnTo>
                    <a:pt x="676" y="250"/>
                  </a:lnTo>
                  <a:lnTo>
                    <a:pt x="674" y="252"/>
                  </a:lnTo>
                  <a:lnTo>
                    <a:pt x="670" y="252"/>
                  </a:lnTo>
                  <a:lnTo>
                    <a:pt x="662" y="248"/>
                  </a:lnTo>
                  <a:lnTo>
                    <a:pt x="640" y="244"/>
                  </a:lnTo>
                  <a:lnTo>
                    <a:pt x="638" y="242"/>
                  </a:lnTo>
                  <a:lnTo>
                    <a:pt x="634" y="234"/>
                  </a:lnTo>
                  <a:lnTo>
                    <a:pt x="634" y="230"/>
                  </a:lnTo>
                  <a:lnTo>
                    <a:pt x="630" y="226"/>
                  </a:lnTo>
                  <a:lnTo>
                    <a:pt x="622" y="220"/>
                  </a:lnTo>
                  <a:lnTo>
                    <a:pt x="616" y="226"/>
                  </a:lnTo>
                  <a:lnTo>
                    <a:pt x="600" y="228"/>
                  </a:lnTo>
                  <a:lnTo>
                    <a:pt x="594" y="226"/>
                  </a:lnTo>
                  <a:lnTo>
                    <a:pt x="582" y="210"/>
                  </a:lnTo>
                  <a:lnTo>
                    <a:pt x="578" y="206"/>
                  </a:lnTo>
                  <a:lnTo>
                    <a:pt x="570" y="206"/>
                  </a:lnTo>
                  <a:lnTo>
                    <a:pt x="576" y="14"/>
                  </a:lnTo>
                  <a:lnTo>
                    <a:pt x="340" y="0"/>
                  </a:lnTo>
                  <a:lnTo>
                    <a:pt x="334" y="0"/>
                  </a:lnTo>
                  <a:lnTo>
                    <a:pt x="298" y="448"/>
                  </a:lnTo>
                  <a:lnTo>
                    <a:pt x="2" y="418"/>
                  </a:lnTo>
                  <a:lnTo>
                    <a:pt x="0" y="420"/>
                  </a:lnTo>
                  <a:lnTo>
                    <a:pt x="2" y="424"/>
                  </a:lnTo>
                  <a:lnTo>
                    <a:pt x="4" y="426"/>
                  </a:lnTo>
                  <a:lnTo>
                    <a:pt x="0" y="430"/>
                  </a:lnTo>
                  <a:lnTo>
                    <a:pt x="4" y="438"/>
                  </a:lnTo>
                  <a:lnTo>
                    <a:pt x="4" y="440"/>
                  </a:lnTo>
                  <a:lnTo>
                    <a:pt x="20" y="450"/>
                  </a:lnTo>
                  <a:lnTo>
                    <a:pt x="24" y="462"/>
                  </a:lnTo>
                  <a:lnTo>
                    <a:pt x="30" y="474"/>
                  </a:lnTo>
                  <a:lnTo>
                    <a:pt x="46" y="484"/>
                  </a:lnTo>
                  <a:lnTo>
                    <a:pt x="92" y="540"/>
                  </a:lnTo>
                  <a:lnTo>
                    <a:pt x="130" y="572"/>
                  </a:lnTo>
                  <a:lnTo>
                    <a:pt x="134" y="576"/>
                  </a:lnTo>
                  <a:lnTo>
                    <a:pt x="136" y="584"/>
                  </a:lnTo>
                  <a:lnTo>
                    <a:pt x="136" y="592"/>
                  </a:lnTo>
                  <a:lnTo>
                    <a:pt x="138" y="596"/>
                  </a:lnTo>
                  <a:lnTo>
                    <a:pt x="148" y="610"/>
                  </a:lnTo>
                  <a:lnTo>
                    <a:pt x="146" y="642"/>
                  </a:lnTo>
                  <a:lnTo>
                    <a:pt x="148" y="652"/>
                  </a:lnTo>
                  <a:lnTo>
                    <a:pt x="162" y="674"/>
                  </a:lnTo>
                  <a:lnTo>
                    <a:pt x="220" y="718"/>
                  </a:lnTo>
                  <a:lnTo>
                    <a:pt x="260" y="742"/>
                  </a:lnTo>
                  <a:lnTo>
                    <a:pt x="272" y="744"/>
                  </a:lnTo>
                  <a:lnTo>
                    <a:pt x="278" y="740"/>
                  </a:lnTo>
                  <a:lnTo>
                    <a:pt x="288" y="728"/>
                  </a:lnTo>
                  <a:lnTo>
                    <a:pt x="294" y="724"/>
                  </a:lnTo>
                  <a:lnTo>
                    <a:pt x="312" y="684"/>
                  </a:lnTo>
                  <a:lnTo>
                    <a:pt x="320" y="672"/>
                  </a:lnTo>
                  <a:lnTo>
                    <a:pt x="326" y="668"/>
                  </a:lnTo>
                  <a:lnTo>
                    <a:pt x="340" y="672"/>
                  </a:lnTo>
                  <a:lnTo>
                    <a:pt x="342" y="672"/>
                  </a:lnTo>
                  <a:lnTo>
                    <a:pt x="346" y="666"/>
                  </a:lnTo>
                  <a:lnTo>
                    <a:pt x="350" y="662"/>
                  </a:lnTo>
                  <a:lnTo>
                    <a:pt x="356" y="664"/>
                  </a:lnTo>
                  <a:lnTo>
                    <a:pt x="364" y="668"/>
                  </a:lnTo>
                  <a:lnTo>
                    <a:pt x="386" y="672"/>
                  </a:lnTo>
                  <a:lnTo>
                    <a:pt x="392" y="674"/>
                  </a:lnTo>
                  <a:lnTo>
                    <a:pt x="408" y="680"/>
                  </a:lnTo>
                  <a:lnTo>
                    <a:pt x="414" y="676"/>
                  </a:lnTo>
                  <a:lnTo>
                    <a:pt x="432" y="686"/>
                  </a:lnTo>
                  <a:lnTo>
                    <a:pt x="436" y="696"/>
                  </a:lnTo>
                  <a:lnTo>
                    <a:pt x="438" y="698"/>
                  </a:lnTo>
                  <a:lnTo>
                    <a:pt x="440" y="702"/>
                  </a:lnTo>
                  <a:lnTo>
                    <a:pt x="444" y="702"/>
                  </a:lnTo>
                  <a:lnTo>
                    <a:pt x="452" y="708"/>
                  </a:lnTo>
                  <a:lnTo>
                    <a:pt x="462" y="722"/>
                  </a:lnTo>
                  <a:lnTo>
                    <a:pt x="478" y="736"/>
                  </a:lnTo>
                  <a:lnTo>
                    <a:pt x="488" y="750"/>
                  </a:lnTo>
                  <a:lnTo>
                    <a:pt x="488" y="754"/>
                  </a:lnTo>
                  <a:lnTo>
                    <a:pt x="514" y="818"/>
                  </a:lnTo>
                  <a:lnTo>
                    <a:pt x="518" y="828"/>
                  </a:lnTo>
                  <a:lnTo>
                    <a:pt x="546" y="862"/>
                  </a:lnTo>
                  <a:lnTo>
                    <a:pt x="548" y="868"/>
                  </a:lnTo>
                  <a:lnTo>
                    <a:pt x="568" y="890"/>
                  </a:lnTo>
                  <a:lnTo>
                    <a:pt x="572" y="894"/>
                  </a:lnTo>
                  <a:lnTo>
                    <a:pt x="580" y="902"/>
                  </a:lnTo>
                  <a:lnTo>
                    <a:pt x="582" y="908"/>
                  </a:lnTo>
                  <a:lnTo>
                    <a:pt x="582" y="928"/>
                  </a:lnTo>
                  <a:lnTo>
                    <a:pt x="588" y="936"/>
                  </a:lnTo>
                  <a:lnTo>
                    <a:pt x="590" y="960"/>
                  </a:lnTo>
                  <a:lnTo>
                    <a:pt x="596" y="968"/>
                  </a:lnTo>
                  <a:lnTo>
                    <a:pt x="616" y="1006"/>
                  </a:lnTo>
                  <a:lnTo>
                    <a:pt x="618" y="1018"/>
                  </a:lnTo>
                  <a:lnTo>
                    <a:pt x="632" y="1018"/>
                  </a:lnTo>
                  <a:lnTo>
                    <a:pt x="648" y="1028"/>
                  </a:lnTo>
                  <a:lnTo>
                    <a:pt x="666" y="1034"/>
                  </a:lnTo>
                  <a:lnTo>
                    <a:pt x="694" y="1052"/>
                  </a:lnTo>
                  <a:lnTo>
                    <a:pt x="732" y="1054"/>
                  </a:lnTo>
                  <a:lnTo>
                    <a:pt x="738" y="1056"/>
                  </a:lnTo>
                  <a:lnTo>
                    <a:pt x="758" y="1070"/>
                  </a:lnTo>
                  <a:lnTo>
                    <a:pt x="770" y="1074"/>
                  </a:lnTo>
                  <a:lnTo>
                    <a:pt x="778" y="1062"/>
                  </a:lnTo>
                  <a:lnTo>
                    <a:pt x="788" y="1064"/>
                  </a:lnTo>
                  <a:lnTo>
                    <a:pt x="790" y="1062"/>
                  </a:lnTo>
                  <a:lnTo>
                    <a:pt x="790" y="1056"/>
                  </a:lnTo>
                  <a:lnTo>
                    <a:pt x="782" y="1054"/>
                  </a:lnTo>
                  <a:lnTo>
                    <a:pt x="782" y="1050"/>
                  </a:lnTo>
                  <a:lnTo>
                    <a:pt x="774" y="1040"/>
                  </a:lnTo>
                  <a:lnTo>
                    <a:pt x="762" y="994"/>
                  </a:lnTo>
                  <a:lnTo>
                    <a:pt x="756" y="974"/>
                  </a:lnTo>
                  <a:lnTo>
                    <a:pt x="766" y="946"/>
                  </a:lnTo>
                  <a:lnTo>
                    <a:pt x="764" y="938"/>
                  </a:lnTo>
                  <a:lnTo>
                    <a:pt x="762" y="936"/>
                  </a:lnTo>
                  <a:lnTo>
                    <a:pt x="758" y="936"/>
                  </a:lnTo>
                  <a:lnTo>
                    <a:pt x="758" y="934"/>
                  </a:lnTo>
                  <a:lnTo>
                    <a:pt x="758" y="932"/>
                  </a:lnTo>
                  <a:lnTo>
                    <a:pt x="760" y="930"/>
                  </a:lnTo>
                  <a:lnTo>
                    <a:pt x="772" y="922"/>
                  </a:lnTo>
                  <a:lnTo>
                    <a:pt x="780" y="896"/>
                  </a:lnTo>
                  <a:lnTo>
                    <a:pt x="774" y="894"/>
                  </a:lnTo>
                  <a:lnTo>
                    <a:pt x="770" y="882"/>
                  </a:lnTo>
                  <a:lnTo>
                    <a:pt x="778" y="874"/>
                  </a:lnTo>
                  <a:lnTo>
                    <a:pt x="786" y="880"/>
                  </a:lnTo>
                  <a:lnTo>
                    <a:pt x="800" y="870"/>
                  </a:lnTo>
                  <a:lnTo>
                    <a:pt x="804" y="856"/>
                  </a:lnTo>
                  <a:lnTo>
                    <a:pt x="796" y="852"/>
                  </a:lnTo>
                  <a:lnTo>
                    <a:pt x="800" y="846"/>
                  </a:lnTo>
                  <a:lnTo>
                    <a:pt x="804" y="846"/>
                  </a:lnTo>
                  <a:lnTo>
                    <a:pt x="806" y="848"/>
                  </a:lnTo>
                  <a:lnTo>
                    <a:pt x="810" y="844"/>
                  </a:lnTo>
                  <a:lnTo>
                    <a:pt x="814" y="846"/>
                  </a:lnTo>
                  <a:lnTo>
                    <a:pt x="820" y="846"/>
                  </a:lnTo>
                  <a:lnTo>
                    <a:pt x="822" y="844"/>
                  </a:lnTo>
                  <a:lnTo>
                    <a:pt x="824" y="842"/>
                  </a:lnTo>
                  <a:lnTo>
                    <a:pt x="824" y="830"/>
                  </a:lnTo>
                  <a:lnTo>
                    <a:pt x="826" y="826"/>
                  </a:lnTo>
                  <a:lnTo>
                    <a:pt x="828" y="826"/>
                  </a:lnTo>
                  <a:lnTo>
                    <a:pt x="832" y="828"/>
                  </a:lnTo>
                  <a:lnTo>
                    <a:pt x="834" y="828"/>
                  </a:lnTo>
                  <a:lnTo>
                    <a:pt x="856" y="824"/>
                  </a:lnTo>
                  <a:lnTo>
                    <a:pt x="858" y="822"/>
                  </a:lnTo>
                  <a:lnTo>
                    <a:pt x="858" y="820"/>
                  </a:lnTo>
                  <a:lnTo>
                    <a:pt x="856" y="818"/>
                  </a:lnTo>
                  <a:lnTo>
                    <a:pt x="846" y="810"/>
                  </a:lnTo>
                  <a:lnTo>
                    <a:pt x="846" y="806"/>
                  </a:lnTo>
                  <a:lnTo>
                    <a:pt x="866" y="800"/>
                  </a:lnTo>
                  <a:lnTo>
                    <a:pt x="868" y="796"/>
                  </a:lnTo>
                  <a:lnTo>
                    <a:pt x="874" y="794"/>
                  </a:lnTo>
                  <a:lnTo>
                    <a:pt x="876" y="796"/>
                  </a:lnTo>
                  <a:lnTo>
                    <a:pt x="874" y="798"/>
                  </a:lnTo>
                  <a:lnTo>
                    <a:pt x="876" y="804"/>
                  </a:lnTo>
                  <a:lnTo>
                    <a:pt x="880" y="804"/>
                  </a:lnTo>
                  <a:lnTo>
                    <a:pt x="884" y="802"/>
                  </a:lnTo>
                  <a:lnTo>
                    <a:pt x="914" y="792"/>
                  </a:lnTo>
                  <a:lnTo>
                    <a:pt x="964" y="758"/>
                  </a:lnTo>
                  <a:lnTo>
                    <a:pt x="966" y="746"/>
                  </a:lnTo>
                  <a:lnTo>
                    <a:pt x="990" y="726"/>
                  </a:lnTo>
                  <a:lnTo>
                    <a:pt x="990" y="724"/>
                  </a:lnTo>
                  <a:lnTo>
                    <a:pt x="982" y="710"/>
                  </a:lnTo>
                  <a:lnTo>
                    <a:pt x="982" y="698"/>
                  </a:lnTo>
                  <a:lnTo>
                    <a:pt x="998" y="692"/>
                  </a:lnTo>
                  <a:lnTo>
                    <a:pt x="1002" y="692"/>
                  </a:lnTo>
                  <a:lnTo>
                    <a:pt x="1000" y="704"/>
                  </a:lnTo>
                  <a:lnTo>
                    <a:pt x="1000" y="708"/>
                  </a:lnTo>
                  <a:lnTo>
                    <a:pt x="1020" y="706"/>
                  </a:lnTo>
                  <a:lnTo>
                    <a:pt x="1022" y="710"/>
                  </a:lnTo>
                  <a:lnTo>
                    <a:pt x="1058" y="694"/>
                  </a:lnTo>
                  <a:lnTo>
                    <a:pt x="1078" y="694"/>
                  </a:lnTo>
                  <a:lnTo>
                    <a:pt x="1080" y="692"/>
                  </a:lnTo>
                  <a:lnTo>
                    <a:pt x="1078" y="690"/>
                  </a:lnTo>
                  <a:lnTo>
                    <a:pt x="1074" y="686"/>
                  </a:lnTo>
                  <a:lnTo>
                    <a:pt x="1072" y="680"/>
                  </a:lnTo>
                  <a:lnTo>
                    <a:pt x="1076" y="676"/>
                  </a:lnTo>
                  <a:lnTo>
                    <a:pt x="1078" y="670"/>
                  </a:lnTo>
                  <a:lnTo>
                    <a:pt x="1084" y="664"/>
                  </a:lnTo>
                  <a:lnTo>
                    <a:pt x="1090" y="642"/>
                  </a:lnTo>
                  <a:lnTo>
                    <a:pt x="1086" y="634"/>
                  </a:lnTo>
                  <a:lnTo>
                    <a:pt x="1086" y="626"/>
                  </a:lnTo>
                  <a:lnTo>
                    <a:pt x="1088" y="622"/>
                  </a:lnTo>
                  <a:lnTo>
                    <a:pt x="1086" y="616"/>
                  </a:lnTo>
                  <a:lnTo>
                    <a:pt x="1090" y="604"/>
                  </a:lnTo>
                  <a:lnTo>
                    <a:pt x="1096" y="598"/>
                  </a:lnTo>
                  <a:lnTo>
                    <a:pt x="1098" y="588"/>
                  </a:lnTo>
                  <a:lnTo>
                    <a:pt x="1102" y="570"/>
                  </a:lnTo>
                  <a:lnTo>
                    <a:pt x="1102" y="560"/>
                  </a:lnTo>
                  <a:lnTo>
                    <a:pt x="1098" y="544"/>
                  </a:lnTo>
                  <a:lnTo>
                    <a:pt x="1092" y="534"/>
                  </a:lnTo>
                  <a:lnTo>
                    <a:pt x="1090" y="532"/>
                  </a:lnTo>
                  <a:lnTo>
                    <a:pt x="1090" y="526"/>
                  </a:lnTo>
                  <a:lnTo>
                    <a:pt x="1088" y="522"/>
                  </a:lnTo>
                  <a:lnTo>
                    <a:pt x="1084" y="512"/>
                  </a:lnTo>
                  <a:lnTo>
                    <a:pt x="1078" y="508"/>
                  </a:lnTo>
                  <a:lnTo>
                    <a:pt x="1076" y="504"/>
                  </a:lnTo>
                  <a:lnTo>
                    <a:pt x="1080" y="494"/>
                  </a:lnTo>
                  <a:lnTo>
                    <a:pt x="1072" y="480"/>
                  </a:lnTo>
                  <a:lnTo>
                    <a:pt x="1060" y="468"/>
                  </a:lnTo>
                  <a:lnTo>
                    <a:pt x="1056" y="462"/>
                  </a:lnTo>
                  <a:lnTo>
                    <a:pt x="1054" y="362"/>
                  </a:lnTo>
                  <a:lnTo>
                    <a:pt x="1054" y="310"/>
                  </a:lnTo>
                  <a:lnTo>
                    <a:pt x="1042" y="308"/>
                  </a:lnTo>
                  <a:lnTo>
                    <a:pt x="1032" y="312"/>
                  </a:lnTo>
                  <a:lnTo>
                    <a:pt x="1028" y="310"/>
                  </a:lnTo>
                  <a:lnTo>
                    <a:pt x="1016" y="30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3" name="Freeform 54"/>
            <p:cNvSpPr>
              <a:spLocks/>
            </p:cNvSpPr>
            <p:nvPr/>
          </p:nvSpPr>
          <p:spPr bwMode="grayWhite">
            <a:xfrm>
              <a:off x="3496" y="2037"/>
              <a:ext cx="538" cy="278"/>
            </a:xfrm>
            <a:custGeom>
              <a:avLst/>
              <a:gdLst>
                <a:gd name="T0" fmla="*/ 6 w 580"/>
                <a:gd name="T1" fmla="*/ 7 h 298"/>
                <a:gd name="T2" fmla="*/ 6 w 580"/>
                <a:gd name="T3" fmla="*/ 7 h 298"/>
                <a:gd name="T4" fmla="*/ 6 w 580"/>
                <a:gd name="T5" fmla="*/ 7 h 298"/>
                <a:gd name="T6" fmla="*/ 6 w 580"/>
                <a:gd name="T7" fmla="*/ 7 h 298"/>
                <a:gd name="T8" fmla="*/ 6 w 580"/>
                <a:gd name="T9" fmla="*/ 7 h 298"/>
                <a:gd name="T10" fmla="*/ 6 w 580"/>
                <a:gd name="T11" fmla="*/ 7 h 298"/>
                <a:gd name="T12" fmla="*/ 6 w 580"/>
                <a:gd name="T13" fmla="*/ 7 h 298"/>
                <a:gd name="T14" fmla="*/ 6 w 580"/>
                <a:gd name="T15" fmla="*/ 7 h 298"/>
                <a:gd name="T16" fmla="*/ 6 w 580"/>
                <a:gd name="T17" fmla="*/ 7 h 298"/>
                <a:gd name="T18" fmla="*/ 6 w 580"/>
                <a:gd name="T19" fmla="*/ 7 h 298"/>
                <a:gd name="T20" fmla="*/ 6 w 580"/>
                <a:gd name="T21" fmla="*/ 7 h 298"/>
                <a:gd name="T22" fmla="*/ 6 w 580"/>
                <a:gd name="T23" fmla="*/ 7 h 298"/>
                <a:gd name="T24" fmla="*/ 6 w 580"/>
                <a:gd name="T25" fmla="*/ 7 h 298"/>
                <a:gd name="T26" fmla="*/ 6 w 580"/>
                <a:gd name="T27" fmla="*/ 7 h 298"/>
                <a:gd name="T28" fmla="*/ 6 w 580"/>
                <a:gd name="T29" fmla="*/ 7 h 298"/>
                <a:gd name="T30" fmla="*/ 6 w 580"/>
                <a:gd name="T31" fmla="*/ 7 h 298"/>
                <a:gd name="T32" fmla="*/ 6 w 580"/>
                <a:gd name="T33" fmla="*/ 7 h 298"/>
                <a:gd name="T34" fmla="*/ 6 w 580"/>
                <a:gd name="T35" fmla="*/ 7 h 298"/>
                <a:gd name="T36" fmla="*/ 6 w 580"/>
                <a:gd name="T37" fmla="*/ 7 h 298"/>
                <a:gd name="T38" fmla="*/ 6 w 580"/>
                <a:gd name="T39" fmla="*/ 7 h 298"/>
                <a:gd name="T40" fmla="*/ 6 w 580"/>
                <a:gd name="T41" fmla="*/ 7 h 298"/>
                <a:gd name="T42" fmla="*/ 6 w 580"/>
                <a:gd name="T43" fmla="*/ 7 h 298"/>
                <a:gd name="T44" fmla="*/ 6 w 580"/>
                <a:gd name="T45" fmla="*/ 7 h 298"/>
                <a:gd name="T46" fmla="*/ 6 w 580"/>
                <a:gd name="T47" fmla="*/ 7 h 298"/>
                <a:gd name="T48" fmla="*/ 6 w 580"/>
                <a:gd name="T49" fmla="*/ 0 h 298"/>
                <a:gd name="T50" fmla="*/ 6 w 580"/>
                <a:gd name="T51" fmla="*/ 6 h 298"/>
                <a:gd name="T52" fmla="*/ 6 w 580"/>
                <a:gd name="T53" fmla="*/ 2 h 298"/>
                <a:gd name="T54" fmla="*/ 6 w 580"/>
                <a:gd name="T55" fmla="*/ 7 h 298"/>
                <a:gd name="T56" fmla="*/ 6 w 580"/>
                <a:gd name="T57" fmla="*/ 7 h 298"/>
                <a:gd name="T58" fmla="*/ 6 w 580"/>
                <a:gd name="T59" fmla="*/ 7 h 298"/>
                <a:gd name="T60" fmla="*/ 6 w 580"/>
                <a:gd name="T61" fmla="*/ 7 h 298"/>
                <a:gd name="T62" fmla="*/ 6 w 580"/>
                <a:gd name="T63" fmla="*/ 7 h 298"/>
                <a:gd name="T64" fmla="*/ 6 w 580"/>
                <a:gd name="T65" fmla="*/ 7 h 298"/>
                <a:gd name="T66" fmla="*/ 6 w 580"/>
                <a:gd name="T67" fmla="*/ 7 h 298"/>
                <a:gd name="T68" fmla="*/ 6 w 580"/>
                <a:gd name="T69" fmla="*/ 7 h 298"/>
                <a:gd name="T70" fmla="*/ 6 w 580"/>
                <a:gd name="T71" fmla="*/ 7 h 298"/>
                <a:gd name="T72" fmla="*/ 6 w 580"/>
                <a:gd name="T73" fmla="*/ 7 h 298"/>
                <a:gd name="T74" fmla="*/ 6 w 580"/>
                <a:gd name="T75" fmla="*/ 7 h 298"/>
                <a:gd name="T76" fmla="*/ 6 w 580"/>
                <a:gd name="T77" fmla="*/ 7 h 298"/>
                <a:gd name="T78" fmla="*/ 6 w 580"/>
                <a:gd name="T79" fmla="*/ 7 h 298"/>
                <a:gd name="T80" fmla="*/ 6 w 580"/>
                <a:gd name="T81" fmla="*/ 7 h 298"/>
                <a:gd name="T82" fmla="*/ 6 w 580"/>
                <a:gd name="T83" fmla="*/ 7 h 298"/>
                <a:gd name="T84" fmla="*/ 6 w 580"/>
                <a:gd name="T85" fmla="*/ 7 h 298"/>
                <a:gd name="T86" fmla="*/ 6 w 580"/>
                <a:gd name="T87" fmla="*/ 7 h 298"/>
                <a:gd name="T88" fmla="*/ 6 w 580"/>
                <a:gd name="T89" fmla="*/ 7 h 298"/>
                <a:gd name="T90" fmla="*/ 6 w 580"/>
                <a:gd name="T91" fmla="*/ 7 h 298"/>
                <a:gd name="T92" fmla="*/ 6 w 580"/>
                <a:gd name="T93" fmla="*/ 7 h 298"/>
                <a:gd name="T94" fmla="*/ 6 w 580"/>
                <a:gd name="T95" fmla="*/ 7 h 298"/>
                <a:gd name="T96" fmla="*/ 6 w 580"/>
                <a:gd name="T97" fmla="*/ 7 h 298"/>
                <a:gd name="T98" fmla="*/ 6 w 580"/>
                <a:gd name="T99" fmla="*/ 7 h 298"/>
                <a:gd name="T100" fmla="*/ 6 w 580"/>
                <a:gd name="T101" fmla="*/ 7 h 298"/>
                <a:gd name="T102" fmla="*/ 6 w 580"/>
                <a:gd name="T103" fmla="*/ 7 h 298"/>
                <a:gd name="T104" fmla="*/ 6 w 580"/>
                <a:gd name="T105" fmla="*/ 7 h 298"/>
                <a:gd name="T106" fmla="*/ 6 w 580"/>
                <a:gd name="T107" fmla="*/ 7 h 298"/>
                <a:gd name="T108" fmla="*/ 6 w 580"/>
                <a:gd name="T109" fmla="*/ 7 h 29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80"/>
                <a:gd name="T166" fmla="*/ 0 h 298"/>
                <a:gd name="T167" fmla="*/ 580 w 580"/>
                <a:gd name="T168" fmla="*/ 298 h 29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80" h="298">
                  <a:moveTo>
                    <a:pt x="0" y="298"/>
                  </a:moveTo>
                  <a:lnTo>
                    <a:pt x="116" y="288"/>
                  </a:lnTo>
                  <a:lnTo>
                    <a:pt x="116" y="278"/>
                  </a:lnTo>
                  <a:lnTo>
                    <a:pt x="114" y="274"/>
                  </a:lnTo>
                  <a:lnTo>
                    <a:pt x="126" y="272"/>
                  </a:lnTo>
                  <a:lnTo>
                    <a:pt x="132" y="274"/>
                  </a:lnTo>
                  <a:lnTo>
                    <a:pt x="458" y="246"/>
                  </a:lnTo>
                  <a:lnTo>
                    <a:pt x="464" y="240"/>
                  </a:lnTo>
                  <a:lnTo>
                    <a:pt x="470" y="236"/>
                  </a:lnTo>
                  <a:lnTo>
                    <a:pt x="498" y="222"/>
                  </a:lnTo>
                  <a:lnTo>
                    <a:pt x="502" y="214"/>
                  </a:lnTo>
                  <a:lnTo>
                    <a:pt x="518" y="204"/>
                  </a:lnTo>
                  <a:lnTo>
                    <a:pt x="518" y="196"/>
                  </a:lnTo>
                  <a:lnTo>
                    <a:pt x="520" y="192"/>
                  </a:lnTo>
                  <a:lnTo>
                    <a:pt x="528" y="188"/>
                  </a:lnTo>
                  <a:lnTo>
                    <a:pt x="528" y="180"/>
                  </a:lnTo>
                  <a:lnTo>
                    <a:pt x="536" y="172"/>
                  </a:lnTo>
                  <a:lnTo>
                    <a:pt x="576" y="138"/>
                  </a:lnTo>
                  <a:lnTo>
                    <a:pt x="580" y="130"/>
                  </a:lnTo>
                  <a:lnTo>
                    <a:pt x="574" y="130"/>
                  </a:lnTo>
                  <a:lnTo>
                    <a:pt x="568" y="126"/>
                  </a:lnTo>
                  <a:lnTo>
                    <a:pt x="566" y="126"/>
                  </a:lnTo>
                  <a:lnTo>
                    <a:pt x="564" y="122"/>
                  </a:lnTo>
                  <a:lnTo>
                    <a:pt x="556" y="120"/>
                  </a:lnTo>
                  <a:lnTo>
                    <a:pt x="552" y="120"/>
                  </a:lnTo>
                  <a:lnTo>
                    <a:pt x="550" y="118"/>
                  </a:lnTo>
                  <a:lnTo>
                    <a:pt x="540" y="102"/>
                  </a:lnTo>
                  <a:lnTo>
                    <a:pt x="524" y="82"/>
                  </a:lnTo>
                  <a:lnTo>
                    <a:pt x="522" y="76"/>
                  </a:lnTo>
                  <a:lnTo>
                    <a:pt x="522" y="70"/>
                  </a:lnTo>
                  <a:lnTo>
                    <a:pt x="522" y="62"/>
                  </a:lnTo>
                  <a:lnTo>
                    <a:pt x="520" y="48"/>
                  </a:lnTo>
                  <a:lnTo>
                    <a:pt x="518" y="46"/>
                  </a:lnTo>
                  <a:lnTo>
                    <a:pt x="508" y="38"/>
                  </a:lnTo>
                  <a:lnTo>
                    <a:pt x="500" y="38"/>
                  </a:lnTo>
                  <a:lnTo>
                    <a:pt x="492" y="26"/>
                  </a:lnTo>
                  <a:lnTo>
                    <a:pt x="488" y="20"/>
                  </a:lnTo>
                  <a:lnTo>
                    <a:pt x="478" y="26"/>
                  </a:lnTo>
                  <a:lnTo>
                    <a:pt x="476" y="32"/>
                  </a:lnTo>
                  <a:lnTo>
                    <a:pt x="470" y="34"/>
                  </a:lnTo>
                  <a:lnTo>
                    <a:pt x="468" y="36"/>
                  </a:lnTo>
                  <a:lnTo>
                    <a:pt x="458" y="38"/>
                  </a:lnTo>
                  <a:lnTo>
                    <a:pt x="444" y="32"/>
                  </a:lnTo>
                  <a:lnTo>
                    <a:pt x="438" y="34"/>
                  </a:lnTo>
                  <a:lnTo>
                    <a:pt x="432" y="42"/>
                  </a:lnTo>
                  <a:lnTo>
                    <a:pt x="416" y="30"/>
                  </a:lnTo>
                  <a:lnTo>
                    <a:pt x="400" y="32"/>
                  </a:lnTo>
                  <a:lnTo>
                    <a:pt x="388" y="26"/>
                  </a:lnTo>
                  <a:lnTo>
                    <a:pt x="382" y="12"/>
                  </a:lnTo>
                  <a:lnTo>
                    <a:pt x="366" y="0"/>
                  </a:lnTo>
                  <a:lnTo>
                    <a:pt x="358" y="6"/>
                  </a:lnTo>
                  <a:lnTo>
                    <a:pt x="354" y="6"/>
                  </a:lnTo>
                  <a:lnTo>
                    <a:pt x="346" y="2"/>
                  </a:lnTo>
                  <a:lnTo>
                    <a:pt x="338" y="2"/>
                  </a:lnTo>
                  <a:lnTo>
                    <a:pt x="336" y="10"/>
                  </a:lnTo>
                  <a:lnTo>
                    <a:pt x="336" y="14"/>
                  </a:lnTo>
                  <a:lnTo>
                    <a:pt x="342" y="32"/>
                  </a:lnTo>
                  <a:lnTo>
                    <a:pt x="338" y="38"/>
                  </a:lnTo>
                  <a:lnTo>
                    <a:pt x="328" y="40"/>
                  </a:lnTo>
                  <a:lnTo>
                    <a:pt x="318" y="48"/>
                  </a:lnTo>
                  <a:lnTo>
                    <a:pt x="306" y="46"/>
                  </a:lnTo>
                  <a:lnTo>
                    <a:pt x="300" y="50"/>
                  </a:lnTo>
                  <a:lnTo>
                    <a:pt x="300" y="64"/>
                  </a:lnTo>
                  <a:lnTo>
                    <a:pt x="268" y="106"/>
                  </a:lnTo>
                  <a:lnTo>
                    <a:pt x="264" y="122"/>
                  </a:lnTo>
                  <a:lnTo>
                    <a:pt x="244" y="124"/>
                  </a:lnTo>
                  <a:lnTo>
                    <a:pt x="234" y="114"/>
                  </a:lnTo>
                  <a:lnTo>
                    <a:pt x="230" y="112"/>
                  </a:lnTo>
                  <a:lnTo>
                    <a:pt x="224" y="120"/>
                  </a:lnTo>
                  <a:lnTo>
                    <a:pt x="218" y="140"/>
                  </a:lnTo>
                  <a:lnTo>
                    <a:pt x="212" y="144"/>
                  </a:lnTo>
                  <a:lnTo>
                    <a:pt x="204" y="140"/>
                  </a:lnTo>
                  <a:lnTo>
                    <a:pt x="198" y="132"/>
                  </a:lnTo>
                  <a:lnTo>
                    <a:pt x="186" y="138"/>
                  </a:lnTo>
                  <a:lnTo>
                    <a:pt x="180" y="152"/>
                  </a:lnTo>
                  <a:lnTo>
                    <a:pt x="176" y="154"/>
                  </a:lnTo>
                  <a:lnTo>
                    <a:pt x="174" y="152"/>
                  </a:lnTo>
                  <a:lnTo>
                    <a:pt x="150" y="140"/>
                  </a:lnTo>
                  <a:lnTo>
                    <a:pt x="132" y="148"/>
                  </a:lnTo>
                  <a:lnTo>
                    <a:pt x="118" y="146"/>
                  </a:lnTo>
                  <a:lnTo>
                    <a:pt x="114" y="154"/>
                  </a:lnTo>
                  <a:lnTo>
                    <a:pt x="116" y="158"/>
                  </a:lnTo>
                  <a:lnTo>
                    <a:pt x="110" y="160"/>
                  </a:lnTo>
                  <a:lnTo>
                    <a:pt x="104" y="158"/>
                  </a:lnTo>
                  <a:lnTo>
                    <a:pt x="104" y="160"/>
                  </a:lnTo>
                  <a:lnTo>
                    <a:pt x="102" y="164"/>
                  </a:lnTo>
                  <a:lnTo>
                    <a:pt x="100" y="172"/>
                  </a:lnTo>
                  <a:lnTo>
                    <a:pt x="96" y="174"/>
                  </a:lnTo>
                  <a:lnTo>
                    <a:pt x="98" y="178"/>
                  </a:lnTo>
                  <a:lnTo>
                    <a:pt x="106" y="188"/>
                  </a:lnTo>
                  <a:lnTo>
                    <a:pt x="104" y="190"/>
                  </a:lnTo>
                  <a:lnTo>
                    <a:pt x="80" y="196"/>
                  </a:lnTo>
                  <a:lnTo>
                    <a:pt x="72" y="200"/>
                  </a:lnTo>
                  <a:lnTo>
                    <a:pt x="74" y="212"/>
                  </a:lnTo>
                  <a:lnTo>
                    <a:pt x="78" y="232"/>
                  </a:lnTo>
                  <a:lnTo>
                    <a:pt x="68" y="236"/>
                  </a:lnTo>
                  <a:lnTo>
                    <a:pt x="58" y="230"/>
                  </a:lnTo>
                  <a:lnTo>
                    <a:pt x="48" y="224"/>
                  </a:lnTo>
                  <a:lnTo>
                    <a:pt x="36" y="222"/>
                  </a:lnTo>
                  <a:lnTo>
                    <a:pt x="26" y="228"/>
                  </a:lnTo>
                  <a:lnTo>
                    <a:pt x="22" y="244"/>
                  </a:lnTo>
                  <a:lnTo>
                    <a:pt x="22" y="246"/>
                  </a:lnTo>
                  <a:lnTo>
                    <a:pt x="24" y="248"/>
                  </a:lnTo>
                  <a:lnTo>
                    <a:pt x="30" y="250"/>
                  </a:lnTo>
                  <a:lnTo>
                    <a:pt x="32" y="260"/>
                  </a:lnTo>
                  <a:lnTo>
                    <a:pt x="24" y="284"/>
                  </a:lnTo>
                  <a:lnTo>
                    <a:pt x="20" y="288"/>
                  </a:lnTo>
                  <a:lnTo>
                    <a:pt x="16" y="286"/>
                  </a:lnTo>
                  <a:lnTo>
                    <a:pt x="6" y="290"/>
                  </a:lnTo>
                  <a:lnTo>
                    <a:pt x="0" y="298"/>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24" name="Freeform 55"/>
            <p:cNvSpPr>
              <a:spLocks/>
            </p:cNvSpPr>
            <p:nvPr/>
          </p:nvSpPr>
          <p:spPr bwMode="grayWhite">
            <a:xfrm>
              <a:off x="3449" y="2246"/>
              <a:ext cx="600" cy="211"/>
            </a:xfrm>
            <a:custGeom>
              <a:avLst/>
              <a:gdLst>
                <a:gd name="T0" fmla="*/ 7 w 646"/>
                <a:gd name="T1" fmla="*/ 0 h 228"/>
                <a:gd name="T2" fmla="*/ 7 w 646"/>
                <a:gd name="T3" fmla="*/ 6 h 228"/>
                <a:gd name="T4" fmla="*/ 7 w 646"/>
                <a:gd name="T5" fmla="*/ 6 h 228"/>
                <a:gd name="T6" fmla="*/ 7 w 646"/>
                <a:gd name="T7" fmla="*/ 6 h 228"/>
                <a:gd name="T8" fmla="*/ 7 w 646"/>
                <a:gd name="T9" fmla="*/ 6 h 228"/>
                <a:gd name="T10" fmla="*/ 7 w 646"/>
                <a:gd name="T11" fmla="*/ 6 h 228"/>
                <a:gd name="T12" fmla="*/ 7 w 646"/>
                <a:gd name="T13" fmla="*/ 6 h 228"/>
                <a:gd name="T14" fmla="*/ 7 w 646"/>
                <a:gd name="T15" fmla="*/ 6 h 228"/>
                <a:gd name="T16" fmla="*/ 7 w 646"/>
                <a:gd name="T17" fmla="*/ 6 h 228"/>
                <a:gd name="T18" fmla="*/ 7 w 646"/>
                <a:gd name="T19" fmla="*/ 6 h 228"/>
                <a:gd name="T20" fmla="*/ 7 w 646"/>
                <a:gd name="T21" fmla="*/ 6 h 228"/>
                <a:gd name="T22" fmla="*/ 7 w 646"/>
                <a:gd name="T23" fmla="*/ 6 h 228"/>
                <a:gd name="T24" fmla="*/ 7 w 646"/>
                <a:gd name="T25" fmla="*/ 6 h 228"/>
                <a:gd name="T26" fmla="*/ 7 w 646"/>
                <a:gd name="T27" fmla="*/ 6 h 228"/>
                <a:gd name="T28" fmla="*/ 7 w 646"/>
                <a:gd name="T29" fmla="*/ 6 h 228"/>
                <a:gd name="T30" fmla="*/ 7 w 646"/>
                <a:gd name="T31" fmla="*/ 6 h 228"/>
                <a:gd name="T32" fmla="*/ 7 w 646"/>
                <a:gd name="T33" fmla="*/ 6 h 228"/>
                <a:gd name="T34" fmla="*/ 7 w 646"/>
                <a:gd name="T35" fmla="*/ 6 h 228"/>
                <a:gd name="T36" fmla="*/ 7 w 646"/>
                <a:gd name="T37" fmla="*/ 6 h 228"/>
                <a:gd name="T38" fmla="*/ 7 w 646"/>
                <a:gd name="T39" fmla="*/ 6 h 228"/>
                <a:gd name="T40" fmla="*/ 7 w 646"/>
                <a:gd name="T41" fmla="*/ 6 h 228"/>
                <a:gd name="T42" fmla="*/ 7 w 646"/>
                <a:gd name="T43" fmla="*/ 6 h 228"/>
                <a:gd name="T44" fmla="*/ 0 w 646"/>
                <a:gd name="T45" fmla="*/ 6 h 228"/>
                <a:gd name="T46" fmla="*/ 7 w 646"/>
                <a:gd name="T47" fmla="*/ 6 h 228"/>
                <a:gd name="T48" fmla="*/ 7 w 646"/>
                <a:gd name="T49" fmla="*/ 6 h 228"/>
                <a:gd name="T50" fmla="*/ 7 w 646"/>
                <a:gd name="T51" fmla="*/ 6 h 228"/>
                <a:gd name="T52" fmla="*/ 7 w 646"/>
                <a:gd name="T53" fmla="*/ 6 h 228"/>
                <a:gd name="T54" fmla="*/ 7 w 646"/>
                <a:gd name="T55" fmla="*/ 6 h 228"/>
                <a:gd name="T56" fmla="*/ 7 w 646"/>
                <a:gd name="T57" fmla="*/ 6 h 228"/>
                <a:gd name="T58" fmla="*/ 7 w 646"/>
                <a:gd name="T59" fmla="*/ 6 h 228"/>
                <a:gd name="T60" fmla="*/ 7 w 646"/>
                <a:gd name="T61" fmla="*/ 6 h 228"/>
                <a:gd name="T62" fmla="*/ 7 w 646"/>
                <a:gd name="T63" fmla="*/ 6 h 228"/>
                <a:gd name="T64" fmla="*/ 7 w 646"/>
                <a:gd name="T65" fmla="*/ 6 h 228"/>
                <a:gd name="T66" fmla="*/ 7 w 646"/>
                <a:gd name="T67" fmla="*/ 6 h 228"/>
                <a:gd name="T68" fmla="*/ 7 w 646"/>
                <a:gd name="T69" fmla="*/ 6 h 228"/>
                <a:gd name="T70" fmla="*/ 7 w 646"/>
                <a:gd name="T71" fmla="*/ 6 h 228"/>
                <a:gd name="T72" fmla="*/ 7 w 646"/>
                <a:gd name="T73" fmla="*/ 6 h 228"/>
                <a:gd name="T74" fmla="*/ 7 w 646"/>
                <a:gd name="T75" fmla="*/ 6 h 228"/>
                <a:gd name="T76" fmla="*/ 7 w 646"/>
                <a:gd name="T77" fmla="*/ 6 h 228"/>
                <a:gd name="T78" fmla="*/ 7 w 646"/>
                <a:gd name="T79" fmla="*/ 6 h 228"/>
                <a:gd name="T80" fmla="*/ 7 w 646"/>
                <a:gd name="T81" fmla="*/ 6 h 228"/>
                <a:gd name="T82" fmla="*/ 7 w 646"/>
                <a:gd name="T83" fmla="*/ 6 h 228"/>
                <a:gd name="T84" fmla="*/ 7 w 646"/>
                <a:gd name="T85" fmla="*/ 6 h 228"/>
                <a:gd name="T86" fmla="*/ 7 w 646"/>
                <a:gd name="T87" fmla="*/ 6 h 228"/>
                <a:gd name="T88" fmla="*/ 7 w 646"/>
                <a:gd name="T89" fmla="*/ 6 h 228"/>
                <a:gd name="T90" fmla="*/ 7 w 646"/>
                <a:gd name="T91" fmla="*/ 6 h 228"/>
                <a:gd name="T92" fmla="*/ 7 w 646"/>
                <a:gd name="T93" fmla="*/ 6 h 228"/>
                <a:gd name="T94" fmla="*/ 7 w 646"/>
                <a:gd name="T95" fmla="*/ 6 h 228"/>
                <a:gd name="T96" fmla="*/ 7 w 646"/>
                <a:gd name="T97" fmla="*/ 6 h 228"/>
                <a:gd name="T98" fmla="*/ 7 w 646"/>
                <a:gd name="T99" fmla="*/ 6 h 228"/>
                <a:gd name="T100" fmla="*/ 7 w 646"/>
                <a:gd name="T101" fmla="*/ 6 h 228"/>
                <a:gd name="T102" fmla="*/ 7 w 646"/>
                <a:gd name="T103" fmla="*/ 6 h 228"/>
                <a:gd name="T104" fmla="*/ 7 w 646"/>
                <a:gd name="T105" fmla="*/ 6 h 228"/>
                <a:gd name="T106" fmla="*/ 7 w 646"/>
                <a:gd name="T107" fmla="*/ 6 h 228"/>
                <a:gd name="T108" fmla="*/ 7 w 646"/>
                <a:gd name="T109" fmla="*/ 6 h 228"/>
                <a:gd name="T110" fmla="*/ 7 w 646"/>
                <a:gd name="T111" fmla="*/ 6 h 228"/>
                <a:gd name="T112" fmla="*/ 7 w 646"/>
                <a:gd name="T113" fmla="*/ 6 h 228"/>
                <a:gd name="T114" fmla="*/ 7 w 646"/>
                <a:gd name="T115" fmla="*/ 0 h 22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46"/>
                <a:gd name="T175" fmla="*/ 0 h 228"/>
                <a:gd name="T176" fmla="*/ 646 w 646"/>
                <a:gd name="T177" fmla="*/ 228 h 22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46" h="228">
                  <a:moveTo>
                    <a:pt x="646" y="0"/>
                  </a:moveTo>
                  <a:lnTo>
                    <a:pt x="514" y="16"/>
                  </a:lnTo>
                  <a:lnTo>
                    <a:pt x="508" y="22"/>
                  </a:lnTo>
                  <a:lnTo>
                    <a:pt x="182" y="50"/>
                  </a:lnTo>
                  <a:lnTo>
                    <a:pt x="176" y="48"/>
                  </a:lnTo>
                  <a:lnTo>
                    <a:pt x="164" y="50"/>
                  </a:lnTo>
                  <a:lnTo>
                    <a:pt x="166" y="54"/>
                  </a:lnTo>
                  <a:lnTo>
                    <a:pt x="166" y="64"/>
                  </a:lnTo>
                  <a:lnTo>
                    <a:pt x="50" y="74"/>
                  </a:lnTo>
                  <a:lnTo>
                    <a:pt x="44" y="88"/>
                  </a:lnTo>
                  <a:lnTo>
                    <a:pt x="40" y="104"/>
                  </a:lnTo>
                  <a:lnTo>
                    <a:pt x="42" y="110"/>
                  </a:lnTo>
                  <a:lnTo>
                    <a:pt x="38" y="124"/>
                  </a:lnTo>
                  <a:lnTo>
                    <a:pt x="36" y="130"/>
                  </a:lnTo>
                  <a:lnTo>
                    <a:pt x="38" y="134"/>
                  </a:lnTo>
                  <a:lnTo>
                    <a:pt x="34" y="142"/>
                  </a:lnTo>
                  <a:lnTo>
                    <a:pt x="24" y="152"/>
                  </a:lnTo>
                  <a:lnTo>
                    <a:pt x="20" y="174"/>
                  </a:lnTo>
                  <a:lnTo>
                    <a:pt x="10" y="186"/>
                  </a:lnTo>
                  <a:lnTo>
                    <a:pt x="12" y="200"/>
                  </a:lnTo>
                  <a:lnTo>
                    <a:pt x="10" y="218"/>
                  </a:lnTo>
                  <a:lnTo>
                    <a:pt x="8" y="218"/>
                  </a:lnTo>
                  <a:lnTo>
                    <a:pt x="0" y="228"/>
                  </a:lnTo>
                  <a:lnTo>
                    <a:pt x="166" y="214"/>
                  </a:lnTo>
                  <a:lnTo>
                    <a:pt x="374" y="196"/>
                  </a:lnTo>
                  <a:lnTo>
                    <a:pt x="454" y="188"/>
                  </a:lnTo>
                  <a:lnTo>
                    <a:pt x="456" y="164"/>
                  </a:lnTo>
                  <a:lnTo>
                    <a:pt x="464" y="164"/>
                  </a:lnTo>
                  <a:lnTo>
                    <a:pt x="468" y="164"/>
                  </a:lnTo>
                  <a:lnTo>
                    <a:pt x="474" y="158"/>
                  </a:lnTo>
                  <a:lnTo>
                    <a:pt x="474" y="152"/>
                  </a:lnTo>
                  <a:lnTo>
                    <a:pt x="474" y="146"/>
                  </a:lnTo>
                  <a:lnTo>
                    <a:pt x="476" y="140"/>
                  </a:lnTo>
                  <a:lnTo>
                    <a:pt x="482" y="134"/>
                  </a:lnTo>
                  <a:lnTo>
                    <a:pt x="498" y="126"/>
                  </a:lnTo>
                  <a:lnTo>
                    <a:pt x="518" y="122"/>
                  </a:lnTo>
                  <a:lnTo>
                    <a:pt x="536" y="106"/>
                  </a:lnTo>
                  <a:lnTo>
                    <a:pt x="542" y="102"/>
                  </a:lnTo>
                  <a:lnTo>
                    <a:pt x="554" y="92"/>
                  </a:lnTo>
                  <a:lnTo>
                    <a:pt x="556" y="82"/>
                  </a:lnTo>
                  <a:lnTo>
                    <a:pt x="560" y="82"/>
                  </a:lnTo>
                  <a:lnTo>
                    <a:pt x="564" y="82"/>
                  </a:lnTo>
                  <a:lnTo>
                    <a:pt x="568" y="78"/>
                  </a:lnTo>
                  <a:lnTo>
                    <a:pt x="568" y="76"/>
                  </a:lnTo>
                  <a:lnTo>
                    <a:pt x="574" y="70"/>
                  </a:lnTo>
                  <a:lnTo>
                    <a:pt x="578" y="70"/>
                  </a:lnTo>
                  <a:lnTo>
                    <a:pt x="582" y="74"/>
                  </a:lnTo>
                  <a:lnTo>
                    <a:pt x="588" y="70"/>
                  </a:lnTo>
                  <a:lnTo>
                    <a:pt x="590" y="66"/>
                  </a:lnTo>
                  <a:lnTo>
                    <a:pt x="598" y="58"/>
                  </a:lnTo>
                  <a:lnTo>
                    <a:pt x="606" y="56"/>
                  </a:lnTo>
                  <a:lnTo>
                    <a:pt x="618" y="56"/>
                  </a:lnTo>
                  <a:lnTo>
                    <a:pt x="632" y="34"/>
                  </a:lnTo>
                  <a:lnTo>
                    <a:pt x="642" y="26"/>
                  </a:lnTo>
                  <a:lnTo>
                    <a:pt x="644" y="20"/>
                  </a:lnTo>
                  <a:lnTo>
                    <a:pt x="646" y="14"/>
                  </a:lnTo>
                  <a:lnTo>
                    <a:pt x="644" y="6"/>
                  </a:lnTo>
                  <a:lnTo>
                    <a:pt x="646" y="0"/>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5" name="Freeform 56"/>
            <p:cNvSpPr>
              <a:spLocks/>
            </p:cNvSpPr>
            <p:nvPr/>
          </p:nvSpPr>
          <p:spPr bwMode="grayWhite">
            <a:xfrm>
              <a:off x="3785" y="1739"/>
              <a:ext cx="306" cy="343"/>
            </a:xfrm>
            <a:custGeom>
              <a:avLst/>
              <a:gdLst>
                <a:gd name="T0" fmla="*/ 6 w 330"/>
                <a:gd name="T1" fmla="*/ 6 h 370"/>
                <a:gd name="T2" fmla="*/ 6 w 330"/>
                <a:gd name="T3" fmla="*/ 6 h 370"/>
                <a:gd name="T4" fmla="*/ 6 w 330"/>
                <a:gd name="T5" fmla="*/ 6 h 370"/>
                <a:gd name="T6" fmla="*/ 6 w 330"/>
                <a:gd name="T7" fmla="*/ 6 h 370"/>
                <a:gd name="T8" fmla="*/ 6 w 330"/>
                <a:gd name="T9" fmla="*/ 6 h 370"/>
                <a:gd name="T10" fmla="*/ 6 w 330"/>
                <a:gd name="T11" fmla="*/ 6 h 370"/>
                <a:gd name="T12" fmla="*/ 6 w 330"/>
                <a:gd name="T13" fmla="*/ 6 h 370"/>
                <a:gd name="T14" fmla="*/ 6 w 330"/>
                <a:gd name="T15" fmla="*/ 6 h 370"/>
                <a:gd name="T16" fmla="*/ 6 w 330"/>
                <a:gd name="T17" fmla="*/ 6 h 370"/>
                <a:gd name="T18" fmla="*/ 6 w 330"/>
                <a:gd name="T19" fmla="*/ 6 h 370"/>
                <a:gd name="T20" fmla="*/ 6 w 330"/>
                <a:gd name="T21" fmla="*/ 6 h 370"/>
                <a:gd name="T22" fmla="*/ 6 w 330"/>
                <a:gd name="T23" fmla="*/ 6 h 370"/>
                <a:gd name="T24" fmla="*/ 6 w 330"/>
                <a:gd name="T25" fmla="*/ 6 h 370"/>
                <a:gd name="T26" fmla="*/ 6 w 330"/>
                <a:gd name="T27" fmla="*/ 6 h 370"/>
                <a:gd name="T28" fmla="*/ 6 w 330"/>
                <a:gd name="T29" fmla="*/ 6 h 370"/>
                <a:gd name="T30" fmla="*/ 6 w 330"/>
                <a:gd name="T31" fmla="*/ 6 h 370"/>
                <a:gd name="T32" fmla="*/ 6 w 330"/>
                <a:gd name="T33" fmla="*/ 6 h 370"/>
                <a:gd name="T34" fmla="*/ 6 w 330"/>
                <a:gd name="T35" fmla="*/ 6 h 370"/>
                <a:gd name="T36" fmla="*/ 6 w 330"/>
                <a:gd name="T37" fmla="*/ 6 h 370"/>
                <a:gd name="T38" fmla="*/ 6 w 330"/>
                <a:gd name="T39" fmla="*/ 6 h 370"/>
                <a:gd name="T40" fmla="*/ 6 w 330"/>
                <a:gd name="T41" fmla="*/ 6 h 370"/>
                <a:gd name="T42" fmla="*/ 6 w 330"/>
                <a:gd name="T43" fmla="*/ 6 h 370"/>
                <a:gd name="T44" fmla="*/ 6 w 330"/>
                <a:gd name="T45" fmla="*/ 6 h 370"/>
                <a:gd name="T46" fmla="*/ 6 w 330"/>
                <a:gd name="T47" fmla="*/ 6 h 370"/>
                <a:gd name="T48" fmla="*/ 6 w 330"/>
                <a:gd name="T49" fmla="*/ 6 h 370"/>
                <a:gd name="T50" fmla="*/ 6 w 330"/>
                <a:gd name="T51" fmla="*/ 6 h 370"/>
                <a:gd name="T52" fmla="*/ 6 w 330"/>
                <a:gd name="T53" fmla="*/ 6 h 370"/>
                <a:gd name="T54" fmla="*/ 6 w 330"/>
                <a:gd name="T55" fmla="*/ 6 h 370"/>
                <a:gd name="T56" fmla="*/ 6 w 330"/>
                <a:gd name="T57" fmla="*/ 6 h 370"/>
                <a:gd name="T58" fmla="*/ 6 w 330"/>
                <a:gd name="T59" fmla="*/ 6 h 370"/>
                <a:gd name="T60" fmla="*/ 6 w 330"/>
                <a:gd name="T61" fmla="*/ 6 h 370"/>
                <a:gd name="T62" fmla="*/ 6 w 330"/>
                <a:gd name="T63" fmla="*/ 6 h 370"/>
                <a:gd name="T64" fmla="*/ 6 w 330"/>
                <a:gd name="T65" fmla="*/ 6 h 370"/>
                <a:gd name="T66" fmla="*/ 6 w 330"/>
                <a:gd name="T67" fmla="*/ 6 h 370"/>
                <a:gd name="T68" fmla="*/ 6 w 330"/>
                <a:gd name="T69" fmla="*/ 6 h 370"/>
                <a:gd name="T70" fmla="*/ 6 w 330"/>
                <a:gd name="T71" fmla="*/ 6 h 370"/>
                <a:gd name="T72" fmla="*/ 6 w 330"/>
                <a:gd name="T73" fmla="*/ 6 h 370"/>
                <a:gd name="T74" fmla="*/ 0 w 330"/>
                <a:gd name="T75" fmla="*/ 6 h 37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30"/>
                <a:gd name="T115" fmla="*/ 0 h 370"/>
                <a:gd name="T116" fmla="*/ 330 w 330"/>
                <a:gd name="T117" fmla="*/ 370 h 37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30" h="370">
                  <a:moveTo>
                    <a:pt x="0" y="66"/>
                  </a:moveTo>
                  <a:lnTo>
                    <a:pt x="28" y="324"/>
                  </a:lnTo>
                  <a:lnTo>
                    <a:pt x="36" y="324"/>
                  </a:lnTo>
                  <a:lnTo>
                    <a:pt x="44" y="328"/>
                  </a:lnTo>
                  <a:lnTo>
                    <a:pt x="48" y="328"/>
                  </a:lnTo>
                  <a:lnTo>
                    <a:pt x="56" y="322"/>
                  </a:lnTo>
                  <a:lnTo>
                    <a:pt x="72" y="334"/>
                  </a:lnTo>
                  <a:lnTo>
                    <a:pt x="78" y="348"/>
                  </a:lnTo>
                  <a:lnTo>
                    <a:pt x="90" y="354"/>
                  </a:lnTo>
                  <a:lnTo>
                    <a:pt x="106" y="352"/>
                  </a:lnTo>
                  <a:lnTo>
                    <a:pt x="122" y="364"/>
                  </a:lnTo>
                  <a:lnTo>
                    <a:pt x="128" y="356"/>
                  </a:lnTo>
                  <a:lnTo>
                    <a:pt x="134" y="354"/>
                  </a:lnTo>
                  <a:lnTo>
                    <a:pt x="148" y="360"/>
                  </a:lnTo>
                  <a:lnTo>
                    <a:pt x="158" y="358"/>
                  </a:lnTo>
                  <a:lnTo>
                    <a:pt x="160" y="356"/>
                  </a:lnTo>
                  <a:lnTo>
                    <a:pt x="166" y="354"/>
                  </a:lnTo>
                  <a:lnTo>
                    <a:pt x="168" y="348"/>
                  </a:lnTo>
                  <a:lnTo>
                    <a:pt x="178" y="342"/>
                  </a:lnTo>
                  <a:lnTo>
                    <a:pt x="182" y="348"/>
                  </a:lnTo>
                  <a:lnTo>
                    <a:pt x="190" y="360"/>
                  </a:lnTo>
                  <a:lnTo>
                    <a:pt x="198" y="360"/>
                  </a:lnTo>
                  <a:lnTo>
                    <a:pt x="208" y="368"/>
                  </a:lnTo>
                  <a:lnTo>
                    <a:pt x="210" y="370"/>
                  </a:lnTo>
                  <a:lnTo>
                    <a:pt x="220" y="370"/>
                  </a:lnTo>
                  <a:lnTo>
                    <a:pt x="228" y="356"/>
                  </a:lnTo>
                  <a:lnTo>
                    <a:pt x="234" y="352"/>
                  </a:lnTo>
                  <a:lnTo>
                    <a:pt x="234" y="342"/>
                  </a:lnTo>
                  <a:lnTo>
                    <a:pt x="234" y="330"/>
                  </a:lnTo>
                  <a:lnTo>
                    <a:pt x="240" y="306"/>
                  </a:lnTo>
                  <a:lnTo>
                    <a:pt x="246" y="306"/>
                  </a:lnTo>
                  <a:lnTo>
                    <a:pt x="254" y="318"/>
                  </a:lnTo>
                  <a:lnTo>
                    <a:pt x="262" y="308"/>
                  </a:lnTo>
                  <a:lnTo>
                    <a:pt x="260" y="296"/>
                  </a:lnTo>
                  <a:lnTo>
                    <a:pt x="268" y="280"/>
                  </a:lnTo>
                  <a:lnTo>
                    <a:pt x="274" y="272"/>
                  </a:lnTo>
                  <a:lnTo>
                    <a:pt x="274" y="268"/>
                  </a:lnTo>
                  <a:lnTo>
                    <a:pt x="280" y="262"/>
                  </a:lnTo>
                  <a:lnTo>
                    <a:pt x="288" y="264"/>
                  </a:lnTo>
                  <a:lnTo>
                    <a:pt x="296" y="260"/>
                  </a:lnTo>
                  <a:lnTo>
                    <a:pt x="298" y="258"/>
                  </a:lnTo>
                  <a:lnTo>
                    <a:pt x="312" y="240"/>
                  </a:lnTo>
                  <a:lnTo>
                    <a:pt x="316" y="238"/>
                  </a:lnTo>
                  <a:lnTo>
                    <a:pt x="324" y="230"/>
                  </a:lnTo>
                  <a:lnTo>
                    <a:pt x="322" y="220"/>
                  </a:lnTo>
                  <a:lnTo>
                    <a:pt x="320" y="214"/>
                  </a:lnTo>
                  <a:lnTo>
                    <a:pt x="320" y="206"/>
                  </a:lnTo>
                  <a:lnTo>
                    <a:pt x="324" y="198"/>
                  </a:lnTo>
                  <a:lnTo>
                    <a:pt x="330" y="162"/>
                  </a:lnTo>
                  <a:lnTo>
                    <a:pt x="316" y="154"/>
                  </a:lnTo>
                  <a:lnTo>
                    <a:pt x="326" y="146"/>
                  </a:lnTo>
                  <a:lnTo>
                    <a:pt x="322" y="136"/>
                  </a:lnTo>
                  <a:lnTo>
                    <a:pt x="328" y="130"/>
                  </a:lnTo>
                  <a:lnTo>
                    <a:pt x="330" y="132"/>
                  </a:lnTo>
                  <a:lnTo>
                    <a:pt x="308" y="0"/>
                  </a:lnTo>
                  <a:lnTo>
                    <a:pt x="270" y="20"/>
                  </a:lnTo>
                  <a:lnTo>
                    <a:pt x="254" y="30"/>
                  </a:lnTo>
                  <a:lnTo>
                    <a:pt x="246" y="34"/>
                  </a:lnTo>
                  <a:lnTo>
                    <a:pt x="224" y="58"/>
                  </a:lnTo>
                  <a:lnTo>
                    <a:pt x="218" y="62"/>
                  </a:lnTo>
                  <a:lnTo>
                    <a:pt x="212" y="62"/>
                  </a:lnTo>
                  <a:lnTo>
                    <a:pt x="200" y="62"/>
                  </a:lnTo>
                  <a:lnTo>
                    <a:pt x="194" y="64"/>
                  </a:lnTo>
                  <a:lnTo>
                    <a:pt x="176" y="78"/>
                  </a:lnTo>
                  <a:lnTo>
                    <a:pt x="168" y="76"/>
                  </a:lnTo>
                  <a:lnTo>
                    <a:pt x="154" y="72"/>
                  </a:lnTo>
                  <a:lnTo>
                    <a:pt x="150" y="74"/>
                  </a:lnTo>
                  <a:lnTo>
                    <a:pt x="146" y="72"/>
                  </a:lnTo>
                  <a:lnTo>
                    <a:pt x="150" y="66"/>
                  </a:lnTo>
                  <a:lnTo>
                    <a:pt x="146" y="66"/>
                  </a:lnTo>
                  <a:lnTo>
                    <a:pt x="136" y="64"/>
                  </a:lnTo>
                  <a:lnTo>
                    <a:pt x="112" y="56"/>
                  </a:lnTo>
                  <a:lnTo>
                    <a:pt x="108" y="56"/>
                  </a:lnTo>
                  <a:lnTo>
                    <a:pt x="96" y="58"/>
                  </a:lnTo>
                  <a:lnTo>
                    <a:pt x="96" y="52"/>
                  </a:lnTo>
                  <a:lnTo>
                    <a:pt x="0" y="66"/>
                  </a:lnTo>
                  <a:close/>
                </a:path>
              </a:pathLst>
            </a:custGeom>
            <a:solidFill>
              <a:srgbClr val="BADEDA"/>
            </a:solidFill>
            <a:ln w="6350" cap="flat" cmpd="sng">
              <a:solidFill>
                <a:srgbClr val="50A69C"/>
              </a:solidFill>
              <a:prstDash val="solid"/>
              <a:round/>
              <a:headEnd type="none" w="med" len="med"/>
              <a:tailEnd type="none" w="med" len="med"/>
            </a:ln>
          </p:spPr>
          <p:txBody>
            <a:bodyPr/>
            <a:lstStyle/>
            <a:p>
              <a:endParaRPr lang="en-US"/>
            </a:p>
          </p:txBody>
        </p:sp>
        <p:sp>
          <p:nvSpPr>
            <p:cNvPr id="146526" name="Freeform 57"/>
            <p:cNvSpPr>
              <a:spLocks/>
            </p:cNvSpPr>
            <p:nvPr/>
          </p:nvSpPr>
          <p:spPr bwMode="grayWhite">
            <a:xfrm>
              <a:off x="4114" y="1368"/>
              <a:ext cx="551" cy="422"/>
            </a:xfrm>
            <a:custGeom>
              <a:avLst/>
              <a:gdLst>
                <a:gd name="T0" fmla="*/ 6 w 594"/>
                <a:gd name="T1" fmla="*/ 6 h 456"/>
                <a:gd name="T2" fmla="*/ 6 w 594"/>
                <a:gd name="T3" fmla="*/ 6 h 456"/>
                <a:gd name="T4" fmla="*/ 6 w 594"/>
                <a:gd name="T5" fmla="*/ 6 h 456"/>
                <a:gd name="T6" fmla="*/ 6 w 594"/>
                <a:gd name="T7" fmla="*/ 6 h 456"/>
                <a:gd name="T8" fmla="*/ 6 w 594"/>
                <a:gd name="T9" fmla="*/ 6 h 456"/>
                <a:gd name="T10" fmla="*/ 6 w 594"/>
                <a:gd name="T11" fmla="*/ 6 h 456"/>
                <a:gd name="T12" fmla="*/ 6 w 594"/>
                <a:gd name="T13" fmla="*/ 6 h 456"/>
                <a:gd name="T14" fmla="*/ 6 w 594"/>
                <a:gd name="T15" fmla="*/ 6 h 456"/>
                <a:gd name="T16" fmla="*/ 6 w 594"/>
                <a:gd name="T17" fmla="*/ 6 h 456"/>
                <a:gd name="T18" fmla="*/ 6 w 594"/>
                <a:gd name="T19" fmla="*/ 6 h 456"/>
                <a:gd name="T20" fmla="*/ 6 w 594"/>
                <a:gd name="T21" fmla="*/ 6 h 456"/>
                <a:gd name="T22" fmla="*/ 6 w 594"/>
                <a:gd name="T23" fmla="*/ 6 h 456"/>
                <a:gd name="T24" fmla="*/ 6 w 594"/>
                <a:gd name="T25" fmla="*/ 6 h 456"/>
                <a:gd name="T26" fmla="*/ 6 w 594"/>
                <a:gd name="T27" fmla="*/ 6 h 456"/>
                <a:gd name="T28" fmla="*/ 6 w 594"/>
                <a:gd name="T29" fmla="*/ 6 h 456"/>
                <a:gd name="T30" fmla="*/ 6 w 594"/>
                <a:gd name="T31" fmla="*/ 6 h 456"/>
                <a:gd name="T32" fmla="*/ 6 w 594"/>
                <a:gd name="T33" fmla="*/ 6 h 456"/>
                <a:gd name="T34" fmla="*/ 6 w 594"/>
                <a:gd name="T35" fmla="*/ 6 h 456"/>
                <a:gd name="T36" fmla="*/ 6 w 594"/>
                <a:gd name="T37" fmla="*/ 6 h 456"/>
                <a:gd name="T38" fmla="*/ 6 w 594"/>
                <a:gd name="T39" fmla="*/ 6 h 456"/>
                <a:gd name="T40" fmla="*/ 6 w 594"/>
                <a:gd name="T41" fmla="*/ 6 h 456"/>
                <a:gd name="T42" fmla="*/ 6 w 594"/>
                <a:gd name="T43" fmla="*/ 6 h 456"/>
                <a:gd name="T44" fmla="*/ 6 w 594"/>
                <a:gd name="T45" fmla="*/ 6 h 456"/>
                <a:gd name="T46" fmla="*/ 6 w 594"/>
                <a:gd name="T47" fmla="*/ 6 h 456"/>
                <a:gd name="T48" fmla="*/ 6 w 594"/>
                <a:gd name="T49" fmla="*/ 6 h 456"/>
                <a:gd name="T50" fmla="*/ 6 w 594"/>
                <a:gd name="T51" fmla="*/ 6 h 456"/>
                <a:gd name="T52" fmla="*/ 6 w 594"/>
                <a:gd name="T53" fmla="*/ 0 h 456"/>
                <a:gd name="T54" fmla="*/ 6 w 594"/>
                <a:gd name="T55" fmla="*/ 6 h 456"/>
                <a:gd name="T56" fmla="*/ 6 w 594"/>
                <a:gd name="T57" fmla="*/ 6 h 456"/>
                <a:gd name="T58" fmla="*/ 6 w 594"/>
                <a:gd name="T59" fmla="*/ 6 h 456"/>
                <a:gd name="T60" fmla="*/ 6 w 594"/>
                <a:gd name="T61" fmla="*/ 6 h 456"/>
                <a:gd name="T62" fmla="*/ 6 w 594"/>
                <a:gd name="T63" fmla="*/ 6 h 456"/>
                <a:gd name="T64" fmla="*/ 6 w 594"/>
                <a:gd name="T65" fmla="*/ 6 h 456"/>
                <a:gd name="T66" fmla="*/ 6 w 594"/>
                <a:gd name="T67" fmla="*/ 6 h 456"/>
                <a:gd name="T68" fmla="*/ 6 w 594"/>
                <a:gd name="T69" fmla="*/ 6 h 456"/>
                <a:gd name="T70" fmla="*/ 6 w 594"/>
                <a:gd name="T71" fmla="*/ 6 h 456"/>
                <a:gd name="T72" fmla="*/ 6 w 594"/>
                <a:gd name="T73" fmla="*/ 6 h 456"/>
                <a:gd name="T74" fmla="*/ 6 w 594"/>
                <a:gd name="T75" fmla="*/ 6 h 456"/>
                <a:gd name="T76" fmla="*/ 6 w 594"/>
                <a:gd name="T77" fmla="*/ 6 h 456"/>
                <a:gd name="T78" fmla="*/ 6 w 594"/>
                <a:gd name="T79" fmla="*/ 6 h 456"/>
                <a:gd name="T80" fmla="*/ 6 w 594"/>
                <a:gd name="T81" fmla="*/ 6 h 456"/>
                <a:gd name="T82" fmla="*/ 6 w 594"/>
                <a:gd name="T83" fmla="*/ 6 h 456"/>
                <a:gd name="T84" fmla="*/ 6 w 594"/>
                <a:gd name="T85" fmla="*/ 6 h 456"/>
                <a:gd name="T86" fmla="*/ 6 w 594"/>
                <a:gd name="T87" fmla="*/ 6 h 456"/>
                <a:gd name="T88" fmla="*/ 6 w 594"/>
                <a:gd name="T89" fmla="*/ 6 h 45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94"/>
                <a:gd name="T136" fmla="*/ 0 h 456"/>
                <a:gd name="T137" fmla="*/ 594 w 594"/>
                <a:gd name="T138" fmla="*/ 456 h 45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94" h="456">
                  <a:moveTo>
                    <a:pt x="386" y="374"/>
                  </a:moveTo>
                  <a:lnTo>
                    <a:pt x="450" y="398"/>
                  </a:lnTo>
                  <a:lnTo>
                    <a:pt x="454" y="408"/>
                  </a:lnTo>
                  <a:lnTo>
                    <a:pt x="450" y="412"/>
                  </a:lnTo>
                  <a:lnTo>
                    <a:pt x="448" y="416"/>
                  </a:lnTo>
                  <a:lnTo>
                    <a:pt x="446" y="424"/>
                  </a:lnTo>
                  <a:lnTo>
                    <a:pt x="446" y="434"/>
                  </a:lnTo>
                  <a:lnTo>
                    <a:pt x="442" y="434"/>
                  </a:lnTo>
                  <a:lnTo>
                    <a:pt x="440" y="438"/>
                  </a:lnTo>
                  <a:lnTo>
                    <a:pt x="434" y="450"/>
                  </a:lnTo>
                  <a:lnTo>
                    <a:pt x="434" y="454"/>
                  </a:lnTo>
                  <a:lnTo>
                    <a:pt x="436" y="456"/>
                  </a:lnTo>
                  <a:lnTo>
                    <a:pt x="438" y="452"/>
                  </a:lnTo>
                  <a:lnTo>
                    <a:pt x="440" y="450"/>
                  </a:lnTo>
                  <a:lnTo>
                    <a:pt x="450" y="440"/>
                  </a:lnTo>
                  <a:lnTo>
                    <a:pt x="456" y="442"/>
                  </a:lnTo>
                  <a:lnTo>
                    <a:pt x="470" y="442"/>
                  </a:lnTo>
                  <a:lnTo>
                    <a:pt x="474" y="438"/>
                  </a:lnTo>
                  <a:lnTo>
                    <a:pt x="488" y="434"/>
                  </a:lnTo>
                  <a:lnTo>
                    <a:pt x="500" y="430"/>
                  </a:lnTo>
                  <a:lnTo>
                    <a:pt x="506" y="424"/>
                  </a:lnTo>
                  <a:lnTo>
                    <a:pt x="514" y="416"/>
                  </a:lnTo>
                  <a:lnTo>
                    <a:pt x="550" y="392"/>
                  </a:lnTo>
                  <a:lnTo>
                    <a:pt x="560" y="386"/>
                  </a:lnTo>
                  <a:lnTo>
                    <a:pt x="568" y="380"/>
                  </a:lnTo>
                  <a:lnTo>
                    <a:pt x="574" y="378"/>
                  </a:lnTo>
                  <a:lnTo>
                    <a:pt x="578" y="372"/>
                  </a:lnTo>
                  <a:lnTo>
                    <a:pt x="586" y="368"/>
                  </a:lnTo>
                  <a:lnTo>
                    <a:pt x="590" y="364"/>
                  </a:lnTo>
                  <a:lnTo>
                    <a:pt x="594" y="356"/>
                  </a:lnTo>
                  <a:lnTo>
                    <a:pt x="594" y="354"/>
                  </a:lnTo>
                  <a:lnTo>
                    <a:pt x="594" y="352"/>
                  </a:lnTo>
                  <a:lnTo>
                    <a:pt x="586" y="360"/>
                  </a:lnTo>
                  <a:lnTo>
                    <a:pt x="578" y="362"/>
                  </a:lnTo>
                  <a:lnTo>
                    <a:pt x="568" y="366"/>
                  </a:lnTo>
                  <a:lnTo>
                    <a:pt x="564" y="370"/>
                  </a:lnTo>
                  <a:lnTo>
                    <a:pt x="560" y="376"/>
                  </a:lnTo>
                  <a:lnTo>
                    <a:pt x="552" y="382"/>
                  </a:lnTo>
                  <a:lnTo>
                    <a:pt x="550" y="378"/>
                  </a:lnTo>
                  <a:lnTo>
                    <a:pt x="552" y="372"/>
                  </a:lnTo>
                  <a:lnTo>
                    <a:pt x="560" y="364"/>
                  </a:lnTo>
                  <a:lnTo>
                    <a:pt x="566" y="352"/>
                  </a:lnTo>
                  <a:lnTo>
                    <a:pt x="564" y="350"/>
                  </a:lnTo>
                  <a:lnTo>
                    <a:pt x="558" y="356"/>
                  </a:lnTo>
                  <a:lnTo>
                    <a:pt x="554" y="364"/>
                  </a:lnTo>
                  <a:lnTo>
                    <a:pt x="548" y="368"/>
                  </a:lnTo>
                  <a:lnTo>
                    <a:pt x="528" y="380"/>
                  </a:lnTo>
                  <a:lnTo>
                    <a:pt x="504" y="392"/>
                  </a:lnTo>
                  <a:lnTo>
                    <a:pt x="482" y="402"/>
                  </a:lnTo>
                  <a:lnTo>
                    <a:pt x="474" y="408"/>
                  </a:lnTo>
                  <a:lnTo>
                    <a:pt x="466" y="418"/>
                  </a:lnTo>
                  <a:lnTo>
                    <a:pt x="462" y="414"/>
                  </a:lnTo>
                  <a:lnTo>
                    <a:pt x="460" y="406"/>
                  </a:lnTo>
                  <a:lnTo>
                    <a:pt x="464" y="398"/>
                  </a:lnTo>
                  <a:lnTo>
                    <a:pt x="470" y="392"/>
                  </a:lnTo>
                  <a:lnTo>
                    <a:pt x="462" y="384"/>
                  </a:lnTo>
                  <a:lnTo>
                    <a:pt x="474" y="372"/>
                  </a:lnTo>
                  <a:lnTo>
                    <a:pt x="474" y="368"/>
                  </a:lnTo>
                  <a:lnTo>
                    <a:pt x="470" y="360"/>
                  </a:lnTo>
                  <a:lnTo>
                    <a:pt x="460" y="288"/>
                  </a:lnTo>
                  <a:lnTo>
                    <a:pt x="458" y="284"/>
                  </a:lnTo>
                  <a:lnTo>
                    <a:pt x="458" y="216"/>
                  </a:lnTo>
                  <a:lnTo>
                    <a:pt x="450" y="200"/>
                  </a:lnTo>
                  <a:lnTo>
                    <a:pt x="444" y="184"/>
                  </a:lnTo>
                  <a:lnTo>
                    <a:pt x="444" y="170"/>
                  </a:lnTo>
                  <a:lnTo>
                    <a:pt x="440" y="146"/>
                  </a:lnTo>
                  <a:lnTo>
                    <a:pt x="432" y="132"/>
                  </a:lnTo>
                  <a:lnTo>
                    <a:pt x="428" y="134"/>
                  </a:lnTo>
                  <a:lnTo>
                    <a:pt x="428" y="136"/>
                  </a:lnTo>
                  <a:lnTo>
                    <a:pt x="426" y="138"/>
                  </a:lnTo>
                  <a:lnTo>
                    <a:pt x="424" y="132"/>
                  </a:lnTo>
                  <a:lnTo>
                    <a:pt x="426" y="120"/>
                  </a:lnTo>
                  <a:lnTo>
                    <a:pt x="414" y="92"/>
                  </a:lnTo>
                  <a:lnTo>
                    <a:pt x="412" y="82"/>
                  </a:lnTo>
                  <a:lnTo>
                    <a:pt x="418" y="70"/>
                  </a:lnTo>
                  <a:lnTo>
                    <a:pt x="414" y="50"/>
                  </a:lnTo>
                  <a:lnTo>
                    <a:pt x="402" y="22"/>
                  </a:lnTo>
                  <a:lnTo>
                    <a:pt x="402" y="18"/>
                  </a:lnTo>
                  <a:lnTo>
                    <a:pt x="398" y="14"/>
                  </a:lnTo>
                  <a:lnTo>
                    <a:pt x="400" y="10"/>
                  </a:lnTo>
                  <a:lnTo>
                    <a:pt x="394" y="0"/>
                  </a:lnTo>
                  <a:lnTo>
                    <a:pt x="300" y="24"/>
                  </a:lnTo>
                  <a:lnTo>
                    <a:pt x="300" y="20"/>
                  </a:lnTo>
                  <a:lnTo>
                    <a:pt x="296" y="20"/>
                  </a:lnTo>
                  <a:lnTo>
                    <a:pt x="288" y="26"/>
                  </a:lnTo>
                  <a:lnTo>
                    <a:pt x="266" y="48"/>
                  </a:lnTo>
                  <a:lnTo>
                    <a:pt x="244" y="80"/>
                  </a:lnTo>
                  <a:lnTo>
                    <a:pt x="240" y="86"/>
                  </a:lnTo>
                  <a:lnTo>
                    <a:pt x="242" y="90"/>
                  </a:lnTo>
                  <a:lnTo>
                    <a:pt x="238" y="102"/>
                  </a:lnTo>
                  <a:lnTo>
                    <a:pt x="234" y="108"/>
                  </a:lnTo>
                  <a:lnTo>
                    <a:pt x="210" y="130"/>
                  </a:lnTo>
                  <a:lnTo>
                    <a:pt x="208" y="134"/>
                  </a:lnTo>
                  <a:lnTo>
                    <a:pt x="212" y="144"/>
                  </a:lnTo>
                  <a:lnTo>
                    <a:pt x="214" y="146"/>
                  </a:lnTo>
                  <a:lnTo>
                    <a:pt x="220" y="144"/>
                  </a:lnTo>
                  <a:lnTo>
                    <a:pt x="224" y="148"/>
                  </a:lnTo>
                  <a:lnTo>
                    <a:pt x="226" y="154"/>
                  </a:lnTo>
                  <a:lnTo>
                    <a:pt x="220" y="158"/>
                  </a:lnTo>
                  <a:lnTo>
                    <a:pt x="222" y="166"/>
                  </a:lnTo>
                  <a:lnTo>
                    <a:pt x="228" y="174"/>
                  </a:lnTo>
                  <a:lnTo>
                    <a:pt x="228" y="188"/>
                  </a:lnTo>
                  <a:lnTo>
                    <a:pt x="212" y="194"/>
                  </a:lnTo>
                  <a:lnTo>
                    <a:pt x="190" y="218"/>
                  </a:lnTo>
                  <a:lnTo>
                    <a:pt x="174" y="224"/>
                  </a:lnTo>
                  <a:lnTo>
                    <a:pt x="136" y="234"/>
                  </a:lnTo>
                  <a:lnTo>
                    <a:pt x="124" y="230"/>
                  </a:lnTo>
                  <a:lnTo>
                    <a:pt x="114" y="228"/>
                  </a:lnTo>
                  <a:lnTo>
                    <a:pt x="94" y="230"/>
                  </a:lnTo>
                  <a:lnTo>
                    <a:pt x="72" y="234"/>
                  </a:lnTo>
                  <a:lnTo>
                    <a:pt x="52" y="242"/>
                  </a:lnTo>
                  <a:lnTo>
                    <a:pt x="40" y="248"/>
                  </a:lnTo>
                  <a:lnTo>
                    <a:pt x="38" y="262"/>
                  </a:lnTo>
                  <a:lnTo>
                    <a:pt x="38" y="270"/>
                  </a:lnTo>
                  <a:lnTo>
                    <a:pt x="54" y="288"/>
                  </a:lnTo>
                  <a:lnTo>
                    <a:pt x="56" y="296"/>
                  </a:lnTo>
                  <a:lnTo>
                    <a:pt x="54" y="302"/>
                  </a:lnTo>
                  <a:lnTo>
                    <a:pt x="48" y="306"/>
                  </a:lnTo>
                  <a:lnTo>
                    <a:pt x="42" y="320"/>
                  </a:lnTo>
                  <a:lnTo>
                    <a:pt x="12" y="350"/>
                  </a:lnTo>
                  <a:lnTo>
                    <a:pt x="0" y="360"/>
                  </a:lnTo>
                  <a:lnTo>
                    <a:pt x="6" y="386"/>
                  </a:lnTo>
                  <a:lnTo>
                    <a:pt x="324" y="322"/>
                  </a:lnTo>
                  <a:lnTo>
                    <a:pt x="330" y="326"/>
                  </a:lnTo>
                  <a:lnTo>
                    <a:pt x="332" y="330"/>
                  </a:lnTo>
                  <a:lnTo>
                    <a:pt x="334" y="334"/>
                  </a:lnTo>
                  <a:lnTo>
                    <a:pt x="338" y="332"/>
                  </a:lnTo>
                  <a:lnTo>
                    <a:pt x="340" y="336"/>
                  </a:lnTo>
                  <a:lnTo>
                    <a:pt x="346" y="336"/>
                  </a:lnTo>
                  <a:lnTo>
                    <a:pt x="356" y="356"/>
                  </a:lnTo>
                  <a:lnTo>
                    <a:pt x="356" y="362"/>
                  </a:lnTo>
                  <a:lnTo>
                    <a:pt x="360" y="366"/>
                  </a:lnTo>
                  <a:lnTo>
                    <a:pt x="360" y="368"/>
                  </a:lnTo>
                  <a:lnTo>
                    <a:pt x="380" y="370"/>
                  </a:lnTo>
                  <a:lnTo>
                    <a:pt x="386" y="374"/>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7" name="Freeform 58"/>
            <p:cNvSpPr>
              <a:spLocks/>
            </p:cNvSpPr>
            <p:nvPr/>
          </p:nvSpPr>
          <p:spPr bwMode="grayWhite">
            <a:xfrm>
              <a:off x="4069" y="1666"/>
              <a:ext cx="427" cy="278"/>
            </a:xfrm>
            <a:custGeom>
              <a:avLst/>
              <a:gdLst>
                <a:gd name="T0" fmla="*/ 6 w 460"/>
                <a:gd name="T1" fmla="*/ 7 h 298"/>
                <a:gd name="T2" fmla="*/ 6 w 460"/>
                <a:gd name="T3" fmla="*/ 7 h 298"/>
                <a:gd name="T4" fmla="*/ 6 w 460"/>
                <a:gd name="T5" fmla="*/ 7 h 298"/>
                <a:gd name="T6" fmla="*/ 6 w 460"/>
                <a:gd name="T7" fmla="*/ 7 h 298"/>
                <a:gd name="T8" fmla="*/ 6 w 460"/>
                <a:gd name="T9" fmla="*/ 7 h 298"/>
                <a:gd name="T10" fmla="*/ 6 w 460"/>
                <a:gd name="T11" fmla="*/ 7 h 298"/>
                <a:gd name="T12" fmla="*/ 6 w 460"/>
                <a:gd name="T13" fmla="*/ 7 h 298"/>
                <a:gd name="T14" fmla="*/ 6 w 460"/>
                <a:gd name="T15" fmla="*/ 7 h 298"/>
                <a:gd name="T16" fmla="*/ 6 w 460"/>
                <a:gd name="T17" fmla="*/ 7 h 298"/>
                <a:gd name="T18" fmla="*/ 6 w 460"/>
                <a:gd name="T19" fmla="*/ 7 h 298"/>
                <a:gd name="T20" fmla="*/ 6 w 460"/>
                <a:gd name="T21" fmla="*/ 7 h 298"/>
                <a:gd name="T22" fmla="*/ 6 w 460"/>
                <a:gd name="T23" fmla="*/ 7 h 298"/>
                <a:gd name="T24" fmla="*/ 6 w 460"/>
                <a:gd name="T25" fmla="*/ 7 h 298"/>
                <a:gd name="T26" fmla="*/ 6 w 460"/>
                <a:gd name="T27" fmla="*/ 7 h 298"/>
                <a:gd name="T28" fmla="*/ 6 w 460"/>
                <a:gd name="T29" fmla="*/ 7 h 298"/>
                <a:gd name="T30" fmla="*/ 6 w 460"/>
                <a:gd name="T31" fmla="*/ 7 h 298"/>
                <a:gd name="T32" fmla="*/ 6 w 460"/>
                <a:gd name="T33" fmla="*/ 7 h 298"/>
                <a:gd name="T34" fmla="*/ 6 w 460"/>
                <a:gd name="T35" fmla="*/ 7 h 298"/>
                <a:gd name="T36" fmla="*/ 6 w 460"/>
                <a:gd name="T37" fmla="*/ 7 h 298"/>
                <a:gd name="T38" fmla="*/ 6 w 460"/>
                <a:gd name="T39" fmla="*/ 7 h 298"/>
                <a:gd name="T40" fmla="*/ 6 w 460"/>
                <a:gd name="T41" fmla="*/ 7 h 298"/>
                <a:gd name="T42" fmla="*/ 6 w 460"/>
                <a:gd name="T43" fmla="*/ 7 h 298"/>
                <a:gd name="T44" fmla="*/ 6 w 460"/>
                <a:gd name="T45" fmla="*/ 7 h 298"/>
                <a:gd name="T46" fmla="*/ 6 w 460"/>
                <a:gd name="T47" fmla="*/ 7 h 298"/>
                <a:gd name="T48" fmla="*/ 6 w 460"/>
                <a:gd name="T49" fmla="*/ 7 h 298"/>
                <a:gd name="T50" fmla="*/ 6 w 460"/>
                <a:gd name="T51" fmla="*/ 7 h 298"/>
                <a:gd name="T52" fmla="*/ 6 w 460"/>
                <a:gd name="T53" fmla="*/ 7 h 298"/>
                <a:gd name="T54" fmla="*/ 6 w 460"/>
                <a:gd name="T55" fmla="*/ 7 h 298"/>
                <a:gd name="T56" fmla="*/ 6 w 460"/>
                <a:gd name="T57" fmla="*/ 7 h 298"/>
                <a:gd name="T58" fmla="*/ 6 w 460"/>
                <a:gd name="T59" fmla="*/ 7 h 298"/>
                <a:gd name="T60" fmla="*/ 6 w 460"/>
                <a:gd name="T61" fmla="*/ 7 h 298"/>
                <a:gd name="T62" fmla="*/ 6 w 460"/>
                <a:gd name="T63" fmla="*/ 7 h 298"/>
                <a:gd name="T64" fmla="*/ 6 w 460"/>
                <a:gd name="T65" fmla="*/ 7 h 298"/>
                <a:gd name="T66" fmla="*/ 6 w 460"/>
                <a:gd name="T67" fmla="*/ 7 h 298"/>
                <a:gd name="T68" fmla="*/ 6 w 460"/>
                <a:gd name="T69" fmla="*/ 7 h 298"/>
                <a:gd name="T70" fmla="*/ 6 w 460"/>
                <a:gd name="T71" fmla="*/ 7 h 298"/>
                <a:gd name="T72" fmla="*/ 6 w 460"/>
                <a:gd name="T73" fmla="*/ 7 h 298"/>
                <a:gd name="T74" fmla="*/ 6 w 460"/>
                <a:gd name="T75" fmla="*/ 7 h 298"/>
                <a:gd name="T76" fmla="*/ 6 w 460"/>
                <a:gd name="T77" fmla="*/ 7 h 298"/>
                <a:gd name="T78" fmla="*/ 6 w 460"/>
                <a:gd name="T79" fmla="*/ 7 h 298"/>
                <a:gd name="T80" fmla="*/ 6 w 460"/>
                <a:gd name="T81" fmla="*/ 7 h 298"/>
                <a:gd name="T82" fmla="*/ 6 w 460"/>
                <a:gd name="T83" fmla="*/ 7 h 298"/>
                <a:gd name="T84" fmla="*/ 6 w 460"/>
                <a:gd name="T85" fmla="*/ 7 h 298"/>
                <a:gd name="T86" fmla="*/ 6 w 460"/>
                <a:gd name="T87" fmla="*/ 4 h 298"/>
                <a:gd name="T88" fmla="*/ 6 w 460"/>
                <a:gd name="T89" fmla="*/ 0 h 298"/>
                <a:gd name="T90" fmla="*/ 6 w 460"/>
                <a:gd name="T91" fmla="*/ 7 h 298"/>
                <a:gd name="T92" fmla="*/ 6 w 460"/>
                <a:gd name="T93" fmla="*/ 7 h 298"/>
                <a:gd name="T94" fmla="*/ 6 w 460"/>
                <a:gd name="T95" fmla="*/ 7 h 298"/>
                <a:gd name="T96" fmla="*/ 6 w 460"/>
                <a:gd name="T97" fmla="*/ 7 h 298"/>
                <a:gd name="T98" fmla="*/ 6 w 460"/>
                <a:gd name="T99" fmla="*/ 7 h 298"/>
                <a:gd name="T100" fmla="*/ 6 w 460"/>
                <a:gd name="T101" fmla="*/ 7 h 298"/>
                <a:gd name="T102" fmla="*/ 6 w 460"/>
                <a:gd name="T103" fmla="*/ 7 h 298"/>
                <a:gd name="T104" fmla="*/ 4 w 460"/>
                <a:gd name="T105" fmla="*/ 7 h 298"/>
                <a:gd name="T106" fmla="*/ 0 w 460"/>
                <a:gd name="T107" fmla="*/ 7 h 298"/>
                <a:gd name="T108" fmla="*/ 6 w 460"/>
                <a:gd name="T109" fmla="*/ 7 h 298"/>
                <a:gd name="T110" fmla="*/ 6 w 460"/>
                <a:gd name="T111" fmla="*/ 7 h 298"/>
                <a:gd name="T112" fmla="*/ 6 w 460"/>
                <a:gd name="T113" fmla="*/ 7 h 29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60"/>
                <a:gd name="T172" fmla="*/ 0 h 298"/>
                <a:gd name="T173" fmla="*/ 460 w 460"/>
                <a:gd name="T174" fmla="*/ 298 h 29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60" h="298">
                  <a:moveTo>
                    <a:pt x="114" y="282"/>
                  </a:moveTo>
                  <a:lnTo>
                    <a:pt x="322" y="242"/>
                  </a:lnTo>
                  <a:lnTo>
                    <a:pt x="388" y="230"/>
                  </a:lnTo>
                  <a:lnTo>
                    <a:pt x="390" y="228"/>
                  </a:lnTo>
                  <a:lnTo>
                    <a:pt x="392" y="228"/>
                  </a:lnTo>
                  <a:lnTo>
                    <a:pt x="392" y="222"/>
                  </a:lnTo>
                  <a:lnTo>
                    <a:pt x="400" y="214"/>
                  </a:lnTo>
                  <a:lnTo>
                    <a:pt x="408" y="214"/>
                  </a:lnTo>
                  <a:lnTo>
                    <a:pt x="414" y="216"/>
                  </a:lnTo>
                  <a:lnTo>
                    <a:pt x="434" y="202"/>
                  </a:lnTo>
                  <a:lnTo>
                    <a:pt x="436" y="192"/>
                  </a:lnTo>
                  <a:lnTo>
                    <a:pt x="448" y="180"/>
                  </a:lnTo>
                  <a:lnTo>
                    <a:pt x="460" y="172"/>
                  </a:lnTo>
                  <a:lnTo>
                    <a:pt x="460" y="170"/>
                  </a:lnTo>
                  <a:lnTo>
                    <a:pt x="450" y="162"/>
                  </a:lnTo>
                  <a:lnTo>
                    <a:pt x="446" y="158"/>
                  </a:lnTo>
                  <a:lnTo>
                    <a:pt x="440" y="154"/>
                  </a:lnTo>
                  <a:lnTo>
                    <a:pt x="438" y="152"/>
                  </a:lnTo>
                  <a:lnTo>
                    <a:pt x="428" y="150"/>
                  </a:lnTo>
                  <a:lnTo>
                    <a:pt x="426" y="138"/>
                  </a:lnTo>
                  <a:lnTo>
                    <a:pt x="416" y="136"/>
                  </a:lnTo>
                  <a:lnTo>
                    <a:pt x="414" y="134"/>
                  </a:lnTo>
                  <a:lnTo>
                    <a:pt x="414" y="116"/>
                  </a:lnTo>
                  <a:lnTo>
                    <a:pt x="418" y="114"/>
                  </a:lnTo>
                  <a:lnTo>
                    <a:pt x="418" y="104"/>
                  </a:lnTo>
                  <a:lnTo>
                    <a:pt x="412" y="98"/>
                  </a:lnTo>
                  <a:lnTo>
                    <a:pt x="412" y="94"/>
                  </a:lnTo>
                  <a:lnTo>
                    <a:pt x="414" y="92"/>
                  </a:lnTo>
                  <a:lnTo>
                    <a:pt x="422" y="82"/>
                  </a:lnTo>
                  <a:lnTo>
                    <a:pt x="426" y="68"/>
                  </a:lnTo>
                  <a:lnTo>
                    <a:pt x="426" y="64"/>
                  </a:lnTo>
                  <a:lnTo>
                    <a:pt x="430" y="56"/>
                  </a:lnTo>
                  <a:lnTo>
                    <a:pt x="434" y="52"/>
                  </a:lnTo>
                  <a:lnTo>
                    <a:pt x="428" y="48"/>
                  </a:lnTo>
                  <a:lnTo>
                    <a:pt x="408" y="46"/>
                  </a:lnTo>
                  <a:lnTo>
                    <a:pt x="408" y="44"/>
                  </a:lnTo>
                  <a:lnTo>
                    <a:pt x="404" y="40"/>
                  </a:lnTo>
                  <a:lnTo>
                    <a:pt x="404" y="34"/>
                  </a:lnTo>
                  <a:lnTo>
                    <a:pt x="394" y="14"/>
                  </a:lnTo>
                  <a:lnTo>
                    <a:pt x="388" y="14"/>
                  </a:lnTo>
                  <a:lnTo>
                    <a:pt x="386" y="10"/>
                  </a:lnTo>
                  <a:lnTo>
                    <a:pt x="382" y="12"/>
                  </a:lnTo>
                  <a:lnTo>
                    <a:pt x="380" y="8"/>
                  </a:lnTo>
                  <a:lnTo>
                    <a:pt x="378" y="4"/>
                  </a:lnTo>
                  <a:lnTo>
                    <a:pt x="372" y="0"/>
                  </a:lnTo>
                  <a:lnTo>
                    <a:pt x="54" y="64"/>
                  </a:lnTo>
                  <a:lnTo>
                    <a:pt x="48" y="38"/>
                  </a:lnTo>
                  <a:lnTo>
                    <a:pt x="32" y="54"/>
                  </a:lnTo>
                  <a:lnTo>
                    <a:pt x="28" y="56"/>
                  </a:lnTo>
                  <a:lnTo>
                    <a:pt x="26" y="52"/>
                  </a:lnTo>
                  <a:lnTo>
                    <a:pt x="24" y="52"/>
                  </a:lnTo>
                  <a:lnTo>
                    <a:pt x="20" y="62"/>
                  </a:lnTo>
                  <a:lnTo>
                    <a:pt x="4" y="74"/>
                  </a:lnTo>
                  <a:lnTo>
                    <a:pt x="0" y="78"/>
                  </a:lnTo>
                  <a:lnTo>
                    <a:pt x="22" y="210"/>
                  </a:lnTo>
                  <a:lnTo>
                    <a:pt x="38" y="298"/>
                  </a:lnTo>
                  <a:lnTo>
                    <a:pt x="114" y="28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8" name="Freeform 59"/>
            <p:cNvSpPr>
              <a:spLocks/>
            </p:cNvSpPr>
            <p:nvPr/>
          </p:nvSpPr>
          <p:spPr bwMode="grayWhite">
            <a:xfrm>
              <a:off x="3871" y="2173"/>
              <a:ext cx="645" cy="278"/>
            </a:xfrm>
            <a:custGeom>
              <a:avLst/>
              <a:gdLst>
                <a:gd name="T0" fmla="*/ 7 w 694"/>
                <a:gd name="T1" fmla="*/ 6 h 300"/>
                <a:gd name="T2" fmla="*/ 7 w 694"/>
                <a:gd name="T3" fmla="*/ 6 h 300"/>
                <a:gd name="T4" fmla="*/ 7 w 694"/>
                <a:gd name="T5" fmla="*/ 6 h 300"/>
                <a:gd name="T6" fmla="*/ 7 w 694"/>
                <a:gd name="T7" fmla="*/ 6 h 300"/>
                <a:gd name="T8" fmla="*/ 7 w 694"/>
                <a:gd name="T9" fmla="*/ 6 h 300"/>
                <a:gd name="T10" fmla="*/ 7 w 694"/>
                <a:gd name="T11" fmla="*/ 6 h 300"/>
                <a:gd name="T12" fmla="*/ 7 w 694"/>
                <a:gd name="T13" fmla="*/ 6 h 300"/>
                <a:gd name="T14" fmla="*/ 7 w 694"/>
                <a:gd name="T15" fmla="*/ 6 h 300"/>
                <a:gd name="T16" fmla="*/ 7 w 694"/>
                <a:gd name="T17" fmla="*/ 6 h 300"/>
                <a:gd name="T18" fmla="*/ 7 w 694"/>
                <a:gd name="T19" fmla="*/ 6 h 300"/>
                <a:gd name="T20" fmla="*/ 7 w 694"/>
                <a:gd name="T21" fmla="*/ 6 h 300"/>
                <a:gd name="T22" fmla="*/ 7 w 694"/>
                <a:gd name="T23" fmla="*/ 6 h 300"/>
                <a:gd name="T24" fmla="*/ 7 w 694"/>
                <a:gd name="T25" fmla="*/ 6 h 300"/>
                <a:gd name="T26" fmla="*/ 7 w 694"/>
                <a:gd name="T27" fmla="*/ 4 h 300"/>
                <a:gd name="T28" fmla="*/ 7 w 694"/>
                <a:gd name="T29" fmla="*/ 6 h 300"/>
                <a:gd name="T30" fmla="*/ 7 w 694"/>
                <a:gd name="T31" fmla="*/ 6 h 300"/>
                <a:gd name="T32" fmla="*/ 7 w 694"/>
                <a:gd name="T33" fmla="*/ 6 h 300"/>
                <a:gd name="T34" fmla="*/ 7 w 694"/>
                <a:gd name="T35" fmla="*/ 6 h 300"/>
                <a:gd name="T36" fmla="*/ 7 w 694"/>
                <a:gd name="T37" fmla="*/ 6 h 300"/>
                <a:gd name="T38" fmla="*/ 7 w 694"/>
                <a:gd name="T39" fmla="*/ 6 h 300"/>
                <a:gd name="T40" fmla="*/ 7 w 694"/>
                <a:gd name="T41" fmla="*/ 6 h 300"/>
                <a:gd name="T42" fmla="*/ 7 w 694"/>
                <a:gd name="T43" fmla="*/ 6 h 300"/>
                <a:gd name="T44" fmla="*/ 7 w 694"/>
                <a:gd name="T45" fmla="*/ 6 h 300"/>
                <a:gd name="T46" fmla="*/ 7 w 694"/>
                <a:gd name="T47" fmla="*/ 6 h 300"/>
                <a:gd name="T48" fmla="*/ 7 w 694"/>
                <a:gd name="T49" fmla="*/ 6 h 300"/>
                <a:gd name="T50" fmla="*/ 7 w 694"/>
                <a:gd name="T51" fmla="*/ 6 h 300"/>
                <a:gd name="T52" fmla="*/ 7 w 694"/>
                <a:gd name="T53" fmla="*/ 6 h 300"/>
                <a:gd name="T54" fmla="*/ 7 w 694"/>
                <a:gd name="T55" fmla="*/ 6 h 300"/>
                <a:gd name="T56" fmla="*/ 7 w 694"/>
                <a:gd name="T57" fmla="*/ 6 h 300"/>
                <a:gd name="T58" fmla="*/ 7 w 694"/>
                <a:gd name="T59" fmla="*/ 6 h 300"/>
                <a:gd name="T60" fmla="*/ 7 w 694"/>
                <a:gd name="T61" fmla="*/ 6 h 300"/>
                <a:gd name="T62" fmla="*/ 7 w 694"/>
                <a:gd name="T63" fmla="*/ 6 h 300"/>
                <a:gd name="T64" fmla="*/ 7 w 694"/>
                <a:gd name="T65" fmla="*/ 6 h 300"/>
                <a:gd name="T66" fmla="*/ 7 w 694"/>
                <a:gd name="T67" fmla="*/ 6 h 300"/>
                <a:gd name="T68" fmla="*/ 7 w 694"/>
                <a:gd name="T69" fmla="*/ 6 h 300"/>
                <a:gd name="T70" fmla="*/ 7 w 694"/>
                <a:gd name="T71" fmla="*/ 6 h 300"/>
                <a:gd name="T72" fmla="*/ 7 w 694"/>
                <a:gd name="T73" fmla="*/ 6 h 300"/>
                <a:gd name="T74" fmla="*/ 7 w 694"/>
                <a:gd name="T75" fmla="*/ 6 h 300"/>
                <a:gd name="T76" fmla="*/ 7 w 694"/>
                <a:gd name="T77" fmla="*/ 6 h 300"/>
                <a:gd name="T78" fmla="*/ 7 w 694"/>
                <a:gd name="T79" fmla="*/ 6 h 300"/>
                <a:gd name="T80" fmla="*/ 7 w 694"/>
                <a:gd name="T81" fmla="*/ 6 h 300"/>
                <a:gd name="T82" fmla="*/ 7 w 694"/>
                <a:gd name="T83" fmla="*/ 6 h 300"/>
                <a:gd name="T84" fmla="*/ 7 w 694"/>
                <a:gd name="T85" fmla="*/ 6 h 300"/>
                <a:gd name="T86" fmla="*/ 7 w 694"/>
                <a:gd name="T87" fmla="*/ 6 h 300"/>
                <a:gd name="T88" fmla="*/ 7 w 694"/>
                <a:gd name="T89" fmla="*/ 6 h 300"/>
                <a:gd name="T90" fmla="*/ 7 w 694"/>
                <a:gd name="T91" fmla="*/ 6 h 300"/>
                <a:gd name="T92" fmla="*/ 7 w 694"/>
                <a:gd name="T93" fmla="*/ 6 h 300"/>
                <a:gd name="T94" fmla="*/ 7 w 694"/>
                <a:gd name="T95" fmla="*/ 6 h 300"/>
                <a:gd name="T96" fmla="*/ 7 w 694"/>
                <a:gd name="T97" fmla="*/ 6 h 300"/>
                <a:gd name="T98" fmla="*/ 0 w 694"/>
                <a:gd name="T99" fmla="*/ 6 h 30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94"/>
                <a:gd name="T151" fmla="*/ 0 h 300"/>
                <a:gd name="T152" fmla="*/ 694 w 694"/>
                <a:gd name="T153" fmla="*/ 300 h 30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94" h="300">
                  <a:moveTo>
                    <a:pt x="0" y="266"/>
                  </a:moveTo>
                  <a:lnTo>
                    <a:pt x="2" y="242"/>
                  </a:lnTo>
                  <a:lnTo>
                    <a:pt x="10" y="242"/>
                  </a:lnTo>
                  <a:lnTo>
                    <a:pt x="14" y="242"/>
                  </a:lnTo>
                  <a:lnTo>
                    <a:pt x="20" y="236"/>
                  </a:lnTo>
                  <a:lnTo>
                    <a:pt x="20" y="230"/>
                  </a:lnTo>
                  <a:lnTo>
                    <a:pt x="20" y="224"/>
                  </a:lnTo>
                  <a:lnTo>
                    <a:pt x="22" y="218"/>
                  </a:lnTo>
                  <a:lnTo>
                    <a:pt x="28" y="212"/>
                  </a:lnTo>
                  <a:lnTo>
                    <a:pt x="44" y="204"/>
                  </a:lnTo>
                  <a:lnTo>
                    <a:pt x="64" y="200"/>
                  </a:lnTo>
                  <a:lnTo>
                    <a:pt x="82" y="184"/>
                  </a:lnTo>
                  <a:lnTo>
                    <a:pt x="88" y="180"/>
                  </a:lnTo>
                  <a:lnTo>
                    <a:pt x="100" y="170"/>
                  </a:lnTo>
                  <a:lnTo>
                    <a:pt x="102" y="160"/>
                  </a:lnTo>
                  <a:lnTo>
                    <a:pt x="106" y="160"/>
                  </a:lnTo>
                  <a:lnTo>
                    <a:pt x="110" y="160"/>
                  </a:lnTo>
                  <a:lnTo>
                    <a:pt x="114" y="156"/>
                  </a:lnTo>
                  <a:lnTo>
                    <a:pt x="114" y="154"/>
                  </a:lnTo>
                  <a:lnTo>
                    <a:pt x="120" y="148"/>
                  </a:lnTo>
                  <a:lnTo>
                    <a:pt x="124" y="148"/>
                  </a:lnTo>
                  <a:lnTo>
                    <a:pt x="128" y="152"/>
                  </a:lnTo>
                  <a:lnTo>
                    <a:pt x="134" y="148"/>
                  </a:lnTo>
                  <a:lnTo>
                    <a:pt x="136" y="144"/>
                  </a:lnTo>
                  <a:lnTo>
                    <a:pt x="144" y="136"/>
                  </a:lnTo>
                  <a:lnTo>
                    <a:pt x="152" y="134"/>
                  </a:lnTo>
                  <a:lnTo>
                    <a:pt x="164" y="134"/>
                  </a:lnTo>
                  <a:lnTo>
                    <a:pt x="178" y="112"/>
                  </a:lnTo>
                  <a:lnTo>
                    <a:pt x="188" y="104"/>
                  </a:lnTo>
                  <a:lnTo>
                    <a:pt x="190" y="98"/>
                  </a:lnTo>
                  <a:lnTo>
                    <a:pt x="192" y="92"/>
                  </a:lnTo>
                  <a:lnTo>
                    <a:pt x="190" y="84"/>
                  </a:lnTo>
                  <a:lnTo>
                    <a:pt x="192" y="78"/>
                  </a:lnTo>
                  <a:lnTo>
                    <a:pt x="192" y="76"/>
                  </a:lnTo>
                  <a:lnTo>
                    <a:pt x="214" y="72"/>
                  </a:lnTo>
                  <a:lnTo>
                    <a:pt x="212" y="76"/>
                  </a:lnTo>
                  <a:lnTo>
                    <a:pt x="234" y="74"/>
                  </a:lnTo>
                  <a:lnTo>
                    <a:pt x="242" y="72"/>
                  </a:lnTo>
                  <a:lnTo>
                    <a:pt x="246" y="72"/>
                  </a:lnTo>
                  <a:lnTo>
                    <a:pt x="454" y="38"/>
                  </a:lnTo>
                  <a:lnTo>
                    <a:pt x="652" y="0"/>
                  </a:lnTo>
                  <a:lnTo>
                    <a:pt x="656" y="4"/>
                  </a:lnTo>
                  <a:lnTo>
                    <a:pt x="658" y="8"/>
                  </a:lnTo>
                  <a:lnTo>
                    <a:pt x="664" y="10"/>
                  </a:lnTo>
                  <a:lnTo>
                    <a:pt x="666" y="12"/>
                  </a:lnTo>
                  <a:lnTo>
                    <a:pt x="670" y="16"/>
                  </a:lnTo>
                  <a:lnTo>
                    <a:pt x="672" y="20"/>
                  </a:lnTo>
                  <a:lnTo>
                    <a:pt x="678" y="30"/>
                  </a:lnTo>
                  <a:lnTo>
                    <a:pt x="676" y="32"/>
                  </a:lnTo>
                  <a:lnTo>
                    <a:pt x="674" y="32"/>
                  </a:lnTo>
                  <a:lnTo>
                    <a:pt x="672" y="30"/>
                  </a:lnTo>
                  <a:lnTo>
                    <a:pt x="666" y="32"/>
                  </a:lnTo>
                  <a:lnTo>
                    <a:pt x="662" y="32"/>
                  </a:lnTo>
                  <a:lnTo>
                    <a:pt x="658" y="30"/>
                  </a:lnTo>
                  <a:lnTo>
                    <a:pt x="656" y="30"/>
                  </a:lnTo>
                  <a:lnTo>
                    <a:pt x="658" y="34"/>
                  </a:lnTo>
                  <a:lnTo>
                    <a:pt x="656" y="36"/>
                  </a:lnTo>
                  <a:lnTo>
                    <a:pt x="638" y="46"/>
                  </a:lnTo>
                  <a:lnTo>
                    <a:pt x="634" y="50"/>
                  </a:lnTo>
                  <a:lnTo>
                    <a:pt x="628" y="56"/>
                  </a:lnTo>
                  <a:lnTo>
                    <a:pt x="616" y="58"/>
                  </a:lnTo>
                  <a:lnTo>
                    <a:pt x="612" y="66"/>
                  </a:lnTo>
                  <a:lnTo>
                    <a:pt x="612" y="68"/>
                  </a:lnTo>
                  <a:lnTo>
                    <a:pt x="614" y="70"/>
                  </a:lnTo>
                  <a:lnTo>
                    <a:pt x="620" y="68"/>
                  </a:lnTo>
                  <a:lnTo>
                    <a:pt x="632" y="62"/>
                  </a:lnTo>
                  <a:lnTo>
                    <a:pt x="644" y="58"/>
                  </a:lnTo>
                  <a:lnTo>
                    <a:pt x="652" y="54"/>
                  </a:lnTo>
                  <a:lnTo>
                    <a:pt x="664" y="54"/>
                  </a:lnTo>
                  <a:lnTo>
                    <a:pt x="664" y="56"/>
                  </a:lnTo>
                  <a:lnTo>
                    <a:pt x="664" y="64"/>
                  </a:lnTo>
                  <a:lnTo>
                    <a:pt x="664" y="66"/>
                  </a:lnTo>
                  <a:lnTo>
                    <a:pt x="668" y="70"/>
                  </a:lnTo>
                  <a:lnTo>
                    <a:pt x="672" y="68"/>
                  </a:lnTo>
                  <a:lnTo>
                    <a:pt x="674" y="64"/>
                  </a:lnTo>
                  <a:lnTo>
                    <a:pt x="682" y="54"/>
                  </a:lnTo>
                  <a:lnTo>
                    <a:pt x="686" y="54"/>
                  </a:lnTo>
                  <a:lnTo>
                    <a:pt x="692" y="64"/>
                  </a:lnTo>
                  <a:lnTo>
                    <a:pt x="692" y="80"/>
                  </a:lnTo>
                  <a:lnTo>
                    <a:pt x="694" y="84"/>
                  </a:lnTo>
                  <a:lnTo>
                    <a:pt x="694" y="88"/>
                  </a:lnTo>
                  <a:lnTo>
                    <a:pt x="684" y="96"/>
                  </a:lnTo>
                  <a:lnTo>
                    <a:pt x="682" y="102"/>
                  </a:lnTo>
                  <a:lnTo>
                    <a:pt x="680" y="106"/>
                  </a:lnTo>
                  <a:lnTo>
                    <a:pt x="672" y="112"/>
                  </a:lnTo>
                  <a:lnTo>
                    <a:pt x="666" y="114"/>
                  </a:lnTo>
                  <a:lnTo>
                    <a:pt x="660" y="118"/>
                  </a:lnTo>
                  <a:lnTo>
                    <a:pt x="646" y="116"/>
                  </a:lnTo>
                  <a:lnTo>
                    <a:pt x="642" y="116"/>
                  </a:lnTo>
                  <a:lnTo>
                    <a:pt x="640" y="116"/>
                  </a:lnTo>
                  <a:lnTo>
                    <a:pt x="638" y="110"/>
                  </a:lnTo>
                  <a:lnTo>
                    <a:pt x="638" y="108"/>
                  </a:lnTo>
                  <a:lnTo>
                    <a:pt x="636" y="106"/>
                  </a:lnTo>
                  <a:lnTo>
                    <a:pt x="632" y="104"/>
                  </a:lnTo>
                  <a:lnTo>
                    <a:pt x="630" y="106"/>
                  </a:lnTo>
                  <a:lnTo>
                    <a:pt x="632" y="120"/>
                  </a:lnTo>
                  <a:lnTo>
                    <a:pt x="630" y="122"/>
                  </a:lnTo>
                  <a:lnTo>
                    <a:pt x="628" y="120"/>
                  </a:lnTo>
                  <a:lnTo>
                    <a:pt x="632" y="128"/>
                  </a:lnTo>
                  <a:lnTo>
                    <a:pt x="638" y="128"/>
                  </a:lnTo>
                  <a:lnTo>
                    <a:pt x="642" y="134"/>
                  </a:lnTo>
                  <a:lnTo>
                    <a:pt x="638" y="140"/>
                  </a:lnTo>
                  <a:lnTo>
                    <a:pt x="642" y="144"/>
                  </a:lnTo>
                  <a:lnTo>
                    <a:pt x="626" y="162"/>
                  </a:lnTo>
                  <a:lnTo>
                    <a:pt x="622" y="164"/>
                  </a:lnTo>
                  <a:lnTo>
                    <a:pt x="614" y="162"/>
                  </a:lnTo>
                  <a:lnTo>
                    <a:pt x="608" y="162"/>
                  </a:lnTo>
                  <a:lnTo>
                    <a:pt x="606" y="164"/>
                  </a:lnTo>
                  <a:lnTo>
                    <a:pt x="612" y="168"/>
                  </a:lnTo>
                  <a:lnTo>
                    <a:pt x="628" y="166"/>
                  </a:lnTo>
                  <a:lnTo>
                    <a:pt x="638" y="164"/>
                  </a:lnTo>
                  <a:lnTo>
                    <a:pt x="652" y="156"/>
                  </a:lnTo>
                  <a:lnTo>
                    <a:pt x="654" y="152"/>
                  </a:lnTo>
                  <a:lnTo>
                    <a:pt x="658" y="152"/>
                  </a:lnTo>
                  <a:lnTo>
                    <a:pt x="664" y="158"/>
                  </a:lnTo>
                  <a:lnTo>
                    <a:pt x="658" y="170"/>
                  </a:lnTo>
                  <a:lnTo>
                    <a:pt x="646" y="184"/>
                  </a:lnTo>
                  <a:lnTo>
                    <a:pt x="632" y="186"/>
                  </a:lnTo>
                  <a:lnTo>
                    <a:pt x="628" y="188"/>
                  </a:lnTo>
                  <a:lnTo>
                    <a:pt x="612" y="190"/>
                  </a:lnTo>
                  <a:lnTo>
                    <a:pt x="598" y="212"/>
                  </a:lnTo>
                  <a:lnTo>
                    <a:pt x="592" y="214"/>
                  </a:lnTo>
                  <a:lnTo>
                    <a:pt x="592" y="218"/>
                  </a:lnTo>
                  <a:lnTo>
                    <a:pt x="576" y="228"/>
                  </a:lnTo>
                  <a:lnTo>
                    <a:pt x="568" y="240"/>
                  </a:lnTo>
                  <a:lnTo>
                    <a:pt x="560" y="258"/>
                  </a:lnTo>
                  <a:lnTo>
                    <a:pt x="556" y="282"/>
                  </a:lnTo>
                  <a:lnTo>
                    <a:pt x="552" y="288"/>
                  </a:lnTo>
                  <a:lnTo>
                    <a:pt x="542" y="292"/>
                  </a:lnTo>
                  <a:lnTo>
                    <a:pt x="510" y="296"/>
                  </a:lnTo>
                  <a:lnTo>
                    <a:pt x="508" y="300"/>
                  </a:lnTo>
                  <a:lnTo>
                    <a:pt x="400" y="226"/>
                  </a:lnTo>
                  <a:lnTo>
                    <a:pt x="312" y="238"/>
                  </a:lnTo>
                  <a:lnTo>
                    <a:pt x="310" y="226"/>
                  </a:lnTo>
                  <a:lnTo>
                    <a:pt x="292" y="212"/>
                  </a:lnTo>
                  <a:lnTo>
                    <a:pt x="286" y="218"/>
                  </a:lnTo>
                  <a:lnTo>
                    <a:pt x="282" y="214"/>
                  </a:lnTo>
                  <a:lnTo>
                    <a:pt x="284" y="210"/>
                  </a:lnTo>
                  <a:lnTo>
                    <a:pt x="282" y="208"/>
                  </a:lnTo>
                  <a:lnTo>
                    <a:pt x="178" y="220"/>
                  </a:lnTo>
                  <a:lnTo>
                    <a:pt x="174" y="218"/>
                  </a:lnTo>
                  <a:lnTo>
                    <a:pt x="172" y="222"/>
                  </a:lnTo>
                  <a:lnTo>
                    <a:pt x="152" y="232"/>
                  </a:lnTo>
                  <a:lnTo>
                    <a:pt x="152" y="236"/>
                  </a:lnTo>
                  <a:lnTo>
                    <a:pt x="144" y="236"/>
                  </a:lnTo>
                  <a:lnTo>
                    <a:pt x="120" y="248"/>
                  </a:lnTo>
                  <a:lnTo>
                    <a:pt x="0" y="266"/>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29" name="Freeform 60"/>
            <p:cNvSpPr>
              <a:spLocks/>
            </p:cNvSpPr>
            <p:nvPr/>
          </p:nvSpPr>
          <p:spPr bwMode="grayWhite">
            <a:xfrm>
              <a:off x="3978" y="1859"/>
              <a:ext cx="329" cy="325"/>
            </a:xfrm>
            <a:custGeom>
              <a:avLst/>
              <a:gdLst>
                <a:gd name="T0" fmla="*/ 7 w 354"/>
                <a:gd name="T1" fmla="*/ 0 h 350"/>
                <a:gd name="T2" fmla="*/ 7 w 354"/>
                <a:gd name="T3" fmla="*/ 6 h 350"/>
                <a:gd name="T4" fmla="*/ 7 w 354"/>
                <a:gd name="T5" fmla="*/ 6 h 350"/>
                <a:gd name="T6" fmla="*/ 7 w 354"/>
                <a:gd name="T7" fmla="*/ 6 h 350"/>
                <a:gd name="T8" fmla="*/ 7 w 354"/>
                <a:gd name="T9" fmla="*/ 6 h 350"/>
                <a:gd name="T10" fmla="*/ 7 w 354"/>
                <a:gd name="T11" fmla="*/ 6 h 350"/>
                <a:gd name="T12" fmla="*/ 7 w 354"/>
                <a:gd name="T13" fmla="*/ 6 h 350"/>
                <a:gd name="T14" fmla="*/ 7 w 354"/>
                <a:gd name="T15" fmla="*/ 6 h 350"/>
                <a:gd name="T16" fmla="*/ 7 w 354"/>
                <a:gd name="T17" fmla="*/ 6 h 350"/>
                <a:gd name="T18" fmla="*/ 7 w 354"/>
                <a:gd name="T19" fmla="*/ 6 h 350"/>
                <a:gd name="T20" fmla="*/ 7 w 354"/>
                <a:gd name="T21" fmla="*/ 6 h 350"/>
                <a:gd name="T22" fmla="*/ 7 w 354"/>
                <a:gd name="T23" fmla="*/ 6 h 350"/>
                <a:gd name="T24" fmla="*/ 7 w 354"/>
                <a:gd name="T25" fmla="*/ 6 h 350"/>
                <a:gd name="T26" fmla="*/ 7 w 354"/>
                <a:gd name="T27" fmla="*/ 6 h 350"/>
                <a:gd name="T28" fmla="*/ 7 w 354"/>
                <a:gd name="T29" fmla="*/ 6 h 350"/>
                <a:gd name="T30" fmla="*/ 2 w 354"/>
                <a:gd name="T31" fmla="*/ 6 h 350"/>
                <a:gd name="T32" fmla="*/ 2 w 354"/>
                <a:gd name="T33" fmla="*/ 6 h 350"/>
                <a:gd name="T34" fmla="*/ 7 w 354"/>
                <a:gd name="T35" fmla="*/ 6 h 350"/>
                <a:gd name="T36" fmla="*/ 7 w 354"/>
                <a:gd name="T37" fmla="*/ 6 h 350"/>
                <a:gd name="T38" fmla="*/ 7 w 354"/>
                <a:gd name="T39" fmla="*/ 6 h 350"/>
                <a:gd name="T40" fmla="*/ 7 w 354"/>
                <a:gd name="T41" fmla="*/ 6 h 350"/>
                <a:gd name="T42" fmla="*/ 7 w 354"/>
                <a:gd name="T43" fmla="*/ 6 h 350"/>
                <a:gd name="T44" fmla="*/ 7 w 354"/>
                <a:gd name="T45" fmla="*/ 6 h 350"/>
                <a:gd name="T46" fmla="*/ 7 w 354"/>
                <a:gd name="T47" fmla="*/ 6 h 350"/>
                <a:gd name="T48" fmla="*/ 7 w 354"/>
                <a:gd name="T49" fmla="*/ 6 h 350"/>
                <a:gd name="T50" fmla="*/ 7 w 354"/>
                <a:gd name="T51" fmla="*/ 6 h 350"/>
                <a:gd name="T52" fmla="*/ 7 w 354"/>
                <a:gd name="T53" fmla="*/ 6 h 350"/>
                <a:gd name="T54" fmla="*/ 7 w 354"/>
                <a:gd name="T55" fmla="*/ 6 h 350"/>
                <a:gd name="T56" fmla="*/ 7 w 354"/>
                <a:gd name="T57" fmla="*/ 6 h 350"/>
                <a:gd name="T58" fmla="*/ 7 w 354"/>
                <a:gd name="T59" fmla="*/ 6 h 350"/>
                <a:gd name="T60" fmla="*/ 7 w 354"/>
                <a:gd name="T61" fmla="*/ 6 h 350"/>
                <a:gd name="T62" fmla="*/ 7 w 354"/>
                <a:gd name="T63" fmla="*/ 6 h 350"/>
                <a:gd name="T64" fmla="*/ 7 w 354"/>
                <a:gd name="T65" fmla="*/ 6 h 350"/>
                <a:gd name="T66" fmla="*/ 7 w 354"/>
                <a:gd name="T67" fmla="*/ 6 h 350"/>
                <a:gd name="T68" fmla="*/ 7 w 354"/>
                <a:gd name="T69" fmla="*/ 6 h 350"/>
                <a:gd name="T70" fmla="*/ 7 w 354"/>
                <a:gd name="T71" fmla="*/ 6 h 350"/>
                <a:gd name="T72" fmla="*/ 7 w 354"/>
                <a:gd name="T73" fmla="*/ 6 h 350"/>
                <a:gd name="T74" fmla="*/ 7 w 354"/>
                <a:gd name="T75" fmla="*/ 6 h 350"/>
                <a:gd name="T76" fmla="*/ 7 w 354"/>
                <a:gd name="T77" fmla="*/ 6 h 350"/>
                <a:gd name="T78" fmla="*/ 7 w 354"/>
                <a:gd name="T79" fmla="*/ 6 h 350"/>
                <a:gd name="T80" fmla="*/ 7 w 354"/>
                <a:gd name="T81" fmla="*/ 6 h 350"/>
                <a:gd name="T82" fmla="*/ 7 w 354"/>
                <a:gd name="T83" fmla="*/ 6 h 350"/>
                <a:gd name="T84" fmla="*/ 7 w 354"/>
                <a:gd name="T85" fmla="*/ 6 h 350"/>
                <a:gd name="T86" fmla="*/ 7 w 354"/>
                <a:gd name="T87" fmla="*/ 6 h 350"/>
                <a:gd name="T88" fmla="*/ 7 w 354"/>
                <a:gd name="T89" fmla="*/ 6 h 350"/>
                <a:gd name="T90" fmla="*/ 7 w 354"/>
                <a:gd name="T91" fmla="*/ 6 h 350"/>
                <a:gd name="T92" fmla="*/ 7 w 354"/>
                <a:gd name="T93" fmla="*/ 6 h 350"/>
                <a:gd name="T94" fmla="*/ 7 w 354"/>
                <a:gd name="T95" fmla="*/ 6 h 350"/>
                <a:gd name="T96" fmla="*/ 7 w 354"/>
                <a:gd name="T97" fmla="*/ 6 h 350"/>
                <a:gd name="T98" fmla="*/ 7 w 354"/>
                <a:gd name="T99" fmla="*/ 6 h 350"/>
                <a:gd name="T100" fmla="*/ 7 w 354"/>
                <a:gd name="T101" fmla="*/ 6 h 350"/>
                <a:gd name="T102" fmla="*/ 7 w 354"/>
                <a:gd name="T103" fmla="*/ 6 h 350"/>
                <a:gd name="T104" fmla="*/ 7 w 354"/>
                <a:gd name="T105" fmla="*/ 6 h 350"/>
                <a:gd name="T106" fmla="*/ 7 w 354"/>
                <a:gd name="T107" fmla="*/ 6 h 350"/>
                <a:gd name="T108" fmla="*/ 7 w 354"/>
                <a:gd name="T109" fmla="*/ 6 h 35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54"/>
                <a:gd name="T166" fmla="*/ 0 h 350"/>
                <a:gd name="T167" fmla="*/ 354 w 354"/>
                <a:gd name="T168" fmla="*/ 350 h 35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54" h="350">
                  <a:moveTo>
                    <a:pt x="120" y="2"/>
                  </a:moveTo>
                  <a:lnTo>
                    <a:pt x="118" y="0"/>
                  </a:lnTo>
                  <a:lnTo>
                    <a:pt x="112" y="6"/>
                  </a:lnTo>
                  <a:lnTo>
                    <a:pt x="116" y="16"/>
                  </a:lnTo>
                  <a:lnTo>
                    <a:pt x="106" y="24"/>
                  </a:lnTo>
                  <a:lnTo>
                    <a:pt x="120" y="32"/>
                  </a:lnTo>
                  <a:lnTo>
                    <a:pt x="114" y="68"/>
                  </a:lnTo>
                  <a:lnTo>
                    <a:pt x="110" y="76"/>
                  </a:lnTo>
                  <a:lnTo>
                    <a:pt x="110" y="84"/>
                  </a:lnTo>
                  <a:lnTo>
                    <a:pt x="112" y="90"/>
                  </a:lnTo>
                  <a:lnTo>
                    <a:pt x="114" y="100"/>
                  </a:lnTo>
                  <a:lnTo>
                    <a:pt x="106" y="108"/>
                  </a:lnTo>
                  <a:lnTo>
                    <a:pt x="102" y="110"/>
                  </a:lnTo>
                  <a:lnTo>
                    <a:pt x="88" y="128"/>
                  </a:lnTo>
                  <a:lnTo>
                    <a:pt x="86" y="130"/>
                  </a:lnTo>
                  <a:lnTo>
                    <a:pt x="78" y="134"/>
                  </a:lnTo>
                  <a:lnTo>
                    <a:pt x="70" y="132"/>
                  </a:lnTo>
                  <a:lnTo>
                    <a:pt x="64" y="138"/>
                  </a:lnTo>
                  <a:lnTo>
                    <a:pt x="64" y="142"/>
                  </a:lnTo>
                  <a:lnTo>
                    <a:pt x="58" y="150"/>
                  </a:lnTo>
                  <a:lnTo>
                    <a:pt x="50" y="166"/>
                  </a:lnTo>
                  <a:lnTo>
                    <a:pt x="52" y="178"/>
                  </a:lnTo>
                  <a:lnTo>
                    <a:pt x="44" y="188"/>
                  </a:lnTo>
                  <a:lnTo>
                    <a:pt x="36" y="176"/>
                  </a:lnTo>
                  <a:lnTo>
                    <a:pt x="30" y="176"/>
                  </a:lnTo>
                  <a:lnTo>
                    <a:pt x="24" y="200"/>
                  </a:lnTo>
                  <a:lnTo>
                    <a:pt x="24" y="212"/>
                  </a:lnTo>
                  <a:lnTo>
                    <a:pt x="24" y="222"/>
                  </a:lnTo>
                  <a:lnTo>
                    <a:pt x="18" y="226"/>
                  </a:lnTo>
                  <a:lnTo>
                    <a:pt x="10" y="240"/>
                  </a:lnTo>
                  <a:lnTo>
                    <a:pt x="0" y="240"/>
                  </a:lnTo>
                  <a:lnTo>
                    <a:pt x="2" y="254"/>
                  </a:lnTo>
                  <a:lnTo>
                    <a:pt x="2" y="262"/>
                  </a:lnTo>
                  <a:lnTo>
                    <a:pt x="2" y="268"/>
                  </a:lnTo>
                  <a:lnTo>
                    <a:pt x="4" y="274"/>
                  </a:lnTo>
                  <a:lnTo>
                    <a:pt x="20" y="294"/>
                  </a:lnTo>
                  <a:lnTo>
                    <a:pt x="30" y="310"/>
                  </a:lnTo>
                  <a:lnTo>
                    <a:pt x="32" y="312"/>
                  </a:lnTo>
                  <a:lnTo>
                    <a:pt x="36" y="312"/>
                  </a:lnTo>
                  <a:lnTo>
                    <a:pt x="44" y="314"/>
                  </a:lnTo>
                  <a:lnTo>
                    <a:pt x="46" y="318"/>
                  </a:lnTo>
                  <a:lnTo>
                    <a:pt x="48" y="318"/>
                  </a:lnTo>
                  <a:lnTo>
                    <a:pt x="54" y="322"/>
                  </a:lnTo>
                  <a:lnTo>
                    <a:pt x="60" y="322"/>
                  </a:lnTo>
                  <a:lnTo>
                    <a:pt x="62" y="324"/>
                  </a:lnTo>
                  <a:lnTo>
                    <a:pt x="60" y="332"/>
                  </a:lnTo>
                  <a:lnTo>
                    <a:pt x="70" y="344"/>
                  </a:lnTo>
                  <a:lnTo>
                    <a:pt x="88" y="350"/>
                  </a:lnTo>
                  <a:lnTo>
                    <a:pt x="96" y="350"/>
                  </a:lnTo>
                  <a:lnTo>
                    <a:pt x="106" y="344"/>
                  </a:lnTo>
                  <a:lnTo>
                    <a:pt x="106" y="338"/>
                  </a:lnTo>
                  <a:lnTo>
                    <a:pt x="112" y="334"/>
                  </a:lnTo>
                  <a:lnTo>
                    <a:pt x="120" y="340"/>
                  </a:lnTo>
                  <a:lnTo>
                    <a:pt x="122" y="342"/>
                  </a:lnTo>
                  <a:lnTo>
                    <a:pt x="128" y="340"/>
                  </a:lnTo>
                  <a:lnTo>
                    <a:pt x="148" y="332"/>
                  </a:lnTo>
                  <a:lnTo>
                    <a:pt x="152" y="320"/>
                  </a:lnTo>
                  <a:lnTo>
                    <a:pt x="154" y="320"/>
                  </a:lnTo>
                  <a:lnTo>
                    <a:pt x="158" y="324"/>
                  </a:lnTo>
                  <a:lnTo>
                    <a:pt x="174" y="310"/>
                  </a:lnTo>
                  <a:lnTo>
                    <a:pt x="180" y="314"/>
                  </a:lnTo>
                  <a:lnTo>
                    <a:pt x="192" y="296"/>
                  </a:lnTo>
                  <a:lnTo>
                    <a:pt x="188" y="290"/>
                  </a:lnTo>
                  <a:lnTo>
                    <a:pt x="190" y="278"/>
                  </a:lnTo>
                  <a:lnTo>
                    <a:pt x="204" y="254"/>
                  </a:lnTo>
                  <a:lnTo>
                    <a:pt x="220" y="188"/>
                  </a:lnTo>
                  <a:lnTo>
                    <a:pt x="224" y="188"/>
                  </a:lnTo>
                  <a:lnTo>
                    <a:pt x="234" y="194"/>
                  </a:lnTo>
                  <a:lnTo>
                    <a:pt x="234" y="198"/>
                  </a:lnTo>
                  <a:lnTo>
                    <a:pt x="240" y="202"/>
                  </a:lnTo>
                  <a:lnTo>
                    <a:pt x="250" y="200"/>
                  </a:lnTo>
                  <a:lnTo>
                    <a:pt x="256" y="190"/>
                  </a:lnTo>
                  <a:lnTo>
                    <a:pt x="262" y="164"/>
                  </a:lnTo>
                  <a:lnTo>
                    <a:pt x="268" y="156"/>
                  </a:lnTo>
                  <a:lnTo>
                    <a:pt x="278" y="160"/>
                  </a:lnTo>
                  <a:lnTo>
                    <a:pt x="284" y="146"/>
                  </a:lnTo>
                  <a:lnTo>
                    <a:pt x="290" y="142"/>
                  </a:lnTo>
                  <a:lnTo>
                    <a:pt x="294" y="136"/>
                  </a:lnTo>
                  <a:lnTo>
                    <a:pt x="300" y="122"/>
                  </a:lnTo>
                  <a:lnTo>
                    <a:pt x="304" y="120"/>
                  </a:lnTo>
                  <a:lnTo>
                    <a:pt x="304" y="116"/>
                  </a:lnTo>
                  <a:lnTo>
                    <a:pt x="302" y="114"/>
                  </a:lnTo>
                  <a:lnTo>
                    <a:pt x="302" y="94"/>
                  </a:lnTo>
                  <a:lnTo>
                    <a:pt x="304" y="90"/>
                  </a:lnTo>
                  <a:lnTo>
                    <a:pt x="308" y="88"/>
                  </a:lnTo>
                  <a:lnTo>
                    <a:pt x="344" y="110"/>
                  </a:lnTo>
                  <a:lnTo>
                    <a:pt x="348" y="112"/>
                  </a:lnTo>
                  <a:lnTo>
                    <a:pt x="350" y="110"/>
                  </a:lnTo>
                  <a:lnTo>
                    <a:pt x="354" y="92"/>
                  </a:lnTo>
                  <a:lnTo>
                    <a:pt x="346" y="74"/>
                  </a:lnTo>
                  <a:lnTo>
                    <a:pt x="342" y="72"/>
                  </a:lnTo>
                  <a:lnTo>
                    <a:pt x="340" y="64"/>
                  </a:lnTo>
                  <a:lnTo>
                    <a:pt x="332" y="68"/>
                  </a:lnTo>
                  <a:lnTo>
                    <a:pt x="326" y="66"/>
                  </a:lnTo>
                  <a:lnTo>
                    <a:pt x="320" y="64"/>
                  </a:lnTo>
                  <a:lnTo>
                    <a:pt x="296" y="72"/>
                  </a:lnTo>
                  <a:lnTo>
                    <a:pt x="294" y="78"/>
                  </a:lnTo>
                  <a:lnTo>
                    <a:pt x="284" y="82"/>
                  </a:lnTo>
                  <a:lnTo>
                    <a:pt x="274" y="80"/>
                  </a:lnTo>
                  <a:lnTo>
                    <a:pt x="270" y="74"/>
                  </a:lnTo>
                  <a:lnTo>
                    <a:pt x="266" y="84"/>
                  </a:lnTo>
                  <a:lnTo>
                    <a:pt x="260" y="88"/>
                  </a:lnTo>
                  <a:lnTo>
                    <a:pt x="254" y="96"/>
                  </a:lnTo>
                  <a:lnTo>
                    <a:pt x="248" y="98"/>
                  </a:lnTo>
                  <a:lnTo>
                    <a:pt x="232" y="116"/>
                  </a:lnTo>
                  <a:lnTo>
                    <a:pt x="228" y="118"/>
                  </a:lnTo>
                  <a:lnTo>
                    <a:pt x="224" y="126"/>
                  </a:lnTo>
                  <a:lnTo>
                    <a:pt x="212" y="74"/>
                  </a:lnTo>
                  <a:lnTo>
                    <a:pt x="136" y="90"/>
                  </a:lnTo>
                  <a:lnTo>
                    <a:pt x="120" y="2"/>
                  </a:lnTo>
                  <a:close/>
                </a:path>
              </a:pathLst>
            </a:custGeom>
            <a:solidFill>
              <a:srgbClr val="BADEDA"/>
            </a:solidFill>
            <a:ln w="6350" cmpd="sng">
              <a:solidFill>
                <a:srgbClr val="50A69C"/>
              </a:solidFill>
              <a:prstDash val="solid"/>
              <a:round/>
              <a:headEnd/>
              <a:tailEnd/>
            </a:ln>
          </p:spPr>
          <p:txBody>
            <a:bodyPr/>
            <a:lstStyle/>
            <a:p>
              <a:endParaRPr lang="en-US"/>
            </a:p>
          </p:txBody>
        </p:sp>
        <p:sp>
          <p:nvSpPr>
            <p:cNvPr id="146530" name="Freeform 61"/>
            <p:cNvSpPr>
              <a:spLocks/>
            </p:cNvSpPr>
            <p:nvPr/>
          </p:nvSpPr>
          <p:spPr bwMode="grayWhite">
            <a:xfrm>
              <a:off x="4540" y="1608"/>
              <a:ext cx="125" cy="122"/>
            </a:xfrm>
            <a:custGeom>
              <a:avLst/>
              <a:gdLst>
                <a:gd name="T0" fmla="*/ 0 w 134"/>
                <a:gd name="T1" fmla="*/ 5 h 134"/>
                <a:gd name="T2" fmla="*/ 7 w 134"/>
                <a:gd name="T3" fmla="*/ 5 h 134"/>
                <a:gd name="T4" fmla="*/ 7 w 134"/>
                <a:gd name="T5" fmla="*/ 5 h 134"/>
                <a:gd name="T6" fmla="*/ 7 w 134"/>
                <a:gd name="T7" fmla="*/ 5 h 134"/>
                <a:gd name="T8" fmla="*/ 7 w 134"/>
                <a:gd name="T9" fmla="*/ 5 h 134"/>
                <a:gd name="T10" fmla="*/ 7 w 134"/>
                <a:gd name="T11" fmla="*/ 0 h 134"/>
                <a:gd name="T12" fmla="*/ 7 w 134"/>
                <a:gd name="T13" fmla="*/ 5 h 134"/>
                <a:gd name="T14" fmla="*/ 7 w 134"/>
                <a:gd name="T15" fmla="*/ 5 h 134"/>
                <a:gd name="T16" fmla="*/ 7 w 134"/>
                <a:gd name="T17" fmla="*/ 5 h 134"/>
                <a:gd name="T18" fmla="*/ 7 w 134"/>
                <a:gd name="T19" fmla="*/ 5 h 134"/>
                <a:gd name="T20" fmla="*/ 7 w 134"/>
                <a:gd name="T21" fmla="*/ 5 h 134"/>
                <a:gd name="T22" fmla="*/ 7 w 134"/>
                <a:gd name="T23" fmla="*/ 5 h 134"/>
                <a:gd name="T24" fmla="*/ 7 w 134"/>
                <a:gd name="T25" fmla="*/ 5 h 134"/>
                <a:gd name="T26" fmla="*/ 7 w 134"/>
                <a:gd name="T27" fmla="*/ 5 h 134"/>
                <a:gd name="T28" fmla="*/ 7 w 134"/>
                <a:gd name="T29" fmla="*/ 5 h 134"/>
                <a:gd name="T30" fmla="*/ 7 w 134"/>
                <a:gd name="T31" fmla="*/ 5 h 134"/>
                <a:gd name="T32" fmla="*/ 7 w 134"/>
                <a:gd name="T33" fmla="*/ 5 h 134"/>
                <a:gd name="T34" fmla="*/ 7 w 134"/>
                <a:gd name="T35" fmla="*/ 5 h 134"/>
                <a:gd name="T36" fmla="*/ 7 w 134"/>
                <a:gd name="T37" fmla="*/ 5 h 134"/>
                <a:gd name="T38" fmla="*/ 7 w 134"/>
                <a:gd name="T39" fmla="*/ 5 h 134"/>
                <a:gd name="T40" fmla="*/ 7 w 134"/>
                <a:gd name="T41" fmla="*/ 5 h 134"/>
                <a:gd name="T42" fmla="*/ 7 w 134"/>
                <a:gd name="T43" fmla="*/ 5 h 134"/>
                <a:gd name="T44" fmla="*/ 7 w 134"/>
                <a:gd name="T45" fmla="*/ 5 h 134"/>
                <a:gd name="T46" fmla="*/ 2 w 134"/>
                <a:gd name="T47" fmla="*/ 5 h 134"/>
                <a:gd name="T48" fmla="*/ 7 w 134"/>
                <a:gd name="T49" fmla="*/ 5 h 134"/>
                <a:gd name="T50" fmla="*/ 7 w 134"/>
                <a:gd name="T51" fmla="*/ 5 h 134"/>
                <a:gd name="T52" fmla="*/ 7 w 134"/>
                <a:gd name="T53" fmla="*/ 5 h 134"/>
                <a:gd name="T54" fmla="*/ 0 w 134"/>
                <a:gd name="T55" fmla="*/ 5 h 13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34"/>
                <a:gd name="T85" fmla="*/ 0 h 134"/>
                <a:gd name="T86" fmla="*/ 134 w 134"/>
                <a:gd name="T87" fmla="*/ 134 h 13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34" h="134">
                  <a:moveTo>
                    <a:pt x="0" y="30"/>
                  </a:moveTo>
                  <a:lnTo>
                    <a:pt x="46" y="18"/>
                  </a:lnTo>
                  <a:lnTo>
                    <a:pt x="50" y="24"/>
                  </a:lnTo>
                  <a:lnTo>
                    <a:pt x="50" y="22"/>
                  </a:lnTo>
                  <a:lnTo>
                    <a:pt x="52" y="18"/>
                  </a:lnTo>
                  <a:lnTo>
                    <a:pt x="120" y="0"/>
                  </a:lnTo>
                  <a:lnTo>
                    <a:pt x="134" y="56"/>
                  </a:lnTo>
                  <a:lnTo>
                    <a:pt x="132" y="62"/>
                  </a:lnTo>
                  <a:lnTo>
                    <a:pt x="132" y="64"/>
                  </a:lnTo>
                  <a:lnTo>
                    <a:pt x="132" y="68"/>
                  </a:lnTo>
                  <a:lnTo>
                    <a:pt x="132" y="70"/>
                  </a:lnTo>
                  <a:lnTo>
                    <a:pt x="124" y="70"/>
                  </a:lnTo>
                  <a:lnTo>
                    <a:pt x="102" y="80"/>
                  </a:lnTo>
                  <a:lnTo>
                    <a:pt x="96" y="80"/>
                  </a:lnTo>
                  <a:lnTo>
                    <a:pt x="94" y="82"/>
                  </a:lnTo>
                  <a:lnTo>
                    <a:pt x="92" y="86"/>
                  </a:lnTo>
                  <a:lnTo>
                    <a:pt x="92" y="88"/>
                  </a:lnTo>
                  <a:lnTo>
                    <a:pt x="78" y="90"/>
                  </a:lnTo>
                  <a:lnTo>
                    <a:pt x="60" y="98"/>
                  </a:lnTo>
                  <a:lnTo>
                    <a:pt x="58" y="94"/>
                  </a:lnTo>
                  <a:lnTo>
                    <a:pt x="46" y="106"/>
                  </a:lnTo>
                  <a:lnTo>
                    <a:pt x="20" y="128"/>
                  </a:lnTo>
                  <a:lnTo>
                    <a:pt x="10" y="134"/>
                  </a:lnTo>
                  <a:lnTo>
                    <a:pt x="2" y="126"/>
                  </a:lnTo>
                  <a:lnTo>
                    <a:pt x="14" y="114"/>
                  </a:lnTo>
                  <a:lnTo>
                    <a:pt x="14" y="110"/>
                  </a:lnTo>
                  <a:lnTo>
                    <a:pt x="10" y="102"/>
                  </a:lnTo>
                  <a:lnTo>
                    <a:pt x="0" y="30"/>
                  </a:lnTo>
                  <a:close/>
                </a:path>
              </a:pathLst>
            </a:custGeom>
            <a:solidFill>
              <a:srgbClr val="BADEDA"/>
            </a:solidFill>
            <a:ln w="6350" cmpd="sng">
              <a:solidFill>
                <a:srgbClr val="50A69C"/>
              </a:solidFill>
              <a:prstDash val="solid"/>
              <a:round/>
              <a:headEnd/>
              <a:tailEnd/>
            </a:ln>
          </p:spPr>
          <p:txBody>
            <a:bodyPr/>
            <a:lstStyle/>
            <a:p>
              <a:endParaRPr lang="en-US"/>
            </a:p>
          </p:txBody>
        </p:sp>
      </p:grpSp>
      <p:sp>
        <p:nvSpPr>
          <p:cNvPr id="146439" name="Rectangle 62"/>
          <p:cNvSpPr>
            <a:spLocks noChangeArrowheads="1"/>
          </p:cNvSpPr>
          <p:nvPr/>
        </p:nvSpPr>
        <p:spPr bwMode="auto">
          <a:xfrm>
            <a:off x="0" y="6578600"/>
            <a:ext cx="7569200" cy="27940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American Tort Reform Association; Insurance Information Institute</a:t>
            </a:r>
          </a:p>
        </p:txBody>
      </p:sp>
      <p:grpSp>
        <p:nvGrpSpPr>
          <p:cNvPr id="4" name="Group 63"/>
          <p:cNvGrpSpPr>
            <a:grpSpLocks/>
          </p:cNvGrpSpPr>
          <p:nvPr/>
        </p:nvGrpSpPr>
        <p:grpSpPr bwMode="auto">
          <a:xfrm>
            <a:off x="2426633" y="4075019"/>
            <a:ext cx="212725" cy="212725"/>
            <a:chOff x="3300" y="3702"/>
            <a:chExt cx="162" cy="162"/>
          </a:xfrm>
        </p:grpSpPr>
        <p:sp>
          <p:nvSpPr>
            <p:cNvPr id="146475" name="Oval 64"/>
            <p:cNvSpPr>
              <a:spLocks noChangeArrowheads="1"/>
            </p:cNvSpPr>
            <p:nvPr/>
          </p:nvSpPr>
          <p:spPr bwMode="auto">
            <a:xfrm>
              <a:off x="3300" y="3702"/>
              <a:ext cx="162" cy="162"/>
            </a:xfrm>
            <a:prstGeom prst="ellipse">
              <a:avLst/>
            </a:prstGeom>
            <a:solidFill>
              <a:schemeClr val="bg1"/>
            </a:solidFill>
            <a:ln w="12700">
              <a:solidFill>
                <a:schemeClr val="tx1"/>
              </a:solidFill>
              <a:round/>
              <a:headEnd/>
              <a:tailEnd/>
            </a:ln>
          </p:spPr>
          <p:txBody>
            <a:bodyPr wrap="none" anchor="ctr"/>
            <a:lstStyle/>
            <a:p>
              <a:endParaRPr lang="en-US"/>
            </a:p>
          </p:txBody>
        </p:sp>
        <p:sp>
          <p:nvSpPr>
            <p:cNvPr id="1991745" name="AutoShape 65"/>
            <p:cNvSpPr>
              <a:spLocks noChangeArrowheads="1"/>
            </p:cNvSpPr>
            <p:nvPr/>
          </p:nvSpPr>
          <p:spPr bwMode="auto">
            <a:xfrm>
              <a:off x="3315" y="3717"/>
              <a:ext cx="133" cy="127"/>
            </a:xfrm>
            <a:prstGeom prst="star5">
              <a:avLst/>
            </a:prstGeom>
            <a:solidFill>
              <a:schemeClr val="folHlink"/>
            </a:solidFill>
            <a:ln w="9525">
              <a:noFill/>
              <a:miter lim="800000"/>
              <a:headEnd/>
              <a:tailEnd/>
            </a:ln>
            <a:effectLst/>
          </p:spPr>
          <p:txBody>
            <a:bodyPr wrap="none" anchor="ctr"/>
            <a:lstStyle/>
            <a:p>
              <a:pPr>
                <a:defRPr/>
              </a:pPr>
              <a:endParaRPr lang="en-US"/>
            </a:p>
          </p:txBody>
        </p:sp>
      </p:grpSp>
      <p:grpSp>
        <p:nvGrpSpPr>
          <p:cNvPr id="5" name="Group 66"/>
          <p:cNvGrpSpPr>
            <a:grpSpLocks/>
          </p:cNvGrpSpPr>
          <p:nvPr/>
        </p:nvGrpSpPr>
        <p:grpSpPr bwMode="auto">
          <a:xfrm>
            <a:off x="7153275" y="3568700"/>
            <a:ext cx="212725" cy="212725"/>
            <a:chOff x="3300" y="3702"/>
            <a:chExt cx="162" cy="162"/>
          </a:xfrm>
        </p:grpSpPr>
        <p:sp>
          <p:nvSpPr>
            <p:cNvPr id="146473" name="Oval 67"/>
            <p:cNvSpPr>
              <a:spLocks noChangeArrowheads="1"/>
            </p:cNvSpPr>
            <p:nvPr/>
          </p:nvSpPr>
          <p:spPr bwMode="auto">
            <a:xfrm>
              <a:off x="3300" y="3702"/>
              <a:ext cx="162" cy="162"/>
            </a:xfrm>
            <a:prstGeom prst="ellipse">
              <a:avLst/>
            </a:prstGeom>
            <a:solidFill>
              <a:schemeClr val="bg1"/>
            </a:solidFill>
            <a:ln w="12700">
              <a:solidFill>
                <a:schemeClr val="tx1"/>
              </a:solidFill>
              <a:round/>
              <a:headEnd/>
              <a:tailEnd/>
            </a:ln>
          </p:spPr>
          <p:txBody>
            <a:bodyPr wrap="none" anchor="ctr"/>
            <a:lstStyle/>
            <a:p>
              <a:endParaRPr lang="en-US"/>
            </a:p>
          </p:txBody>
        </p:sp>
        <p:sp>
          <p:nvSpPr>
            <p:cNvPr id="1991748" name="AutoShape 68"/>
            <p:cNvSpPr>
              <a:spLocks noChangeArrowheads="1"/>
            </p:cNvSpPr>
            <p:nvPr/>
          </p:nvSpPr>
          <p:spPr bwMode="auto">
            <a:xfrm>
              <a:off x="3315" y="3717"/>
              <a:ext cx="133" cy="127"/>
            </a:xfrm>
            <a:prstGeom prst="star5">
              <a:avLst/>
            </a:prstGeom>
            <a:solidFill>
              <a:schemeClr val="folHlink"/>
            </a:solidFill>
            <a:ln w="9525">
              <a:noFill/>
              <a:miter lim="800000"/>
              <a:headEnd/>
              <a:tailEnd/>
            </a:ln>
            <a:effectLst/>
          </p:spPr>
          <p:txBody>
            <a:bodyPr wrap="none" anchor="ctr"/>
            <a:lstStyle/>
            <a:p>
              <a:pPr>
                <a:defRPr/>
              </a:pPr>
              <a:endParaRPr lang="en-US"/>
            </a:p>
          </p:txBody>
        </p:sp>
      </p:grpSp>
      <p:grpSp>
        <p:nvGrpSpPr>
          <p:cNvPr id="6" name="Group 72"/>
          <p:cNvGrpSpPr>
            <a:grpSpLocks/>
          </p:cNvGrpSpPr>
          <p:nvPr/>
        </p:nvGrpSpPr>
        <p:grpSpPr bwMode="auto">
          <a:xfrm>
            <a:off x="7526338" y="5519738"/>
            <a:ext cx="212725" cy="212725"/>
            <a:chOff x="3300" y="3702"/>
            <a:chExt cx="162" cy="162"/>
          </a:xfrm>
        </p:grpSpPr>
        <p:sp>
          <p:nvSpPr>
            <p:cNvPr id="146471" name="Oval 73"/>
            <p:cNvSpPr>
              <a:spLocks noChangeArrowheads="1"/>
            </p:cNvSpPr>
            <p:nvPr/>
          </p:nvSpPr>
          <p:spPr bwMode="auto">
            <a:xfrm>
              <a:off x="3300" y="3702"/>
              <a:ext cx="162" cy="162"/>
            </a:xfrm>
            <a:prstGeom prst="ellipse">
              <a:avLst/>
            </a:prstGeom>
            <a:solidFill>
              <a:schemeClr val="bg1"/>
            </a:solidFill>
            <a:ln w="12700">
              <a:solidFill>
                <a:schemeClr val="tx1"/>
              </a:solidFill>
              <a:round/>
              <a:headEnd/>
              <a:tailEnd/>
            </a:ln>
          </p:spPr>
          <p:txBody>
            <a:bodyPr wrap="none" anchor="ctr"/>
            <a:lstStyle/>
            <a:p>
              <a:endParaRPr lang="en-US"/>
            </a:p>
          </p:txBody>
        </p:sp>
        <p:sp>
          <p:nvSpPr>
            <p:cNvPr id="1991754" name="AutoShape 74"/>
            <p:cNvSpPr>
              <a:spLocks noChangeArrowheads="1"/>
            </p:cNvSpPr>
            <p:nvPr/>
          </p:nvSpPr>
          <p:spPr bwMode="auto">
            <a:xfrm>
              <a:off x="3315" y="3717"/>
              <a:ext cx="133" cy="127"/>
            </a:xfrm>
            <a:prstGeom prst="star5">
              <a:avLst/>
            </a:prstGeom>
            <a:solidFill>
              <a:schemeClr val="folHlink"/>
            </a:solidFill>
            <a:ln w="9525">
              <a:noFill/>
              <a:miter lim="800000"/>
              <a:headEnd/>
              <a:tailEnd/>
            </a:ln>
            <a:effectLst/>
          </p:spPr>
          <p:txBody>
            <a:bodyPr wrap="none" anchor="ctr"/>
            <a:lstStyle/>
            <a:p>
              <a:pPr>
                <a:defRPr/>
              </a:pPr>
              <a:endParaRPr lang="en-US"/>
            </a:p>
          </p:txBody>
        </p:sp>
      </p:grpSp>
      <p:grpSp>
        <p:nvGrpSpPr>
          <p:cNvPr id="7" name="Group 75"/>
          <p:cNvGrpSpPr>
            <a:grpSpLocks/>
          </p:cNvGrpSpPr>
          <p:nvPr/>
        </p:nvGrpSpPr>
        <p:grpSpPr bwMode="auto">
          <a:xfrm>
            <a:off x="6133540" y="3536483"/>
            <a:ext cx="212725" cy="212725"/>
            <a:chOff x="3300" y="3702"/>
            <a:chExt cx="162" cy="162"/>
          </a:xfrm>
        </p:grpSpPr>
        <p:sp>
          <p:nvSpPr>
            <p:cNvPr id="146469" name="Oval 76"/>
            <p:cNvSpPr>
              <a:spLocks noChangeArrowheads="1"/>
            </p:cNvSpPr>
            <p:nvPr/>
          </p:nvSpPr>
          <p:spPr bwMode="auto">
            <a:xfrm>
              <a:off x="3300" y="3702"/>
              <a:ext cx="162" cy="162"/>
            </a:xfrm>
            <a:prstGeom prst="ellipse">
              <a:avLst/>
            </a:prstGeom>
            <a:solidFill>
              <a:schemeClr val="bg1"/>
            </a:solidFill>
            <a:ln w="12700">
              <a:solidFill>
                <a:schemeClr val="tx1"/>
              </a:solidFill>
              <a:round/>
              <a:headEnd/>
              <a:tailEnd/>
            </a:ln>
          </p:spPr>
          <p:txBody>
            <a:bodyPr wrap="none" anchor="ctr"/>
            <a:lstStyle/>
            <a:p>
              <a:endParaRPr lang="en-US"/>
            </a:p>
          </p:txBody>
        </p:sp>
        <p:sp>
          <p:nvSpPr>
            <p:cNvPr id="1991757" name="AutoShape 77"/>
            <p:cNvSpPr>
              <a:spLocks noChangeArrowheads="1"/>
            </p:cNvSpPr>
            <p:nvPr/>
          </p:nvSpPr>
          <p:spPr bwMode="auto">
            <a:xfrm>
              <a:off x="3315" y="3717"/>
              <a:ext cx="133" cy="127"/>
            </a:xfrm>
            <a:prstGeom prst="star5">
              <a:avLst/>
            </a:prstGeom>
            <a:solidFill>
              <a:schemeClr val="folHlink"/>
            </a:solidFill>
            <a:ln w="9525">
              <a:noFill/>
              <a:miter lim="800000"/>
              <a:headEnd/>
              <a:tailEnd/>
            </a:ln>
            <a:effectLst/>
          </p:spPr>
          <p:txBody>
            <a:bodyPr wrap="none" anchor="ctr"/>
            <a:lstStyle/>
            <a:p>
              <a:pPr>
                <a:defRPr/>
              </a:pPr>
              <a:endParaRPr lang="en-US"/>
            </a:p>
          </p:txBody>
        </p:sp>
      </p:grpSp>
      <p:grpSp>
        <p:nvGrpSpPr>
          <p:cNvPr id="8" name="Group 81"/>
          <p:cNvGrpSpPr>
            <a:grpSpLocks/>
          </p:cNvGrpSpPr>
          <p:nvPr/>
        </p:nvGrpSpPr>
        <p:grpSpPr bwMode="auto">
          <a:xfrm>
            <a:off x="7794625" y="2713038"/>
            <a:ext cx="212725" cy="212725"/>
            <a:chOff x="3300" y="3702"/>
            <a:chExt cx="162" cy="162"/>
          </a:xfrm>
        </p:grpSpPr>
        <p:sp>
          <p:nvSpPr>
            <p:cNvPr id="146467" name="Oval 82"/>
            <p:cNvSpPr>
              <a:spLocks noChangeArrowheads="1"/>
            </p:cNvSpPr>
            <p:nvPr/>
          </p:nvSpPr>
          <p:spPr bwMode="auto">
            <a:xfrm>
              <a:off x="3300" y="3702"/>
              <a:ext cx="162" cy="162"/>
            </a:xfrm>
            <a:prstGeom prst="ellipse">
              <a:avLst/>
            </a:prstGeom>
            <a:solidFill>
              <a:schemeClr val="bg1"/>
            </a:solidFill>
            <a:ln w="12700">
              <a:solidFill>
                <a:schemeClr val="tx1"/>
              </a:solidFill>
              <a:round/>
              <a:headEnd/>
              <a:tailEnd/>
            </a:ln>
          </p:spPr>
          <p:txBody>
            <a:bodyPr wrap="none" anchor="ctr"/>
            <a:lstStyle/>
            <a:p>
              <a:endParaRPr lang="en-US"/>
            </a:p>
          </p:txBody>
        </p:sp>
        <p:sp>
          <p:nvSpPr>
            <p:cNvPr id="1991763" name="AutoShape 83"/>
            <p:cNvSpPr>
              <a:spLocks noChangeArrowheads="1"/>
            </p:cNvSpPr>
            <p:nvPr/>
          </p:nvSpPr>
          <p:spPr bwMode="auto">
            <a:xfrm>
              <a:off x="3315" y="3717"/>
              <a:ext cx="133" cy="127"/>
            </a:xfrm>
            <a:prstGeom prst="star5">
              <a:avLst/>
            </a:prstGeom>
            <a:solidFill>
              <a:schemeClr val="folHlink"/>
            </a:solidFill>
            <a:ln w="9525">
              <a:noFill/>
              <a:miter lim="800000"/>
              <a:headEnd/>
              <a:tailEnd/>
            </a:ln>
            <a:effectLst/>
          </p:spPr>
          <p:txBody>
            <a:bodyPr wrap="none" anchor="ctr"/>
            <a:lstStyle/>
            <a:p>
              <a:pPr>
                <a:defRPr/>
              </a:pPr>
              <a:endParaRPr lang="en-US"/>
            </a:p>
          </p:txBody>
        </p:sp>
      </p:grpSp>
      <p:sp>
        <p:nvSpPr>
          <p:cNvPr id="146445" name="Line 86"/>
          <p:cNvSpPr>
            <a:spLocks noChangeShapeType="1"/>
          </p:cNvSpPr>
          <p:nvPr/>
        </p:nvSpPr>
        <p:spPr bwMode="auto">
          <a:xfrm flipV="1">
            <a:off x="7640638" y="5738813"/>
            <a:ext cx="0" cy="334962"/>
          </a:xfrm>
          <a:prstGeom prst="line">
            <a:avLst/>
          </a:prstGeom>
          <a:noFill/>
          <a:ln w="28575">
            <a:solidFill>
              <a:schemeClr val="tx1"/>
            </a:solidFill>
            <a:round/>
            <a:headEnd/>
            <a:tailEnd type="triangle" w="lg" len="med"/>
          </a:ln>
        </p:spPr>
        <p:txBody>
          <a:bodyPr/>
          <a:lstStyle/>
          <a:p>
            <a:endParaRPr lang="en-US"/>
          </a:p>
        </p:txBody>
      </p:sp>
      <p:sp>
        <p:nvSpPr>
          <p:cNvPr id="1991767" name="Rectangle 87"/>
          <p:cNvSpPr>
            <a:spLocks noChangeArrowheads="1"/>
          </p:cNvSpPr>
          <p:nvPr/>
        </p:nvSpPr>
        <p:spPr bwMode="blackWhite">
          <a:xfrm>
            <a:off x="7261225" y="5992813"/>
            <a:ext cx="1444625" cy="469900"/>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90000"/>
              </a:lnSpc>
              <a:spcBef>
                <a:spcPct val="25000"/>
              </a:spcBef>
              <a:defRPr/>
            </a:pPr>
            <a:r>
              <a:rPr lang="en-US" sz="1600" b="1" i="1">
                <a:solidFill>
                  <a:schemeClr val="bg1"/>
                </a:solidFill>
              </a:rPr>
              <a:t>South Florida</a:t>
            </a:r>
            <a:endParaRPr lang="en-US" sz="1400" b="1">
              <a:solidFill>
                <a:schemeClr val="bg1"/>
              </a:solidFill>
            </a:endParaRPr>
          </a:p>
        </p:txBody>
      </p:sp>
      <p:sp>
        <p:nvSpPr>
          <p:cNvPr id="146447" name="Freeform 88"/>
          <p:cNvSpPr>
            <a:spLocks/>
          </p:cNvSpPr>
          <p:nvPr/>
        </p:nvSpPr>
        <p:spPr bwMode="auto">
          <a:xfrm>
            <a:off x="7891463" y="1838325"/>
            <a:ext cx="631825" cy="1317625"/>
          </a:xfrm>
          <a:custGeom>
            <a:avLst/>
            <a:gdLst>
              <a:gd name="T0" fmla="*/ 2147483647 w 398"/>
              <a:gd name="T1" fmla="*/ 0 h 830"/>
              <a:gd name="T2" fmla="*/ 2147483647 w 398"/>
              <a:gd name="T3" fmla="*/ 2147483647 h 830"/>
              <a:gd name="T4" fmla="*/ 0 w 398"/>
              <a:gd name="T5" fmla="*/ 2147483647 h 830"/>
              <a:gd name="T6" fmla="*/ 0 60000 65536"/>
              <a:gd name="T7" fmla="*/ 0 60000 65536"/>
              <a:gd name="T8" fmla="*/ 0 60000 65536"/>
              <a:gd name="T9" fmla="*/ 0 w 398"/>
              <a:gd name="T10" fmla="*/ 0 h 830"/>
              <a:gd name="T11" fmla="*/ 398 w 398"/>
              <a:gd name="T12" fmla="*/ 830 h 830"/>
            </a:gdLst>
            <a:ahLst/>
            <a:cxnLst>
              <a:cxn ang="T6">
                <a:pos x="T0" y="T1"/>
              </a:cxn>
              <a:cxn ang="T7">
                <a:pos x="T2" y="T3"/>
              </a:cxn>
              <a:cxn ang="T8">
                <a:pos x="T4" y="T5"/>
              </a:cxn>
            </a:cxnLst>
            <a:rect l="T9" t="T10" r="T11" b="T12"/>
            <a:pathLst>
              <a:path w="398" h="830">
                <a:moveTo>
                  <a:pt x="398" y="0"/>
                </a:moveTo>
                <a:lnTo>
                  <a:pt x="398" y="830"/>
                </a:lnTo>
                <a:lnTo>
                  <a:pt x="0" y="830"/>
                </a:lnTo>
              </a:path>
            </a:pathLst>
          </a:custGeom>
          <a:noFill/>
          <a:ln w="28575" cap="flat" cmpd="sng">
            <a:solidFill>
              <a:schemeClr val="tx1"/>
            </a:solidFill>
            <a:prstDash val="solid"/>
            <a:round/>
            <a:headEnd type="none" w="med" len="med"/>
            <a:tailEnd type="triangle" w="lg" len="med"/>
          </a:ln>
        </p:spPr>
        <p:txBody>
          <a:bodyPr/>
          <a:lstStyle/>
          <a:p>
            <a:endParaRPr lang="en-US"/>
          </a:p>
        </p:txBody>
      </p:sp>
      <p:sp>
        <p:nvSpPr>
          <p:cNvPr id="146448" name="Line 90"/>
          <p:cNvSpPr>
            <a:spLocks noChangeShapeType="1"/>
          </p:cNvSpPr>
          <p:nvPr/>
        </p:nvSpPr>
        <p:spPr bwMode="auto">
          <a:xfrm>
            <a:off x="7259638" y="1539875"/>
            <a:ext cx="0" cy="2003425"/>
          </a:xfrm>
          <a:prstGeom prst="line">
            <a:avLst/>
          </a:prstGeom>
          <a:noFill/>
          <a:ln w="28575">
            <a:solidFill>
              <a:schemeClr val="tx1"/>
            </a:solidFill>
            <a:round/>
            <a:headEnd/>
            <a:tailEnd type="triangle" w="lg" len="med"/>
          </a:ln>
        </p:spPr>
        <p:txBody>
          <a:bodyPr/>
          <a:lstStyle/>
          <a:p>
            <a:endParaRPr lang="en-US"/>
          </a:p>
        </p:txBody>
      </p:sp>
      <p:sp>
        <p:nvSpPr>
          <p:cNvPr id="1991771" name="Rectangle 91"/>
          <p:cNvSpPr>
            <a:spLocks noChangeArrowheads="1"/>
          </p:cNvSpPr>
          <p:nvPr/>
        </p:nvSpPr>
        <p:spPr bwMode="blackWhite">
          <a:xfrm>
            <a:off x="5881688" y="1206500"/>
            <a:ext cx="1444625" cy="469900"/>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90000"/>
              </a:lnSpc>
              <a:spcBef>
                <a:spcPct val="25000"/>
              </a:spcBef>
              <a:defRPr/>
            </a:pPr>
            <a:r>
              <a:rPr lang="en-US" sz="1600" b="1" i="1">
                <a:solidFill>
                  <a:schemeClr val="bg1"/>
                </a:solidFill>
              </a:rPr>
              <a:t>West Virginia</a:t>
            </a:r>
          </a:p>
        </p:txBody>
      </p:sp>
      <p:sp>
        <p:nvSpPr>
          <p:cNvPr id="146450" name="Freeform 92"/>
          <p:cNvSpPr>
            <a:spLocks/>
          </p:cNvSpPr>
          <p:nvPr/>
        </p:nvSpPr>
        <p:spPr bwMode="auto">
          <a:xfrm rot="21424727">
            <a:off x="5516096" y="1762779"/>
            <a:ext cx="555625" cy="1908268"/>
          </a:xfrm>
          <a:custGeom>
            <a:avLst/>
            <a:gdLst>
              <a:gd name="T0" fmla="*/ 0 w 350"/>
              <a:gd name="T1" fmla="*/ 0 h 984"/>
              <a:gd name="T2" fmla="*/ 0 w 350"/>
              <a:gd name="T3" fmla="*/ 2147483647 h 984"/>
              <a:gd name="T4" fmla="*/ 2147483647 w 350"/>
              <a:gd name="T5" fmla="*/ 2147483647 h 984"/>
              <a:gd name="T6" fmla="*/ 0 60000 65536"/>
              <a:gd name="T7" fmla="*/ 0 60000 65536"/>
              <a:gd name="T8" fmla="*/ 0 60000 65536"/>
              <a:gd name="T9" fmla="*/ 0 w 350"/>
              <a:gd name="T10" fmla="*/ 0 h 984"/>
              <a:gd name="T11" fmla="*/ 350 w 350"/>
              <a:gd name="T12" fmla="*/ 984 h 984"/>
            </a:gdLst>
            <a:ahLst/>
            <a:cxnLst>
              <a:cxn ang="T6">
                <a:pos x="T0" y="T1"/>
              </a:cxn>
              <a:cxn ang="T7">
                <a:pos x="T2" y="T3"/>
              </a:cxn>
              <a:cxn ang="T8">
                <a:pos x="T4" y="T5"/>
              </a:cxn>
            </a:cxnLst>
            <a:rect l="T9" t="T10" r="T11" b="T12"/>
            <a:pathLst>
              <a:path w="350" h="984">
                <a:moveTo>
                  <a:pt x="0" y="0"/>
                </a:moveTo>
                <a:lnTo>
                  <a:pt x="0" y="984"/>
                </a:lnTo>
                <a:lnTo>
                  <a:pt x="350" y="984"/>
                </a:lnTo>
              </a:path>
            </a:pathLst>
          </a:custGeom>
          <a:noFill/>
          <a:ln w="28575" cap="flat" cmpd="sng">
            <a:solidFill>
              <a:schemeClr val="tx1"/>
            </a:solidFill>
            <a:prstDash val="solid"/>
            <a:round/>
            <a:headEnd type="none" w="med" len="med"/>
            <a:tailEnd type="triangle" w="lg" len="med"/>
          </a:ln>
        </p:spPr>
        <p:txBody>
          <a:bodyPr/>
          <a:lstStyle/>
          <a:p>
            <a:endParaRPr lang="en-US"/>
          </a:p>
        </p:txBody>
      </p:sp>
      <p:sp>
        <p:nvSpPr>
          <p:cNvPr id="1991773" name="Rectangle 93"/>
          <p:cNvSpPr>
            <a:spLocks noChangeArrowheads="1"/>
          </p:cNvSpPr>
          <p:nvPr/>
        </p:nvSpPr>
        <p:spPr bwMode="blackWhite">
          <a:xfrm>
            <a:off x="3848100" y="1076325"/>
            <a:ext cx="1870076" cy="838200"/>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90000"/>
              </a:lnSpc>
              <a:spcBef>
                <a:spcPct val="25000"/>
              </a:spcBef>
              <a:defRPr/>
            </a:pPr>
            <a:r>
              <a:rPr lang="en-US" sz="1600" b="1" i="1" dirty="0">
                <a:solidFill>
                  <a:schemeClr val="bg1"/>
                </a:solidFill>
              </a:rPr>
              <a:t>Illinois</a:t>
            </a:r>
          </a:p>
          <a:p>
            <a:pPr algn="ctr">
              <a:lnSpc>
                <a:spcPct val="90000"/>
              </a:lnSpc>
              <a:spcBef>
                <a:spcPct val="25000"/>
              </a:spcBef>
              <a:defRPr/>
            </a:pPr>
            <a:r>
              <a:rPr lang="en-US" sz="1400" b="1" dirty="0" smtClean="0">
                <a:solidFill>
                  <a:schemeClr val="bg1"/>
                </a:solidFill>
              </a:rPr>
              <a:t>Madison , St. Clair and McLean counties</a:t>
            </a:r>
            <a:endParaRPr lang="en-US" sz="1400" b="1" dirty="0">
              <a:solidFill>
                <a:schemeClr val="bg1"/>
              </a:solidFill>
            </a:endParaRPr>
          </a:p>
        </p:txBody>
      </p:sp>
      <p:sp>
        <p:nvSpPr>
          <p:cNvPr id="146452" name="Line 96"/>
          <p:cNvSpPr>
            <a:spLocks noChangeShapeType="1"/>
          </p:cNvSpPr>
          <p:nvPr/>
        </p:nvSpPr>
        <p:spPr bwMode="auto">
          <a:xfrm flipH="1" flipV="1">
            <a:off x="8010525" y="2933699"/>
            <a:ext cx="258763" cy="849313"/>
          </a:xfrm>
          <a:prstGeom prst="line">
            <a:avLst/>
          </a:prstGeom>
          <a:noFill/>
          <a:ln w="28575">
            <a:solidFill>
              <a:schemeClr val="tx1"/>
            </a:solidFill>
            <a:round/>
            <a:headEnd/>
            <a:tailEnd type="triangle" w="lg" len="med"/>
          </a:ln>
        </p:spPr>
        <p:txBody>
          <a:bodyPr/>
          <a:lstStyle/>
          <a:p>
            <a:endParaRPr lang="en-US"/>
          </a:p>
        </p:txBody>
      </p:sp>
      <p:sp>
        <p:nvSpPr>
          <p:cNvPr id="1991777" name="Rectangle 97"/>
          <p:cNvSpPr>
            <a:spLocks noChangeArrowheads="1"/>
          </p:cNvSpPr>
          <p:nvPr/>
        </p:nvSpPr>
        <p:spPr bwMode="blackWhite">
          <a:xfrm>
            <a:off x="7440613" y="3862388"/>
            <a:ext cx="1444625" cy="790575"/>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90000"/>
              </a:lnSpc>
              <a:spcBef>
                <a:spcPct val="25000"/>
              </a:spcBef>
              <a:defRPr/>
            </a:pPr>
            <a:r>
              <a:rPr lang="en-US" sz="1600" b="1" i="1" dirty="0" smtClean="0">
                <a:solidFill>
                  <a:schemeClr val="bg1"/>
                </a:solidFill>
              </a:rPr>
              <a:t>New York</a:t>
            </a:r>
            <a:endParaRPr lang="en-US" sz="1600" b="1" i="1" dirty="0">
              <a:solidFill>
                <a:schemeClr val="bg1"/>
              </a:solidFill>
            </a:endParaRPr>
          </a:p>
          <a:p>
            <a:pPr algn="ctr">
              <a:lnSpc>
                <a:spcPct val="90000"/>
              </a:lnSpc>
              <a:spcBef>
                <a:spcPct val="25000"/>
              </a:spcBef>
              <a:defRPr/>
            </a:pPr>
            <a:r>
              <a:rPr lang="en-US" sz="1400" b="1" dirty="0" smtClean="0">
                <a:solidFill>
                  <a:schemeClr val="bg1"/>
                </a:solidFill>
              </a:rPr>
              <a:t>Albany and NYC</a:t>
            </a:r>
            <a:endParaRPr lang="en-US" sz="1400" b="1" dirty="0">
              <a:solidFill>
                <a:schemeClr val="bg1"/>
              </a:solidFill>
            </a:endParaRPr>
          </a:p>
        </p:txBody>
      </p:sp>
      <p:grpSp>
        <p:nvGrpSpPr>
          <p:cNvPr id="9" name="Group 98"/>
          <p:cNvGrpSpPr>
            <a:grpSpLocks/>
          </p:cNvGrpSpPr>
          <p:nvPr/>
        </p:nvGrpSpPr>
        <p:grpSpPr bwMode="auto">
          <a:xfrm>
            <a:off x="179388" y="1181101"/>
            <a:ext cx="2070100" cy="4165600"/>
            <a:chOff x="100" y="760"/>
            <a:chExt cx="1416" cy="2641"/>
          </a:xfrm>
        </p:grpSpPr>
        <p:sp>
          <p:nvSpPr>
            <p:cNvPr id="146461" name="Rectangle 99"/>
            <p:cNvSpPr>
              <a:spLocks noChangeArrowheads="1"/>
            </p:cNvSpPr>
            <p:nvPr/>
          </p:nvSpPr>
          <p:spPr bwMode="blackWhite">
            <a:xfrm>
              <a:off x="100" y="856"/>
              <a:ext cx="1416" cy="1336"/>
            </a:xfrm>
            <a:prstGeom prst="rect">
              <a:avLst/>
            </a:prstGeom>
            <a:solidFill>
              <a:srgbClr val="ECF6F8"/>
            </a:solidFill>
            <a:ln w="12700">
              <a:solidFill>
                <a:srgbClr val="378798"/>
              </a:solidFill>
              <a:miter lim="800000"/>
              <a:headEnd/>
              <a:tailEnd/>
            </a:ln>
          </p:spPr>
          <p:txBody>
            <a:bodyPr wrap="none" anchor="ctr"/>
            <a:lstStyle/>
            <a:p>
              <a:endParaRPr lang="en-US"/>
            </a:p>
          </p:txBody>
        </p:sp>
        <p:sp>
          <p:nvSpPr>
            <p:cNvPr id="146462" name="Rectangle 100"/>
            <p:cNvSpPr>
              <a:spLocks noChangeArrowheads="1"/>
            </p:cNvSpPr>
            <p:nvPr/>
          </p:nvSpPr>
          <p:spPr bwMode="blackWhite">
            <a:xfrm>
              <a:off x="100" y="760"/>
              <a:ext cx="1416" cy="289"/>
            </a:xfrm>
            <a:prstGeom prst="rect">
              <a:avLst/>
            </a:prstGeom>
            <a:gradFill rotWithShape="1">
              <a:gsLst>
                <a:gs pos="0">
                  <a:srgbClr val="378798"/>
                </a:gs>
                <a:gs pos="100000">
                  <a:srgbClr val="2A6774"/>
                </a:gs>
              </a:gsLst>
              <a:lin ang="5400000" scaled="1"/>
            </a:gradFill>
            <a:ln w="12700">
              <a:solidFill>
                <a:srgbClr val="378798"/>
              </a:solidFill>
              <a:miter lim="800000"/>
              <a:headEnd/>
              <a:tailEnd/>
            </a:ln>
          </p:spPr>
          <p:txBody>
            <a:bodyPr lIns="45720" rIns="45720" anchor="ctr"/>
            <a:lstStyle/>
            <a:p>
              <a:pPr algn="ctr">
                <a:lnSpc>
                  <a:spcPct val="95000"/>
                </a:lnSpc>
                <a:spcBef>
                  <a:spcPct val="25000"/>
                </a:spcBef>
              </a:pPr>
              <a:r>
                <a:rPr lang="en-US" b="1">
                  <a:solidFill>
                    <a:srgbClr val="FFFFFF"/>
                  </a:solidFill>
                </a:rPr>
                <a:t>Watch List</a:t>
              </a:r>
            </a:p>
          </p:txBody>
        </p:sp>
        <p:sp>
          <p:nvSpPr>
            <p:cNvPr id="146463" name="Text Box 101"/>
            <p:cNvSpPr txBox="1">
              <a:spLocks noChangeArrowheads="1"/>
            </p:cNvSpPr>
            <p:nvPr/>
          </p:nvSpPr>
          <p:spPr bwMode="auto">
            <a:xfrm>
              <a:off x="127" y="1079"/>
              <a:ext cx="1385" cy="1392"/>
            </a:xfrm>
            <a:prstGeom prst="rect">
              <a:avLst/>
            </a:prstGeom>
            <a:noFill/>
            <a:ln w="9525">
              <a:noFill/>
              <a:miter lim="800000"/>
              <a:headEnd/>
              <a:tailEnd/>
            </a:ln>
          </p:spPr>
          <p:txBody>
            <a:bodyPr lIns="45720" rIns="45720">
              <a:spAutoFit/>
            </a:bodyPr>
            <a:lstStyle/>
            <a:p>
              <a:pPr marL="228600" indent="-228600" eaLnBrk="0" hangingPunct="0">
                <a:lnSpc>
                  <a:spcPct val="90000"/>
                </a:lnSpc>
                <a:spcBef>
                  <a:spcPct val="25000"/>
                </a:spcBef>
                <a:buClr>
                  <a:schemeClr val="accent2"/>
                </a:buClr>
                <a:buFont typeface="Wingdings" pitchFamily="2" charset="2"/>
                <a:buChar char="n"/>
              </a:pPr>
              <a:r>
                <a:rPr lang="en-US" sz="1500" dirty="0" smtClean="0"/>
                <a:t>Eastern District of Texas</a:t>
              </a:r>
            </a:p>
            <a:p>
              <a:pPr marL="228600" indent="-228600" eaLnBrk="0" hangingPunct="0">
                <a:lnSpc>
                  <a:spcPct val="90000"/>
                </a:lnSpc>
                <a:spcBef>
                  <a:spcPct val="25000"/>
                </a:spcBef>
                <a:buClr>
                  <a:schemeClr val="accent2"/>
                </a:buClr>
                <a:buFont typeface="Wingdings" pitchFamily="2" charset="2"/>
                <a:buChar char="n"/>
              </a:pPr>
              <a:r>
                <a:rPr lang="en-US" sz="1500" dirty="0" smtClean="0"/>
                <a:t>Cook County, IL</a:t>
              </a:r>
            </a:p>
            <a:p>
              <a:pPr marL="228600" indent="-228600" eaLnBrk="0" hangingPunct="0">
                <a:lnSpc>
                  <a:spcPct val="90000"/>
                </a:lnSpc>
                <a:spcBef>
                  <a:spcPct val="25000"/>
                </a:spcBef>
                <a:buClr>
                  <a:schemeClr val="accent2"/>
                </a:buClr>
                <a:buFont typeface="Wingdings" pitchFamily="2" charset="2"/>
                <a:buChar char="n"/>
              </a:pPr>
              <a:r>
                <a:rPr lang="en-US" sz="1500" dirty="0" smtClean="0"/>
                <a:t>Southern NJ</a:t>
              </a:r>
            </a:p>
            <a:p>
              <a:pPr marL="228600" indent="-228600" eaLnBrk="0" hangingPunct="0">
                <a:lnSpc>
                  <a:spcPct val="90000"/>
                </a:lnSpc>
                <a:spcBef>
                  <a:spcPct val="25000"/>
                </a:spcBef>
                <a:buClr>
                  <a:schemeClr val="accent2"/>
                </a:buClr>
                <a:buFont typeface="Wingdings" pitchFamily="2" charset="2"/>
                <a:buChar char="n"/>
              </a:pPr>
              <a:r>
                <a:rPr lang="en-US" sz="1500" dirty="0" smtClean="0"/>
                <a:t>Franklin County, AL</a:t>
              </a:r>
            </a:p>
            <a:p>
              <a:pPr marL="228600" indent="-228600" eaLnBrk="0" hangingPunct="0">
                <a:lnSpc>
                  <a:spcPct val="90000"/>
                </a:lnSpc>
                <a:spcBef>
                  <a:spcPct val="25000"/>
                </a:spcBef>
                <a:buClr>
                  <a:schemeClr val="accent2"/>
                </a:buClr>
                <a:buFont typeface="Wingdings" pitchFamily="2" charset="2"/>
                <a:buChar char="n"/>
              </a:pPr>
              <a:r>
                <a:rPr lang="en-US" sz="1500" dirty="0" smtClean="0"/>
                <a:t>Smith County, MS</a:t>
              </a:r>
            </a:p>
            <a:p>
              <a:pPr marL="228600" indent="-228600" eaLnBrk="0" hangingPunct="0">
                <a:lnSpc>
                  <a:spcPct val="90000"/>
                </a:lnSpc>
                <a:spcBef>
                  <a:spcPct val="25000"/>
                </a:spcBef>
                <a:buClr>
                  <a:schemeClr val="accent2"/>
                </a:buClr>
                <a:buFont typeface="Wingdings" pitchFamily="2" charset="2"/>
                <a:buChar char="n"/>
              </a:pPr>
              <a:r>
                <a:rPr lang="en-US" sz="1500" dirty="0" smtClean="0"/>
                <a:t>Louisiana</a:t>
              </a:r>
            </a:p>
            <a:p>
              <a:pPr marL="228600" indent="-228600" eaLnBrk="0" hangingPunct="0">
                <a:lnSpc>
                  <a:spcPct val="90000"/>
                </a:lnSpc>
                <a:spcBef>
                  <a:spcPct val="25000"/>
                </a:spcBef>
                <a:buClr>
                  <a:schemeClr val="accent2"/>
                </a:buClr>
                <a:buFont typeface="Wingdings" pitchFamily="2" charset="2"/>
                <a:buChar char="n"/>
              </a:pPr>
              <a:endParaRPr lang="en-US" sz="1500" dirty="0"/>
            </a:p>
          </p:txBody>
        </p:sp>
        <p:sp>
          <p:nvSpPr>
            <p:cNvPr id="146464" name="Rectangle 102"/>
            <p:cNvSpPr>
              <a:spLocks noChangeArrowheads="1"/>
            </p:cNvSpPr>
            <p:nvPr/>
          </p:nvSpPr>
          <p:spPr bwMode="blackWhite">
            <a:xfrm>
              <a:off x="100" y="2486"/>
              <a:ext cx="1416" cy="915"/>
            </a:xfrm>
            <a:prstGeom prst="rect">
              <a:avLst/>
            </a:prstGeom>
            <a:solidFill>
              <a:srgbClr val="F0F1EF"/>
            </a:solidFill>
            <a:ln w="12700" algn="ctr">
              <a:solidFill>
                <a:srgbClr val="808080"/>
              </a:solidFill>
              <a:miter lim="800000"/>
              <a:headEnd/>
              <a:tailEnd/>
            </a:ln>
          </p:spPr>
          <p:txBody>
            <a:bodyPr wrap="none" anchor="ctr"/>
            <a:lstStyle/>
            <a:p>
              <a:endParaRPr lang="en-US"/>
            </a:p>
          </p:txBody>
        </p:sp>
        <p:sp>
          <p:nvSpPr>
            <p:cNvPr id="146465" name="Rectangle 103"/>
            <p:cNvSpPr>
              <a:spLocks noChangeArrowheads="1"/>
            </p:cNvSpPr>
            <p:nvPr/>
          </p:nvSpPr>
          <p:spPr bwMode="blackWhite">
            <a:xfrm>
              <a:off x="100" y="2270"/>
              <a:ext cx="1416" cy="409"/>
            </a:xfrm>
            <a:prstGeom prst="rect">
              <a:avLst/>
            </a:prstGeom>
            <a:gradFill rotWithShape="1">
              <a:gsLst>
                <a:gs pos="0">
                  <a:srgbClr val="808080"/>
                </a:gs>
                <a:gs pos="100000">
                  <a:srgbClr val="3B3B3B"/>
                </a:gs>
              </a:gsLst>
              <a:lin ang="5400000" scaled="1"/>
            </a:gradFill>
            <a:ln w="12700" algn="ctr">
              <a:solidFill>
                <a:srgbClr val="808080"/>
              </a:solidFill>
              <a:miter lim="800000"/>
              <a:headEnd/>
              <a:tailEnd/>
            </a:ln>
          </p:spPr>
          <p:txBody>
            <a:bodyPr lIns="45720" rIns="45720" anchor="ctr"/>
            <a:lstStyle/>
            <a:p>
              <a:pPr algn="ctr">
                <a:lnSpc>
                  <a:spcPct val="90000"/>
                </a:lnSpc>
                <a:spcBef>
                  <a:spcPct val="25000"/>
                </a:spcBef>
              </a:pPr>
              <a:r>
                <a:rPr lang="en-US" b="1">
                  <a:solidFill>
                    <a:srgbClr val="FFFFFF"/>
                  </a:solidFill>
                </a:rPr>
                <a:t>Dishonorable Mention</a:t>
              </a:r>
            </a:p>
          </p:txBody>
        </p:sp>
        <p:sp>
          <p:nvSpPr>
            <p:cNvPr id="146466" name="Text Box 104"/>
            <p:cNvSpPr txBox="1">
              <a:spLocks noChangeArrowheads="1"/>
            </p:cNvSpPr>
            <p:nvPr/>
          </p:nvSpPr>
          <p:spPr bwMode="auto">
            <a:xfrm>
              <a:off x="127" y="2709"/>
              <a:ext cx="1369" cy="551"/>
            </a:xfrm>
            <a:prstGeom prst="rect">
              <a:avLst/>
            </a:prstGeom>
            <a:noFill/>
            <a:ln w="9525">
              <a:noFill/>
              <a:miter lim="800000"/>
              <a:headEnd/>
              <a:tailEnd/>
            </a:ln>
          </p:spPr>
          <p:txBody>
            <a:bodyPr lIns="45720" rIns="45720">
              <a:spAutoFit/>
            </a:bodyPr>
            <a:lstStyle/>
            <a:p>
              <a:pPr marL="228600" indent="-228600" eaLnBrk="0" hangingPunct="0">
                <a:lnSpc>
                  <a:spcPct val="90000"/>
                </a:lnSpc>
                <a:spcBef>
                  <a:spcPct val="25000"/>
                </a:spcBef>
                <a:buClr>
                  <a:schemeClr val="accent2"/>
                </a:buClr>
                <a:buFont typeface="Wingdings" pitchFamily="2" charset="2"/>
                <a:buChar char="n"/>
              </a:pPr>
              <a:r>
                <a:rPr lang="en-US" sz="1500" dirty="0"/>
                <a:t>MI Supreme Court</a:t>
              </a:r>
            </a:p>
            <a:p>
              <a:pPr marL="228600" indent="-228600" eaLnBrk="0" hangingPunct="0">
                <a:lnSpc>
                  <a:spcPct val="90000"/>
                </a:lnSpc>
                <a:spcBef>
                  <a:spcPct val="25000"/>
                </a:spcBef>
                <a:buClr>
                  <a:schemeClr val="accent2"/>
                </a:buClr>
                <a:buFont typeface="Wingdings" pitchFamily="2" charset="2"/>
                <a:buChar char="n"/>
              </a:pPr>
              <a:r>
                <a:rPr lang="en-US" sz="1500" dirty="0" smtClean="0"/>
                <a:t>AK Supreme Court</a:t>
              </a:r>
              <a:endParaRPr lang="en-US" sz="1500" dirty="0"/>
            </a:p>
            <a:p>
              <a:pPr marL="228600" indent="-228600" eaLnBrk="0" hangingPunct="0">
                <a:lnSpc>
                  <a:spcPct val="90000"/>
                </a:lnSpc>
                <a:spcBef>
                  <a:spcPct val="25000"/>
                </a:spcBef>
                <a:buClr>
                  <a:schemeClr val="accent2"/>
                </a:buClr>
                <a:buFont typeface="Wingdings" pitchFamily="2" charset="2"/>
                <a:buChar char="n"/>
              </a:pPr>
              <a:r>
                <a:rPr lang="en-US" sz="1500" dirty="0" smtClean="0"/>
                <a:t>MO </a:t>
              </a:r>
              <a:r>
                <a:rPr lang="en-US" sz="1500" dirty="0"/>
                <a:t>Supreme Court</a:t>
              </a:r>
            </a:p>
          </p:txBody>
        </p:sp>
      </p:grpSp>
      <p:sp>
        <p:nvSpPr>
          <p:cNvPr id="146455" name="Line 84"/>
          <p:cNvSpPr>
            <a:spLocks noChangeShapeType="1"/>
          </p:cNvSpPr>
          <p:nvPr/>
        </p:nvSpPr>
        <p:spPr bwMode="auto">
          <a:xfrm flipH="1">
            <a:off x="2595282" y="3375213"/>
            <a:ext cx="255494" cy="632012"/>
          </a:xfrm>
          <a:prstGeom prst="line">
            <a:avLst/>
          </a:prstGeom>
          <a:noFill/>
          <a:ln w="28575">
            <a:solidFill>
              <a:schemeClr val="tx1"/>
            </a:solidFill>
            <a:round/>
            <a:headEnd/>
            <a:tailEnd type="triangle" w="lg" len="med"/>
          </a:ln>
        </p:spPr>
        <p:txBody>
          <a:bodyPr/>
          <a:lstStyle/>
          <a:p>
            <a:endParaRPr lang="en-US"/>
          </a:p>
        </p:txBody>
      </p:sp>
      <p:sp>
        <p:nvSpPr>
          <p:cNvPr id="109" name="Rectangle 89"/>
          <p:cNvSpPr>
            <a:spLocks noChangeArrowheads="1"/>
          </p:cNvSpPr>
          <p:nvPr/>
        </p:nvSpPr>
        <p:spPr bwMode="blackWhite">
          <a:xfrm>
            <a:off x="2790825" y="2762250"/>
            <a:ext cx="1209675" cy="593725"/>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90000"/>
              </a:lnSpc>
              <a:spcBef>
                <a:spcPct val="25000"/>
              </a:spcBef>
              <a:defRPr/>
            </a:pPr>
            <a:r>
              <a:rPr lang="en-US" sz="1600" b="1" i="1" dirty="0" smtClean="0">
                <a:solidFill>
                  <a:schemeClr val="bg1"/>
                </a:solidFill>
              </a:rPr>
              <a:t>California</a:t>
            </a:r>
            <a:endParaRPr lang="en-US" sz="1600" b="1" i="1" dirty="0">
              <a:solidFill>
                <a:schemeClr val="bg1"/>
              </a:solidFill>
            </a:endParaRPr>
          </a:p>
        </p:txBody>
      </p:sp>
      <p:sp>
        <p:nvSpPr>
          <p:cNvPr id="110" name="Rectangle 89"/>
          <p:cNvSpPr>
            <a:spLocks noChangeArrowheads="1"/>
          </p:cNvSpPr>
          <p:nvPr/>
        </p:nvSpPr>
        <p:spPr bwMode="blackWhite">
          <a:xfrm>
            <a:off x="7553325" y="1263650"/>
            <a:ext cx="1495425" cy="536575"/>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90000"/>
              </a:lnSpc>
              <a:spcBef>
                <a:spcPct val="25000"/>
              </a:spcBef>
              <a:defRPr/>
            </a:pPr>
            <a:r>
              <a:rPr lang="en-US" sz="1600" b="1" i="1" dirty="0">
                <a:solidFill>
                  <a:schemeClr val="bg1"/>
                </a:solidFill>
              </a:rPr>
              <a:t>Philadelphia</a:t>
            </a:r>
          </a:p>
        </p:txBody>
      </p:sp>
      <p:grpSp>
        <p:nvGrpSpPr>
          <p:cNvPr id="10" name="Group 63"/>
          <p:cNvGrpSpPr>
            <a:grpSpLocks/>
          </p:cNvGrpSpPr>
          <p:nvPr/>
        </p:nvGrpSpPr>
        <p:grpSpPr bwMode="auto">
          <a:xfrm>
            <a:off x="7699375" y="3089275"/>
            <a:ext cx="212725" cy="212725"/>
            <a:chOff x="3300" y="3702"/>
            <a:chExt cx="162" cy="162"/>
          </a:xfrm>
        </p:grpSpPr>
        <p:sp>
          <p:nvSpPr>
            <p:cNvPr id="146459" name="Oval 64"/>
            <p:cNvSpPr>
              <a:spLocks noChangeArrowheads="1"/>
            </p:cNvSpPr>
            <p:nvPr/>
          </p:nvSpPr>
          <p:spPr bwMode="auto">
            <a:xfrm>
              <a:off x="3300" y="3702"/>
              <a:ext cx="162" cy="162"/>
            </a:xfrm>
            <a:prstGeom prst="ellipse">
              <a:avLst/>
            </a:prstGeom>
            <a:solidFill>
              <a:schemeClr val="bg1"/>
            </a:solidFill>
            <a:ln w="12700">
              <a:solidFill>
                <a:schemeClr val="tx1"/>
              </a:solidFill>
              <a:round/>
              <a:headEnd/>
              <a:tailEnd/>
            </a:ln>
          </p:spPr>
          <p:txBody>
            <a:bodyPr wrap="none" anchor="ctr"/>
            <a:lstStyle/>
            <a:p>
              <a:endParaRPr lang="en-US"/>
            </a:p>
          </p:txBody>
        </p:sp>
        <p:sp>
          <p:nvSpPr>
            <p:cNvPr id="113" name="AutoShape 65"/>
            <p:cNvSpPr>
              <a:spLocks noChangeArrowheads="1"/>
            </p:cNvSpPr>
            <p:nvPr/>
          </p:nvSpPr>
          <p:spPr bwMode="auto">
            <a:xfrm>
              <a:off x="3315" y="3717"/>
              <a:ext cx="133" cy="127"/>
            </a:xfrm>
            <a:prstGeom prst="star5">
              <a:avLst/>
            </a:prstGeom>
            <a:solidFill>
              <a:schemeClr val="folHlink"/>
            </a:solidFill>
            <a:ln w="9525">
              <a:noFill/>
              <a:miter lim="800000"/>
              <a:headEnd/>
              <a:tailEnd/>
            </a:ln>
            <a:effectLst/>
          </p:spPr>
          <p:txBody>
            <a:bodyPr wrap="none" anchor="ctr"/>
            <a:lstStyle/>
            <a:p>
              <a:pPr>
                <a:defRPr/>
              </a:pPr>
              <a:endParaRPr lang="en-US"/>
            </a:p>
          </p:txBody>
        </p:sp>
      </p:grpSp>
      <p:grpSp>
        <p:nvGrpSpPr>
          <p:cNvPr id="11" name="Group 63"/>
          <p:cNvGrpSpPr>
            <a:grpSpLocks/>
          </p:cNvGrpSpPr>
          <p:nvPr/>
        </p:nvGrpSpPr>
        <p:grpSpPr bwMode="auto">
          <a:xfrm>
            <a:off x="2874308" y="3646394"/>
            <a:ext cx="212725" cy="212725"/>
            <a:chOff x="3300" y="3702"/>
            <a:chExt cx="162" cy="162"/>
          </a:xfrm>
        </p:grpSpPr>
        <p:sp>
          <p:nvSpPr>
            <p:cNvPr id="104" name="Oval 64"/>
            <p:cNvSpPr>
              <a:spLocks noChangeArrowheads="1"/>
            </p:cNvSpPr>
            <p:nvPr/>
          </p:nvSpPr>
          <p:spPr bwMode="auto">
            <a:xfrm>
              <a:off x="3300" y="3702"/>
              <a:ext cx="162" cy="162"/>
            </a:xfrm>
            <a:prstGeom prst="ellipse">
              <a:avLst/>
            </a:prstGeom>
            <a:solidFill>
              <a:schemeClr val="bg1"/>
            </a:solidFill>
            <a:ln w="12700">
              <a:solidFill>
                <a:schemeClr val="tx1"/>
              </a:solidFill>
              <a:round/>
              <a:headEnd/>
              <a:tailEnd/>
            </a:ln>
          </p:spPr>
          <p:txBody>
            <a:bodyPr wrap="none" anchor="ctr"/>
            <a:lstStyle/>
            <a:p>
              <a:endParaRPr lang="en-US"/>
            </a:p>
          </p:txBody>
        </p:sp>
        <p:sp>
          <p:nvSpPr>
            <p:cNvPr id="105" name="AutoShape 65"/>
            <p:cNvSpPr>
              <a:spLocks noChangeArrowheads="1"/>
            </p:cNvSpPr>
            <p:nvPr/>
          </p:nvSpPr>
          <p:spPr bwMode="auto">
            <a:xfrm>
              <a:off x="3315" y="3717"/>
              <a:ext cx="133" cy="127"/>
            </a:xfrm>
            <a:prstGeom prst="star5">
              <a:avLst/>
            </a:prstGeom>
            <a:solidFill>
              <a:schemeClr val="folHlink"/>
            </a:solidFill>
            <a:ln w="9525">
              <a:noFill/>
              <a:miter lim="800000"/>
              <a:headEnd/>
              <a:tailEnd/>
            </a:ln>
            <a:effectLst/>
          </p:spPr>
          <p:txBody>
            <a:bodyPr wrap="none" anchor="ctr"/>
            <a:lstStyle/>
            <a:p>
              <a:pPr>
                <a:defRPr/>
              </a:pPr>
              <a:endParaRPr lang="en-US"/>
            </a:p>
          </p:txBody>
        </p:sp>
      </p:grpSp>
      <p:sp>
        <p:nvSpPr>
          <p:cNvPr id="106" name="Line 96"/>
          <p:cNvSpPr>
            <a:spLocks noChangeShapeType="1"/>
          </p:cNvSpPr>
          <p:nvPr/>
        </p:nvSpPr>
        <p:spPr bwMode="auto">
          <a:xfrm flipH="1" flipV="1">
            <a:off x="3028947" y="3924296"/>
            <a:ext cx="45719" cy="942978"/>
          </a:xfrm>
          <a:prstGeom prst="line">
            <a:avLst/>
          </a:prstGeom>
          <a:noFill/>
          <a:ln w="28575">
            <a:solidFill>
              <a:schemeClr val="tx1"/>
            </a:solidFill>
            <a:round/>
            <a:headEnd/>
            <a:tailEnd type="triangle" w="lg" len="med"/>
          </a:ln>
        </p:spPr>
        <p:txBody>
          <a:bodyPr/>
          <a:lstStyle/>
          <a:p>
            <a:endParaRPr lang="en-US"/>
          </a:p>
        </p:txBody>
      </p:sp>
      <p:sp>
        <p:nvSpPr>
          <p:cNvPr id="107" name="Rectangle 97"/>
          <p:cNvSpPr>
            <a:spLocks noChangeArrowheads="1"/>
          </p:cNvSpPr>
          <p:nvPr/>
        </p:nvSpPr>
        <p:spPr bwMode="blackWhite">
          <a:xfrm>
            <a:off x="2706688" y="4919663"/>
            <a:ext cx="1444625" cy="790575"/>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90000"/>
              </a:lnSpc>
              <a:spcBef>
                <a:spcPct val="25000"/>
              </a:spcBef>
              <a:defRPr/>
            </a:pPr>
            <a:r>
              <a:rPr lang="en-US" sz="1600" b="1" i="1" dirty="0" smtClean="0">
                <a:solidFill>
                  <a:schemeClr val="bg1"/>
                </a:solidFill>
              </a:rPr>
              <a:t>Nevada</a:t>
            </a:r>
            <a:endParaRPr lang="en-US" sz="1600" b="1" i="1" dirty="0">
              <a:solidFill>
                <a:schemeClr val="bg1"/>
              </a:solidFill>
            </a:endParaRPr>
          </a:p>
          <a:p>
            <a:pPr algn="ctr">
              <a:lnSpc>
                <a:spcPct val="90000"/>
              </a:lnSpc>
              <a:spcBef>
                <a:spcPct val="25000"/>
              </a:spcBef>
              <a:defRPr/>
            </a:pPr>
            <a:r>
              <a:rPr lang="en-US" sz="1400" b="1" dirty="0" smtClean="0">
                <a:solidFill>
                  <a:schemeClr val="bg1"/>
                </a:solidFill>
              </a:rPr>
              <a:t>Clark County</a:t>
            </a:r>
            <a:endParaRPr lang="en-US" sz="14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8594" name="Rectangle 2"/>
          <p:cNvSpPr>
            <a:spLocks noGrp="1" noChangeArrowheads="1"/>
          </p:cNvSpPr>
          <p:nvPr>
            <p:ph type="ctrTitle" idx="4294967295"/>
          </p:nvPr>
        </p:nvSpPr>
        <p:spPr bwMode="blackWhite">
          <a:xfrm>
            <a:off x="581025" y="2260600"/>
            <a:ext cx="7981950" cy="1485900"/>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3800" dirty="0" smtClean="0">
                <a:solidFill>
                  <a:schemeClr val="bg1"/>
                </a:solidFill>
              </a:rPr>
              <a:t>CYBER RISK</a:t>
            </a:r>
          </a:p>
        </p:txBody>
      </p:sp>
      <p:sp>
        <p:nvSpPr>
          <p:cNvPr id="132099"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32100"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B2701F8-62E7-47D2-B0A1-8E4DCCE89FD3}" type="slidenum">
              <a:rPr lang="en-US" sz="900">
                <a:solidFill>
                  <a:schemeClr val="bg1"/>
                </a:solidFill>
              </a:rPr>
              <a:pPr algn="r" eaLnBrk="0" hangingPunct="0">
                <a:lnSpc>
                  <a:spcPct val="85000"/>
                </a:lnSpc>
                <a:spcBef>
                  <a:spcPct val="20000"/>
                </a:spcBef>
              </a:pPr>
              <a:t>199</a:t>
            </a:fld>
            <a:endParaRPr lang="en-US" sz="900">
              <a:solidFill>
                <a:schemeClr val="bg1"/>
              </a:solidFill>
            </a:endParaRPr>
          </a:p>
        </p:txBody>
      </p:sp>
      <p:pic>
        <p:nvPicPr>
          <p:cNvPr id="132101"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2158598" name="Rectangle 6"/>
          <p:cNvSpPr>
            <a:spLocks noChangeArrowheads="1"/>
          </p:cNvSpPr>
          <p:nvPr/>
        </p:nvSpPr>
        <p:spPr bwMode="auto">
          <a:xfrm>
            <a:off x="467392" y="3950929"/>
            <a:ext cx="8001000" cy="2219069"/>
          </a:xfrm>
          <a:prstGeom prst="rect">
            <a:avLst/>
          </a:prstGeom>
          <a:noFill/>
          <a:ln w="9525" algn="ctr">
            <a:noFill/>
            <a:miter lim="800000"/>
            <a:headEnd/>
            <a:tailEnd/>
          </a:ln>
        </p:spPr>
        <p:txBody>
          <a:bodyPr lIns="45720" rIns="45720">
            <a:spAutoFit/>
          </a:bodyPr>
          <a:lstStyle/>
          <a:p>
            <a:pPr marL="292100" indent="-292100" algn="ctr" eaLnBrk="0" hangingPunct="0">
              <a:lnSpc>
                <a:spcPct val="90000"/>
              </a:lnSpc>
              <a:spcBef>
                <a:spcPct val="25000"/>
              </a:spcBef>
              <a:buClr>
                <a:schemeClr val="accent2"/>
              </a:buClr>
              <a:buFont typeface="Wingdings" pitchFamily="2" charset="2"/>
              <a:buNone/>
            </a:pPr>
            <a:r>
              <a:rPr lang="en-US" sz="3600" b="1" dirty="0" smtClean="0">
                <a:solidFill>
                  <a:srgbClr val="225A7A"/>
                </a:solidFill>
              </a:rPr>
              <a:t>Cyber Risk is a Rapidly Emerging Exposure for Businesses Large and Small in Every Industry</a:t>
            </a:r>
          </a:p>
          <a:p>
            <a:pPr marL="292100" indent="-292100" algn="ctr" eaLnBrk="0" hangingPunct="0">
              <a:lnSpc>
                <a:spcPct val="90000"/>
              </a:lnSpc>
              <a:spcBef>
                <a:spcPct val="25000"/>
              </a:spcBef>
              <a:buClr>
                <a:schemeClr val="accent2"/>
              </a:buClr>
              <a:buFont typeface="Wingdings" pitchFamily="2" charset="2"/>
              <a:buNone/>
            </a:pPr>
            <a:r>
              <a:rPr lang="en-US" sz="2000" b="1" dirty="0" smtClean="0">
                <a:solidFill>
                  <a:srgbClr val="FF0000"/>
                </a:solidFill>
              </a:rPr>
              <a:t>NEW III White Paper: </a:t>
            </a:r>
            <a:r>
              <a:rPr lang="en-US" sz="2000" b="1" dirty="0" smtClean="0">
                <a:solidFill>
                  <a:srgbClr val="FF0000"/>
                </a:solidFill>
                <a:hlinkClick r:id="rId4"/>
              </a:rPr>
              <a:t>http://www.iii.org/assets/docs/pdf/paper_CyberRisk_2013.pdf</a:t>
            </a:r>
            <a:r>
              <a:rPr lang="en-US" sz="2000" b="1" dirty="0" smtClean="0">
                <a:solidFill>
                  <a:srgbClr val="FF0000"/>
                </a:solidFill>
              </a:rPr>
              <a:t> </a:t>
            </a:r>
            <a:endParaRPr lang="en-US" sz="3600" b="1" dirty="0">
              <a:solidFill>
                <a:srgbClr val="FF0000"/>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199</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8594"/>
                                        </p:tgtEl>
                                        <p:attrNameLst>
                                          <p:attrName>style.visibility</p:attrName>
                                        </p:attrNameLst>
                                      </p:cBhvr>
                                      <p:to>
                                        <p:strVal val="visible"/>
                                      </p:to>
                                    </p:set>
                                    <p:animEffect transition="in" filter="barn(outVertical)">
                                      <p:cBhvr>
                                        <p:cTn id="7" dur="1000"/>
                                        <p:tgtEl>
                                          <p:spTgt spid="2158594"/>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8598"/>
                                        </p:tgtEl>
                                        <p:attrNameLst>
                                          <p:attrName>style.visibility</p:attrName>
                                        </p:attrNameLst>
                                      </p:cBhvr>
                                      <p:to>
                                        <p:strVal val="visible"/>
                                      </p:to>
                                    </p:set>
                                    <p:animEffect transition="in" filter="barn(outVertical)">
                                      <p:cBhvr>
                                        <p:cTn id="10" dur="1000"/>
                                        <p:tgtEl>
                                          <p:spTgt spid="21585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8594" grpId="0" animBg="1"/>
      <p:bldP spid="2158598"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8306"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pPr fontAlgn="base">
              <a:spcBef>
                <a:spcPct val="0"/>
              </a:spcBef>
              <a:spcAft>
                <a:spcPct val="0"/>
              </a:spcAft>
            </a:pPr>
            <a:endParaRPr lang="en-US">
              <a:solidFill>
                <a:srgbClr val="000000"/>
              </a:solidFill>
              <a:latin typeface="Arial" charset="0"/>
              <a:cs typeface="Arial" charset="0"/>
            </a:endParaRPr>
          </a:p>
        </p:txBody>
      </p:sp>
      <p:sp>
        <p:nvSpPr>
          <p:cNvPr id="98307"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364333B5-F606-4F22-B5AB-C00680A5C585}" type="slidenum">
              <a:rPr lang="en-US" sz="900">
                <a:solidFill>
                  <a:srgbClr val="FFFFFF"/>
                </a:solidFill>
                <a:latin typeface="Arial" charset="0"/>
                <a:cs typeface="Arial" charset="0"/>
              </a:rPr>
              <a:pPr algn="r" eaLnBrk="0" fontAlgn="base" hangingPunct="0">
                <a:lnSpc>
                  <a:spcPct val="85000"/>
                </a:lnSpc>
                <a:spcBef>
                  <a:spcPct val="20000"/>
                </a:spcBef>
                <a:spcAft>
                  <a:spcPct val="0"/>
                </a:spcAft>
              </a:pPr>
              <a:t>2</a:t>
            </a:fld>
            <a:endParaRPr lang="en-US" sz="900">
              <a:solidFill>
                <a:srgbClr val="FFFFFF"/>
              </a:solidFill>
              <a:latin typeface="Arial" charset="0"/>
              <a:cs typeface="Arial" charset="0"/>
            </a:endParaRPr>
          </a:p>
        </p:txBody>
      </p:sp>
      <p:pic>
        <p:nvPicPr>
          <p:cNvPr id="98308"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2152455" name="Rectangle 7"/>
          <p:cNvSpPr>
            <a:spLocks noChangeArrowheads="1"/>
          </p:cNvSpPr>
          <p:nvPr/>
        </p:nvSpPr>
        <p:spPr bwMode="blackWhite">
          <a:xfrm>
            <a:off x="581025" y="2268538"/>
            <a:ext cx="7981950" cy="12969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fontAlgn="base">
              <a:lnSpc>
                <a:spcPct val="95000"/>
              </a:lnSpc>
              <a:spcBef>
                <a:spcPct val="25000"/>
              </a:spcBef>
              <a:spcAft>
                <a:spcPct val="0"/>
              </a:spcAft>
            </a:pPr>
            <a:r>
              <a:rPr lang="en-US" sz="4200" b="1" dirty="0">
                <a:solidFill>
                  <a:srgbClr val="FFFFFF"/>
                </a:solidFill>
                <a:latin typeface="Arial" charset="0"/>
                <a:cs typeface="Arial" charset="0"/>
              </a:rPr>
              <a:t>P/C Insurance Industry Financial Overview</a:t>
            </a:r>
          </a:p>
        </p:txBody>
      </p:sp>
      <p:sp>
        <p:nvSpPr>
          <p:cNvPr id="2152456" name="Rectangle 8"/>
          <p:cNvSpPr>
            <a:spLocks noChangeArrowheads="1"/>
          </p:cNvSpPr>
          <p:nvPr/>
        </p:nvSpPr>
        <p:spPr bwMode="auto">
          <a:xfrm>
            <a:off x="820271" y="4160838"/>
            <a:ext cx="7396069" cy="1754326"/>
          </a:xfrm>
          <a:prstGeom prst="rect">
            <a:avLst/>
          </a:prstGeom>
          <a:noFill/>
          <a:ln w="9525" algn="ctr">
            <a:noFill/>
            <a:miter lim="800000"/>
            <a:headEnd/>
            <a:tailEnd/>
          </a:ln>
        </p:spPr>
        <p:txBody>
          <a:bodyPr wrap="square" lIns="45720" rIns="45720">
            <a:spAutoFit/>
          </a:bodyPr>
          <a:lstStyle/>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4000" b="1" dirty="0">
                <a:solidFill>
                  <a:srgbClr val="225A7A"/>
                </a:solidFill>
                <a:latin typeface="Arial" charset="0"/>
                <a:cs typeface="Arial" charset="0"/>
              </a:rPr>
              <a:t>Profit Recovery </a:t>
            </a:r>
            <a:r>
              <a:rPr lang="en-US" sz="4000" b="1" dirty="0" smtClean="0">
                <a:solidFill>
                  <a:srgbClr val="225A7A"/>
                </a:solidFill>
              </a:rPr>
              <a:t>in 2012 After High CAT Losses; Ultimate Impact of Sandy Still Unclear</a:t>
            </a:r>
            <a:endParaRPr lang="en-US" sz="4000" b="1" dirty="0">
              <a:solidFill>
                <a:srgbClr val="225A7A"/>
              </a:solidFill>
              <a:latin typeface="Arial" charset="0"/>
              <a:cs typeface="Arial" charset="0"/>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2</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3316"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3317"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CFF73BF-3C85-4B75-B632-436947623127}" type="slidenum">
              <a:rPr lang="en-US" sz="900"/>
              <a:pPr algn="r" eaLnBrk="0" hangingPunct="0">
                <a:lnSpc>
                  <a:spcPct val="85000"/>
                </a:lnSpc>
                <a:spcBef>
                  <a:spcPct val="20000"/>
                </a:spcBef>
              </a:pPr>
              <a:t>20</a:t>
            </a:fld>
            <a:endParaRPr lang="en-US" sz="900"/>
          </a:p>
        </p:txBody>
      </p:sp>
      <p:sp>
        <p:nvSpPr>
          <p:cNvPr id="13318" name="Rectangle 7"/>
          <p:cNvSpPr>
            <a:spLocks noGrp="1" noChangeArrowheads="1"/>
          </p:cNvSpPr>
          <p:nvPr>
            <p:ph type="title" idx="4294967295"/>
          </p:nvPr>
        </p:nvSpPr>
        <p:spPr>
          <a:xfrm>
            <a:off x="241300" y="128588"/>
            <a:ext cx="6711950" cy="860425"/>
          </a:xfrm>
        </p:spPr>
        <p:txBody>
          <a:bodyPr/>
          <a:lstStyle/>
          <a:p>
            <a:r>
              <a:rPr lang="en-US" sz="2800" dirty="0" smtClean="0"/>
              <a:t>Nonfarm Payroll (Wages and Salaries):</a:t>
            </a:r>
            <a:br>
              <a:rPr lang="en-US" sz="2800" dirty="0" smtClean="0"/>
            </a:br>
            <a:r>
              <a:rPr lang="en-US" sz="2800" dirty="0" smtClean="0"/>
              <a:t>Quarterly, 2005–2013:Q1</a:t>
            </a:r>
          </a:p>
        </p:txBody>
      </p:sp>
      <p:sp>
        <p:nvSpPr>
          <p:cNvPr id="13319" name="Text Box 5"/>
          <p:cNvSpPr txBox="1">
            <a:spLocks noChangeArrowheads="1"/>
          </p:cNvSpPr>
          <p:nvPr/>
        </p:nvSpPr>
        <p:spPr bwMode="auto">
          <a:xfrm>
            <a:off x="0" y="6245225"/>
            <a:ext cx="8724900" cy="6127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Note: Recession indicated by gray shaded column. Data are seasonally adjusted annual </a:t>
            </a:r>
            <a:r>
              <a:rPr lang="en-US" sz="1100" dirty="0" smtClean="0"/>
              <a:t>rates.</a:t>
            </a:r>
            <a:endParaRPr lang="en-US" sz="1100" dirty="0"/>
          </a:p>
          <a:p>
            <a:pPr eaLnBrk="0" hangingPunct="0">
              <a:lnSpc>
                <a:spcPct val="85000"/>
              </a:lnSpc>
              <a:spcBef>
                <a:spcPct val="25000"/>
              </a:spcBef>
              <a:buClr>
                <a:schemeClr val="accent2"/>
              </a:buClr>
              <a:buFont typeface="Wingdings" pitchFamily="2" charset="2"/>
              <a:buNone/>
            </a:pPr>
            <a:r>
              <a:rPr lang="en-US" sz="1100" dirty="0" smtClean="0"/>
              <a:t>Sources: </a:t>
            </a:r>
            <a:r>
              <a:rPr lang="en-US" sz="1100" dirty="0" smtClean="0">
                <a:hlinkClick r:id="rId4"/>
              </a:rPr>
              <a:t>http</a:t>
            </a:r>
            <a:r>
              <a:rPr lang="en-US" sz="1100" dirty="0">
                <a:hlinkClick r:id="rId4"/>
              </a:rPr>
              <a:t>://research.stlouisfed.org/fred2/series/WASCUR</a:t>
            </a:r>
            <a:r>
              <a:rPr lang="en-US" sz="1100" dirty="0" smtClean="0"/>
              <a:t>; </a:t>
            </a:r>
            <a:r>
              <a:rPr lang="en-US" sz="1100" dirty="0"/>
              <a:t>National Bureau of Economic Research (recession dates); Insurance Information </a:t>
            </a:r>
            <a:r>
              <a:rPr lang="en-US" sz="1100" dirty="0" smtClean="0"/>
              <a:t>Institute.</a:t>
            </a:r>
            <a:endParaRPr lang="en-US" sz="1100" dirty="0"/>
          </a:p>
        </p:txBody>
      </p:sp>
      <p:sp>
        <p:nvSpPr>
          <p:cNvPr id="13320" name="Rectangle 6"/>
          <p:cNvSpPr>
            <a:spLocks noChangeArrowheads="1"/>
          </p:cNvSpPr>
          <p:nvPr/>
        </p:nvSpPr>
        <p:spPr bwMode="black">
          <a:xfrm>
            <a:off x="193675" y="1047750"/>
            <a:ext cx="2438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Billions</a:t>
            </a:r>
          </a:p>
        </p:txBody>
      </p:sp>
      <p:graphicFrame>
        <p:nvGraphicFramePr>
          <p:cNvPr id="13314" name="Object 8"/>
          <p:cNvGraphicFramePr>
            <a:graphicFrameLocks noChangeAspect="1"/>
          </p:cNvGraphicFramePr>
          <p:nvPr/>
        </p:nvGraphicFramePr>
        <p:xfrm>
          <a:off x="352424" y="1186785"/>
          <a:ext cx="8536081" cy="4838700"/>
        </p:xfrm>
        <a:graphic>
          <a:graphicData uri="http://schemas.openxmlformats.org/presentationml/2006/ole">
            <p:oleObj spid="_x0000_s17973250" name="Chart" r:id="rId5" imgW="8343967" imgH="4381555" progId="MSGraph.Chart.8">
              <p:embed followColorScheme="full"/>
            </p:oleObj>
          </a:graphicData>
        </a:graphic>
      </p:graphicFrame>
      <p:sp>
        <p:nvSpPr>
          <p:cNvPr id="10" name="AutoShape 14"/>
          <p:cNvSpPr>
            <a:spLocks noChangeArrowheads="1"/>
          </p:cNvSpPr>
          <p:nvPr/>
        </p:nvSpPr>
        <p:spPr bwMode="blackWhite">
          <a:xfrm>
            <a:off x="1430594" y="2220756"/>
            <a:ext cx="2182456" cy="611188"/>
          </a:xfrm>
          <a:prstGeom prst="wedgeRectCallout">
            <a:avLst>
              <a:gd name="adj1" fmla="val 70520"/>
              <a:gd name="adj2" fmla="val 4182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Prior Peak </a:t>
            </a:r>
            <a:r>
              <a:rPr lang="en-US" sz="1400" b="1" dirty="0">
                <a:solidFill>
                  <a:schemeClr val="bg1"/>
                </a:solidFill>
              </a:rPr>
              <a:t>was 2008:Q1 at $6.60 </a:t>
            </a:r>
            <a:r>
              <a:rPr lang="en-US" sz="1400" b="1" dirty="0" smtClean="0">
                <a:solidFill>
                  <a:schemeClr val="bg1"/>
                </a:solidFill>
              </a:rPr>
              <a:t>trillion</a:t>
            </a:r>
            <a:endParaRPr lang="en-US" sz="1400" b="1" dirty="0">
              <a:solidFill>
                <a:schemeClr val="bg1"/>
              </a:solidFill>
            </a:endParaRPr>
          </a:p>
        </p:txBody>
      </p:sp>
      <p:sp>
        <p:nvSpPr>
          <p:cNvPr id="11" name="AutoShape 14"/>
          <p:cNvSpPr>
            <a:spLocks noChangeArrowheads="1"/>
          </p:cNvSpPr>
          <p:nvPr/>
        </p:nvSpPr>
        <p:spPr bwMode="blackWhite">
          <a:xfrm>
            <a:off x="5132438" y="1489673"/>
            <a:ext cx="2328908" cy="1091293"/>
          </a:xfrm>
          <a:prstGeom prst="wedgeRectCallout">
            <a:avLst>
              <a:gd name="adj1" fmla="val 97729"/>
              <a:gd name="adj2" fmla="val -9197"/>
            </a:avLst>
          </a:prstGeom>
          <a:solidFill>
            <a:srgbClr val="FFC000"/>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a:solidFill>
                  <a:schemeClr val="bg1"/>
                </a:solidFill>
              </a:rPr>
              <a:t>Latest (</a:t>
            </a:r>
            <a:r>
              <a:rPr lang="en-US" b="1" dirty="0" smtClean="0">
                <a:solidFill>
                  <a:schemeClr val="bg1"/>
                </a:solidFill>
              </a:rPr>
              <a:t>2013:Q4) </a:t>
            </a:r>
            <a:r>
              <a:rPr lang="en-US" b="1" dirty="0">
                <a:solidFill>
                  <a:schemeClr val="bg1"/>
                </a:solidFill>
              </a:rPr>
              <a:t>was </a:t>
            </a:r>
            <a:r>
              <a:rPr lang="en-US" b="1" dirty="0" smtClean="0">
                <a:solidFill>
                  <a:schemeClr val="bg1"/>
                </a:solidFill>
              </a:rPr>
              <a:t>$7.01 trillion</a:t>
            </a:r>
            <a:r>
              <a:rPr lang="en-US" b="1" dirty="0">
                <a:solidFill>
                  <a:schemeClr val="bg1"/>
                </a:solidFill>
              </a:rPr>
              <a:t>, a new </a:t>
            </a:r>
            <a:r>
              <a:rPr lang="en-US" b="1" dirty="0" smtClean="0">
                <a:solidFill>
                  <a:schemeClr val="bg1"/>
                </a:solidFill>
              </a:rPr>
              <a:t>peak--$762B above 2009 trough</a:t>
            </a:r>
            <a:endParaRPr lang="en-US" b="1" dirty="0">
              <a:solidFill>
                <a:schemeClr val="bg1"/>
              </a:solidFill>
            </a:endParaRPr>
          </a:p>
        </p:txBody>
      </p:sp>
      <p:sp>
        <p:nvSpPr>
          <p:cNvPr id="12" name="AutoShape 14"/>
          <p:cNvSpPr>
            <a:spLocks noChangeArrowheads="1"/>
          </p:cNvSpPr>
          <p:nvPr/>
        </p:nvSpPr>
        <p:spPr bwMode="blackWhite">
          <a:xfrm>
            <a:off x="2632594" y="4228788"/>
            <a:ext cx="2419350" cy="876300"/>
          </a:xfrm>
          <a:prstGeom prst="wedgeRectCallout">
            <a:avLst>
              <a:gd name="adj1" fmla="val 74707"/>
              <a:gd name="adj2" fmla="val -11686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Recent trough (2009:Q3) was $6.25 trillion, down </a:t>
            </a:r>
            <a:r>
              <a:rPr lang="en-US" sz="1400" b="1" dirty="0" smtClean="0">
                <a:solidFill>
                  <a:schemeClr val="bg1"/>
                </a:solidFill>
              </a:rPr>
              <a:t>5.3% </a:t>
            </a:r>
            <a:r>
              <a:rPr lang="en-US" sz="1400" b="1" dirty="0">
                <a:solidFill>
                  <a:schemeClr val="bg1"/>
                </a:solidFill>
              </a:rPr>
              <a:t>from prior </a:t>
            </a:r>
            <a:r>
              <a:rPr lang="en-US" sz="1400" b="1" dirty="0" smtClean="0">
                <a:solidFill>
                  <a:schemeClr val="bg1"/>
                </a:solidFill>
              </a:rPr>
              <a:t>peak</a:t>
            </a:r>
            <a:endParaRPr lang="en-US" sz="1400" b="1" dirty="0">
              <a:solidFill>
                <a:schemeClr val="bg1"/>
              </a:solidFill>
            </a:endParaRPr>
          </a:p>
        </p:txBody>
      </p:sp>
      <p:sp>
        <p:nvSpPr>
          <p:cNvPr id="13" name="AutoShape 14"/>
          <p:cNvSpPr>
            <a:spLocks noChangeArrowheads="1"/>
          </p:cNvSpPr>
          <p:nvPr/>
        </p:nvSpPr>
        <p:spPr bwMode="blackWhite">
          <a:xfrm>
            <a:off x="6956321" y="3389870"/>
            <a:ext cx="1674811" cy="1182129"/>
          </a:xfrm>
          <a:prstGeom prst="wedgeRectCallout">
            <a:avLst>
              <a:gd name="adj1" fmla="val 52166"/>
              <a:gd name="adj2" fmla="val -15807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Payrolls are 12.2% above their 2009 trough and up 2.7% over the past year</a:t>
            </a:r>
            <a:endParaRPr lang="en-US" sz="1400" b="1" dirty="0">
              <a:solidFill>
                <a:schemeClr val="bg1"/>
              </a:solidFill>
            </a:endParaRPr>
          </a:p>
        </p:txBody>
      </p:sp>
      <p:sp>
        <p:nvSpPr>
          <p:cNvPr id="15" name="Date Placeholder 14"/>
          <p:cNvSpPr>
            <a:spLocks noGrp="1"/>
          </p:cNvSpPr>
          <p:nvPr>
            <p:ph type="dt" sz="half" idx="10"/>
          </p:nvPr>
        </p:nvSpPr>
        <p:spPr/>
        <p:txBody>
          <a:bodyPr/>
          <a:lstStyle/>
          <a:p>
            <a:pPr>
              <a:defRPr/>
            </a:pPr>
            <a:r>
              <a:rPr lang="en-US" smtClean="0"/>
              <a:t>12/01/09 - 9pm</a:t>
            </a:r>
            <a:endParaRPr lang="en-US"/>
          </a:p>
        </p:txBody>
      </p:sp>
      <p:sp>
        <p:nvSpPr>
          <p:cNvPr id="16" name="Slide Number Placeholder 15"/>
          <p:cNvSpPr>
            <a:spLocks noGrp="1"/>
          </p:cNvSpPr>
          <p:nvPr>
            <p:ph type="sldNum" sz="quarter" idx="12"/>
          </p:nvPr>
        </p:nvSpPr>
        <p:spPr/>
        <p:txBody>
          <a:bodyPr/>
          <a:lstStyle/>
          <a:p>
            <a:pPr>
              <a:defRPr/>
            </a:pPr>
            <a:fld id="{79649112-2361-4913-9798-B6AEBB59A8D4}" type="slidenum">
              <a:rPr lang="en-US" smtClean="0"/>
              <a:pPr>
                <a:defRPr/>
              </a:pPr>
              <a:t>20</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par>
                          <p:cTn id="8" fill="hold" nodeType="afterGroup">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11"/>
                                        </p:tgtEl>
                                        <p:attrNameLst>
                                          <p:attrName>style.visibility</p:attrName>
                                        </p:attrNameLst>
                                      </p:cBhvr>
                                      <p:to>
                                        <p:strVal val="visible"/>
                                      </p:to>
                                    </p:set>
                                    <p:animEffect transition="in" filter="wipe(right)">
                                      <p:cBhvr>
                                        <p:cTn id="11" dur="500"/>
                                        <p:tgtEl>
                                          <p:spTgt spid="11"/>
                                        </p:tgtEl>
                                      </p:cBhvr>
                                    </p:animEffect>
                                  </p:childTnLst>
                                </p:cTn>
                              </p:par>
                            </p:childTnLst>
                          </p:cTn>
                        </p:par>
                        <p:par>
                          <p:cTn id="12" fill="hold" nodeType="afterGroup">
                            <p:stCondLst>
                              <p:cond delay="3000"/>
                            </p:stCondLst>
                            <p:childTnLst>
                              <p:par>
                                <p:cTn id="13" presetID="22" presetClass="entr" presetSubtype="2" fill="hold" grpId="0" nodeType="afterEffect">
                                  <p:stCondLst>
                                    <p:cond delay="1000"/>
                                  </p:stCondLst>
                                  <p:childTnLst>
                                    <p:set>
                                      <p:cBhvr>
                                        <p:cTn id="14" dur="1" fill="hold">
                                          <p:stCondLst>
                                            <p:cond delay="0"/>
                                          </p:stCondLst>
                                        </p:cTn>
                                        <p:tgtEl>
                                          <p:spTgt spid="12"/>
                                        </p:tgtEl>
                                        <p:attrNameLst>
                                          <p:attrName>style.visibility</p:attrName>
                                        </p:attrNameLst>
                                      </p:cBhvr>
                                      <p:to>
                                        <p:strVal val="visible"/>
                                      </p:to>
                                    </p:set>
                                    <p:animEffect transition="in" filter="wipe(right)">
                                      <p:cBhvr>
                                        <p:cTn id="15" dur="500"/>
                                        <p:tgtEl>
                                          <p:spTgt spid="12"/>
                                        </p:tgtEl>
                                      </p:cBhvr>
                                    </p:animEffect>
                                  </p:childTnLst>
                                </p:cTn>
                              </p:par>
                            </p:childTnLst>
                          </p:cTn>
                        </p:par>
                        <p:par>
                          <p:cTn id="16" fill="hold">
                            <p:stCondLst>
                              <p:cond delay="4500"/>
                            </p:stCondLst>
                            <p:childTnLst>
                              <p:par>
                                <p:cTn id="17" presetID="22" presetClass="entr" presetSubtype="2" fill="hold" grpId="0" nodeType="afterEffect">
                                  <p:stCondLst>
                                    <p:cond delay="1000"/>
                                  </p:stCondLst>
                                  <p:childTnLst>
                                    <p:set>
                                      <p:cBhvr>
                                        <p:cTn id="18" dur="1" fill="hold">
                                          <p:stCondLst>
                                            <p:cond delay="0"/>
                                          </p:stCondLst>
                                        </p:cTn>
                                        <p:tgtEl>
                                          <p:spTgt spid="13"/>
                                        </p:tgtEl>
                                        <p:attrNameLst>
                                          <p:attrName>style.visibility</p:attrName>
                                        </p:attrNameLst>
                                      </p:cBhvr>
                                      <p:to>
                                        <p:strVal val="visible"/>
                                      </p:to>
                                    </p:set>
                                    <p:animEffect transition="in" filter="wipe(right)">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260350" y="90488"/>
            <a:ext cx="7550150" cy="860425"/>
          </a:xfrm>
        </p:spPr>
        <p:txBody>
          <a:bodyPr/>
          <a:lstStyle/>
          <a:p>
            <a:r>
              <a:rPr lang="en-US" smtClean="0">
                <a:latin typeface="Arial" pitchFamily="34" charset="0"/>
              </a:rPr>
              <a:t>Data Breaches 2005-2013, By Number of Breaches and Records Exposed</a:t>
            </a:r>
          </a:p>
        </p:txBody>
      </p:sp>
      <p:sp>
        <p:nvSpPr>
          <p:cNvPr id="1028" name="Rectangle 3"/>
          <p:cNvSpPr>
            <a:spLocks noChangeArrowheads="1"/>
          </p:cNvSpPr>
          <p:nvPr/>
        </p:nvSpPr>
        <p:spPr bwMode="black">
          <a:xfrm>
            <a:off x="347663" y="1139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cs typeface="Arial" pitchFamily="34" charset="0"/>
              </a:rPr>
              <a:t># Data Breaches/Millions of Records Exposed</a:t>
            </a:r>
          </a:p>
        </p:txBody>
      </p:sp>
      <p:sp>
        <p:nvSpPr>
          <p:cNvPr id="1029" name="Rectangle 4"/>
          <p:cNvSpPr>
            <a:spLocks noChangeArrowheads="1"/>
          </p:cNvSpPr>
          <p:nvPr/>
        </p:nvSpPr>
        <p:spPr bwMode="auto">
          <a:xfrm>
            <a:off x="0" y="6415088"/>
            <a:ext cx="8636000" cy="442912"/>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rgbClr val="FF6801"/>
              </a:buClr>
              <a:buFont typeface="Wingdings" pitchFamily="2" charset="2"/>
              <a:buNone/>
              <a:tabLst>
                <a:tab pos="112713" algn="r"/>
              </a:tabLst>
            </a:pPr>
            <a:r>
              <a:rPr lang="en-US" sz="1100">
                <a:solidFill>
                  <a:srgbClr val="000000"/>
                </a:solidFill>
                <a:cs typeface="Arial" pitchFamily="34" charset="0"/>
              </a:rPr>
              <a:t>*	 2013 figures as of March 19, 2013.</a:t>
            </a:r>
          </a:p>
          <a:p>
            <a:pPr marL="133350" indent="-133350" eaLnBrk="0" hangingPunct="0">
              <a:lnSpc>
                <a:spcPct val="90000"/>
              </a:lnSpc>
              <a:buClr>
                <a:srgbClr val="FF6801"/>
              </a:buClr>
              <a:buFont typeface="Wingdings" pitchFamily="2" charset="2"/>
              <a:buNone/>
              <a:tabLst>
                <a:tab pos="112713" algn="r"/>
              </a:tabLst>
            </a:pPr>
            <a:r>
              <a:rPr lang="en-US" sz="1100">
                <a:solidFill>
                  <a:srgbClr val="000000"/>
                </a:solidFill>
                <a:cs typeface="Arial" pitchFamily="34" charset="0"/>
              </a:rPr>
              <a:t>	Source: Identity Theft Resource Center</a:t>
            </a:r>
          </a:p>
        </p:txBody>
      </p:sp>
      <p:graphicFrame>
        <p:nvGraphicFramePr>
          <p:cNvPr id="1026" name="Object 2"/>
          <p:cNvGraphicFramePr>
            <a:graphicFrameLocks/>
          </p:cNvGraphicFramePr>
          <p:nvPr/>
        </p:nvGraphicFramePr>
        <p:xfrm>
          <a:off x="279400" y="1333500"/>
          <a:ext cx="8597900" cy="4203700"/>
        </p:xfrm>
        <a:graphic>
          <a:graphicData uri="http://schemas.openxmlformats.org/presentationml/2006/ole">
            <p:oleObj spid="_x0000_s17530882" name="Chart" r:id="rId4" imgW="8601126" imgH="4105150" progId="MSGraph.Chart.8">
              <p:embed followColorScheme="full"/>
            </p:oleObj>
          </a:graphicData>
        </a:graphic>
      </p:graphicFrame>
      <p:sp>
        <p:nvSpPr>
          <p:cNvPr id="307206" name="Rectangle 6"/>
          <p:cNvSpPr>
            <a:spLocks noChangeArrowheads="1"/>
          </p:cNvSpPr>
          <p:nvPr/>
        </p:nvSpPr>
        <p:spPr bwMode="blackWhite">
          <a:xfrm>
            <a:off x="414338" y="5537200"/>
            <a:ext cx="7688262" cy="6556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a:solidFill>
                  <a:srgbClr val="FFFFFF"/>
                </a:solidFill>
                <a:cs typeface="Arial" pitchFamily="34" charset="0"/>
              </a:rPr>
              <a:t>The total number of data breaches and number of records exposed fluctuates from year to year and over time.</a:t>
            </a:r>
          </a:p>
        </p:txBody>
      </p:sp>
      <p:sp>
        <p:nvSpPr>
          <p:cNvPr id="1031" name="Rectangle 3"/>
          <p:cNvSpPr>
            <a:spLocks noChangeArrowheads="1"/>
          </p:cNvSpPr>
          <p:nvPr/>
        </p:nvSpPr>
        <p:spPr bwMode="black">
          <a:xfrm>
            <a:off x="8031163" y="1333500"/>
            <a:ext cx="769937" cy="222250"/>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cs typeface="Arial" pitchFamily="34" charset="0"/>
              </a:rPr>
              <a:t>Millions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307206"/>
                                        </p:tgtEl>
                                        <p:attrNameLst>
                                          <p:attrName>style.visibility</p:attrName>
                                        </p:attrNameLst>
                                      </p:cBhvr>
                                      <p:to>
                                        <p:strVal val="visible"/>
                                      </p:to>
                                    </p:set>
                                    <p:anim calcmode="lin" valueType="num">
                                      <p:cBhvr>
                                        <p:cTn id="7" dur="500" fill="hold"/>
                                        <p:tgtEl>
                                          <p:spTgt spid="307206"/>
                                        </p:tgtEl>
                                        <p:attrNameLst>
                                          <p:attrName>ppt_w</p:attrName>
                                        </p:attrNameLst>
                                      </p:cBhvr>
                                      <p:tavLst>
                                        <p:tav tm="0">
                                          <p:val>
                                            <p:fltVal val="0"/>
                                          </p:val>
                                        </p:tav>
                                        <p:tav tm="100000">
                                          <p:val>
                                            <p:strVal val="#ppt_w"/>
                                          </p:val>
                                        </p:tav>
                                      </p:tavLst>
                                    </p:anim>
                                    <p:anim calcmode="lin" valueType="num">
                                      <p:cBhvr>
                                        <p:cTn id="8" dur="500" fill="hold"/>
                                        <p:tgtEl>
                                          <p:spTgt spid="30720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06" grpId="0" animBg="1"/>
    </p:bld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110"/>
          <p:cNvSpPr>
            <a:spLocks noGrp="1" noChangeArrowheads="1"/>
          </p:cNvSpPr>
          <p:nvPr>
            <p:ph type="sldNum" sz="quarter" idx="12"/>
          </p:nvPr>
        </p:nvSpPr>
        <p:spPr>
          <a:noFill/>
        </p:spPr>
        <p:txBody>
          <a:bodyPr/>
          <a:lstStyle/>
          <a:p>
            <a:fld id="{1D5D9F09-BB4C-4EBB-B52E-FDC9F684F6D8}" type="slidenum">
              <a:rPr lang="en-US" smtClean="0">
                <a:latin typeface="Arial" pitchFamily="34" charset="0"/>
              </a:rPr>
              <a:pPr/>
              <a:t>201</a:t>
            </a:fld>
            <a:endParaRPr lang="en-US" smtClean="0">
              <a:latin typeface="Arial" pitchFamily="34" charset="0"/>
            </a:endParaRPr>
          </a:p>
        </p:txBody>
      </p:sp>
      <p:sp>
        <p:nvSpPr>
          <p:cNvPr id="2052" name="Freeform 2"/>
          <p:cNvSpPr>
            <a:spLocks/>
          </p:cNvSpPr>
          <p:nvPr/>
        </p:nvSpPr>
        <p:spPr bwMode="gray">
          <a:xfrm>
            <a:off x="6210300" y="2482850"/>
            <a:ext cx="161925" cy="285750"/>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2053" name="Rectangle 3"/>
          <p:cNvSpPr>
            <a:spLocks noGrp="1" noChangeArrowheads="1"/>
          </p:cNvSpPr>
          <p:nvPr>
            <p:ph type="title"/>
          </p:nvPr>
        </p:nvSpPr>
        <p:spPr/>
        <p:txBody>
          <a:bodyPr/>
          <a:lstStyle/>
          <a:p>
            <a:r>
              <a:rPr lang="en-US" smtClean="0">
                <a:latin typeface="Arial" pitchFamily="34" charset="0"/>
              </a:rPr>
              <a:t>2012 Data Breaches By Business Category, By Number of Breaches</a:t>
            </a:r>
          </a:p>
        </p:txBody>
      </p:sp>
      <p:graphicFrame>
        <p:nvGraphicFramePr>
          <p:cNvPr id="6151176" name="Object 8"/>
          <p:cNvGraphicFramePr>
            <a:graphicFrameLocks noGrp="1"/>
          </p:cNvGraphicFramePr>
          <p:nvPr>
            <p:ph idx="4294967295"/>
          </p:nvPr>
        </p:nvGraphicFramePr>
        <p:xfrm>
          <a:off x="1866900" y="2070100"/>
          <a:ext cx="5207000" cy="4216400"/>
        </p:xfrm>
        <a:graphic>
          <a:graphicData uri="http://schemas.openxmlformats.org/presentationml/2006/ole">
            <p:oleObj spid="_x0000_s17531906" name="Chart" r:id="rId4" imgW="5210129" imgH="4219602" progId="MSGraph.Chart.8">
              <p:embed followColorScheme="full"/>
            </p:oleObj>
          </a:graphicData>
        </a:graphic>
      </p:graphicFrame>
      <p:sp>
        <p:nvSpPr>
          <p:cNvPr id="2054" name="Rectangle 5"/>
          <p:cNvSpPr>
            <a:spLocks noChangeArrowheads="1"/>
          </p:cNvSpPr>
          <p:nvPr/>
        </p:nvSpPr>
        <p:spPr bwMode="auto">
          <a:xfrm>
            <a:off x="-241300" y="6389688"/>
            <a:ext cx="8648700" cy="468312"/>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							</a:t>
            </a:r>
          </a:p>
          <a:p>
            <a:pPr eaLnBrk="0" hangingPunct="0">
              <a:lnSpc>
                <a:spcPct val="85000"/>
              </a:lnSpc>
              <a:spcBef>
                <a:spcPct val="25000"/>
              </a:spcBef>
              <a:buClr>
                <a:schemeClr val="accent2"/>
              </a:buClr>
              <a:buFont typeface="Wingdings" pitchFamily="2" charset="2"/>
              <a:buNone/>
            </a:pPr>
            <a:r>
              <a:rPr lang="en-US" sz="1100"/>
              <a:t>Source: </a:t>
            </a:r>
            <a:r>
              <a:rPr lang="en-US" sz="1100">
                <a:latin typeface="Verdana" pitchFamily="34" charset="0"/>
              </a:rPr>
              <a:t>Identity Theft Resource Center, </a:t>
            </a:r>
            <a:r>
              <a:rPr lang="en-US" sz="1100">
                <a:latin typeface="Verdana" pitchFamily="34" charset="0"/>
                <a:hlinkClick r:id="rId5"/>
              </a:rPr>
              <a:t>http://www.idtheftcenter.org/ITRC%20Breach%20Report%202012.pdf</a:t>
            </a:r>
            <a:r>
              <a:rPr lang="en-US" sz="1100"/>
              <a:t>.</a:t>
            </a:r>
          </a:p>
        </p:txBody>
      </p:sp>
      <p:sp>
        <p:nvSpPr>
          <p:cNvPr id="2006022" name="Rectangle 6"/>
          <p:cNvSpPr>
            <a:spLocks noChangeArrowheads="1"/>
          </p:cNvSpPr>
          <p:nvPr/>
        </p:nvSpPr>
        <p:spPr bwMode="blackWhite">
          <a:xfrm>
            <a:off x="315913" y="1092200"/>
            <a:ext cx="8437562" cy="6223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a:solidFill>
                  <a:srgbClr val="FFFFFF"/>
                </a:solidFill>
              </a:rPr>
              <a:t>The majority of the 447 data breaches in 2012 affected business and medical/healthcare organizations, according to the Identity Theft Resource Center.</a:t>
            </a:r>
          </a:p>
        </p:txBody>
      </p:sp>
      <p:sp>
        <p:nvSpPr>
          <p:cNvPr id="2056" name="TextBox 18"/>
          <p:cNvSpPr txBox="1">
            <a:spLocks noChangeArrowheads="1"/>
          </p:cNvSpPr>
          <p:nvPr/>
        </p:nvSpPr>
        <p:spPr bwMode="auto">
          <a:xfrm>
            <a:off x="6324600" y="2298700"/>
            <a:ext cx="1985963" cy="523875"/>
          </a:xfrm>
          <a:prstGeom prst="rect">
            <a:avLst/>
          </a:prstGeom>
          <a:noFill/>
          <a:ln w="9525">
            <a:noFill/>
            <a:miter lim="800000"/>
            <a:headEnd/>
            <a:tailEnd/>
          </a:ln>
        </p:spPr>
        <p:txBody>
          <a:bodyPr wrap="none">
            <a:spAutoFit/>
          </a:bodyPr>
          <a:lstStyle/>
          <a:p>
            <a:r>
              <a:rPr lang="en-US" sz="1400"/>
              <a:t>Business, 165 (36.9%)</a:t>
            </a:r>
          </a:p>
          <a:p>
            <a:endParaRPr lang="en-US" sz="1400"/>
          </a:p>
        </p:txBody>
      </p:sp>
      <p:sp>
        <p:nvSpPr>
          <p:cNvPr id="2057" name="Rectangle 7"/>
          <p:cNvSpPr>
            <a:spLocks noChangeArrowheads="1"/>
          </p:cNvSpPr>
          <p:nvPr/>
        </p:nvSpPr>
        <p:spPr bwMode="gray">
          <a:xfrm>
            <a:off x="1625600" y="2230438"/>
            <a:ext cx="2247900" cy="182562"/>
          </a:xfrm>
          <a:prstGeom prst="rect">
            <a:avLst/>
          </a:prstGeom>
          <a:noFill/>
          <a:ln w="9525">
            <a:noFill/>
            <a:miter lim="800000"/>
            <a:headEnd/>
            <a:tailEnd/>
          </a:ln>
        </p:spPr>
        <p:txBody>
          <a:bodyPr lIns="0" tIns="0" rIns="0" bIns="0" anchor="ctr">
            <a:spAutoFit/>
          </a:bodyPr>
          <a:lstStyle/>
          <a:p>
            <a:pPr>
              <a:lnSpc>
                <a:spcPct val="85000"/>
              </a:lnSpc>
            </a:pPr>
            <a:r>
              <a:rPr lang="en-US" sz="1400"/>
              <a:t>Govt/Military, 50 (11.2%) </a:t>
            </a:r>
          </a:p>
        </p:txBody>
      </p:sp>
      <p:sp>
        <p:nvSpPr>
          <p:cNvPr id="2058" name="Rectangle 7"/>
          <p:cNvSpPr>
            <a:spLocks noChangeArrowheads="1"/>
          </p:cNvSpPr>
          <p:nvPr/>
        </p:nvSpPr>
        <p:spPr bwMode="gray">
          <a:xfrm>
            <a:off x="4051300" y="1747838"/>
            <a:ext cx="2082800" cy="365125"/>
          </a:xfrm>
          <a:prstGeom prst="rect">
            <a:avLst/>
          </a:prstGeom>
          <a:noFill/>
          <a:ln w="9525">
            <a:noFill/>
            <a:miter lim="800000"/>
            <a:headEnd/>
            <a:tailEnd/>
          </a:ln>
        </p:spPr>
        <p:txBody>
          <a:bodyPr lIns="0" tIns="0" rIns="0" bIns="0" anchor="ctr">
            <a:spAutoFit/>
          </a:bodyPr>
          <a:lstStyle/>
          <a:p>
            <a:pPr>
              <a:lnSpc>
                <a:spcPct val="85000"/>
              </a:lnSpc>
            </a:pPr>
            <a:r>
              <a:rPr lang="en-US" sz="1400"/>
              <a:t>Banking/Credit/Financial, 17 (3.8%)</a:t>
            </a:r>
          </a:p>
        </p:txBody>
      </p:sp>
      <p:sp>
        <p:nvSpPr>
          <p:cNvPr id="2059" name="Rectangle 7"/>
          <p:cNvSpPr>
            <a:spLocks noChangeArrowheads="1"/>
          </p:cNvSpPr>
          <p:nvPr/>
        </p:nvSpPr>
        <p:spPr bwMode="gray">
          <a:xfrm>
            <a:off x="815975" y="3362325"/>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a:t>Educational, 61 (13.6%)</a:t>
            </a:r>
          </a:p>
        </p:txBody>
      </p:sp>
      <p:sp>
        <p:nvSpPr>
          <p:cNvPr id="2060" name="Rectangle 7"/>
          <p:cNvSpPr>
            <a:spLocks noChangeArrowheads="1"/>
          </p:cNvSpPr>
          <p:nvPr/>
        </p:nvSpPr>
        <p:spPr bwMode="gray">
          <a:xfrm>
            <a:off x="266700" y="5340350"/>
            <a:ext cx="2667000" cy="182563"/>
          </a:xfrm>
          <a:prstGeom prst="rect">
            <a:avLst/>
          </a:prstGeom>
          <a:noFill/>
          <a:ln w="9525">
            <a:noFill/>
            <a:miter lim="800000"/>
            <a:headEnd/>
            <a:tailEnd/>
          </a:ln>
        </p:spPr>
        <p:txBody>
          <a:bodyPr lIns="0" tIns="0" rIns="0" bIns="0" anchor="ctr">
            <a:spAutoFit/>
          </a:bodyPr>
          <a:lstStyle/>
          <a:p>
            <a:pPr>
              <a:lnSpc>
                <a:spcPct val="85000"/>
              </a:lnSpc>
            </a:pPr>
            <a:r>
              <a:rPr lang="en-US" sz="1400"/>
              <a:t>Medical/Healthcare, 154 (34.5%)</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06022"/>
                                        </p:tgtEl>
                                        <p:attrNameLst>
                                          <p:attrName>style.visibility</p:attrName>
                                        </p:attrNameLst>
                                      </p:cBhvr>
                                      <p:to>
                                        <p:strVal val="visible"/>
                                      </p:to>
                                    </p:set>
                                    <p:anim calcmode="lin" valueType="num">
                                      <p:cBhvr>
                                        <p:cTn id="7" dur="500" fill="hold"/>
                                        <p:tgtEl>
                                          <p:spTgt spid="2006022"/>
                                        </p:tgtEl>
                                        <p:attrNameLst>
                                          <p:attrName>ppt_w</p:attrName>
                                        </p:attrNameLst>
                                      </p:cBhvr>
                                      <p:tavLst>
                                        <p:tav tm="0">
                                          <p:val>
                                            <p:fltVal val="0"/>
                                          </p:val>
                                        </p:tav>
                                        <p:tav tm="100000">
                                          <p:val>
                                            <p:strVal val="#ppt_w"/>
                                          </p:val>
                                        </p:tav>
                                      </p:tavLst>
                                    </p:anim>
                                    <p:anim calcmode="lin" valueType="num">
                                      <p:cBhvr>
                                        <p:cTn id="8" dur="500" fill="hold"/>
                                        <p:tgtEl>
                                          <p:spTgt spid="20060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6022" grpId="0" animBg="1"/>
    </p:bldLst>
  </p:timing>
</p:sld>
</file>

<file path=ppt/slides/slide20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5" name="Rectangle 110"/>
          <p:cNvSpPr>
            <a:spLocks noGrp="1" noChangeArrowheads="1"/>
          </p:cNvSpPr>
          <p:nvPr>
            <p:ph type="sldNum" sz="quarter" idx="12"/>
          </p:nvPr>
        </p:nvSpPr>
        <p:spPr>
          <a:noFill/>
        </p:spPr>
        <p:txBody>
          <a:bodyPr/>
          <a:lstStyle/>
          <a:p>
            <a:fld id="{5ECF63E6-CFC7-4C76-894F-AF6D59E06C13}" type="slidenum">
              <a:rPr lang="en-US" smtClean="0">
                <a:latin typeface="Arial" pitchFamily="34" charset="0"/>
              </a:rPr>
              <a:pPr/>
              <a:t>202</a:t>
            </a:fld>
            <a:endParaRPr lang="en-US" smtClean="0">
              <a:latin typeface="Arial" pitchFamily="34" charset="0"/>
            </a:endParaRPr>
          </a:p>
        </p:txBody>
      </p:sp>
      <p:sp>
        <p:nvSpPr>
          <p:cNvPr id="3076" name="Freeform 2"/>
          <p:cNvSpPr>
            <a:spLocks/>
          </p:cNvSpPr>
          <p:nvPr/>
        </p:nvSpPr>
        <p:spPr bwMode="gray">
          <a:xfrm>
            <a:off x="6210300" y="2482850"/>
            <a:ext cx="161925" cy="285750"/>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077" name="Rectangle 3"/>
          <p:cNvSpPr>
            <a:spLocks noGrp="1" noChangeArrowheads="1"/>
          </p:cNvSpPr>
          <p:nvPr>
            <p:ph type="title"/>
          </p:nvPr>
        </p:nvSpPr>
        <p:spPr/>
        <p:txBody>
          <a:bodyPr/>
          <a:lstStyle/>
          <a:p>
            <a:r>
              <a:rPr lang="en-US" smtClean="0">
                <a:latin typeface="Arial" pitchFamily="34" charset="0"/>
              </a:rPr>
              <a:t>2012 Data Breaches By Category, By Number of Records Exposed</a:t>
            </a:r>
          </a:p>
        </p:txBody>
      </p:sp>
      <p:graphicFrame>
        <p:nvGraphicFramePr>
          <p:cNvPr id="6151176" name="Object 8"/>
          <p:cNvGraphicFramePr>
            <a:graphicFrameLocks noGrp="1"/>
          </p:cNvGraphicFramePr>
          <p:nvPr>
            <p:ph idx="4294967295"/>
          </p:nvPr>
        </p:nvGraphicFramePr>
        <p:xfrm>
          <a:off x="1943100" y="2057400"/>
          <a:ext cx="5207000" cy="4216400"/>
        </p:xfrm>
        <a:graphic>
          <a:graphicData uri="http://schemas.openxmlformats.org/presentationml/2006/ole">
            <p:oleObj spid="_x0000_s17532930" name="Chart" r:id="rId4" imgW="5210129" imgH="4219602" progId="MSGraph.Chart.8">
              <p:embed followColorScheme="full"/>
            </p:oleObj>
          </a:graphicData>
        </a:graphic>
      </p:graphicFrame>
      <p:sp>
        <p:nvSpPr>
          <p:cNvPr id="3078" name="Rectangle 5"/>
          <p:cNvSpPr>
            <a:spLocks noChangeArrowheads="1"/>
          </p:cNvSpPr>
          <p:nvPr/>
        </p:nvSpPr>
        <p:spPr bwMode="auto">
          <a:xfrm>
            <a:off x="-241300" y="6389688"/>
            <a:ext cx="8509000" cy="468312"/>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							</a:t>
            </a:r>
          </a:p>
          <a:p>
            <a:pPr eaLnBrk="0" hangingPunct="0">
              <a:lnSpc>
                <a:spcPct val="85000"/>
              </a:lnSpc>
              <a:spcBef>
                <a:spcPct val="25000"/>
              </a:spcBef>
              <a:buClr>
                <a:schemeClr val="accent2"/>
              </a:buClr>
              <a:buFont typeface="Wingdings" pitchFamily="2" charset="2"/>
              <a:buNone/>
            </a:pPr>
            <a:r>
              <a:rPr lang="en-US" sz="1100"/>
              <a:t>Source: </a:t>
            </a:r>
            <a:r>
              <a:rPr lang="en-US" sz="1100">
                <a:latin typeface="Verdana" pitchFamily="34" charset="0"/>
              </a:rPr>
              <a:t>Identity Theft Resource Center, </a:t>
            </a:r>
            <a:r>
              <a:rPr lang="en-US" sz="1100">
                <a:latin typeface="Verdana" pitchFamily="34" charset="0"/>
                <a:hlinkClick r:id="rId5"/>
              </a:rPr>
              <a:t>http://www.idtheftcenter.org/ITRC%20Breach%20Report%202012.pdf</a:t>
            </a:r>
            <a:r>
              <a:rPr lang="en-US" sz="1100"/>
              <a:t>.</a:t>
            </a:r>
          </a:p>
        </p:txBody>
      </p:sp>
      <p:sp>
        <p:nvSpPr>
          <p:cNvPr id="2006022" name="Rectangle 6"/>
          <p:cNvSpPr>
            <a:spLocks noChangeArrowheads="1"/>
          </p:cNvSpPr>
          <p:nvPr/>
        </p:nvSpPr>
        <p:spPr bwMode="blackWhite">
          <a:xfrm>
            <a:off x="315913" y="1092200"/>
            <a:ext cx="8437562" cy="6223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a:solidFill>
                  <a:srgbClr val="FFFFFF"/>
                </a:solidFill>
              </a:rPr>
              <a:t>Government/Military and Business organizations accounted for the majority of records exposed by data breaches during 2012.</a:t>
            </a:r>
          </a:p>
        </p:txBody>
      </p:sp>
      <p:sp>
        <p:nvSpPr>
          <p:cNvPr id="3080" name="TextBox 18"/>
          <p:cNvSpPr txBox="1">
            <a:spLocks noChangeArrowheads="1"/>
          </p:cNvSpPr>
          <p:nvPr/>
        </p:nvSpPr>
        <p:spPr bwMode="auto">
          <a:xfrm>
            <a:off x="6324600" y="2298700"/>
            <a:ext cx="2749550" cy="307975"/>
          </a:xfrm>
          <a:prstGeom prst="rect">
            <a:avLst/>
          </a:prstGeom>
          <a:noFill/>
          <a:ln w="9525">
            <a:noFill/>
            <a:miter lim="800000"/>
            <a:headEnd/>
            <a:tailEnd/>
          </a:ln>
        </p:spPr>
        <p:txBody>
          <a:bodyPr wrap="none">
            <a:spAutoFit/>
          </a:bodyPr>
          <a:lstStyle/>
          <a:p>
            <a:r>
              <a:rPr lang="en-US" sz="1400"/>
              <a:t>Govt/Military, 7.7 million (44.4%)</a:t>
            </a:r>
          </a:p>
        </p:txBody>
      </p:sp>
      <p:sp>
        <p:nvSpPr>
          <p:cNvPr id="3081" name="Rectangle 7"/>
          <p:cNvSpPr>
            <a:spLocks noChangeArrowheads="1"/>
          </p:cNvSpPr>
          <p:nvPr/>
        </p:nvSpPr>
        <p:spPr bwMode="gray">
          <a:xfrm>
            <a:off x="927100" y="2052638"/>
            <a:ext cx="3390900" cy="182562"/>
          </a:xfrm>
          <a:prstGeom prst="rect">
            <a:avLst/>
          </a:prstGeom>
          <a:noFill/>
          <a:ln w="9525">
            <a:noFill/>
            <a:miter lim="800000"/>
            <a:headEnd/>
            <a:tailEnd/>
          </a:ln>
        </p:spPr>
        <p:txBody>
          <a:bodyPr lIns="0" tIns="0" rIns="0" bIns="0" anchor="ctr">
            <a:spAutoFit/>
          </a:bodyPr>
          <a:lstStyle/>
          <a:p>
            <a:pPr>
              <a:lnSpc>
                <a:spcPct val="85000"/>
              </a:lnSpc>
            </a:pPr>
            <a:r>
              <a:rPr lang="en-US" sz="1400"/>
              <a:t>Medical/Healthcare, 2.2 million (12.9%)</a:t>
            </a:r>
          </a:p>
        </p:txBody>
      </p:sp>
      <p:sp>
        <p:nvSpPr>
          <p:cNvPr id="3082" name="Rectangle 7"/>
          <p:cNvSpPr>
            <a:spLocks noChangeArrowheads="1"/>
          </p:cNvSpPr>
          <p:nvPr/>
        </p:nvSpPr>
        <p:spPr bwMode="gray">
          <a:xfrm>
            <a:off x="4232275" y="1747838"/>
            <a:ext cx="1984375" cy="365125"/>
          </a:xfrm>
          <a:prstGeom prst="rect">
            <a:avLst/>
          </a:prstGeom>
          <a:noFill/>
          <a:ln w="9525">
            <a:noFill/>
            <a:miter lim="800000"/>
            <a:headEnd/>
            <a:tailEnd/>
          </a:ln>
        </p:spPr>
        <p:txBody>
          <a:bodyPr lIns="0" tIns="0" rIns="0" bIns="0" anchor="ctr">
            <a:spAutoFit/>
          </a:bodyPr>
          <a:lstStyle/>
          <a:p>
            <a:pPr>
              <a:lnSpc>
                <a:spcPct val="85000"/>
              </a:lnSpc>
            </a:pPr>
            <a:r>
              <a:rPr lang="en-US" sz="1400"/>
              <a:t>Banking/Credit/Financial, 470,048 (2.7%)</a:t>
            </a:r>
          </a:p>
        </p:txBody>
      </p:sp>
      <p:sp>
        <p:nvSpPr>
          <p:cNvPr id="3083" name="Rectangle 7"/>
          <p:cNvSpPr>
            <a:spLocks noChangeArrowheads="1"/>
          </p:cNvSpPr>
          <p:nvPr/>
        </p:nvSpPr>
        <p:spPr bwMode="gray">
          <a:xfrm>
            <a:off x="457200" y="3298825"/>
            <a:ext cx="2749550" cy="184150"/>
          </a:xfrm>
          <a:prstGeom prst="rect">
            <a:avLst/>
          </a:prstGeom>
          <a:noFill/>
          <a:ln w="9525">
            <a:noFill/>
            <a:miter lim="800000"/>
            <a:headEnd/>
            <a:tailEnd/>
          </a:ln>
        </p:spPr>
        <p:txBody>
          <a:bodyPr lIns="0" tIns="0" rIns="0" bIns="0" anchor="ctr">
            <a:spAutoFit/>
          </a:bodyPr>
          <a:lstStyle/>
          <a:p>
            <a:pPr>
              <a:lnSpc>
                <a:spcPct val="85000"/>
              </a:lnSpc>
            </a:pPr>
            <a:r>
              <a:rPr lang="en-US" sz="1400"/>
              <a:t>Educational, 2.3 million (13.3%)</a:t>
            </a:r>
          </a:p>
        </p:txBody>
      </p:sp>
      <p:sp>
        <p:nvSpPr>
          <p:cNvPr id="3084" name="Rectangle 7"/>
          <p:cNvSpPr>
            <a:spLocks noChangeArrowheads="1"/>
          </p:cNvSpPr>
          <p:nvPr/>
        </p:nvSpPr>
        <p:spPr bwMode="gray">
          <a:xfrm>
            <a:off x="685800" y="5346700"/>
            <a:ext cx="2387600" cy="182563"/>
          </a:xfrm>
          <a:prstGeom prst="rect">
            <a:avLst/>
          </a:prstGeom>
          <a:noFill/>
          <a:ln w="9525">
            <a:noFill/>
            <a:miter lim="800000"/>
            <a:headEnd/>
            <a:tailEnd/>
          </a:ln>
        </p:spPr>
        <p:txBody>
          <a:bodyPr lIns="0" tIns="0" rIns="0" bIns="0" anchor="ctr">
            <a:spAutoFit/>
          </a:bodyPr>
          <a:lstStyle/>
          <a:p>
            <a:pPr>
              <a:lnSpc>
                <a:spcPct val="85000"/>
              </a:lnSpc>
            </a:pPr>
            <a:r>
              <a:rPr lang="en-US" sz="1400"/>
              <a:t>Business, 4.6 million (26.7%)</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06022"/>
                                        </p:tgtEl>
                                        <p:attrNameLst>
                                          <p:attrName>style.visibility</p:attrName>
                                        </p:attrNameLst>
                                      </p:cBhvr>
                                      <p:to>
                                        <p:strVal val="visible"/>
                                      </p:to>
                                    </p:set>
                                    <p:anim calcmode="lin" valueType="num">
                                      <p:cBhvr>
                                        <p:cTn id="7" dur="500" fill="hold"/>
                                        <p:tgtEl>
                                          <p:spTgt spid="2006022"/>
                                        </p:tgtEl>
                                        <p:attrNameLst>
                                          <p:attrName>ppt_w</p:attrName>
                                        </p:attrNameLst>
                                      </p:cBhvr>
                                      <p:tavLst>
                                        <p:tav tm="0">
                                          <p:val>
                                            <p:fltVal val="0"/>
                                          </p:val>
                                        </p:tav>
                                        <p:tav tm="100000">
                                          <p:val>
                                            <p:strVal val="#ppt_w"/>
                                          </p:val>
                                        </p:tav>
                                      </p:tavLst>
                                    </p:anim>
                                    <p:anim calcmode="lin" valueType="num">
                                      <p:cBhvr>
                                        <p:cTn id="8" dur="500" fill="hold"/>
                                        <p:tgtEl>
                                          <p:spTgt spid="20060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6022" grpId="0" animBg="1"/>
    </p:bldLst>
  </p:timing>
</p:sld>
</file>

<file path=ppt/slides/slide20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B4E83354-5B02-432C-8FFD-57CE24EE9348}" type="slidenum">
              <a:rPr lang="en-US" sz="900"/>
              <a:pPr algn="r" eaLnBrk="0" hangingPunct="0">
                <a:lnSpc>
                  <a:spcPct val="85000"/>
                </a:lnSpc>
                <a:spcBef>
                  <a:spcPct val="20000"/>
                </a:spcBef>
              </a:pPr>
              <a:t>203</a:t>
            </a:fld>
            <a:endParaRPr lang="en-US" sz="900"/>
          </a:p>
        </p:txBody>
      </p:sp>
      <p:sp>
        <p:nvSpPr>
          <p:cNvPr id="4100" name="Rectangle 2"/>
          <p:cNvSpPr>
            <a:spLocks noGrp="1" noChangeArrowheads="1"/>
          </p:cNvSpPr>
          <p:nvPr>
            <p:ph type="title" idx="4294967295"/>
          </p:nvPr>
        </p:nvSpPr>
        <p:spPr>
          <a:xfrm>
            <a:off x="66675" y="90488"/>
            <a:ext cx="7451725" cy="860425"/>
          </a:xfrm>
        </p:spPr>
        <p:txBody>
          <a:bodyPr/>
          <a:lstStyle/>
          <a:p>
            <a:r>
              <a:rPr lang="en-US" sz="2600" smtClean="0">
                <a:latin typeface="Arial" pitchFamily="34" charset="0"/>
              </a:rPr>
              <a:t>AIG Survey: Cyber Attacks Top Concern Among Execs</a:t>
            </a:r>
          </a:p>
        </p:txBody>
      </p:sp>
      <p:sp>
        <p:nvSpPr>
          <p:cNvPr id="4101" name="Rectangle 4"/>
          <p:cNvSpPr>
            <a:spLocks noChangeArrowheads="1"/>
          </p:cNvSpPr>
          <p:nvPr/>
        </p:nvSpPr>
        <p:spPr bwMode="auto">
          <a:xfrm>
            <a:off x="-47625" y="6410325"/>
            <a:ext cx="9191625"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Penn Schoen Berland on behalf of American International Group.</a:t>
            </a:r>
          </a:p>
        </p:txBody>
      </p:sp>
      <p:graphicFrame>
        <p:nvGraphicFramePr>
          <p:cNvPr id="4098" name="Object 2"/>
          <p:cNvGraphicFramePr>
            <a:graphicFrameLocks/>
          </p:cNvGraphicFramePr>
          <p:nvPr/>
        </p:nvGraphicFramePr>
        <p:xfrm>
          <a:off x="177800" y="1638300"/>
          <a:ext cx="8547100" cy="4203700"/>
        </p:xfrm>
        <a:graphic>
          <a:graphicData uri="http://schemas.openxmlformats.org/presentationml/2006/ole">
            <p:oleObj spid="_x0000_s17533954" name="Chart" r:id="rId4" imgW="8963117" imgH="4314888" progId="MSGraph.Chart.8">
              <p:embed followColorScheme="full"/>
            </p:oleObj>
          </a:graphicData>
        </a:graphic>
      </p:graphicFrame>
      <p:sp>
        <p:nvSpPr>
          <p:cNvPr id="254980" name="Rectangle 4"/>
          <p:cNvSpPr>
            <a:spLocks noChangeArrowheads="1"/>
          </p:cNvSpPr>
          <p:nvPr/>
        </p:nvSpPr>
        <p:spPr bwMode="blackWhite">
          <a:xfrm>
            <a:off x="889000" y="990600"/>
            <a:ext cx="7772400" cy="7731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a:solidFill>
                  <a:srgbClr val="FFFFFF"/>
                </a:solidFill>
              </a:rPr>
              <a:t>While companies are focused on managing a variety of business risks, cyber attacks are a top concern. Some 85% of 258 executives surveyed said they were very or somewhat concerned about cyber attacks on their businesses.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254980"/>
                                        </p:tgtEl>
                                        <p:attrNameLst>
                                          <p:attrName>style.visibility</p:attrName>
                                        </p:attrNameLst>
                                      </p:cBhvr>
                                      <p:to>
                                        <p:strVal val="visible"/>
                                      </p:to>
                                    </p:set>
                                    <p:anim calcmode="lin" valueType="num">
                                      <p:cBhvr>
                                        <p:cTn id="7" dur="500" fill="hold"/>
                                        <p:tgtEl>
                                          <p:spTgt spid="254980"/>
                                        </p:tgtEl>
                                        <p:attrNameLst>
                                          <p:attrName>ppt_w</p:attrName>
                                        </p:attrNameLst>
                                      </p:cBhvr>
                                      <p:tavLst>
                                        <p:tav tm="0">
                                          <p:val>
                                            <p:fltVal val="0"/>
                                          </p:val>
                                        </p:tav>
                                        <p:tav tm="100000">
                                          <p:val>
                                            <p:strVal val="#ppt_w"/>
                                          </p:val>
                                        </p:tav>
                                      </p:tavLst>
                                    </p:anim>
                                    <p:anim calcmode="lin" valueType="num">
                                      <p:cBhvr>
                                        <p:cTn id="8" dur="500" fill="hold"/>
                                        <p:tgtEl>
                                          <p:spTgt spid="254980"/>
                                        </p:tgtEl>
                                        <p:attrNameLst>
                                          <p:attrName>ppt_h</p:attrName>
                                        </p:attrNameLst>
                                      </p:cBhvr>
                                      <p:tavLst>
                                        <p:tav tm="0">
                                          <p:val>
                                            <p:fltVal val="0"/>
                                          </p:val>
                                        </p:tav>
                                        <p:tav tm="100000">
                                          <p:val>
                                            <p:strVal val="#ppt_h"/>
                                          </p:val>
                                        </p:tav>
                                      </p:tavLst>
                                    </p:anim>
                                    <p:animEffect transition="in" filter="fade">
                                      <p:cBhvr>
                                        <p:cTn id="9" dur="500"/>
                                        <p:tgtEl>
                                          <p:spTgt spid="2549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80" grpId="0" animBg="1"/>
    </p:bldLst>
  </p:timing>
</p:sld>
</file>

<file path=ppt/slides/slide20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3" name="Rectangle 110"/>
          <p:cNvSpPr>
            <a:spLocks noGrp="1" noChangeArrowheads="1"/>
          </p:cNvSpPr>
          <p:nvPr>
            <p:ph type="sldNum" sz="quarter" idx="12"/>
          </p:nvPr>
        </p:nvSpPr>
        <p:spPr>
          <a:noFill/>
        </p:spPr>
        <p:txBody>
          <a:bodyPr/>
          <a:lstStyle/>
          <a:p>
            <a:fld id="{1F1CE4C3-FC9F-4641-8410-F381B1F4F6A9}" type="slidenum">
              <a:rPr lang="en-US" smtClean="0">
                <a:latin typeface="Arial" pitchFamily="34" charset="0"/>
              </a:rPr>
              <a:pPr/>
              <a:t>204</a:t>
            </a:fld>
            <a:endParaRPr lang="en-US" smtClean="0">
              <a:latin typeface="Arial" pitchFamily="34" charset="0"/>
            </a:endParaRPr>
          </a:p>
        </p:txBody>
      </p:sp>
      <p:sp>
        <p:nvSpPr>
          <p:cNvPr id="5124" name="Freeform 2"/>
          <p:cNvSpPr>
            <a:spLocks/>
          </p:cNvSpPr>
          <p:nvPr/>
        </p:nvSpPr>
        <p:spPr bwMode="gray">
          <a:xfrm>
            <a:off x="6210300" y="2482850"/>
            <a:ext cx="161925" cy="285750"/>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5125" name="Rectangle 3"/>
          <p:cNvSpPr>
            <a:spLocks noGrp="1" noChangeArrowheads="1"/>
          </p:cNvSpPr>
          <p:nvPr>
            <p:ph type="title"/>
          </p:nvPr>
        </p:nvSpPr>
        <p:spPr/>
        <p:txBody>
          <a:bodyPr/>
          <a:lstStyle/>
          <a:p>
            <a:r>
              <a:rPr lang="en-US" smtClean="0">
                <a:latin typeface="Arial" pitchFamily="34" charset="0"/>
              </a:rPr>
              <a:t>The Most Costly Cyber Crimes, Fiscal Year 2012</a:t>
            </a:r>
          </a:p>
        </p:txBody>
      </p:sp>
      <p:graphicFrame>
        <p:nvGraphicFramePr>
          <p:cNvPr id="6151176" name="Object 8"/>
          <p:cNvGraphicFramePr>
            <a:graphicFrameLocks noGrp="1"/>
          </p:cNvGraphicFramePr>
          <p:nvPr>
            <p:ph idx="4294967295"/>
          </p:nvPr>
        </p:nvGraphicFramePr>
        <p:xfrm>
          <a:off x="1866900" y="2070100"/>
          <a:ext cx="5207000" cy="4216400"/>
        </p:xfrm>
        <a:graphic>
          <a:graphicData uri="http://schemas.openxmlformats.org/presentationml/2006/ole">
            <p:oleObj spid="_x0000_s17534978" name="Chart" r:id="rId4" imgW="5210129" imgH="4219602" progId="MSGraph.Chart.8">
              <p:embed followColorScheme="full"/>
            </p:oleObj>
          </a:graphicData>
        </a:graphic>
      </p:graphicFrame>
      <p:sp>
        <p:nvSpPr>
          <p:cNvPr id="5126" name="Rectangle 5"/>
          <p:cNvSpPr>
            <a:spLocks noChangeArrowheads="1"/>
          </p:cNvSpPr>
          <p:nvPr/>
        </p:nvSpPr>
        <p:spPr bwMode="auto">
          <a:xfrm>
            <a:off x="-241300" y="6389688"/>
            <a:ext cx="8107363" cy="468312"/>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							</a:t>
            </a:r>
          </a:p>
          <a:p>
            <a:pPr eaLnBrk="0" hangingPunct="0">
              <a:lnSpc>
                <a:spcPct val="85000"/>
              </a:lnSpc>
              <a:spcBef>
                <a:spcPct val="25000"/>
              </a:spcBef>
              <a:buClr>
                <a:schemeClr val="accent2"/>
              </a:buClr>
              <a:buFont typeface="Wingdings" pitchFamily="2" charset="2"/>
              <a:buNone/>
            </a:pPr>
            <a:r>
              <a:rPr lang="en-US" sz="1100"/>
              <a:t>Source: </a:t>
            </a:r>
            <a:r>
              <a:rPr lang="en-US" sz="1100" i="1"/>
              <a:t>2012 Cost of Cyber Crime: United States</a:t>
            </a:r>
            <a:r>
              <a:rPr lang="en-US" sz="1100"/>
              <a:t>, Ponemon Institute.</a:t>
            </a:r>
          </a:p>
        </p:txBody>
      </p:sp>
      <p:sp>
        <p:nvSpPr>
          <p:cNvPr id="2006022" name="Rectangle 6"/>
          <p:cNvSpPr>
            <a:spLocks noChangeArrowheads="1"/>
          </p:cNvSpPr>
          <p:nvPr/>
        </p:nvSpPr>
        <p:spPr bwMode="blackWhite">
          <a:xfrm>
            <a:off x="315913" y="1092200"/>
            <a:ext cx="8437562" cy="6223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a:solidFill>
                  <a:srgbClr val="FFFFFF"/>
                </a:solidFill>
              </a:rPr>
              <a:t>Malicious code, denial of service and web-based attacks account for more than 58 percent of the total annualized cost of cyber crime experienced by 56 companies.</a:t>
            </a:r>
          </a:p>
        </p:txBody>
      </p:sp>
      <p:sp>
        <p:nvSpPr>
          <p:cNvPr id="5128" name="TextBox 18"/>
          <p:cNvSpPr txBox="1">
            <a:spLocks noChangeArrowheads="1"/>
          </p:cNvSpPr>
          <p:nvPr/>
        </p:nvSpPr>
        <p:spPr bwMode="auto">
          <a:xfrm>
            <a:off x="6324600" y="2298700"/>
            <a:ext cx="1370013" cy="307975"/>
          </a:xfrm>
          <a:prstGeom prst="rect">
            <a:avLst/>
          </a:prstGeom>
          <a:noFill/>
          <a:ln w="9525">
            <a:noFill/>
            <a:miter lim="800000"/>
            <a:headEnd/>
            <a:tailEnd/>
          </a:ln>
        </p:spPr>
        <p:txBody>
          <a:bodyPr wrap="none">
            <a:spAutoFit/>
          </a:bodyPr>
          <a:lstStyle/>
          <a:p>
            <a:r>
              <a:rPr lang="en-US" sz="1400"/>
              <a:t>Malicious code</a:t>
            </a:r>
          </a:p>
        </p:txBody>
      </p:sp>
      <p:sp>
        <p:nvSpPr>
          <p:cNvPr id="5129" name="Rectangle 7"/>
          <p:cNvSpPr>
            <a:spLocks noChangeArrowheads="1"/>
          </p:cNvSpPr>
          <p:nvPr/>
        </p:nvSpPr>
        <p:spPr bwMode="gray">
          <a:xfrm>
            <a:off x="3101975" y="2068513"/>
            <a:ext cx="1076325" cy="184150"/>
          </a:xfrm>
          <a:prstGeom prst="rect">
            <a:avLst/>
          </a:prstGeom>
          <a:noFill/>
          <a:ln w="9525">
            <a:noFill/>
            <a:miter lim="800000"/>
            <a:headEnd/>
            <a:tailEnd/>
          </a:ln>
        </p:spPr>
        <p:txBody>
          <a:bodyPr lIns="0" tIns="0" rIns="0" bIns="0" anchor="ctr">
            <a:spAutoFit/>
          </a:bodyPr>
          <a:lstStyle/>
          <a:p>
            <a:pPr>
              <a:lnSpc>
                <a:spcPct val="85000"/>
              </a:lnSpc>
            </a:pPr>
            <a:r>
              <a:rPr lang="en-US" sz="1400"/>
              <a:t>Botnets</a:t>
            </a:r>
          </a:p>
        </p:txBody>
      </p:sp>
      <p:sp>
        <p:nvSpPr>
          <p:cNvPr id="5130" name="Rectangle 7"/>
          <p:cNvSpPr>
            <a:spLocks noChangeArrowheads="1"/>
          </p:cNvSpPr>
          <p:nvPr/>
        </p:nvSpPr>
        <p:spPr bwMode="gray">
          <a:xfrm>
            <a:off x="6442075" y="5368925"/>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a:t>Denial of service</a:t>
            </a:r>
          </a:p>
        </p:txBody>
      </p:sp>
      <p:sp>
        <p:nvSpPr>
          <p:cNvPr id="5131" name="Rectangle 7"/>
          <p:cNvSpPr>
            <a:spLocks noChangeArrowheads="1"/>
          </p:cNvSpPr>
          <p:nvPr/>
        </p:nvSpPr>
        <p:spPr bwMode="gray">
          <a:xfrm>
            <a:off x="4003675" y="1851025"/>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a:t>Malware</a:t>
            </a:r>
          </a:p>
        </p:txBody>
      </p:sp>
      <p:sp>
        <p:nvSpPr>
          <p:cNvPr id="5132" name="Rectangle 7"/>
          <p:cNvSpPr>
            <a:spLocks noChangeArrowheads="1"/>
          </p:cNvSpPr>
          <p:nvPr/>
        </p:nvSpPr>
        <p:spPr bwMode="gray">
          <a:xfrm>
            <a:off x="1412875" y="2473325"/>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a:t>Viruses, Worms, Trojans</a:t>
            </a:r>
          </a:p>
        </p:txBody>
      </p:sp>
      <p:sp>
        <p:nvSpPr>
          <p:cNvPr id="5133" name="Rectangle 7"/>
          <p:cNvSpPr>
            <a:spLocks noChangeArrowheads="1"/>
          </p:cNvSpPr>
          <p:nvPr/>
        </p:nvSpPr>
        <p:spPr bwMode="gray">
          <a:xfrm>
            <a:off x="1235075" y="3144838"/>
            <a:ext cx="1984375" cy="365125"/>
          </a:xfrm>
          <a:prstGeom prst="rect">
            <a:avLst/>
          </a:prstGeom>
          <a:noFill/>
          <a:ln w="9525">
            <a:noFill/>
            <a:miter lim="800000"/>
            <a:headEnd/>
            <a:tailEnd/>
          </a:ln>
        </p:spPr>
        <p:txBody>
          <a:bodyPr lIns="0" tIns="0" rIns="0" bIns="0" anchor="ctr">
            <a:spAutoFit/>
          </a:bodyPr>
          <a:lstStyle/>
          <a:p>
            <a:pPr>
              <a:lnSpc>
                <a:spcPct val="85000"/>
              </a:lnSpc>
            </a:pPr>
            <a:r>
              <a:rPr lang="en-US" sz="1400"/>
              <a:t>Phishing + social engineering</a:t>
            </a:r>
          </a:p>
        </p:txBody>
      </p:sp>
      <p:sp>
        <p:nvSpPr>
          <p:cNvPr id="5134" name="Rectangle 7"/>
          <p:cNvSpPr>
            <a:spLocks noChangeArrowheads="1"/>
          </p:cNvSpPr>
          <p:nvPr/>
        </p:nvSpPr>
        <p:spPr bwMode="gray">
          <a:xfrm>
            <a:off x="1019175" y="4137025"/>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a:t>Malicious insiders</a:t>
            </a:r>
          </a:p>
        </p:txBody>
      </p:sp>
      <p:sp>
        <p:nvSpPr>
          <p:cNvPr id="5135" name="Rectangle 7"/>
          <p:cNvSpPr>
            <a:spLocks noChangeArrowheads="1"/>
          </p:cNvSpPr>
          <p:nvPr/>
        </p:nvSpPr>
        <p:spPr bwMode="gray">
          <a:xfrm>
            <a:off x="1536700" y="5357813"/>
            <a:ext cx="1498600" cy="184150"/>
          </a:xfrm>
          <a:prstGeom prst="rect">
            <a:avLst/>
          </a:prstGeom>
          <a:noFill/>
          <a:ln w="9525">
            <a:noFill/>
            <a:miter lim="800000"/>
            <a:headEnd/>
            <a:tailEnd/>
          </a:ln>
        </p:spPr>
        <p:txBody>
          <a:bodyPr lIns="0" tIns="0" rIns="0" bIns="0" anchor="ctr">
            <a:spAutoFit/>
          </a:bodyPr>
          <a:lstStyle/>
          <a:p>
            <a:pPr>
              <a:lnSpc>
                <a:spcPct val="85000"/>
              </a:lnSpc>
            </a:pPr>
            <a:r>
              <a:rPr lang="en-US" sz="1400"/>
              <a:t>Stolen devices</a:t>
            </a:r>
          </a:p>
        </p:txBody>
      </p:sp>
      <p:sp>
        <p:nvSpPr>
          <p:cNvPr id="5136" name="Rectangle 7"/>
          <p:cNvSpPr>
            <a:spLocks noChangeArrowheads="1"/>
          </p:cNvSpPr>
          <p:nvPr/>
        </p:nvSpPr>
        <p:spPr bwMode="gray">
          <a:xfrm>
            <a:off x="3571875" y="6257925"/>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a:t>Web-based attacks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06022"/>
                                        </p:tgtEl>
                                        <p:attrNameLst>
                                          <p:attrName>style.visibility</p:attrName>
                                        </p:attrNameLst>
                                      </p:cBhvr>
                                      <p:to>
                                        <p:strVal val="visible"/>
                                      </p:to>
                                    </p:set>
                                    <p:anim calcmode="lin" valueType="num">
                                      <p:cBhvr>
                                        <p:cTn id="7" dur="500" fill="hold"/>
                                        <p:tgtEl>
                                          <p:spTgt spid="2006022"/>
                                        </p:tgtEl>
                                        <p:attrNameLst>
                                          <p:attrName>ppt_w</p:attrName>
                                        </p:attrNameLst>
                                      </p:cBhvr>
                                      <p:tavLst>
                                        <p:tav tm="0">
                                          <p:val>
                                            <p:fltVal val="0"/>
                                          </p:val>
                                        </p:tav>
                                        <p:tav tm="100000">
                                          <p:val>
                                            <p:strVal val="#ppt_w"/>
                                          </p:val>
                                        </p:tav>
                                      </p:tavLst>
                                    </p:anim>
                                    <p:anim calcmode="lin" valueType="num">
                                      <p:cBhvr>
                                        <p:cTn id="8" dur="500" fill="hold"/>
                                        <p:tgtEl>
                                          <p:spTgt spid="20060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6022" grpId="0" animBg="1"/>
    </p:bldLst>
  </p:timing>
</p:sld>
</file>

<file path=ppt/slides/slide20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7" name="Rectangle 110"/>
          <p:cNvSpPr>
            <a:spLocks noGrp="1" noChangeArrowheads="1"/>
          </p:cNvSpPr>
          <p:nvPr>
            <p:ph type="sldNum" sz="quarter" idx="12"/>
          </p:nvPr>
        </p:nvSpPr>
        <p:spPr>
          <a:noFill/>
        </p:spPr>
        <p:txBody>
          <a:bodyPr/>
          <a:lstStyle/>
          <a:p>
            <a:fld id="{5CC87777-9E29-403B-ADDD-E615821F0357}" type="slidenum">
              <a:rPr lang="en-US" smtClean="0">
                <a:latin typeface="Arial" pitchFamily="34" charset="0"/>
              </a:rPr>
              <a:pPr/>
              <a:t>205</a:t>
            </a:fld>
            <a:endParaRPr lang="en-US" smtClean="0">
              <a:latin typeface="Arial" pitchFamily="34" charset="0"/>
            </a:endParaRPr>
          </a:p>
        </p:txBody>
      </p:sp>
      <p:sp>
        <p:nvSpPr>
          <p:cNvPr id="6148" name="Freeform 2"/>
          <p:cNvSpPr>
            <a:spLocks/>
          </p:cNvSpPr>
          <p:nvPr/>
        </p:nvSpPr>
        <p:spPr bwMode="gray">
          <a:xfrm>
            <a:off x="6210300" y="2482850"/>
            <a:ext cx="161925" cy="285750"/>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6149" name="Rectangle 3"/>
          <p:cNvSpPr>
            <a:spLocks noGrp="1" noChangeArrowheads="1"/>
          </p:cNvSpPr>
          <p:nvPr>
            <p:ph type="title"/>
          </p:nvPr>
        </p:nvSpPr>
        <p:spPr/>
        <p:txBody>
          <a:bodyPr/>
          <a:lstStyle/>
          <a:p>
            <a:r>
              <a:rPr lang="en-US" smtClean="0">
                <a:latin typeface="Arial" pitchFamily="34" charset="0"/>
              </a:rPr>
              <a:t>External Cyber Crime Costs: Fiscal Year 2012</a:t>
            </a:r>
          </a:p>
        </p:txBody>
      </p:sp>
      <p:graphicFrame>
        <p:nvGraphicFramePr>
          <p:cNvPr id="6151176" name="Object 8"/>
          <p:cNvGraphicFramePr>
            <a:graphicFrameLocks noGrp="1"/>
          </p:cNvGraphicFramePr>
          <p:nvPr>
            <p:ph idx="4294967295"/>
          </p:nvPr>
        </p:nvGraphicFramePr>
        <p:xfrm>
          <a:off x="1866900" y="2070100"/>
          <a:ext cx="5207000" cy="4216400"/>
        </p:xfrm>
        <a:graphic>
          <a:graphicData uri="http://schemas.openxmlformats.org/presentationml/2006/ole">
            <p:oleObj spid="_x0000_s17536002" name="Chart" r:id="rId4" imgW="5210129" imgH="4219602" progId="MSGraph.Chart.8">
              <p:embed followColorScheme="full"/>
            </p:oleObj>
          </a:graphicData>
        </a:graphic>
      </p:graphicFrame>
      <p:sp>
        <p:nvSpPr>
          <p:cNvPr id="6150" name="Rectangle 5"/>
          <p:cNvSpPr>
            <a:spLocks noChangeArrowheads="1"/>
          </p:cNvSpPr>
          <p:nvPr/>
        </p:nvSpPr>
        <p:spPr bwMode="auto">
          <a:xfrm>
            <a:off x="-241300" y="6203950"/>
            <a:ext cx="8107363" cy="65405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							</a:t>
            </a:r>
          </a:p>
          <a:p>
            <a:pPr eaLnBrk="0" hangingPunct="0">
              <a:lnSpc>
                <a:spcPct val="85000"/>
              </a:lnSpc>
              <a:spcBef>
                <a:spcPct val="25000"/>
              </a:spcBef>
              <a:buClr>
                <a:schemeClr val="accent2"/>
              </a:buClr>
              <a:buFont typeface="Wingdings" pitchFamily="2" charset="2"/>
              <a:buNone/>
            </a:pPr>
            <a:r>
              <a:rPr lang="en-US" sz="1100"/>
              <a:t>* Other costs include direct and indirect costs that could not be allocated to a main external cost category</a:t>
            </a:r>
          </a:p>
          <a:p>
            <a:pPr eaLnBrk="0" hangingPunct="0">
              <a:lnSpc>
                <a:spcPct val="85000"/>
              </a:lnSpc>
              <a:spcBef>
                <a:spcPct val="25000"/>
              </a:spcBef>
              <a:buClr>
                <a:schemeClr val="accent2"/>
              </a:buClr>
              <a:buFont typeface="Wingdings" pitchFamily="2" charset="2"/>
              <a:buNone/>
            </a:pPr>
            <a:r>
              <a:rPr lang="en-US" sz="1100"/>
              <a:t>Source: </a:t>
            </a:r>
            <a:r>
              <a:rPr lang="en-US" sz="1100" i="1"/>
              <a:t>2012 Cost of Cyber Crime: United States</a:t>
            </a:r>
            <a:r>
              <a:rPr lang="en-US" sz="1100"/>
              <a:t>, Ponemon Institute.</a:t>
            </a:r>
          </a:p>
        </p:txBody>
      </p:sp>
      <p:sp>
        <p:nvSpPr>
          <p:cNvPr id="2006022" name="Rectangle 6"/>
          <p:cNvSpPr>
            <a:spLocks noChangeArrowheads="1"/>
          </p:cNvSpPr>
          <p:nvPr/>
        </p:nvSpPr>
        <p:spPr bwMode="blackWhite">
          <a:xfrm>
            <a:off x="315913" y="1092200"/>
            <a:ext cx="8437562" cy="6223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a:solidFill>
                  <a:srgbClr val="FFFFFF"/>
                </a:solidFill>
              </a:rPr>
              <a:t>Information loss (44%) and business disruption or lost productivity (30%) account for the majority of external costs due to cyber crime.</a:t>
            </a:r>
          </a:p>
        </p:txBody>
      </p:sp>
      <p:sp>
        <p:nvSpPr>
          <p:cNvPr id="6152" name="TextBox 18"/>
          <p:cNvSpPr txBox="1">
            <a:spLocks noChangeArrowheads="1"/>
          </p:cNvSpPr>
          <p:nvPr/>
        </p:nvSpPr>
        <p:spPr bwMode="auto">
          <a:xfrm>
            <a:off x="6324600" y="2298700"/>
            <a:ext cx="1447800" cy="307975"/>
          </a:xfrm>
          <a:prstGeom prst="rect">
            <a:avLst/>
          </a:prstGeom>
          <a:noFill/>
          <a:ln w="9525">
            <a:noFill/>
            <a:miter lim="800000"/>
            <a:headEnd/>
            <a:tailEnd/>
          </a:ln>
        </p:spPr>
        <p:txBody>
          <a:bodyPr wrap="none">
            <a:spAutoFit/>
          </a:bodyPr>
          <a:lstStyle/>
          <a:p>
            <a:r>
              <a:rPr lang="en-US" sz="1400"/>
              <a:t>Information loss</a:t>
            </a:r>
          </a:p>
        </p:txBody>
      </p:sp>
      <p:sp>
        <p:nvSpPr>
          <p:cNvPr id="6153" name="Rectangle 7"/>
          <p:cNvSpPr>
            <a:spLocks noChangeArrowheads="1"/>
          </p:cNvSpPr>
          <p:nvPr/>
        </p:nvSpPr>
        <p:spPr bwMode="gray">
          <a:xfrm>
            <a:off x="2413000" y="2052638"/>
            <a:ext cx="1905000" cy="182562"/>
          </a:xfrm>
          <a:prstGeom prst="rect">
            <a:avLst/>
          </a:prstGeom>
          <a:noFill/>
          <a:ln w="9525">
            <a:noFill/>
            <a:miter lim="800000"/>
            <a:headEnd/>
            <a:tailEnd/>
          </a:ln>
        </p:spPr>
        <p:txBody>
          <a:bodyPr lIns="0" tIns="0" rIns="0" bIns="0" anchor="ctr">
            <a:spAutoFit/>
          </a:bodyPr>
          <a:lstStyle/>
          <a:p>
            <a:pPr>
              <a:lnSpc>
                <a:spcPct val="85000"/>
              </a:lnSpc>
            </a:pPr>
            <a:r>
              <a:rPr lang="en-US" sz="1400"/>
              <a:t>Equipment damages</a:t>
            </a:r>
          </a:p>
        </p:txBody>
      </p:sp>
      <p:sp>
        <p:nvSpPr>
          <p:cNvPr id="6154" name="Rectangle 7"/>
          <p:cNvSpPr>
            <a:spLocks noChangeArrowheads="1"/>
          </p:cNvSpPr>
          <p:nvPr/>
        </p:nvSpPr>
        <p:spPr bwMode="gray">
          <a:xfrm>
            <a:off x="4232275" y="1838325"/>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a:t>Other costs*</a:t>
            </a:r>
          </a:p>
        </p:txBody>
      </p:sp>
      <p:sp>
        <p:nvSpPr>
          <p:cNvPr id="6155" name="Rectangle 7"/>
          <p:cNvSpPr>
            <a:spLocks noChangeArrowheads="1"/>
          </p:cNvSpPr>
          <p:nvPr/>
        </p:nvSpPr>
        <p:spPr bwMode="gray">
          <a:xfrm>
            <a:off x="1489075" y="3222625"/>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a:t>Revenue loss</a:t>
            </a:r>
          </a:p>
        </p:txBody>
      </p:sp>
      <p:sp>
        <p:nvSpPr>
          <p:cNvPr id="6156" name="Rectangle 7"/>
          <p:cNvSpPr>
            <a:spLocks noChangeArrowheads="1"/>
          </p:cNvSpPr>
          <p:nvPr/>
        </p:nvSpPr>
        <p:spPr bwMode="gray">
          <a:xfrm>
            <a:off x="1384300" y="5357813"/>
            <a:ext cx="1651000" cy="184150"/>
          </a:xfrm>
          <a:prstGeom prst="rect">
            <a:avLst/>
          </a:prstGeom>
          <a:noFill/>
          <a:ln w="9525">
            <a:noFill/>
            <a:miter lim="800000"/>
            <a:headEnd/>
            <a:tailEnd/>
          </a:ln>
        </p:spPr>
        <p:txBody>
          <a:bodyPr lIns="0" tIns="0" rIns="0" bIns="0" anchor="ctr">
            <a:spAutoFit/>
          </a:bodyPr>
          <a:lstStyle/>
          <a:p>
            <a:pPr>
              <a:lnSpc>
                <a:spcPct val="85000"/>
              </a:lnSpc>
            </a:pPr>
            <a:r>
              <a:rPr lang="en-US" sz="1400"/>
              <a:t>Business disruption</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06022"/>
                                        </p:tgtEl>
                                        <p:attrNameLst>
                                          <p:attrName>style.visibility</p:attrName>
                                        </p:attrNameLst>
                                      </p:cBhvr>
                                      <p:to>
                                        <p:strVal val="visible"/>
                                      </p:to>
                                    </p:set>
                                    <p:anim calcmode="lin" valueType="num">
                                      <p:cBhvr>
                                        <p:cTn id="7" dur="500" fill="hold"/>
                                        <p:tgtEl>
                                          <p:spTgt spid="2006022"/>
                                        </p:tgtEl>
                                        <p:attrNameLst>
                                          <p:attrName>ppt_w</p:attrName>
                                        </p:attrNameLst>
                                      </p:cBhvr>
                                      <p:tavLst>
                                        <p:tav tm="0">
                                          <p:val>
                                            <p:fltVal val="0"/>
                                          </p:val>
                                        </p:tav>
                                        <p:tav tm="100000">
                                          <p:val>
                                            <p:strVal val="#ppt_w"/>
                                          </p:val>
                                        </p:tav>
                                      </p:tavLst>
                                    </p:anim>
                                    <p:anim calcmode="lin" valueType="num">
                                      <p:cBhvr>
                                        <p:cTn id="8" dur="500" fill="hold"/>
                                        <p:tgtEl>
                                          <p:spTgt spid="20060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6022" grpId="0" animBg="1"/>
    </p:bldLst>
  </p:timing>
</p:sld>
</file>

<file path=ppt/slides/slide20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338" name="Title 7"/>
          <p:cNvSpPr>
            <a:spLocks noGrp="1"/>
          </p:cNvSpPr>
          <p:nvPr>
            <p:ph type="title" idx="4294967295"/>
          </p:nvPr>
        </p:nvSpPr>
        <p:spPr>
          <a:xfrm>
            <a:off x="192088" y="47625"/>
            <a:ext cx="6837362" cy="812800"/>
          </a:xfrm>
        </p:spPr>
        <p:txBody>
          <a:bodyPr lIns="0" tIns="0" rIns="0" bIns="0" anchor="t"/>
          <a:lstStyle/>
          <a:p>
            <a:r>
              <a:rPr lang="en-US" smtClean="0">
                <a:latin typeface="Arial" pitchFamily="34" charset="0"/>
                <a:cs typeface="Arial" pitchFamily="34" charset="0"/>
              </a:rPr>
              <a:t>High Profile Data Breaches, 2012-2013</a:t>
            </a:r>
            <a:endParaRPr lang="en-US" smtClean="0">
              <a:latin typeface="Arial" pitchFamily="34" charset="0"/>
            </a:endParaRPr>
          </a:p>
        </p:txBody>
      </p:sp>
      <p:graphicFrame>
        <p:nvGraphicFramePr>
          <p:cNvPr id="346262" name="Group 150"/>
          <p:cNvGraphicFramePr>
            <a:graphicFrameLocks noGrp="1"/>
          </p:cNvGraphicFramePr>
          <p:nvPr>
            <p:ph idx="4294967295"/>
          </p:nvPr>
        </p:nvGraphicFramePr>
        <p:xfrm>
          <a:off x="381000" y="1095375"/>
          <a:ext cx="8458199" cy="5185295"/>
        </p:xfrm>
        <a:graphic>
          <a:graphicData uri="http://schemas.openxmlformats.org/drawingml/2006/table">
            <a:tbl>
              <a:tblPr/>
              <a:tblGrid>
                <a:gridCol w="1086948"/>
                <a:gridCol w="1719580"/>
                <a:gridCol w="5651671"/>
              </a:tblGrid>
              <a:tr h="374530">
                <a:tc>
                  <a:txBody>
                    <a:bodyPr/>
                    <a:lstStyle/>
                    <a:p>
                      <a:pPr marL="0" marR="0" lvl="0" indent="0" algn="l" defTabSz="914400" rtl="0" eaLnBrk="1" fontAlgn="base" latinLnBrk="0" hangingPunct="1">
                        <a:lnSpc>
                          <a:spcPct val="100000"/>
                        </a:lnSpc>
                        <a:spcBef>
                          <a:spcPct val="100000"/>
                        </a:spcBef>
                        <a:spcAft>
                          <a:spcPct val="0"/>
                        </a:spcAft>
                        <a:buClr>
                          <a:srgbClr val="FF3300"/>
                        </a:buClr>
                        <a:buSzTx/>
                        <a:buFont typeface="Wingdings" pitchFamily="2" charset="2"/>
                        <a:buNone/>
                        <a:tabLst/>
                      </a:pPr>
                      <a:r>
                        <a:rPr kumimoji="0" lang="en-US" sz="1800" b="1" i="0" u="none" strike="noStrike" cap="none" normalizeH="0" baseline="0" dirty="0" smtClean="0">
                          <a:ln>
                            <a:noFill/>
                          </a:ln>
                          <a:solidFill>
                            <a:schemeClr val="bg1"/>
                          </a:solidFill>
                          <a:effectLst/>
                          <a:latin typeface="Arial" charset="0"/>
                        </a:rPr>
                        <a:t>Date</a:t>
                      </a:r>
                    </a:p>
                  </a:txBody>
                  <a:tcPr marT="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100000"/>
                        </a:spcBef>
                        <a:spcAft>
                          <a:spcPct val="0"/>
                        </a:spcAft>
                        <a:buClr>
                          <a:srgbClr val="FF3300"/>
                        </a:buClr>
                        <a:buSzTx/>
                        <a:buFont typeface="Wingdings" pitchFamily="2" charset="2"/>
                        <a:buNone/>
                        <a:tabLst/>
                        <a:defRPr/>
                      </a:pPr>
                      <a:r>
                        <a:rPr kumimoji="0" lang="en-US" sz="1800" b="1" i="0" u="none" strike="noStrike" cap="none" normalizeH="0" baseline="0" dirty="0" smtClean="0">
                          <a:ln>
                            <a:noFill/>
                          </a:ln>
                          <a:solidFill>
                            <a:schemeClr val="bg1"/>
                          </a:solidFill>
                          <a:effectLst/>
                          <a:latin typeface="Arial" charset="0"/>
                          <a:ea typeface="+mn-ea"/>
                          <a:cs typeface="+mn-cs"/>
                        </a:rPr>
                        <a:t>Company</a:t>
                      </a:r>
                    </a:p>
                  </a:txBody>
                  <a:tcPr marT="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100000"/>
                        </a:spcBef>
                        <a:spcAft>
                          <a:spcPct val="0"/>
                        </a:spcAft>
                        <a:buClr>
                          <a:srgbClr val="FF3300"/>
                        </a:buClr>
                        <a:buSzTx/>
                        <a:buFont typeface="Wingdings" pitchFamily="2" charset="2"/>
                        <a:buNone/>
                        <a:tabLst/>
                        <a:defRPr/>
                      </a:pPr>
                      <a:r>
                        <a:rPr kumimoji="0" lang="en-US" sz="1800" b="1" i="0" u="none" strike="noStrike" cap="none" normalizeH="0" baseline="0" dirty="0" smtClean="0">
                          <a:ln>
                            <a:noFill/>
                          </a:ln>
                          <a:solidFill>
                            <a:schemeClr val="bg1"/>
                          </a:solidFill>
                          <a:effectLst/>
                          <a:latin typeface="Arial" charset="0"/>
                        </a:rPr>
                        <a:t>Description of Breach</a:t>
                      </a:r>
                    </a:p>
                  </a:txBody>
                  <a:tcPr anchor="ctr" horzOverflow="overflow">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r>
              <a:tr h="599248">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Mar 2013*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South Korean banks, media </a:t>
                      </a:r>
                      <a:r>
                        <a:rPr kumimoji="0" lang="en-US" sz="1400" b="0" i="0" u="none" strike="noStrike" cap="none" normalizeH="0" baseline="0" dirty="0" err="1" smtClean="0">
                          <a:ln>
                            <a:noFill/>
                          </a:ln>
                          <a:solidFill>
                            <a:schemeClr val="tx1"/>
                          </a:solidFill>
                          <a:effectLst/>
                          <a:latin typeface="Arial" charset="0"/>
                        </a:rPr>
                        <a:t>cos</a:t>
                      </a:r>
                      <a:endParaRPr kumimoji="0" lang="en-US" sz="14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Cyber attack causes computers to crash at South Korean banks and media companies, paralyzing bank machines across the country. No immediate reports of records compromised.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r>
              <a:tr h="430710">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July 2012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Yahoo</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Security breach at Yahoo in which some 450,000 passwords lifted and posted to the Internet.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r>
              <a:tr h="430710">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July 2012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eHarmony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Online dating site eHarmony confirms security breach in which some 1.5 million user names and passwords compromised.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r>
              <a:tr h="468163">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July 2012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LinkedIn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cap="none" normalizeH="0" baseline="0" dirty="0" smtClean="0">
                          <a:ln>
                            <a:noFill/>
                          </a:ln>
                          <a:solidFill>
                            <a:schemeClr val="tx1"/>
                          </a:solidFill>
                          <a:effectLst/>
                          <a:latin typeface="Arial" charset="0"/>
                        </a:rPr>
                        <a:t>Social networking site LinkedIn reportedly targeted in hacker attack that saw 6.5 million hashed passwords posted to the Internet.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r>
              <a:tr h="599248">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April 2012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Utah Dept of Technology Services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Utah Department of Technology notifies of a March 30 breach of a server containing personal data including social security numbers for about 780,000 Medicaid patient claims. Breach traced to Eastern Europe hackers.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r>
              <a:tr h="430710">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Mar 2012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Global Payments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Credit card processor Global Payments confirms hacker attack has compromised  the payment card numbers of around 1.5 million cardholders.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r>
              <a:tr h="599248">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Mar 2012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CA Dept of Child Support Services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Officials announce that four computer storage devices containing personal information for about 800,000 adults and children in California’s child support system were lost by IBM and Iron Mountain Inc.</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r>
              <a:tr h="430710">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Jan 2012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err="1" smtClean="0">
                          <a:ln>
                            <a:noFill/>
                          </a:ln>
                          <a:solidFill>
                            <a:schemeClr val="tx1"/>
                          </a:solidFill>
                          <a:effectLst/>
                          <a:latin typeface="Arial" charset="0"/>
                        </a:rPr>
                        <a:t>Zappos</a:t>
                      </a:r>
                      <a:endParaRPr kumimoji="0" lang="en-US" sz="14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Online shoe retailer </a:t>
                      </a:r>
                      <a:r>
                        <a:rPr kumimoji="0" lang="en-US" sz="1200" b="0" i="0" u="none" strike="noStrike" cap="none" normalizeH="0" baseline="0" dirty="0" err="1" smtClean="0">
                          <a:ln>
                            <a:noFill/>
                          </a:ln>
                          <a:solidFill>
                            <a:schemeClr val="tx1"/>
                          </a:solidFill>
                          <a:effectLst/>
                          <a:latin typeface="Arial" charset="0"/>
                        </a:rPr>
                        <a:t>Zappos</a:t>
                      </a:r>
                      <a:r>
                        <a:rPr kumimoji="0" lang="en-US" sz="1200" b="0" i="0" u="none" strike="noStrike" cap="none" normalizeH="0" baseline="0" dirty="0" smtClean="0">
                          <a:ln>
                            <a:noFill/>
                          </a:ln>
                          <a:solidFill>
                            <a:schemeClr val="tx1"/>
                          </a:solidFill>
                          <a:effectLst/>
                          <a:latin typeface="Arial" charset="0"/>
                        </a:rPr>
                        <a:t> announces that information, such as names, addresses and passwords on as many as 24 million customers illegally accessed.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r>
              <a:tr h="599248">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Jan 2012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NY State Electric + Gas Co</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c>
                  <a:txBody>
                    <a:bodyPr/>
                    <a:lstStyle/>
                    <a:p>
                      <a:pPr marL="0" marR="0" lvl="0" indent="0" algn="l" defTabSz="914400" rtl="0" eaLnBrk="1" fontAlgn="base" latinLnBrk="0" hangingPunct="1">
                        <a:lnSpc>
                          <a:spcPct val="90000"/>
                        </a:lnSpc>
                        <a:spcBef>
                          <a:spcPct val="100000"/>
                        </a:spcBef>
                        <a:spcAft>
                          <a:spcPct val="0"/>
                        </a:spcAft>
                        <a:buClr>
                          <a:srgbClr val="FF3300"/>
                        </a:buClr>
                        <a:buSzTx/>
                        <a:buFont typeface="Wingdings" pitchFamily="2" charset="2"/>
                        <a:buNone/>
                        <a:tabLst/>
                      </a:pPr>
                      <a:r>
                        <a:rPr kumimoji="0" lang="en-US" sz="1200" b="0" i="0" u="none" strike="noStrike" cap="none" normalizeH="0" baseline="0" dirty="0" smtClean="0">
                          <a:ln>
                            <a:noFill/>
                          </a:ln>
                          <a:solidFill>
                            <a:schemeClr val="tx1"/>
                          </a:solidFill>
                          <a:effectLst/>
                          <a:latin typeface="Arial" charset="0"/>
                        </a:rPr>
                        <a:t>Security breach at NYSEG that allowed unauthorized access to NYSEG customer data, containing social security numbers, dates of birth and bank account numbers, exposing 1.8 million records.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ABDB77"/>
                    </a:solidFill>
                  </a:tcPr>
                </a:tc>
              </a:tr>
            </a:tbl>
          </a:graphicData>
        </a:graphic>
      </p:graphicFrame>
      <p:sp>
        <p:nvSpPr>
          <p:cNvPr id="14386" name="Rectangle 5"/>
          <p:cNvSpPr>
            <a:spLocks noChangeArrowheads="1"/>
          </p:cNvSpPr>
          <p:nvPr/>
        </p:nvSpPr>
        <p:spPr bwMode="auto">
          <a:xfrm>
            <a:off x="0" y="6227763"/>
            <a:ext cx="8597900" cy="630237"/>
          </a:xfrm>
          <a:prstGeom prst="rect">
            <a:avLst/>
          </a:prstGeom>
          <a:noFill/>
          <a:ln w="9525" algn="ctr">
            <a:noFill/>
            <a:miter lim="800000"/>
            <a:headEnd/>
            <a:tailEnd/>
          </a:ln>
        </p:spPr>
        <p:txBody>
          <a:bodyPr>
            <a:spAutoFit/>
          </a:bodyPr>
          <a:lstStyle/>
          <a:p>
            <a:pPr eaLnBrk="0" hangingPunct="0">
              <a:spcBef>
                <a:spcPct val="50000"/>
              </a:spcBef>
              <a:buClr>
                <a:srgbClr val="FF3300"/>
              </a:buClr>
            </a:pPr>
            <a:r>
              <a:rPr lang="en-US" sz="1000">
                <a:latin typeface="Verdana" pitchFamily="34" charset="0"/>
              </a:rPr>
              <a:t>*March 2013 attack is not part of ITRC research.</a:t>
            </a:r>
          </a:p>
          <a:p>
            <a:pPr eaLnBrk="0" hangingPunct="0">
              <a:spcBef>
                <a:spcPct val="50000"/>
              </a:spcBef>
              <a:buClr>
                <a:srgbClr val="FF3300"/>
              </a:buClr>
            </a:pPr>
            <a:r>
              <a:rPr lang="en-US" sz="1000">
                <a:latin typeface="Verdana" pitchFamily="34" charset="0"/>
              </a:rPr>
              <a:t>Sources: Identity Theft Resource Center, </a:t>
            </a:r>
            <a:r>
              <a:rPr lang="en-US" sz="1000">
                <a:latin typeface="Verdana" pitchFamily="34" charset="0"/>
                <a:hlinkClick r:id="rId3"/>
              </a:rPr>
              <a:t>http://www.idtheftcenter.org/ITRC%20Breach%20Report%202012.pdf</a:t>
            </a:r>
            <a:r>
              <a:rPr lang="en-US" sz="1000">
                <a:latin typeface="Verdana" pitchFamily="34" charset="0"/>
              </a:rPr>
              <a:t>; Insurance Information Institute (I.I.I.) research.</a:t>
            </a:r>
            <a:endParaRPr lang="en-US" sz="1100"/>
          </a:p>
        </p:txBody>
      </p:sp>
    </p:spTree>
  </p:cSld>
  <p:clrMapOvr>
    <a:masterClrMapping/>
  </p:clrMapOvr>
  <p:transition/>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17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93C262A7-EE10-4A12-A311-F86FE26DF49B}" type="slidenum">
              <a:rPr lang="en-US" sz="900"/>
              <a:pPr algn="r" eaLnBrk="0" hangingPunct="0">
                <a:lnSpc>
                  <a:spcPct val="85000"/>
                </a:lnSpc>
                <a:spcBef>
                  <a:spcPct val="20000"/>
                </a:spcBef>
              </a:pPr>
              <a:t>207</a:t>
            </a:fld>
            <a:endParaRPr lang="en-US" sz="900"/>
          </a:p>
        </p:txBody>
      </p:sp>
      <p:sp>
        <p:nvSpPr>
          <p:cNvPr id="7172" name="Rectangle 2"/>
          <p:cNvSpPr>
            <a:spLocks noGrp="1" noChangeArrowheads="1"/>
          </p:cNvSpPr>
          <p:nvPr>
            <p:ph type="title" idx="4294967295"/>
          </p:nvPr>
        </p:nvSpPr>
        <p:spPr>
          <a:xfrm>
            <a:off x="66675" y="90488"/>
            <a:ext cx="7451725" cy="860425"/>
          </a:xfrm>
        </p:spPr>
        <p:txBody>
          <a:bodyPr/>
          <a:lstStyle/>
          <a:p>
            <a:r>
              <a:rPr lang="en-US" sz="2600" smtClean="0">
                <a:latin typeface="Arial" pitchFamily="34" charset="0"/>
              </a:rPr>
              <a:t>Average Organizational Cost of a Data Breach, 2008-2011* ($ Millions)</a:t>
            </a:r>
          </a:p>
        </p:txBody>
      </p:sp>
      <p:sp>
        <p:nvSpPr>
          <p:cNvPr id="7173" name="Rectangle 4"/>
          <p:cNvSpPr>
            <a:spLocks noChangeArrowheads="1"/>
          </p:cNvSpPr>
          <p:nvPr/>
        </p:nvSpPr>
        <p:spPr bwMode="auto">
          <a:xfrm>
            <a:off x="-47625" y="5749925"/>
            <a:ext cx="9191625" cy="9429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a:p>
          <a:p>
            <a:pPr eaLnBrk="0" hangingPunct="0">
              <a:lnSpc>
                <a:spcPct val="85000"/>
              </a:lnSpc>
              <a:spcBef>
                <a:spcPct val="25000"/>
              </a:spcBef>
              <a:buClr>
                <a:schemeClr val="accent2"/>
              </a:buClr>
              <a:buFont typeface="Wingdings" pitchFamily="2" charset="2"/>
              <a:buNone/>
            </a:pPr>
            <a:r>
              <a:rPr lang="en-US" sz="1100"/>
              <a:t>*Findings of this benchmark study pertain to the actual data breach experiences of 49 U.S. companies from 14 different industry sectors, all of which participated in the 2011 study. Total breach costs include: lost business resulting from diminished trust or confidence of customers ;costs related to detection, escalation, and notification of the breach;  and ex-post response activities, such as credit report monitoring.</a:t>
            </a:r>
          </a:p>
          <a:p>
            <a:pPr eaLnBrk="0" hangingPunct="0">
              <a:lnSpc>
                <a:spcPct val="85000"/>
              </a:lnSpc>
              <a:spcBef>
                <a:spcPct val="25000"/>
              </a:spcBef>
              <a:buClr>
                <a:schemeClr val="accent2"/>
              </a:buClr>
              <a:buFont typeface="Wingdings" pitchFamily="2" charset="2"/>
              <a:buNone/>
            </a:pPr>
            <a:r>
              <a:rPr lang="en-US" sz="1100"/>
              <a:t>Source: 2011 Annual Study: U.S. Cost of a Data Breach, the Ponemon Institute.</a:t>
            </a:r>
          </a:p>
        </p:txBody>
      </p:sp>
      <p:graphicFrame>
        <p:nvGraphicFramePr>
          <p:cNvPr id="7170" name="Object 2"/>
          <p:cNvGraphicFramePr>
            <a:graphicFrameLocks/>
          </p:cNvGraphicFramePr>
          <p:nvPr/>
        </p:nvGraphicFramePr>
        <p:xfrm>
          <a:off x="177800" y="1638300"/>
          <a:ext cx="8547100" cy="4203700"/>
        </p:xfrm>
        <a:graphic>
          <a:graphicData uri="http://schemas.openxmlformats.org/presentationml/2006/ole">
            <p:oleObj spid="_x0000_s17537026" name="Chart" r:id="rId4" imgW="8963117" imgH="4314888" progId="MSGraph.Chart.8">
              <p:embed followColorScheme="full"/>
            </p:oleObj>
          </a:graphicData>
        </a:graphic>
      </p:graphicFrame>
      <p:sp>
        <p:nvSpPr>
          <p:cNvPr id="7174" name="Rectangle 7"/>
          <p:cNvSpPr>
            <a:spLocks noChangeArrowheads="1"/>
          </p:cNvSpPr>
          <p:nvPr/>
        </p:nvSpPr>
        <p:spPr bwMode="black">
          <a:xfrm>
            <a:off x="182563" y="14700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Millions)</a:t>
            </a:r>
          </a:p>
        </p:txBody>
      </p:sp>
      <p:sp>
        <p:nvSpPr>
          <p:cNvPr id="254980" name="Rectangle 4"/>
          <p:cNvSpPr>
            <a:spLocks noChangeArrowheads="1"/>
          </p:cNvSpPr>
          <p:nvPr/>
        </p:nvSpPr>
        <p:spPr bwMode="blackWhite">
          <a:xfrm>
            <a:off x="1289050" y="990600"/>
            <a:ext cx="7372350" cy="77311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a:solidFill>
                  <a:srgbClr val="FFFFFF"/>
                </a:solidFill>
              </a:rPr>
              <a:t>The average organizational cost of a data breach in 2011 was $5.5 million, down 24% from $7.2 million in 2010. Companies have improved steps taken in both preparing for and responding to a data breach.</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254980"/>
                                        </p:tgtEl>
                                        <p:attrNameLst>
                                          <p:attrName>style.visibility</p:attrName>
                                        </p:attrNameLst>
                                      </p:cBhvr>
                                      <p:to>
                                        <p:strVal val="visible"/>
                                      </p:to>
                                    </p:set>
                                    <p:anim calcmode="lin" valueType="num">
                                      <p:cBhvr>
                                        <p:cTn id="7" dur="500" fill="hold"/>
                                        <p:tgtEl>
                                          <p:spTgt spid="254980"/>
                                        </p:tgtEl>
                                        <p:attrNameLst>
                                          <p:attrName>ppt_w</p:attrName>
                                        </p:attrNameLst>
                                      </p:cBhvr>
                                      <p:tavLst>
                                        <p:tav tm="0">
                                          <p:val>
                                            <p:fltVal val="0"/>
                                          </p:val>
                                        </p:tav>
                                        <p:tav tm="100000">
                                          <p:val>
                                            <p:strVal val="#ppt_w"/>
                                          </p:val>
                                        </p:tav>
                                      </p:tavLst>
                                    </p:anim>
                                    <p:anim calcmode="lin" valueType="num">
                                      <p:cBhvr>
                                        <p:cTn id="8" dur="500" fill="hold"/>
                                        <p:tgtEl>
                                          <p:spTgt spid="254980"/>
                                        </p:tgtEl>
                                        <p:attrNameLst>
                                          <p:attrName>ppt_h</p:attrName>
                                        </p:attrNameLst>
                                      </p:cBhvr>
                                      <p:tavLst>
                                        <p:tav tm="0">
                                          <p:val>
                                            <p:fltVal val="0"/>
                                          </p:val>
                                        </p:tav>
                                        <p:tav tm="100000">
                                          <p:val>
                                            <p:strVal val="#ppt_h"/>
                                          </p:val>
                                        </p:tav>
                                      </p:tavLst>
                                    </p:anim>
                                    <p:animEffect transition="in" filter="fade">
                                      <p:cBhvr>
                                        <p:cTn id="9" dur="500"/>
                                        <p:tgtEl>
                                          <p:spTgt spid="2549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80" grpId="0" animBg="1"/>
    </p:bldLst>
  </p:timing>
</p:sld>
</file>

<file path=ppt/slides/slide20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195" name="Rectangle 110"/>
          <p:cNvSpPr>
            <a:spLocks noGrp="1" noChangeArrowheads="1"/>
          </p:cNvSpPr>
          <p:nvPr>
            <p:ph type="sldNum" sz="quarter" idx="12"/>
          </p:nvPr>
        </p:nvSpPr>
        <p:spPr>
          <a:noFill/>
        </p:spPr>
        <p:txBody>
          <a:bodyPr/>
          <a:lstStyle/>
          <a:p>
            <a:fld id="{ADE0F892-EEE8-456C-8858-11090AA56839}" type="slidenum">
              <a:rPr lang="en-US" smtClean="0">
                <a:latin typeface="Arial" pitchFamily="34" charset="0"/>
              </a:rPr>
              <a:pPr/>
              <a:t>208</a:t>
            </a:fld>
            <a:endParaRPr lang="en-US" smtClean="0">
              <a:latin typeface="Arial" pitchFamily="34" charset="0"/>
            </a:endParaRPr>
          </a:p>
        </p:txBody>
      </p:sp>
      <p:sp>
        <p:nvSpPr>
          <p:cNvPr id="8196" name="Freeform 2"/>
          <p:cNvSpPr>
            <a:spLocks/>
          </p:cNvSpPr>
          <p:nvPr/>
        </p:nvSpPr>
        <p:spPr bwMode="gray">
          <a:xfrm>
            <a:off x="6210300" y="2482850"/>
            <a:ext cx="161925" cy="285750"/>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8197" name="Rectangle 3"/>
          <p:cNvSpPr>
            <a:spLocks noGrp="1" noChangeArrowheads="1"/>
          </p:cNvSpPr>
          <p:nvPr>
            <p:ph type="title"/>
          </p:nvPr>
        </p:nvSpPr>
        <p:spPr/>
        <p:txBody>
          <a:bodyPr/>
          <a:lstStyle/>
          <a:p>
            <a:r>
              <a:rPr lang="en-US" smtClean="0">
                <a:latin typeface="Arial" pitchFamily="34" charset="0"/>
              </a:rPr>
              <a:t>Main Causes of Data Breach</a:t>
            </a:r>
          </a:p>
        </p:txBody>
      </p:sp>
      <p:graphicFrame>
        <p:nvGraphicFramePr>
          <p:cNvPr id="6151176" name="Object 8"/>
          <p:cNvGraphicFramePr>
            <a:graphicFrameLocks noGrp="1"/>
          </p:cNvGraphicFramePr>
          <p:nvPr>
            <p:ph idx="4294967295"/>
          </p:nvPr>
        </p:nvGraphicFramePr>
        <p:xfrm>
          <a:off x="1866900" y="2070100"/>
          <a:ext cx="5207000" cy="4216400"/>
        </p:xfrm>
        <a:graphic>
          <a:graphicData uri="http://schemas.openxmlformats.org/presentationml/2006/ole">
            <p:oleObj spid="_x0000_s17538050" name="Chart" r:id="rId4" imgW="5210129" imgH="4219602" progId="MSGraph.Chart.8">
              <p:embed followColorScheme="full"/>
            </p:oleObj>
          </a:graphicData>
        </a:graphic>
      </p:graphicFrame>
      <p:sp>
        <p:nvSpPr>
          <p:cNvPr id="8198" name="Rectangle 5"/>
          <p:cNvSpPr>
            <a:spLocks noChangeArrowheads="1"/>
          </p:cNvSpPr>
          <p:nvPr/>
        </p:nvSpPr>
        <p:spPr bwMode="auto">
          <a:xfrm>
            <a:off x="-241300" y="6389688"/>
            <a:ext cx="8107363" cy="468312"/>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							</a:t>
            </a:r>
          </a:p>
          <a:p>
            <a:pPr eaLnBrk="0" hangingPunct="0">
              <a:lnSpc>
                <a:spcPct val="85000"/>
              </a:lnSpc>
              <a:spcBef>
                <a:spcPct val="25000"/>
              </a:spcBef>
              <a:buClr>
                <a:schemeClr val="accent2"/>
              </a:buClr>
              <a:buFont typeface="Wingdings" pitchFamily="2" charset="2"/>
              <a:buNone/>
            </a:pPr>
            <a:r>
              <a:rPr lang="en-US" sz="1100"/>
              <a:t>Source: </a:t>
            </a:r>
            <a:r>
              <a:rPr lang="en-US" sz="1100" i="1"/>
              <a:t>2011 Cost of Data Breach Study: United States</a:t>
            </a:r>
            <a:r>
              <a:rPr lang="en-US" sz="1100"/>
              <a:t>, Ponemon Institute, March 2012</a:t>
            </a:r>
          </a:p>
        </p:txBody>
      </p:sp>
      <p:sp>
        <p:nvSpPr>
          <p:cNvPr id="2006022" name="Rectangle 6"/>
          <p:cNvSpPr>
            <a:spLocks noChangeArrowheads="1"/>
          </p:cNvSpPr>
          <p:nvPr/>
        </p:nvSpPr>
        <p:spPr bwMode="blackWhite">
          <a:xfrm>
            <a:off x="368300" y="1092200"/>
            <a:ext cx="7734300" cy="7747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a:solidFill>
                  <a:srgbClr val="FFFFFF"/>
                </a:solidFill>
              </a:rPr>
              <a:t>Negligent employees and malicious attacks are most often the cause of the data breach. Some 39 percent of incidents involve a negligent employee or contractor, while 37 percent concern a malicious or criminal attack.</a:t>
            </a:r>
          </a:p>
        </p:txBody>
      </p:sp>
      <p:sp>
        <p:nvSpPr>
          <p:cNvPr id="8200" name="TextBox 18"/>
          <p:cNvSpPr txBox="1">
            <a:spLocks noChangeArrowheads="1"/>
          </p:cNvSpPr>
          <p:nvPr/>
        </p:nvSpPr>
        <p:spPr bwMode="auto">
          <a:xfrm>
            <a:off x="6324600" y="2298700"/>
            <a:ext cx="1081088" cy="307975"/>
          </a:xfrm>
          <a:prstGeom prst="rect">
            <a:avLst/>
          </a:prstGeom>
          <a:noFill/>
          <a:ln w="9525">
            <a:noFill/>
            <a:miter lim="800000"/>
            <a:headEnd/>
            <a:tailEnd/>
          </a:ln>
        </p:spPr>
        <p:txBody>
          <a:bodyPr wrap="none">
            <a:spAutoFit/>
          </a:bodyPr>
          <a:lstStyle/>
          <a:p>
            <a:r>
              <a:rPr lang="en-US" sz="1400"/>
              <a:t>Negligence</a:t>
            </a:r>
          </a:p>
        </p:txBody>
      </p:sp>
      <p:sp>
        <p:nvSpPr>
          <p:cNvPr id="8201" name="Rectangle 7"/>
          <p:cNvSpPr>
            <a:spLocks noChangeArrowheads="1"/>
          </p:cNvSpPr>
          <p:nvPr/>
        </p:nvSpPr>
        <p:spPr bwMode="gray">
          <a:xfrm>
            <a:off x="1552575" y="3006725"/>
            <a:ext cx="1984375" cy="184150"/>
          </a:xfrm>
          <a:prstGeom prst="rect">
            <a:avLst/>
          </a:prstGeom>
          <a:noFill/>
          <a:ln w="9525">
            <a:noFill/>
            <a:miter lim="800000"/>
            <a:headEnd/>
            <a:tailEnd/>
          </a:ln>
        </p:spPr>
        <p:txBody>
          <a:bodyPr lIns="0" tIns="0" rIns="0" bIns="0" anchor="ctr">
            <a:spAutoFit/>
          </a:bodyPr>
          <a:lstStyle/>
          <a:p>
            <a:pPr>
              <a:lnSpc>
                <a:spcPct val="85000"/>
              </a:lnSpc>
            </a:pPr>
            <a:r>
              <a:rPr lang="en-US" sz="1400"/>
              <a:t>System glitch</a:t>
            </a:r>
          </a:p>
        </p:txBody>
      </p:sp>
      <p:sp>
        <p:nvSpPr>
          <p:cNvPr id="8202" name="Rectangle 7"/>
          <p:cNvSpPr>
            <a:spLocks noChangeArrowheads="1"/>
          </p:cNvSpPr>
          <p:nvPr/>
        </p:nvSpPr>
        <p:spPr bwMode="gray">
          <a:xfrm>
            <a:off x="1308100" y="5280025"/>
            <a:ext cx="1651000" cy="365125"/>
          </a:xfrm>
          <a:prstGeom prst="rect">
            <a:avLst/>
          </a:prstGeom>
          <a:noFill/>
          <a:ln w="9525">
            <a:noFill/>
            <a:miter lim="800000"/>
            <a:headEnd/>
            <a:tailEnd/>
          </a:ln>
        </p:spPr>
        <p:txBody>
          <a:bodyPr lIns="0" tIns="0" rIns="0" bIns="0" anchor="ctr">
            <a:spAutoFit/>
          </a:bodyPr>
          <a:lstStyle/>
          <a:p>
            <a:pPr>
              <a:lnSpc>
                <a:spcPct val="85000"/>
              </a:lnSpc>
            </a:pPr>
            <a:r>
              <a:rPr lang="en-US" sz="1400"/>
              <a:t>Malicious or criminal attack</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2006022"/>
                                        </p:tgtEl>
                                        <p:attrNameLst>
                                          <p:attrName>style.visibility</p:attrName>
                                        </p:attrNameLst>
                                      </p:cBhvr>
                                      <p:to>
                                        <p:strVal val="visible"/>
                                      </p:to>
                                    </p:set>
                                    <p:anim calcmode="lin" valueType="num">
                                      <p:cBhvr>
                                        <p:cTn id="7" dur="500" fill="hold"/>
                                        <p:tgtEl>
                                          <p:spTgt spid="2006022"/>
                                        </p:tgtEl>
                                        <p:attrNameLst>
                                          <p:attrName>ppt_w</p:attrName>
                                        </p:attrNameLst>
                                      </p:cBhvr>
                                      <p:tavLst>
                                        <p:tav tm="0">
                                          <p:val>
                                            <p:fltVal val="0"/>
                                          </p:val>
                                        </p:tav>
                                        <p:tav tm="100000">
                                          <p:val>
                                            <p:strVal val="#ppt_w"/>
                                          </p:val>
                                        </p:tav>
                                      </p:tavLst>
                                    </p:anim>
                                    <p:anim calcmode="lin" valueType="num">
                                      <p:cBhvr>
                                        <p:cTn id="8" dur="500" fill="hold"/>
                                        <p:tgtEl>
                                          <p:spTgt spid="20060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6022" grpId="0" animBg="1"/>
    </p:bldLst>
  </p:timing>
</p:sld>
</file>

<file path=ppt/slides/slide20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21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3B2BE274-D7D7-4AC3-931C-E64B04B637BE}" type="slidenum">
              <a:rPr lang="en-US" sz="900"/>
              <a:pPr algn="r" eaLnBrk="0" hangingPunct="0">
                <a:lnSpc>
                  <a:spcPct val="85000"/>
                </a:lnSpc>
                <a:spcBef>
                  <a:spcPct val="20000"/>
                </a:spcBef>
              </a:pPr>
              <a:t>209</a:t>
            </a:fld>
            <a:endParaRPr lang="en-US" sz="900"/>
          </a:p>
        </p:txBody>
      </p:sp>
      <p:sp>
        <p:nvSpPr>
          <p:cNvPr id="9220" name="Rectangle 2"/>
          <p:cNvSpPr>
            <a:spLocks noGrp="1" noChangeArrowheads="1"/>
          </p:cNvSpPr>
          <p:nvPr>
            <p:ph type="title" idx="4294967295"/>
          </p:nvPr>
        </p:nvSpPr>
        <p:spPr>
          <a:xfrm>
            <a:off x="66675" y="90488"/>
            <a:ext cx="7451725" cy="860425"/>
          </a:xfrm>
        </p:spPr>
        <p:txBody>
          <a:bodyPr/>
          <a:lstStyle/>
          <a:p>
            <a:r>
              <a:rPr lang="en-US" sz="2600" smtClean="0">
                <a:latin typeface="Arial" pitchFamily="34" charset="0"/>
              </a:rPr>
              <a:t>Marsh: Increase in Purchase of Cyber Insurance Among U.S. Companies, 2012</a:t>
            </a:r>
          </a:p>
        </p:txBody>
      </p:sp>
      <p:sp>
        <p:nvSpPr>
          <p:cNvPr id="9221" name="Rectangle 4"/>
          <p:cNvSpPr>
            <a:spLocks noChangeArrowheads="1"/>
          </p:cNvSpPr>
          <p:nvPr/>
        </p:nvSpPr>
        <p:spPr bwMode="auto">
          <a:xfrm>
            <a:off x="-47625" y="6410325"/>
            <a:ext cx="9191625"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Marsh Global Analytics, Marsh Risk Management Research Briefing, March 2013</a:t>
            </a:r>
          </a:p>
        </p:txBody>
      </p:sp>
      <p:graphicFrame>
        <p:nvGraphicFramePr>
          <p:cNvPr id="9218" name="Object 2"/>
          <p:cNvGraphicFramePr>
            <a:graphicFrameLocks/>
          </p:cNvGraphicFramePr>
          <p:nvPr/>
        </p:nvGraphicFramePr>
        <p:xfrm>
          <a:off x="177800" y="1638300"/>
          <a:ext cx="8547100" cy="4483100"/>
        </p:xfrm>
        <a:graphic>
          <a:graphicData uri="http://schemas.openxmlformats.org/presentationml/2006/ole">
            <p:oleObj spid="_x0000_s17539074" name="Chart" r:id="rId4" imgW="8963117" imgH="4314888" progId="MSGraph.Chart.8">
              <p:embed followColorScheme="full"/>
            </p:oleObj>
          </a:graphicData>
        </a:graphic>
      </p:graphicFrame>
      <p:sp>
        <p:nvSpPr>
          <p:cNvPr id="254980" name="Rectangle 4"/>
          <p:cNvSpPr>
            <a:spLocks noChangeArrowheads="1"/>
          </p:cNvSpPr>
          <p:nvPr/>
        </p:nvSpPr>
        <p:spPr bwMode="blackWhite">
          <a:xfrm>
            <a:off x="609600" y="1003300"/>
            <a:ext cx="7772400" cy="5969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a:solidFill>
                  <a:srgbClr val="FFFFFF"/>
                </a:solidFill>
              </a:rPr>
              <a:t>Interest in cyber insurance continues to climb. The number of companies purchasing cyber insurance increased 33 percent from 2011 to 2012.</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254980"/>
                                        </p:tgtEl>
                                        <p:attrNameLst>
                                          <p:attrName>style.visibility</p:attrName>
                                        </p:attrNameLst>
                                      </p:cBhvr>
                                      <p:to>
                                        <p:strVal val="visible"/>
                                      </p:to>
                                    </p:set>
                                    <p:anim calcmode="lin" valueType="num">
                                      <p:cBhvr>
                                        <p:cTn id="7" dur="500" fill="hold"/>
                                        <p:tgtEl>
                                          <p:spTgt spid="254980"/>
                                        </p:tgtEl>
                                        <p:attrNameLst>
                                          <p:attrName>ppt_w</p:attrName>
                                        </p:attrNameLst>
                                      </p:cBhvr>
                                      <p:tavLst>
                                        <p:tav tm="0">
                                          <p:val>
                                            <p:fltVal val="0"/>
                                          </p:val>
                                        </p:tav>
                                        <p:tav tm="100000">
                                          <p:val>
                                            <p:strVal val="#ppt_w"/>
                                          </p:val>
                                        </p:tav>
                                      </p:tavLst>
                                    </p:anim>
                                    <p:anim calcmode="lin" valueType="num">
                                      <p:cBhvr>
                                        <p:cTn id="8" dur="500" fill="hold"/>
                                        <p:tgtEl>
                                          <p:spTgt spid="254980"/>
                                        </p:tgtEl>
                                        <p:attrNameLst>
                                          <p:attrName>ppt_h</p:attrName>
                                        </p:attrNameLst>
                                      </p:cBhvr>
                                      <p:tavLst>
                                        <p:tav tm="0">
                                          <p:val>
                                            <p:fltVal val="0"/>
                                          </p:val>
                                        </p:tav>
                                        <p:tav tm="100000">
                                          <p:val>
                                            <p:strVal val="#ppt_h"/>
                                          </p:val>
                                        </p:tav>
                                      </p:tavLst>
                                    </p:anim>
                                    <p:animEffect transition="in" filter="fade">
                                      <p:cBhvr>
                                        <p:cTn id="9" dur="500"/>
                                        <p:tgtEl>
                                          <p:spTgt spid="2549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80"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2051" name="Rectangle 105"/>
          <p:cNvSpPr>
            <a:spLocks noGrp="1" noChangeArrowheads="1"/>
          </p:cNvSpPr>
          <p:nvPr>
            <p:ph type="dt" sz="quarter" idx="10"/>
          </p:nvPr>
        </p:nvSpPr>
        <p:spPr/>
        <p:txBody>
          <a:bodyPr/>
          <a:lstStyle/>
          <a:p>
            <a:pPr>
              <a:defRPr/>
            </a:pPr>
            <a:r>
              <a:rPr lang="en-US" smtClean="0"/>
              <a:t>12/01/09 - 9pm</a:t>
            </a:r>
          </a:p>
        </p:txBody>
      </p:sp>
      <p:sp>
        <p:nvSpPr>
          <p:cNvPr id="2052"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2053" name="Rectangle 110"/>
          <p:cNvSpPr>
            <a:spLocks noGrp="1" noChangeArrowheads="1"/>
          </p:cNvSpPr>
          <p:nvPr>
            <p:ph type="sldNum" sz="quarter" idx="12"/>
          </p:nvPr>
        </p:nvSpPr>
        <p:spPr/>
        <p:txBody>
          <a:bodyPr/>
          <a:lstStyle/>
          <a:p>
            <a:pPr>
              <a:defRPr/>
            </a:pPr>
            <a:fld id="{82153DF0-87A7-4364-80B8-AF207B6FD55A}" type="slidenum">
              <a:rPr lang="en-US" smtClean="0"/>
              <a:pPr>
                <a:defRPr/>
              </a:pPr>
              <a:t>21</a:t>
            </a:fld>
            <a:endParaRPr lang="en-US" smtClean="0"/>
          </a:p>
        </p:txBody>
      </p:sp>
      <p:sp>
        <p:nvSpPr>
          <p:cNvPr id="5126" name="Rectangle 2"/>
          <p:cNvSpPr>
            <a:spLocks noGrp="1" noChangeArrowheads="1"/>
          </p:cNvSpPr>
          <p:nvPr>
            <p:ph type="title"/>
          </p:nvPr>
        </p:nvSpPr>
        <p:spPr>
          <a:xfrm>
            <a:off x="298450" y="128588"/>
            <a:ext cx="7400925" cy="860425"/>
          </a:xfrm>
        </p:spPr>
        <p:txBody>
          <a:bodyPr/>
          <a:lstStyle/>
          <a:p>
            <a:r>
              <a:rPr lang="en-US" sz="2600" smtClean="0">
                <a:latin typeface="Arial" pitchFamily="34" charset="0"/>
              </a:rPr>
              <a:t>Commercial &amp; Industrial Loans Outstanding</a:t>
            </a:r>
            <a:br>
              <a:rPr lang="en-US" sz="2600" smtClean="0">
                <a:latin typeface="Arial" pitchFamily="34" charset="0"/>
              </a:rPr>
            </a:br>
            <a:r>
              <a:rPr lang="en-US" sz="2600" smtClean="0">
                <a:latin typeface="Arial" pitchFamily="34" charset="0"/>
              </a:rPr>
              <a:t>at FDIC-Insured Banks, </a:t>
            </a:r>
            <a:r>
              <a:rPr lang="en-US" sz="2000" smtClean="0">
                <a:latin typeface="Arial" pitchFamily="34" charset="0"/>
              </a:rPr>
              <a:t>Quarterly, 2006-2013*</a:t>
            </a:r>
          </a:p>
        </p:txBody>
      </p:sp>
      <p:graphicFrame>
        <p:nvGraphicFramePr>
          <p:cNvPr id="5122" name="Object 3"/>
          <p:cNvGraphicFramePr>
            <a:graphicFrameLocks/>
          </p:cNvGraphicFramePr>
          <p:nvPr/>
        </p:nvGraphicFramePr>
        <p:xfrm>
          <a:off x="165100" y="1309688"/>
          <a:ext cx="8667750" cy="4248150"/>
        </p:xfrm>
        <a:graphic>
          <a:graphicData uri="http://schemas.openxmlformats.org/presentationml/2006/ole">
            <p:oleObj spid="_x0000_s18827266" name="Chart" r:id="rId4" imgW="8801167" imgH="3990871" progId="MSGraph.Chart.8">
              <p:embed followColorScheme="full"/>
            </p:oleObj>
          </a:graphicData>
        </a:graphic>
      </p:graphicFrame>
      <p:sp>
        <p:nvSpPr>
          <p:cNvPr id="2036740" name="Rectangle 4"/>
          <p:cNvSpPr>
            <a:spLocks noChangeArrowheads="1"/>
          </p:cNvSpPr>
          <p:nvPr/>
        </p:nvSpPr>
        <p:spPr bwMode="blackWhite">
          <a:xfrm>
            <a:off x="363538" y="5591175"/>
            <a:ext cx="8442325" cy="682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buFont typeface="Wingdings" pitchFamily="2" charset="2"/>
              <a:buNone/>
            </a:pPr>
            <a:r>
              <a:rPr lang="en-US" b="1" dirty="0">
                <a:solidFill>
                  <a:schemeClr val="bg1"/>
                </a:solidFill>
              </a:rPr>
              <a:t>Outstanding loan volume has been growing for over two years</a:t>
            </a:r>
            <a:br>
              <a:rPr lang="en-US" b="1" dirty="0">
                <a:solidFill>
                  <a:schemeClr val="bg1"/>
                </a:solidFill>
              </a:rPr>
            </a:br>
            <a:r>
              <a:rPr lang="en-US" b="1" dirty="0">
                <a:solidFill>
                  <a:schemeClr val="bg1"/>
                </a:solidFill>
              </a:rPr>
              <a:t>and (as of year-end 2012) surpassed previous peak </a:t>
            </a:r>
            <a:r>
              <a:rPr lang="en-US" b="1" dirty="0" smtClean="0">
                <a:solidFill>
                  <a:schemeClr val="bg1"/>
                </a:solidFill>
              </a:rPr>
              <a:t>levels.</a:t>
            </a:r>
            <a:endParaRPr lang="en-US" b="1" dirty="0">
              <a:solidFill>
                <a:schemeClr val="bg1"/>
              </a:solidFill>
            </a:endParaRPr>
          </a:p>
        </p:txBody>
      </p:sp>
      <p:sp>
        <p:nvSpPr>
          <p:cNvPr id="5128" name="Rectangle 5"/>
          <p:cNvSpPr>
            <a:spLocks noChangeArrowheads="1"/>
          </p:cNvSpPr>
          <p:nvPr/>
        </p:nvSpPr>
        <p:spPr bwMode="auto">
          <a:xfrm>
            <a:off x="0" y="6262688"/>
            <a:ext cx="7569200" cy="595312"/>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a:p>
          <a:p>
            <a:pPr marL="133350" indent="-133350" eaLnBrk="0" hangingPunct="0">
              <a:lnSpc>
                <a:spcPct val="90000"/>
              </a:lnSpc>
              <a:buClr>
                <a:schemeClr val="accent2"/>
              </a:buClr>
              <a:buFont typeface="Wingdings" pitchFamily="2" charset="2"/>
              <a:buNone/>
              <a:tabLst>
                <a:tab pos="112713" algn="r"/>
              </a:tabLst>
            </a:pPr>
            <a:r>
              <a:rPr lang="en-US" sz="1100"/>
              <a:t>*Latest data as of 6/14/2013.	</a:t>
            </a:r>
          </a:p>
          <a:p>
            <a:pPr marL="133350" indent="-133350" eaLnBrk="0" hangingPunct="0">
              <a:lnSpc>
                <a:spcPct val="90000"/>
              </a:lnSpc>
              <a:buClr>
                <a:schemeClr val="accent2"/>
              </a:buClr>
              <a:buFont typeface="Wingdings" pitchFamily="2" charset="2"/>
              <a:buNone/>
              <a:tabLst>
                <a:tab pos="112713" algn="r"/>
              </a:tabLst>
            </a:pPr>
            <a:r>
              <a:rPr lang="en-US" sz="1100"/>
              <a:t>Source:  FDIC at </a:t>
            </a:r>
            <a:r>
              <a:rPr lang="en-US" sz="1100">
                <a:hlinkClick r:id="rId5"/>
              </a:rPr>
              <a:t>http://www2.fdic.gov/qbp/</a:t>
            </a:r>
            <a:r>
              <a:rPr lang="en-US" sz="1100"/>
              <a:t> (Loan Performance spreadsheet); Insurance Information Institute.</a:t>
            </a:r>
          </a:p>
        </p:txBody>
      </p:sp>
      <p:sp>
        <p:nvSpPr>
          <p:cNvPr id="5129" name="TextBox 9"/>
          <p:cNvSpPr txBox="1">
            <a:spLocks noChangeArrowheads="1"/>
          </p:cNvSpPr>
          <p:nvPr/>
        </p:nvSpPr>
        <p:spPr bwMode="auto">
          <a:xfrm>
            <a:off x="204788" y="1109663"/>
            <a:ext cx="1073150" cy="307975"/>
          </a:xfrm>
          <a:prstGeom prst="rect">
            <a:avLst/>
          </a:prstGeom>
          <a:noFill/>
          <a:ln w="9525">
            <a:noFill/>
            <a:miter lim="800000"/>
            <a:headEnd/>
            <a:tailEnd/>
          </a:ln>
        </p:spPr>
        <p:txBody>
          <a:bodyPr>
            <a:spAutoFit/>
          </a:bodyPr>
          <a:lstStyle/>
          <a:p>
            <a:r>
              <a:rPr lang="en-US" sz="1400"/>
              <a:t>$Trillions</a:t>
            </a:r>
          </a:p>
        </p:txBody>
      </p:sp>
      <p:sp>
        <p:nvSpPr>
          <p:cNvPr id="10" name="AutoShape 5"/>
          <p:cNvSpPr>
            <a:spLocks noChangeArrowheads="1"/>
          </p:cNvSpPr>
          <p:nvPr/>
        </p:nvSpPr>
        <p:spPr bwMode="blackWhite">
          <a:xfrm>
            <a:off x="5715000" y="1138238"/>
            <a:ext cx="1873250" cy="762000"/>
          </a:xfrm>
          <a:prstGeom prst="wedgeRectCallout">
            <a:avLst>
              <a:gd name="adj1" fmla="val 99681"/>
              <a:gd name="adj2" fmla="val 5864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a:solidFill>
                  <a:schemeClr val="bg1"/>
                </a:solidFill>
              </a:rPr>
              <a:t>In nominal dollar terms, this is an all-time high.</a:t>
            </a:r>
          </a:p>
        </p:txBody>
      </p:sp>
      <p:sp>
        <p:nvSpPr>
          <p:cNvPr id="11" name="Rectangle 7"/>
          <p:cNvSpPr>
            <a:spLocks noChangeArrowheads="1"/>
          </p:cNvSpPr>
          <p:nvPr/>
        </p:nvSpPr>
        <p:spPr bwMode="grayWhite">
          <a:xfrm>
            <a:off x="2978150" y="1304925"/>
            <a:ext cx="1663700" cy="4257675"/>
          </a:xfrm>
          <a:prstGeom prst="rect">
            <a:avLst/>
          </a:prstGeom>
          <a:noFill/>
          <a:ln w="28575">
            <a:solidFill>
              <a:schemeClr val="folHlink"/>
            </a:solidFill>
            <a:miter lim="800000"/>
            <a:headEnd/>
            <a:tailEnd/>
          </a:ln>
        </p:spPr>
        <p:txBody>
          <a:bodyPr wrap="none" anchor="ctr"/>
          <a:lstStyle/>
          <a:p>
            <a:endParaRPr lang="en-US"/>
          </a:p>
        </p:txBody>
      </p:sp>
      <p:sp>
        <p:nvSpPr>
          <p:cNvPr id="5132" name="TextBox 11"/>
          <p:cNvSpPr txBox="1">
            <a:spLocks noChangeArrowheads="1"/>
          </p:cNvSpPr>
          <p:nvPr/>
        </p:nvSpPr>
        <p:spPr bwMode="auto">
          <a:xfrm>
            <a:off x="3124200" y="1219200"/>
            <a:ext cx="1571625" cy="369888"/>
          </a:xfrm>
          <a:prstGeom prst="rect">
            <a:avLst/>
          </a:prstGeom>
          <a:noFill/>
          <a:ln w="9525">
            <a:noFill/>
            <a:miter lim="800000"/>
            <a:headEnd/>
            <a:tailEnd/>
          </a:ln>
        </p:spPr>
        <p:txBody>
          <a:bodyPr>
            <a:spAutoFit/>
          </a:bodyPr>
          <a:lstStyle/>
          <a:p>
            <a:pPr algn="ctr"/>
            <a:r>
              <a:rPr lang="en-US"/>
              <a:t>Recession</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036740"/>
                                        </p:tgtEl>
                                        <p:attrNameLst>
                                          <p:attrName>style.visibility</p:attrName>
                                        </p:attrNameLst>
                                      </p:cBhvr>
                                      <p:to>
                                        <p:strVal val="visible"/>
                                      </p:to>
                                    </p:set>
                                    <p:anim calcmode="lin" valueType="num">
                                      <p:cBhvr>
                                        <p:cTn id="7" dur="500" fill="hold"/>
                                        <p:tgtEl>
                                          <p:spTgt spid="2036740"/>
                                        </p:tgtEl>
                                        <p:attrNameLst>
                                          <p:attrName>ppt_w</p:attrName>
                                        </p:attrNameLst>
                                      </p:cBhvr>
                                      <p:tavLst>
                                        <p:tav tm="0">
                                          <p:val>
                                            <p:fltVal val="0"/>
                                          </p:val>
                                        </p:tav>
                                        <p:tav tm="100000">
                                          <p:val>
                                            <p:strVal val="#ppt_w"/>
                                          </p:val>
                                        </p:tav>
                                      </p:tavLst>
                                    </p:anim>
                                    <p:anim calcmode="lin" valueType="num">
                                      <p:cBhvr>
                                        <p:cTn id="8" dur="500" fill="hold"/>
                                        <p:tgtEl>
                                          <p:spTgt spid="203674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right)">
                                      <p:cBhvr>
                                        <p:cTn id="12" dur="500"/>
                                        <p:tgtEl>
                                          <p:spTgt spid="10"/>
                                        </p:tgtEl>
                                      </p:cBhvr>
                                    </p:animEffect>
                                  </p:childTnLst>
                                </p:cTn>
                              </p:par>
                              <p:par>
                                <p:cTn id="13" presetID="16" presetClass="entr" presetSubtype="26" fill="hold" grpId="0" nodeType="withEffect">
                                  <p:stCondLst>
                                    <p:cond delay="1000"/>
                                  </p:stCondLst>
                                  <p:childTnLst>
                                    <p:set>
                                      <p:cBhvr>
                                        <p:cTn id="14" dur="1" fill="hold">
                                          <p:stCondLst>
                                            <p:cond delay="0"/>
                                          </p:stCondLst>
                                        </p:cTn>
                                        <p:tgtEl>
                                          <p:spTgt spid="11"/>
                                        </p:tgtEl>
                                        <p:attrNameLst>
                                          <p:attrName>style.visibility</p:attrName>
                                        </p:attrNameLst>
                                      </p:cBhvr>
                                      <p:to>
                                        <p:strVal val="visible"/>
                                      </p:to>
                                    </p:set>
                                    <p:animEffect transition="in" filter="barn(inHorizontal)">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6740" grpId="0" animBg="1"/>
      <p:bldP spid="10" grpId="0" animBg="1"/>
      <p:bldP spid="11" grpId="0" animBg="1"/>
    </p:bldLst>
  </p:timing>
</p:sld>
</file>

<file path=ppt/slides/slide2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43"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4762B9FE-CE08-4BE9-9828-BA28F5D8B733}" type="slidenum">
              <a:rPr lang="en-US" sz="900"/>
              <a:pPr algn="r" eaLnBrk="0" hangingPunct="0">
                <a:lnSpc>
                  <a:spcPct val="85000"/>
                </a:lnSpc>
                <a:spcBef>
                  <a:spcPct val="20000"/>
                </a:spcBef>
              </a:pPr>
              <a:t>210</a:t>
            </a:fld>
            <a:endParaRPr lang="en-US" sz="900"/>
          </a:p>
        </p:txBody>
      </p:sp>
      <p:sp>
        <p:nvSpPr>
          <p:cNvPr id="10244" name="Rectangle 2"/>
          <p:cNvSpPr>
            <a:spLocks noGrp="1" noChangeArrowheads="1"/>
          </p:cNvSpPr>
          <p:nvPr>
            <p:ph type="title" idx="4294967295"/>
          </p:nvPr>
        </p:nvSpPr>
        <p:spPr>
          <a:xfrm>
            <a:off x="66675" y="90488"/>
            <a:ext cx="7451725" cy="860425"/>
          </a:xfrm>
        </p:spPr>
        <p:txBody>
          <a:bodyPr/>
          <a:lstStyle/>
          <a:p>
            <a:r>
              <a:rPr lang="en-US" sz="2600" smtClean="0">
                <a:latin typeface="Arial" pitchFamily="34" charset="0"/>
              </a:rPr>
              <a:t>Marsh: Total Limits Purchased, By Industry – Cyber Liability, All Revenue Size</a:t>
            </a:r>
          </a:p>
        </p:txBody>
      </p:sp>
      <p:sp>
        <p:nvSpPr>
          <p:cNvPr id="10245" name="Rectangle 4"/>
          <p:cNvSpPr>
            <a:spLocks noChangeArrowheads="1"/>
          </p:cNvSpPr>
          <p:nvPr/>
        </p:nvSpPr>
        <p:spPr bwMode="auto">
          <a:xfrm>
            <a:off x="-47625" y="6410325"/>
            <a:ext cx="9191625"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Marsh Global Analytics, Marsh Risk Management Research Briefing, March 2013</a:t>
            </a:r>
          </a:p>
        </p:txBody>
      </p:sp>
      <p:graphicFrame>
        <p:nvGraphicFramePr>
          <p:cNvPr id="10242" name="Object 2"/>
          <p:cNvGraphicFramePr>
            <a:graphicFrameLocks/>
          </p:cNvGraphicFramePr>
          <p:nvPr/>
        </p:nvGraphicFramePr>
        <p:xfrm>
          <a:off x="215900" y="1828800"/>
          <a:ext cx="8610600" cy="3987800"/>
        </p:xfrm>
        <a:graphic>
          <a:graphicData uri="http://schemas.openxmlformats.org/presentationml/2006/ole">
            <p:oleObj spid="_x0000_s17540098" name="Chart" r:id="rId4" imgW="8972565" imgH="4152928" progId="MSGraph.Chart.8">
              <p:embed followColorScheme="full"/>
            </p:oleObj>
          </a:graphicData>
        </a:graphic>
      </p:graphicFrame>
      <p:sp>
        <p:nvSpPr>
          <p:cNvPr id="254980" name="Rectangle 4"/>
          <p:cNvSpPr>
            <a:spLocks noChangeArrowheads="1"/>
          </p:cNvSpPr>
          <p:nvPr/>
        </p:nvSpPr>
        <p:spPr bwMode="blackWhite">
          <a:xfrm>
            <a:off x="584200" y="1168400"/>
            <a:ext cx="7772400" cy="5969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a:solidFill>
                  <a:srgbClr val="FFFFFF"/>
                </a:solidFill>
              </a:rPr>
              <a:t>Cyber insurance limits purchased in 2012 averaged $16.8 million across all industries, an increase of nearly 20% over 2011.</a:t>
            </a:r>
          </a:p>
        </p:txBody>
      </p:sp>
      <p:sp>
        <p:nvSpPr>
          <p:cNvPr id="10247" name="Rectangle 7"/>
          <p:cNvSpPr>
            <a:spLocks noChangeArrowheads="1"/>
          </p:cNvSpPr>
          <p:nvPr/>
        </p:nvSpPr>
        <p:spPr bwMode="black">
          <a:xfrm>
            <a:off x="195263" y="19399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Millions)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254980"/>
                                        </p:tgtEl>
                                        <p:attrNameLst>
                                          <p:attrName>style.visibility</p:attrName>
                                        </p:attrNameLst>
                                      </p:cBhvr>
                                      <p:to>
                                        <p:strVal val="visible"/>
                                      </p:to>
                                    </p:set>
                                    <p:anim calcmode="lin" valueType="num">
                                      <p:cBhvr>
                                        <p:cTn id="7" dur="500" fill="hold"/>
                                        <p:tgtEl>
                                          <p:spTgt spid="254980"/>
                                        </p:tgtEl>
                                        <p:attrNameLst>
                                          <p:attrName>ppt_w</p:attrName>
                                        </p:attrNameLst>
                                      </p:cBhvr>
                                      <p:tavLst>
                                        <p:tav tm="0">
                                          <p:val>
                                            <p:fltVal val="0"/>
                                          </p:val>
                                        </p:tav>
                                        <p:tav tm="100000">
                                          <p:val>
                                            <p:strVal val="#ppt_w"/>
                                          </p:val>
                                        </p:tav>
                                      </p:tavLst>
                                    </p:anim>
                                    <p:anim calcmode="lin" valueType="num">
                                      <p:cBhvr>
                                        <p:cTn id="8" dur="500" fill="hold"/>
                                        <p:tgtEl>
                                          <p:spTgt spid="254980"/>
                                        </p:tgtEl>
                                        <p:attrNameLst>
                                          <p:attrName>ppt_h</p:attrName>
                                        </p:attrNameLst>
                                      </p:cBhvr>
                                      <p:tavLst>
                                        <p:tav tm="0">
                                          <p:val>
                                            <p:fltVal val="0"/>
                                          </p:val>
                                        </p:tav>
                                        <p:tav tm="100000">
                                          <p:val>
                                            <p:strVal val="#ppt_h"/>
                                          </p:val>
                                        </p:tav>
                                      </p:tavLst>
                                    </p:anim>
                                    <p:animEffect transition="in" filter="fade">
                                      <p:cBhvr>
                                        <p:cTn id="9" dur="500"/>
                                        <p:tgtEl>
                                          <p:spTgt spid="2549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80" grpId="0" animBg="1"/>
    </p:bldLst>
  </p:timing>
</p:sld>
</file>

<file path=ppt/slides/slide2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7"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863D807-F0F5-47DD-B3E5-ECF9549DF425}" type="slidenum">
              <a:rPr lang="en-US" sz="900"/>
              <a:pPr algn="r" eaLnBrk="0" hangingPunct="0">
                <a:lnSpc>
                  <a:spcPct val="85000"/>
                </a:lnSpc>
                <a:spcBef>
                  <a:spcPct val="20000"/>
                </a:spcBef>
              </a:pPr>
              <a:t>211</a:t>
            </a:fld>
            <a:endParaRPr lang="en-US" sz="900"/>
          </a:p>
        </p:txBody>
      </p:sp>
      <p:sp>
        <p:nvSpPr>
          <p:cNvPr id="11268" name="Rectangle 2"/>
          <p:cNvSpPr>
            <a:spLocks noGrp="1" noChangeArrowheads="1"/>
          </p:cNvSpPr>
          <p:nvPr>
            <p:ph type="title" idx="4294967295"/>
          </p:nvPr>
        </p:nvSpPr>
        <p:spPr>
          <a:xfrm>
            <a:off x="66675" y="90488"/>
            <a:ext cx="7451725" cy="860425"/>
          </a:xfrm>
        </p:spPr>
        <p:txBody>
          <a:bodyPr/>
          <a:lstStyle/>
          <a:p>
            <a:r>
              <a:rPr lang="en-US" sz="2600" smtClean="0">
                <a:latin typeface="Arial" pitchFamily="34" charset="0"/>
              </a:rPr>
              <a:t>Marsh: Total Limits Purchased, By Industry – Cyber Liability, Revenue $1 Billion+</a:t>
            </a:r>
          </a:p>
        </p:txBody>
      </p:sp>
      <p:sp>
        <p:nvSpPr>
          <p:cNvPr id="11269" name="Rectangle 4"/>
          <p:cNvSpPr>
            <a:spLocks noChangeArrowheads="1"/>
          </p:cNvSpPr>
          <p:nvPr/>
        </p:nvSpPr>
        <p:spPr bwMode="auto">
          <a:xfrm>
            <a:off x="-47625" y="6410325"/>
            <a:ext cx="9191625" cy="2825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Marsh Global Analytics, Marsh Risk Management Research Briefing, March 2013</a:t>
            </a:r>
          </a:p>
        </p:txBody>
      </p:sp>
      <p:graphicFrame>
        <p:nvGraphicFramePr>
          <p:cNvPr id="11266" name="Object 2"/>
          <p:cNvGraphicFramePr>
            <a:graphicFrameLocks/>
          </p:cNvGraphicFramePr>
          <p:nvPr/>
        </p:nvGraphicFramePr>
        <p:xfrm>
          <a:off x="215900" y="1828800"/>
          <a:ext cx="8610600" cy="3987800"/>
        </p:xfrm>
        <a:graphic>
          <a:graphicData uri="http://schemas.openxmlformats.org/presentationml/2006/ole">
            <p:oleObj spid="_x0000_s17541122" name="Chart" r:id="rId4" imgW="8972565" imgH="4152928" progId="MSGraph.Chart.8">
              <p:embed followColorScheme="full"/>
            </p:oleObj>
          </a:graphicData>
        </a:graphic>
      </p:graphicFrame>
      <p:sp>
        <p:nvSpPr>
          <p:cNvPr id="254980" name="Rectangle 4"/>
          <p:cNvSpPr>
            <a:spLocks noChangeArrowheads="1"/>
          </p:cNvSpPr>
          <p:nvPr/>
        </p:nvSpPr>
        <p:spPr bwMode="blackWhite">
          <a:xfrm>
            <a:off x="584200" y="1168400"/>
            <a:ext cx="7772400" cy="5969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a:solidFill>
                  <a:srgbClr val="FFFFFF"/>
                </a:solidFill>
              </a:rPr>
              <a:t>Among larger companies, average cyber insurance limits purchased in 2012 increased nearly 30% over 2011.</a:t>
            </a:r>
          </a:p>
        </p:txBody>
      </p:sp>
      <p:sp>
        <p:nvSpPr>
          <p:cNvPr id="11271" name="Rectangle 7"/>
          <p:cNvSpPr>
            <a:spLocks noChangeArrowheads="1"/>
          </p:cNvSpPr>
          <p:nvPr/>
        </p:nvSpPr>
        <p:spPr bwMode="black">
          <a:xfrm>
            <a:off x="195263" y="19399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 Millions)</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254980"/>
                                        </p:tgtEl>
                                        <p:attrNameLst>
                                          <p:attrName>style.visibility</p:attrName>
                                        </p:attrNameLst>
                                      </p:cBhvr>
                                      <p:to>
                                        <p:strVal val="visible"/>
                                      </p:to>
                                    </p:set>
                                    <p:anim calcmode="lin" valueType="num">
                                      <p:cBhvr>
                                        <p:cTn id="7" dur="500" fill="hold"/>
                                        <p:tgtEl>
                                          <p:spTgt spid="254980"/>
                                        </p:tgtEl>
                                        <p:attrNameLst>
                                          <p:attrName>ppt_w</p:attrName>
                                        </p:attrNameLst>
                                      </p:cBhvr>
                                      <p:tavLst>
                                        <p:tav tm="0">
                                          <p:val>
                                            <p:fltVal val="0"/>
                                          </p:val>
                                        </p:tav>
                                        <p:tav tm="100000">
                                          <p:val>
                                            <p:strVal val="#ppt_w"/>
                                          </p:val>
                                        </p:tav>
                                      </p:tavLst>
                                    </p:anim>
                                    <p:anim calcmode="lin" valueType="num">
                                      <p:cBhvr>
                                        <p:cTn id="8" dur="500" fill="hold"/>
                                        <p:tgtEl>
                                          <p:spTgt spid="254980"/>
                                        </p:tgtEl>
                                        <p:attrNameLst>
                                          <p:attrName>ppt_h</p:attrName>
                                        </p:attrNameLst>
                                      </p:cBhvr>
                                      <p:tavLst>
                                        <p:tav tm="0">
                                          <p:val>
                                            <p:fltVal val="0"/>
                                          </p:val>
                                        </p:tav>
                                        <p:tav tm="100000">
                                          <p:val>
                                            <p:strVal val="#ppt_h"/>
                                          </p:val>
                                        </p:tav>
                                      </p:tavLst>
                                    </p:anim>
                                    <p:animEffect transition="in" filter="fade">
                                      <p:cBhvr>
                                        <p:cTn id="9" dur="500"/>
                                        <p:tgtEl>
                                          <p:spTgt spid="2549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80" grpId="0" animBg="1"/>
    </p:bldLst>
  </p:timing>
</p:sld>
</file>

<file path=ppt/slides/slide212.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2291" name="Rectangle 110"/>
          <p:cNvSpPr>
            <a:spLocks noGrp="1" noChangeArrowheads="1"/>
          </p:cNvSpPr>
          <p:nvPr>
            <p:ph type="sldNum" sz="quarter" idx="12"/>
          </p:nvPr>
        </p:nvSpPr>
        <p:spPr>
          <a:noFill/>
        </p:spPr>
        <p:txBody>
          <a:bodyPr/>
          <a:lstStyle/>
          <a:p>
            <a:fld id="{CD77F435-7F2C-4E10-887D-76C10396121B}" type="slidenum">
              <a:rPr lang="en-US" smtClean="0">
                <a:latin typeface="Arial" pitchFamily="34" charset="0"/>
              </a:rPr>
              <a:pPr/>
              <a:t>212</a:t>
            </a:fld>
            <a:endParaRPr lang="en-US" smtClean="0">
              <a:latin typeface="Arial" pitchFamily="34" charset="0"/>
            </a:endParaRPr>
          </a:p>
        </p:txBody>
      </p:sp>
      <p:sp>
        <p:nvSpPr>
          <p:cNvPr id="12292" name="Rectangle 2"/>
          <p:cNvSpPr>
            <a:spLocks noGrp="1" noChangeArrowheads="1"/>
          </p:cNvSpPr>
          <p:nvPr>
            <p:ph type="title"/>
          </p:nvPr>
        </p:nvSpPr>
        <p:spPr/>
        <p:txBody>
          <a:bodyPr/>
          <a:lstStyle/>
          <a:p>
            <a:r>
              <a:rPr lang="en-US" dirty="0" smtClean="0">
                <a:latin typeface="Arial" pitchFamily="34" charset="0"/>
              </a:rPr>
              <a:t>Cyber Liability: Historical Rate (price per million) Changes</a:t>
            </a:r>
          </a:p>
        </p:txBody>
      </p:sp>
      <p:graphicFrame>
        <p:nvGraphicFramePr>
          <p:cNvPr id="6924291" name="Object 3"/>
          <p:cNvGraphicFramePr>
            <a:graphicFrameLocks/>
          </p:cNvGraphicFramePr>
          <p:nvPr>
            <p:ph type="chart" idx="4294967295"/>
          </p:nvPr>
        </p:nvGraphicFramePr>
        <p:xfrm>
          <a:off x="255588" y="1549400"/>
          <a:ext cx="8518525" cy="3911600"/>
        </p:xfrm>
        <a:graphic>
          <a:graphicData uri="http://schemas.openxmlformats.org/presentationml/2006/ole">
            <p:oleObj spid="_x0000_s17542146" name="Chart" r:id="rId4" imgW="8525003" imgH="3914847" progId="MSGraph.Chart.8">
              <p:embed followColorScheme="full"/>
            </p:oleObj>
          </a:graphicData>
        </a:graphic>
      </p:graphicFrame>
      <p:sp>
        <p:nvSpPr>
          <p:cNvPr id="7073797" name="AutoShape 5"/>
          <p:cNvSpPr>
            <a:spLocks noChangeArrowheads="1"/>
          </p:cNvSpPr>
          <p:nvPr/>
        </p:nvSpPr>
        <p:spPr bwMode="blackWhite">
          <a:xfrm>
            <a:off x="1258888" y="3992563"/>
            <a:ext cx="3978275" cy="690562"/>
          </a:xfrm>
          <a:prstGeom prst="wedgeRectCallout">
            <a:avLst>
              <a:gd name="adj1" fmla="val 74621"/>
              <a:gd name="adj2" fmla="val 5430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latin typeface="Arial" charset="0"/>
              </a:rPr>
              <a:t>Overall, rates for cyber insurance were essentially flat in the fourth quarter of 2012.</a:t>
            </a:r>
          </a:p>
        </p:txBody>
      </p:sp>
      <p:sp>
        <p:nvSpPr>
          <p:cNvPr id="12294" name="Rectangle 5"/>
          <p:cNvSpPr>
            <a:spLocks noChangeArrowheads="1"/>
          </p:cNvSpPr>
          <p:nvPr/>
        </p:nvSpPr>
        <p:spPr bwMode="auto">
          <a:xfrm>
            <a:off x="0" y="6575425"/>
            <a:ext cx="7569200" cy="2825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Marsh Global Analytics, Marsh Risk Management Research Briefing, March 2013</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700"/>
                                  </p:stCondLst>
                                  <p:childTnLst>
                                    <p:set>
                                      <p:cBhvr>
                                        <p:cTn id="6" dur="1" fill="hold">
                                          <p:stCondLst>
                                            <p:cond delay="0"/>
                                          </p:stCondLst>
                                        </p:cTn>
                                        <p:tgtEl>
                                          <p:spTgt spid="7073797"/>
                                        </p:tgtEl>
                                        <p:attrNameLst>
                                          <p:attrName>style.visibility</p:attrName>
                                        </p:attrNameLst>
                                      </p:cBhvr>
                                      <p:to>
                                        <p:strVal val="visible"/>
                                      </p:to>
                                    </p:set>
                                    <p:animEffect transition="in" filter="wipe(up)">
                                      <p:cBhvr>
                                        <p:cTn id="7" dur="500"/>
                                        <p:tgtEl>
                                          <p:spTgt spid="70737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73797" grpId="0" animBg="1"/>
    </p:bld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7699" name="Rectangle 3"/>
          <p:cNvSpPr>
            <a:spLocks noChangeArrowheads="1"/>
          </p:cNvSpPr>
          <p:nvPr/>
        </p:nvSpPr>
        <p:spPr bwMode="blackWhite">
          <a:xfrm>
            <a:off x="685800" y="2327275"/>
            <a:ext cx="7772400" cy="14700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6000" b="1">
                <a:solidFill>
                  <a:srgbClr val="FFFFFF"/>
                </a:solidFill>
              </a:rPr>
              <a:t>www.iii.org</a:t>
            </a:r>
          </a:p>
        </p:txBody>
      </p:sp>
      <p:sp>
        <p:nvSpPr>
          <p:cNvPr id="2077700" name="Rectangle 4"/>
          <p:cNvSpPr>
            <a:spLocks noChangeArrowheads="1"/>
          </p:cNvSpPr>
          <p:nvPr/>
        </p:nvSpPr>
        <p:spPr bwMode="auto">
          <a:xfrm>
            <a:off x="161925" y="4232275"/>
            <a:ext cx="8696325" cy="2363724"/>
          </a:xfrm>
          <a:prstGeom prst="rect">
            <a:avLst/>
          </a:prstGeom>
          <a:noFill/>
          <a:ln w="9525" algn="ctr">
            <a:noFill/>
            <a:miter lim="800000"/>
            <a:headEnd/>
            <a:tailEnd/>
          </a:ln>
        </p:spPr>
        <p:txBody>
          <a:bodyPr lIns="45720" rIns="45720">
            <a:spAutoFit/>
          </a:bodyPr>
          <a:lstStyle/>
          <a:p>
            <a:pPr algn="ctr" eaLnBrk="0" hangingPunct="0">
              <a:lnSpc>
                <a:spcPct val="90000"/>
              </a:lnSpc>
              <a:spcBef>
                <a:spcPct val="25000"/>
              </a:spcBef>
              <a:buClr>
                <a:schemeClr val="accent2"/>
              </a:buClr>
              <a:buFont typeface="Wingdings" pitchFamily="2" charset="2"/>
              <a:buNone/>
            </a:pPr>
            <a:r>
              <a:rPr lang="en-US" sz="3600" b="1" i="1" dirty="0">
                <a:solidFill>
                  <a:srgbClr val="225A7A"/>
                </a:solidFill>
              </a:rPr>
              <a:t>Thank you for your time</a:t>
            </a:r>
            <a:br>
              <a:rPr lang="en-US" sz="3600" b="1" i="1" dirty="0">
                <a:solidFill>
                  <a:srgbClr val="225A7A"/>
                </a:solidFill>
              </a:rPr>
            </a:br>
            <a:r>
              <a:rPr lang="en-US" sz="3600" b="1" i="1" dirty="0">
                <a:solidFill>
                  <a:srgbClr val="225A7A"/>
                </a:solidFill>
              </a:rPr>
              <a:t>and your attention!</a:t>
            </a:r>
            <a:endParaRPr lang="en-US" sz="3600" b="1" i="1" dirty="0">
              <a:solidFill>
                <a:srgbClr val="FF0000"/>
              </a:solidFill>
            </a:endParaRPr>
          </a:p>
          <a:p>
            <a:pPr algn="ctr" eaLnBrk="0" hangingPunct="0">
              <a:lnSpc>
                <a:spcPct val="90000"/>
              </a:lnSpc>
              <a:spcBef>
                <a:spcPct val="25000"/>
              </a:spcBef>
              <a:buClr>
                <a:schemeClr val="accent2"/>
              </a:buClr>
              <a:buFont typeface="Wingdings" pitchFamily="2" charset="2"/>
              <a:buNone/>
            </a:pPr>
            <a:r>
              <a:rPr lang="en-US" sz="3600" b="1" i="1" dirty="0">
                <a:solidFill>
                  <a:srgbClr val="FF0000"/>
                </a:solidFill>
              </a:rPr>
              <a:t>Twitter: </a:t>
            </a:r>
            <a:r>
              <a:rPr lang="en-US" sz="3600" b="1" i="1" dirty="0" smtClean="0">
                <a:solidFill>
                  <a:srgbClr val="00B050"/>
                </a:solidFill>
              </a:rPr>
              <a:t>twitter.com/</a:t>
            </a:r>
            <a:r>
              <a:rPr lang="en-US" sz="3600" b="1" i="1" dirty="0" err="1" smtClean="0">
                <a:solidFill>
                  <a:srgbClr val="00B050"/>
                </a:solidFill>
              </a:rPr>
              <a:t>bob_hartwig</a:t>
            </a:r>
            <a:endParaRPr lang="en-US" sz="3600" b="1" i="1" dirty="0" smtClean="0">
              <a:solidFill>
                <a:srgbClr val="00B050"/>
              </a:solidFill>
            </a:endParaRPr>
          </a:p>
          <a:p>
            <a:pPr algn="ctr" eaLnBrk="0" hangingPunct="0">
              <a:lnSpc>
                <a:spcPct val="90000"/>
              </a:lnSpc>
              <a:spcBef>
                <a:spcPct val="25000"/>
              </a:spcBef>
              <a:buClr>
                <a:schemeClr val="accent2"/>
              </a:buClr>
              <a:buFont typeface="Wingdings" pitchFamily="2" charset="2"/>
              <a:buNone/>
            </a:pPr>
            <a:r>
              <a:rPr lang="en-US" sz="3600" b="1" i="1" dirty="0" smtClean="0">
                <a:solidFill>
                  <a:srgbClr val="00B050"/>
                </a:solidFill>
              </a:rPr>
              <a:t>Download at </a:t>
            </a:r>
            <a:r>
              <a:rPr lang="en-US" sz="3600" b="1" i="1" dirty="0" smtClean="0">
                <a:solidFill>
                  <a:srgbClr val="00B050"/>
                </a:solidFill>
                <a:hlinkClick r:id="rId3"/>
              </a:rPr>
              <a:t>www.iii.org/presentations</a:t>
            </a:r>
            <a:r>
              <a:rPr lang="en-US" sz="3600" b="1" i="1" dirty="0" smtClean="0">
                <a:solidFill>
                  <a:srgbClr val="00B050"/>
                </a:solidFill>
              </a:rPr>
              <a:t> </a:t>
            </a:r>
            <a:endParaRPr lang="en-US" sz="3600" b="1" i="1" dirty="0">
              <a:solidFill>
                <a:srgbClr val="C00000"/>
              </a:solidFill>
            </a:endParaRPr>
          </a:p>
        </p:txBody>
      </p:sp>
      <p:sp>
        <p:nvSpPr>
          <p:cNvPr id="2077702" name="Rectangle 6"/>
          <p:cNvSpPr>
            <a:spLocks noChangeArrowheads="1"/>
          </p:cNvSpPr>
          <p:nvPr/>
        </p:nvSpPr>
        <p:spPr bwMode="auto">
          <a:xfrm>
            <a:off x="668338" y="1597025"/>
            <a:ext cx="7807325" cy="476250"/>
          </a:xfrm>
          <a:prstGeom prst="rect">
            <a:avLst/>
          </a:prstGeom>
          <a:noFill/>
          <a:ln w="9525" algn="ctr">
            <a:noFill/>
            <a:miter lim="800000"/>
            <a:headEnd/>
            <a:tailEnd/>
          </a:ln>
        </p:spPr>
        <p:txBody>
          <a:bodyPr lIns="45720" rIns="45720">
            <a:spAutoFit/>
          </a:bodyPr>
          <a:lstStyle/>
          <a:p>
            <a:pPr algn="ctr" eaLnBrk="0" hangingPunct="0">
              <a:lnSpc>
                <a:spcPct val="90000"/>
              </a:lnSpc>
              <a:spcBef>
                <a:spcPct val="25000"/>
              </a:spcBef>
              <a:buClr>
                <a:schemeClr val="accent2"/>
              </a:buClr>
              <a:buFont typeface="Wingdings" pitchFamily="2" charset="2"/>
              <a:buNone/>
              <a:tabLst>
                <a:tab pos="6172200" algn="l"/>
              </a:tabLst>
            </a:pPr>
            <a:r>
              <a:rPr lang="en-US" sz="2800" b="1">
                <a:solidFill>
                  <a:srgbClr val="225A7A"/>
                </a:solidFill>
              </a:rPr>
              <a:t>Insurance Information Institute Online:</a:t>
            </a:r>
          </a:p>
        </p:txBody>
      </p:sp>
      <p:sp>
        <p:nvSpPr>
          <p:cNvPr id="5" name="Date Placeholder 4"/>
          <p:cNvSpPr>
            <a:spLocks noGrp="1"/>
          </p:cNvSpPr>
          <p:nvPr>
            <p:ph type="dt" sz="half" idx="10"/>
          </p:nvPr>
        </p:nvSpPr>
        <p:spPr/>
        <p:txBody>
          <a:bodyPr/>
          <a:lstStyle/>
          <a:p>
            <a:pPr>
              <a:defRPr/>
            </a:pPr>
            <a:r>
              <a:rPr lang="en-US" smtClean="0"/>
              <a:t>12/01/09 - 9pm</a:t>
            </a:r>
            <a:endParaRPr lang="en-US"/>
          </a:p>
        </p:txBody>
      </p:sp>
      <p:sp>
        <p:nvSpPr>
          <p:cNvPr id="6" name="Slide Number Placeholder 5"/>
          <p:cNvSpPr>
            <a:spLocks noGrp="1"/>
          </p:cNvSpPr>
          <p:nvPr>
            <p:ph type="sldNum" sz="quarter" idx="12"/>
          </p:nvPr>
        </p:nvSpPr>
        <p:spPr/>
        <p:txBody>
          <a:bodyPr/>
          <a:lstStyle/>
          <a:p>
            <a:pPr>
              <a:defRPr/>
            </a:pPr>
            <a:fld id="{103D1549-189B-430A-BC2E-B6FA9183E25C}" type="slidenum">
              <a:rPr lang="en-US" smtClean="0"/>
              <a:pPr>
                <a:defRPr/>
              </a:pPr>
              <a:t>213</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77702"/>
                                        </p:tgtEl>
                                        <p:attrNameLst>
                                          <p:attrName>style.visibility</p:attrName>
                                        </p:attrNameLst>
                                      </p:cBhvr>
                                      <p:to>
                                        <p:strVal val="visible"/>
                                      </p:to>
                                    </p:set>
                                    <p:animEffect transition="in" filter="fade">
                                      <p:cBhvr>
                                        <p:cTn id="7" dur="1000"/>
                                        <p:tgtEl>
                                          <p:spTgt spid="2077702"/>
                                        </p:tgtEl>
                                      </p:cBhvr>
                                    </p:animEffect>
                                  </p:childTnLst>
                                </p:cTn>
                              </p:par>
                              <p:par>
                                <p:cTn id="8" presetID="37" presetClass="entr" presetSubtype="0" fill="hold" grpId="0" nodeType="withEffect">
                                  <p:stCondLst>
                                    <p:cond delay="0"/>
                                  </p:stCondLst>
                                  <p:childTnLst>
                                    <p:set>
                                      <p:cBhvr>
                                        <p:cTn id="9" dur="1" fill="hold">
                                          <p:stCondLst>
                                            <p:cond delay="0"/>
                                          </p:stCondLst>
                                        </p:cTn>
                                        <p:tgtEl>
                                          <p:spTgt spid="2077699"/>
                                        </p:tgtEl>
                                        <p:attrNameLst>
                                          <p:attrName>style.visibility</p:attrName>
                                        </p:attrNameLst>
                                      </p:cBhvr>
                                      <p:to>
                                        <p:strVal val="visible"/>
                                      </p:to>
                                    </p:set>
                                    <p:animEffect transition="in" filter="fade">
                                      <p:cBhvr>
                                        <p:cTn id="10" dur="1000"/>
                                        <p:tgtEl>
                                          <p:spTgt spid="2077699"/>
                                        </p:tgtEl>
                                      </p:cBhvr>
                                    </p:animEffect>
                                    <p:anim calcmode="lin" valueType="num">
                                      <p:cBhvr>
                                        <p:cTn id="11" dur="1000" fill="hold"/>
                                        <p:tgtEl>
                                          <p:spTgt spid="2077699"/>
                                        </p:tgtEl>
                                        <p:attrNameLst>
                                          <p:attrName>ppt_x</p:attrName>
                                        </p:attrNameLst>
                                      </p:cBhvr>
                                      <p:tavLst>
                                        <p:tav tm="0">
                                          <p:val>
                                            <p:strVal val="#ppt_x"/>
                                          </p:val>
                                        </p:tav>
                                        <p:tav tm="100000">
                                          <p:val>
                                            <p:strVal val="#ppt_x"/>
                                          </p:val>
                                        </p:tav>
                                      </p:tavLst>
                                    </p:anim>
                                    <p:anim calcmode="lin" valueType="num">
                                      <p:cBhvr>
                                        <p:cTn id="12" dur="900" decel="100000" fill="hold"/>
                                        <p:tgtEl>
                                          <p:spTgt spid="2077699"/>
                                        </p:tgtEl>
                                        <p:attrNameLst>
                                          <p:attrName>ppt_y</p:attrName>
                                        </p:attrNameLst>
                                      </p:cBhvr>
                                      <p:tavLst>
                                        <p:tav tm="0">
                                          <p:val>
                                            <p:strVal val="#ppt_y+1"/>
                                          </p:val>
                                        </p:tav>
                                        <p:tav tm="100000">
                                          <p:val>
                                            <p:strVal val="#ppt_y-.03"/>
                                          </p:val>
                                        </p:tav>
                                      </p:tavLst>
                                    </p:anim>
                                    <p:anim calcmode="lin" valueType="num">
                                      <p:cBhvr>
                                        <p:cTn id="13" dur="100" accel="100000" fill="hold">
                                          <p:stCondLst>
                                            <p:cond delay="900"/>
                                          </p:stCondLst>
                                        </p:cTn>
                                        <p:tgtEl>
                                          <p:spTgt spid="2077699"/>
                                        </p:tgtEl>
                                        <p:attrNameLst>
                                          <p:attrName>ppt_y</p:attrName>
                                        </p:attrNameLst>
                                      </p:cBhvr>
                                      <p:tavLst>
                                        <p:tav tm="0">
                                          <p:val>
                                            <p:strVal val="#ppt_y-.03"/>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2077700"/>
                                        </p:tgtEl>
                                        <p:attrNameLst>
                                          <p:attrName>style.visibility</p:attrName>
                                        </p:attrNameLst>
                                      </p:cBhvr>
                                      <p:to>
                                        <p:strVal val="visible"/>
                                      </p:to>
                                    </p:set>
                                    <p:animEffect transition="in" filter="fade">
                                      <p:cBhvr>
                                        <p:cTn id="17" dur="1000"/>
                                        <p:tgtEl>
                                          <p:spTgt spid="20777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7699" grpId="0" animBg="1"/>
      <p:bldP spid="2077700" grpId="0"/>
      <p:bldP spid="2077702" grpId="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2051" name="Rectangle 105"/>
          <p:cNvSpPr>
            <a:spLocks noGrp="1" noChangeArrowheads="1"/>
          </p:cNvSpPr>
          <p:nvPr>
            <p:ph type="dt" sz="quarter" idx="10"/>
          </p:nvPr>
        </p:nvSpPr>
        <p:spPr/>
        <p:txBody>
          <a:bodyPr/>
          <a:lstStyle/>
          <a:p>
            <a:pPr>
              <a:defRPr/>
            </a:pPr>
            <a:r>
              <a:rPr lang="en-US" smtClean="0"/>
              <a:t>12/01/09 - 9pm</a:t>
            </a:r>
          </a:p>
        </p:txBody>
      </p:sp>
      <p:sp>
        <p:nvSpPr>
          <p:cNvPr id="2052"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2053" name="Rectangle 110"/>
          <p:cNvSpPr>
            <a:spLocks noGrp="1" noChangeArrowheads="1"/>
          </p:cNvSpPr>
          <p:nvPr>
            <p:ph type="sldNum" sz="quarter" idx="12"/>
          </p:nvPr>
        </p:nvSpPr>
        <p:spPr/>
        <p:txBody>
          <a:bodyPr/>
          <a:lstStyle/>
          <a:p>
            <a:pPr>
              <a:defRPr/>
            </a:pPr>
            <a:fld id="{18B1CA88-8F7A-41EC-829D-0068F6E3E345}" type="slidenum">
              <a:rPr lang="en-US" smtClean="0"/>
              <a:pPr>
                <a:defRPr/>
              </a:pPr>
              <a:t>22</a:t>
            </a:fld>
            <a:endParaRPr lang="en-US" smtClean="0"/>
          </a:p>
        </p:txBody>
      </p:sp>
      <p:sp>
        <p:nvSpPr>
          <p:cNvPr id="2054" name="Rectangle 2"/>
          <p:cNvSpPr>
            <a:spLocks noGrp="1" noChangeArrowheads="1"/>
          </p:cNvSpPr>
          <p:nvPr>
            <p:ph type="title"/>
          </p:nvPr>
        </p:nvSpPr>
        <p:spPr>
          <a:xfrm>
            <a:off x="298450" y="128588"/>
            <a:ext cx="7400925" cy="860425"/>
          </a:xfrm>
        </p:spPr>
        <p:txBody>
          <a:bodyPr/>
          <a:lstStyle/>
          <a:p>
            <a:r>
              <a:rPr lang="en-US" sz="2400" dirty="0" smtClean="0"/>
              <a:t>Percent of Non-current Commercial &amp; Industrial Loans Outstanding at FDIC-Insured Banks,</a:t>
            </a:r>
            <a:br>
              <a:rPr lang="en-US" sz="2400" dirty="0" smtClean="0"/>
            </a:br>
            <a:r>
              <a:rPr lang="en-US" sz="1600" dirty="0" smtClean="0"/>
              <a:t>Quarterly, 2006-2012:Q4*</a:t>
            </a:r>
          </a:p>
        </p:txBody>
      </p:sp>
      <p:graphicFrame>
        <p:nvGraphicFramePr>
          <p:cNvPr id="2050" name="Object 3"/>
          <p:cNvGraphicFramePr>
            <a:graphicFrameLocks/>
          </p:cNvGraphicFramePr>
          <p:nvPr/>
        </p:nvGraphicFramePr>
        <p:xfrm>
          <a:off x="165100" y="1309688"/>
          <a:ext cx="8667750" cy="4248150"/>
        </p:xfrm>
        <a:graphic>
          <a:graphicData uri="http://schemas.openxmlformats.org/presentationml/2006/ole">
            <p:oleObj spid="_x0000_s16764930" name="Chart" r:id="rId4" imgW="8801167" imgH="3990871" progId="MSGraph.Chart.8">
              <p:embed followColorScheme="full"/>
            </p:oleObj>
          </a:graphicData>
        </a:graphic>
      </p:graphicFrame>
      <p:sp>
        <p:nvSpPr>
          <p:cNvPr id="2036740" name="Rectangle 4"/>
          <p:cNvSpPr>
            <a:spLocks noChangeArrowheads="1"/>
          </p:cNvSpPr>
          <p:nvPr/>
        </p:nvSpPr>
        <p:spPr bwMode="blackWhite">
          <a:xfrm>
            <a:off x="363538" y="5591175"/>
            <a:ext cx="8442325" cy="682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eaLnBrk="0" hangingPunct="0">
              <a:lnSpc>
                <a:spcPct val="90000"/>
              </a:lnSpc>
              <a:spcBef>
                <a:spcPct val="50000"/>
              </a:spcBef>
              <a:buClr>
                <a:schemeClr val="bg1"/>
              </a:buClr>
              <a:buFont typeface="Wingdings" pitchFamily="2" charset="2"/>
              <a:buNone/>
            </a:pPr>
            <a:r>
              <a:rPr lang="en-US" b="1">
                <a:solidFill>
                  <a:schemeClr val="bg1"/>
                </a:solidFill>
              </a:rPr>
              <a:t>Non-current loans (those past due 90 days or more or in nonaccrual status) are back to early-recession levels, fueling bank willingness to lend.</a:t>
            </a:r>
          </a:p>
        </p:txBody>
      </p:sp>
      <p:sp>
        <p:nvSpPr>
          <p:cNvPr id="2056" name="Rectangle 5"/>
          <p:cNvSpPr>
            <a:spLocks noChangeArrowheads="1"/>
          </p:cNvSpPr>
          <p:nvPr/>
        </p:nvSpPr>
        <p:spPr bwMode="auto">
          <a:xfrm>
            <a:off x="0" y="6262688"/>
            <a:ext cx="7569200" cy="595312"/>
          </a:xfrm>
          <a:prstGeom prst="rect">
            <a:avLst/>
          </a:prstGeom>
          <a:noFill/>
          <a:ln w="9525">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*Latest data as of </a:t>
            </a:r>
            <a:r>
              <a:rPr lang="en-US" sz="1100" dirty="0" smtClean="0"/>
              <a:t>3/18/2013</a:t>
            </a:r>
            <a:r>
              <a:rPr lang="en-US" sz="1100" dirty="0"/>
              <a:t>.	</a:t>
            </a:r>
          </a:p>
          <a:p>
            <a:pPr marL="133350" indent="-133350" eaLnBrk="0" hangingPunct="0">
              <a:lnSpc>
                <a:spcPct val="90000"/>
              </a:lnSpc>
              <a:buClr>
                <a:schemeClr val="accent2"/>
              </a:buClr>
              <a:buFont typeface="Wingdings" pitchFamily="2" charset="2"/>
              <a:buNone/>
              <a:tabLst>
                <a:tab pos="112713" algn="r"/>
              </a:tabLst>
            </a:pPr>
            <a:r>
              <a:rPr lang="en-US" sz="1100" dirty="0"/>
              <a:t>Source:  FDIC at </a:t>
            </a:r>
            <a:r>
              <a:rPr lang="en-US" sz="1100" dirty="0">
                <a:hlinkClick r:id="rId5"/>
              </a:rPr>
              <a:t>http://www2.fdic.gov/qbp/</a:t>
            </a:r>
            <a:r>
              <a:rPr lang="en-US" sz="1100" dirty="0"/>
              <a:t> (Loan Performance spreadsheet); Insurance Information Institute.</a:t>
            </a:r>
          </a:p>
        </p:txBody>
      </p:sp>
      <p:sp>
        <p:nvSpPr>
          <p:cNvPr id="10" name="AutoShape 5"/>
          <p:cNvSpPr>
            <a:spLocks noChangeArrowheads="1"/>
          </p:cNvSpPr>
          <p:nvPr/>
        </p:nvSpPr>
        <p:spPr bwMode="blackWhite">
          <a:xfrm>
            <a:off x="6263148" y="1084263"/>
            <a:ext cx="2587165" cy="949325"/>
          </a:xfrm>
          <a:prstGeom prst="wedgeRectCallout">
            <a:avLst>
              <a:gd name="adj1" fmla="val 39650"/>
              <a:gd name="adj2" fmla="val 19194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a:solidFill>
                  <a:schemeClr val="bg1"/>
                </a:solidFill>
              </a:rPr>
              <a:t>Almost back to “normal” levels of noncurrent industrial &amp; commercial loans</a:t>
            </a:r>
          </a:p>
        </p:txBody>
      </p:sp>
      <p:sp>
        <p:nvSpPr>
          <p:cNvPr id="11" name="Rectangle 7"/>
          <p:cNvSpPr>
            <a:spLocks noChangeArrowheads="1"/>
          </p:cNvSpPr>
          <p:nvPr/>
        </p:nvSpPr>
        <p:spPr bwMode="grayWhite">
          <a:xfrm>
            <a:off x="2965450" y="1271588"/>
            <a:ext cx="1747838" cy="4257675"/>
          </a:xfrm>
          <a:prstGeom prst="rect">
            <a:avLst/>
          </a:prstGeom>
          <a:noFill/>
          <a:ln w="28575">
            <a:solidFill>
              <a:schemeClr val="folHlink"/>
            </a:solidFill>
            <a:miter lim="800000"/>
            <a:headEnd/>
            <a:tailEnd/>
          </a:ln>
        </p:spPr>
        <p:txBody>
          <a:bodyPr wrap="none" anchor="ctr"/>
          <a:lstStyle/>
          <a:p>
            <a:endParaRPr lang="en-US"/>
          </a:p>
        </p:txBody>
      </p:sp>
      <p:sp>
        <p:nvSpPr>
          <p:cNvPr id="2059" name="TextBox 11"/>
          <p:cNvSpPr txBox="1">
            <a:spLocks noChangeArrowheads="1"/>
          </p:cNvSpPr>
          <p:nvPr/>
        </p:nvSpPr>
        <p:spPr bwMode="auto">
          <a:xfrm>
            <a:off x="3044825" y="1233488"/>
            <a:ext cx="1571625" cy="369887"/>
          </a:xfrm>
          <a:prstGeom prst="rect">
            <a:avLst/>
          </a:prstGeom>
          <a:noFill/>
          <a:ln w="9525">
            <a:noFill/>
            <a:miter lim="800000"/>
            <a:headEnd/>
            <a:tailEnd/>
          </a:ln>
        </p:spPr>
        <p:txBody>
          <a:bodyPr>
            <a:spAutoFit/>
          </a:bodyPr>
          <a:lstStyle/>
          <a:p>
            <a:pPr algn="ctr"/>
            <a:r>
              <a:rPr lang="en-US"/>
              <a:t>Recession</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036740"/>
                                        </p:tgtEl>
                                        <p:attrNameLst>
                                          <p:attrName>style.visibility</p:attrName>
                                        </p:attrNameLst>
                                      </p:cBhvr>
                                      <p:to>
                                        <p:strVal val="visible"/>
                                      </p:to>
                                    </p:set>
                                    <p:anim calcmode="lin" valueType="num">
                                      <p:cBhvr>
                                        <p:cTn id="7" dur="500" fill="hold"/>
                                        <p:tgtEl>
                                          <p:spTgt spid="2036740"/>
                                        </p:tgtEl>
                                        <p:attrNameLst>
                                          <p:attrName>ppt_w</p:attrName>
                                        </p:attrNameLst>
                                      </p:cBhvr>
                                      <p:tavLst>
                                        <p:tav tm="0">
                                          <p:val>
                                            <p:fltVal val="0"/>
                                          </p:val>
                                        </p:tav>
                                        <p:tav tm="100000">
                                          <p:val>
                                            <p:strVal val="#ppt_w"/>
                                          </p:val>
                                        </p:tav>
                                      </p:tavLst>
                                    </p:anim>
                                    <p:anim calcmode="lin" valueType="num">
                                      <p:cBhvr>
                                        <p:cTn id="8" dur="500" fill="hold"/>
                                        <p:tgtEl>
                                          <p:spTgt spid="203674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right)">
                                      <p:cBhvr>
                                        <p:cTn id="12" dur="500"/>
                                        <p:tgtEl>
                                          <p:spTgt spid="10"/>
                                        </p:tgtEl>
                                      </p:cBhvr>
                                    </p:animEffect>
                                  </p:childTnLst>
                                </p:cTn>
                              </p:par>
                              <p:par>
                                <p:cTn id="13" presetID="16" presetClass="entr" presetSubtype="26" fill="hold" grpId="0" nodeType="withEffect">
                                  <p:stCondLst>
                                    <p:cond delay="1000"/>
                                  </p:stCondLst>
                                  <p:childTnLst>
                                    <p:set>
                                      <p:cBhvr>
                                        <p:cTn id="14" dur="1" fill="hold">
                                          <p:stCondLst>
                                            <p:cond delay="0"/>
                                          </p:stCondLst>
                                        </p:cTn>
                                        <p:tgtEl>
                                          <p:spTgt spid="11"/>
                                        </p:tgtEl>
                                        <p:attrNameLst>
                                          <p:attrName>style.visibility</p:attrName>
                                        </p:attrNameLst>
                                      </p:cBhvr>
                                      <p:to>
                                        <p:strVal val="visible"/>
                                      </p:to>
                                    </p:set>
                                    <p:animEffect transition="in" filter="barn(inHorizontal)">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6740" grpId="0" animBg="1"/>
      <p:bldP spid="10" grpId="0" animBg="1"/>
      <p:bldP spid="1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23</a:t>
            </a:fld>
            <a:endParaRPr lang="en-US" smtClean="0"/>
          </a:p>
        </p:txBody>
      </p:sp>
      <p:sp>
        <p:nvSpPr>
          <p:cNvPr id="66566" name="Rectangle 11"/>
          <p:cNvSpPr>
            <a:spLocks noGrp="1" noChangeArrowheads="1"/>
          </p:cNvSpPr>
          <p:nvPr>
            <p:ph type="title"/>
          </p:nvPr>
        </p:nvSpPr>
        <p:spPr/>
        <p:txBody>
          <a:bodyPr/>
          <a:lstStyle/>
          <a:p>
            <a:r>
              <a:rPr lang="en-US" dirty="0" smtClean="0"/>
              <a:t>Value of Construction Put in Place,   April 2013 vs. April 2012*</a:t>
            </a:r>
          </a:p>
        </p:txBody>
      </p:sp>
      <p:graphicFrame>
        <p:nvGraphicFramePr>
          <p:cNvPr id="66562" name="Object 4"/>
          <p:cNvGraphicFramePr>
            <a:graphicFrameLocks noChangeAspect="1"/>
          </p:cNvGraphicFramePr>
          <p:nvPr/>
        </p:nvGraphicFramePr>
        <p:xfrm>
          <a:off x="39688" y="1638300"/>
          <a:ext cx="8867775" cy="3771900"/>
        </p:xfrm>
        <a:graphic>
          <a:graphicData uri="http://schemas.openxmlformats.org/presentationml/2006/ole">
            <p:oleObj spid="_x0000_s18824194" name="Chart" r:id="rId4" imgW="8534400" imgH="3772022" progId="MSGraph.Chart.8">
              <p:embed followColorScheme="full"/>
            </p:oleObj>
          </a:graphicData>
        </a:graphic>
      </p:graphicFrame>
      <p:sp>
        <p:nvSpPr>
          <p:cNvPr id="1926150" name="Rectangle 6"/>
          <p:cNvSpPr>
            <a:spLocks noChangeArrowheads="1"/>
          </p:cNvSpPr>
          <p:nvPr/>
        </p:nvSpPr>
        <p:spPr bwMode="blackWhite">
          <a:xfrm>
            <a:off x="461963" y="5464175"/>
            <a:ext cx="8220075" cy="8159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Overall Construction Activity is Up, But Growth Is Entirely in the Private Sector as State/Local Government Budget Woes Continue</a:t>
            </a:r>
            <a:endParaRPr lang="en-US" b="1" dirty="0">
              <a:solidFill>
                <a:srgbClr val="FFFFFF"/>
              </a:solidFill>
            </a:endParaRPr>
          </a:p>
        </p:txBody>
      </p:sp>
      <p:sp>
        <p:nvSpPr>
          <p:cNvPr id="66570" name="Rectangle 8"/>
          <p:cNvSpPr>
            <a:spLocks noChangeArrowheads="1"/>
          </p:cNvSpPr>
          <p:nvPr/>
        </p:nvSpPr>
        <p:spPr bwMode="black">
          <a:xfrm>
            <a:off x="53788" y="1223682"/>
            <a:ext cx="1290918"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Growth (%)</a:t>
            </a:r>
            <a:endParaRPr lang="en-US" sz="1600" b="1" dirty="0">
              <a:solidFill>
                <a:srgbClr val="225A7A"/>
              </a:solidFill>
            </a:endParaRPr>
          </a:p>
        </p:txBody>
      </p:sp>
      <p:sp>
        <p:nvSpPr>
          <p:cNvPr id="1926153" name="AutoShape 9"/>
          <p:cNvSpPr>
            <a:spLocks noChangeArrowheads="1"/>
          </p:cNvSpPr>
          <p:nvPr/>
        </p:nvSpPr>
        <p:spPr bwMode="blackWhite">
          <a:xfrm>
            <a:off x="1081569" y="3797424"/>
            <a:ext cx="2656417" cy="914398"/>
          </a:xfrm>
          <a:prstGeom prst="wedgeRectCallout">
            <a:avLst>
              <a:gd name="adj1" fmla="val 54785"/>
              <a:gd name="adj2" fmla="val -9044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Private sector construction activity is up in the residential segment but down in nonresidential </a:t>
            </a:r>
            <a:endParaRPr lang="en-US" sz="1400" b="1" dirty="0">
              <a:solidFill>
                <a:schemeClr val="bg1"/>
              </a:solidFill>
            </a:endParaRPr>
          </a:p>
        </p:txBody>
      </p:sp>
      <p:sp>
        <p:nvSpPr>
          <p:cNvPr id="16" name="Rectangle 4"/>
          <p:cNvSpPr>
            <a:spLocks noChangeArrowheads="1"/>
          </p:cNvSpPr>
          <p:nvPr/>
        </p:nvSpPr>
        <p:spPr bwMode="auto">
          <a:xfrm>
            <a:off x="-147918" y="6431729"/>
            <a:ext cx="9090212" cy="426271"/>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*seasonally </a:t>
            </a:r>
            <a:r>
              <a:rPr lang="en-US" sz="1100" dirty="0" smtClean="0"/>
              <a:t>adjusted</a:t>
            </a:r>
            <a:r>
              <a:rPr lang="en-US" sz="1100" dirty="0"/>
              <a:t/>
            </a:r>
            <a:br>
              <a:rPr lang="en-US" sz="1100" dirty="0"/>
            </a:br>
            <a:r>
              <a:rPr lang="en-US" sz="1100" dirty="0"/>
              <a:t>Source: U.S. Census </a:t>
            </a:r>
            <a:r>
              <a:rPr lang="en-US" sz="1100" dirty="0" smtClean="0"/>
              <a:t>Bureau, </a:t>
            </a:r>
            <a:r>
              <a:rPr lang="en-US" sz="1100" dirty="0" smtClean="0">
                <a:hlinkClick r:id="rId5"/>
              </a:rPr>
              <a:t>http://www.census.gov/construction/c30/c30index.html</a:t>
            </a:r>
            <a:r>
              <a:rPr lang="en-US" sz="1100" dirty="0" smtClean="0"/>
              <a:t> ; Insurance Information Institute.  </a:t>
            </a:r>
            <a:endParaRPr lang="en-US" sz="1100" dirty="0"/>
          </a:p>
        </p:txBody>
      </p:sp>
      <p:sp>
        <p:nvSpPr>
          <p:cNvPr id="17" name="Rectangle 3"/>
          <p:cNvSpPr>
            <a:spLocks noChangeArrowheads="1"/>
          </p:cNvSpPr>
          <p:nvPr/>
        </p:nvSpPr>
        <p:spPr bwMode="black">
          <a:xfrm>
            <a:off x="1090709" y="1433905"/>
            <a:ext cx="5352490" cy="331788"/>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Private: +9.0%</a:t>
            </a:r>
            <a:endParaRPr lang="en-US" sz="2400" b="1" u="sng" dirty="0">
              <a:solidFill>
                <a:srgbClr val="225A7A"/>
              </a:solidFill>
            </a:endParaRPr>
          </a:p>
        </p:txBody>
      </p:sp>
      <p:sp>
        <p:nvSpPr>
          <p:cNvPr id="18" name="Rectangle 3"/>
          <p:cNvSpPr>
            <a:spLocks noChangeArrowheads="1"/>
          </p:cNvSpPr>
          <p:nvPr/>
        </p:nvSpPr>
        <p:spPr bwMode="black">
          <a:xfrm>
            <a:off x="4726048" y="1434987"/>
            <a:ext cx="5352490" cy="331788"/>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Public: -5.1%</a:t>
            </a:r>
            <a:endParaRPr lang="en-US" sz="2400" b="1" u="sng" dirty="0">
              <a:solidFill>
                <a:srgbClr val="225A7A"/>
              </a:solidFill>
            </a:endParaRPr>
          </a:p>
        </p:txBody>
      </p:sp>
      <p:sp>
        <p:nvSpPr>
          <p:cNvPr id="12" name="AutoShape 9"/>
          <p:cNvSpPr>
            <a:spLocks noChangeArrowheads="1"/>
          </p:cNvSpPr>
          <p:nvPr/>
        </p:nvSpPr>
        <p:spPr bwMode="blackWhite">
          <a:xfrm>
            <a:off x="4838606" y="2031888"/>
            <a:ext cx="2030261" cy="914398"/>
          </a:xfrm>
          <a:prstGeom prst="wedgeRectCallout">
            <a:avLst>
              <a:gd name="adj1" fmla="val 34335"/>
              <a:gd name="adj2" fmla="val 118342"/>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Public sector construction activity remains depressed</a:t>
            </a:r>
            <a:endParaRPr lang="en-US" sz="14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26153"/>
                                        </p:tgtEl>
                                        <p:attrNameLst>
                                          <p:attrName>style.visibility</p:attrName>
                                        </p:attrNameLst>
                                      </p:cBhvr>
                                      <p:to>
                                        <p:strVal val="visible"/>
                                      </p:to>
                                    </p:set>
                                    <p:animEffect transition="in" filter="wipe(right)">
                                      <p:cBhvr>
                                        <p:cTn id="7" dur="500"/>
                                        <p:tgtEl>
                                          <p:spTgt spid="1926153"/>
                                        </p:tgtEl>
                                      </p:cBhvr>
                                    </p:animEffect>
                                  </p:childTnLst>
                                </p:cTn>
                              </p:par>
                            </p:childTnLst>
                          </p:cTn>
                        </p:par>
                        <p:par>
                          <p:cTn id="8" fill="hold">
                            <p:stCondLst>
                              <p:cond delay="500"/>
                            </p:stCondLst>
                            <p:childTnLst>
                              <p:par>
                                <p:cTn id="9" presetID="23" presetClass="entr" presetSubtype="16" fill="hold" grpId="0" nodeType="afterEffect">
                                  <p:stCondLst>
                                    <p:cond delay="1000"/>
                                  </p:stCondLst>
                                  <p:childTnLst>
                                    <p:set>
                                      <p:cBhvr>
                                        <p:cTn id="10" dur="1" fill="hold">
                                          <p:stCondLst>
                                            <p:cond delay="0"/>
                                          </p:stCondLst>
                                        </p:cTn>
                                        <p:tgtEl>
                                          <p:spTgt spid="1926150"/>
                                        </p:tgtEl>
                                        <p:attrNameLst>
                                          <p:attrName>style.visibility</p:attrName>
                                        </p:attrNameLst>
                                      </p:cBhvr>
                                      <p:to>
                                        <p:strVal val="visible"/>
                                      </p:to>
                                    </p:set>
                                    <p:anim calcmode="lin" valueType="num">
                                      <p:cBhvr>
                                        <p:cTn id="11" dur="500" fill="hold"/>
                                        <p:tgtEl>
                                          <p:spTgt spid="1926150"/>
                                        </p:tgtEl>
                                        <p:attrNameLst>
                                          <p:attrName>ppt_w</p:attrName>
                                        </p:attrNameLst>
                                      </p:cBhvr>
                                      <p:tavLst>
                                        <p:tav tm="0">
                                          <p:val>
                                            <p:fltVal val="0"/>
                                          </p:val>
                                        </p:tav>
                                        <p:tav tm="100000">
                                          <p:val>
                                            <p:strVal val="#ppt_w"/>
                                          </p:val>
                                        </p:tav>
                                      </p:tavLst>
                                    </p:anim>
                                    <p:anim calcmode="lin" valueType="num">
                                      <p:cBhvr>
                                        <p:cTn id="12" dur="500" fill="hold"/>
                                        <p:tgtEl>
                                          <p:spTgt spid="1926150"/>
                                        </p:tgtEl>
                                        <p:attrNameLst>
                                          <p:attrName>ppt_h</p:attrName>
                                        </p:attrNameLst>
                                      </p:cBhvr>
                                      <p:tavLst>
                                        <p:tav tm="0">
                                          <p:val>
                                            <p:fltVal val="0"/>
                                          </p:val>
                                        </p:tav>
                                        <p:tav tm="100000">
                                          <p:val>
                                            <p:strVal val="#ppt_h"/>
                                          </p:val>
                                        </p:tav>
                                      </p:tavLst>
                                    </p:anim>
                                  </p:childTnLst>
                                </p:cTn>
                              </p:par>
                            </p:childTnLst>
                          </p:cTn>
                        </p:par>
                        <p:par>
                          <p:cTn id="13" fill="hold">
                            <p:stCondLst>
                              <p:cond delay="2000"/>
                            </p:stCondLst>
                            <p:childTnLst>
                              <p:par>
                                <p:cTn id="14" presetID="22" presetClass="entr" presetSubtype="2"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right)">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926153" grpId="0" animBg="1"/>
      <p:bldP spid="12"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24</a:t>
            </a:fld>
            <a:endParaRPr lang="en-US" smtClean="0"/>
          </a:p>
        </p:txBody>
      </p:sp>
      <p:sp>
        <p:nvSpPr>
          <p:cNvPr id="66566" name="Rectangle 11"/>
          <p:cNvSpPr>
            <a:spLocks noGrp="1" noChangeArrowheads="1"/>
          </p:cNvSpPr>
          <p:nvPr>
            <p:ph type="title"/>
          </p:nvPr>
        </p:nvSpPr>
        <p:spPr/>
        <p:txBody>
          <a:bodyPr/>
          <a:lstStyle/>
          <a:p>
            <a:r>
              <a:rPr lang="en-US" sz="2800" dirty="0" smtClean="0"/>
              <a:t>Value of Private Construction Put in Place, by Segment,  Apr. 2013 vs. Apr. 2012*</a:t>
            </a:r>
          </a:p>
        </p:txBody>
      </p:sp>
      <p:graphicFrame>
        <p:nvGraphicFramePr>
          <p:cNvPr id="66562" name="Object 4"/>
          <p:cNvGraphicFramePr>
            <a:graphicFrameLocks noChangeAspect="1"/>
          </p:cNvGraphicFramePr>
          <p:nvPr/>
        </p:nvGraphicFramePr>
        <p:xfrm>
          <a:off x="0" y="1830023"/>
          <a:ext cx="8867775" cy="3771900"/>
        </p:xfrm>
        <a:graphic>
          <a:graphicData uri="http://schemas.openxmlformats.org/presentationml/2006/ole">
            <p:oleObj spid="_x0000_s18825218" name="Chart" r:id="rId4" imgW="8534400" imgH="3772022" progId="MSGraph.Chart.8">
              <p:embed followColorScheme="full"/>
            </p:oleObj>
          </a:graphicData>
        </a:graphic>
      </p:graphicFrame>
      <p:sp>
        <p:nvSpPr>
          <p:cNvPr id="1926150" name="Rectangle 6"/>
          <p:cNvSpPr>
            <a:spLocks noChangeArrowheads="1"/>
          </p:cNvSpPr>
          <p:nvPr/>
        </p:nvSpPr>
        <p:spPr bwMode="blackWhite">
          <a:xfrm>
            <a:off x="461963" y="5572327"/>
            <a:ext cx="8220075" cy="8159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Private Construction Activity is Up </a:t>
            </a:r>
            <a:r>
              <a:rPr lang="en-US" b="1" dirty="0" err="1" smtClean="0">
                <a:solidFill>
                  <a:srgbClr val="FFFFFF"/>
                </a:solidFill>
              </a:rPr>
              <a:t>inSome</a:t>
            </a:r>
            <a:r>
              <a:rPr lang="en-US" b="1" dirty="0" smtClean="0">
                <a:solidFill>
                  <a:srgbClr val="FFFFFF"/>
                </a:solidFill>
              </a:rPr>
              <a:t>  Segments, Including the Key Residential Construction Sector, But Weakening in Early 2013</a:t>
            </a:r>
            <a:endParaRPr lang="en-US" b="1" dirty="0">
              <a:solidFill>
                <a:srgbClr val="FFFFFF"/>
              </a:solidFill>
            </a:endParaRPr>
          </a:p>
        </p:txBody>
      </p:sp>
      <p:sp>
        <p:nvSpPr>
          <p:cNvPr id="66570" name="Rectangle 8"/>
          <p:cNvSpPr>
            <a:spLocks noChangeArrowheads="1"/>
          </p:cNvSpPr>
          <p:nvPr/>
        </p:nvSpPr>
        <p:spPr bwMode="black">
          <a:xfrm>
            <a:off x="157024" y="1223682"/>
            <a:ext cx="1290918"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Growth (%)</a:t>
            </a:r>
            <a:endParaRPr lang="en-US" sz="1600" b="1" dirty="0">
              <a:solidFill>
                <a:srgbClr val="225A7A"/>
              </a:solidFill>
            </a:endParaRPr>
          </a:p>
        </p:txBody>
      </p:sp>
      <p:sp>
        <p:nvSpPr>
          <p:cNvPr id="1926153" name="AutoShape 9"/>
          <p:cNvSpPr>
            <a:spLocks noChangeArrowheads="1"/>
          </p:cNvSpPr>
          <p:nvPr/>
        </p:nvSpPr>
        <p:spPr bwMode="blackWhite">
          <a:xfrm>
            <a:off x="4159043" y="1111045"/>
            <a:ext cx="4793225" cy="1573161"/>
          </a:xfrm>
          <a:prstGeom prst="wedgeRectCallout">
            <a:avLst>
              <a:gd name="adj1" fmla="val -57639"/>
              <a:gd name="adj2" fmla="val 2536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Led by the Residential Construction, Lodging, Office, and Manufacturing industries, Private sector construction activity is mixed up across many segments after plunging during the “Great Recession.”  Most segments expanded in 2012 but weakened in early 2013. </a:t>
            </a:r>
            <a:endParaRPr lang="en-US" sz="1600" b="1" dirty="0">
              <a:solidFill>
                <a:schemeClr val="bg1"/>
              </a:solidFill>
            </a:endParaRPr>
          </a:p>
        </p:txBody>
      </p:sp>
      <p:sp>
        <p:nvSpPr>
          <p:cNvPr id="16" name="Rectangle 4"/>
          <p:cNvSpPr>
            <a:spLocks noChangeArrowheads="1"/>
          </p:cNvSpPr>
          <p:nvPr/>
        </p:nvSpPr>
        <p:spPr bwMode="auto">
          <a:xfrm>
            <a:off x="-147918" y="6431729"/>
            <a:ext cx="9090212" cy="426271"/>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*seasonally </a:t>
            </a:r>
            <a:r>
              <a:rPr lang="en-US" sz="1100" dirty="0" smtClean="0"/>
              <a:t>adjusted</a:t>
            </a:r>
            <a:r>
              <a:rPr lang="en-US" sz="1100" dirty="0"/>
              <a:t/>
            </a:r>
            <a:br>
              <a:rPr lang="en-US" sz="1100" dirty="0"/>
            </a:br>
            <a:r>
              <a:rPr lang="en-US" sz="1100" dirty="0"/>
              <a:t>Source: U.S. Census </a:t>
            </a:r>
            <a:r>
              <a:rPr lang="en-US" sz="1100" dirty="0" smtClean="0"/>
              <a:t>Bureau, </a:t>
            </a:r>
            <a:r>
              <a:rPr lang="en-US" sz="1100" dirty="0" smtClean="0">
                <a:hlinkClick r:id="rId5"/>
              </a:rPr>
              <a:t>http://www.census.gov/construction/c30/c30index.html</a:t>
            </a:r>
            <a:r>
              <a:rPr lang="en-US" sz="1100" dirty="0" smtClean="0"/>
              <a:t> ; Insurance Information Institute.  </a:t>
            </a:r>
            <a:endParaRPr lang="en-US" sz="1100"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26153"/>
                                        </p:tgtEl>
                                        <p:attrNameLst>
                                          <p:attrName>style.visibility</p:attrName>
                                        </p:attrNameLst>
                                      </p:cBhvr>
                                      <p:to>
                                        <p:strVal val="visible"/>
                                      </p:to>
                                    </p:set>
                                    <p:animEffect transition="in" filter="wipe(right)">
                                      <p:cBhvr>
                                        <p:cTn id="7" dur="500"/>
                                        <p:tgtEl>
                                          <p:spTgt spid="1926153"/>
                                        </p:tgtEl>
                                      </p:cBhvr>
                                    </p:animEffect>
                                  </p:childTnLst>
                                </p:cTn>
                              </p:par>
                            </p:childTnLst>
                          </p:cTn>
                        </p:par>
                        <p:par>
                          <p:cTn id="8" fill="hold">
                            <p:stCondLst>
                              <p:cond delay="500"/>
                            </p:stCondLst>
                            <p:childTnLst>
                              <p:par>
                                <p:cTn id="9" presetID="23" presetClass="entr" presetSubtype="16" fill="hold" grpId="0" nodeType="afterEffect">
                                  <p:stCondLst>
                                    <p:cond delay="1000"/>
                                  </p:stCondLst>
                                  <p:childTnLst>
                                    <p:set>
                                      <p:cBhvr>
                                        <p:cTn id="10" dur="1" fill="hold">
                                          <p:stCondLst>
                                            <p:cond delay="0"/>
                                          </p:stCondLst>
                                        </p:cTn>
                                        <p:tgtEl>
                                          <p:spTgt spid="1926150"/>
                                        </p:tgtEl>
                                        <p:attrNameLst>
                                          <p:attrName>style.visibility</p:attrName>
                                        </p:attrNameLst>
                                      </p:cBhvr>
                                      <p:to>
                                        <p:strVal val="visible"/>
                                      </p:to>
                                    </p:set>
                                    <p:anim calcmode="lin" valueType="num">
                                      <p:cBhvr>
                                        <p:cTn id="11" dur="500" fill="hold"/>
                                        <p:tgtEl>
                                          <p:spTgt spid="1926150"/>
                                        </p:tgtEl>
                                        <p:attrNameLst>
                                          <p:attrName>ppt_w</p:attrName>
                                        </p:attrNameLst>
                                      </p:cBhvr>
                                      <p:tavLst>
                                        <p:tav tm="0">
                                          <p:val>
                                            <p:fltVal val="0"/>
                                          </p:val>
                                        </p:tav>
                                        <p:tav tm="100000">
                                          <p:val>
                                            <p:strVal val="#ppt_w"/>
                                          </p:val>
                                        </p:tav>
                                      </p:tavLst>
                                    </p:anim>
                                    <p:anim calcmode="lin" valueType="num">
                                      <p:cBhvr>
                                        <p:cTn id="12" dur="500" fill="hold"/>
                                        <p:tgtEl>
                                          <p:spTgt spid="192615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926153"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25</a:t>
            </a:fld>
            <a:endParaRPr lang="en-US" smtClean="0"/>
          </a:p>
        </p:txBody>
      </p:sp>
      <p:sp>
        <p:nvSpPr>
          <p:cNvPr id="66566" name="Rectangle 11"/>
          <p:cNvSpPr>
            <a:spLocks noGrp="1" noChangeArrowheads="1"/>
          </p:cNvSpPr>
          <p:nvPr>
            <p:ph type="title"/>
          </p:nvPr>
        </p:nvSpPr>
        <p:spPr/>
        <p:txBody>
          <a:bodyPr/>
          <a:lstStyle/>
          <a:p>
            <a:r>
              <a:rPr lang="en-US" sz="2800" dirty="0" smtClean="0"/>
              <a:t>Value of Public Construction Put in Place, by Segment,  Apr. 2013 vs. Apr. 2012*</a:t>
            </a:r>
          </a:p>
        </p:txBody>
      </p:sp>
      <p:graphicFrame>
        <p:nvGraphicFramePr>
          <p:cNvPr id="66562" name="Object 4"/>
          <p:cNvGraphicFramePr>
            <a:graphicFrameLocks noChangeAspect="1"/>
          </p:cNvGraphicFramePr>
          <p:nvPr/>
        </p:nvGraphicFramePr>
        <p:xfrm>
          <a:off x="39688" y="1638300"/>
          <a:ext cx="8867775" cy="3771900"/>
        </p:xfrm>
        <a:graphic>
          <a:graphicData uri="http://schemas.openxmlformats.org/presentationml/2006/ole">
            <p:oleObj spid="_x0000_s18826242" name="Chart" r:id="rId4" imgW="8534400" imgH="3772022" progId="MSGraph.Chart.8">
              <p:embed followColorScheme="full"/>
            </p:oleObj>
          </a:graphicData>
        </a:graphic>
      </p:graphicFrame>
      <p:sp>
        <p:nvSpPr>
          <p:cNvPr id="1926150" name="Rectangle 6"/>
          <p:cNvSpPr>
            <a:spLocks noChangeArrowheads="1"/>
          </p:cNvSpPr>
          <p:nvPr/>
        </p:nvSpPr>
        <p:spPr bwMode="blackWhite">
          <a:xfrm>
            <a:off x="461963" y="5464175"/>
            <a:ext cx="8220075" cy="8159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Public Construction Activity is Down in Many Segments as State and Local Budgets Remain Under Stress; Improvement Possible in 2014.</a:t>
            </a:r>
            <a:endParaRPr lang="en-US" b="1" dirty="0">
              <a:solidFill>
                <a:srgbClr val="FFFFFF"/>
              </a:solidFill>
            </a:endParaRPr>
          </a:p>
        </p:txBody>
      </p:sp>
      <p:sp>
        <p:nvSpPr>
          <p:cNvPr id="66570" name="Rectangle 8"/>
          <p:cNvSpPr>
            <a:spLocks noChangeArrowheads="1"/>
          </p:cNvSpPr>
          <p:nvPr/>
        </p:nvSpPr>
        <p:spPr bwMode="black">
          <a:xfrm>
            <a:off x="53788" y="1223682"/>
            <a:ext cx="1290918"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Growth (%)</a:t>
            </a:r>
            <a:endParaRPr lang="en-US" sz="1600" b="1" dirty="0">
              <a:solidFill>
                <a:srgbClr val="225A7A"/>
              </a:solidFill>
            </a:endParaRPr>
          </a:p>
        </p:txBody>
      </p:sp>
      <p:sp>
        <p:nvSpPr>
          <p:cNvPr id="16" name="Rectangle 4"/>
          <p:cNvSpPr>
            <a:spLocks noChangeArrowheads="1"/>
          </p:cNvSpPr>
          <p:nvPr/>
        </p:nvSpPr>
        <p:spPr bwMode="auto">
          <a:xfrm>
            <a:off x="-147918" y="6431729"/>
            <a:ext cx="9090212" cy="426271"/>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*seasonally </a:t>
            </a:r>
            <a:r>
              <a:rPr lang="en-US" sz="1100" dirty="0" smtClean="0"/>
              <a:t>adjusted</a:t>
            </a:r>
            <a:r>
              <a:rPr lang="en-US" sz="1100" dirty="0"/>
              <a:t/>
            </a:r>
            <a:br>
              <a:rPr lang="en-US" sz="1100" dirty="0"/>
            </a:br>
            <a:r>
              <a:rPr lang="en-US" sz="1100" dirty="0"/>
              <a:t>Source: U.S. Census </a:t>
            </a:r>
            <a:r>
              <a:rPr lang="en-US" sz="1100" dirty="0" smtClean="0"/>
              <a:t>Bureau, </a:t>
            </a:r>
            <a:r>
              <a:rPr lang="en-US" sz="1100" dirty="0" smtClean="0">
                <a:hlinkClick r:id="rId5"/>
              </a:rPr>
              <a:t>http://www.census.gov/construction/c30/c30index.html</a:t>
            </a:r>
            <a:r>
              <a:rPr lang="en-US" sz="1100" dirty="0" smtClean="0"/>
              <a:t> ; Insurance Information Institute.  </a:t>
            </a:r>
            <a:endParaRPr lang="en-US" sz="1100" dirty="0"/>
          </a:p>
        </p:txBody>
      </p:sp>
      <p:sp>
        <p:nvSpPr>
          <p:cNvPr id="11" name="AutoShape 9"/>
          <p:cNvSpPr>
            <a:spLocks noChangeArrowheads="1"/>
          </p:cNvSpPr>
          <p:nvPr/>
        </p:nvSpPr>
        <p:spPr bwMode="blackWhite">
          <a:xfrm>
            <a:off x="1288023" y="1291664"/>
            <a:ext cx="3716596" cy="914398"/>
          </a:xfrm>
          <a:prstGeom prst="wedgeRectCallout">
            <a:avLst>
              <a:gd name="adj1" fmla="val -1287"/>
              <a:gd name="adj2" fmla="val 11223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Public sector construction activity is down substantially in most segments, a situation that will likely persist, dragging on public entity risk exposures</a:t>
            </a:r>
            <a:endParaRPr lang="en-US" sz="1400" b="1" dirty="0">
              <a:solidFill>
                <a:schemeClr val="bg1"/>
              </a:solidFill>
            </a:endParaRPr>
          </a:p>
        </p:txBody>
      </p:sp>
      <p:sp>
        <p:nvSpPr>
          <p:cNvPr id="10" name="AutoShape 7"/>
          <p:cNvSpPr>
            <a:spLocks noChangeArrowheads="1"/>
          </p:cNvSpPr>
          <p:nvPr/>
        </p:nvSpPr>
        <p:spPr bwMode="blackWhite">
          <a:xfrm>
            <a:off x="6985820" y="1189701"/>
            <a:ext cx="2040192" cy="816080"/>
          </a:xfrm>
          <a:prstGeom prst="wedgeRectCallout">
            <a:avLst>
              <a:gd name="adj1" fmla="val -58721"/>
              <a:gd name="adj2" fmla="val 84456"/>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rPr>
              <a:t>Transportation and Power projects lead public sector construction</a:t>
            </a:r>
            <a:endParaRPr lang="en-US" sz="1400" b="1" dirty="0">
              <a:solidFill>
                <a:srgbClr val="FFFFFF"/>
              </a:solidFill>
              <a:latin typeface="Arial" charset="0"/>
              <a:cs typeface="Arial"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926150"/>
                                        </p:tgtEl>
                                        <p:attrNameLst>
                                          <p:attrName>style.visibility</p:attrName>
                                        </p:attrNameLst>
                                      </p:cBhvr>
                                      <p:to>
                                        <p:strVal val="visible"/>
                                      </p:to>
                                    </p:set>
                                    <p:anim calcmode="lin" valueType="num">
                                      <p:cBhvr>
                                        <p:cTn id="7" dur="500" fill="hold"/>
                                        <p:tgtEl>
                                          <p:spTgt spid="1926150"/>
                                        </p:tgtEl>
                                        <p:attrNameLst>
                                          <p:attrName>ppt_w</p:attrName>
                                        </p:attrNameLst>
                                      </p:cBhvr>
                                      <p:tavLst>
                                        <p:tav tm="0">
                                          <p:val>
                                            <p:fltVal val="0"/>
                                          </p:val>
                                        </p:tav>
                                        <p:tav tm="100000">
                                          <p:val>
                                            <p:strVal val="#ppt_w"/>
                                          </p:val>
                                        </p:tav>
                                      </p:tavLst>
                                    </p:anim>
                                    <p:anim calcmode="lin" valueType="num">
                                      <p:cBhvr>
                                        <p:cTn id="8" dur="500" fill="hold"/>
                                        <p:tgtEl>
                                          <p:spTgt spid="192615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right)">
                                      <p:cBhvr>
                                        <p:cTn id="12" dur="500"/>
                                        <p:tgtEl>
                                          <p:spTgt spid="11"/>
                                        </p:tgtEl>
                                      </p:cBhvr>
                                    </p:animEffect>
                                  </p:childTnLst>
                                </p:cTn>
                              </p:par>
                            </p:childTnLst>
                          </p:cTn>
                        </p:par>
                        <p:par>
                          <p:cTn id="13" fill="hold">
                            <p:stCondLst>
                              <p:cond delay="2000"/>
                            </p:stCondLst>
                            <p:childTnLst>
                              <p:par>
                                <p:cTn id="14" presetID="22" presetClass="entr" presetSubtype="4" fill="hold" grpId="0" nodeType="afterEffect">
                                  <p:stCondLst>
                                    <p:cond delay="700"/>
                                  </p:stCondLst>
                                  <p:childTnLst>
                                    <p:set>
                                      <p:cBhvr>
                                        <p:cTn id="15" dur="1" fill="hold">
                                          <p:stCondLst>
                                            <p:cond delay="0"/>
                                          </p:stCondLst>
                                        </p:cTn>
                                        <p:tgtEl>
                                          <p:spTgt spid="10"/>
                                        </p:tgtEl>
                                        <p:attrNameLst>
                                          <p:attrName>style.visibility</p:attrName>
                                        </p:attrNameLst>
                                      </p:cBhvr>
                                      <p:to>
                                        <p:strVal val="visible"/>
                                      </p:to>
                                    </p:set>
                                    <p:animEffect transition="in" filter="wipe(down)">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1" grpId="0" animBg="1"/>
      <p:bldP spid="1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4754" name="Object 3"/>
          <p:cNvGraphicFramePr>
            <a:graphicFrameLocks/>
          </p:cNvGraphicFramePr>
          <p:nvPr>
            <p:ph idx="4294967295"/>
          </p:nvPr>
        </p:nvGraphicFramePr>
        <p:xfrm>
          <a:off x="103236" y="1397000"/>
          <a:ext cx="8775700" cy="4087813"/>
        </p:xfrm>
        <a:graphic>
          <a:graphicData uri="http://schemas.openxmlformats.org/presentationml/2006/ole">
            <p:oleObj spid="_x0000_s18828290" name="Chart" r:id="rId4" imgW="8582143" imgH="4114884" progId="MSGraph.Chart.8">
              <p:embed followColorScheme="full"/>
            </p:oleObj>
          </a:graphicData>
        </a:graphic>
      </p:graphicFrame>
      <p:sp>
        <p:nvSpPr>
          <p:cNvPr id="8" name="Rectangle 2"/>
          <p:cNvSpPr txBox="1">
            <a:spLocks noChangeArrowheads="1"/>
          </p:cNvSpPr>
          <p:nvPr/>
        </p:nvSpPr>
        <p:spPr bwMode="black">
          <a:xfrm>
            <a:off x="342900" y="0"/>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ISM Manufacturing Index</a:t>
            </a:r>
          </a:p>
          <a:p>
            <a:pPr defTabSz="114300" eaLnBrk="0" hangingPunct="0">
              <a:lnSpc>
                <a:spcPct val="90000"/>
              </a:lnSpc>
              <a:defRPr/>
            </a:pPr>
            <a:r>
              <a:rPr lang="en-US" sz="3000" b="1" i="1" kern="0" dirty="0" smtClean="0">
                <a:solidFill>
                  <a:srgbClr val="225A7A"/>
                </a:solidFill>
                <a:ea typeface="+mj-ea"/>
                <a:cs typeface="+mj-cs"/>
              </a:rPr>
              <a:t>(Values &gt; 50 Indicate Expansion)</a:t>
            </a:r>
            <a:endParaRPr lang="en-US" sz="3000" b="1" i="1" kern="0" dirty="0">
              <a:solidFill>
                <a:srgbClr val="225A7A"/>
              </a:solidFill>
              <a:ea typeface="+mj-ea"/>
              <a:cs typeface="+mj-cs"/>
            </a:endParaRPr>
          </a:p>
        </p:txBody>
      </p:sp>
      <p:sp>
        <p:nvSpPr>
          <p:cNvPr id="74756" name="Rectangle 8"/>
          <p:cNvSpPr>
            <a:spLocks noChangeArrowheads="1"/>
          </p:cNvSpPr>
          <p:nvPr/>
        </p:nvSpPr>
        <p:spPr bwMode="black">
          <a:xfrm>
            <a:off x="347663" y="1200150"/>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January </a:t>
            </a:r>
            <a:r>
              <a:rPr lang="en-US" sz="1600" b="1" dirty="0" smtClean="0">
                <a:solidFill>
                  <a:srgbClr val="225A7A"/>
                </a:solidFill>
              </a:rPr>
              <a:t>2010 </a:t>
            </a:r>
            <a:r>
              <a:rPr lang="en-US" sz="1600" b="1" dirty="0">
                <a:solidFill>
                  <a:srgbClr val="225A7A"/>
                </a:solidFill>
              </a:rPr>
              <a:t>through </a:t>
            </a:r>
            <a:r>
              <a:rPr lang="en-US" sz="1600" b="1" dirty="0" smtClean="0">
                <a:solidFill>
                  <a:srgbClr val="225A7A"/>
                </a:solidFill>
              </a:rPr>
              <a:t>May 2013</a:t>
            </a:r>
            <a:endParaRPr lang="en-US" sz="1600" b="1" dirty="0">
              <a:solidFill>
                <a:srgbClr val="225A7A"/>
              </a:solidFill>
            </a:endParaRPr>
          </a:p>
        </p:txBody>
      </p:sp>
      <p:sp>
        <p:nvSpPr>
          <p:cNvPr id="10" name="Rectangle 7"/>
          <p:cNvSpPr>
            <a:spLocks noChangeArrowheads="1"/>
          </p:cNvSpPr>
          <p:nvPr/>
        </p:nvSpPr>
        <p:spPr bwMode="blackWhite">
          <a:xfrm>
            <a:off x="545691" y="5562600"/>
            <a:ext cx="8065198" cy="8921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The manufacturing sector expanded for 39 of the 41 months from Jan. 2010 through May 2013.  Recent weakness stems largely from woes in Europe and a Slowdown in China.</a:t>
            </a:r>
            <a:endParaRPr lang="en-US" b="1" dirty="0">
              <a:solidFill>
                <a:srgbClr val="FFFFFF"/>
              </a:solidFill>
            </a:endParaRPr>
          </a:p>
        </p:txBody>
      </p:sp>
      <p:sp>
        <p:nvSpPr>
          <p:cNvPr id="74758" name="Rectangle 6"/>
          <p:cNvSpPr>
            <a:spLocks noChangeArrowheads="1"/>
          </p:cNvSpPr>
          <p:nvPr/>
        </p:nvSpPr>
        <p:spPr bwMode="auto">
          <a:xfrm>
            <a:off x="-201613" y="6615303"/>
            <a:ext cx="8727048" cy="282385"/>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a:t>
            </a:r>
            <a:r>
              <a:rPr lang="en-US" sz="1100" dirty="0" smtClean="0"/>
              <a:t>Institute for Supply Management at </a:t>
            </a:r>
            <a:r>
              <a:rPr lang="en-US" sz="1100" dirty="0" smtClean="0">
                <a:hlinkClick r:id="rId5"/>
              </a:rPr>
              <a:t>http://www.ism.ws/ismreport/mfgrob.cfm</a:t>
            </a:r>
            <a:r>
              <a:rPr lang="en-US" sz="1100" dirty="0" smtClean="0"/>
              <a:t>; </a:t>
            </a:r>
            <a:r>
              <a:rPr lang="en-US" sz="1100" dirty="0"/>
              <a:t>Insurance Information </a:t>
            </a:r>
            <a:r>
              <a:rPr lang="en-US" sz="1100" dirty="0" smtClean="0"/>
              <a:t>Institute.</a:t>
            </a:r>
            <a:endParaRPr lang="en-US" sz="1100" dirty="0"/>
          </a:p>
        </p:txBody>
      </p:sp>
      <p:sp>
        <p:nvSpPr>
          <p:cNvPr id="12" name="AutoShape 5"/>
          <p:cNvSpPr>
            <a:spLocks noChangeArrowheads="1"/>
          </p:cNvSpPr>
          <p:nvPr/>
        </p:nvSpPr>
        <p:spPr bwMode="blackWhite">
          <a:xfrm>
            <a:off x="3175819" y="3942735"/>
            <a:ext cx="3551610" cy="629265"/>
          </a:xfrm>
          <a:prstGeom prst="wedgeRectCallout">
            <a:avLst>
              <a:gd name="adj1" fmla="val 97556"/>
              <a:gd name="adj2" fmla="val -28760"/>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Manufacturing contracted in May, albeit modestly</a:t>
            </a:r>
            <a:endParaRPr lang="en-US" sz="1600" b="1" dirty="0">
              <a:solidFill>
                <a:schemeClr val="bg1"/>
              </a:solidFill>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103D1549-189B-430A-BC2E-B6FA9183E25C}" type="slidenum">
              <a:rPr lang="en-US" smtClean="0"/>
              <a:pPr>
                <a:defRPr/>
              </a:pPr>
              <a:t>26</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22" presetClass="entr" presetSubtype="2"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right)">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50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2150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2150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12E24857-1607-4C84-A737-1A1C81FA0E9F}" type="slidenum">
              <a:rPr lang="en-US" sz="900"/>
              <a:pPr algn="r" eaLnBrk="0" hangingPunct="0">
                <a:lnSpc>
                  <a:spcPct val="85000"/>
                </a:lnSpc>
                <a:spcBef>
                  <a:spcPct val="20000"/>
                </a:spcBef>
              </a:pPr>
              <a:t>27</a:t>
            </a:fld>
            <a:endParaRPr lang="en-US" sz="900"/>
          </a:p>
        </p:txBody>
      </p:sp>
      <p:graphicFrame>
        <p:nvGraphicFramePr>
          <p:cNvPr id="21506" name="Object 3"/>
          <p:cNvGraphicFramePr>
            <a:graphicFrameLocks/>
          </p:cNvGraphicFramePr>
          <p:nvPr/>
        </p:nvGraphicFramePr>
        <p:xfrm>
          <a:off x="336177" y="1047750"/>
          <a:ext cx="8598274" cy="4343400"/>
        </p:xfrm>
        <a:graphic>
          <a:graphicData uri="http://schemas.openxmlformats.org/presentationml/2006/ole">
            <p:oleObj spid="_x0000_s18829314" name="Chart" r:id="rId4" imgW="8286784" imgH="4010053" progId="MSGraph.Chart.8">
              <p:embed followColorScheme="full"/>
            </p:oleObj>
          </a:graphicData>
        </a:graphic>
      </p:graphicFrame>
      <p:sp>
        <p:nvSpPr>
          <p:cNvPr id="21510" name="Rectangle 2"/>
          <p:cNvSpPr>
            <a:spLocks noGrp="1" noChangeArrowheads="1"/>
          </p:cNvSpPr>
          <p:nvPr>
            <p:ph type="title" idx="4294967295"/>
          </p:nvPr>
        </p:nvSpPr>
        <p:spPr>
          <a:xfrm>
            <a:off x="523875" y="131950"/>
            <a:ext cx="7219950" cy="860425"/>
          </a:xfrm>
        </p:spPr>
        <p:txBody>
          <a:bodyPr/>
          <a:lstStyle/>
          <a:p>
            <a:r>
              <a:rPr lang="en-US" dirty="0" smtClean="0"/>
              <a:t>Dollar Value* of Manufacturers’ Shipments </a:t>
            </a:r>
            <a:r>
              <a:rPr lang="en-US" sz="2000" dirty="0" smtClean="0"/>
              <a:t>Monthly, Jan. 1992—Apr. 2013</a:t>
            </a:r>
          </a:p>
        </p:txBody>
      </p:sp>
      <p:sp>
        <p:nvSpPr>
          <p:cNvPr id="21511" name="Rectangle 4"/>
          <p:cNvSpPr>
            <a:spLocks noChangeArrowheads="1"/>
          </p:cNvSpPr>
          <p:nvPr/>
        </p:nvSpPr>
        <p:spPr bwMode="auto">
          <a:xfrm>
            <a:off x="-147918" y="6431729"/>
            <a:ext cx="9090212" cy="426271"/>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*seasonally </a:t>
            </a:r>
            <a:r>
              <a:rPr lang="en-US" sz="1100" dirty="0" smtClean="0"/>
              <a:t>adjusted</a:t>
            </a:r>
            <a:r>
              <a:rPr lang="en-US" sz="1100" dirty="0"/>
              <a:t/>
            </a:r>
            <a:br>
              <a:rPr lang="en-US" sz="1100" dirty="0"/>
            </a:br>
            <a:r>
              <a:rPr lang="en-US" sz="1100" dirty="0"/>
              <a:t>Source: U.S. Census Bureau, </a:t>
            </a:r>
            <a:r>
              <a:rPr lang="en-US" sz="1100" i="1" dirty="0"/>
              <a:t>Full Report on Manufacturers’ Shipments, Inventories, and </a:t>
            </a:r>
            <a:r>
              <a:rPr lang="en-US" sz="1100" i="1" dirty="0" smtClean="0"/>
              <a:t>Orders, </a:t>
            </a:r>
            <a:r>
              <a:rPr lang="en-US" sz="1100" dirty="0" smtClean="0">
                <a:hlinkClick r:id="rId5"/>
              </a:rPr>
              <a:t>http://www.census.gov/manufacturing/m3/</a:t>
            </a:r>
            <a:r>
              <a:rPr lang="en-US" sz="1100" dirty="0" smtClean="0"/>
              <a:t> </a:t>
            </a:r>
            <a:endParaRPr lang="en-US" sz="1100" dirty="0"/>
          </a:p>
        </p:txBody>
      </p:sp>
      <p:sp>
        <p:nvSpPr>
          <p:cNvPr id="2129925" name="Rectangle 5"/>
          <p:cNvSpPr>
            <a:spLocks noChangeArrowheads="1"/>
          </p:cNvSpPr>
          <p:nvPr/>
        </p:nvSpPr>
        <p:spPr bwMode="blackWhite">
          <a:xfrm>
            <a:off x="140778" y="5366678"/>
            <a:ext cx="8885238" cy="100853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1600" b="1" dirty="0">
                <a:solidFill>
                  <a:schemeClr val="bg1"/>
                </a:solidFill>
              </a:rPr>
              <a:t>Monthly shipments </a:t>
            </a:r>
            <a:r>
              <a:rPr lang="en-US" sz="1600" b="1" dirty="0" smtClean="0">
                <a:solidFill>
                  <a:schemeClr val="bg1"/>
                </a:solidFill>
              </a:rPr>
              <a:t>in Feb. 2013  exceeded their pre-crisis (July 2008) peak. </a:t>
            </a:r>
            <a:r>
              <a:rPr lang="en-US" sz="1600" b="1" dirty="0">
                <a:solidFill>
                  <a:schemeClr val="bg1"/>
                </a:solidFill>
              </a:rPr>
              <a:t>Trough in May 2009. Growth from trough to </a:t>
            </a:r>
            <a:r>
              <a:rPr lang="en-US" sz="1600" b="1" dirty="0" smtClean="0">
                <a:solidFill>
                  <a:schemeClr val="bg1"/>
                </a:solidFill>
              </a:rPr>
              <a:t>Apr. 2013 </a:t>
            </a:r>
            <a:r>
              <a:rPr lang="en-US" sz="1600" b="1" dirty="0">
                <a:solidFill>
                  <a:schemeClr val="bg1"/>
                </a:solidFill>
              </a:rPr>
              <a:t>was </a:t>
            </a:r>
            <a:r>
              <a:rPr lang="en-US" sz="1600" b="1" dirty="0" smtClean="0">
                <a:solidFill>
                  <a:schemeClr val="bg1"/>
                </a:solidFill>
              </a:rPr>
              <a:t>34%.  Manufacturing is an energy intensive activity and growth leads to gains in many commercial exposures: WC, Commercial Auto, Marine, Property and Various Liability Coverages</a:t>
            </a:r>
            <a:endParaRPr lang="en-US" sz="1600" b="1" dirty="0">
              <a:solidFill>
                <a:srgbClr val="FFFFFF"/>
              </a:solidFill>
            </a:endParaRPr>
          </a:p>
        </p:txBody>
      </p:sp>
      <p:sp>
        <p:nvSpPr>
          <p:cNvPr id="10" name="AutoShape 5"/>
          <p:cNvSpPr>
            <a:spLocks noChangeArrowheads="1"/>
          </p:cNvSpPr>
          <p:nvPr/>
        </p:nvSpPr>
        <p:spPr bwMode="blackWhite">
          <a:xfrm>
            <a:off x="2056245" y="1130709"/>
            <a:ext cx="3837176" cy="1504336"/>
          </a:xfrm>
          <a:prstGeom prst="wedgeRectCallout">
            <a:avLst>
              <a:gd name="adj1" fmla="val 121792"/>
              <a:gd name="adj2" fmla="val -2303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The value of Manufacturing Shipments in Apr. 2013 were up 34% to $478.7B from its May 2009 trough.  March figure is now  2.2% below its previous record high in Feb. 2013. Modest weakening in recent months.</a:t>
            </a:r>
            <a:endParaRPr lang="en-US" sz="1600" b="1" dirty="0">
              <a:solidFill>
                <a:schemeClr val="bg1"/>
              </a:solidFill>
            </a:endParaRPr>
          </a:p>
        </p:txBody>
      </p:sp>
      <p:sp>
        <p:nvSpPr>
          <p:cNvPr id="11" name="Rectangle 8"/>
          <p:cNvSpPr>
            <a:spLocks noChangeArrowheads="1"/>
          </p:cNvSpPr>
          <p:nvPr/>
        </p:nvSpPr>
        <p:spPr bwMode="black">
          <a:xfrm>
            <a:off x="347663" y="1119468"/>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 Millions</a:t>
            </a:r>
            <a:endParaRPr lang="en-US" sz="1600" b="1" dirty="0">
              <a:solidFill>
                <a:srgbClr val="225A7A"/>
              </a:solidFill>
            </a:endParaRPr>
          </a:p>
        </p:txBody>
      </p:sp>
      <p:sp>
        <p:nvSpPr>
          <p:cNvPr id="12" name="Date Placeholder 11"/>
          <p:cNvSpPr>
            <a:spLocks noGrp="1"/>
          </p:cNvSpPr>
          <p:nvPr>
            <p:ph type="dt" sz="half"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79649112-2361-4913-9798-B6AEBB59A8D4}" type="slidenum">
              <a:rPr lang="en-US" smtClean="0"/>
              <a:pPr>
                <a:defRPr/>
              </a:pPr>
              <a:t>27</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2129925"/>
                                        </p:tgtEl>
                                        <p:attrNameLst>
                                          <p:attrName>style.visibility</p:attrName>
                                        </p:attrNameLst>
                                      </p:cBhvr>
                                      <p:to>
                                        <p:strVal val="visible"/>
                                      </p:to>
                                    </p:set>
                                    <p:anim calcmode="lin" valueType="num">
                                      <p:cBhvr>
                                        <p:cTn id="7" dur="500" fill="hold"/>
                                        <p:tgtEl>
                                          <p:spTgt spid="2129925"/>
                                        </p:tgtEl>
                                        <p:attrNameLst>
                                          <p:attrName>ppt_w</p:attrName>
                                        </p:attrNameLst>
                                      </p:cBhvr>
                                      <p:tavLst>
                                        <p:tav tm="0">
                                          <p:val>
                                            <p:fltVal val="0"/>
                                          </p:val>
                                        </p:tav>
                                        <p:tav tm="100000">
                                          <p:val>
                                            <p:strVal val="#ppt_w"/>
                                          </p:val>
                                        </p:tav>
                                      </p:tavLst>
                                    </p:anim>
                                    <p:anim calcmode="lin" valueType="num">
                                      <p:cBhvr>
                                        <p:cTn id="8" dur="500" fill="hold"/>
                                        <p:tgtEl>
                                          <p:spTgt spid="2129925"/>
                                        </p:tgtEl>
                                        <p:attrNameLst>
                                          <p:attrName>ppt_h</p:attrName>
                                        </p:attrNameLst>
                                      </p:cBhvr>
                                      <p:tavLst>
                                        <p:tav tm="0">
                                          <p:val>
                                            <p:fltVal val="0"/>
                                          </p:val>
                                        </p:tav>
                                        <p:tav tm="100000">
                                          <p:val>
                                            <p:strVal val="#ppt_h"/>
                                          </p:val>
                                        </p:tav>
                                      </p:tavLst>
                                    </p:anim>
                                    <p:animEffect transition="in" filter="fade">
                                      <p:cBhvr>
                                        <p:cTn id="9" dur="500"/>
                                        <p:tgtEl>
                                          <p:spTgt spid="2129925"/>
                                        </p:tgtEl>
                                      </p:cBhvr>
                                    </p:animEffect>
                                  </p:childTnLst>
                                </p:cTn>
                              </p:par>
                            </p:childTnLst>
                          </p:cTn>
                        </p:par>
                        <p:par>
                          <p:cTn id="10" fill="hold">
                            <p:stCondLst>
                              <p:cond delay="1200"/>
                            </p:stCondLst>
                            <p:childTnLst>
                              <p:par>
                                <p:cTn id="11" presetID="22" presetClass="entr" presetSubtype="2"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right)">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9925" grpId="0" animBg="1"/>
      <p:bldP spid="1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28</a:t>
            </a:fld>
            <a:endParaRPr lang="en-US" smtClean="0"/>
          </a:p>
        </p:txBody>
      </p:sp>
      <p:sp>
        <p:nvSpPr>
          <p:cNvPr id="66566" name="Rectangle 11"/>
          <p:cNvSpPr>
            <a:spLocks noGrp="1" noChangeArrowheads="1"/>
          </p:cNvSpPr>
          <p:nvPr>
            <p:ph type="title"/>
          </p:nvPr>
        </p:nvSpPr>
        <p:spPr/>
        <p:txBody>
          <a:bodyPr/>
          <a:lstStyle/>
          <a:p>
            <a:r>
              <a:rPr lang="en-US" dirty="0" smtClean="0"/>
              <a:t>Manufacturing Growth for Selected Sectors, 2013 vs. 2013*</a:t>
            </a:r>
          </a:p>
        </p:txBody>
      </p:sp>
      <p:graphicFrame>
        <p:nvGraphicFramePr>
          <p:cNvPr id="66562" name="Object 4"/>
          <p:cNvGraphicFramePr>
            <a:graphicFrameLocks noChangeAspect="1"/>
          </p:cNvGraphicFramePr>
          <p:nvPr/>
        </p:nvGraphicFramePr>
        <p:xfrm>
          <a:off x="39688" y="1638300"/>
          <a:ext cx="8867775" cy="3771900"/>
        </p:xfrm>
        <a:graphic>
          <a:graphicData uri="http://schemas.openxmlformats.org/presentationml/2006/ole">
            <p:oleObj spid="_x0000_s18830338" name="Chart" r:id="rId4" imgW="8534400" imgH="3772022" progId="MSGraph.Chart.8">
              <p:embed followColorScheme="full"/>
            </p:oleObj>
          </a:graphicData>
        </a:graphic>
      </p:graphicFrame>
      <p:sp>
        <p:nvSpPr>
          <p:cNvPr id="1926150" name="Rectangle 6"/>
          <p:cNvSpPr>
            <a:spLocks noChangeArrowheads="1"/>
          </p:cNvSpPr>
          <p:nvPr/>
        </p:nvSpPr>
        <p:spPr bwMode="blackWhite">
          <a:xfrm>
            <a:off x="206477" y="5464175"/>
            <a:ext cx="8760542" cy="92187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Manufacturing Is Expanding—Albeit More Slowly—Across a Number of Sectors that Will Contribute to Growth in Insurable Exposures Including: WC, Commercial Property, Commercial Auto and Many Liability Coverages</a:t>
            </a:r>
            <a:endParaRPr lang="en-US" b="1" dirty="0">
              <a:solidFill>
                <a:srgbClr val="FFFFFF"/>
              </a:solidFill>
            </a:endParaRPr>
          </a:p>
        </p:txBody>
      </p:sp>
      <p:sp>
        <p:nvSpPr>
          <p:cNvPr id="66570" name="Rectangle 8"/>
          <p:cNvSpPr>
            <a:spLocks noChangeArrowheads="1"/>
          </p:cNvSpPr>
          <p:nvPr/>
        </p:nvSpPr>
        <p:spPr bwMode="black">
          <a:xfrm>
            <a:off x="53788" y="1223682"/>
            <a:ext cx="1290918" cy="2215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sz="1600" b="1" dirty="0" smtClean="0">
                <a:solidFill>
                  <a:srgbClr val="225A7A"/>
                </a:solidFill>
              </a:rPr>
              <a:t>Growth (%)</a:t>
            </a:r>
            <a:endParaRPr lang="en-US" sz="1600" b="1" dirty="0">
              <a:solidFill>
                <a:srgbClr val="225A7A"/>
              </a:solidFill>
            </a:endParaRPr>
          </a:p>
        </p:txBody>
      </p:sp>
      <p:sp>
        <p:nvSpPr>
          <p:cNvPr id="1926153" name="AutoShape 9"/>
          <p:cNvSpPr>
            <a:spLocks noChangeArrowheads="1"/>
          </p:cNvSpPr>
          <p:nvPr/>
        </p:nvSpPr>
        <p:spPr bwMode="blackWhite">
          <a:xfrm>
            <a:off x="5594733" y="1821800"/>
            <a:ext cx="2411972" cy="914398"/>
          </a:xfrm>
          <a:prstGeom prst="wedgeRectCallout">
            <a:avLst>
              <a:gd name="adj1" fmla="val -87328"/>
              <a:gd name="adj2" fmla="val -6159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smtClean="0">
                <a:solidFill>
                  <a:schemeClr val="bg1"/>
                </a:solidFill>
              </a:rPr>
              <a:t>Manufacturing of durable goods was especially strong in 2012 but weakened in 2013</a:t>
            </a:r>
            <a:endParaRPr lang="en-US" sz="1400" b="1" dirty="0">
              <a:solidFill>
                <a:schemeClr val="bg1"/>
              </a:solidFill>
            </a:endParaRPr>
          </a:p>
        </p:txBody>
      </p:sp>
      <p:sp>
        <p:nvSpPr>
          <p:cNvPr id="16" name="Rectangle 4"/>
          <p:cNvSpPr>
            <a:spLocks noChangeArrowheads="1"/>
          </p:cNvSpPr>
          <p:nvPr/>
        </p:nvSpPr>
        <p:spPr bwMode="auto">
          <a:xfrm>
            <a:off x="-147918" y="6431729"/>
            <a:ext cx="9090212" cy="426271"/>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*Seasonally adjusted; Date are YTD comparing data through April 2013 to the same period in 2012.</a:t>
            </a:r>
            <a:r>
              <a:rPr lang="en-US" sz="1100" dirty="0"/>
              <a:t/>
            </a:r>
            <a:br>
              <a:rPr lang="en-US" sz="1100" dirty="0"/>
            </a:br>
            <a:r>
              <a:rPr lang="en-US" sz="1100" dirty="0"/>
              <a:t>Source: U.S. Census Bureau, </a:t>
            </a:r>
            <a:r>
              <a:rPr lang="en-US" sz="1100" i="1" dirty="0"/>
              <a:t>Full Report on Manufacturers’ Shipments, Inventories, and </a:t>
            </a:r>
            <a:r>
              <a:rPr lang="en-US" sz="1100" i="1" dirty="0" smtClean="0"/>
              <a:t>Orders, </a:t>
            </a:r>
            <a:r>
              <a:rPr lang="en-US" sz="1100" dirty="0" smtClean="0">
                <a:hlinkClick r:id="rId5"/>
              </a:rPr>
              <a:t>http://www.census.gov/manufacturing/m3/</a:t>
            </a:r>
            <a:r>
              <a:rPr lang="en-US" sz="1100" dirty="0" smtClean="0"/>
              <a:t> </a:t>
            </a:r>
            <a:endParaRPr lang="en-US" sz="1100" dirty="0"/>
          </a:p>
        </p:txBody>
      </p:sp>
      <p:sp>
        <p:nvSpPr>
          <p:cNvPr id="17" name="Rectangle 3"/>
          <p:cNvSpPr>
            <a:spLocks noChangeArrowheads="1"/>
          </p:cNvSpPr>
          <p:nvPr/>
        </p:nvSpPr>
        <p:spPr bwMode="black">
          <a:xfrm>
            <a:off x="739028" y="1464049"/>
            <a:ext cx="5352490" cy="331788"/>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Durables: +2.5%</a:t>
            </a:r>
            <a:endParaRPr lang="en-US" sz="2400" b="1" u="sng" dirty="0">
              <a:solidFill>
                <a:srgbClr val="225A7A"/>
              </a:solidFill>
            </a:endParaRPr>
          </a:p>
        </p:txBody>
      </p:sp>
      <p:sp>
        <p:nvSpPr>
          <p:cNvPr id="18" name="Rectangle 3"/>
          <p:cNvSpPr>
            <a:spLocks noChangeArrowheads="1"/>
          </p:cNvSpPr>
          <p:nvPr/>
        </p:nvSpPr>
        <p:spPr bwMode="black">
          <a:xfrm>
            <a:off x="4488296" y="1455084"/>
            <a:ext cx="5352490" cy="331788"/>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Non-Durables: -0.3%</a:t>
            </a:r>
            <a:endParaRPr lang="en-US" sz="2400" b="1" u="sng" dirty="0">
              <a:solidFill>
                <a:srgbClr val="225A7A"/>
              </a:solidFill>
            </a:endParaRPr>
          </a:p>
        </p:txBody>
      </p:sp>
      <p:sp>
        <p:nvSpPr>
          <p:cNvPr id="12" name="AutoShape 7"/>
          <p:cNvSpPr>
            <a:spLocks noChangeArrowheads="1"/>
          </p:cNvSpPr>
          <p:nvPr/>
        </p:nvSpPr>
        <p:spPr bwMode="blackWhite">
          <a:xfrm>
            <a:off x="2831688" y="1814052"/>
            <a:ext cx="2064775" cy="922905"/>
          </a:xfrm>
          <a:prstGeom prst="wedgeRectCallout">
            <a:avLst>
              <a:gd name="adj1" fmla="val -7998"/>
              <a:gd name="adj2" fmla="val 63140"/>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rPr>
              <a:t>Construction machinery is up 35.4% YTD</a:t>
            </a:r>
            <a:endParaRPr lang="en-US" sz="1600" b="1" dirty="0">
              <a:solidFill>
                <a:srgbClr val="FFFFFF"/>
              </a:solidFill>
              <a:latin typeface="Arial" charset="0"/>
              <a:cs typeface="Arial"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26153"/>
                                        </p:tgtEl>
                                        <p:attrNameLst>
                                          <p:attrName>style.visibility</p:attrName>
                                        </p:attrNameLst>
                                      </p:cBhvr>
                                      <p:to>
                                        <p:strVal val="visible"/>
                                      </p:to>
                                    </p:set>
                                    <p:animEffect transition="in" filter="wipe(right)">
                                      <p:cBhvr>
                                        <p:cTn id="7" dur="500"/>
                                        <p:tgtEl>
                                          <p:spTgt spid="1926153"/>
                                        </p:tgtEl>
                                      </p:cBhvr>
                                    </p:animEffect>
                                  </p:childTnLst>
                                </p:cTn>
                              </p:par>
                            </p:childTnLst>
                          </p:cTn>
                        </p:par>
                        <p:par>
                          <p:cTn id="8" fill="hold">
                            <p:stCondLst>
                              <p:cond delay="500"/>
                            </p:stCondLst>
                            <p:childTnLst>
                              <p:par>
                                <p:cTn id="9" presetID="23" presetClass="entr" presetSubtype="16" fill="hold" grpId="0" nodeType="afterEffect">
                                  <p:stCondLst>
                                    <p:cond delay="1000"/>
                                  </p:stCondLst>
                                  <p:childTnLst>
                                    <p:set>
                                      <p:cBhvr>
                                        <p:cTn id="10" dur="1" fill="hold">
                                          <p:stCondLst>
                                            <p:cond delay="0"/>
                                          </p:stCondLst>
                                        </p:cTn>
                                        <p:tgtEl>
                                          <p:spTgt spid="1926150"/>
                                        </p:tgtEl>
                                        <p:attrNameLst>
                                          <p:attrName>style.visibility</p:attrName>
                                        </p:attrNameLst>
                                      </p:cBhvr>
                                      <p:to>
                                        <p:strVal val="visible"/>
                                      </p:to>
                                    </p:set>
                                    <p:anim calcmode="lin" valueType="num">
                                      <p:cBhvr>
                                        <p:cTn id="11" dur="500" fill="hold"/>
                                        <p:tgtEl>
                                          <p:spTgt spid="1926150"/>
                                        </p:tgtEl>
                                        <p:attrNameLst>
                                          <p:attrName>ppt_w</p:attrName>
                                        </p:attrNameLst>
                                      </p:cBhvr>
                                      <p:tavLst>
                                        <p:tav tm="0">
                                          <p:val>
                                            <p:fltVal val="0"/>
                                          </p:val>
                                        </p:tav>
                                        <p:tav tm="100000">
                                          <p:val>
                                            <p:strVal val="#ppt_w"/>
                                          </p:val>
                                        </p:tav>
                                      </p:tavLst>
                                    </p:anim>
                                    <p:anim calcmode="lin" valueType="num">
                                      <p:cBhvr>
                                        <p:cTn id="12" dur="500" fill="hold"/>
                                        <p:tgtEl>
                                          <p:spTgt spid="1926150"/>
                                        </p:tgtEl>
                                        <p:attrNameLst>
                                          <p:attrName>ppt_h</p:attrName>
                                        </p:attrNameLst>
                                      </p:cBhvr>
                                      <p:tavLst>
                                        <p:tav tm="0">
                                          <p:val>
                                            <p:fltVal val="0"/>
                                          </p:val>
                                        </p:tav>
                                        <p:tav tm="100000">
                                          <p:val>
                                            <p:strVal val="#ppt_h"/>
                                          </p:val>
                                        </p:tav>
                                      </p:tavLst>
                                    </p:anim>
                                  </p:childTnLst>
                                </p:cTn>
                              </p:par>
                            </p:childTnLst>
                          </p:cTn>
                        </p:par>
                        <p:par>
                          <p:cTn id="13" fill="hold">
                            <p:stCondLst>
                              <p:cond delay="2000"/>
                            </p:stCondLst>
                            <p:childTnLst>
                              <p:par>
                                <p:cTn id="14" presetID="22" presetClass="entr" presetSubtype="4" fill="hold" grpId="0" nodeType="afterEffect">
                                  <p:stCondLst>
                                    <p:cond delay="700"/>
                                  </p:stCondLst>
                                  <p:childTnLst>
                                    <p:set>
                                      <p:cBhvr>
                                        <p:cTn id="15" dur="1" fill="hold">
                                          <p:stCondLst>
                                            <p:cond delay="0"/>
                                          </p:stCondLst>
                                        </p:cTn>
                                        <p:tgtEl>
                                          <p:spTgt spid="12"/>
                                        </p:tgtEl>
                                        <p:attrNameLst>
                                          <p:attrName>style.visibility</p:attrName>
                                        </p:attrNameLst>
                                      </p:cBhvr>
                                      <p:to>
                                        <p:strVal val="visible"/>
                                      </p:to>
                                    </p:set>
                                    <p:animEffect transition="in" filter="wipe(down)">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926153" grpId="0" animBg="1"/>
      <p:bldP spid="12" grpId="0" animBg="1"/>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graphicFrame>
        <p:nvGraphicFramePr>
          <p:cNvPr id="6380546" name="Object 2"/>
          <p:cNvGraphicFramePr>
            <a:graphicFrameLocks noChangeAspect="1"/>
          </p:cNvGraphicFramePr>
          <p:nvPr/>
        </p:nvGraphicFramePr>
        <p:xfrm>
          <a:off x="165847" y="1457325"/>
          <a:ext cx="8839200" cy="5083175"/>
        </p:xfrm>
        <a:graphic>
          <a:graphicData uri="http://schemas.openxmlformats.org/presentationml/2006/ole">
            <p:oleObj spid="_x0000_s18831362" name="Chart" r:id="rId5" imgW="8153535" imgH="5372045" progId="MSGraph.Chart.8">
              <p:embed followColorScheme="full"/>
            </p:oleObj>
          </a:graphicData>
        </a:graphic>
      </p:graphicFrame>
      <p:sp>
        <p:nvSpPr>
          <p:cNvPr id="6380547" name="Rectangle 3"/>
          <p:cNvSpPr>
            <a:spLocks noGrp="1" noChangeArrowheads="1"/>
          </p:cNvSpPr>
          <p:nvPr>
            <p:ph type="title" idx="4294967295"/>
          </p:nvPr>
        </p:nvSpPr>
        <p:spPr>
          <a:xfrm>
            <a:off x="88900" y="203200"/>
            <a:ext cx="7615238" cy="685800"/>
          </a:xfrm>
        </p:spPr>
        <p:txBody>
          <a:bodyPr lIns="92075" tIns="46038" rIns="92075" bIns="46038" anchor="b"/>
          <a:lstStyle/>
          <a:p>
            <a:pPr>
              <a:lnSpc>
                <a:spcPct val="85000"/>
              </a:lnSpc>
            </a:pPr>
            <a:r>
              <a:rPr lang="en-US" smtClean="0"/>
              <a:t>Recovery in Capacity Utilization is a Positive Sign for Commercial Exposures</a:t>
            </a:r>
          </a:p>
        </p:txBody>
      </p:sp>
      <p:sp>
        <p:nvSpPr>
          <p:cNvPr id="6380548" name="Rectangle 4"/>
          <p:cNvSpPr>
            <a:spLocks noChangeArrowheads="1"/>
          </p:cNvSpPr>
          <p:nvPr/>
        </p:nvSpPr>
        <p:spPr bwMode="auto">
          <a:xfrm>
            <a:off x="406400" y="6400800"/>
            <a:ext cx="7721600" cy="260350"/>
          </a:xfrm>
          <a:prstGeom prst="rect">
            <a:avLst/>
          </a:prstGeom>
          <a:noFill/>
          <a:ln w="9525">
            <a:noFill/>
            <a:miter lim="800000"/>
            <a:headEnd/>
            <a:tailEnd/>
          </a:ln>
        </p:spPr>
        <p:txBody>
          <a:bodyPr lIns="92075" tIns="46038" rIns="92075" bIns="46038">
            <a:spAutoFit/>
          </a:bodyPr>
          <a:lstStyle/>
          <a:p>
            <a:pPr eaLnBrk="0" hangingPunct="0"/>
            <a:r>
              <a:rPr lang="en-US" sz="1100" dirty="0"/>
              <a:t>Source:  Federal Reserve Board statistical releases at  </a:t>
            </a:r>
            <a:r>
              <a:rPr lang="en-US" sz="1100" dirty="0">
                <a:hlinkClick r:id="rId6"/>
              </a:rPr>
              <a:t>http://www.federalreserve.gov/releases/g17/Current/default.htm</a:t>
            </a:r>
            <a:r>
              <a:rPr lang="en-US" sz="1100" dirty="0"/>
              <a:t>. </a:t>
            </a:r>
          </a:p>
        </p:txBody>
      </p:sp>
      <p:sp>
        <p:nvSpPr>
          <p:cNvPr id="69637" name="AutoShape 7"/>
          <p:cNvSpPr>
            <a:spLocks noChangeArrowheads="1"/>
          </p:cNvSpPr>
          <p:nvPr/>
        </p:nvSpPr>
        <p:spPr bwMode="auto">
          <a:xfrm>
            <a:off x="7315200" y="2514600"/>
            <a:ext cx="685800" cy="379413"/>
          </a:xfrm>
          <a:prstGeom prst="rightArrow">
            <a:avLst>
              <a:gd name="adj1" fmla="val 50000"/>
              <a:gd name="adj2" fmla="val 45188"/>
            </a:avLst>
          </a:prstGeom>
          <a:noFill/>
          <a:ln w="9525">
            <a:noFill/>
            <a:miter lim="800000"/>
            <a:headEnd/>
            <a:tailEnd/>
          </a:ln>
        </p:spPr>
        <p:txBody>
          <a:bodyPr wrap="none" lIns="92075" tIns="46038" rIns="92075" bIns="46038" anchor="ctr">
            <a:spAutoFit/>
          </a:bodyP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69639" name="Slide Number Placeholder 10"/>
          <p:cNvSpPr txBox="1">
            <a:spLocks noGrp="1"/>
          </p:cNvSpPr>
          <p:nvPr/>
        </p:nvSpPr>
        <p:spPr bwMode="auto">
          <a:xfrm>
            <a:off x="6553200" y="6324600"/>
            <a:ext cx="1905000" cy="457200"/>
          </a:xfrm>
          <a:prstGeom prst="rect">
            <a:avLst/>
          </a:prstGeom>
          <a:noFill/>
          <a:ln w="9525">
            <a:noFill/>
            <a:miter lim="800000"/>
            <a:headEnd/>
            <a:tailEnd/>
          </a:ln>
        </p:spPr>
        <p:txBody>
          <a:bodyPr wrap="none" lIns="92075" tIns="46038" rIns="92075" bIns="46038" anchor="ctr"/>
          <a:lstStyle/>
          <a:p>
            <a:pPr algn="r" eaLnBrk="0" hangingPunct="0"/>
            <a:fld id="{97F9AB6A-6234-45E3-9680-BB6E9594E6F2}" type="slidenum">
              <a:rPr lang="en-US" sz="1400"/>
              <a:pPr algn="r" eaLnBrk="0" hangingPunct="0"/>
              <a:t>29</a:t>
            </a:fld>
            <a:endParaRPr lang="en-US" sz="1400"/>
          </a:p>
        </p:txBody>
      </p:sp>
      <p:sp>
        <p:nvSpPr>
          <p:cNvPr id="69640" name="Text Box 10"/>
          <p:cNvSpPr txBox="1">
            <a:spLocks noChangeArrowheads="1"/>
          </p:cNvSpPr>
          <p:nvPr/>
        </p:nvSpPr>
        <p:spPr bwMode="auto">
          <a:xfrm>
            <a:off x="0" y="1292225"/>
            <a:ext cx="2864224" cy="308419"/>
          </a:xfrm>
          <a:prstGeom prst="rect">
            <a:avLst/>
          </a:prstGeom>
          <a:noFill/>
          <a:ln w="9525">
            <a:noFill/>
            <a:miter lim="800000"/>
            <a:headEnd/>
            <a:tailEnd/>
          </a:ln>
        </p:spPr>
        <p:txBody>
          <a:bodyPr wrap="square" lIns="92075" tIns="46038" rIns="92075" bIns="46038">
            <a:spAutoFit/>
          </a:bodyPr>
          <a:lstStyle/>
          <a:p>
            <a:pPr eaLnBrk="0" hangingPunct="0">
              <a:spcBef>
                <a:spcPct val="50000"/>
              </a:spcBef>
              <a:buClr>
                <a:srgbClr val="FF3300"/>
              </a:buClr>
              <a:buFont typeface="Wingdings" pitchFamily="2" charset="2"/>
              <a:buNone/>
            </a:pPr>
            <a:r>
              <a:rPr lang="en-US" sz="1400" b="1" dirty="0"/>
              <a:t>Percent of Industrial Capacity</a:t>
            </a:r>
          </a:p>
        </p:txBody>
      </p:sp>
      <p:sp>
        <p:nvSpPr>
          <p:cNvPr id="69641" name="AutoShape 5"/>
          <p:cNvSpPr>
            <a:spLocks noChangeArrowheads="1"/>
          </p:cNvSpPr>
          <p:nvPr/>
        </p:nvSpPr>
        <p:spPr bwMode="auto">
          <a:xfrm>
            <a:off x="2101384" y="1822637"/>
            <a:ext cx="1371600" cy="381000"/>
          </a:xfrm>
          <a:prstGeom prst="wedgeRectCallout">
            <a:avLst>
              <a:gd name="adj1" fmla="val 95117"/>
              <a:gd name="adj2" fmla="val 126250"/>
            </a:avLst>
          </a:prstGeom>
          <a:solidFill>
            <a:srgbClr val="28688C"/>
          </a:solidFill>
          <a:ln w="9525">
            <a:noFill/>
            <a:miter lim="800000"/>
            <a:headEnd/>
            <a:tailEnd/>
          </a:ln>
        </p:spPr>
        <p:txBody>
          <a:bodyPr lIns="92075" tIns="46038" rIns="92075" bIns="46038"/>
          <a:lstStyle/>
          <a:p>
            <a:pPr algn="ctr" eaLnBrk="0" hangingPunct="0">
              <a:lnSpc>
                <a:spcPct val="80000"/>
              </a:lnSpc>
              <a:spcBef>
                <a:spcPct val="50000"/>
              </a:spcBef>
              <a:buClr>
                <a:srgbClr val="FF3300"/>
              </a:buClr>
              <a:buFont typeface="Wingdings" pitchFamily="2" charset="2"/>
              <a:buNone/>
            </a:pPr>
            <a:r>
              <a:rPr lang="en-US" sz="1400" b="1">
                <a:solidFill>
                  <a:schemeClr val="bg1"/>
                </a:solidFill>
              </a:rPr>
              <a:t>Hurricane Katrina</a:t>
            </a:r>
          </a:p>
        </p:txBody>
      </p:sp>
      <p:sp>
        <p:nvSpPr>
          <p:cNvPr id="375816" name="Oval 8"/>
          <p:cNvSpPr>
            <a:spLocks noChangeArrowheads="1"/>
          </p:cNvSpPr>
          <p:nvPr/>
        </p:nvSpPr>
        <p:spPr bwMode="auto">
          <a:xfrm rot="-5400000">
            <a:off x="4604861" y="1432145"/>
            <a:ext cx="504850" cy="1553795"/>
          </a:xfrm>
          <a:prstGeom prst="ellipse">
            <a:avLst/>
          </a:prstGeom>
          <a:noFill/>
          <a:ln w="38100">
            <a:solidFill>
              <a:srgbClr val="FF00FF"/>
            </a:solidFill>
            <a:round/>
            <a:headEnd/>
            <a:tailEnd/>
          </a:ln>
        </p:spPr>
        <p:txBody>
          <a:bodyPr vert="eaVert" wrap="none"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69643" name="AutoShape 5"/>
          <p:cNvSpPr>
            <a:spLocks noChangeArrowheads="1"/>
          </p:cNvSpPr>
          <p:nvPr/>
        </p:nvSpPr>
        <p:spPr bwMode="auto">
          <a:xfrm>
            <a:off x="1079500" y="4851400"/>
            <a:ext cx="1600200" cy="504825"/>
          </a:xfrm>
          <a:prstGeom prst="wedgeRectCallout">
            <a:avLst>
              <a:gd name="adj1" fmla="val -41468"/>
              <a:gd name="adj2" fmla="val -208806"/>
            </a:avLst>
          </a:prstGeom>
          <a:solidFill>
            <a:srgbClr val="28688C"/>
          </a:solidFill>
          <a:ln w="9525">
            <a:noFill/>
            <a:miter lim="800000"/>
            <a:headEnd/>
            <a:tailEnd/>
          </a:ln>
        </p:spPr>
        <p:txBody>
          <a:bodyPr lIns="92075" tIns="46038" rIns="92075" bIns="46038"/>
          <a:lstStyle/>
          <a:p>
            <a:pPr algn="ctr" eaLnBrk="0" hangingPunct="0">
              <a:lnSpc>
                <a:spcPct val="75000"/>
              </a:lnSpc>
              <a:spcBef>
                <a:spcPct val="50000"/>
              </a:spcBef>
              <a:buClr>
                <a:srgbClr val="FF3300"/>
              </a:buClr>
              <a:buFont typeface="Wingdings" pitchFamily="2" charset="2"/>
              <a:buNone/>
            </a:pPr>
            <a:r>
              <a:rPr lang="en-US" sz="1400" b="1">
                <a:solidFill>
                  <a:schemeClr val="bg1"/>
                </a:solidFill>
              </a:rPr>
              <a:t>March 2001-November 2001 recession </a:t>
            </a:r>
          </a:p>
        </p:txBody>
      </p:sp>
      <p:sp>
        <p:nvSpPr>
          <p:cNvPr id="69644" name="Rectangle 8"/>
          <p:cNvSpPr>
            <a:spLocks noChangeArrowheads="1"/>
          </p:cNvSpPr>
          <p:nvPr/>
        </p:nvSpPr>
        <p:spPr bwMode="auto">
          <a:xfrm>
            <a:off x="965659" y="2676525"/>
            <a:ext cx="597669" cy="1384300"/>
          </a:xfrm>
          <a:prstGeom prst="rect">
            <a:avLst/>
          </a:prstGeom>
          <a:noFill/>
          <a:ln w="38100">
            <a:solidFill>
              <a:srgbClr val="FF00FF"/>
            </a:solidFill>
            <a:miter lim="800000"/>
            <a:headEnd/>
            <a:tailEnd/>
          </a:ln>
        </p:spPr>
        <p:txBody>
          <a:bodyPr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69645" name="AutoShape 5"/>
          <p:cNvSpPr>
            <a:spLocks noChangeArrowheads="1"/>
          </p:cNvSpPr>
          <p:nvPr/>
        </p:nvSpPr>
        <p:spPr bwMode="auto">
          <a:xfrm>
            <a:off x="4045063" y="1107461"/>
            <a:ext cx="1752600" cy="330200"/>
          </a:xfrm>
          <a:prstGeom prst="wedgeRectCallout">
            <a:avLst>
              <a:gd name="adj1" fmla="val -9785"/>
              <a:gd name="adj2" fmla="val 168070"/>
            </a:avLst>
          </a:prstGeom>
          <a:solidFill>
            <a:srgbClr val="28688C"/>
          </a:solidFill>
          <a:ln w="9525">
            <a:noFill/>
            <a:miter lim="800000"/>
            <a:headEnd/>
            <a:tailEnd/>
          </a:ln>
        </p:spPr>
        <p:txBody>
          <a:bodyPr lIns="92075" tIns="46038" rIns="92075" bIns="46038"/>
          <a:lstStyle/>
          <a:p>
            <a:pPr algn="ctr" eaLnBrk="0" hangingPunct="0">
              <a:lnSpc>
                <a:spcPct val="80000"/>
              </a:lnSpc>
              <a:spcBef>
                <a:spcPct val="50000"/>
              </a:spcBef>
              <a:buClr>
                <a:srgbClr val="FF3300"/>
              </a:buClr>
              <a:buFont typeface="Wingdings" pitchFamily="2" charset="2"/>
              <a:buNone/>
            </a:pPr>
            <a:r>
              <a:rPr lang="en-US" sz="1600" b="1">
                <a:solidFill>
                  <a:schemeClr val="bg1"/>
                </a:solidFill>
              </a:rPr>
              <a:t>“Full Capacity”</a:t>
            </a:r>
          </a:p>
        </p:txBody>
      </p:sp>
      <p:sp>
        <p:nvSpPr>
          <p:cNvPr id="2094089" name="AutoShape 38"/>
          <p:cNvSpPr>
            <a:spLocks noChangeArrowheads="1"/>
          </p:cNvSpPr>
          <p:nvPr/>
        </p:nvSpPr>
        <p:spPr bwMode="blackWhite">
          <a:xfrm>
            <a:off x="2414157" y="3526021"/>
            <a:ext cx="3109913" cy="1219200"/>
          </a:xfrm>
          <a:prstGeom prst="wedgeRectCallout">
            <a:avLst>
              <a:gd name="adj1" fmla="val 42806"/>
              <a:gd name="adj2" fmla="val -4505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100000"/>
              </a:spcBef>
              <a:buClr>
                <a:schemeClr val="accent2"/>
              </a:buClr>
              <a:buFont typeface="Wingdings" pitchFamily="2" charset="2"/>
              <a:buNone/>
            </a:pPr>
            <a:r>
              <a:rPr lang="en-US" b="1">
                <a:solidFill>
                  <a:schemeClr val="bg1"/>
                </a:solidFill>
              </a:rPr>
              <a:t>The closer the economy is to operating at “full capacity,” the greater the inflationary pressure</a:t>
            </a:r>
          </a:p>
        </p:txBody>
      </p:sp>
      <p:sp>
        <p:nvSpPr>
          <p:cNvPr id="69647" name="AutoShape 5"/>
          <p:cNvSpPr>
            <a:spLocks noChangeArrowheads="1"/>
          </p:cNvSpPr>
          <p:nvPr/>
        </p:nvSpPr>
        <p:spPr bwMode="auto">
          <a:xfrm>
            <a:off x="6390970" y="1111048"/>
            <a:ext cx="2416380" cy="806242"/>
          </a:xfrm>
          <a:prstGeom prst="wedgeRectCallout">
            <a:avLst>
              <a:gd name="adj1" fmla="val 45588"/>
              <a:gd name="adj2" fmla="val 136874"/>
            </a:avLst>
          </a:prstGeom>
          <a:solidFill>
            <a:schemeClr val="tx2"/>
          </a:solidFill>
          <a:ln w="9525">
            <a:noFill/>
            <a:miter lim="800000"/>
            <a:headEnd/>
            <a:tailEnd/>
          </a:ln>
        </p:spPr>
        <p:txBody>
          <a:bodyPr lIns="92075" tIns="46038" rIns="92075" bIns="46038"/>
          <a:lstStyle/>
          <a:p>
            <a:pPr algn="ctr" eaLnBrk="0" hangingPunct="0">
              <a:lnSpc>
                <a:spcPct val="80000"/>
              </a:lnSpc>
              <a:spcBef>
                <a:spcPct val="50000"/>
              </a:spcBef>
              <a:buClr>
                <a:srgbClr val="FF3300"/>
              </a:buClr>
              <a:buFont typeface="Wingdings" pitchFamily="2" charset="2"/>
              <a:buNone/>
            </a:pPr>
            <a:r>
              <a:rPr lang="en-US" sz="1200" b="1" dirty="0"/>
              <a:t>The US operated at </a:t>
            </a:r>
            <a:r>
              <a:rPr lang="en-US" sz="1200" b="1" dirty="0" smtClean="0"/>
              <a:t>77.8% </a:t>
            </a:r>
            <a:r>
              <a:rPr lang="en-US" sz="1200" b="1" dirty="0"/>
              <a:t>of industrial capacity in </a:t>
            </a:r>
            <a:r>
              <a:rPr lang="en-US" sz="1200" b="1" dirty="0" smtClean="0"/>
              <a:t>Apr. 2013, well above </a:t>
            </a:r>
            <a:r>
              <a:rPr lang="en-US" sz="1200" b="1" dirty="0"/>
              <a:t>the June 2009 low of </a:t>
            </a:r>
            <a:r>
              <a:rPr lang="en-US" sz="1200" b="1" dirty="0" smtClean="0"/>
              <a:t>66.9% but is still below pre-recession levels.</a:t>
            </a:r>
            <a:endParaRPr lang="en-US" sz="1200" b="1" dirty="0"/>
          </a:p>
        </p:txBody>
      </p:sp>
      <p:sp>
        <p:nvSpPr>
          <p:cNvPr id="69648" name="AutoShape 5"/>
          <p:cNvSpPr>
            <a:spLocks noChangeArrowheads="1"/>
          </p:cNvSpPr>
          <p:nvPr/>
        </p:nvSpPr>
        <p:spPr bwMode="auto">
          <a:xfrm>
            <a:off x="3425642" y="5258361"/>
            <a:ext cx="2063750" cy="393700"/>
          </a:xfrm>
          <a:prstGeom prst="wedgeRectCallout">
            <a:avLst>
              <a:gd name="adj1" fmla="val 61365"/>
              <a:gd name="adj2" fmla="val -118337"/>
            </a:avLst>
          </a:prstGeom>
          <a:solidFill>
            <a:srgbClr val="28688C"/>
          </a:solidFill>
          <a:ln w="9525">
            <a:noFill/>
            <a:miter lim="800000"/>
            <a:headEnd/>
            <a:tailEnd/>
          </a:ln>
        </p:spPr>
        <p:txBody>
          <a:bodyPr lIns="92075" tIns="46038" rIns="92075" bIns="46038"/>
          <a:lstStyle/>
          <a:p>
            <a:pPr algn="ctr" eaLnBrk="0" hangingPunct="0">
              <a:lnSpc>
                <a:spcPct val="80000"/>
              </a:lnSpc>
              <a:spcBef>
                <a:spcPct val="50000"/>
              </a:spcBef>
              <a:buClr>
                <a:srgbClr val="FF3300"/>
              </a:buClr>
              <a:buFont typeface="Wingdings" pitchFamily="2" charset="2"/>
              <a:buNone/>
            </a:pPr>
            <a:r>
              <a:rPr lang="en-US" sz="1400" b="1" dirty="0" smtClean="0">
                <a:solidFill>
                  <a:schemeClr val="bg1"/>
                </a:solidFill>
              </a:rPr>
              <a:t>December </a:t>
            </a:r>
            <a:r>
              <a:rPr lang="en-US" sz="1400" b="1" dirty="0">
                <a:solidFill>
                  <a:schemeClr val="bg1"/>
                </a:solidFill>
              </a:rPr>
              <a:t>2007-</a:t>
            </a:r>
            <a:br>
              <a:rPr lang="en-US" sz="1400" b="1" dirty="0">
                <a:solidFill>
                  <a:schemeClr val="bg1"/>
                </a:solidFill>
              </a:rPr>
            </a:br>
            <a:r>
              <a:rPr lang="en-US" sz="1400" b="1" dirty="0">
                <a:solidFill>
                  <a:schemeClr val="bg1"/>
                </a:solidFill>
              </a:rPr>
              <a:t>June 2009 Recession</a:t>
            </a:r>
          </a:p>
        </p:txBody>
      </p:sp>
      <p:sp>
        <p:nvSpPr>
          <p:cNvPr id="69649" name="Rectangle 8"/>
          <p:cNvSpPr>
            <a:spLocks noChangeArrowheads="1"/>
          </p:cNvSpPr>
          <p:nvPr/>
        </p:nvSpPr>
        <p:spPr bwMode="auto">
          <a:xfrm>
            <a:off x="5805952" y="2066206"/>
            <a:ext cx="1126194" cy="3803652"/>
          </a:xfrm>
          <a:prstGeom prst="rect">
            <a:avLst/>
          </a:prstGeom>
          <a:noFill/>
          <a:ln w="38100">
            <a:solidFill>
              <a:srgbClr val="FF00FF"/>
            </a:solidFill>
            <a:miter lim="800000"/>
            <a:headEnd/>
            <a:tailEnd/>
          </a:ln>
        </p:spPr>
        <p:txBody>
          <a:bodyPr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
        <p:nvSpPr>
          <p:cNvPr id="18" name="Rectangle 8"/>
          <p:cNvSpPr>
            <a:spLocks noChangeArrowheads="1"/>
          </p:cNvSpPr>
          <p:nvPr/>
        </p:nvSpPr>
        <p:spPr bwMode="black">
          <a:xfrm>
            <a:off x="159404" y="1065679"/>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 March 2001 </a:t>
            </a:r>
            <a:r>
              <a:rPr lang="en-US" sz="1600" b="1" dirty="0">
                <a:solidFill>
                  <a:srgbClr val="225A7A"/>
                </a:solidFill>
              </a:rPr>
              <a:t>through </a:t>
            </a:r>
            <a:r>
              <a:rPr lang="en-US" sz="1600" b="1" dirty="0" smtClean="0">
                <a:solidFill>
                  <a:srgbClr val="225A7A"/>
                </a:solidFill>
              </a:rPr>
              <a:t>April 2013</a:t>
            </a:r>
            <a:endParaRPr lang="en-US" sz="1600" b="1" dirty="0">
              <a:solidFill>
                <a:srgbClr val="225A7A"/>
              </a:solidFill>
            </a:endParaRPr>
          </a:p>
        </p:txBody>
      </p:sp>
      <p:sp>
        <p:nvSpPr>
          <p:cNvPr id="19" name="Date Placeholder 18"/>
          <p:cNvSpPr>
            <a:spLocks noGrp="1"/>
          </p:cNvSpPr>
          <p:nvPr>
            <p:ph type="dt" sz="half" idx="10"/>
          </p:nvPr>
        </p:nvSpPr>
        <p:spPr/>
        <p:txBody>
          <a:bodyPr/>
          <a:lstStyle/>
          <a:p>
            <a:pPr>
              <a:defRPr/>
            </a:pPr>
            <a:r>
              <a:rPr lang="en-US" smtClean="0"/>
              <a:t>12/01/09 - 9pm</a:t>
            </a:r>
            <a:endParaRPr lang="en-US"/>
          </a:p>
        </p:txBody>
      </p:sp>
      <p:sp>
        <p:nvSpPr>
          <p:cNvPr id="20" name="Slide Number Placeholder 19"/>
          <p:cNvSpPr>
            <a:spLocks noGrp="1"/>
          </p:cNvSpPr>
          <p:nvPr>
            <p:ph type="sldNum" sz="quarter" idx="12"/>
          </p:nvPr>
        </p:nvSpPr>
        <p:spPr/>
        <p:txBody>
          <a:bodyPr/>
          <a:lstStyle/>
          <a:p>
            <a:pPr>
              <a:defRPr/>
            </a:pPr>
            <a:fld id="{79649112-2361-4913-9798-B6AEBB59A8D4}" type="slidenum">
              <a:rPr lang="en-US" smtClean="0"/>
              <a:pPr>
                <a:defRPr/>
              </a:pPr>
              <a:t>29</a:t>
            </a:fld>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6380547"/>
                                        </p:tgtEl>
                                        <p:attrNameLst>
                                          <p:attrName>style.visibility</p:attrName>
                                        </p:attrNameLst>
                                      </p:cBhvr>
                                      <p:to>
                                        <p:strVal val="visible"/>
                                      </p:to>
                                    </p:set>
                                    <p:anim calcmode="lin" valueType="num">
                                      <p:cBhvr additive="base">
                                        <p:cTn id="7" dur="500" fill="hold"/>
                                        <p:tgtEl>
                                          <p:spTgt spid="6380547"/>
                                        </p:tgtEl>
                                        <p:attrNameLst>
                                          <p:attrName>ppt_x</p:attrName>
                                        </p:attrNameLst>
                                      </p:cBhvr>
                                      <p:tavLst>
                                        <p:tav tm="0">
                                          <p:val>
                                            <p:strVal val="#ppt_x"/>
                                          </p:val>
                                        </p:tav>
                                        <p:tav tm="100000">
                                          <p:val>
                                            <p:strVal val="#ppt_x"/>
                                          </p:val>
                                        </p:tav>
                                      </p:tavLst>
                                    </p:anim>
                                    <p:anim calcmode="lin" valueType="num">
                                      <p:cBhvr additive="base">
                                        <p:cTn id="8" dur="500" fill="hold"/>
                                        <p:tgtEl>
                                          <p:spTgt spid="6380547"/>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6380546">
                                            <p:oleChartEl type="series" lvl="1"/>
                                          </p:spTgt>
                                        </p:tgtEl>
                                        <p:attrNameLst>
                                          <p:attrName>style.visibility</p:attrName>
                                        </p:attrNameLst>
                                      </p:cBhvr>
                                      <p:to>
                                        <p:strVal val="visible"/>
                                      </p:to>
                                    </p:set>
                                    <p:animEffect transition="in" filter="wipe(left)">
                                      <p:cBhvr>
                                        <p:cTn id="12" dur="500"/>
                                        <p:tgtEl>
                                          <p:spTgt spid="6380546">
                                            <p:oleChartEl type="series" lvl="1"/>
                                          </p:spTgt>
                                        </p:tgtEl>
                                      </p:cBhvr>
                                    </p:animEffect>
                                  </p:childTnLst>
                                  <p:subTnLst>
                                    <p:audio>
                                      <p:cMediaNode>
                                        <p:cTn display="0" masterRel="sameClick">
                                          <p:stCondLst>
                                            <p:cond evt="begin" delay="0">
                                              <p:tn val="10"/>
                                            </p:cond>
                                          </p:stCondLst>
                                          <p:endCondLst>
                                            <p:cond evt="onStopAudio" delay="0">
                                              <p:tgtEl>
                                                <p:sldTgt/>
                                              </p:tgtEl>
                                            </p:cond>
                                          </p:endCondLst>
                                        </p:cTn>
                                        <p:tgtEl>
                                          <p:sndTgt r:embed="rId4" name="PROJCTOR.WAV"/>
                                        </p:tgtEl>
                                      </p:cMediaNode>
                                    </p:audio>
                                  </p:subTnLst>
                                </p:cTn>
                              </p:par>
                            </p:childTnLst>
                          </p:cTn>
                        </p:par>
                        <p:par>
                          <p:cTn id="13" fill="hold">
                            <p:stCondLst>
                              <p:cond delay="1000"/>
                            </p:stCondLst>
                            <p:childTnLst>
                              <p:par>
                                <p:cTn id="14" presetID="3" presetClass="entr" presetSubtype="10" fill="hold" grpId="0" nodeType="afterEffect">
                                  <p:stCondLst>
                                    <p:cond delay="0"/>
                                  </p:stCondLst>
                                  <p:childTnLst>
                                    <p:set>
                                      <p:cBhvr>
                                        <p:cTn id="15" dur="1" fill="hold">
                                          <p:stCondLst>
                                            <p:cond delay="0"/>
                                          </p:stCondLst>
                                        </p:cTn>
                                        <p:tgtEl>
                                          <p:spTgt spid="6380548"/>
                                        </p:tgtEl>
                                        <p:attrNameLst>
                                          <p:attrName>style.visibility</p:attrName>
                                        </p:attrNameLst>
                                      </p:cBhvr>
                                      <p:to>
                                        <p:strVal val="visible"/>
                                      </p:to>
                                    </p:set>
                                    <p:animEffect transition="in" filter="blinds(horizontal)">
                                      <p:cBhvr>
                                        <p:cTn id="16" dur="500"/>
                                        <p:tgtEl>
                                          <p:spTgt spid="6380548"/>
                                        </p:tgtEl>
                                      </p:cBhvr>
                                    </p:animEffect>
                                  </p:childTnLst>
                                </p:cTn>
                              </p:par>
                            </p:childTnLst>
                          </p:cTn>
                        </p:par>
                        <p:par>
                          <p:cTn id="17" fill="hold">
                            <p:stCondLst>
                              <p:cond delay="1500"/>
                            </p:stCondLst>
                            <p:childTnLst>
                              <p:par>
                                <p:cTn id="18" presetID="17" presetClass="entr" presetSubtype="4" fill="hold" grpId="0" nodeType="afterEffect">
                                  <p:stCondLst>
                                    <p:cond delay="1000"/>
                                  </p:stCondLst>
                                  <p:childTnLst>
                                    <p:set>
                                      <p:cBhvr>
                                        <p:cTn id="19" dur="1" fill="hold">
                                          <p:stCondLst>
                                            <p:cond delay="0"/>
                                          </p:stCondLst>
                                        </p:cTn>
                                        <p:tgtEl>
                                          <p:spTgt spid="375816"/>
                                        </p:tgtEl>
                                        <p:attrNameLst>
                                          <p:attrName>style.visibility</p:attrName>
                                        </p:attrNameLst>
                                      </p:cBhvr>
                                      <p:to>
                                        <p:strVal val="visible"/>
                                      </p:to>
                                    </p:set>
                                    <p:anim calcmode="lin" valueType="num">
                                      <p:cBhvr>
                                        <p:cTn id="20" dur="500" fill="hold"/>
                                        <p:tgtEl>
                                          <p:spTgt spid="375816"/>
                                        </p:tgtEl>
                                        <p:attrNameLst>
                                          <p:attrName>ppt_x</p:attrName>
                                        </p:attrNameLst>
                                      </p:cBhvr>
                                      <p:tavLst>
                                        <p:tav tm="0">
                                          <p:val>
                                            <p:strVal val="#ppt_x"/>
                                          </p:val>
                                        </p:tav>
                                        <p:tav tm="100000">
                                          <p:val>
                                            <p:strVal val="#ppt_x"/>
                                          </p:val>
                                        </p:tav>
                                      </p:tavLst>
                                    </p:anim>
                                    <p:anim calcmode="lin" valueType="num">
                                      <p:cBhvr>
                                        <p:cTn id="21" dur="500" fill="hold"/>
                                        <p:tgtEl>
                                          <p:spTgt spid="375816"/>
                                        </p:tgtEl>
                                        <p:attrNameLst>
                                          <p:attrName>ppt_y</p:attrName>
                                        </p:attrNameLst>
                                      </p:cBhvr>
                                      <p:tavLst>
                                        <p:tav tm="0">
                                          <p:val>
                                            <p:strVal val="#ppt_y+#ppt_h/2"/>
                                          </p:val>
                                        </p:tav>
                                        <p:tav tm="100000">
                                          <p:val>
                                            <p:strVal val="#ppt_y"/>
                                          </p:val>
                                        </p:tav>
                                      </p:tavLst>
                                    </p:anim>
                                    <p:anim calcmode="lin" valueType="num">
                                      <p:cBhvr>
                                        <p:cTn id="22" dur="500" fill="hold"/>
                                        <p:tgtEl>
                                          <p:spTgt spid="375816"/>
                                        </p:tgtEl>
                                        <p:attrNameLst>
                                          <p:attrName>ppt_w</p:attrName>
                                        </p:attrNameLst>
                                      </p:cBhvr>
                                      <p:tavLst>
                                        <p:tav tm="0">
                                          <p:val>
                                            <p:strVal val="#ppt_w"/>
                                          </p:val>
                                        </p:tav>
                                        <p:tav tm="100000">
                                          <p:val>
                                            <p:strVal val="#ppt_w"/>
                                          </p:val>
                                        </p:tav>
                                      </p:tavLst>
                                    </p:anim>
                                    <p:anim calcmode="lin" valueType="num">
                                      <p:cBhvr>
                                        <p:cTn id="23" dur="500" fill="hold"/>
                                        <p:tgtEl>
                                          <p:spTgt spid="375816"/>
                                        </p:tgtEl>
                                        <p:attrNameLst>
                                          <p:attrName>ppt_h</p:attrName>
                                        </p:attrNameLst>
                                      </p:cBhvr>
                                      <p:tavLst>
                                        <p:tav tm="0">
                                          <p:val>
                                            <p:fltVal val="0"/>
                                          </p:val>
                                        </p:tav>
                                        <p:tav tm="100000">
                                          <p:val>
                                            <p:strVal val="#ppt_h"/>
                                          </p:val>
                                        </p:tav>
                                      </p:tavLst>
                                    </p:anim>
                                  </p:childTnLst>
                                </p:cTn>
                              </p:par>
                            </p:childTnLst>
                          </p:cTn>
                        </p:par>
                        <p:par>
                          <p:cTn id="24" fill="hold">
                            <p:stCondLst>
                              <p:cond delay="3000"/>
                            </p:stCondLst>
                            <p:childTnLst>
                              <p:par>
                                <p:cTn id="25" presetID="22" presetClass="entr" presetSubtype="8" fill="hold" grpId="0" nodeType="afterEffect">
                                  <p:stCondLst>
                                    <p:cond delay="500"/>
                                  </p:stCondLst>
                                  <p:childTnLst>
                                    <p:set>
                                      <p:cBhvr>
                                        <p:cTn id="26" dur="1" fill="hold">
                                          <p:stCondLst>
                                            <p:cond delay="0"/>
                                          </p:stCondLst>
                                        </p:cTn>
                                        <p:tgtEl>
                                          <p:spTgt spid="2094089"/>
                                        </p:tgtEl>
                                        <p:attrNameLst>
                                          <p:attrName>style.visibility</p:attrName>
                                        </p:attrNameLst>
                                      </p:cBhvr>
                                      <p:to>
                                        <p:strVal val="visible"/>
                                      </p:to>
                                    </p:set>
                                    <p:animEffect transition="in" filter="wipe(left)">
                                      <p:cBhvr>
                                        <p:cTn id="27" dur="500"/>
                                        <p:tgtEl>
                                          <p:spTgt spid="20940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6380546" grpId="0" bld="series" animBg="0"/>
      <p:bldP spid="6380547" grpId="0" autoUpdateAnimBg="0"/>
      <p:bldP spid="6380548" grpId="0" autoUpdateAnimBg="0"/>
      <p:bldP spid="375816" grpId="0" animBg="1"/>
      <p:bldP spid="2094089"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5" name="Rectangle 2"/>
          <p:cNvSpPr>
            <a:spLocks noGrp="1" noChangeArrowheads="1"/>
          </p:cNvSpPr>
          <p:nvPr>
            <p:ph type="title" idx="4294967295"/>
          </p:nvPr>
        </p:nvSpPr>
        <p:spPr>
          <a:xfrm>
            <a:off x="228600" y="90488"/>
            <a:ext cx="7400925" cy="860425"/>
          </a:xfrm>
        </p:spPr>
        <p:txBody>
          <a:bodyPr/>
          <a:lstStyle/>
          <a:p>
            <a:r>
              <a:rPr lang="en-US" dirty="0" smtClean="0">
                <a:latin typeface="Arial" pitchFamily="34" charset="0"/>
              </a:rPr>
              <a:t>P/C Net Income After Taxes</a:t>
            </a:r>
            <a:br>
              <a:rPr lang="en-US" dirty="0" smtClean="0">
                <a:latin typeface="Arial" pitchFamily="34" charset="0"/>
              </a:rPr>
            </a:br>
            <a:r>
              <a:rPr lang="en-US" dirty="0" smtClean="0">
                <a:latin typeface="Arial" pitchFamily="34" charset="0"/>
              </a:rPr>
              <a:t>1991–2013:Q1 ($ Millions)</a:t>
            </a:r>
          </a:p>
        </p:txBody>
      </p:sp>
      <p:graphicFrame>
        <p:nvGraphicFramePr>
          <p:cNvPr id="6832131" name="Object 3"/>
          <p:cNvGraphicFramePr>
            <a:graphicFrameLocks/>
          </p:cNvGraphicFramePr>
          <p:nvPr>
            <p:ph type="chart" idx="4294967295"/>
          </p:nvPr>
        </p:nvGraphicFramePr>
        <p:xfrm>
          <a:off x="206375" y="1314450"/>
          <a:ext cx="8701088" cy="5049838"/>
        </p:xfrm>
        <a:graphic>
          <a:graphicData uri="http://schemas.openxmlformats.org/presentationml/2006/ole">
            <p:oleObj spid="_x0000_s18816002" name="Chart" r:id="rId4" imgW="8715392" imgH="5057822" progId="MSGraph.Chart.8">
              <p:embed followColorScheme="full"/>
            </p:oleObj>
          </a:graphicData>
        </a:graphic>
      </p:graphicFrame>
      <p:sp>
        <p:nvSpPr>
          <p:cNvPr id="8196" name="Text Box 5"/>
          <p:cNvSpPr txBox="1">
            <a:spLocks noChangeArrowheads="1"/>
          </p:cNvSpPr>
          <p:nvPr/>
        </p:nvSpPr>
        <p:spPr bwMode="auto">
          <a:xfrm>
            <a:off x="1184275" y="1138238"/>
            <a:ext cx="2159000" cy="2033587"/>
          </a:xfrm>
          <a:prstGeom prst="rect">
            <a:avLst/>
          </a:prstGeom>
          <a:solidFill>
            <a:schemeClr val="bg1"/>
          </a:solidFill>
          <a:ln w="9525">
            <a:noFill/>
            <a:miter lim="800000"/>
            <a:headEnd/>
            <a:tailEnd/>
          </a:ln>
        </p:spPr>
        <p:txBody>
          <a:bodyPr lIns="92075" tIns="46038" rIns="92075" bIns="46038">
            <a:spAutoFit/>
          </a:bodyPr>
          <a:lstStyle/>
          <a:p>
            <a:pPr marL="198438" indent="-198438" eaLnBrk="0" hangingPunct="0">
              <a:lnSpc>
                <a:spcPct val="90000"/>
              </a:lnSpc>
              <a:spcBef>
                <a:spcPct val="20000"/>
              </a:spcBef>
              <a:buClr>
                <a:srgbClr val="FF6801"/>
              </a:buClr>
              <a:buFont typeface="Wingdings" pitchFamily="2" charset="2"/>
              <a:buChar char="n"/>
            </a:pPr>
            <a:r>
              <a:rPr lang="en-US" sz="1300">
                <a:solidFill>
                  <a:srgbClr val="000000"/>
                </a:solidFill>
              </a:rPr>
              <a:t>2005 ROE*= 9.6%</a:t>
            </a:r>
          </a:p>
          <a:p>
            <a:pPr marL="198438" indent="-198438" eaLnBrk="0" hangingPunct="0">
              <a:lnSpc>
                <a:spcPct val="90000"/>
              </a:lnSpc>
              <a:spcBef>
                <a:spcPct val="20000"/>
              </a:spcBef>
              <a:buClr>
                <a:srgbClr val="FF6801"/>
              </a:buClr>
              <a:buFont typeface="Wingdings" pitchFamily="2" charset="2"/>
              <a:buChar char="n"/>
            </a:pPr>
            <a:r>
              <a:rPr lang="en-US" sz="1300">
                <a:solidFill>
                  <a:srgbClr val="000000"/>
                </a:solidFill>
              </a:rPr>
              <a:t>2006 ROE = 12.7%</a:t>
            </a:r>
          </a:p>
          <a:p>
            <a:pPr marL="198438" indent="-198438" eaLnBrk="0" hangingPunct="0">
              <a:lnSpc>
                <a:spcPct val="90000"/>
              </a:lnSpc>
              <a:spcBef>
                <a:spcPct val="20000"/>
              </a:spcBef>
              <a:buClr>
                <a:srgbClr val="FF6801"/>
              </a:buClr>
              <a:buFont typeface="Wingdings" pitchFamily="2" charset="2"/>
              <a:buChar char="n"/>
            </a:pPr>
            <a:r>
              <a:rPr lang="en-US" sz="1300">
                <a:solidFill>
                  <a:srgbClr val="000000"/>
                </a:solidFill>
              </a:rPr>
              <a:t>2007 ROE = 10.9%</a:t>
            </a:r>
          </a:p>
          <a:p>
            <a:pPr marL="198438" indent="-198438" eaLnBrk="0" hangingPunct="0">
              <a:lnSpc>
                <a:spcPct val="90000"/>
              </a:lnSpc>
              <a:spcBef>
                <a:spcPct val="20000"/>
              </a:spcBef>
              <a:buClr>
                <a:srgbClr val="FF6801"/>
              </a:buClr>
              <a:buFont typeface="Wingdings" pitchFamily="2" charset="2"/>
              <a:buChar char="n"/>
            </a:pPr>
            <a:r>
              <a:rPr lang="en-US" sz="1300">
                <a:solidFill>
                  <a:srgbClr val="000000"/>
                </a:solidFill>
              </a:rPr>
              <a:t>2008 ROE = 0.1%</a:t>
            </a:r>
          </a:p>
          <a:p>
            <a:pPr marL="198438" indent="-198438" eaLnBrk="0" hangingPunct="0">
              <a:lnSpc>
                <a:spcPct val="90000"/>
              </a:lnSpc>
              <a:spcBef>
                <a:spcPct val="20000"/>
              </a:spcBef>
              <a:buClr>
                <a:srgbClr val="FF6801"/>
              </a:buClr>
              <a:buFont typeface="Wingdings" pitchFamily="2" charset="2"/>
              <a:buChar char="n"/>
            </a:pPr>
            <a:r>
              <a:rPr lang="en-US" sz="1300">
                <a:solidFill>
                  <a:srgbClr val="000000"/>
                </a:solidFill>
              </a:rPr>
              <a:t>2009 ROE = 5.0%</a:t>
            </a:r>
          </a:p>
          <a:p>
            <a:pPr marL="198438" indent="-198438" eaLnBrk="0" hangingPunct="0">
              <a:lnSpc>
                <a:spcPct val="90000"/>
              </a:lnSpc>
              <a:spcBef>
                <a:spcPct val="20000"/>
              </a:spcBef>
              <a:buClr>
                <a:srgbClr val="FF6801"/>
              </a:buClr>
              <a:buFont typeface="Wingdings" pitchFamily="2" charset="2"/>
              <a:buChar char="n"/>
            </a:pPr>
            <a:r>
              <a:rPr lang="en-US" sz="1300">
                <a:solidFill>
                  <a:srgbClr val="000000"/>
                </a:solidFill>
              </a:rPr>
              <a:t>2010 ROE = 6.6%</a:t>
            </a:r>
          </a:p>
          <a:p>
            <a:pPr marL="198438" indent="-198438" eaLnBrk="0" hangingPunct="0">
              <a:lnSpc>
                <a:spcPct val="90000"/>
              </a:lnSpc>
              <a:spcBef>
                <a:spcPct val="20000"/>
              </a:spcBef>
              <a:buClr>
                <a:srgbClr val="FF6801"/>
              </a:buClr>
              <a:buFont typeface="Wingdings" pitchFamily="2" charset="2"/>
              <a:buChar char="n"/>
            </a:pPr>
            <a:r>
              <a:rPr lang="en-US" sz="1300">
                <a:solidFill>
                  <a:srgbClr val="000000"/>
                </a:solidFill>
              </a:rPr>
              <a:t>2011 ROAS</a:t>
            </a:r>
            <a:r>
              <a:rPr lang="en-US" sz="1300" baseline="30000">
                <a:solidFill>
                  <a:srgbClr val="000000"/>
                </a:solidFill>
              </a:rPr>
              <a:t>1</a:t>
            </a:r>
            <a:r>
              <a:rPr lang="en-US" sz="1300">
                <a:solidFill>
                  <a:srgbClr val="000000"/>
                </a:solidFill>
              </a:rPr>
              <a:t> = 3.5%</a:t>
            </a:r>
          </a:p>
          <a:p>
            <a:pPr marL="198438" indent="-198438" eaLnBrk="0" hangingPunct="0">
              <a:lnSpc>
                <a:spcPct val="90000"/>
              </a:lnSpc>
              <a:spcBef>
                <a:spcPct val="20000"/>
              </a:spcBef>
              <a:buClr>
                <a:srgbClr val="FF6801"/>
              </a:buClr>
              <a:buFont typeface="Wingdings" pitchFamily="2" charset="2"/>
              <a:buChar char="n"/>
            </a:pPr>
            <a:r>
              <a:rPr lang="en-US" sz="1300">
                <a:solidFill>
                  <a:srgbClr val="000000"/>
                </a:solidFill>
              </a:rPr>
              <a:t>2012 ROAS</a:t>
            </a:r>
            <a:r>
              <a:rPr lang="en-US" sz="1300" baseline="30000">
                <a:solidFill>
                  <a:srgbClr val="000000"/>
                </a:solidFill>
              </a:rPr>
              <a:t>1</a:t>
            </a:r>
            <a:r>
              <a:rPr lang="en-US" sz="1300">
                <a:solidFill>
                  <a:srgbClr val="000000"/>
                </a:solidFill>
              </a:rPr>
              <a:t> = 5.9%</a:t>
            </a:r>
          </a:p>
          <a:p>
            <a:pPr marL="198438" indent="-198438" eaLnBrk="0" hangingPunct="0">
              <a:lnSpc>
                <a:spcPct val="90000"/>
              </a:lnSpc>
              <a:spcBef>
                <a:spcPct val="20000"/>
              </a:spcBef>
              <a:buClr>
                <a:srgbClr val="FF6801"/>
              </a:buClr>
              <a:buFont typeface="Wingdings" pitchFamily="2" charset="2"/>
              <a:buChar char="n"/>
            </a:pPr>
            <a:r>
              <a:rPr lang="en-US" sz="1300">
                <a:solidFill>
                  <a:srgbClr val="000000"/>
                </a:solidFill>
              </a:rPr>
              <a:t>2013:Q1 ROAS</a:t>
            </a:r>
            <a:r>
              <a:rPr lang="en-US" sz="1300" baseline="30000">
                <a:solidFill>
                  <a:srgbClr val="000000"/>
                </a:solidFill>
              </a:rPr>
              <a:t>1</a:t>
            </a:r>
            <a:r>
              <a:rPr lang="en-US" sz="1300">
                <a:solidFill>
                  <a:srgbClr val="000000"/>
                </a:solidFill>
              </a:rPr>
              <a:t> = 9.5%</a:t>
            </a:r>
          </a:p>
        </p:txBody>
      </p:sp>
      <p:sp>
        <p:nvSpPr>
          <p:cNvPr id="8197" name="Rectangle 5"/>
          <p:cNvSpPr>
            <a:spLocks noChangeArrowheads="1"/>
          </p:cNvSpPr>
          <p:nvPr/>
        </p:nvSpPr>
        <p:spPr bwMode="auto">
          <a:xfrm>
            <a:off x="0" y="6249988"/>
            <a:ext cx="8610600" cy="608012"/>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rgbClr val="FF6801"/>
              </a:buClr>
              <a:buFont typeface="Wingdings" pitchFamily="2" charset="2"/>
              <a:buNone/>
            </a:pPr>
            <a:r>
              <a:rPr lang="en-US" sz="1100">
                <a:solidFill>
                  <a:srgbClr val="000000"/>
                </a:solidFill>
              </a:rPr>
              <a:t>* ROE figures are GAAP; </a:t>
            </a:r>
            <a:r>
              <a:rPr lang="en-US" sz="1100" baseline="30000">
                <a:solidFill>
                  <a:srgbClr val="000000"/>
                </a:solidFill>
              </a:rPr>
              <a:t>1</a:t>
            </a:r>
            <a:r>
              <a:rPr lang="en-US" sz="1100">
                <a:solidFill>
                  <a:srgbClr val="000000"/>
                </a:solidFill>
              </a:rPr>
              <a:t>Return on avg. surplus.  Excluding Mortgage &amp; Financial Guaranty insurers yields a 6.2% ROAS in 2012, 4.7% ROAS for 2011, 7.6% for 2010 and 7.4% for 2009.</a:t>
            </a:r>
          </a:p>
          <a:p>
            <a:pPr eaLnBrk="0" hangingPunct="0">
              <a:lnSpc>
                <a:spcPct val="85000"/>
              </a:lnSpc>
              <a:spcBef>
                <a:spcPct val="25000"/>
              </a:spcBef>
              <a:buClr>
                <a:srgbClr val="FF6801"/>
              </a:buClr>
              <a:buFont typeface="Wingdings" pitchFamily="2" charset="2"/>
              <a:buNone/>
            </a:pPr>
            <a:r>
              <a:rPr lang="en-US" sz="1100">
                <a:solidFill>
                  <a:srgbClr val="000000"/>
                </a:solidFill>
              </a:rPr>
              <a:t>2013:Q1 is estimated.                     Sources: A.M. Best, ISO, Insurance Information Institute</a:t>
            </a:r>
          </a:p>
        </p:txBody>
      </p:sp>
      <p:sp>
        <p:nvSpPr>
          <p:cNvPr id="6" name="AutoShape 9"/>
          <p:cNvSpPr>
            <a:spLocks noChangeArrowheads="1"/>
          </p:cNvSpPr>
          <p:nvPr/>
        </p:nvSpPr>
        <p:spPr bwMode="blackWhite">
          <a:xfrm>
            <a:off x="7384025" y="1436586"/>
            <a:ext cx="1612491" cy="942820"/>
          </a:xfrm>
          <a:prstGeom prst="wedgeRectCallout">
            <a:avLst>
              <a:gd name="adj1" fmla="val 29850"/>
              <a:gd name="adj2" fmla="val 199174"/>
            </a:avLst>
          </a:prstGeom>
          <a:solidFill>
            <a:srgbClr val="225A7A"/>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rgbClr val="FFFFFF"/>
              </a:buClr>
              <a:buFont typeface="Wingdings" pitchFamily="2" charset="2"/>
              <a:buNone/>
            </a:pPr>
            <a:r>
              <a:rPr lang="en-US" sz="1400" b="1" dirty="0">
                <a:solidFill>
                  <a:srgbClr val="FFFFFF"/>
                </a:solidFill>
              </a:rPr>
              <a:t>Net income </a:t>
            </a:r>
            <a:r>
              <a:rPr lang="en-US" sz="1400" b="1" dirty="0" smtClean="0">
                <a:solidFill>
                  <a:srgbClr val="FFFFFF"/>
                </a:solidFill>
              </a:rPr>
              <a:t>is up substantially from  </a:t>
            </a:r>
            <a:r>
              <a:rPr lang="en-US" sz="1400" b="1" dirty="0">
                <a:solidFill>
                  <a:srgbClr val="FFFFFF"/>
                </a:solidFill>
              </a:rPr>
              <a:t>2012:Q1 </a:t>
            </a:r>
            <a:r>
              <a:rPr lang="en-US" sz="1400" b="1" dirty="0" smtClean="0">
                <a:solidFill>
                  <a:srgbClr val="FFFFFF"/>
                </a:solidFill>
              </a:rPr>
              <a:t>$10.2B</a:t>
            </a:r>
            <a:endParaRPr lang="en-US" sz="1400" b="1" dirty="0">
              <a:solidFill>
                <a:srgbClr val="FFFFFF"/>
              </a:solidFill>
            </a:endParaRPr>
          </a:p>
        </p:txBody>
      </p:sp>
      <p:sp>
        <p:nvSpPr>
          <p:cNvPr id="7" name="AutoShape 9"/>
          <p:cNvSpPr>
            <a:spLocks noChangeArrowheads="1"/>
          </p:cNvSpPr>
          <p:nvPr/>
        </p:nvSpPr>
        <p:spPr bwMode="blackWhite">
          <a:xfrm>
            <a:off x="4167188" y="1322388"/>
            <a:ext cx="1055687" cy="798512"/>
          </a:xfrm>
          <a:prstGeom prst="wedgeRectCallout">
            <a:avLst>
              <a:gd name="adj1" fmla="val -132824"/>
              <a:gd name="adj2" fmla="val 149370"/>
            </a:avLst>
          </a:prstGeom>
          <a:solidFill>
            <a:srgbClr val="225A7A"/>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rgbClr val="FFFFFF"/>
              </a:buClr>
              <a:buFont typeface="Wingdings" pitchFamily="2" charset="2"/>
              <a:buNone/>
            </a:pPr>
            <a:r>
              <a:rPr lang="en-US" sz="1400" b="1">
                <a:solidFill>
                  <a:srgbClr val="FFFFFF"/>
                </a:solidFill>
              </a:rPr>
              <a:t>2012:Q1 ROAS was 7.2%</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50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126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126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2304D1B2-FCFB-47FF-9729-B56EB152D928}" type="slidenum">
              <a:rPr lang="en-US" sz="900"/>
              <a:pPr algn="r" eaLnBrk="0" hangingPunct="0">
                <a:lnSpc>
                  <a:spcPct val="85000"/>
                </a:lnSpc>
                <a:spcBef>
                  <a:spcPct val="20000"/>
                </a:spcBef>
              </a:pPr>
              <a:t>30</a:t>
            </a:fld>
            <a:endParaRPr lang="en-US" sz="900"/>
          </a:p>
        </p:txBody>
      </p:sp>
      <p:sp>
        <p:nvSpPr>
          <p:cNvPr id="11270" name="Rectangle 7"/>
          <p:cNvSpPr>
            <a:spLocks noGrp="1" noChangeArrowheads="1"/>
          </p:cNvSpPr>
          <p:nvPr>
            <p:ph type="title" idx="4294967295"/>
          </p:nvPr>
        </p:nvSpPr>
        <p:spPr>
          <a:xfrm>
            <a:off x="450850" y="93101"/>
            <a:ext cx="7400925" cy="860425"/>
          </a:xfrm>
        </p:spPr>
        <p:txBody>
          <a:bodyPr/>
          <a:lstStyle/>
          <a:p>
            <a:r>
              <a:rPr lang="en-US" sz="3200" dirty="0" smtClean="0"/>
              <a:t>Manufacturing Employment,</a:t>
            </a:r>
            <a:br>
              <a:rPr lang="en-US" sz="3200" dirty="0" smtClean="0"/>
            </a:br>
            <a:r>
              <a:rPr lang="en-US" sz="3200" dirty="0" smtClean="0"/>
              <a:t>Jan. 2010—May 2013</a:t>
            </a:r>
            <a:r>
              <a:rPr lang="en-US" dirty="0" smtClean="0"/>
              <a:t>*</a:t>
            </a:r>
          </a:p>
        </p:txBody>
      </p:sp>
      <p:graphicFrame>
        <p:nvGraphicFramePr>
          <p:cNvPr id="11266" name="Object 8"/>
          <p:cNvGraphicFramePr>
            <a:graphicFrameLocks noChangeAspect="1"/>
          </p:cNvGraphicFramePr>
          <p:nvPr/>
        </p:nvGraphicFramePr>
        <p:xfrm>
          <a:off x="211394" y="1548785"/>
          <a:ext cx="8500499" cy="4838700"/>
        </p:xfrm>
        <a:graphic>
          <a:graphicData uri="http://schemas.openxmlformats.org/presentationml/2006/ole">
            <p:oleObj spid="_x0000_s18832386" name="Chart" r:id="rId4" imgW="8343967" imgH="4381555" progId="MSGraph.Chart.8">
              <p:embed followColorScheme="full"/>
            </p:oleObj>
          </a:graphicData>
        </a:graphic>
      </p:graphicFrame>
      <p:sp>
        <p:nvSpPr>
          <p:cNvPr id="8" name="AutoShape 7"/>
          <p:cNvSpPr>
            <a:spLocks noChangeArrowheads="1"/>
          </p:cNvSpPr>
          <p:nvPr/>
        </p:nvSpPr>
        <p:spPr bwMode="blackWhite">
          <a:xfrm>
            <a:off x="1717300" y="1091382"/>
            <a:ext cx="4575345" cy="1555226"/>
          </a:xfrm>
          <a:prstGeom prst="wedgeRectCallout">
            <a:avLst>
              <a:gd name="adj1" fmla="val 95589"/>
              <a:gd name="adj2" fmla="val 3555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b="1" dirty="0" smtClean="0">
                <a:solidFill>
                  <a:schemeClr val="bg1"/>
                </a:solidFill>
              </a:rPr>
              <a:t>Manufacturing employment is up by more than 500,000 or 4.4% since Jan. 2010—a surprising source of strength in the economy. The sector has weakened recently as US corporations remains cautious and Europe, China slow.</a:t>
            </a:r>
            <a:endParaRPr lang="en-US" b="1" dirty="0">
              <a:solidFill>
                <a:schemeClr val="bg1"/>
              </a:solidFill>
              <a:latin typeface="Arial" pitchFamily="34" charset="0"/>
            </a:endParaRPr>
          </a:p>
        </p:txBody>
      </p:sp>
      <p:sp>
        <p:nvSpPr>
          <p:cNvPr id="11" name="Text Box 5"/>
          <p:cNvSpPr txBox="1">
            <a:spLocks noChangeArrowheads="1"/>
          </p:cNvSpPr>
          <p:nvPr/>
        </p:nvSpPr>
        <p:spPr bwMode="auto">
          <a:xfrm>
            <a:off x="-58992" y="6463150"/>
            <a:ext cx="8724900"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*Seasonally </a:t>
            </a:r>
            <a:r>
              <a:rPr lang="en-US" sz="1100" dirty="0"/>
              <a:t>adjusted</a:t>
            </a:r>
          </a:p>
          <a:p>
            <a:pPr eaLnBrk="0" hangingPunct="0">
              <a:lnSpc>
                <a:spcPct val="85000"/>
              </a:lnSpc>
              <a:spcBef>
                <a:spcPct val="25000"/>
              </a:spcBef>
              <a:buClr>
                <a:schemeClr val="accent2"/>
              </a:buClr>
              <a:buFont typeface="Wingdings" pitchFamily="2" charset="2"/>
              <a:buNone/>
            </a:pPr>
            <a:r>
              <a:rPr lang="en-US" sz="1100" dirty="0" smtClean="0"/>
              <a:t>Sources</a:t>
            </a:r>
            <a:r>
              <a:rPr lang="en-US" sz="1100" dirty="0"/>
              <a:t>: US Bureau of Labor </a:t>
            </a:r>
            <a:r>
              <a:rPr lang="en-US" sz="1100" dirty="0" smtClean="0"/>
              <a:t>Statistics at </a:t>
            </a:r>
            <a:r>
              <a:rPr lang="en-US" sz="1100" dirty="0" smtClean="0">
                <a:hlinkClick r:id="rId5"/>
              </a:rPr>
              <a:t>http://data.bls.gov</a:t>
            </a:r>
            <a:r>
              <a:rPr lang="en-US" sz="1100" dirty="0" smtClean="0"/>
              <a:t>; Insurance Information Institute.</a:t>
            </a:r>
            <a:endParaRPr lang="en-US" sz="1100" dirty="0"/>
          </a:p>
        </p:txBody>
      </p:sp>
      <p:sp>
        <p:nvSpPr>
          <p:cNvPr id="13" name="Rectangle 7"/>
          <p:cNvSpPr>
            <a:spLocks noChangeArrowheads="1"/>
          </p:cNvSpPr>
          <p:nvPr/>
        </p:nvSpPr>
        <p:spPr bwMode="black">
          <a:xfrm>
            <a:off x="280219" y="1291114"/>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(Thousands)</a:t>
            </a:r>
            <a:endParaRPr lang="en-US" sz="1600" b="1" dirty="0">
              <a:solidFill>
                <a:srgbClr val="225A7A"/>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4754" name="Object 3"/>
          <p:cNvGraphicFramePr>
            <a:graphicFrameLocks/>
          </p:cNvGraphicFramePr>
          <p:nvPr>
            <p:ph idx="4294967295"/>
          </p:nvPr>
        </p:nvGraphicFramePr>
        <p:xfrm>
          <a:off x="179388" y="1397000"/>
          <a:ext cx="8775700" cy="4087813"/>
        </p:xfrm>
        <a:graphic>
          <a:graphicData uri="http://schemas.openxmlformats.org/presentationml/2006/ole">
            <p:oleObj spid="_x0000_s17982466" name="Chart" r:id="rId4" imgW="8582143" imgH="4114884" progId="MSGraph.Chart.8">
              <p:embed followColorScheme="full"/>
            </p:oleObj>
          </a:graphicData>
        </a:graphic>
      </p:graphicFrame>
      <p:sp>
        <p:nvSpPr>
          <p:cNvPr id="8" name="Rectangle 2"/>
          <p:cNvSpPr txBox="1">
            <a:spLocks noChangeArrowheads="1"/>
          </p:cNvSpPr>
          <p:nvPr/>
        </p:nvSpPr>
        <p:spPr bwMode="black">
          <a:xfrm>
            <a:off x="342900" y="0"/>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ISM Non-Manufacturing Index</a:t>
            </a:r>
          </a:p>
          <a:p>
            <a:pPr defTabSz="114300" eaLnBrk="0" hangingPunct="0">
              <a:lnSpc>
                <a:spcPct val="90000"/>
              </a:lnSpc>
              <a:defRPr/>
            </a:pPr>
            <a:r>
              <a:rPr lang="en-US" sz="3000" b="1" i="1" kern="0" dirty="0" smtClean="0">
                <a:solidFill>
                  <a:srgbClr val="225A7A"/>
                </a:solidFill>
                <a:ea typeface="+mj-ea"/>
                <a:cs typeface="+mj-cs"/>
              </a:rPr>
              <a:t>(Values &gt; 50 Indicate Expansion)</a:t>
            </a:r>
            <a:endParaRPr lang="en-US" sz="3000" b="1" i="1" kern="0" dirty="0">
              <a:solidFill>
                <a:srgbClr val="225A7A"/>
              </a:solidFill>
              <a:ea typeface="+mj-ea"/>
              <a:cs typeface="+mj-cs"/>
            </a:endParaRPr>
          </a:p>
        </p:txBody>
      </p:sp>
      <p:sp>
        <p:nvSpPr>
          <p:cNvPr id="74756" name="Rectangle 8"/>
          <p:cNvSpPr>
            <a:spLocks noChangeArrowheads="1"/>
          </p:cNvSpPr>
          <p:nvPr/>
        </p:nvSpPr>
        <p:spPr bwMode="black">
          <a:xfrm>
            <a:off x="347663" y="1200150"/>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January </a:t>
            </a:r>
            <a:r>
              <a:rPr lang="en-US" sz="1600" b="1" dirty="0" smtClean="0">
                <a:solidFill>
                  <a:srgbClr val="225A7A"/>
                </a:solidFill>
              </a:rPr>
              <a:t>2010 </a:t>
            </a:r>
            <a:r>
              <a:rPr lang="en-US" sz="1600" b="1" dirty="0">
                <a:solidFill>
                  <a:srgbClr val="225A7A"/>
                </a:solidFill>
              </a:rPr>
              <a:t>through </a:t>
            </a:r>
            <a:r>
              <a:rPr lang="en-US" sz="1600" b="1" dirty="0" smtClean="0">
                <a:solidFill>
                  <a:srgbClr val="225A7A"/>
                </a:solidFill>
              </a:rPr>
              <a:t>May 2013</a:t>
            </a:r>
            <a:endParaRPr lang="en-US" sz="1600" b="1" dirty="0">
              <a:solidFill>
                <a:srgbClr val="225A7A"/>
              </a:solidFill>
            </a:endParaRPr>
          </a:p>
        </p:txBody>
      </p:sp>
      <p:sp>
        <p:nvSpPr>
          <p:cNvPr id="10" name="Rectangle 7"/>
          <p:cNvSpPr>
            <a:spLocks noChangeArrowheads="1"/>
          </p:cNvSpPr>
          <p:nvPr/>
        </p:nvSpPr>
        <p:spPr bwMode="blackWhite">
          <a:xfrm>
            <a:off x="860239" y="5562600"/>
            <a:ext cx="7544174" cy="8921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Non-manufacturing industries have been expanding and adding jobs.  The question is whether this will continue. </a:t>
            </a:r>
            <a:endParaRPr lang="en-US" b="1" dirty="0">
              <a:solidFill>
                <a:srgbClr val="FFFFFF"/>
              </a:solidFill>
            </a:endParaRPr>
          </a:p>
        </p:txBody>
      </p:sp>
      <p:sp>
        <p:nvSpPr>
          <p:cNvPr id="74758" name="Rectangle 6"/>
          <p:cNvSpPr>
            <a:spLocks noChangeArrowheads="1"/>
          </p:cNvSpPr>
          <p:nvPr/>
        </p:nvSpPr>
        <p:spPr bwMode="auto">
          <a:xfrm>
            <a:off x="-201613" y="6615303"/>
            <a:ext cx="8942201" cy="282385"/>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Source: </a:t>
            </a:r>
            <a:r>
              <a:rPr lang="en-US" sz="1100" dirty="0" smtClean="0"/>
              <a:t>Institute for Supply Management at </a:t>
            </a:r>
            <a:r>
              <a:rPr lang="en-US" sz="1100" dirty="0" smtClean="0">
                <a:hlinkClick r:id="rId5"/>
              </a:rPr>
              <a:t>http://www.ism.ws/ismreport/nonmfgrob.cfm</a:t>
            </a:r>
            <a:r>
              <a:rPr lang="en-US" sz="1100" dirty="0" smtClean="0"/>
              <a:t>; </a:t>
            </a:r>
            <a:r>
              <a:rPr lang="en-US" sz="1100" dirty="0"/>
              <a:t>Insurance Information </a:t>
            </a:r>
            <a:r>
              <a:rPr lang="en-US" sz="1100" dirty="0" smtClean="0"/>
              <a:t>Institute.</a:t>
            </a:r>
            <a:endParaRPr lang="en-US" sz="1100" dirty="0"/>
          </a:p>
        </p:txBody>
      </p:sp>
      <p:sp>
        <p:nvSpPr>
          <p:cNvPr id="12" name="AutoShape 5"/>
          <p:cNvSpPr>
            <a:spLocks noChangeArrowheads="1"/>
          </p:cNvSpPr>
          <p:nvPr/>
        </p:nvSpPr>
        <p:spPr bwMode="blackWhite">
          <a:xfrm>
            <a:off x="4473679" y="3597556"/>
            <a:ext cx="2831250" cy="1014785"/>
          </a:xfrm>
          <a:prstGeom prst="wedgeRectCallout">
            <a:avLst>
              <a:gd name="adj1" fmla="val 96667"/>
              <a:gd name="adj2" fmla="val -4182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Optimism among non-manufacturers is stable and remains expansionary in 2013</a:t>
            </a:r>
            <a:endParaRPr lang="en-US" sz="1600" b="1" dirty="0">
              <a:solidFill>
                <a:schemeClr val="bg1"/>
              </a:solidFill>
            </a:endParaRPr>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103D1549-189B-430A-BC2E-B6FA9183E25C}" type="slidenum">
              <a:rPr lang="en-US" smtClean="0"/>
              <a:pPr>
                <a:defRPr/>
              </a:pPr>
              <a:t>31</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22" presetClass="entr" presetSubtype="2"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right)">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71684"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71685"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C6DAFAB0-A100-48A5-95CF-E593971FCB37}" type="slidenum">
              <a:rPr lang="en-US" sz="900"/>
              <a:pPr algn="r" eaLnBrk="0" hangingPunct="0">
                <a:lnSpc>
                  <a:spcPct val="85000"/>
                </a:lnSpc>
                <a:spcBef>
                  <a:spcPct val="20000"/>
                </a:spcBef>
              </a:pPr>
              <a:t>32</a:t>
            </a:fld>
            <a:endParaRPr lang="en-US" sz="900"/>
          </a:p>
        </p:txBody>
      </p:sp>
      <p:graphicFrame>
        <p:nvGraphicFramePr>
          <p:cNvPr id="71682" name="Object 3"/>
          <p:cNvGraphicFramePr>
            <a:graphicFrameLocks/>
          </p:cNvGraphicFramePr>
          <p:nvPr/>
        </p:nvGraphicFramePr>
        <p:xfrm>
          <a:off x="277159" y="1408128"/>
          <a:ext cx="8585200" cy="4367213"/>
        </p:xfrm>
        <a:graphic>
          <a:graphicData uri="http://schemas.openxmlformats.org/presentationml/2006/ole">
            <p:oleObj spid="_x0000_s17983490" name="Chart" r:id="rId4" imgW="8582143" imgH="3952775" progId="MSGraph.Chart.8">
              <p:embed followColorScheme="full"/>
            </p:oleObj>
          </a:graphicData>
        </a:graphic>
      </p:graphicFrame>
      <p:sp>
        <p:nvSpPr>
          <p:cNvPr id="71686" name="Rectangle 2"/>
          <p:cNvSpPr>
            <a:spLocks noGrp="1" noChangeArrowheads="1"/>
          </p:cNvSpPr>
          <p:nvPr>
            <p:ph type="title" idx="4294967295"/>
          </p:nvPr>
        </p:nvSpPr>
        <p:spPr/>
        <p:txBody>
          <a:bodyPr/>
          <a:lstStyle/>
          <a:p>
            <a:r>
              <a:rPr lang="en-US" dirty="0" smtClean="0"/>
              <a:t>Business Bankruptcy Filings,</a:t>
            </a:r>
            <a:br>
              <a:rPr lang="en-US" dirty="0" smtClean="0"/>
            </a:br>
            <a:r>
              <a:rPr lang="en-US" dirty="0" smtClean="0"/>
              <a:t>1980-2012:Q3</a:t>
            </a:r>
          </a:p>
        </p:txBody>
      </p:sp>
      <p:sp>
        <p:nvSpPr>
          <p:cNvPr id="71687" name="Rectangle 4"/>
          <p:cNvSpPr>
            <a:spLocks noChangeArrowheads="1"/>
          </p:cNvSpPr>
          <p:nvPr/>
        </p:nvSpPr>
        <p:spPr bwMode="auto">
          <a:xfrm>
            <a:off x="0" y="6161342"/>
            <a:ext cx="8601075" cy="75565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a:p>
          <a:p>
            <a:pPr eaLnBrk="0" hangingPunct="0">
              <a:lnSpc>
                <a:spcPct val="85000"/>
              </a:lnSpc>
              <a:spcBef>
                <a:spcPct val="25000"/>
              </a:spcBef>
              <a:buClr>
                <a:schemeClr val="accent2"/>
              </a:buClr>
              <a:buFont typeface="Wingdings" pitchFamily="2" charset="2"/>
              <a:buNone/>
            </a:pPr>
            <a:r>
              <a:rPr lang="en-US" sz="1100" dirty="0"/>
              <a:t>Sources: American Bankruptcy Institute at </a:t>
            </a:r>
            <a:r>
              <a:rPr lang="en-US" sz="1100" dirty="0">
                <a:hlinkClick r:id="rId5"/>
              </a:rPr>
              <a:t>http://www.abiworld.org/AM/AMTemplate.cfm?Section=Home&amp;TEMPLATE=/</a:t>
            </a:r>
            <a:r>
              <a:rPr lang="en-US" sz="1100" dirty="0" smtClean="0">
                <a:hlinkClick r:id="rId5"/>
              </a:rPr>
              <a:t>CM/ContentDisplay.cfm&amp;CONTENTID=61633</a:t>
            </a:r>
            <a:r>
              <a:rPr lang="en-US" sz="1100" dirty="0" smtClean="0"/>
              <a:t>;  </a:t>
            </a:r>
            <a:r>
              <a:rPr lang="en-US" sz="1100" dirty="0"/>
              <a:t>Insurance Information Institute</a:t>
            </a:r>
          </a:p>
        </p:txBody>
      </p:sp>
      <p:sp>
        <p:nvSpPr>
          <p:cNvPr id="2129925" name="Rectangle 5"/>
          <p:cNvSpPr>
            <a:spLocks noChangeArrowheads="1"/>
          </p:cNvSpPr>
          <p:nvPr/>
        </p:nvSpPr>
        <p:spPr bwMode="blackWhite">
          <a:xfrm>
            <a:off x="352425" y="5705370"/>
            <a:ext cx="8466138" cy="5873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Significant Exposure Implications for All Commercial Lines as         Business Bankruptcies Begin to Decline</a:t>
            </a:r>
          </a:p>
        </p:txBody>
      </p:sp>
      <p:sp>
        <p:nvSpPr>
          <p:cNvPr id="2129926" name="AutoShape 6"/>
          <p:cNvSpPr>
            <a:spLocks noChangeArrowheads="1"/>
          </p:cNvSpPr>
          <p:nvPr/>
        </p:nvSpPr>
        <p:spPr bwMode="blackWhite">
          <a:xfrm>
            <a:off x="2246526" y="3864077"/>
            <a:ext cx="4313331" cy="1072228"/>
          </a:xfrm>
          <a:prstGeom prst="wedgeRectCallout">
            <a:avLst>
              <a:gd name="adj1" fmla="val 94386"/>
              <a:gd name="adj2" fmla="val 4166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2011 </a:t>
            </a:r>
            <a:r>
              <a:rPr lang="en-US" sz="1400" b="1" dirty="0">
                <a:solidFill>
                  <a:schemeClr val="bg1"/>
                </a:solidFill>
              </a:rPr>
              <a:t>bankruptcies totaled </a:t>
            </a:r>
            <a:r>
              <a:rPr lang="en-US" sz="1400" b="1" dirty="0" smtClean="0">
                <a:solidFill>
                  <a:schemeClr val="bg1"/>
                </a:solidFill>
              </a:rPr>
              <a:t>47,806, </a:t>
            </a:r>
            <a:r>
              <a:rPr lang="en-US" sz="1400" b="1" dirty="0">
                <a:solidFill>
                  <a:schemeClr val="bg1"/>
                </a:solidFill>
              </a:rPr>
              <a:t>down </a:t>
            </a:r>
            <a:r>
              <a:rPr lang="en-US" sz="1400" b="1" dirty="0" smtClean="0">
                <a:solidFill>
                  <a:schemeClr val="bg1"/>
                </a:solidFill>
              </a:rPr>
              <a:t>15.1% </a:t>
            </a:r>
            <a:r>
              <a:rPr lang="en-US" sz="1400" b="1" dirty="0">
                <a:solidFill>
                  <a:schemeClr val="bg1"/>
                </a:solidFill>
              </a:rPr>
              <a:t>from </a:t>
            </a:r>
            <a:r>
              <a:rPr lang="en-US" sz="1400" b="1" dirty="0" smtClean="0">
                <a:solidFill>
                  <a:schemeClr val="bg1"/>
                </a:solidFill>
              </a:rPr>
              <a:t>56,282 </a:t>
            </a:r>
            <a:r>
              <a:rPr lang="en-US" sz="1400" b="1" dirty="0">
                <a:solidFill>
                  <a:schemeClr val="bg1"/>
                </a:solidFill>
              </a:rPr>
              <a:t>in </a:t>
            </a:r>
            <a:r>
              <a:rPr lang="en-US" sz="1400" b="1" dirty="0" smtClean="0">
                <a:solidFill>
                  <a:schemeClr val="bg1"/>
                </a:solidFill>
              </a:rPr>
              <a:t>2010—the second consecutive year of decline.  Business bankruptcies more than tripled during the financial crisis. Through Q3:2012, filings were down 15.8% vs. Q3:2011</a:t>
            </a:r>
            <a:endParaRPr lang="en-US" sz="1400" b="1" i="1" dirty="0">
              <a:solidFill>
                <a:schemeClr val="bg1"/>
              </a:solidFill>
              <a:cs typeface="+mn-cs"/>
            </a:endParaRPr>
          </a:p>
        </p:txBody>
      </p:sp>
      <p:grpSp>
        <p:nvGrpSpPr>
          <p:cNvPr id="2" name="Group 7"/>
          <p:cNvGrpSpPr>
            <a:grpSpLocks/>
          </p:cNvGrpSpPr>
          <p:nvPr/>
        </p:nvGrpSpPr>
        <p:grpSpPr bwMode="auto">
          <a:xfrm>
            <a:off x="5441642" y="1105514"/>
            <a:ext cx="2184401" cy="1708150"/>
            <a:chOff x="3853" y="1106"/>
            <a:chExt cx="1376" cy="1076"/>
          </a:xfrm>
        </p:grpSpPr>
        <p:sp>
          <p:nvSpPr>
            <p:cNvPr id="71691" name="Rectangle 8"/>
            <p:cNvSpPr>
              <a:spLocks noChangeArrowheads="1"/>
            </p:cNvSpPr>
            <p:nvPr/>
          </p:nvSpPr>
          <p:spPr bwMode="blackWhite">
            <a:xfrm>
              <a:off x="3853" y="1168"/>
              <a:ext cx="1375" cy="1014"/>
            </a:xfrm>
            <a:prstGeom prst="rect">
              <a:avLst/>
            </a:prstGeom>
            <a:solidFill>
              <a:srgbClr val="ECF6F8"/>
            </a:solidFill>
            <a:ln w="12700">
              <a:solidFill>
                <a:srgbClr val="378798"/>
              </a:solidFill>
              <a:miter lim="800000"/>
              <a:headEnd/>
              <a:tailEnd/>
            </a:ln>
          </p:spPr>
          <p:txBody>
            <a:bodyPr wrap="none" anchor="ctr"/>
            <a:lstStyle/>
            <a:p>
              <a:endParaRPr lang="en-US"/>
            </a:p>
          </p:txBody>
        </p:sp>
        <p:sp>
          <p:nvSpPr>
            <p:cNvPr id="71692" name="Rectangle 9"/>
            <p:cNvSpPr>
              <a:spLocks noChangeArrowheads="1"/>
            </p:cNvSpPr>
            <p:nvPr/>
          </p:nvSpPr>
          <p:spPr bwMode="blackWhite">
            <a:xfrm>
              <a:off x="3853" y="1106"/>
              <a:ext cx="1375" cy="313"/>
            </a:xfrm>
            <a:prstGeom prst="rect">
              <a:avLst/>
            </a:prstGeom>
            <a:gradFill rotWithShape="1">
              <a:gsLst>
                <a:gs pos="0">
                  <a:srgbClr val="378798"/>
                </a:gs>
                <a:gs pos="100000">
                  <a:srgbClr val="2A6774"/>
                </a:gs>
              </a:gsLst>
              <a:lin ang="5400000" scaled="1"/>
            </a:gradFill>
            <a:ln w="12700">
              <a:solidFill>
                <a:srgbClr val="378798"/>
              </a:solidFill>
              <a:miter lim="800000"/>
              <a:headEnd/>
              <a:tailEnd/>
            </a:ln>
          </p:spPr>
          <p:txBody>
            <a:bodyPr lIns="45720" rIns="45720" anchor="ctr"/>
            <a:lstStyle/>
            <a:p>
              <a:pPr algn="ctr">
                <a:lnSpc>
                  <a:spcPct val="90000"/>
                </a:lnSpc>
                <a:spcBef>
                  <a:spcPct val="25000"/>
                </a:spcBef>
              </a:pPr>
              <a:r>
                <a:rPr lang="en-US" sz="1400" b="1">
                  <a:solidFill>
                    <a:srgbClr val="FFFFFF"/>
                  </a:solidFill>
                </a:rPr>
                <a:t>% Change Surrounding Recessions</a:t>
              </a:r>
            </a:p>
          </p:txBody>
        </p:sp>
        <p:sp>
          <p:nvSpPr>
            <p:cNvPr id="71693" name="Rectangle 10"/>
            <p:cNvSpPr>
              <a:spLocks noChangeArrowheads="1"/>
            </p:cNvSpPr>
            <p:nvPr/>
          </p:nvSpPr>
          <p:spPr bwMode="auto">
            <a:xfrm>
              <a:off x="3889" y="1452"/>
              <a:ext cx="1340" cy="723"/>
            </a:xfrm>
            <a:prstGeom prst="rect">
              <a:avLst/>
            </a:prstGeom>
            <a:noFill/>
            <a:ln w="9525" algn="ctr">
              <a:noFill/>
              <a:miter lim="800000"/>
              <a:headEnd/>
              <a:tailEnd/>
            </a:ln>
          </p:spPr>
          <p:txBody>
            <a:bodyPr lIns="45720" rIns="45720">
              <a:spAutoFit/>
            </a:bodyPr>
            <a:lstStyle/>
            <a:p>
              <a:pPr marL="168275" eaLnBrk="0" hangingPunct="0">
                <a:lnSpc>
                  <a:spcPct val="90000"/>
                </a:lnSpc>
                <a:spcBef>
                  <a:spcPct val="10000"/>
                </a:spcBef>
                <a:buClr>
                  <a:schemeClr val="accent2"/>
                </a:buClr>
                <a:buFont typeface="Wingdings" pitchFamily="2" charset="2"/>
                <a:buNone/>
                <a:tabLst>
                  <a:tab pos="1493838" algn="dec"/>
                </a:tabLst>
              </a:pPr>
              <a:r>
                <a:rPr lang="en-US" sz="1400" dirty="0"/>
                <a:t>1980-82 	58.6%</a:t>
              </a:r>
            </a:p>
            <a:p>
              <a:pPr marL="168275" eaLnBrk="0" hangingPunct="0">
                <a:lnSpc>
                  <a:spcPct val="90000"/>
                </a:lnSpc>
                <a:spcBef>
                  <a:spcPct val="10000"/>
                </a:spcBef>
                <a:buClr>
                  <a:schemeClr val="accent2"/>
                </a:buClr>
                <a:buFont typeface="Wingdings" pitchFamily="2" charset="2"/>
                <a:buNone/>
                <a:tabLst>
                  <a:tab pos="1493838" algn="dec"/>
                </a:tabLst>
              </a:pPr>
              <a:r>
                <a:rPr lang="en-US" sz="1400" dirty="0"/>
                <a:t>1980-87 	88.7%</a:t>
              </a:r>
            </a:p>
            <a:p>
              <a:pPr marL="168275" eaLnBrk="0" hangingPunct="0">
                <a:lnSpc>
                  <a:spcPct val="90000"/>
                </a:lnSpc>
                <a:spcBef>
                  <a:spcPct val="10000"/>
                </a:spcBef>
                <a:buClr>
                  <a:schemeClr val="accent2"/>
                </a:buClr>
                <a:buFont typeface="Wingdings" pitchFamily="2" charset="2"/>
                <a:buNone/>
                <a:tabLst>
                  <a:tab pos="1493838" algn="dec"/>
                </a:tabLst>
              </a:pPr>
              <a:r>
                <a:rPr lang="en-US" sz="1400" dirty="0"/>
                <a:t>1990-91 	10.3%</a:t>
              </a:r>
            </a:p>
            <a:p>
              <a:pPr marL="168275" eaLnBrk="0" hangingPunct="0">
                <a:lnSpc>
                  <a:spcPct val="90000"/>
                </a:lnSpc>
                <a:spcBef>
                  <a:spcPct val="10000"/>
                </a:spcBef>
                <a:buClr>
                  <a:schemeClr val="accent2"/>
                </a:buClr>
                <a:buFont typeface="Wingdings" pitchFamily="2" charset="2"/>
                <a:buNone/>
                <a:tabLst>
                  <a:tab pos="1493838" algn="dec"/>
                </a:tabLst>
              </a:pPr>
              <a:r>
                <a:rPr lang="en-US" sz="1400" dirty="0"/>
                <a:t>2000-01 	13.0%</a:t>
              </a:r>
            </a:p>
            <a:p>
              <a:pPr marL="168275" eaLnBrk="0" hangingPunct="0">
                <a:lnSpc>
                  <a:spcPct val="90000"/>
                </a:lnSpc>
                <a:spcBef>
                  <a:spcPct val="10000"/>
                </a:spcBef>
                <a:buClr>
                  <a:schemeClr val="accent2"/>
                </a:buClr>
                <a:buFont typeface="Wingdings" pitchFamily="2" charset="2"/>
                <a:buNone/>
                <a:tabLst>
                  <a:tab pos="1493838" algn="dec"/>
                </a:tabLst>
              </a:pPr>
              <a:r>
                <a:rPr lang="en-US" sz="1400" b="1" dirty="0">
                  <a:solidFill>
                    <a:schemeClr val="folHlink"/>
                  </a:solidFill>
                </a:rPr>
                <a:t>2006-09 	208.9%*</a:t>
              </a:r>
            </a:p>
          </p:txBody>
        </p:sp>
      </p:grpSp>
      <p:sp>
        <p:nvSpPr>
          <p:cNvPr id="15" name="Date Placeholder 14"/>
          <p:cNvSpPr>
            <a:spLocks noGrp="1"/>
          </p:cNvSpPr>
          <p:nvPr>
            <p:ph type="dt" sz="half" idx="10"/>
          </p:nvPr>
        </p:nvSpPr>
        <p:spPr/>
        <p:txBody>
          <a:bodyPr/>
          <a:lstStyle/>
          <a:p>
            <a:pPr>
              <a:defRPr/>
            </a:pPr>
            <a:r>
              <a:rPr lang="en-US" smtClean="0"/>
              <a:t>12/01/09 - 9pm</a:t>
            </a:r>
            <a:endParaRPr lang="en-US"/>
          </a:p>
        </p:txBody>
      </p:sp>
      <p:sp>
        <p:nvSpPr>
          <p:cNvPr id="16" name="Slide Number Placeholder 15"/>
          <p:cNvSpPr>
            <a:spLocks noGrp="1"/>
          </p:cNvSpPr>
          <p:nvPr>
            <p:ph type="sldNum" sz="quarter" idx="12"/>
          </p:nvPr>
        </p:nvSpPr>
        <p:spPr/>
        <p:txBody>
          <a:bodyPr/>
          <a:lstStyle/>
          <a:p>
            <a:pPr>
              <a:defRPr/>
            </a:pPr>
            <a:fld id="{79649112-2361-4913-9798-B6AEBB59A8D4}" type="slidenum">
              <a:rPr lang="en-US" smtClean="0"/>
              <a:pPr>
                <a:defRPr/>
              </a:pPr>
              <a:t>32</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2129926"/>
                                        </p:tgtEl>
                                        <p:attrNameLst>
                                          <p:attrName>style.visibility</p:attrName>
                                        </p:attrNameLst>
                                      </p:cBhvr>
                                      <p:to>
                                        <p:strVal val="visible"/>
                                      </p:to>
                                    </p:set>
                                    <p:animEffect transition="in" filter="wipe(right)">
                                      <p:cBhvr>
                                        <p:cTn id="7" dur="500"/>
                                        <p:tgtEl>
                                          <p:spTgt spid="2129926"/>
                                        </p:tgtEl>
                                      </p:cBhvr>
                                    </p:animEffect>
                                  </p:childTnLst>
                                </p:cTn>
                              </p:par>
                            </p:childTnLst>
                          </p:cTn>
                        </p:par>
                        <p:par>
                          <p:cTn id="8" fill="hold">
                            <p:stCondLst>
                              <p:cond delay="1200"/>
                            </p:stCondLst>
                            <p:childTnLst>
                              <p:par>
                                <p:cTn id="9" presetID="53" presetClass="entr" presetSubtype="0" fill="hold" grpId="0" nodeType="afterEffect">
                                  <p:stCondLst>
                                    <p:cond delay="700"/>
                                  </p:stCondLst>
                                  <p:childTnLst>
                                    <p:set>
                                      <p:cBhvr>
                                        <p:cTn id="10" dur="1" fill="hold">
                                          <p:stCondLst>
                                            <p:cond delay="0"/>
                                          </p:stCondLst>
                                        </p:cTn>
                                        <p:tgtEl>
                                          <p:spTgt spid="2129925"/>
                                        </p:tgtEl>
                                        <p:attrNameLst>
                                          <p:attrName>style.visibility</p:attrName>
                                        </p:attrNameLst>
                                      </p:cBhvr>
                                      <p:to>
                                        <p:strVal val="visible"/>
                                      </p:to>
                                    </p:set>
                                    <p:anim calcmode="lin" valueType="num">
                                      <p:cBhvr>
                                        <p:cTn id="11" dur="500" fill="hold"/>
                                        <p:tgtEl>
                                          <p:spTgt spid="2129925"/>
                                        </p:tgtEl>
                                        <p:attrNameLst>
                                          <p:attrName>ppt_w</p:attrName>
                                        </p:attrNameLst>
                                      </p:cBhvr>
                                      <p:tavLst>
                                        <p:tav tm="0">
                                          <p:val>
                                            <p:fltVal val="0"/>
                                          </p:val>
                                        </p:tav>
                                        <p:tav tm="100000">
                                          <p:val>
                                            <p:strVal val="#ppt_w"/>
                                          </p:val>
                                        </p:tav>
                                      </p:tavLst>
                                    </p:anim>
                                    <p:anim calcmode="lin" valueType="num">
                                      <p:cBhvr>
                                        <p:cTn id="12" dur="500" fill="hold"/>
                                        <p:tgtEl>
                                          <p:spTgt spid="2129925"/>
                                        </p:tgtEl>
                                        <p:attrNameLst>
                                          <p:attrName>ppt_h</p:attrName>
                                        </p:attrNameLst>
                                      </p:cBhvr>
                                      <p:tavLst>
                                        <p:tav tm="0">
                                          <p:val>
                                            <p:fltVal val="0"/>
                                          </p:val>
                                        </p:tav>
                                        <p:tav tm="100000">
                                          <p:val>
                                            <p:strVal val="#ppt_h"/>
                                          </p:val>
                                        </p:tav>
                                      </p:tavLst>
                                    </p:anim>
                                    <p:animEffect transition="in" filter="fade">
                                      <p:cBhvr>
                                        <p:cTn id="13" dur="500"/>
                                        <p:tgtEl>
                                          <p:spTgt spid="21299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9925" grpId="0" animBg="1"/>
      <p:bldP spid="212992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72708"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72709"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DE8C7ADC-6D8B-4E56-A788-BDB2FE360861}" type="slidenum">
              <a:rPr lang="en-US" sz="900"/>
              <a:pPr algn="r" eaLnBrk="0" hangingPunct="0">
                <a:lnSpc>
                  <a:spcPct val="85000"/>
                </a:lnSpc>
                <a:spcBef>
                  <a:spcPct val="20000"/>
                </a:spcBef>
              </a:pPr>
              <a:t>33</a:t>
            </a:fld>
            <a:endParaRPr lang="en-US" sz="900"/>
          </a:p>
        </p:txBody>
      </p:sp>
      <p:sp>
        <p:nvSpPr>
          <p:cNvPr id="72710" name="Rectangle 2"/>
          <p:cNvSpPr>
            <a:spLocks noGrp="1" noChangeArrowheads="1"/>
          </p:cNvSpPr>
          <p:nvPr>
            <p:ph type="title" idx="4294967295"/>
          </p:nvPr>
        </p:nvSpPr>
        <p:spPr/>
        <p:txBody>
          <a:bodyPr/>
          <a:lstStyle/>
          <a:p>
            <a:r>
              <a:rPr lang="en-US" dirty="0" smtClean="0"/>
              <a:t>Private Sector Business Starts,</a:t>
            </a:r>
            <a:br>
              <a:rPr lang="en-US" dirty="0" smtClean="0"/>
            </a:br>
            <a:r>
              <a:rPr lang="en-US" dirty="0" smtClean="0"/>
              <a:t> 1993:Q2 – 2012:Q3*</a:t>
            </a:r>
          </a:p>
        </p:txBody>
      </p:sp>
      <p:graphicFrame>
        <p:nvGraphicFramePr>
          <p:cNvPr id="72706" name="Object 3"/>
          <p:cNvGraphicFramePr>
            <a:graphicFrameLocks/>
          </p:cNvGraphicFramePr>
          <p:nvPr>
            <p:ph idx="4294967295"/>
          </p:nvPr>
        </p:nvGraphicFramePr>
        <p:xfrm>
          <a:off x="251209" y="1516063"/>
          <a:ext cx="8651491" cy="3983037"/>
        </p:xfrm>
        <a:graphic>
          <a:graphicData uri="http://schemas.openxmlformats.org/presentationml/2006/ole">
            <p:oleObj spid="_x0000_s17984514" name="Chart" r:id="rId4" imgW="8582143" imgH="3981414" progId="MSGraph.Chart.8">
              <p:embed followColorScheme="full"/>
            </p:oleObj>
          </a:graphicData>
        </a:graphic>
      </p:graphicFrame>
      <p:sp>
        <p:nvSpPr>
          <p:cNvPr id="2127876" name="Rectangle 4"/>
          <p:cNvSpPr>
            <a:spLocks noChangeArrowheads="1"/>
          </p:cNvSpPr>
          <p:nvPr/>
        </p:nvSpPr>
        <p:spPr bwMode="blackWhite">
          <a:xfrm>
            <a:off x="874059" y="5537200"/>
            <a:ext cx="7664823" cy="80981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Business Starts Were Down Nearly 20% in the Recession, </a:t>
            </a:r>
            <a:br>
              <a:rPr lang="en-US" b="1" dirty="0">
                <a:solidFill>
                  <a:srgbClr val="FFFFFF"/>
                </a:solidFill>
              </a:rPr>
            </a:br>
            <a:r>
              <a:rPr lang="en-US" b="1" dirty="0">
                <a:solidFill>
                  <a:srgbClr val="FFFFFF"/>
                </a:solidFill>
              </a:rPr>
              <a:t>Holding Back Most Types of Commercial Insurance </a:t>
            </a:r>
            <a:r>
              <a:rPr lang="en-US" b="1" dirty="0" smtClean="0">
                <a:solidFill>
                  <a:srgbClr val="FFFFFF"/>
                </a:solidFill>
              </a:rPr>
              <a:t>Exposure, But Are Recovering Slowly</a:t>
            </a:r>
            <a:endParaRPr lang="en-US" b="1" dirty="0">
              <a:solidFill>
                <a:srgbClr val="FFFFFF"/>
              </a:solidFill>
            </a:endParaRPr>
          </a:p>
        </p:txBody>
      </p:sp>
      <p:sp>
        <p:nvSpPr>
          <p:cNvPr id="72712" name="Rectangle 5"/>
          <p:cNvSpPr>
            <a:spLocks noChangeArrowheads="1"/>
          </p:cNvSpPr>
          <p:nvPr/>
        </p:nvSpPr>
        <p:spPr bwMode="auto">
          <a:xfrm>
            <a:off x="-255494" y="6416304"/>
            <a:ext cx="9399494" cy="468590"/>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a:t>* Data through </a:t>
            </a:r>
            <a:r>
              <a:rPr lang="en-US" sz="1100" dirty="0" smtClean="0"/>
              <a:t>Sep. 30, 2012 </a:t>
            </a:r>
            <a:r>
              <a:rPr lang="en-US" sz="1100" dirty="0"/>
              <a:t>are the latest available as of </a:t>
            </a:r>
            <a:r>
              <a:rPr lang="en-US" sz="1100" dirty="0" smtClean="0"/>
              <a:t>June 21, 2013; </a:t>
            </a:r>
            <a:r>
              <a:rPr lang="en-US" sz="1100" dirty="0"/>
              <a:t>Seasonally </a:t>
            </a:r>
            <a:r>
              <a:rPr lang="en-US" sz="1100" dirty="0" smtClean="0"/>
              <a:t>adjusted.  </a:t>
            </a:r>
            <a:endParaRPr lang="en-US" sz="1100" dirty="0"/>
          </a:p>
          <a:p>
            <a:pPr eaLnBrk="0" hangingPunct="0">
              <a:lnSpc>
                <a:spcPct val="85000"/>
              </a:lnSpc>
              <a:spcBef>
                <a:spcPct val="25000"/>
              </a:spcBef>
              <a:buClr>
                <a:schemeClr val="accent2"/>
              </a:buClr>
              <a:buFont typeface="Wingdings" pitchFamily="2" charset="2"/>
              <a:buNone/>
            </a:pPr>
            <a:r>
              <a:rPr lang="en-US" sz="1100" dirty="0"/>
              <a:t>Source: Bureau of Labor Statistics, </a:t>
            </a:r>
            <a:r>
              <a:rPr lang="en-US" sz="1100" dirty="0">
                <a:hlinkClick r:id="rId5"/>
              </a:rPr>
              <a:t>http://www.bls.gov/news.release/cewbd.t08.htm</a:t>
            </a:r>
            <a:r>
              <a:rPr lang="en-US" sz="1100" dirty="0"/>
              <a:t>.  </a:t>
            </a:r>
          </a:p>
        </p:txBody>
      </p:sp>
      <p:sp>
        <p:nvSpPr>
          <p:cNvPr id="72713" name="Rectangle 6"/>
          <p:cNvSpPr>
            <a:spLocks noChangeArrowheads="1"/>
          </p:cNvSpPr>
          <p:nvPr/>
        </p:nvSpPr>
        <p:spPr bwMode="black">
          <a:xfrm>
            <a:off x="322263" y="1139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(Thousands)</a:t>
            </a:r>
          </a:p>
        </p:txBody>
      </p:sp>
      <p:sp>
        <p:nvSpPr>
          <p:cNvPr id="2127879" name="AutoShape 7"/>
          <p:cNvSpPr>
            <a:spLocks noChangeArrowheads="1"/>
          </p:cNvSpPr>
          <p:nvPr/>
        </p:nvSpPr>
        <p:spPr bwMode="blackWhite">
          <a:xfrm>
            <a:off x="2270927" y="3697793"/>
            <a:ext cx="4410092" cy="1228167"/>
          </a:xfrm>
          <a:prstGeom prst="wedgeRectCallout">
            <a:avLst>
              <a:gd name="adj1" fmla="val 94209"/>
              <a:gd name="adj2" fmla="val 2629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b="1" dirty="0" smtClean="0">
                <a:solidFill>
                  <a:schemeClr val="bg1"/>
                </a:solidFill>
                <a:cs typeface="+mn-cs"/>
              </a:rPr>
              <a:t>Business starts were up an estimated 2.8% in 2012 to 769,000 following a 2.2% to 748,000 in 2011. Start-ups could accelerate in 2013.</a:t>
            </a:r>
            <a:endParaRPr lang="en-US" b="1" dirty="0">
              <a:solidFill>
                <a:schemeClr val="bg1"/>
              </a:solidFill>
              <a:cs typeface="+mn-cs"/>
            </a:endParaRPr>
          </a:p>
        </p:txBody>
      </p:sp>
      <p:sp>
        <p:nvSpPr>
          <p:cNvPr id="11" name="AutoShape 7"/>
          <p:cNvSpPr>
            <a:spLocks noChangeArrowheads="1"/>
          </p:cNvSpPr>
          <p:nvPr/>
        </p:nvSpPr>
        <p:spPr bwMode="blackWhite">
          <a:xfrm>
            <a:off x="7311843" y="1123915"/>
            <a:ext cx="1440272" cy="1378124"/>
          </a:xfrm>
          <a:prstGeom prst="wedgeRectCallout">
            <a:avLst>
              <a:gd name="adj1" fmla="val 49752"/>
              <a:gd name="adj2" fmla="val 2225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eaLnBrk="0" hangingPunct="0">
              <a:lnSpc>
                <a:spcPct val="90000"/>
              </a:lnSpc>
              <a:spcBef>
                <a:spcPct val="50000"/>
              </a:spcBef>
              <a:buClr>
                <a:schemeClr val="bg1"/>
              </a:buClr>
              <a:buFont typeface="Wingdings" pitchFamily="2" charset="2"/>
              <a:buNone/>
              <a:defRPr/>
            </a:pPr>
            <a:r>
              <a:rPr lang="en-US" sz="1200" b="1" u="sng" dirty="0">
                <a:solidFill>
                  <a:schemeClr val="bg1"/>
                </a:solidFill>
                <a:cs typeface="+mn-cs"/>
              </a:rPr>
              <a:t>Business Starts</a:t>
            </a:r>
            <a:r>
              <a:rPr lang="en-US" sz="1200" b="1" dirty="0">
                <a:solidFill>
                  <a:schemeClr val="bg1"/>
                </a:solidFill>
                <a:cs typeface="+mn-cs"/>
              </a:rPr>
              <a:t/>
            </a:r>
            <a:br>
              <a:rPr lang="en-US" sz="1200" b="1" dirty="0">
                <a:solidFill>
                  <a:schemeClr val="bg1"/>
                </a:solidFill>
                <a:cs typeface="+mn-cs"/>
              </a:rPr>
            </a:br>
            <a:r>
              <a:rPr lang="en-US" sz="1200" b="1" dirty="0">
                <a:solidFill>
                  <a:schemeClr val="bg1"/>
                </a:solidFill>
                <a:cs typeface="+mn-cs"/>
              </a:rPr>
              <a:t>2006:  872,000</a:t>
            </a:r>
            <a:br>
              <a:rPr lang="en-US" sz="1200" b="1" dirty="0">
                <a:solidFill>
                  <a:schemeClr val="bg1"/>
                </a:solidFill>
                <a:cs typeface="+mn-cs"/>
              </a:rPr>
            </a:br>
            <a:r>
              <a:rPr lang="en-US" sz="1200" b="1" dirty="0">
                <a:solidFill>
                  <a:schemeClr val="bg1"/>
                </a:solidFill>
                <a:cs typeface="+mn-cs"/>
              </a:rPr>
              <a:t>2007:  843,000</a:t>
            </a:r>
            <a:br>
              <a:rPr lang="en-US" sz="1200" b="1" dirty="0">
                <a:solidFill>
                  <a:schemeClr val="bg1"/>
                </a:solidFill>
                <a:cs typeface="+mn-cs"/>
              </a:rPr>
            </a:br>
            <a:r>
              <a:rPr lang="en-US" sz="1200" b="1" dirty="0">
                <a:solidFill>
                  <a:schemeClr val="bg1"/>
                </a:solidFill>
                <a:cs typeface="+mn-cs"/>
              </a:rPr>
              <a:t>2008:  790,000</a:t>
            </a:r>
            <a:br>
              <a:rPr lang="en-US" sz="1200" b="1" dirty="0">
                <a:solidFill>
                  <a:schemeClr val="bg1"/>
                </a:solidFill>
                <a:cs typeface="+mn-cs"/>
              </a:rPr>
            </a:br>
            <a:r>
              <a:rPr lang="en-US" sz="1200" b="1" dirty="0">
                <a:solidFill>
                  <a:schemeClr val="bg1"/>
                </a:solidFill>
                <a:cs typeface="+mn-cs"/>
              </a:rPr>
              <a:t>2009:  </a:t>
            </a:r>
            <a:r>
              <a:rPr lang="en-US" sz="1200" b="1" dirty="0" smtClean="0">
                <a:solidFill>
                  <a:schemeClr val="bg1"/>
                </a:solidFill>
                <a:cs typeface="+mn-cs"/>
              </a:rPr>
              <a:t>697,000   2010:  742,000   2011:  748,000 2012E: 769,000*</a:t>
            </a:r>
          </a:p>
        </p:txBody>
      </p:sp>
      <p:sp>
        <p:nvSpPr>
          <p:cNvPr id="12" name="Date Placeholder 11"/>
          <p:cNvSpPr>
            <a:spLocks noGrp="1"/>
          </p:cNvSpPr>
          <p:nvPr>
            <p:ph type="dt" sz="half"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79649112-2361-4913-9798-B6AEBB59A8D4}" type="slidenum">
              <a:rPr lang="en-US" smtClean="0"/>
              <a:pPr>
                <a:defRPr/>
              </a:pPr>
              <a:t>33</a:t>
            </a:fld>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2127879"/>
                                        </p:tgtEl>
                                        <p:attrNameLst>
                                          <p:attrName>style.visibility</p:attrName>
                                        </p:attrNameLst>
                                      </p:cBhvr>
                                      <p:to>
                                        <p:strVal val="visible"/>
                                      </p:to>
                                    </p:set>
                                    <p:animEffect transition="in" filter="wipe(right)">
                                      <p:cBhvr>
                                        <p:cTn id="7" dur="500"/>
                                        <p:tgtEl>
                                          <p:spTgt spid="2127879"/>
                                        </p:tgtEl>
                                      </p:cBhvr>
                                    </p:animEffect>
                                  </p:childTnLst>
                                </p:cTn>
                              </p:par>
                            </p:childTnLst>
                          </p:cTn>
                        </p:par>
                        <p:par>
                          <p:cTn id="8" fill="hold">
                            <p:stCondLst>
                              <p:cond delay="1200"/>
                            </p:stCondLst>
                            <p:childTnLst>
                              <p:par>
                                <p:cTn id="9" presetID="23" presetClass="entr" presetSubtype="16" fill="hold" grpId="0" nodeType="afterEffect">
                                  <p:stCondLst>
                                    <p:cond delay="700"/>
                                  </p:stCondLst>
                                  <p:childTnLst>
                                    <p:set>
                                      <p:cBhvr>
                                        <p:cTn id="10" dur="1" fill="hold">
                                          <p:stCondLst>
                                            <p:cond delay="0"/>
                                          </p:stCondLst>
                                        </p:cTn>
                                        <p:tgtEl>
                                          <p:spTgt spid="2127876"/>
                                        </p:tgtEl>
                                        <p:attrNameLst>
                                          <p:attrName>style.visibility</p:attrName>
                                        </p:attrNameLst>
                                      </p:cBhvr>
                                      <p:to>
                                        <p:strVal val="visible"/>
                                      </p:to>
                                    </p:set>
                                    <p:anim calcmode="lin" valueType="num">
                                      <p:cBhvr>
                                        <p:cTn id="11" dur="500" fill="hold"/>
                                        <p:tgtEl>
                                          <p:spTgt spid="2127876"/>
                                        </p:tgtEl>
                                        <p:attrNameLst>
                                          <p:attrName>ppt_w</p:attrName>
                                        </p:attrNameLst>
                                      </p:cBhvr>
                                      <p:tavLst>
                                        <p:tav tm="0">
                                          <p:val>
                                            <p:fltVal val="0"/>
                                          </p:val>
                                        </p:tav>
                                        <p:tav tm="100000">
                                          <p:val>
                                            <p:strVal val="#ppt_w"/>
                                          </p:val>
                                        </p:tav>
                                      </p:tavLst>
                                    </p:anim>
                                    <p:anim calcmode="lin" valueType="num">
                                      <p:cBhvr>
                                        <p:cTn id="12" dur="500" fill="hold"/>
                                        <p:tgtEl>
                                          <p:spTgt spid="2127876"/>
                                        </p:tgtEl>
                                        <p:attrNameLst>
                                          <p:attrName>ppt_h</p:attrName>
                                        </p:attrNameLst>
                                      </p:cBhvr>
                                      <p:tavLst>
                                        <p:tav tm="0">
                                          <p:val>
                                            <p:fltVal val="0"/>
                                          </p:val>
                                        </p:tav>
                                        <p:tav tm="100000">
                                          <p:val>
                                            <p:strVal val="#ppt_h"/>
                                          </p:val>
                                        </p:tav>
                                      </p:tavLst>
                                    </p:anim>
                                  </p:childTnLst>
                                </p:cTn>
                              </p:par>
                            </p:childTnLst>
                          </p:cTn>
                        </p:par>
                        <p:par>
                          <p:cTn id="13" fill="hold">
                            <p:stCondLst>
                              <p:cond delay="2400"/>
                            </p:stCondLst>
                            <p:childTnLst>
                              <p:par>
                                <p:cTn id="14" presetID="22" presetClass="entr" presetSubtype="2" fill="hold" grpId="0" nodeType="afterEffect">
                                  <p:stCondLst>
                                    <p:cond delay="700"/>
                                  </p:stCondLst>
                                  <p:childTnLst>
                                    <p:set>
                                      <p:cBhvr>
                                        <p:cTn id="15" dur="1" fill="hold">
                                          <p:stCondLst>
                                            <p:cond delay="0"/>
                                          </p:stCondLst>
                                        </p:cTn>
                                        <p:tgtEl>
                                          <p:spTgt spid="11"/>
                                        </p:tgtEl>
                                        <p:attrNameLst>
                                          <p:attrName>style.visibility</p:attrName>
                                        </p:attrNameLst>
                                      </p:cBhvr>
                                      <p:to>
                                        <p:strVal val="visible"/>
                                      </p:to>
                                    </p:set>
                                    <p:animEffect transition="in" filter="wipe(right)">
                                      <p:cBhvr>
                                        <p:cTn id="1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7876" grpId="0" animBg="1"/>
      <p:bldP spid="2127879" grpId="0" animBg="1"/>
      <p:bldP spid="11"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Rectangle 2"/>
          <p:cNvSpPr txBox="1">
            <a:spLocks noChangeArrowheads="1"/>
          </p:cNvSpPr>
          <p:nvPr/>
        </p:nvSpPr>
        <p:spPr bwMode="black">
          <a:xfrm>
            <a:off x="342900" y="0"/>
            <a:ext cx="7400925"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NFIB Small Business Optimism Index</a:t>
            </a:r>
          </a:p>
        </p:txBody>
      </p:sp>
      <p:sp>
        <p:nvSpPr>
          <p:cNvPr id="74756" name="Rectangle 8"/>
          <p:cNvSpPr>
            <a:spLocks noChangeArrowheads="1"/>
          </p:cNvSpPr>
          <p:nvPr/>
        </p:nvSpPr>
        <p:spPr bwMode="black">
          <a:xfrm>
            <a:off x="347663" y="1131326"/>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January </a:t>
            </a:r>
            <a:r>
              <a:rPr lang="en-US" sz="1600" b="1" dirty="0" smtClean="0">
                <a:solidFill>
                  <a:srgbClr val="225A7A"/>
                </a:solidFill>
              </a:rPr>
              <a:t>1985 </a:t>
            </a:r>
            <a:r>
              <a:rPr lang="en-US" sz="1600" b="1" dirty="0">
                <a:solidFill>
                  <a:srgbClr val="225A7A"/>
                </a:solidFill>
              </a:rPr>
              <a:t>through </a:t>
            </a:r>
            <a:r>
              <a:rPr lang="en-US" sz="1600" b="1" dirty="0" smtClean="0">
                <a:solidFill>
                  <a:srgbClr val="225A7A"/>
                </a:solidFill>
              </a:rPr>
              <a:t>April 2013</a:t>
            </a:r>
            <a:endParaRPr lang="en-US" sz="1600" b="1" dirty="0">
              <a:solidFill>
                <a:srgbClr val="225A7A"/>
              </a:solidFill>
            </a:endParaRPr>
          </a:p>
        </p:txBody>
      </p:sp>
      <p:sp>
        <p:nvSpPr>
          <p:cNvPr id="74758" name="Rectangle 6"/>
          <p:cNvSpPr>
            <a:spLocks noChangeArrowheads="1"/>
          </p:cNvSpPr>
          <p:nvPr/>
        </p:nvSpPr>
        <p:spPr bwMode="auto">
          <a:xfrm>
            <a:off x="-201613" y="6471417"/>
            <a:ext cx="8942201" cy="426271"/>
          </a:xfrm>
          <a:prstGeom prst="rect">
            <a:avLst/>
          </a:prstGeom>
          <a:noFill/>
          <a:ln w="9525">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050" dirty="0"/>
              <a:t>Source: </a:t>
            </a:r>
            <a:r>
              <a:rPr lang="en-US" sz="1050" dirty="0" smtClean="0"/>
              <a:t>National Federation of Independent Business at </a:t>
            </a:r>
            <a:r>
              <a:rPr lang="en-US" sz="1050" dirty="0" smtClean="0">
                <a:hlinkClick r:id="rId3"/>
              </a:rPr>
              <a:t>http://www.advisorperspectives.com/dshort/charts/indicators/Sentiment.html?NFIB-optimism-index.gif</a:t>
            </a:r>
            <a:r>
              <a:rPr lang="en-US" sz="1050" dirty="0" smtClean="0"/>
              <a:t> ; </a:t>
            </a:r>
            <a:r>
              <a:rPr lang="en-US" sz="1050" dirty="0"/>
              <a:t>Insurance Information </a:t>
            </a:r>
            <a:r>
              <a:rPr lang="en-US" sz="1050" dirty="0" smtClean="0"/>
              <a:t>Institute.</a:t>
            </a:r>
            <a:endParaRPr lang="en-US" sz="1050" dirty="0"/>
          </a:p>
        </p:txBody>
      </p:sp>
      <p:sp>
        <p:nvSpPr>
          <p:cNvPr id="9" name="Date Placeholder 8"/>
          <p:cNvSpPr>
            <a:spLocks noGrp="1"/>
          </p:cNvSpPr>
          <p:nvPr>
            <p:ph type="dt" sz="half" idx="10"/>
          </p:nvPr>
        </p:nvSpPr>
        <p:spPr/>
        <p:txBody>
          <a:bodyPr/>
          <a:lstStyle/>
          <a:p>
            <a:pPr>
              <a:defRPr/>
            </a:pPr>
            <a:r>
              <a:rPr lang="en-US" smtClean="0"/>
              <a:t>12/01/09 - 9pm</a:t>
            </a:r>
            <a:endParaRPr lang="en-US"/>
          </a:p>
        </p:txBody>
      </p:sp>
      <p:sp>
        <p:nvSpPr>
          <p:cNvPr id="11" name="Slide Number Placeholder 10"/>
          <p:cNvSpPr>
            <a:spLocks noGrp="1"/>
          </p:cNvSpPr>
          <p:nvPr>
            <p:ph type="sldNum" sz="quarter" idx="12"/>
          </p:nvPr>
        </p:nvSpPr>
        <p:spPr/>
        <p:txBody>
          <a:bodyPr/>
          <a:lstStyle/>
          <a:p>
            <a:pPr>
              <a:defRPr/>
            </a:pPr>
            <a:fld id="{103D1549-189B-430A-BC2E-B6FA9183E25C}" type="slidenum">
              <a:rPr lang="en-US" smtClean="0"/>
              <a:pPr>
                <a:defRPr/>
              </a:pPr>
              <a:t>34</a:t>
            </a:fld>
            <a:endParaRPr lang="en-US"/>
          </a:p>
        </p:txBody>
      </p:sp>
      <p:pic>
        <p:nvPicPr>
          <p:cNvPr id="18021378" name="Picture 2" descr="http://www.advisorperspectives.com/dshort/charts/indicators/NFIB-optimism-index.gif"/>
          <p:cNvPicPr>
            <a:picLocks noChangeAspect="1" noChangeArrowheads="1"/>
          </p:cNvPicPr>
          <p:nvPr/>
        </p:nvPicPr>
        <p:blipFill>
          <a:blip r:embed="rId4" cstate="email"/>
          <a:srcRect/>
          <a:stretch>
            <a:fillRect/>
          </a:stretch>
        </p:blipFill>
        <p:spPr bwMode="auto">
          <a:xfrm>
            <a:off x="88489" y="1460090"/>
            <a:ext cx="8731046" cy="4978193"/>
          </a:xfrm>
          <a:prstGeom prst="rect">
            <a:avLst/>
          </a:prstGeom>
          <a:noFill/>
        </p:spPr>
      </p:pic>
      <p:sp>
        <p:nvSpPr>
          <p:cNvPr id="10" name="AutoShape 5"/>
          <p:cNvSpPr>
            <a:spLocks noChangeArrowheads="1"/>
          </p:cNvSpPr>
          <p:nvPr/>
        </p:nvSpPr>
        <p:spPr bwMode="blackWhite">
          <a:xfrm>
            <a:off x="4586747" y="2025445"/>
            <a:ext cx="3846730" cy="786582"/>
          </a:xfrm>
          <a:prstGeom prst="wedgeRectCallout">
            <a:avLst>
              <a:gd name="adj1" fmla="val 39154"/>
              <a:gd name="adj2" fmla="val 247909"/>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Small business optimism is off crisis lows but still suffering from economic and regulatory uncertainty</a:t>
            </a:r>
            <a:endParaRPr lang="en-US" sz="16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7938" name="Rectangle 105"/>
          <p:cNvSpPr>
            <a:spLocks noGrp="1" noChangeArrowheads="1"/>
          </p:cNvSpPr>
          <p:nvPr>
            <p:ph type="dt" sz="quarter" idx="10"/>
          </p:nvPr>
        </p:nvSpPr>
        <p:spPr/>
        <p:txBody>
          <a:bodyPr/>
          <a:lstStyle/>
          <a:p>
            <a:pPr>
              <a:defRPr/>
            </a:pPr>
            <a:r>
              <a:rPr lang="en-US" smtClean="0"/>
              <a:t>12/01/09 - 9pm</a:t>
            </a:r>
          </a:p>
        </p:txBody>
      </p:sp>
      <p:sp>
        <p:nvSpPr>
          <p:cNvPr id="167940" name="Rectangle 110"/>
          <p:cNvSpPr>
            <a:spLocks noGrp="1" noChangeArrowheads="1"/>
          </p:cNvSpPr>
          <p:nvPr>
            <p:ph type="sldNum" sz="quarter" idx="12"/>
          </p:nvPr>
        </p:nvSpPr>
        <p:spPr/>
        <p:txBody>
          <a:bodyPr/>
          <a:lstStyle/>
          <a:p>
            <a:pPr>
              <a:defRPr/>
            </a:pPr>
            <a:fld id="{6D036CE7-FA77-4EF8-9AD2-54EB57285A32}" type="slidenum">
              <a:rPr lang="en-US" smtClean="0"/>
              <a:pPr>
                <a:defRPr/>
              </a:pPr>
              <a:t>35</a:t>
            </a:fld>
            <a:endParaRPr lang="en-US" smtClean="0"/>
          </a:p>
        </p:txBody>
      </p:sp>
      <p:sp>
        <p:nvSpPr>
          <p:cNvPr id="153605" name="Rectangle 2"/>
          <p:cNvSpPr>
            <a:spLocks noGrp="1" noChangeArrowheads="1"/>
          </p:cNvSpPr>
          <p:nvPr>
            <p:ph type="title"/>
          </p:nvPr>
        </p:nvSpPr>
        <p:spPr/>
        <p:txBody>
          <a:bodyPr/>
          <a:lstStyle/>
          <a:p>
            <a:r>
              <a:rPr lang="en-US" dirty="0" smtClean="0"/>
              <a:t>12 Industries for the Next 10 Years: Insurance Solutions Needed</a:t>
            </a:r>
          </a:p>
        </p:txBody>
      </p:sp>
      <p:sp>
        <p:nvSpPr>
          <p:cNvPr id="1960963" name="Rectangle 3"/>
          <p:cNvSpPr>
            <a:spLocks noChangeArrowheads="1"/>
          </p:cNvSpPr>
          <p:nvPr/>
        </p:nvSpPr>
        <p:spPr bwMode="blackWhite">
          <a:xfrm>
            <a:off x="1879600" y="5943600"/>
            <a:ext cx="5384800" cy="376238"/>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smtClean="0">
                <a:solidFill>
                  <a:schemeClr val="bg1"/>
                </a:solidFill>
              </a:rPr>
              <a:t>Export-Oriented Industries</a:t>
            </a:r>
          </a:p>
        </p:txBody>
      </p:sp>
      <p:sp>
        <p:nvSpPr>
          <p:cNvPr id="1960964" name="Rectangle 4"/>
          <p:cNvSpPr>
            <a:spLocks noChangeArrowheads="1"/>
          </p:cNvSpPr>
          <p:nvPr/>
        </p:nvSpPr>
        <p:spPr bwMode="blackWhite">
          <a:xfrm>
            <a:off x="1879600" y="1731963"/>
            <a:ext cx="5384800" cy="376237"/>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a:solidFill>
                  <a:schemeClr val="bg1"/>
                </a:solidFill>
                <a:cs typeface="+mn-cs"/>
              </a:rPr>
              <a:t>Health Sciences</a:t>
            </a:r>
          </a:p>
        </p:txBody>
      </p:sp>
      <p:sp>
        <p:nvSpPr>
          <p:cNvPr id="1960965" name="Rectangle 5"/>
          <p:cNvSpPr>
            <a:spLocks noChangeArrowheads="1"/>
          </p:cNvSpPr>
          <p:nvPr/>
        </p:nvSpPr>
        <p:spPr bwMode="blackWhite">
          <a:xfrm>
            <a:off x="1879600" y="1258888"/>
            <a:ext cx="5384800" cy="376237"/>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a:solidFill>
                  <a:schemeClr val="bg1"/>
                </a:solidFill>
                <a:cs typeface="+mn-cs"/>
              </a:rPr>
              <a:t>Health Care</a:t>
            </a:r>
          </a:p>
        </p:txBody>
      </p:sp>
      <p:sp>
        <p:nvSpPr>
          <p:cNvPr id="1960966" name="Rectangle 6"/>
          <p:cNvSpPr>
            <a:spLocks noChangeArrowheads="1"/>
          </p:cNvSpPr>
          <p:nvPr/>
        </p:nvSpPr>
        <p:spPr bwMode="blackWhite">
          <a:xfrm>
            <a:off x="1879600" y="2211388"/>
            <a:ext cx="5384800" cy="376237"/>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a:solidFill>
                  <a:schemeClr val="bg1"/>
                </a:solidFill>
                <a:cs typeface="+mn-cs"/>
              </a:rPr>
              <a:t>Energy (Traditional)</a:t>
            </a:r>
          </a:p>
        </p:txBody>
      </p:sp>
      <p:sp>
        <p:nvSpPr>
          <p:cNvPr id="1960967" name="Rectangle 7"/>
          <p:cNvSpPr>
            <a:spLocks noChangeArrowheads="1"/>
          </p:cNvSpPr>
          <p:nvPr/>
        </p:nvSpPr>
        <p:spPr bwMode="blackWhite">
          <a:xfrm>
            <a:off x="1879600" y="2679700"/>
            <a:ext cx="5384800" cy="376238"/>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a:solidFill>
                  <a:schemeClr val="bg1"/>
                </a:solidFill>
                <a:cs typeface="+mn-cs"/>
              </a:rPr>
              <a:t>Alternative Energy</a:t>
            </a:r>
          </a:p>
        </p:txBody>
      </p:sp>
      <p:sp>
        <p:nvSpPr>
          <p:cNvPr id="1960968" name="Rectangle 8"/>
          <p:cNvSpPr>
            <a:spLocks noChangeArrowheads="1"/>
          </p:cNvSpPr>
          <p:nvPr/>
        </p:nvSpPr>
        <p:spPr bwMode="blackWhite">
          <a:xfrm>
            <a:off x="1879600" y="3136900"/>
            <a:ext cx="5384800" cy="376238"/>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smtClean="0">
                <a:solidFill>
                  <a:schemeClr val="bg1"/>
                </a:solidFill>
                <a:cs typeface="+mn-cs"/>
              </a:rPr>
              <a:t>Petrochemical</a:t>
            </a:r>
            <a:endParaRPr lang="en-US" sz="2000" b="1" dirty="0">
              <a:solidFill>
                <a:schemeClr val="bg1"/>
              </a:solidFill>
              <a:cs typeface="+mn-cs"/>
            </a:endParaRPr>
          </a:p>
        </p:txBody>
      </p:sp>
      <p:sp>
        <p:nvSpPr>
          <p:cNvPr id="1960969" name="Rectangle 9"/>
          <p:cNvSpPr>
            <a:spLocks noChangeArrowheads="1"/>
          </p:cNvSpPr>
          <p:nvPr/>
        </p:nvSpPr>
        <p:spPr bwMode="blackWhite">
          <a:xfrm>
            <a:off x="1879600" y="3590925"/>
            <a:ext cx="5384800" cy="376238"/>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smtClean="0">
                <a:solidFill>
                  <a:schemeClr val="bg1"/>
                </a:solidFill>
                <a:cs typeface="+mn-cs"/>
              </a:rPr>
              <a:t>Agriculture</a:t>
            </a:r>
            <a:endParaRPr lang="en-US" sz="2000" b="1" dirty="0">
              <a:solidFill>
                <a:schemeClr val="bg1"/>
              </a:solidFill>
              <a:cs typeface="+mn-cs"/>
            </a:endParaRPr>
          </a:p>
        </p:txBody>
      </p:sp>
      <p:sp>
        <p:nvSpPr>
          <p:cNvPr id="1960970" name="Rectangle 10"/>
          <p:cNvSpPr>
            <a:spLocks noChangeArrowheads="1"/>
          </p:cNvSpPr>
          <p:nvPr/>
        </p:nvSpPr>
        <p:spPr bwMode="blackWhite">
          <a:xfrm>
            <a:off x="1919941" y="4059238"/>
            <a:ext cx="5384800" cy="376237"/>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smtClean="0">
                <a:solidFill>
                  <a:schemeClr val="bg1"/>
                </a:solidFill>
              </a:rPr>
              <a:t>Natural Resources</a:t>
            </a:r>
            <a:endParaRPr lang="en-US" sz="2000" b="1" dirty="0">
              <a:solidFill>
                <a:schemeClr val="bg1"/>
              </a:solidFill>
              <a:cs typeface="+mn-cs"/>
            </a:endParaRPr>
          </a:p>
        </p:txBody>
      </p:sp>
      <p:sp>
        <p:nvSpPr>
          <p:cNvPr id="1960971" name="Rectangle 11"/>
          <p:cNvSpPr>
            <a:spLocks noChangeArrowheads="1"/>
          </p:cNvSpPr>
          <p:nvPr/>
        </p:nvSpPr>
        <p:spPr bwMode="blackWhite">
          <a:xfrm>
            <a:off x="1879600" y="4527550"/>
            <a:ext cx="5384800" cy="376238"/>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a:solidFill>
                  <a:schemeClr val="bg1"/>
                </a:solidFill>
                <a:cs typeface="+mn-cs"/>
              </a:rPr>
              <a:t>Technology (incl. Biotechnology)</a:t>
            </a:r>
          </a:p>
        </p:txBody>
      </p:sp>
      <p:sp>
        <p:nvSpPr>
          <p:cNvPr id="1960972" name="Rectangle 12"/>
          <p:cNvSpPr>
            <a:spLocks noChangeArrowheads="1"/>
          </p:cNvSpPr>
          <p:nvPr/>
        </p:nvSpPr>
        <p:spPr bwMode="blackWhite">
          <a:xfrm>
            <a:off x="1879600" y="5010150"/>
            <a:ext cx="5384800" cy="376238"/>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a:solidFill>
                  <a:schemeClr val="bg1"/>
                </a:solidFill>
                <a:cs typeface="+mn-cs"/>
              </a:rPr>
              <a:t>Light Manufacturing</a:t>
            </a:r>
          </a:p>
        </p:txBody>
      </p:sp>
      <p:sp>
        <p:nvSpPr>
          <p:cNvPr id="1960973" name="Rectangle 13"/>
          <p:cNvSpPr>
            <a:spLocks noChangeArrowheads="1"/>
          </p:cNvSpPr>
          <p:nvPr/>
        </p:nvSpPr>
        <p:spPr bwMode="blackWhite">
          <a:xfrm>
            <a:off x="1879600" y="5480050"/>
            <a:ext cx="5384800" cy="376238"/>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err="1" smtClean="0">
                <a:solidFill>
                  <a:schemeClr val="bg1"/>
                </a:solidFill>
                <a:cs typeface="+mn-cs"/>
              </a:rPr>
              <a:t>Insourced</a:t>
            </a:r>
            <a:r>
              <a:rPr lang="en-US" sz="2000" b="1" dirty="0" smtClean="0">
                <a:solidFill>
                  <a:schemeClr val="bg1"/>
                </a:solidFill>
                <a:cs typeface="+mn-cs"/>
              </a:rPr>
              <a:t> Manufacturing</a:t>
            </a:r>
            <a:endParaRPr lang="en-US" sz="2000" b="1" dirty="0">
              <a:solidFill>
                <a:schemeClr val="bg1"/>
              </a:solidFill>
              <a:cs typeface="+mn-cs"/>
            </a:endParaRPr>
          </a:p>
        </p:txBody>
      </p:sp>
      <p:sp>
        <p:nvSpPr>
          <p:cNvPr id="17" name="AutoShape 7"/>
          <p:cNvSpPr>
            <a:spLocks noChangeArrowheads="1"/>
          </p:cNvSpPr>
          <p:nvPr/>
        </p:nvSpPr>
        <p:spPr bwMode="blackWhite">
          <a:xfrm>
            <a:off x="7531100" y="2446337"/>
            <a:ext cx="1420813" cy="2448391"/>
          </a:xfrm>
          <a:prstGeom prst="wedgeRectCallout">
            <a:avLst>
              <a:gd name="adj1" fmla="val -59218"/>
              <a:gd name="adj2" fmla="val -89486"/>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cs typeface="+mn-cs"/>
              </a:rPr>
              <a:t>Many industries are poised for growth, </a:t>
            </a:r>
            <a:r>
              <a:rPr lang="en-US" sz="1400" b="1" dirty="0" smtClean="0">
                <a:cs typeface="+mn-cs"/>
              </a:rPr>
              <a:t>though insurers’ ability to capitalize on these industries varies widely</a:t>
            </a:r>
            <a:endParaRPr lang="en-US" sz="1400" b="1" dirty="0">
              <a:cs typeface="+mn-cs"/>
            </a:endParaRPr>
          </a:p>
        </p:txBody>
      </p:sp>
      <p:sp>
        <p:nvSpPr>
          <p:cNvPr id="18" name="Rectangle 3"/>
          <p:cNvSpPr>
            <a:spLocks noChangeArrowheads="1"/>
          </p:cNvSpPr>
          <p:nvPr/>
        </p:nvSpPr>
        <p:spPr bwMode="blackWhite">
          <a:xfrm>
            <a:off x="1870636" y="6391834"/>
            <a:ext cx="5384800" cy="376238"/>
          </a:xfrm>
          <a:prstGeom prst="rect">
            <a:avLst/>
          </a:prstGeom>
          <a:gradFill rotWithShape="1">
            <a:gsLst>
              <a:gs pos="0">
                <a:schemeClr val="accent1"/>
              </a:gs>
              <a:gs pos="100000">
                <a:schemeClr val="accent1">
                  <a:gamma/>
                  <a:shade val="66275"/>
                  <a:invGamma/>
                </a:schemeClr>
              </a:gs>
            </a:gsLst>
            <a:lin ang="5400000" scaled="1"/>
          </a:gradFill>
          <a:ln w="12700" algn="ctr">
            <a:solidFill>
              <a:schemeClr val="accent1"/>
            </a:solidFill>
            <a:miter lim="800000"/>
            <a:headEnd/>
            <a:tailEnd/>
          </a:ln>
          <a:effectLst/>
        </p:spPr>
        <p:txBody>
          <a:bodyPr wrap="none" bIns="64008" anchor="ctr"/>
          <a:lstStyle/>
          <a:p>
            <a:pPr algn="ctr">
              <a:lnSpc>
                <a:spcPct val="95000"/>
              </a:lnSpc>
              <a:spcBef>
                <a:spcPct val="25000"/>
              </a:spcBef>
              <a:defRPr/>
            </a:pPr>
            <a:r>
              <a:rPr lang="en-US" sz="2000" b="1" dirty="0">
                <a:solidFill>
                  <a:schemeClr val="bg1"/>
                </a:solidFill>
                <a:cs typeface="+mn-cs"/>
              </a:rPr>
              <a:t>Shipping (Rail, Marine, </a:t>
            </a:r>
            <a:r>
              <a:rPr lang="en-US" sz="2000" b="1" dirty="0" smtClean="0">
                <a:solidFill>
                  <a:schemeClr val="bg1"/>
                </a:solidFill>
                <a:cs typeface="+mn-cs"/>
              </a:rPr>
              <a:t>Trucking, Pipelines)</a:t>
            </a:r>
            <a:endParaRPr lang="en-US" sz="2000" b="1" dirty="0">
              <a:solidFill>
                <a:schemeClr val="bg1"/>
              </a:solidFill>
              <a:cs typeface="+mn-cs"/>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960965"/>
                                        </p:tgtEl>
                                        <p:attrNameLst>
                                          <p:attrName>style.visibility</p:attrName>
                                        </p:attrNameLst>
                                      </p:cBhvr>
                                      <p:to>
                                        <p:strVal val="visible"/>
                                      </p:to>
                                    </p:set>
                                    <p:anim calcmode="lin" valueType="num">
                                      <p:cBhvr>
                                        <p:cTn id="7" dur="500" fill="hold"/>
                                        <p:tgtEl>
                                          <p:spTgt spid="1960965"/>
                                        </p:tgtEl>
                                        <p:attrNameLst>
                                          <p:attrName>ppt_w</p:attrName>
                                        </p:attrNameLst>
                                      </p:cBhvr>
                                      <p:tavLst>
                                        <p:tav tm="0">
                                          <p:val>
                                            <p:fltVal val="0"/>
                                          </p:val>
                                        </p:tav>
                                        <p:tav tm="100000">
                                          <p:val>
                                            <p:strVal val="#ppt_w"/>
                                          </p:val>
                                        </p:tav>
                                      </p:tavLst>
                                    </p:anim>
                                    <p:anim calcmode="lin" valueType="num">
                                      <p:cBhvr>
                                        <p:cTn id="8" dur="500" fill="hold"/>
                                        <p:tgtEl>
                                          <p:spTgt spid="1960965"/>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500"/>
                                  </p:stCondLst>
                                  <p:childTnLst>
                                    <p:set>
                                      <p:cBhvr>
                                        <p:cTn id="11" dur="1" fill="hold">
                                          <p:stCondLst>
                                            <p:cond delay="0"/>
                                          </p:stCondLst>
                                        </p:cTn>
                                        <p:tgtEl>
                                          <p:spTgt spid="1960964"/>
                                        </p:tgtEl>
                                        <p:attrNameLst>
                                          <p:attrName>style.visibility</p:attrName>
                                        </p:attrNameLst>
                                      </p:cBhvr>
                                      <p:to>
                                        <p:strVal val="visible"/>
                                      </p:to>
                                    </p:set>
                                    <p:anim calcmode="lin" valueType="num">
                                      <p:cBhvr>
                                        <p:cTn id="12" dur="500" fill="hold"/>
                                        <p:tgtEl>
                                          <p:spTgt spid="1960964"/>
                                        </p:tgtEl>
                                        <p:attrNameLst>
                                          <p:attrName>ppt_w</p:attrName>
                                        </p:attrNameLst>
                                      </p:cBhvr>
                                      <p:tavLst>
                                        <p:tav tm="0">
                                          <p:val>
                                            <p:fltVal val="0"/>
                                          </p:val>
                                        </p:tav>
                                        <p:tav tm="100000">
                                          <p:val>
                                            <p:strVal val="#ppt_w"/>
                                          </p:val>
                                        </p:tav>
                                      </p:tavLst>
                                    </p:anim>
                                    <p:anim calcmode="lin" valueType="num">
                                      <p:cBhvr>
                                        <p:cTn id="13" dur="500" fill="hold"/>
                                        <p:tgtEl>
                                          <p:spTgt spid="1960964"/>
                                        </p:tgtEl>
                                        <p:attrNameLst>
                                          <p:attrName>ppt_h</p:attrName>
                                        </p:attrNameLst>
                                      </p:cBhvr>
                                      <p:tavLst>
                                        <p:tav tm="0">
                                          <p:val>
                                            <p:fltVal val="0"/>
                                          </p:val>
                                        </p:tav>
                                        <p:tav tm="100000">
                                          <p:val>
                                            <p:strVal val="#ppt_h"/>
                                          </p:val>
                                        </p:tav>
                                      </p:tavLst>
                                    </p:anim>
                                  </p:childTnLst>
                                </p:cTn>
                              </p:par>
                            </p:childTnLst>
                          </p:cTn>
                        </p:par>
                        <p:par>
                          <p:cTn id="14" fill="hold">
                            <p:stCondLst>
                              <p:cond delay="1500"/>
                            </p:stCondLst>
                            <p:childTnLst>
                              <p:par>
                                <p:cTn id="15" presetID="23" presetClass="entr" presetSubtype="16" fill="hold" grpId="0" nodeType="afterEffect">
                                  <p:stCondLst>
                                    <p:cond delay="500"/>
                                  </p:stCondLst>
                                  <p:childTnLst>
                                    <p:set>
                                      <p:cBhvr>
                                        <p:cTn id="16" dur="1" fill="hold">
                                          <p:stCondLst>
                                            <p:cond delay="0"/>
                                          </p:stCondLst>
                                        </p:cTn>
                                        <p:tgtEl>
                                          <p:spTgt spid="1960966"/>
                                        </p:tgtEl>
                                        <p:attrNameLst>
                                          <p:attrName>style.visibility</p:attrName>
                                        </p:attrNameLst>
                                      </p:cBhvr>
                                      <p:to>
                                        <p:strVal val="visible"/>
                                      </p:to>
                                    </p:set>
                                    <p:anim calcmode="lin" valueType="num">
                                      <p:cBhvr>
                                        <p:cTn id="17" dur="500" fill="hold"/>
                                        <p:tgtEl>
                                          <p:spTgt spid="1960966"/>
                                        </p:tgtEl>
                                        <p:attrNameLst>
                                          <p:attrName>ppt_w</p:attrName>
                                        </p:attrNameLst>
                                      </p:cBhvr>
                                      <p:tavLst>
                                        <p:tav tm="0">
                                          <p:val>
                                            <p:fltVal val="0"/>
                                          </p:val>
                                        </p:tav>
                                        <p:tav tm="100000">
                                          <p:val>
                                            <p:strVal val="#ppt_w"/>
                                          </p:val>
                                        </p:tav>
                                      </p:tavLst>
                                    </p:anim>
                                    <p:anim calcmode="lin" valueType="num">
                                      <p:cBhvr>
                                        <p:cTn id="18" dur="500" fill="hold"/>
                                        <p:tgtEl>
                                          <p:spTgt spid="1960966"/>
                                        </p:tgtEl>
                                        <p:attrNameLst>
                                          <p:attrName>ppt_h</p:attrName>
                                        </p:attrNameLst>
                                      </p:cBhvr>
                                      <p:tavLst>
                                        <p:tav tm="0">
                                          <p:val>
                                            <p:fltVal val="0"/>
                                          </p:val>
                                        </p:tav>
                                        <p:tav tm="100000">
                                          <p:val>
                                            <p:strVal val="#ppt_h"/>
                                          </p:val>
                                        </p:tav>
                                      </p:tavLst>
                                    </p:anim>
                                  </p:childTnLst>
                                </p:cTn>
                              </p:par>
                            </p:childTnLst>
                          </p:cTn>
                        </p:par>
                        <p:par>
                          <p:cTn id="19" fill="hold">
                            <p:stCondLst>
                              <p:cond delay="2500"/>
                            </p:stCondLst>
                            <p:childTnLst>
                              <p:par>
                                <p:cTn id="20" presetID="23" presetClass="entr" presetSubtype="16" fill="hold" grpId="0" nodeType="afterEffect">
                                  <p:stCondLst>
                                    <p:cond delay="500"/>
                                  </p:stCondLst>
                                  <p:childTnLst>
                                    <p:set>
                                      <p:cBhvr>
                                        <p:cTn id="21" dur="1" fill="hold">
                                          <p:stCondLst>
                                            <p:cond delay="0"/>
                                          </p:stCondLst>
                                        </p:cTn>
                                        <p:tgtEl>
                                          <p:spTgt spid="1960967"/>
                                        </p:tgtEl>
                                        <p:attrNameLst>
                                          <p:attrName>style.visibility</p:attrName>
                                        </p:attrNameLst>
                                      </p:cBhvr>
                                      <p:to>
                                        <p:strVal val="visible"/>
                                      </p:to>
                                    </p:set>
                                    <p:anim calcmode="lin" valueType="num">
                                      <p:cBhvr>
                                        <p:cTn id="22" dur="500" fill="hold"/>
                                        <p:tgtEl>
                                          <p:spTgt spid="1960967"/>
                                        </p:tgtEl>
                                        <p:attrNameLst>
                                          <p:attrName>ppt_w</p:attrName>
                                        </p:attrNameLst>
                                      </p:cBhvr>
                                      <p:tavLst>
                                        <p:tav tm="0">
                                          <p:val>
                                            <p:fltVal val="0"/>
                                          </p:val>
                                        </p:tav>
                                        <p:tav tm="100000">
                                          <p:val>
                                            <p:strVal val="#ppt_w"/>
                                          </p:val>
                                        </p:tav>
                                      </p:tavLst>
                                    </p:anim>
                                    <p:anim calcmode="lin" valueType="num">
                                      <p:cBhvr>
                                        <p:cTn id="23" dur="500" fill="hold"/>
                                        <p:tgtEl>
                                          <p:spTgt spid="1960967"/>
                                        </p:tgtEl>
                                        <p:attrNameLst>
                                          <p:attrName>ppt_h</p:attrName>
                                        </p:attrNameLst>
                                      </p:cBhvr>
                                      <p:tavLst>
                                        <p:tav tm="0">
                                          <p:val>
                                            <p:fltVal val="0"/>
                                          </p:val>
                                        </p:tav>
                                        <p:tav tm="100000">
                                          <p:val>
                                            <p:strVal val="#ppt_h"/>
                                          </p:val>
                                        </p:tav>
                                      </p:tavLst>
                                    </p:anim>
                                  </p:childTnLst>
                                </p:cTn>
                              </p:par>
                            </p:childTnLst>
                          </p:cTn>
                        </p:par>
                        <p:par>
                          <p:cTn id="24" fill="hold">
                            <p:stCondLst>
                              <p:cond delay="3500"/>
                            </p:stCondLst>
                            <p:childTnLst>
                              <p:par>
                                <p:cTn id="25" presetID="23" presetClass="entr" presetSubtype="16" fill="hold" grpId="0" nodeType="afterEffect">
                                  <p:stCondLst>
                                    <p:cond delay="500"/>
                                  </p:stCondLst>
                                  <p:childTnLst>
                                    <p:set>
                                      <p:cBhvr>
                                        <p:cTn id="26" dur="1" fill="hold">
                                          <p:stCondLst>
                                            <p:cond delay="0"/>
                                          </p:stCondLst>
                                        </p:cTn>
                                        <p:tgtEl>
                                          <p:spTgt spid="1960968"/>
                                        </p:tgtEl>
                                        <p:attrNameLst>
                                          <p:attrName>style.visibility</p:attrName>
                                        </p:attrNameLst>
                                      </p:cBhvr>
                                      <p:to>
                                        <p:strVal val="visible"/>
                                      </p:to>
                                    </p:set>
                                    <p:anim calcmode="lin" valueType="num">
                                      <p:cBhvr>
                                        <p:cTn id="27" dur="500" fill="hold"/>
                                        <p:tgtEl>
                                          <p:spTgt spid="1960968"/>
                                        </p:tgtEl>
                                        <p:attrNameLst>
                                          <p:attrName>ppt_w</p:attrName>
                                        </p:attrNameLst>
                                      </p:cBhvr>
                                      <p:tavLst>
                                        <p:tav tm="0">
                                          <p:val>
                                            <p:fltVal val="0"/>
                                          </p:val>
                                        </p:tav>
                                        <p:tav tm="100000">
                                          <p:val>
                                            <p:strVal val="#ppt_w"/>
                                          </p:val>
                                        </p:tav>
                                      </p:tavLst>
                                    </p:anim>
                                    <p:anim calcmode="lin" valueType="num">
                                      <p:cBhvr>
                                        <p:cTn id="28" dur="500" fill="hold"/>
                                        <p:tgtEl>
                                          <p:spTgt spid="1960968"/>
                                        </p:tgtEl>
                                        <p:attrNameLst>
                                          <p:attrName>ppt_h</p:attrName>
                                        </p:attrNameLst>
                                      </p:cBhvr>
                                      <p:tavLst>
                                        <p:tav tm="0">
                                          <p:val>
                                            <p:fltVal val="0"/>
                                          </p:val>
                                        </p:tav>
                                        <p:tav tm="100000">
                                          <p:val>
                                            <p:strVal val="#ppt_h"/>
                                          </p:val>
                                        </p:tav>
                                      </p:tavLst>
                                    </p:anim>
                                  </p:childTnLst>
                                </p:cTn>
                              </p:par>
                            </p:childTnLst>
                          </p:cTn>
                        </p:par>
                        <p:par>
                          <p:cTn id="29" fill="hold">
                            <p:stCondLst>
                              <p:cond delay="4500"/>
                            </p:stCondLst>
                            <p:childTnLst>
                              <p:par>
                                <p:cTn id="30" presetID="23" presetClass="entr" presetSubtype="16" fill="hold" grpId="0" nodeType="afterEffect">
                                  <p:stCondLst>
                                    <p:cond delay="500"/>
                                  </p:stCondLst>
                                  <p:childTnLst>
                                    <p:set>
                                      <p:cBhvr>
                                        <p:cTn id="31" dur="1" fill="hold">
                                          <p:stCondLst>
                                            <p:cond delay="0"/>
                                          </p:stCondLst>
                                        </p:cTn>
                                        <p:tgtEl>
                                          <p:spTgt spid="1960969"/>
                                        </p:tgtEl>
                                        <p:attrNameLst>
                                          <p:attrName>style.visibility</p:attrName>
                                        </p:attrNameLst>
                                      </p:cBhvr>
                                      <p:to>
                                        <p:strVal val="visible"/>
                                      </p:to>
                                    </p:set>
                                    <p:anim calcmode="lin" valueType="num">
                                      <p:cBhvr>
                                        <p:cTn id="32" dur="500" fill="hold"/>
                                        <p:tgtEl>
                                          <p:spTgt spid="1960969"/>
                                        </p:tgtEl>
                                        <p:attrNameLst>
                                          <p:attrName>ppt_w</p:attrName>
                                        </p:attrNameLst>
                                      </p:cBhvr>
                                      <p:tavLst>
                                        <p:tav tm="0">
                                          <p:val>
                                            <p:fltVal val="0"/>
                                          </p:val>
                                        </p:tav>
                                        <p:tav tm="100000">
                                          <p:val>
                                            <p:strVal val="#ppt_w"/>
                                          </p:val>
                                        </p:tav>
                                      </p:tavLst>
                                    </p:anim>
                                    <p:anim calcmode="lin" valueType="num">
                                      <p:cBhvr>
                                        <p:cTn id="33" dur="500" fill="hold"/>
                                        <p:tgtEl>
                                          <p:spTgt spid="1960969"/>
                                        </p:tgtEl>
                                        <p:attrNameLst>
                                          <p:attrName>ppt_h</p:attrName>
                                        </p:attrNameLst>
                                      </p:cBhvr>
                                      <p:tavLst>
                                        <p:tav tm="0">
                                          <p:val>
                                            <p:fltVal val="0"/>
                                          </p:val>
                                        </p:tav>
                                        <p:tav tm="100000">
                                          <p:val>
                                            <p:strVal val="#ppt_h"/>
                                          </p:val>
                                        </p:tav>
                                      </p:tavLst>
                                    </p:anim>
                                  </p:childTnLst>
                                </p:cTn>
                              </p:par>
                            </p:childTnLst>
                          </p:cTn>
                        </p:par>
                        <p:par>
                          <p:cTn id="34" fill="hold">
                            <p:stCondLst>
                              <p:cond delay="5500"/>
                            </p:stCondLst>
                            <p:childTnLst>
                              <p:par>
                                <p:cTn id="35" presetID="23" presetClass="entr" presetSubtype="16" fill="hold" grpId="0" nodeType="afterEffect">
                                  <p:stCondLst>
                                    <p:cond delay="500"/>
                                  </p:stCondLst>
                                  <p:childTnLst>
                                    <p:set>
                                      <p:cBhvr>
                                        <p:cTn id="36" dur="1" fill="hold">
                                          <p:stCondLst>
                                            <p:cond delay="0"/>
                                          </p:stCondLst>
                                        </p:cTn>
                                        <p:tgtEl>
                                          <p:spTgt spid="1960970"/>
                                        </p:tgtEl>
                                        <p:attrNameLst>
                                          <p:attrName>style.visibility</p:attrName>
                                        </p:attrNameLst>
                                      </p:cBhvr>
                                      <p:to>
                                        <p:strVal val="visible"/>
                                      </p:to>
                                    </p:set>
                                    <p:anim calcmode="lin" valueType="num">
                                      <p:cBhvr>
                                        <p:cTn id="37" dur="500" fill="hold"/>
                                        <p:tgtEl>
                                          <p:spTgt spid="1960970"/>
                                        </p:tgtEl>
                                        <p:attrNameLst>
                                          <p:attrName>ppt_w</p:attrName>
                                        </p:attrNameLst>
                                      </p:cBhvr>
                                      <p:tavLst>
                                        <p:tav tm="0">
                                          <p:val>
                                            <p:fltVal val="0"/>
                                          </p:val>
                                        </p:tav>
                                        <p:tav tm="100000">
                                          <p:val>
                                            <p:strVal val="#ppt_w"/>
                                          </p:val>
                                        </p:tav>
                                      </p:tavLst>
                                    </p:anim>
                                    <p:anim calcmode="lin" valueType="num">
                                      <p:cBhvr>
                                        <p:cTn id="38" dur="500" fill="hold"/>
                                        <p:tgtEl>
                                          <p:spTgt spid="1960970"/>
                                        </p:tgtEl>
                                        <p:attrNameLst>
                                          <p:attrName>ppt_h</p:attrName>
                                        </p:attrNameLst>
                                      </p:cBhvr>
                                      <p:tavLst>
                                        <p:tav tm="0">
                                          <p:val>
                                            <p:fltVal val="0"/>
                                          </p:val>
                                        </p:tav>
                                        <p:tav tm="100000">
                                          <p:val>
                                            <p:strVal val="#ppt_h"/>
                                          </p:val>
                                        </p:tav>
                                      </p:tavLst>
                                    </p:anim>
                                  </p:childTnLst>
                                </p:cTn>
                              </p:par>
                            </p:childTnLst>
                          </p:cTn>
                        </p:par>
                        <p:par>
                          <p:cTn id="39" fill="hold">
                            <p:stCondLst>
                              <p:cond delay="6500"/>
                            </p:stCondLst>
                            <p:childTnLst>
                              <p:par>
                                <p:cTn id="40" presetID="23" presetClass="entr" presetSubtype="16" fill="hold" grpId="0" nodeType="afterEffect">
                                  <p:stCondLst>
                                    <p:cond delay="500"/>
                                  </p:stCondLst>
                                  <p:childTnLst>
                                    <p:set>
                                      <p:cBhvr>
                                        <p:cTn id="41" dur="1" fill="hold">
                                          <p:stCondLst>
                                            <p:cond delay="0"/>
                                          </p:stCondLst>
                                        </p:cTn>
                                        <p:tgtEl>
                                          <p:spTgt spid="1960971"/>
                                        </p:tgtEl>
                                        <p:attrNameLst>
                                          <p:attrName>style.visibility</p:attrName>
                                        </p:attrNameLst>
                                      </p:cBhvr>
                                      <p:to>
                                        <p:strVal val="visible"/>
                                      </p:to>
                                    </p:set>
                                    <p:anim calcmode="lin" valueType="num">
                                      <p:cBhvr>
                                        <p:cTn id="42" dur="500" fill="hold"/>
                                        <p:tgtEl>
                                          <p:spTgt spid="1960971"/>
                                        </p:tgtEl>
                                        <p:attrNameLst>
                                          <p:attrName>ppt_w</p:attrName>
                                        </p:attrNameLst>
                                      </p:cBhvr>
                                      <p:tavLst>
                                        <p:tav tm="0">
                                          <p:val>
                                            <p:fltVal val="0"/>
                                          </p:val>
                                        </p:tav>
                                        <p:tav tm="100000">
                                          <p:val>
                                            <p:strVal val="#ppt_w"/>
                                          </p:val>
                                        </p:tav>
                                      </p:tavLst>
                                    </p:anim>
                                    <p:anim calcmode="lin" valueType="num">
                                      <p:cBhvr>
                                        <p:cTn id="43" dur="500" fill="hold"/>
                                        <p:tgtEl>
                                          <p:spTgt spid="1960971"/>
                                        </p:tgtEl>
                                        <p:attrNameLst>
                                          <p:attrName>ppt_h</p:attrName>
                                        </p:attrNameLst>
                                      </p:cBhvr>
                                      <p:tavLst>
                                        <p:tav tm="0">
                                          <p:val>
                                            <p:fltVal val="0"/>
                                          </p:val>
                                        </p:tav>
                                        <p:tav tm="100000">
                                          <p:val>
                                            <p:strVal val="#ppt_h"/>
                                          </p:val>
                                        </p:tav>
                                      </p:tavLst>
                                    </p:anim>
                                  </p:childTnLst>
                                </p:cTn>
                              </p:par>
                            </p:childTnLst>
                          </p:cTn>
                        </p:par>
                        <p:par>
                          <p:cTn id="44" fill="hold">
                            <p:stCondLst>
                              <p:cond delay="7500"/>
                            </p:stCondLst>
                            <p:childTnLst>
                              <p:par>
                                <p:cTn id="45" presetID="23" presetClass="entr" presetSubtype="16" fill="hold" grpId="0" nodeType="afterEffect">
                                  <p:stCondLst>
                                    <p:cond delay="500"/>
                                  </p:stCondLst>
                                  <p:childTnLst>
                                    <p:set>
                                      <p:cBhvr>
                                        <p:cTn id="46" dur="1" fill="hold">
                                          <p:stCondLst>
                                            <p:cond delay="0"/>
                                          </p:stCondLst>
                                        </p:cTn>
                                        <p:tgtEl>
                                          <p:spTgt spid="1960972"/>
                                        </p:tgtEl>
                                        <p:attrNameLst>
                                          <p:attrName>style.visibility</p:attrName>
                                        </p:attrNameLst>
                                      </p:cBhvr>
                                      <p:to>
                                        <p:strVal val="visible"/>
                                      </p:to>
                                    </p:set>
                                    <p:anim calcmode="lin" valueType="num">
                                      <p:cBhvr>
                                        <p:cTn id="47" dur="500" fill="hold"/>
                                        <p:tgtEl>
                                          <p:spTgt spid="1960972"/>
                                        </p:tgtEl>
                                        <p:attrNameLst>
                                          <p:attrName>ppt_w</p:attrName>
                                        </p:attrNameLst>
                                      </p:cBhvr>
                                      <p:tavLst>
                                        <p:tav tm="0">
                                          <p:val>
                                            <p:fltVal val="0"/>
                                          </p:val>
                                        </p:tav>
                                        <p:tav tm="100000">
                                          <p:val>
                                            <p:strVal val="#ppt_w"/>
                                          </p:val>
                                        </p:tav>
                                      </p:tavLst>
                                    </p:anim>
                                    <p:anim calcmode="lin" valueType="num">
                                      <p:cBhvr>
                                        <p:cTn id="48" dur="500" fill="hold"/>
                                        <p:tgtEl>
                                          <p:spTgt spid="1960972"/>
                                        </p:tgtEl>
                                        <p:attrNameLst>
                                          <p:attrName>ppt_h</p:attrName>
                                        </p:attrNameLst>
                                      </p:cBhvr>
                                      <p:tavLst>
                                        <p:tav tm="0">
                                          <p:val>
                                            <p:fltVal val="0"/>
                                          </p:val>
                                        </p:tav>
                                        <p:tav tm="100000">
                                          <p:val>
                                            <p:strVal val="#ppt_h"/>
                                          </p:val>
                                        </p:tav>
                                      </p:tavLst>
                                    </p:anim>
                                  </p:childTnLst>
                                </p:cTn>
                              </p:par>
                            </p:childTnLst>
                          </p:cTn>
                        </p:par>
                        <p:par>
                          <p:cTn id="49" fill="hold">
                            <p:stCondLst>
                              <p:cond delay="8500"/>
                            </p:stCondLst>
                            <p:childTnLst>
                              <p:par>
                                <p:cTn id="50" presetID="23" presetClass="entr" presetSubtype="16" fill="hold" grpId="0" nodeType="afterEffect">
                                  <p:stCondLst>
                                    <p:cond delay="500"/>
                                  </p:stCondLst>
                                  <p:childTnLst>
                                    <p:set>
                                      <p:cBhvr>
                                        <p:cTn id="51" dur="1" fill="hold">
                                          <p:stCondLst>
                                            <p:cond delay="0"/>
                                          </p:stCondLst>
                                        </p:cTn>
                                        <p:tgtEl>
                                          <p:spTgt spid="1960973"/>
                                        </p:tgtEl>
                                        <p:attrNameLst>
                                          <p:attrName>style.visibility</p:attrName>
                                        </p:attrNameLst>
                                      </p:cBhvr>
                                      <p:to>
                                        <p:strVal val="visible"/>
                                      </p:to>
                                    </p:set>
                                    <p:anim calcmode="lin" valueType="num">
                                      <p:cBhvr>
                                        <p:cTn id="52" dur="500" fill="hold"/>
                                        <p:tgtEl>
                                          <p:spTgt spid="1960973"/>
                                        </p:tgtEl>
                                        <p:attrNameLst>
                                          <p:attrName>ppt_w</p:attrName>
                                        </p:attrNameLst>
                                      </p:cBhvr>
                                      <p:tavLst>
                                        <p:tav tm="0">
                                          <p:val>
                                            <p:fltVal val="0"/>
                                          </p:val>
                                        </p:tav>
                                        <p:tav tm="100000">
                                          <p:val>
                                            <p:strVal val="#ppt_w"/>
                                          </p:val>
                                        </p:tav>
                                      </p:tavLst>
                                    </p:anim>
                                    <p:anim calcmode="lin" valueType="num">
                                      <p:cBhvr>
                                        <p:cTn id="53" dur="500" fill="hold"/>
                                        <p:tgtEl>
                                          <p:spTgt spid="1960973"/>
                                        </p:tgtEl>
                                        <p:attrNameLst>
                                          <p:attrName>ppt_h</p:attrName>
                                        </p:attrNameLst>
                                      </p:cBhvr>
                                      <p:tavLst>
                                        <p:tav tm="0">
                                          <p:val>
                                            <p:fltVal val="0"/>
                                          </p:val>
                                        </p:tav>
                                        <p:tav tm="100000">
                                          <p:val>
                                            <p:strVal val="#ppt_h"/>
                                          </p:val>
                                        </p:tav>
                                      </p:tavLst>
                                    </p:anim>
                                  </p:childTnLst>
                                </p:cTn>
                              </p:par>
                            </p:childTnLst>
                          </p:cTn>
                        </p:par>
                        <p:par>
                          <p:cTn id="54" fill="hold">
                            <p:stCondLst>
                              <p:cond delay="9500"/>
                            </p:stCondLst>
                            <p:childTnLst>
                              <p:par>
                                <p:cTn id="55" presetID="23" presetClass="entr" presetSubtype="16" fill="hold" grpId="0" nodeType="afterEffect">
                                  <p:stCondLst>
                                    <p:cond delay="0"/>
                                  </p:stCondLst>
                                  <p:childTnLst>
                                    <p:set>
                                      <p:cBhvr>
                                        <p:cTn id="56" dur="1" fill="hold">
                                          <p:stCondLst>
                                            <p:cond delay="0"/>
                                          </p:stCondLst>
                                        </p:cTn>
                                        <p:tgtEl>
                                          <p:spTgt spid="1960963"/>
                                        </p:tgtEl>
                                        <p:attrNameLst>
                                          <p:attrName>style.visibility</p:attrName>
                                        </p:attrNameLst>
                                      </p:cBhvr>
                                      <p:to>
                                        <p:strVal val="visible"/>
                                      </p:to>
                                    </p:set>
                                    <p:anim calcmode="lin" valueType="num">
                                      <p:cBhvr>
                                        <p:cTn id="57" dur="500" fill="hold"/>
                                        <p:tgtEl>
                                          <p:spTgt spid="1960963"/>
                                        </p:tgtEl>
                                        <p:attrNameLst>
                                          <p:attrName>ppt_w</p:attrName>
                                        </p:attrNameLst>
                                      </p:cBhvr>
                                      <p:tavLst>
                                        <p:tav tm="0">
                                          <p:val>
                                            <p:fltVal val="0"/>
                                          </p:val>
                                        </p:tav>
                                        <p:tav tm="100000">
                                          <p:val>
                                            <p:strVal val="#ppt_w"/>
                                          </p:val>
                                        </p:tav>
                                      </p:tavLst>
                                    </p:anim>
                                    <p:anim calcmode="lin" valueType="num">
                                      <p:cBhvr>
                                        <p:cTn id="58" dur="500" fill="hold"/>
                                        <p:tgtEl>
                                          <p:spTgt spid="1960963"/>
                                        </p:tgtEl>
                                        <p:attrNameLst>
                                          <p:attrName>ppt_h</p:attrName>
                                        </p:attrNameLst>
                                      </p:cBhvr>
                                      <p:tavLst>
                                        <p:tav tm="0">
                                          <p:val>
                                            <p:fltVal val="0"/>
                                          </p:val>
                                        </p:tav>
                                        <p:tav tm="100000">
                                          <p:val>
                                            <p:strVal val="#ppt_h"/>
                                          </p:val>
                                        </p:tav>
                                      </p:tavLst>
                                    </p:anim>
                                  </p:childTnLst>
                                </p:cTn>
                              </p:par>
                            </p:childTnLst>
                          </p:cTn>
                        </p:par>
                        <p:par>
                          <p:cTn id="59" fill="hold">
                            <p:stCondLst>
                              <p:cond delay="10000"/>
                            </p:stCondLst>
                            <p:childTnLst>
                              <p:par>
                                <p:cTn id="60" presetID="2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childTnLst>
                                </p:cTn>
                              </p:par>
                            </p:childTnLst>
                          </p:cTn>
                        </p:par>
                        <p:par>
                          <p:cTn id="64" fill="hold">
                            <p:stCondLst>
                              <p:cond delay="10500"/>
                            </p:stCondLst>
                            <p:childTnLst>
                              <p:par>
                                <p:cTn id="65" presetID="22" presetClass="entr" presetSubtype="2" fill="hold" grpId="0" nodeType="afterEffect">
                                  <p:stCondLst>
                                    <p:cond delay="0"/>
                                  </p:stCondLst>
                                  <p:childTnLst>
                                    <p:set>
                                      <p:cBhvr>
                                        <p:cTn id="66" dur="1" fill="hold">
                                          <p:stCondLst>
                                            <p:cond delay="0"/>
                                          </p:stCondLst>
                                        </p:cTn>
                                        <p:tgtEl>
                                          <p:spTgt spid="17"/>
                                        </p:tgtEl>
                                        <p:attrNameLst>
                                          <p:attrName>style.visibility</p:attrName>
                                        </p:attrNameLst>
                                      </p:cBhvr>
                                      <p:to>
                                        <p:strVal val="visible"/>
                                      </p:to>
                                    </p:set>
                                    <p:animEffect transition="in" filter="wipe(right)">
                                      <p:cBhvr>
                                        <p:cTn id="6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0963" grpId="0" animBg="1"/>
      <p:bldP spid="1960964" grpId="0" animBg="1"/>
      <p:bldP spid="1960965" grpId="0" animBg="1"/>
      <p:bldP spid="1960966" grpId="0" animBg="1"/>
      <p:bldP spid="1960967" grpId="0" animBg="1"/>
      <p:bldP spid="1960968" grpId="0" animBg="1"/>
      <p:bldP spid="1960969" grpId="0" animBg="1"/>
      <p:bldP spid="1960970" grpId="0" animBg="1"/>
      <p:bldP spid="1960971" grpId="0" animBg="1"/>
      <p:bldP spid="1960972" grpId="0" animBg="1"/>
      <p:bldP spid="1960973" grpId="0" animBg="1"/>
      <p:bldP spid="17" grpId="0" animBg="1"/>
      <p:bldP spid="18" grpId="0" animBg="1"/>
    </p:bld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6258"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96259"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B4FC32C-87B1-44C7-8DC7-77CCE9CCF57C}" type="slidenum">
              <a:rPr lang="en-US" sz="900">
                <a:solidFill>
                  <a:schemeClr val="bg1"/>
                </a:solidFill>
              </a:rPr>
              <a:pPr algn="r" eaLnBrk="0" hangingPunct="0">
                <a:lnSpc>
                  <a:spcPct val="85000"/>
                </a:lnSpc>
                <a:spcBef>
                  <a:spcPct val="20000"/>
                </a:spcBef>
              </a:pPr>
              <a:t>36</a:t>
            </a:fld>
            <a:endParaRPr lang="en-US" sz="900">
              <a:solidFill>
                <a:schemeClr val="bg1"/>
              </a:solidFill>
            </a:endParaRPr>
          </a:p>
        </p:txBody>
      </p:sp>
      <p:pic>
        <p:nvPicPr>
          <p:cNvPr id="96260"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1924102" name="Rectangle 6"/>
          <p:cNvSpPr>
            <a:spLocks noChangeArrowheads="1"/>
          </p:cNvSpPr>
          <p:nvPr/>
        </p:nvSpPr>
        <p:spPr bwMode="blackWhite">
          <a:xfrm>
            <a:off x="609600" y="1971675"/>
            <a:ext cx="8239125" cy="207645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800" b="1" dirty="0" smtClean="0">
                <a:solidFill>
                  <a:srgbClr val="FFFFFF"/>
                </a:solidFill>
              </a:rPr>
              <a:t>U.S. Insured Catastrophe Loss Update</a:t>
            </a:r>
          </a:p>
        </p:txBody>
      </p:sp>
      <p:sp>
        <p:nvSpPr>
          <p:cNvPr id="7" name="TextBox 5"/>
          <p:cNvSpPr txBox="1">
            <a:spLocks noChangeArrowheads="1"/>
          </p:cNvSpPr>
          <p:nvPr/>
        </p:nvSpPr>
        <p:spPr bwMode="auto">
          <a:xfrm>
            <a:off x="578224" y="4397375"/>
            <a:ext cx="8014447" cy="1077218"/>
          </a:xfrm>
          <a:prstGeom prst="rect">
            <a:avLst/>
          </a:prstGeom>
          <a:noFill/>
          <a:ln w="9525">
            <a:noFill/>
            <a:miter lim="800000"/>
            <a:headEnd/>
            <a:tailEnd/>
          </a:ln>
        </p:spPr>
        <p:txBody>
          <a:bodyPr wrap="square">
            <a:spAutoFit/>
          </a:bodyPr>
          <a:lstStyle/>
          <a:p>
            <a:pPr algn="ctr"/>
            <a:r>
              <a:rPr lang="en-US" sz="3200" b="1" dirty="0" smtClean="0">
                <a:solidFill>
                  <a:srgbClr val="225A7A"/>
                </a:solidFill>
              </a:rPr>
              <a:t>Catastrophe Losses in Recent Years Have Been Very High</a:t>
            </a:r>
            <a:endParaRPr lang="en-US" sz="3200" b="1" i="1" dirty="0">
              <a:solidFill>
                <a:srgbClr val="C00000"/>
              </a:solidFill>
            </a:endParaRPr>
          </a:p>
        </p:txBody>
      </p:sp>
      <p:sp>
        <p:nvSpPr>
          <p:cNvPr id="8" name="Date Placeholder 7"/>
          <p:cNvSpPr>
            <a:spLocks noGrp="1"/>
          </p:cNvSpPr>
          <p:nvPr>
            <p:ph type="dt" sz="half" idx="10"/>
          </p:nvPr>
        </p:nvSpPr>
        <p:spPr/>
        <p:txBody>
          <a:bodyPr/>
          <a:lstStyle/>
          <a:p>
            <a:pPr>
              <a:defRPr/>
            </a:pPr>
            <a:r>
              <a:rPr lang="en-US" smtClean="0"/>
              <a:t>12/01/09 - 9pm</a:t>
            </a:r>
            <a:endParaRPr lang="en-US"/>
          </a:p>
        </p:txBody>
      </p:sp>
      <p:sp>
        <p:nvSpPr>
          <p:cNvPr id="9" name="Slide Number Placeholder 8"/>
          <p:cNvSpPr>
            <a:spLocks noGrp="1"/>
          </p:cNvSpPr>
          <p:nvPr>
            <p:ph type="sldNum" sz="quarter" idx="12"/>
          </p:nvPr>
        </p:nvSpPr>
        <p:spPr/>
        <p:txBody>
          <a:bodyPr/>
          <a:lstStyle/>
          <a:p>
            <a:pPr>
              <a:defRPr/>
            </a:pPr>
            <a:fld id="{79649112-2361-4913-9798-B6AEBB59A8D4}" type="slidenum">
              <a:rPr lang="en-US" smtClean="0"/>
              <a:pPr>
                <a:defRPr/>
              </a:pPr>
              <a:t>36</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24102"/>
                                        </p:tgtEl>
                                        <p:attrNameLst>
                                          <p:attrName>style.visibility</p:attrName>
                                        </p:attrNameLst>
                                      </p:cBhvr>
                                      <p:to>
                                        <p:strVal val="visible"/>
                                      </p:to>
                                    </p:set>
                                    <p:animEffect transition="in" filter="barn(outVertical)">
                                      <p:cBhvr>
                                        <p:cTn id="7" dur="1000"/>
                                        <p:tgtEl>
                                          <p:spTgt spid="192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410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921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rgbClr val="FFFFFF"/>
                </a:solidFill>
                <a:latin typeface="Times New Roman" pitchFamily="18" charset="0"/>
              </a:rPr>
              <a:t>12/01/09 - 9pm</a:t>
            </a:r>
          </a:p>
        </p:txBody>
      </p:sp>
      <p:sp>
        <p:nvSpPr>
          <p:cNvPr id="192922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rgbClr val="FFFFFF"/>
                </a:solidFill>
                <a:latin typeface="Times New Roman" pitchFamily="18" charset="0"/>
              </a:rPr>
              <a:t>eSlide – P6466 – The Financial Crisis and the Future of the P/C</a:t>
            </a:r>
          </a:p>
        </p:txBody>
      </p:sp>
      <p:sp>
        <p:nvSpPr>
          <p:cNvPr id="192922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BF83BB6-F6BE-4086-BDD1-22EA1B241088}" type="slidenum">
              <a:rPr lang="en-US" sz="900">
                <a:solidFill>
                  <a:srgbClr val="000000"/>
                </a:solidFill>
                <a:latin typeface="Times New Roman" pitchFamily="18" charset="0"/>
              </a:rPr>
              <a:pPr algn="r" eaLnBrk="0" hangingPunct="0">
                <a:lnSpc>
                  <a:spcPct val="85000"/>
                </a:lnSpc>
                <a:spcBef>
                  <a:spcPct val="20000"/>
                </a:spcBef>
              </a:pPr>
              <a:t>37</a:t>
            </a:fld>
            <a:endParaRPr lang="en-US" sz="900">
              <a:solidFill>
                <a:srgbClr val="000000"/>
              </a:solidFill>
              <a:latin typeface="Times New Roman" pitchFamily="18" charset="0"/>
            </a:endParaRPr>
          </a:p>
        </p:txBody>
      </p:sp>
      <p:graphicFrame>
        <p:nvGraphicFramePr>
          <p:cNvPr id="1929218" name="Object 2"/>
          <p:cNvGraphicFramePr>
            <a:graphicFrameLocks noChangeAspect="1"/>
          </p:cNvGraphicFramePr>
          <p:nvPr/>
        </p:nvGraphicFramePr>
        <p:xfrm>
          <a:off x="215900" y="1368425"/>
          <a:ext cx="8686800" cy="3475038"/>
        </p:xfrm>
        <a:graphic>
          <a:graphicData uri="http://schemas.openxmlformats.org/presentationml/2006/ole">
            <p:oleObj spid="_x0000_s19104770" name="Chart" r:id="rId4" imgW="8543899" imgH="3552866" progId="MSGraph.Chart.8">
              <p:embed followColorScheme="full"/>
            </p:oleObj>
          </a:graphicData>
        </a:graphic>
      </p:graphicFrame>
      <p:sp>
        <p:nvSpPr>
          <p:cNvPr id="1929222" name="Rectangle 3"/>
          <p:cNvSpPr>
            <a:spLocks noGrp="1" noChangeArrowheads="1"/>
          </p:cNvSpPr>
          <p:nvPr>
            <p:ph type="title" idx="4294967295"/>
          </p:nvPr>
        </p:nvSpPr>
        <p:spPr/>
        <p:txBody>
          <a:bodyPr/>
          <a:lstStyle/>
          <a:p>
            <a:r>
              <a:rPr lang="en-US" dirty="0" smtClean="0"/>
              <a:t>U.S. Insured Catastrophe Losses</a:t>
            </a:r>
          </a:p>
        </p:txBody>
      </p:sp>
      <p:sp>
        <p:nvSpPr>
          <p:cNvPr id="1929223" name="Rectangle 4"/>
          <p:cNvSpPr>
            <a:spLocks noChangeArrowheads="1"/>
          </p:cNvSpPr>
          <p:nvPr/>
        </p:nvSpPr>
        <p:spPr bwMode="auto">
          <a:xfrm>
            <a:off x="0" y="5733846"/>
            <a:ext cx="9144000" cy="1124154"/>
          </a:xfrm>
          <a:prstGeom prst="rect">
            <a:avLst/>
          </a:prstGeom>
          <a:noFill/>
          <a:ln w="9525" algn="ctr">
            <a:noFill/>
            <a:miter lim="800000"/>
            <a:headEnd/>
            <a:tailEnd/>
          </a:ln>
        </p:spPr>
        <p:txBody>
          <a:bodyPr wrap="square" lIns="365760" tIns="0" rIns="0" bIns="137160" anchor="b">
            <a:spAutoFit/>
          </a:bodyPr>
          <a:lstStyle/>
          <a:p>
            <a:pPr algn="l" eaLnBrk="0" hangingPunct="0">
              <a:lnSpc>
                <a:spcPct val="85000"/>
              </a:lnSpc>
              <a:spcBef>
                <a:spcPct val="25000"/>
              </a:spcBef>
              <a:buClr>
                <a:srgbClr val="FF6801"/>
              </a:buClr>
              <a:buFont typeface="Wingdings" pitchFamily="2" charset="2"/>
              <a:buNone/>
            </a:pPr>
            <a:endParaRPr lang="en-US" sz="1050" dirty="0">
              <a:solidFill>
                <a:srgbClr val="000000"/>
              </a:solidFill>
              <a:latin typeface="Times New Roman" pitchFamily="18" charset="0"/>
            </a:endParaRPr>
          </a:p>
          <a:p>
            <a:pPr algn="l" eaLnBrk="0" hangingPunct="0">
              <a:lnSpc>
                <a:spcPct val="85000"/>
              </a:lnSpc>
              <a:spcBef>
                <a:spcPct val="25000"/>
              </a:spcBef>
              <a:buClr>
                <a:srgbClr val="FF6801"/>
              </a:buClr>
              <a:buFont typeface="Wingdings" pitchFamily="2" charset="2"/>
              <a:buNone/>
            </a:pPr>
            <a:endParaRPr lang="en-US" sz="1050" dirty="0">
              <a:solidFill>
                <a:srgbClr val="000000"/>
              </a:solidFill>
              <a:latin typeface="Times New Roman" pitchFamily="18" charset="0"/>
            </a:endParaRPr>
          </a:p>
          <a:p>
            <a:pPr algn="l" eaLnBrk="0" hangingPunct="0">
              <a:lnSpc>
                <a:spcPct val="85000"/>
              </a:lnSpc>
              <a:spcBef>
                <a:spcPct val="25000"/>
              </a:spcBef>
              <a:buClr>
                <a:srgbClr val="FF6801"/>
              </a:buClr>
              <a:buFont typeface="Wingdings" pitchFamily="2" charset="2"/>
              <a:buNone/>
            </a:pPr>
            <a:r>
              <a:rPr lang="en-US" sz="1050" dirty="0" smtClean="0">
                <a:solidFill>
                  <a:srgbClr val="000000"/>
                </a:solidFill>
              </a:rPr>
              <a:t>*Through 6/2/13. Includes $2.6B for 2013:Q1 (PCS) and $5.32B for the period 4/1 – 6/2/13 (Aon Benfield Monthly Global Catastrophe Recap).</a:t>
            </a:r>
            <a:endParaRPr lang="en-US" sz="1050" dirty="0">
              <a:solidFill>
                <a:srgbClr val="000000"/>
              </a:solidFill>
            </a:endParaRPr>
          </a:p>
          <a:p>
            <a:pPr algn="l" eaLnBrk="0" hangingPunct="0">
              <a:lnSpc>
                <a:spcPct val="85000"/>
              </a:lnSpc>
              <a:spcBef>
                <a:spcPct val="25000"/>
              </a:spcBef>
              <a:buClr>
                <a:srgbClr val="FF6801"/>
              </a:buClr>
              <a:buFont typeface="Wingdings" pitchFamily="2" charset="2"/>
              <a:buNone/>
            </a:pPr>
            <a:r>
              <a:rPr lang="en-US" sz="1050" dirty="0">
                <a:solidFill>
                  <a:srgbClr val="000000"/>
                </a:solidFill>
              </a:rPr>
              <a:t>Note: 2001 figure includes $20.3B for 9/11 losses reported through 12/31/01 ($25.9B 2011 dollars). Includes only business and personal property claims, business interruption and auto claims. Non-prop/BI losses = $12.2B ($15.6B in 2011 dollars.)  </a:t>
            </a:r>
          </a:p>
          <a:p>
            <a:pPr algn="l" eaLnBrk="0" hangingPunct="0">
              <a:lnSpc>
                <a:spcPct val="85000"/>
              </a:lnSpc>
              <a:spcBef>
                <a:spcPct val="25000"/>
              </a:spcBef>
              <a:buClr>
                <a:srgbClr val="FF6801"/>
              </a:buClr>
              <a:buFont typeface="Wingdings" pitchFamily="2" charset="2"/>
              <a:buNone/>
            </a:pPr>
            <a:r>
              <a:rPr lang="en-US" sz="1050" dirty="0">
                <a:solidFill>
                  <a:srgbClr val="000000"/>
                </a:solidFill>
              </a:rPr>
              <a:t>Sources: Property Claims Service/ISO;  Insurance Information Institute.</a:t>
            </a:r>
          </a:p>
        </p:txBody>
      </p:sp>
      <p:sp>
        <p:nvSpPr>
          <p:cNvPr id="2120710" name="Rectangle 6"/>
          <p:cNvSpPr>
            <a:spLocks noChangeArrowheads="1"/>
          </p:cNvSpPr>
          <p:nvPr/>
        </p:nvSpPr>
        <p:spPr bwMode="blackWhite">
          <a:xfrm>
            <a:off x="206476" y="4811844"/>
            <a:ext cx="6778939" cy="119921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smtClean="0">
                <a:solidFill>
                  <a:srgbClr val="FFFFFF"/>
                </a:solidFill>
              </a:rPr>
              <a:t>2012 Was the 3</a:t>
            </a:r>
            <a:r>
              <a:rPr lang="en-US" sz="2000" b="1" baseline="30000" dirty="0" smtClean="0">
                <a:solidFill>
                  <a:srgbClr val="FFFFFF"/>
                </a:solidFill>
              </a:rPr>
              <a:t>rd</a:t>
            </a:r>
            <a:r>
              <a:rPr lang="en-US" sz="2000" b="1" dirty="0" smtClean="0">
                <a:solidFill>
                  <a:srgbClr val="FFFFFF"/>
                </a:solidFill>
              </a:rPr>
              <a:t> Highest Year on Record for Insured Losses in U.S. History on an Inflation-Adj. Basis. 2011 Losses Were </a:t>
            </a:r>
            <a:r>
              <a:rPr lang="en-US" sz="2000" b="1" dirty="0">
                <a:solidFill>
                  <a:srgbClr val="FFFFFF"/>
                </a:solidFill>
              </a:rPr>
              <a:t>the </a:t>
            </a:r>
            <a:r>
              <a:rPr lang="en-US" sz="2000" b="1" dirty="0" smtClean="0">
                <a:solidFill>
                  <a:srgbClr val="FFFFFF"/>
                </a:solidFill>
              </a:rPr>
              <a:t>6</a:t>
            </a:r>
            <a:r>
              <a:rPr lang="en-US" sz="2000" b="1" baseline="30000" dirty="0" smtClean="0">
                <a:solidFill>
                  <a:srgbClr val="FFFFFF"/>
                </a:solidFill>
              </a:rPr>
              <a:t>th</a:t>
            </a:r>
            <a:r>
              <a:rPr lang="en-US" sz="2000" b="1" dirty="0" smtClean="0">
                <a:solidFill>
                  <a:srgbClr val="FFFFFF"/>
                </a:solidFill>
              </a:rPr>
              <a:t> Highest. YTD 2013 Running Below Average But Q3 Is Typically the Costliest Quarter.</a:t>
            </a:r>
            <a:endParaRPr lang="en-US" sz="2000" b="1" i="1" dirty="0">
              <a:solidFill>
                <a:srgbClr val="FFFFFF"/>
              </a:solidFill>
            </a:endParaRPr>
          </a:p>
        </p:txBody>
      </p:sp>
      <p:sp>
        <p:nvSpPr>
          <p:cNvPr id="2120711" name="AutoShape 7"/>
          <p:cNvSpPr>
            <a:spLocks noChangeArrowheads="1"/>
          </p:cNvSpPr>
          <p:nvPr/>
        </p:nvSpPr>
        <p:spPr bwMode="blackWhite">
          <a:xfrm>
            <a:off x="6548284" y="1399642"/>
            <a:ext cx="2271251" cy="965657"/>
          </a:xfrm>
          <a:prstGeom prst="wedgeRectCallout">
            <a:avLst>
              <a:gd name="adj1" fmla="val 28716"/>
              <a:gd name="adj2" fmla="val 7872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400" b="1" dirty="0" smtClean="0">
                <a:solidFill>
                  <a:srgbClr val="FFFFFF"/>
                </a:solidFill>
                <a:latin typeface="Arial" pitchFamily="34" charset="0"/>
                <a:cs typeface="Arial" pitchFamily="34" charset="0"/>
              </a:rPr>
              <a:t> 2012  was likely the third most expensive year ever for insured CAT losses</a:t>
            </a:r>
            <a:endParaRPr lang="en-US" sz="1400" b="1" dirty="0">
              <a:solidFill>
                <a:srgbClr val="FFFFFF"/>
              </a:solidFill>
              <a:latin typeface="Arial" pitchFamily="34" charset="0"/>
              <a:cs typeface="Arial" pitchFamily="34" charset="0"/>
            </a:endParaRPr>
          </a:p>
        </p:txBody>
      </p:sp>
      <p:sp>
        <p:nvSpPr>
          <p:cNvPr id="2120712" name="AutoShape 8"/>
          <p:cNvSpPr>
            <a:spLocks noChangeArrowheads="1"/>
          </p:cNvSpPr>
          <p:nvPr/>
        </p:nvSpPr>
        <p:spPr bwMode="blackWhite">
          <a:xfrm>
            <a:off x="7189654" y="4918307"/>
            <a:ext cx="1717675" cy="1004887"/>
          </a:xfrm>
          <a:prstGeom prst="wedgeRectCallout">
            <a:avLst>
              <a:gd name="adj1" fmla="val 1640"/>
              <a:gd name="adj2" fmla="val -64206"/>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400" b="1" dirty="0" smtClean="0">
                <a:solidFill>
                  <a:srgbClr val="FFFFFF"/>
                </a:solidFill>
                <a:latin typeface="Arial" pitchFamily="34" charset="0"/>
                <a:cs typeface="Arial" pitchFamily="34" charset="0"/>
              </a:rPr>
              <a:t>Record tornado losses caused 2011 </a:t>
            </a:r>
            <a:r>
              <a:rPr lang="en-US" sz="1400" b="1" dirty="0">
                <a:solidFill>
                  <a:srgbClr val="FFFFFF"/>
                </a:solidFill>
                <a:latin typeface="Arial" pitchFamily="34" charset="0"/>
                <a:cs typeface="Arial" pitchFamily="34" charset="0"/>
              </a:rPr>
              <a:t>CAT </a:t>
            </a:r>
            <a:r>
              <a:rPr lang="en-US" sz="1400" b="1" dirty="0" smtClean="0">
                <a:solidFill>
                  <a:srgbClr val="FFFFFF"/>
                </a:solidFill>
                <a:latin typeface="Arial" pitchFamily="34" charset="0"/>
                <a:cs typeface="Arial" pitchFamily="34" charset="0"/>
              </a:rPr>
              <a:t>losses </a:t>
            </a:r>
            <a:r>
              <a:rPr lang="en-US" sz="1400" b="1" dirty="0">
                <a:solidFill>
                  <a:srgbClr val="FFFFFF"/>
                </a:solidFill>
                <a:latin typeface="Arial" pitchFamily="34" charset="0"/>
                <a:cs typeface="Arial" pitchFamily="34" charset="0"/>
              </a:rPr>
              <a:t>to </a:t>
            </a:r>
            <a:r>
              <a:rPr lang="en-US" sz="1400" b="1" dirty="0" smtClean="0">
                <a:solidFill>
                  <a:srgbClr val="FFFFFF"/>
                </a:solidFill>
                <a:latin typeface="Arial" pitchFamily="34" charset="0"/>
                <a:cs typeface="Arial" pitchFamily="34" charset="0"/>
              </a:rPr>
              <a:t>surge</a:t>
            </a:r>
            <a:endParaRPr lang="en-US" sz="1400" b="1" dirty="0">
              <a:solidFill>
                <a:srgbClr val="FFFFFF"/>
              </a:solidFill>
              <a:latin typeface="Arial" pitchFamily="34" charset="0"/>
              <a:cs typeface="Arial" pitchFamily="34" charset="0"/>
            </a:endParaRPr>
          </a:p>
        </p:txBody>
      </p:sp>
      <p:sp>
        <p:nvSpPr>
          <p:cNvPr id="1929227" name="Rectangle 9"/>
          <p:cNvSpPr>
            <a:spLocks noChangeArrowheads="1"/>
          </p:cNvSpPr>
          <p:nvPr/>
        </p:nvSpPr>
        <p:spPr bwMode="black">
          <a:xfrm>
            <a:off x="302692" y="1162050"/>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 Billions, </a:t>
            </a:r>
            <a:r>
              <a:rPr lang="en-US" sz="1600" b="1" dirty="0" smtClean="0">
                <a:solidFill>
                  <a:srgbClr val="225A7A"/>
                </a:solidFill>
              </a:rPr>
              <a:t>2012 </a:t>
            </a:r>
            <a:r>
              <a:rPr lang="en-US" sz="1600" b="1" dirty="0">
                <a:solidFill>
                  <a:srgbClr val="225A7A"/>
                </a:solidFill>
              </a:rPr>
              <a:t>Dollars)</a:t>
            </a:r>
          </a:p>
        </p:txBody>
      </p:sp>
      <p:sp>
        <p:nvSpPr>
          <p:cNvPr id="12" name="Date Placeholder 11"/>
          <p:cNvSpPr>
            <a:spLocks noGrp="1"/>
          </p:cNvSpPr>
          <p:nvPr>
            <p:ph type="dt" sz="quarter"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F6240343-96C3-4428-9289-DDDB4F32FA97}" type="slidenum">
              <a:rPr lang="en-US" smtClean="0"/>
              <a:pPr>
                <a:defRPr/>
              </a:pPr>
              <a:t>37</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2120712"/>
                                        </p:tgtEl>
                                        <p:attrNameLst>
                                          <p:attrName>style.visibility</p:attrName>
                                        </p:attrNameLst>
                                      </p:cBhvr>
                                      <p:to>
                                        <p:strVal val="visible"/>
                                      </p:to>
                                    </p:set>
                                    <p:animEffect transition="in" filter="wipe(down)">
                                      <p:cBhvr>
                                        <p:cTn id="7" dur="500"/>
                                        <p:tgtEl>
                                          <p:spTgt spid="2120712"/>
                                        </p:tgtEl>
                                      </p:cBhvr>
                                    </p:animEffect>
                                  </p:childTnLst>
                                </p:cTn>
                              </p:par>
                            </p:childTnLst>
                          </p:cTn>
                        </p:par>
                        <p:par>
                          <p:cTn id="8" fill="hold">
                            <p:stCondLst>
                              <p:cond delay="1200"/>
                            </p:stCondLst>
                            <p:childTnLst>
                              <p:par>
                                <p:cTn id="9" presetID="22" presetClass="entr" presetSubtype="2" fill="hold" grpId="0" nodeType="afterEffect">
                                  <p:stCondLst>
                                    <p:cond delay="700"/>
                                  </p:stCondLst>
                                  <p:childTnLst>
                                    <p:set>
                                      <p:cBhvr>
                                        <p:cTn id="10" dur="1" fill="hold">
                                          <p:stCondLst>
                                            <p:cond delay="0"/>
                                          </p:stCondLst>
                                        </p:cTn>
                                        <p:tgtEl>
                                          <p:spTgt spid="2120711"/>
                                        </p:tgtEl>
                                        <p:attrNameLst>
                                          <p:attrName>style.visibility</p:attrName>
                                        </p:attrNameLst>
                                      </p:cBhvr>
                                      <p:to>
                                        <p:strVal val="visible"/>
                                      </p:to>
                                    </p:set>
                                    <p:animEffect transition="in" filter="wipe(right)">
                                      <p:cBhvr>
                                        <p:cTn id="11" dur="500"/>
                                        <p:tgtEl>
                                          <p:spTgt spid="2120711"/>
                                        </p:tgtEl>
                                      </p:cBhvr>
                                    </p:animEffect>
                                  </p:childTnLst>
                                </p:cTn>
                              </p:par>
                            </p:childTnLst>
                          </p:cTn>
                        </p:par>
                        <p:par>
                          <p:cTn id="12" fill="hold">
                            <p:stCondLst>
                              <p:cond delay="2400"/>
                            </p:stCondLst>
                            <p:childTnLst>
                              <p:par>
                                <p:cTn id="13" presetID="53" presetClass="entr" presetSubtype="0" fill="hold" grpId="0" nodeType="afterEffect">
                                  <p:stCondLst>
                                    <p:cond delay="700"/>
                                  </p:stCondLst>
                                  <p:childTnLst>
                                    <p:set>
                                      <p:cBhvr>
                                        <p:cTn id="14" dur="1" fill="hold">
                                          <p:stCondLst>
                                            <p:cond delay="0"/>
                                          </p:stCondLst>
                                        </p:cTn>
                                        <p:tgtEl>
                                          <p:spTgt spid="2120710"/>
                                        </p:tgtEl>
                                        <p:attrNameLst>
                                          <p:attrName>style.visibility</p:attrName>
                                        </p:attrNameLst>
                                      </p:cBhvr>
                                      <p:to>
                                        <p:strVal val="visible"/>
                                      </p:to>
                                    </p:set>
                                    <p:anim calcmode="lin" valueType="num">
                                      <p:cBhvr>
                                        <p:cTn id="15" dur="500" fill="hold"/>
                                        <p:tgtEl>
                                          <p:spTgt spid="2120710"/>
                                        </p:tgtEl>
                                        <p:attrNameLst>
                                          <p:attrName>ppt_w</p:attrName>
                                        </p:attrNameLst>
                                      </p:cBhvr>
                                      <p:tavLst>
                                        <p:tav tm="0">
                                          <p:val>
                                            <p:fltVal val="0"/>
                                          </p:val>
                                        </p:tav>
                                        <p:tav tm="100000">
                                          <p:val>
                                            <p:strVal val="#ppt_w"/>
                                          </p:val>
                                        </p:tav>
                                      </p:tavLst>
                                    </p:anim>
                                    <p:anim calcmode="lin" valueType="num">
                                      <p:cBhvr>
                                        <p:cTn id="16" dur="500" fill="hold"/>
                                        <p:tgtEl>
                                          <p:spTgt spid="2120710"/>
                                        </p:tgtEl>
                                        <p:attrNameLst>
                                          <p:attrName>ppt_h</p:attrName>
                                        </p:attrNameLst>
                                      </p:cBhvr>
                                      <p:tavLst>
                                        <p:tav tm="0">
                                          <p:val>
                                            <p:fltVal val="0"/>
                                          </p:val>
                                        </p:tav>
                                        <p:tav tm="100000">
                                          <p:val>
                                            <p:strVal val="#ppt_h"/>
                                          </p:val>
                                        </p:tav>
                                      </p:tavLst>
                                    </p:anim>
                                    <p:animEffect transition="in" filter="fade">
                                      <p:cBhvr>
                                        <p:cTn id="17" dur="500"/>
                                        <p:tgtEl>
                                          <p:spTgt spid="21207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0710" grpId="0" animBg="1"/>
      <p:bldP spid="2120711" grpId="0" animBg="1"/>
      <p:bldP spid="212071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05"/>
          <p:cNvSpPr>
            <a:spLocks noGrp="1" noChangeArrowheads="1"/>
          </p:cNvSpPr>
          <p:nvPr>
            <p:ph type="dt" sz="quarter" idx="10"/>
          </p:nvPr>
        </p:nvSpPr>
        <p:spPr>
          <a:noFill/>
        </p:spPr>
        <p:txBody>
          <a:bodyPr/>
          <a:lstStyle/>
          <a:p>
            <a:r>
              <a:rPr lang="en-US" smtClean="0"/>
              <a:t>12/01/09 - 9pm</a:t>
            </a:r>
          </a:p>
        </p:txBody>
      </p:sp>
      <p:sp>
        <p:nvSpPr>
          <p:cNvPr id="11267"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1268" name="Rectangle 110"/>
          <p:cNvSpPr>
            <a:spLocks noGrp="1" noChangeArrowheads="1"/>
          </p:cNvSpPr>
          <p:nvPr>
            <p:ph type="sldNum" sz="quarter" idx="12"/>
          </p:nvPr>
        </p:nvSpPr>
        <p:spPr>
          <a:noFill/>
        </p:spPr>
        <p:txBody>
          <a:bodyPr/>
          <a:lstStyle/>
          <a:p>
            <a:fld id="{CE588EF0-0E3C-4A09-A53A-6DFC514A5652}" type="slidenum">
              <a:rPr lang="en-US" smtClean="0"/>
              <a:pPr/>
              <a:t>38</a:t>
            </a:fld>
            <a:endParaRPr lang="en-US" smtClean="0"/>
          </a:p>
        </p:txBody>
      </p:sp>
      <p:sp>
        <p:nvSpPr>
          <p:cNvPr id="11269" name="Rectangle 2"/>
          <p:cNvSpPr>
            <a:spLocks noGrp="1" noChangeArrowheads="1"/>
          </p:cNvSpPr>
          <p:nvPr>
            <p:ph type="title"/>
          </p:nvPr>
        </p:nvSpPr>
        <p:spPr>
          <a:xfrm>
            <a:off x="138113" y="0"/>
            <a:ext cx="7348537" cy="860425"/>
          </a:xfrm>
        </p:spPr>
        <p:txBody>
          <a:bodyPr/>
          <a:lstStyle/>
          <a:p>
            <a:r>
              <a:rPr lang="en-US" i="1" dirty="0" smtClean="0"/>
              <a:t>Impact</a:t>
            </a:r>
            <a:r>
              <a:rPr lang="en-US" dirty="0" smtClean="0"/>
              <a:t>: Documents Insurer Charitable Actions Following Hurricane Sandy</a:t>
            </a:r>
            <a:endParaRPr lang="en-US" sz="2400" dirty="0" smtClean="0"/>
          </a:p>
        </p:txBody>
      </p:sp>
      <p:pic>
        <p:nvPicPr>
          <p:cNvPr id="9" name="Picture 8" descr="impactcover.gif"/>
          <p:cNvPicPr>
            <a:picLocks noChangeAspect="1"/>
          </p:cNvPicPr>
          <p:nvPr/>
        </p:nvPicPr>
        <p:blipFill>
          <a:blip r:embed="rId3" cstate="email"/>
          <a:stretch>
            <a:fillRect/>
          </a:stretch>
        </p:blipFill>
        <p:spPr>
          <a:xfrm>
            <a:off x="206971" y="1185750"/>
            <a:ext cx="4187952" cy="5422392"/>
          </a:xfrm>
          <a:prstGeom prst="rect">
            <a:avLst/>
          </a:prstGeom>
        </p:spPr>
      </p:pic>
      <p:pic>
        <p:nvPicPr>
          <p:cNvPr id="8" name="Picture 7" descr="Untitled-1.gif"/>
          <p:cNvPicPr>
            <a:picLocks noChangeAspect="1"/>
          </p:cNvPicPr>
          <p:nvPr/>
        </p:nvPicPr>
        <p:blipFill>
          <a:blip r:embed="rId4" cstate="email"/>
          <a:stretch>
            <a:fillRect/>
          </a:stretch>
        </p:blipFill>
        <p:spPr>
          <a:xfrm>
            <a:off x="4561242" y="1183340"/>
            <a:ext cx="4399878" cy="5400340"/>
          </a:xfrm>
          <a:prstGeom prst="rect">
            <a:avLst/>
          </a:prstGeom>
        </p:spPr>
      </p:pic>
    </p:spTree>
  </p:cSld>
  <p:clrMapOvr>
    <a:masterClrMapping/>
  </p:clrMapOvr>
  <p:transition>
    <p:wipe dir="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6802"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76803"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76804"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952E229C-011B-4738-89B6-AA6163C83852}" type="slidenum">
              <a:rPr lang="en-US" sz="900"/>
              <a:pPr algn="r" eaLnBrk="0" hangingPunct="0">
                <a:lnSpc>
                  <a:spcPct val="85000"/>
                </a:lnSpc>
                <a:spcBef>
                  <a:spcPct val="20000"/>
                </a:spcBef>
              </a:pPr>
              <a:t>39</a:t>
            </a:fld>
            <a:endParaRPr lang="en-US" sz="900"/>
          </a:p>
        </p:txBody>
      </p:sp>
      <p:sp>
        <p:nvSpPr>
          <p:cNvPr id="76805" name="Rectangle 2"/>
          <p:cNvSpPr>
            <a:spLocks noGrp="1" noChangeArrowheads="1"/>
          </p:cNvSpPr>
          <p:nvPr>
            <p:ph type="title" idx="4294967295"/>
          </p:nvPr>
        </p:nvSpPr>
        <p:spPr/>
        <p:txBody>
          <a:bodyPr/>
          <a:lstStyle/>
          <a:p>
            <a:r>
              <a:rPr lang="en-US" dirty="0" smtClean="0"/>
              <a:t>Moore, OK, Tornado: Media Coverage Was Generally Favorable</a:t>
            </a:r>
          </a:p>
        </p:txBody>
      </p:sp>
      <p:sp>
        <p:nvSpPr>
          <p:cNvPr id="1922051" name="Rectangle 3"/>
          <p:cNvSpPr>
            <a:spLocks noGrp="1" noChangeArrowheads="1"/>
          </p:cNvSpPr>
          <p:nvPr>
            <p:ph type="body" idx="4294967295"/>
          </p:nvPr>
        </p:nvSpPr>
        <p:spPr>
          <a:xfrm>
            <a:off x="0" y="1135821"/>
            <a:ext cx="7195279" cy="4652963"/>
          </a:xfrm>
        </p:spPr>
        <p:txBody>
          <a:bodyPr/>
          <a:lstStyle/>
          <a:p>
            <a:pPr>
              <a:lnSpc>
                <a:spcPct val="80000"/>
              </a:lnSpc>
              <a:spcBef>
                <a:spcPct val="50000"/>
              </a:spcBef>
            </a:pPr>
            <a:r>
              <a:rPr lang="en-US" sz="2600" dirty="0" smtClean="0"/>
              <a:t>Industry had a highly visible, rapid response as Catastrophe Response Teams massed at the “Command Center” at the First Baptist Church in Moore within 48 hours</a:t>
            </a:r>
          </a:p>
          <a:p>
            <a:pPr>
              <a:lnSpc>
                <a:spcPct val="80000"/>
              </a:lnSpc>
              <a:spcBef>
                <a:spcPct val="50000"/>
              </a:spcBef>
            </a:pPr>
            <a:r>
              <a:rPr lang="en-US" sz="2600" dirty="0" smtClean="0"/>
              <a:t>A number of insurers had communications people embedded with their Cat teams</a:t>
            </a:r>
          </a:p>
        </p:txBody>
      </p:sp>
      <p:pic>
        <p:nvPicPr>
          <p:cNvPr id="13" name="Picture 12" descr="VAN Farmers.JPG"/>
          <p:cNvPicPr>
            <a:picLocks noChangeAspect="1"/>
          </p:cNvPicPr>
          <p:nvPr/>
        </p:nvPicPr>
        <p:blipFill>
          <a:blip r:embed="rId3" cstate="email"/>
          <a:stretch>
            <a:fillRect/>
          </a:stretch>
        </p:blipFill>
        <p:spPr>
          <a:xfrm>
            <a:off x="238177" y="3492708"/>
            <a:ext cx="2120275" cy="1590206"/>
          </a:xfrm>
          <a:prstGeom prst="rect">
            <a:avLst/>
          </a:prstGeom>
        </p:spPr>
      </p:pic>
      <p:pic>
        <p:nvPicPr>
          <p:cNvPr id="14" name="Picture 13" descr="VAN ALLSTATE2.JPG"/>
          <p:cNvPicPr>
            <a:picLocks noChangeAspect="1"/>
          </p:cNvPicPr>
          <p:nvPr/>
        </p:nvPicPr>
        <p:blipFill>
          <a:blip r:embed="rId4" cstate="email"/>
          <a:stretch>
            <a:fillRect/>
          </a:stretch>
        </p:blipFill>
        <p:spPr>
          <a:xfrm>
            <a:off x="2533338" y="3522688"/>
            <a:ext cx="2123606" cy="1592705"/>
          </a:xfrm>
          <a:prstGeom prst="rect">
            <a:avLst/>
          </a:prstGeom>
        </p:spPr>
      </p:pic>
      <p:pic>
        <p:nvPicPr>
          <p:cNvPr id="15" name="Picture 14" descr="VAN GEICO.JPG"/>
          <p:cNvPicPr>
            <a:picLocks noChangeAspect="1"/>
          </p:cNvPicPr>
          <p:nvPr/>
        </p:nvPicPr>
        <p:blipFill>
          <a:blip r:embed="rId5" cstate="email"/>
          <a:stretch>
            <a:fillRect/>
          </a:stretch>
        </p:blipFill>
        <p:spPr>
          <a:xfrm>
            <a:off x="4735225" y="3552669"/>
            <a:ext cx="2100287" cy="1575215"/>
          </a:xfrm>
          <a:prstGeom prst="rect">
            <a:avLst/>
          </a:prstGeom>
        </p:spPr>
      </p:pic>
      <p:pic>
        <p:nvPicPr>
          <p:cNvPr id="16" name="Picture 15" descr="VAN STATE FARM.JPG"/>
          <p:cNvPicPr>
            <a:picLocks noChangeAspect="1"/>
          </p:cNvPicPr>
          <p:nvPr/>
        </p:nvPicPr>
        <p:blipFill>
          <a:blip r:embed="rId6" cstate="email"/>
          <a:stretch>
            <a:fillRect/>
          </a:stretch>
        </p:blipFill>
        <p:spPr>
          <a:xfrm>
            <a:off x="223187" y="5160361"/>
            <a:ext cx="2055318" cy="1541489"/>
          </a:xfrm>
          <a:prstGeom prst="rect">
            <a:avLst/>
          </a:prstGeom>
        </p:spPr>
      </p:pic>
      <p:pic>
        <p:nvPicPr>
          <p:cNvPr id="17" name="Picture 16" descr="VAN TRAVELERS.JPG"/>
          <p:cNvPicPr>
            <a:picLocks noChangeAspect="1"/>
          </p:cNvPicPr>
          <p:nvPr/>
        </p:nvPicPr>
        <p:blipFill>
          <a:blip r:embed="rId7" cstate="email"/>
          <a:stretch>
            <a:fillRect/>
          </a:stretch>
        </p:blipFill>
        <p:spPr>
          <a:xfrm>
            <a:off x="2456722" y="5171606"/>
            <a:ext cx="2088629" cy="1566472"/>
          </a:xfrm>
          <a:prstGeom prst="rect">
            <a:avLst/>
          </a:prstGeom>
        </p:spPr>
      </p:pic>
      <p:pic>
        <p:nvPicPr>
          <p:cNvPr id="18" name="Picture 17" descr="VAN NATIONWIDE.JPG"/>
          <p:cNvPicPr>
            <a:picLocks noChangeAspect="1"/>
          </p:cNvPicPr>
          <p:nvPr/>
        </p:nvPicPr>
        <p:blipFill>
          <a:blip r:embed="rId8" cstate="email"/>
          <a:stretch>
            <a:fillRect/>
          </a:stretch>
        </p:blipFill>
        <p:spPr>
          <a:xfrm>
            <a:off x="4720236" y="5256550"/>
            <a:ext cx="1935397" cy="1451548"/>
          </a:xfrm>
          <a:prstGeom prst="rect">
            <a:avLst/>
          </a:prstGeom>
        </p:spPr>
      </p:pic>
      <p:pic>
        <p:nvPicPr>
          <p:cNvPr id="19" name="Picture 18" descr="VAN--USAA.JPG"/>
          <p:cNvPicPr>
            <a:picLocks noChangeAspect="1"/>
          </p:cNvPicPr>
          <p:nvPr/>
        </p:nvPicPr>
        <p:blipFill>
          <a:blip r:embed="rId9" cstate="email"/>
          <a:stretch>
            <a:fillRect/>
          </a:stretch>
        </p:blipFill>
        <p:spPr>
          <a:xfrm>
            <a:off x="6953770" y="3552668"/>
            <a:ext cx="1960380" cy="1470285"/>
          </a:xfrm>
          <a:prstGeom prst="rect">
            <a:avLst/>
          </a:prstGeom>
        </p:spPr>
      </p:pic>
      <p:pic>
        <p:nvPicPr>
          <p:cNvPr id="20" name="Picture 19" descr="VAN--LIBERTY.JPG"/>
          <p:cNvPicPr>
            <a:picLocks noChangeAspect="1"/>
          </p:cNvPicPr>
          <p:nvPr/>
        </p:nvPicPr>
        <p:blipFill>
          <a:blip r:embed="rId10" cstate="email"/>
          <a:stretch>
            <a:fillRect/>
          </a:stretch>
        </p:blipFill>
        <p:spPr>
          <a:xfrm>
            <a:off x="6908800" y="5194089"/>
            <a:ext cx="1950387" cy="1462791"/>
          </a:xfrm>
          <a:prstGeom prst="rect">
            <a:avLst/>
          </a:prstGeom>
        </p:spPr>
      </p:pic>
      <p:pic>
        <p:nvPicPr>
          <p:cNvPr id="21" name="Picture 20" descr="VAN HARTFORD.JPG"/>
          <p:cNvPicPr>
            <a:picLocks noChangeAspect="1"/>
          </p:cNvPicPr>
          <p:nvPr/>
        </p:nvPicPr>
        <p:blipFill>
          <a:blip r:embed="rId11" cstate="email"/>
          <a:stretch>
            <a:fillRect/>
          </a:stretch>
        </p:blipFill>
        <p:spPr>
          <a:xfrm>
            <a:off x="7298542" y="2304738"/>
            <a:ext cx="1605613" cy="1204210"/>
          </a:xfrm>
          <a:prstGeom prst="rect">
            <a:avLst/>
          </a:prstGeom>
        </p:spPr>
      </p:pic>
      <p:pic>
        <p:nvPicPr>
          <p:cNvPr id="22" name="Picture 21" descr="First Baptist Church.JPG"/>
          <p:cNvPicPr>
            <a:picLocks noChangeAspect="1"/>
          </p:cNvPicPr>
          <p:nvPr/>
        </p:nvPicPr>
        <p:blipFill>
          <a:blip r:embed="rId12" cstate="email"/>
          <a:stretch>
            <a:fillRect/>
          </a:stretch>
        </p:blipFill>
        <p:spPr>
          <a:xfrm>
            <a:off x="7315199" y="1064299"/>
            <a:ext cx="1633929" cy="1225447"/>
          </a:xfrm>
          <a:prstGeom prst="rect">
            <a:avLst/>
          </a:prstGeom>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22051">
                                            <p:txEl>
                                              <p:pRg st="1" end="1"/>
                                            </p:txEl>
                                          </p:spTgt>
                                        </p:tgtEl>
                                        <p:attrNameLst>
                                          <p:attrName>style.visibility</p:attrName>
                                        </p:attrNameLst>
                                      </p:cBhvr>
                                      <p:to>
                                        <p:strVal val="visible"/>
                                      </p:to>
                                    </p:set>
                                    <p:animEffect transition="in" filter="wipe(left)">
                                      <p:cBhvr>
                                        <p:cTn id="12" dur="500"/>
                                        <p:tgtEl>
                                          <p:spTgt spid="192205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3074" name="Object 2"/>
          <p:cNvGraphicFramePr>
            <a:graphicFrameLocks noChangeAspect="1"/>
          </p:cNvGraphicFramePr>
          <p:nvPr/>
        </p:nvGraphicFramePr>
        <p:xfrm>
          <a:off x="-29496" y="1192306"/>
          <a:ext cx="8915400" cy="5889625"/>
        </p:xfrm>
        <a:graphic>
          <a:graphicData uri="http://schemas.openxmlformats.org/presentationml/2006/ole">
            <p:oleObj spid="_x0000_s14555138" name="Chart" r:id="rId3" imgW="8258192" imgH="5514972" progId="MSGraph.Chart.8">
              <p:embed followColorScheme="full"/>
            </p:oleObj>
          </a:graphicData>
        </a:graphic>
      </p:graphicFrame>
      <p:sp>
        <p:nvSpPr>
          <p:cNvPr id="5547011" name="Rectangle 3"/>
          <p:cNvSpPr>
            <a:spLocks noGrp="1" noChangeArrowheads="1"/>
          </p:cNvSpPr>
          <p:nvPr>
            <p:ph type="title"/>
          </p:nvPr>
        </p:nvSpPr>
        <p:spPr>
          <a:xfrm>
            <a:off x="228164" y="0"/>
            <a:ext cx="7848600" cy="1143000"/>
          </a:xfrm>
        </p:spPr>
        <p:txBody>
          <a:bodyPr/>
          <a:lstStyle/>
          <a:p>
            <a:r>
              <a:rPr lang="en-US" dirty="0" smtClean="0"/>
              <a:t>Profitability Peaks &amp; Troughs in the P/C Insurance Industry, 1975 – 2013:Q1*</a:t>
            </a:r>
          </a:p>
        </p:txBody>
      </p:sp>
      <p:sp>
        <p:nvSpPr>
          <p:cNvPr id="5547012" name="Rectangle 4"/>
          <p:cNvSpPr>
            <a:spLocks noChangeArrowheads="1"/>
          </p:cNvSpPr>
          <p:nvPr/>
        </p:nvSpPr>
        <p:spPr bwMode="auto">
          <a:xfrm>
            <a:off x="0" y="6165850"/>
            <a:ext cx="9144000" cy="646113"/>
          </a:xfrm>
          <a:prstGeom prst="rect">
            <a:avLst/>
          </a:prstGeom>
          <a:noFill/>
          <a:ln w="9525">
            <a:noFill/>
            <a:miter lim="800000"/>
            <a:headEnd/>
            <a:tailEnd/>
          </a:ln>
        </p:spPr>
        <p:txBody>
          <a:bodyPr lIns="92075" tIns="46038" rIns="92075" bIns="46038">
            <a:spAutoFit/>
          </a:bodyPr>
          <a:lstStyle/>
          <a:p>
            <a:pPr fontAlgn="base">
              <a:spcBef>
                <a:spcPct val="0"/>
              </a:spcBef>
              <a:spcAft>
                <a:spcPct val="0"/>
              </a:spcAft>
            </a:pPr>
            <a:r>
              <a:rPr lang="en-US" sz="1200" b="1" dirty="0">
                <a:solidFill>
                  <a:srgbClr val="000000"/>
                </a:solidFill>
                <a:latin typeface="Arial" charset="0"/>
                <a:cs typeface="Arial" charset="0"/>
              </a:rPr>
              <a:t>*Profitability =  P/C insurer </a:t>
            </a:r>
            <a:r>
              <a:rPr lang="en-US" sz="1200" b="1" dirty="0" smtClean="0">
                <a:solidFill>
                  <a:srgbClr val="000000"/>
                </a:solidFill>
                <a:latin typeface="Arial" charset="0"/>
                <a:cs typeface="Arial" charset="0"/>
              </a:rPr>
              <a:t>ROEs. </a:t>
            </a:r>
            <a:r>
              <a:rPr lang="en-US" sz="1200" b="1" dirty="0">
                <a:solidFill>
                  <a:srgbClr val="000000"/>
                </a:solidFill>
                <a:latin typeface="Arial" charset="0"/>
                <a:cs typeface="Arial" charset="0"/>
              </a:rPr>
              <a:t>2011 figure is an estimate based on </a:t>
            </a:r>
            <a:r>
              <a:rPr lang="en-US" sz="1200" b="1" dirty="0" smtClean="0">
                <a:solidFill>
                  <a:srgbClr val="000000"/>
                </a:solidFill>
                <a:latin typeface="Arial" charset="0"/>
                <a:cs typeface="Arial" charset="0"/>
              </a:rPr>
              <a:t>ROAS data</a:t>
            </a:r>
            <a:r>
              <a:rPr lang="en-US" sz="1200" b="1" dirty="0">
                <a:solidFill>
                  <a:srgbClr val="000000"/>
                </a:solidFill>
                <a:latin typeface="Arial" charset="0"/>
                <a:cs typeface="Arial" charset="0"/>
              </a:rPr>
              <a:t>.  Note:  Data for </a:t>
            </a:r>
            <a:r>
              <a:rPr lang="en-US" sz="1200" b="1" dirty="0" smtClean="0">
                <a:solidFill>
                  <a:srgbClr val="000000"/>
                </a:solidFill>
                <a:latin typeface="Arial" charset="0"/>
                <a:cs typeface="Arial" charset="0"/>
              </a:rPr>
              <a:t>2008-2013 </a:t>
            </a:r>
            <a:r>
              <a:rPr lang="en-US" sz="1200" b="1" dirty="0">
                <a:solidFill>
                  <a:srgbClr val="000000"/>
                </a:solidFill>
                <a:latin typeface="Arial" charset="0"/>
                <a:cs typeface="Arial" charset="0"/>
              </a:rPr>
              <a:t>exclude mortgage and financial guaranty insurers</a:t>
            </a:r>
            <a:r>
              <a:rPr lang="en-US" sz="1200" b="1" dirty="0" smtClean="0">
                <a:solidFill>
                  <a:srgbClr val="000000"/>
                </a:solidFill>
                <a:latin typeface="Arial" charset="0"/>
                <a:cs typeface="Arial" charset="0"/>
              </a:rPr>
              <a:t>.  </a:t>
            </a:r>
            <a:r>
              <a:rPr lang="en-US" sz="1200" b="1" dirty="0" smtClean="0">
                <a:solidFill>
                  <a:srgbClr val="000000"/>
                </a:solidFill>
              </a:rPr>
              <a:t>2012:Q3 ROA</a:t>
            </a:r>
            <a:r>
              <a:rPr lang="en-US" sz="1200" b="1" dirty="0" smtClean="0">
                <a:solidFill>
                  <a:srgbClr val="000000"/>
                </a:solidFill>
                <a:latin typeface="Arial" charset="0"/>
                <a:cs typeface="Arial" charset="0"/>
              </a:rPr>
              <a:t>S = 6.2% including M&amp;FG.</a:t>
            </a:r>
            <a:endParaRPr lang="en-US" sz="1200" b="1" dirty="0">
              <a:solidFill>
                <a:srgbClr val="000000"/>
              </a:solidFill>
              <a:latin typeface="Arial" charset="0"/>
              <a:cs typeface="Arial" charset="0"/>
            </a:endParaRPr>
          </a:p>
          <a:p>
            <a:pPr fontAlgn="base">
              <a:spcBef>
                <a:spcPct val="0"/>
              </a:spcBef>
              <a:spcAft>
                <a:spcPct val="0"/>
              </a:spcAft>
            </a:pPr>
            <a:r>
              <a:rPr lang="en-US" sz="1200" b="1" dirty="0">
                <a:solidFill>
                  <a:srgbClr val="000000"/>
                </a:solidFill>
                <a:latin typeface="Arial" charset="0"/>
                <a:cs typeface="Arial" charset="0"/>
              </a:rPr>
              <a:t>Source:  Insurance Information Institute; NAIC, ISO, A.M. Best.</a:t>
            </a:r>
          </a:p>
        </p:txBody>
      </p:sp>
      <p:sp>
        <p:nvSpPr>
          <p:cNvPr id="5547013" name="Oval 5"/>
          <p:cNvSpPr>
            <a:spLocks noChangeArrowheads="1"/>
          </p:cNvSpPr>
          <p:nvPr/>
        </p:nvSpPr>
        <p:spPr bwMode="auto">
          <a:xfrm>
            <a:off x="1145101" y="2084388"/>
            <a:ext cx="303212" cy="609600"/>
          </a:xfrm>
          <a:prstGeom prst="ellipse">
            <a:avLst/>
          </a:prstGeom>
          <a:noFill/>
          <a:ln w="38100">
            <a:solidFill>
              <a:srgbClr val="009900"/>
            </a:solidFill>
            <a:round/>
            <a:headEnd/>
            <a:tailEnd/>
          </a:ln>
        </p:spPr>
        <p:txBody>
          <a:bodyPr wrap="none" lIns="92075" tIns="46038" rIns="92075" bIns="46038" anchor="ctr"/>
          <a:lstStyle/>
          <a:p>
            <a:pPr fontAlgn="base">
              <a:spcBef>
                <a:spcPct val="0"/>
              </a:spcBef>
              <a:spcAft>
                <a:spcPct val="0"/>
              </a:spcAft>
            </a:pPr>
            <a:endParaRPr lang="en-US">
              <a:solidFill>
                <a:srgbClr val="000000"/>
              </a:solidFill>
              <a:latin typeface="Arial" charset="0"/>
              <a:cs typeface="Arial" charset="0"/>
            </a:endParaRPr>
          </a:p>
        </p:txBody>
      </p:sp>
      <p:sp>
        <p:nvSpPr>
          <p:cNvPr id="5547015" name="AutoShape 7"/>
          <p:cNvSpPr>
            <a:spLocks noChangeArrowheads="1"/>
          </p:cNvSpPr>
          <p:nvPr/>
        </p:nvSpPr>
        <p:spPr bwMode="auto">
          <a:xfrm>
            <a:off x="1762125" y="1587500"/>
            <a:ext cx="1425575" cy="381000"/>
          </a:xfrm>
          <a:prstGeom prst="wedgeRectCallout">
            <a:avLst>
              <a:gd name="adj1" fmla="val -71569"/>
              <a:gd name="adj2" fmla="val 71250"/>
            </a:avLst>
          </a:prstGeom>
          <a:solidFill>
            <a:srgbClr val="00FF00"/>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a:solidFill>
                  <a:srgbClr val="000000"/>
                </a:solidFill>
                <a:latin typeface="Arial" charset="0"/>
                <a:cs typeface="Arial" charset="0"/>
              </a:rPr>
              <a:t>1977:19.0%</a:t>
            </a:r>
            <a:endParaRPr lang="en-US" sz="1200">
              <a:solidFill>
                <a:srgbClr val="000000"/>
              </a:solidFill>
              <a:latin typeface="Arial" charset="0"/>
              <a:cs typeface="Arial" charset="0"/>
            </a:endParaRPr>
          </a:p>
        </p:txBody>
      </p:sp>
      <p:sp>
        <p:nvSpPr>
          <p:cNvPr id="5547016" name="Oval 8"/>
          <p:cNvSpPr>
            <a:spLocks noChangeArrowheads="1"/>
          </p:cNvSpPr>
          <p:nvPr/>
        </p:nvSpPr>
        <p:spPr bwMode="auto">
          <a:xfrm>
            <a:off x="3169628" y="2286000"/>
            <a:ext cx="303212" cy="609600"/>
          </a:xfrm>
          <a:prstGeom prst="ellipse">
            <a:avLst/>
          </a:prstGeom>
          <a:noFill/>
          <a:ln w="38100">
            <a:solidFill>
              <a:srgbClr val="009900"/>
            </a:solidFill>
            <a:round/>
            <a:headEnd/>
            <a:tailEnd/>
          </a:ln>
        </p:spPr>
        <p:txBody>
          <a:bodyPr wrap="none" lIns="92075" tIns="46038" rIns="92075" bIns="46038" anchor="ctr"/>
          <a:lstStyle/>
          <a:p>
            <a:pPr fontAlgn="base">
              <a:spcBef>
                <a:spcPct val="0"/>
              </a:spcBef>
              <a:spcAft>
                <a:spcPct val="0"/>
              </a:spcAft>
            </a:pPr>
            <a:endParaRPr lang="en-US">
              <a:solidFill>
                <a:srgbClr val="000000"/>
              </a:solidFill>
              <a:latin typeface="Arial" charset="0"/>
              <a:cs typeface="Arial" charset="0"/>
            </a:endParaRPr>
          </a:p>
        </p:txBody>
      </p:sp>
      <p:sp>
        <p:nvSpPr>
          <p:cNvPr id="5547017" name="Oval 9"/>
          <p:cNvSpPr>
            <a:spLocks noChangeArrowheads="1"/>
          </p:cNvSpPr>
          <p:nvPr/>
        </p:nvSpPr>
        <p:spPr bwMode="auto">
          <a:xfrm>
            <a:off x="5222524" y="3094345"/>
            <a:ext cx="303212" cy="609600"/>
          </a:xfrm>
          <a:prstGeom prst="ellipse">
            <a:avLst/>
          </a:prstGeom>
          <a:noFill/>
          <a:ln w="38100">
            <a:solidFill>
              <a:srgbClr val="009900"/>
            </a:solidFill>
            <a:round/>
            <a:headEnd/>
            <a:tailEnd/>
          </a:ln>
        </p:spPr>
        <p:txBody>
          <a:bodyPr wrap="none" lIns="92075" tIns="46038" rIns="92075" bIns="46038" anchor="ctr"/>
          <a:lstStyle/>
          <a:p>
            <a:pPr fontAlgn="base">
              <a:spcBef>
                <a:spcPct val="0"/>
              </a:spcBef>
              <a:spcAft>
                <a:spcPct val="0"/>
              </a:spcAft>
            </a:pPr>
            <a:endParaRPr lang="en-US">
              <a:solidFill>
                <a:srgbClr val="000000"/>
              </a:solidFill>
              <a:latin typeface="Arial" charset="0"/>
              <a:cs typeface="Arial" charset="0"/>
            </a:endParaRPr>
          </a:p>
        </p:txBody>
      </p:sp>
      <p:sp>
        <p:nvSpPr>
          <p:cNvPr id="5547018" name="Oval 10"/>
          <p:cNvSpPr>
            <a:spLocks noChangeArrowheads="1"/>
          </p:cNvSpPr>
          <p:nvPr/>
        </p:nvSpPr>
        <p:spPr bwMode="auto">
          <a:xfrm>
            <a:off x="7062428" y="2897788"/>
            <a:ext cx="303213" cy="609600"/>
          </a:xfrm>
          <a:prstGeom prst="ellipse">
            <a:avLst/>
          </a:prstGeom>
          <a:noFill/>
          <a:ln w="38100">
            <a:solidFill>
              <a:srgbClr val="009900"/>
            </a:solidFill>
            <a:round/>
            <a:headEnd/>
            <a:tailEnd/>
          </a:ln>
        </p:spPr>
        <p:txBody>
          <a:bodyPr wrap="none" lIns="92075" tIns="46038" rIns="92075" bIns="46038" anchor="ctr"/>
          <a:lstStyle/>
          <a:p>
            <a:pPr fontAlgn="base">
              <a:spcBef>
                <a:spcPct val="0"/>
              </a:spcBef>
              <a:spcAft>
                <a:spcPct val="0"/>
              </a:spcAft>
            </a:pPr>
            <a:endParaRPr lang="en-US">
              <a:solidFill>
                <a:srgbClr val="000000"/>
              </a:solidFill>
              <a:latin typeface="Arial" charset="0"/>
              <a:cs typeface="Arial" charset="0"/>
            </a:endParaRPr>
          </a:p>
        </p:txBody>
      </p:sp>
      <p:sp>
        <p:nvSpPr>
          <p:cNvPr id="5547019" name="AutoShape 11"/>
          <p:cNvSpPr>
            <a:spLocks noChangeArrowheads="1"/>
          </p:cNvSpPr>
          <p:nvPr/>
        </p:nvSpPr>
        <p:spPr bwMode="auto">
          <a:xfrm>
            <a:off x="3825059" y="1619864"/>
            <a:ext cx="1479550" cy="381000"/>
          </a:xfrm>
          <a:prstGeom prst="wedgeRectCallout">
            <a:avLst>
              <a:gd name="adj1" fmla="val -71569"/>
              <a:gd name="adj2" fmla="val 117500"/>
            </a:avLst>
          </a:prstGeom>
          <a:solidFill>
            <a:srgbClr val="00FF00"/>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a:solidFill>
                  <a:srgbClr val="000000"/>
                </a:solidFill>
                <a:latin typeface="Arial" charset="0"/>
                <a:cs typeface="Arial" charset="0"/>
              </a:rPr>
              <a:t>1987:17.3%</a:t>
            </a:r>
            <a:endParaRPr lang="en-US" sz="1200">
              <a:solidFill>
                <a:srgbClr val="000000"/>
              </a:solidFill>
              <a:latin typeface="Arial" charset="0"/>
              <a:cs typeface="Arial" charset="0"/>
            </a:endParaRPr>
          </a:p>
        </p:txBody>
      </p:sp>
      <p:sp>
        <p:nvSpPr>
          <p:cNvPr id="5547020" name="AutoShape 12"/>
          <p:cNvSpPr>
            <a:spLocks noChangeArrowheads="1"/>
          </p:cNvSpPr>
          <p:nvPr/>
        </p:nvSpPr>
        <p:spPr bwMode="auto">
          <a:xfrm>
            <a:off x="4369467" y="2214563"/>
            <a:ext cx="1677987" cy="381000"/>
          </a:xfrm>
          <a:prstGeom prst="wedgeRectCallout">
            <a:avLst>
              <a:gd name="adj1" fmla="val 17047"/>
              <a:gd name="adj2" fmla="val 170659"/>
            </a:avLst>
          </a:prstGeom>
          <a:solidFill>
            <a:srgbClr val="00FF00"/>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a:solidFill>
                  <a:srgbClr val="000000"/>
                </a:solidFill>
                <a:latin typeface="Arial" charset="0"/>
                <a:cs typeface="Arial" charset="0"/>
              </a:rPr>
              <a:t>1997:11.6%</a:t>
            </a:r>
            <a:endParaRPr lang="en-US" sz="1200">
              <a:solidFill>
                <a:srgbClr val="000000"/>
              </a:solidFill>
              <a:latin typeface="Arial" charset="0"/>
              <a:cs typeface="Arial" charset="0"/>
            </a:endParaRPr>
          </a:p>
        </p:txBody>
      </p:sp>
      <p:sp>
        <p:nvSpPr>
          <p:cNvPr id="5547021" name="AutoShape 13"/>
          <p:cNvSpPr>
            <a:spLocks noChangeArrowheads="1"/>
          </p:cNvSpPr>
          <p:nvPr/>
        </p:nvSpPr>
        <p:spPr bwMode="auto">
          <a:xfrm>
            <a:off x="6520120" y="2020581"/>
            <a:ext cx="1422400" cy="381000"/>
          </a:xfrm>
          <a:prstGeom prst="wedgeRectCallout">
            <a:avLst>
              <a:gd name="adj1" fmla="val 11108"/>
              <a:gd name="adj2" fmla="val 173456"/>
            </a:avLst>
          </a:prstGeom>
          <a:solidFill>
            <a:srgbClr val="00FF00"/>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dirty="0" smtClean="0">
                <a:solidFill>
                  <a:srgbClr val="000000"/>
                </a:solidFill>
                <a:latin typeface="Arial" charset="0"/>
                <a:cs typeface="Arial" charset="0"/>
              </a:rPr>
              <a:t>2006:12.7%</a:t>
            </a:r>
            <a:endParaRPr lang="en-US" sz="1200" dirty="0">
              <a:solidFill>
                <a:srgbClr val="000000"/>
              </a:solidFill>
              <a:latin typeface="Arial" charset="0"/>
              <a:cs typeface="Arial" charset="0"/>
            </a:endParaRPr>
          </a:p>
        </p:txBody>
      </p:sp>
      <p:sp>
        <p:nvSpPr>
          <p:cNvPr id="5547022" name="Rectangle 14"/>
          <p:cNvSpPr>
            <a:spLocks noChangeArrowheads="1"/>
          </p:cNvSpPr>
          <p:nvPr/>
        </p:nvSpPr>
        <p:spPr bwMode="auto">
          <a:xfrm>
            <a:off x="762000" y="4365528"/>
            <a:ext cx="306388" cy="304800"/>
          </a:xfrm>
          <a:prstGeom prst="rect">
            <a:avLst/>
          </a:prstGeom>
          <a:noFill/>
          <a:ln w="38100">
            <a:solidFill>
              <a:srgbClr val="FF3300"/>
            </a:solidFill>
            <a:miter lim="800000"/>
            <a:headEnd/>
            <a:tailEnd/>
          </a:ln>
        </p:spPr>
        <p:txBody>
          <a:bodyPr wrap="non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5547023" name="Rectangle 15"/>
          <p:cNvSpPr>
            <a:spLocks noChangeArrowheads="1"/>
          </p:cNvSpPr>
          <p:nvPr/>
        </p:nvSpPr>
        <p:spPr bwMode="auto">
          <a:xfrm>
            <a:off x="2546815" y="4449512"/>
            <a:ext cx="306387" cy="304800"/>
          </a:xfrm>
          <a:prstGeom prst="rect">
            <a:avLst/>
          </a:prstGeom>
          <a:noFill/>
          <a:ln w="38100">
            <a:solidFill>
              <a:srgbClr val="FF3300"/>
            </a:solidFill>
            <a:miter lim="800000"/>
            <a:headEnd/>
            <a:tailEnd/>
          </a:ln>
        </p:spPr>
        <p:txBody>
          <a:bodyPr wrap="non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5547024" name="Rectangle 16"/>
          <p:cNvSpPr>
            <a:spLocks noChangeArrowheads="1"/>
          </p:cNvSpPr>
          <p:nvPr/>
        </p:nvSpPr>
        <p:spPr bwMode="auto">
          <a:xfrm>
            <a:off x="4182198" y="4073428"/>
            <a:ext cx="306388" cy="304800"/>
          </a:xfrm>
          <a:prstGeom prst="rect">
            <a:avLst/>
          </a:prstGeom>
          <a:noFill/>
          <a:ln w="38100">
            <a:solidFill>
              <a:srgbClr val="FF3300"/>
            </a:solidFill>
            <a:miter lim="800000"/>
            <a:headEnd/>
            <a:tailEnd/>
          </a:ln>
        </p:spPr>
        <p:txBody>
          <a:bodyPr wrap="non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5547025" name="Rectangle 17"/>
          <p:cNvSpPr>
            <a:spLocks noChangeArrowheads="1"/>
          </p:cNvSpPr>
          <p:nvPr/>
        </p:nvSpPr>
        <p:spPr bwMode="auto">
          <a:xfrm>
            <a:off x="6013818" y="4805828"/>
            <a:ext cx="306387" cy="304800"/>
          </a:xfrm>
          <a:prstGeom prst="rect">
            <a:avLst/>
          </a:prstGeom>
          <a:noFill/>
          <a:ln w="38100">
            <a:solidFill>
              <a:srgbClr val="FF3300"/>
            </a:solidFill>
            <a:miter lim="800000"/>
            <a:headEnd/>
            <a:tailEnd/>
          </a:ln>
        </p:spPr>
        <p:txBody>
          <a:bodyPr wrap="none" lIns="92075" tIns="46038" rIns="92075" bIns="46038" anchor="ctr">
            <a:spAutoFit/>
          </a:bodyPr>
          <a:lstStyle/>
          <a:p>
            <a:pPr fontAlgn="base">
              <a:spcBef>
                <a:spcPct val="0"/>
              </a:spcBef>
              <a:spcAft>
                <a:spcPct val="0"/>
              </a:spcAft>
            </a:pPr>
            <a:endParaRPr lang="en-US">
              <a:solidFill>
                <a:srgbClr val="000000"/>
              </a:solidFill>
              <a:latin typeface="Arial" charset="0"/>
              <a:cs typeface="Arial" charset="0"/>
            </a:endParaRPr>
          </a:p>
        </p:txBody>
      </p:sp>
      <p:sp>
        <p:nvSpPr>
          <p:cNvPr id="5547026" name="AutoShape 18"/>
          <p:cNvSpPr>
            <a:spLocks noChangeArrowheads="1"/>
          </p:cNvSpPr>
          <p:nvPr/>
        </p:nvSpPr>
        <p:spPr bwMode="auto">
          <a:xfrm>
            <a:off x="2890022" y="5066335"/>
            <a:ext cx="1447800" cy="381000"/>
          </a:xfrm>
          <a:prstGeom prst="wedgeRectCallout">
            <a:avLst>
              <a:gd name="adj1" fmla="val -48903"/>
              <a:gd name="adj2" fmla="val -169583"/>
            </a:avLst>
          </a:prstGeom>
          <a:solidFill>
            <a:srgbClr val="FF3300">
              <a:alpha val="83136"/>
            </a:srgbClr>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a:solidFill>
                  <a:srgbClr val="000000"/>
                </a:solidFill>
                <a:latin typeface="Arial" charset="0"/>
                <a:cs typeface="Arial" charset="0"/>
              </a:rPr>
              <a:t>1984: 1.8%</a:t>
            </a:r>
            <a:endParaRPr lang="en-US" sz="1200">
              <a:solidFill>
                <a:srgbClr val="000000"/>
              </a:solidFill>
              <a:latin typeface="Arial" charset="0"/>
              <a:cs typeface="Arial" charset="0"/>
            </a:endParaRPr>
          </a:p>
        </p:txBody>
      </p:sp>
      <p:sp>
        <p:nvSpPr>
          <p:cNvPr id="5547027" name="AutoShape 19"/>
          <p:cNvSpPr>
            <a:spLocks noChangeArrowheads="1"/>
          </p:cNvSpPr>
          <p:nvPr/>
        </p:nvSpPr>
        <p:spPr bwMode="auto">
          <a:xfrm>
            <a:off x="4515060" y="5073299"/>
            <a:ext cx="1447800" cy="381000"/>
          </a:xfrm>
          <a:prstGeom prst="wedgeRectCallout">
            <a:avLst>
              <a:gd name="adj1" fmla="val -52523"/>
              <a:gd name="adj2" fmla="val -225000"/>
            </a:avLst>
          </a:prstGeom>
          <a:solidFill>
            <a:srgbClr val="FF3300">
              <a:alpha val="83136"/>
            </a:srgbClr>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a:solidFill>
                  <a:srgbClr val="000000"/>
                </a:solidFill>
                <a:latin typeface="Arial" charset="0"/>
                <a:cs typeface="Arial" charset="0"/>
              </a:rPr>
              <a:t>1992: 4.5%</a:t>
            </a:r>
            <a:endParaRPr lang="en-US" sz="1200">
              <a:solidFill>
                <a:srgbClr val="000000"/>
              </a:solidFill>
              <a:latin typeface="Arial" charset="0"/>
              <a:cs typeface="Arial" charset="0"/>
            </a:endParaRPr>
          </a:p>
        </p:txBody>
      </p:sp>
      <p:sp>
        <p:nvSpPr>
          <p:cNvPr id="5547028" name="AutoShape 20"/>
          <p:cNvSpPr>
            <a:spLocks noChangeArrowheads="1"/>
          </p:cNvSpPr>
          <p:nvPr/>
        </p:nvSpPr>
        <p:spPr bwMode="auto">
          <a:xfrm>
            <a:off x="6663311" y="5206491"/>
            <a:ext cx="1600200" cy="381000"/>
          </a:xfrm>
          <a:prstGeom prst="wedgeRectCallout">
            <a:avLst>
              <a:gd name="adj1" fmla="val -68056"/>
              <a:gd name="adj2" fmla="val -81667"/>
            </a:avLst>
          </a:prstGeom>
          <a:solidFill>
            <a:srgbClr val="FF3300">
              <a:alpha val="83136"/>
            </a:srgbClr>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dirty="0">
                <a:solidFill>
                  <a:srgbClr val="000000"/>
                </a:solidFill>
                <a:latin typeface="Arial" charset="0"/>
                <a:cs typeface="Arial" charset="0"/>
              </a:rPr>
              <a:t>2001: -1.2%</a:t>
            </a:r>
            <a:endParaRPr lang="en-US" sz="1200" dirty="0">
              <a:solidFill>
                <a:srgbClr val="000000"/>
              </a:solidFill>
              <a:latin typeface="Arial" charset="0"/>
              <a:cs typeface="Arial" charset="0"/>
            </a:endParaRPr>
          </a:p>
        </p:txBody>
      </p:sp>
      <p:sp>
        <p:nvSpPr>
          <p:cNvPr id="5547029" name="AutoShape 21"/>
          <p:cNvSpPr>
            <a:spLocks noChangeArrowheads="1"/>
          </p:cNvSpPr>
          <p:nvPr/>
        </p:nvSpPr>
        <p:spPr bwMode="auto">
          <a:xfrm rot="511939">
            <a:off x="1550971" y="2055975"/>
            <a:ext cx="1603197" cy="612775"/>
          </a:xfrm>
          <a:prstGeom prst="rightArrow">
            <a:avLst>
              <a:gd name="adj1" fmla="val 50000"/>
              <a:gd name="adj2" fmla="val 93113"/>
            </a:avLst>
          </a:prstGeom>
          <a:solidFill>
            <a:srgbClr val="FF00FF"/>
          </a:solidFill>
          <a:ln w="9525">
            <a:solidFill>
              <a:schemeClr val="tx1"/>
            </a:solidFill>
            <a:miter lim="800000"/>
            <a:headEnd/>
            <a:tailEnd/>
          </a:ln>
        </p:spPr>
        <p:txBody>
          <a:bodyPr wrap="square" lIns="92075" tIns="46038" rIns="92075" bIns="46038" anchor="ctr">
            <a:spAutoFit/>
          </a:bodyPr>
          <a:lstStyle/>
          <a:p>
            <a:pPr algn="ctr" fontAlgn="base">
              <a:spcBef>
                <a:spcPct val="0"/>
              </a:spcBef>
              <a:spcAft>
                <a:spcPct val="0"/>
              </a:spcAft>
            </a:pPr>
            <a:r>
              <a:rPr lang="en-US" sz="1400" b="1">
                <a:solidFill>
                  <a:srgbClr val="FFFFFF"/>
                </a:solidFill>
                <a:latin typeface="Arial" charset="0"/>
                <a:cs typeface="Arial" charset="0"/>
              </a:rPr>
              <a:t>10 Years</a:t>
            </a:r>
          </a:p>
        </p:txBody>
      </p:sp>
      <p:sp>
        <p:nvSpPr>
          <p:cNvPr id="5547030" name="AutoShape 22"/>
          <p:cNvSpPr>
            <a:spLocks noChangeArrowheads="1"/>
          </p:cNvSpPr>
          <p:nvPr/>
        </p:nvSpPr>
        <p:spPr bwMode="auto">
          <a:xfrm rot="937132">
            <a:off x="3583836" y="2652227"/>
            <a:ext cx="1711988" cy="612775"/>
          </a:xfrm>
          <a:prstGeom prst="rightArrow">
            <a:avLst>
              <a:gd name="adj1" fmla="val 50000"/>
              <a:gd name="adj2" fmla="val 92991"/>
            </a:avLst>
          </a:prstGeom>
          <a:solidFill>
            <a:srgbClr val="FF00FF"/>
          </a:solidFill>
          <a:ln w="9525">
            <a:solidFill>
              <a:schemeClr val="tx1"/>
            </a:solidFill>
            <a:miter lim="800000"/>
            <a:headEnd/>
            <a:tailEnd/>
          </a:ln>
        </p:spPr>
        <p:txBody>
          <a:bodyPr wrap="square" lIns="92075" tIns="46038" rIns="92075" bIns="46038" anchor="ctr">
            <a:spAutoFit/>
          </a:bodyPr>
          <a:lstStyle/>
          <a:p>
            <a:pPr algn="ctr" fontAlgn="base">
              <a:spcBef>
                <a:spcPct val="0"/>
              </a:spcBef>
              <a:spcAft>
                <a:spcPct val="0"/>
              </a:spcAft>
            </a:pPr>
            <a:r>
              <a:rPr lang="en-US" sz="1400" b="1">
                <a:solidFill>
                  <a:srgbClr val="FFFFFF"/>
                </a:solidFill>
                <a:latin typeface="Arial" charset="0"/>
                <a:cs typeface="Arial" charset="0"/>
              </a:rPr>
              <a:t>10 Years</a:t>
            </a:r>
          </a:p>
        </p:txBody>
      </p:sp>
      <p:sp>
        <p:nvSpPr>
          <p:cNvPr id="5547031" name="AutoShape 23"/>
          <p:cNvSpPr>
            <a:spLocks noChangeArrowheads="1"/>
          </p:cNvSpPr>
          <p:nvPr/>
        </p:nvSpPr>
        <p:spPr bwMode="auto">
          <a:xfrm>
            <a:off x="5585908" y="2874963"/>
            <a:ext cx="1449073" cy="612775"/>
          </a:xfrm>
          <a:prstGeom prst="rightArrow">
            <a:avLst>
              <a:gd name="adj1" fmla="val 50000"/>
              <a:gd name="adj2" fmla="val 83048"/>
            </a:avLst>
          </a:prstGeom>
          <a:solidFill>
            <a:srgbClr val="FF00FF"/>
          </a:solidFill>
          <a:ln w="9525">
            <a:solidFill>
              <a:schemeClr val="tx1"/>
            </a:solidFill>
            <a:miter lim="800000"/>
            <a:headEnd/>
            <a:tailEnd/>
          </a:ln>
        </p:spPr>
        <p:txBody>
          <a:bodyPr wrap="square" lIns="92075" tIns="46038" rIns="92075" bIns="46038" anchor="ctr">
            <a:spAutoFit/>
          </a:bodyPr>
          <a:lstStyle/>
          <a:p>
            <a:pPr algn="ctr" fontAlgn="base">
              <a:spcBef>
                <a:spcPct val="0"/>
              </a:spcBef>
              <a:spcAft>
                <a:spcPct val="0"/>
              </a:spcAft>
            </a:pPr>
            <a:r>
              <a:rPr lang="en-US" sz="1400" b="1" dirty="0" smtClean="0">
                <a:solidFill>
                  <a:srgbClr val="FFFFFF"/>
                </a:solidFill>
                <a:latin typeface="Arial" charset="0"/>
                <a:cs typeface="Arial" charset="0"/>
              </a:rPr>
              <a:t>9 Years</a:t>
            </a:r>
            <a:endParaRPr lang="en-US" sz="1400" b="1" dirty="0">
              <a:solidFill>
                <a:srgbClr val="FFFFFF"/>
              </a:solidFill>
              <a:latin typeface="Arial" charset="0"/>
              <a:cs typeface="Arial" charset="0"/>
            </a:endParaRPr>
          </a:p>
        </p:txBody>
      </p:sp>
      <p:sp>
        <p:nvSpPr>
          <p:cNvPr id="25" name="Oval 10"/>
          <p:cNvSpPr>
            <a:spLocks noChangeArrowheads="1"/>
          </p:cNvSpPr>
          <p:nvPr/>
        </p:nvSpPr>
        <p:spPr bwMode="auto">
          <a:xfrm>
            <a:off x="8063932" y="3927380"/>
            <a:ext cx="244325" cy="609600"/>
          </a:xfrm>
          <a:prstGeom prst="ellipse">
            <a:avLst/>
          </a:prstGeom>
          <a:noFill/>
          <a:ln w="38100">
            <a:solidFill>
              <a:srgbClr val="2B7299"/>
            </a:solidFill>
            <a:round/>
            <a:headEnd/>
            <a:tailEnd/>
          </a:ln>
        </p:spPr>
        <p:txBody>
          <a:bodyPr wrap="none" lIns="92075" tIns="46038" rIns="92075" bIns="46038" anchor="ctr"/>
          <a:lstStyle/>
          <a:p>
            <a:pPr fontAlgn="base">
              <a:spcBef>
                <a:spcPct val="0"/>
              </a:spcBef>
              <a:spcAft>
                <a:spcPct val="0"/>
              </a:spcAft>
            </a:pPr>
            <a:endParaRPr lang="en-US">
              <a:solidFill>
                <a:srgbClr val="000000"/>
              </a:solidFill>
              <a:latin typeface="Arial" charset="0"/>
              <a:cs typeface="Arial" charset="0"/>
            </a:endParaRPr>
          </a:p>
        </p:txBody>
      </p:sp>
      <p:sp>
        <p:nvSpPr>
          <p:cNvPr id="26" name="AutoShape 13"/>
          <p:cNvSpPr>
            <a:spLocks noChangeArrowheads="1"/>
          </p:cNvSpPr>
          <p:nvPr/>
        </p:nvSpPr>
        <p:spPr bwMode="auto">
          <a:xfrm>
            <a:off x="6912073" y="4381184"/>
            <a:ext cx="942171" cy="668338"/>
          </a:xfrm>
          <a:prstGeom prst="wedgeRectCallout">
            <a:avLst>
              <a:gd name="adj1" fmla="val 73582"/>
              <a:gd name="adj2" fmla="val -42706"/>
            </a:avLst>
          </a:prstGeom>
          <a:solidFill>
            <a:srgbClr val="28688C"/>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dirty="0" smtClean="0">
                <a:solidFill>
                  <a:srgbClr val="FFFFFF"/>
                </a:solidFill>
                <a:latin typeface="Arial" charset="0"/>
                <a:cs typeface="Arial" charset="0"/>
              </a:rPr>
              <a:t>2012: 5.9%</a:t>
            </a:r>
            <a:endParaRPr lang="en-US" sz="1200" dirty="0">
              <a:solidFill>
                <a:srgbClr val="FFFFFF"/>
              </a:solidFill>
              <a:latin typeface="Arial" charset="0"/>
              <a:cs typeface="Arial" charset="0"/>
            </a:endParaRPr>
          </a:p>
        </p:txBody>
      </p:sp>
      <p:sp>
        <p:nvSpPr>
          <p:cNvPr id="3097" name="Text Box 17"/>
          <p:cNvSpPr txBox="1">
            <a:spLocks noChangeArrowheads="1"/>
          </p:cNvSpPr>
          <p:nvPr/>
        </p:nvSpPr>
        <p:spPr bwMode="auto">
          <a:xfrm>
            <a:off x="5621338" y="1117600"/>
            <a:ext cx="3254375" cy="646113"/>
          </a:xfrm>
          <a:prstGeom prst="rect">
            <a:avLst/>
          </a:prstGeom>
          <a:solidFill>
            <a:srgbClr val="28688C"/>
          </a:solidFill>
          <a:ln w="9525" algn="ctr">
            <a:noFill/>
            <a:miter lim="800000"/>
            <a:headEnd/>
            <a:tailEnd/>
          </a:ln>
        </p:spPr>
        <p:txBody>
          <a:bodyPr>
            <a:spAutoFit/>
          </a:bodyPr>
          <a:lstStyle/>
          <a:p>
            <a:pPr algn="ctr" fontAlgn="base">
              <a:spcBef>
                <a:spcPct val="0"/>
              </a:spcBef>
              <a:spcAft>
                <a:spcPct val="0"/>
              </a:spcAft>
            </a:pPr>
            <a:r>
              <a:rPr lang="en-US" b="1">
                <a:solidFill>
                  <a:srgbClr val="FFFFFF"/>
                </a:solidFill>
                <a:latin typeface="Arial" charset="0"/>
                <a:cs typeface="Arial" charset="0"/>
              </a:rPr>
              <a:t>History suggests next ROE peak will be in 2016-2017</a:t>
            </a:r>
          </a:p>
        </p:txBody>
      </p:sp>
      <p:sp>
        <p:nvSpPr>
          <p:cNvPr id="3098" name="Rectangle 7"/>
          <p:cNvSpPr>
            <a:spLocks noChangeArrowheads="1"/>
          </p:cNvSpPr>
          <p:nvPr/>
        </p:nvSpPr>
        <p:spPr bwMode="black">
          <a:xfrm>
            <a:off x="185738" y="1155700"/>
            <a:ext cx="1023937" cy="222250"/>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a:solidFill>
                  <a:srgbClr val="225A7A"/>
                </a:solidFill>
                <a:latin typeface="Arial" charset="0"/>
                <a:cs typeface="Arial" charset="0"/>
              </a:rPr>
              <a:t>ROE</a:t>
            </a:r>
          </a:p>
        </p:txBody>
      </p:sp>
      <p:sp>
        <p:nvSpPr>
          <p:cNvPr id="28" name="AutoShape 6"/>
          <p:cNvSpPr>
            <a:spLocks noChangeArrowheads="1"/>
          </p:cNvSpPr>
          <p:nvPr/>
        </p:nvSpPr>
        <p:spPr bwMode="auto">
          <a:xfrm>
            <a:off x="941388" y="5070738"/>
            <a:ext cx="1447800" cy="381000"/>
          </a:xfrm>
          <a:prstGeom prst="wedgeRectCallout">
            <a:avLst>
              <a:gd name="adj1" fmla="val -43470"/>
              <a:gd name="adj2" fmla="val -143776"/>
            </a:avLst>
          </a:prstGeom>
          <a:solidFill>
            <a:srgbClr val="FF3300">
              <a:alpha val="83136"/>
            </a:srgbClr>
          </a:solidFill>
          <a:ln w="9525">
            <a:solidFill>
              <a:schemeClr val="tx1"/>
            </a:solidFill>
            <a:miter lim="800000"/>
            <a:headEnd/>
            <a:tailEnd/>
          </a:ln>
        </p:spPr>
        <p:txBody>
          <a:bodyPr lIns="92075" tIns="46038" rIns="92075" bIns="46038"/>
          <a:lstStyle/>
          <a:p>
            <a:pPr algn="ctr" fontAlgn="base">
              <a:spcBef>
                <a:spcPct val="0"/>
              </a:spcBef>
              <a:spcAft>
                <a:spcPct val="0"/>
              </a:spcAft>
            </a:pPr>
            <a:r>
              <a:rPr lang="en-US" b="1">
                <a:solidFill>
                  <a:srgbClr val="000000"/>
                </a:solidFill>
                <a:latin typeface="Arial" charset="0"/>
                <a:cs typeface="Arial" charset="0"/>
              </a:rPr>
              <a:t>1975: 2.4%</a:t>
            </a:r>
            <a:endParaRPr lang="en-US" sz="1200">
              <a:solidFill>
                <a:srgbClr val="000000"/>
              </a:solidFill>
              <a:latin typeface="Arial" charset="0"/>
              <a:cs typeface="Arial" charset="0"/>
            </a:endParaRPr>
          </a:p>
        </p:txBody>
      </p:sp>
      <p:sp>
        <p:nvSpPr>
          <p:cNvPr id="29" name="AutoShape 8"/>
          <p:cNvSpPr>
            <a:spLocks noChangeArrowheads="1"/>
          </p:cNvSpPr>
          <p:nvPr/>
        </p:nvSpPr>
        <p:spPr bwMode="blackWhite">
          <a:xfrm>
            <a:off x="7767485" y="2423091"/>
            <a:ext cx="1189703" cy="659324"/>
          </a:xfrm>
          <a:prstGeom prst="wedgeRectCallout">
            <a:avLst>
              <a:gd name="adj1" fmla="val 15872"/>
              <a:gd name="adj2" fmla="val 84154"/>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2013:Q1 9.5%</a:t>
            </a:r>
            <a:endParaRPr lang="en-US" b="1" dirty="0">
              <a:solidFill>
                <a:srgbClr val="FFFFFF"/>
              </a:solidFill>
              <a:latin typeface="Arial" pitchFamily="34" charset="0"/>
              <a:cs typeface="Arial" pitchFamily="34" charset="0"/>
            </a:endParaRPr>
          </a:p>
        </p:txBody>
      </p:sp>
      <p:sp>
        <p:nvSpPr>
          <p:cNvPr id="30" name="Oval 10"/>
          <p:cNvSpPr>
            <a:spLocks noChangeArrowheads="1"/>
          </p:cNvSpPr>
          <p:nvPr/>
        </p:nvSpPr>
        <p:spPr bwMode="auto">
          <a:xfrm>
            <a:off x="8417887" y="3332535"/>
            <a:ext cx="303213" cy="609600"/>
          </a:xfrm>
          <a:prstGeom prst="ellipse">
            <a:avLst/>
          </a:prstGeom>
          <a:noFill/>
          <a:ln w="38100">
            <a:solidFill>
              <a:srgbClr val="FFC000"/>
            </a:solidFill>
            <a:round/>
            <a:headEnd/>
            <a:tailEnd/>
          </a:ln>
        </p:spPr>
        <p:txBody>
          <a:bodyPr wrap="none" lIns="92075" tIns="46038" rIns="92075" bIns="46038" anchor="ctr"/>
          <a:lstStyle/>
          <a:p>
            <a:pPr fontAlgn="base">
              <a:spcBef>
                <a:spcPct val="0"/>
              </a:spcBef>
              <a:spcAft>
                <a:spcPct val="0"/>
              </a:spcAft>
            </a:pPr>
            <a:endParaRPr lang="en-US">
              <a:solidFill>
                <a:srgbClr val="000000"/>
              </a:solidFill>
              <a:latin typeface="Arial" charset="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5547011"/>
                                        </p:tgtEl>
                                        <p:attrNameLst>
                                          <p:attrName>style.visibility</p:attrName>
                                        </p:attrNameLst>
                                      </p:cBhvr>
                                      <p:to>
                                        <p:strVal val="visible"/>
                                      </p:to>
                                    </p:set>
                                    <p:anim calcmode="lin" valueType="num">
                                      <p:cBhvr additive="base">
                                        <p:cTn id="7" dur="500" fill="hold"/>
                                        <p:tgtEl>
                                          <p:spTgt spid="5547011"/>
                                        </p:tgtEl>
                                        <p:attrNameLst>
                                          <p:attrName>ppt_x</p:attrName>
                                        </p:attrNameLst>
                                      </p:cBhvr>
                                      <p:tavLst>
                                        <p:tav tm="0">
                                          <p:val>
                                            <p:strVal val="#ppt_x"/>
                                          </p:val>
                                        </p:tav>
                                        <p:tav tm="100000">
                                          <p:val>
                                            <p:strVal val="#ppt_x"/>
                                          </p:val>
                                        </p:tav>
                                      </p:tavLst>
                                    </p:anim>
                                    <p:anim calcmode="lin" valueType="num">
                                      <p:cBhvr additive="base">
                                        <p:cTn id="8" dur="500" fill="hold"/>
                                        <p:tgtEl>
                                          <p:spTgt spid="5547011"/>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5547012"/>
                                        </p:tgtEl>
                                        <p:attrNameLst>
                                          <p:attrName>style.visibility</p:attrName>
                                        </p:attrNameLst>
                                      </p:cBhvr>
                                      <p:to>
                                        <p:strVal val="visible"/>
                                      </p:to>
                                    </p:set>
                                    <p:anim calcmode="lin" valueType="num">
                                      <p:cBhvr additive="base">
                                        <p:cTn id="12" dur="500" fill="hold"/>
                                        <p:tgtEl>
                                          <p:spTgt spid="5547012"/>
                                        </p:tgtEl>
                                        <p:attrNameLst>
                                          <p:attrName>ppt_x</p:attrName>
                                        </p:attrNameLst>
                                      </p:cBhvr>
                                      <p:tavLst>
                                        <p:tav tm="0">
                                          <p:val>
                                            <p:strVal val="1+#ppt_w/2"/>
                                          </p:val>
                                        </p:tav>
                                        <p:tav tm="100000">
                                          <p:val>
                                            <p:strVal val="#ppt_x"/>
                                          </p:val>
                                        </p:tav>
                                      </p:tavLst>
                                    </p:anim>
                                    <p:anim calcmode="lin" valueType="num">
                                      <p:cBhvr additive="base">
                                        <p:cTn id="13" dur="500" fill="hold"/>
                                        <p:tgtEl>
                                          <p:spTgt spid="5547012"/>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7" presetClass="entr" presetSubtype="4" fill="hold" grpId="0" nodeType="afterEffect">
                                  <p:stCondLst>
                                    <p:cond delay="1000"/>
                                  </p:stCondLst>
                                  <p:childTnLst>
                                    <p:set>
                                      <p:cBhvr>
                                        <p:cTn id="16" dur="1" fill="hold">
                                          <p:stCondLst>
                                            <p:cond delay="0"/>
                                          </p:stCondLst>
                                        </p:cTn>
                                        <p:tgtEl>
                                          <p:spTgt spid="5547013"/>
                                        </p:tgtEl>
                                        <p:attrNameLst>
                                          <p:attrName>style.visibility</p:attrName>
                                        </p:attrNameLst>
                                      </p:cBhvr>
                                      <p:to>
                                        <p:strVal val="visible"/>
                                      </p:to>
                                    </p:set>
                                    <p:anim calcmode="lin" valueType="num">
                                      <p:cBhvr>
                                        <p:cTn id="17" dur="500" fill="hold"/>
                                        <p:tgtEl>
                                          <p:spTgt spid="5547013"/>
                                        </p:tgtEl>
                                        <p:attrNameLst>
                                          <p:attrName>ppt_x</p:attrName>
                                        </p:attrNameLst>
                                      </p:cBhvr>
                                      <p:tavLst>
                                        <p:tav tm="0">
                                          <p:val>
                                            <p:strVal val="#ppt_x"/>
                                          </p:val>
                                        </p:tav>
                                        <p:tav tm="100000">
                                          <p:val>
                                            <p:strVal val="#ppt_x"/>
                                          </p:val>
                                        </p:tav>
                                      </p:tavLst>
                                    </p:anim>
                                    <p:anim calcmode="lin" valueType="num">
                                      <p:cBhvr>
                                        <p:cTn id="18" dur="500" fill="hold"/>
                                        <p:tgtEl>
                                          <p:spTgt spid="5547013"/>
                                        </p:tgtEl>
                                        <p:attrNameLst>
                                          <p:attrName>ppt_y</p:attrName>
                                        </p:attrNameLst>
                                      </p:cBhvr>
                                      <p:tavLst>
                                        <p:tav tm="0">
                                          <p:val>
                                            <p:strVal val="#ppt_y+#ppt_h/2"/>
                                          </p:val>
                                        </p:tav>
                                        <p:tav tm="100000">
                                          <p:val>
                                            <p:strVal val="#ppt_y"/>
                                          </p:val>
                                        </p:tav>
                                      </p:tavLst>
                                    </p:anim>
                                    <p:anim calcmode="lin" valueType="num">
                                      <p:cBhvr>
                                        <p:cTn id="19" dur="500" fill="hold"/>
                                        <p:tgtEl>
                                          <p:spTgt spid="5547013"/>
                                        </p:tgtEl>
                                        <p:attrNameLst>
                                          <p:attrName>ppt_w</p:attrName>
                                        </p:attrNameLst>
                                      </p:cBhvr>
                                      <p:tavLst>
                                        <p:tav tm="0">
                                          <p:val>
                                            <p:strVal val="#ppt_w"/>
                                          </p:val>
                                        </p:tav>
                                        <p:tav tm="100000">
                                          <p:val>
                                            <p:strVal val="#ppt_w"/>
                                          </p:val>
                                        </p:tav>
                                      </p:tavLst>
                                    </p:anim>
                                    <p:anim calcmode="lin" valueType="num">
                                      <p:cBhvr>
                                        <p:cTn id="20" dur="500" fill="hold"/>
                                        <p:tgtEl>
                                          <p:spTgt spid="5547013"/>
                                        </p:tgtEl>
                                        <p:attrNameLst>
                                          <p:attrName>ppt_h</p:attrName>
                                        </p:attrNameLst>
                                      </p:cBhvr>
                                      <p:tavLst>
                                        <p:tav tm="0">
                                          <p:val>
                                            <p:fltVal val="0"/>
                                          </p:val>
                                        </p:tav>
                                        <p:tav tm="100000">
                                          <p:val>
                                            <p:strVal val="#ppt_h"/>
                                          </p:val>
                                        </p:tav>
                                      </p:tavLst>
                                    </p:anim>
                                  </p:childTnLst>
                                </p:cTn>
                              </p:par>
                            </p:childTnLst>
                          </p:cTn>
                        </p:par>
                        <p:par>
                          <p:cTn id="21" fill="hold">
                            <p:stCondLst>
                              <p:cond delay="2500"/>
                            </p:stCondLst>
                            <p:childTnLst>
                              <p:par>
                                <p:cTn id="22" presetID="2" presetClass="entr" presetSubtype="8" fill="hold" grpId="0" nodeType="afterEffect">
                                  <p:stCondLst>
                                    <p:cond delay="0"/>
                                  </p:stCondLst>
                                  <p:childTnLst>
                                    <p:set>
                                      <p:cBhvr>
                                        <p:cTn id="23" dur="1" fill="hold">
                                          <p:stCondLst>
                                            <p:cond delay="0"/>
                                          </p:stCondLst>
                                        </p:cTn>
                                        <p:tgtEl>
                                          <p:spTgt spid="5547015"/>
                                        </p:tgtEl>
                                        <p:attrNameLst>
                                          <p:attrName>style.visibility</p:attrName>
                                        </p:attrNameLst>
                                      </p:cBhvr>
                                      <p:to>
                                        <p:strVal val="visible"/>
                                      </p:to>
                                    </p:set>
                                    <p:anim calcmode="lin" valueType="num">
                                      <p:cBhvr additive="base">
                                        <p:cTn id="24" dur="500" fill="hold"/>
                                        <p:tgtEl>
                                          <p:spTgt spid="5547015"/>
                                        </p:tgtEl>
                                        <p:attrNameLst>
                                          <p:attrName>ppt_x</p:attrName>
                                        </p:attrNameLst>
                                      </p:cBhvr>
                                      <p:tavLst>
                                        <p:tav tm="0">
                                          <p:val>
                                            <p:strVal val="0-#ppt_w/2"/>
                                          </p:val>
                                        </p:tav>
                                        <p:tav tm="100000">
                                          <p:val>
                                            <p:strVal val="#ppt_x"/>
                                          </p:val>
                                        </p:tav>
                                      </p:tavLst>
                                    </p:anim>
                                    <p:anim calcmode="lin" valueType="num">
                                      <p:cBhvr additive="base">
                                        <p:cTn id="25" dur="500" fill="hold"/>
                                        <p:tgtEl>
                                          <p:spTgt spid="5547015"/>
                                        </p:tgtEl>
                                        <p:attrNameLst>
                                          <p:attrName>ppt_y</p:attrName>
                                        </p:attrNameLst>
                                      </p:cBhvr>
                                      <p:tavLst>
                                        <p:tav tm="0">
                                          <p:val>
                                            <p:strVal val="#ppt_y"/>
                                          </p:val>
                                        </p:tav>
                                        <p:tav tm="100000">
                                          <p:val>
                                            <p:strVal val="#ppt_y"/>
                                          </p:val>
                                        </p:tav>
                                      </p:tavLst>
                                    </p:anim>
                                  </p:childTnLst>
                                </p:cTn>
                              </p:par>
                            </p:childTnLst>
                          </p:cTn>
                        </p:par>
                        <p:par>
                          <p:cTn id="26" fill="hold">
                            <p:stCondLst>
                              <p:cond delay="3000"/>
                            </p:stCondLst>
                            <p:childTnLst>
                              <p:par>
                                <p:cTn id="27" presetID="17" presetClass="entr" presetSubtype="4" fill="hold" grpId="0" nodeType="afterEffect">
                                  <p:stCondLst>
                                    <p:cond delay="0"/>
                                  </p:stCondLst>
                                  <p:childTnLst>
                                    <p:set>
                                      <p:cBhvr>
                                        <p:cTn id="28" dur="1" fill="hold">
                                          <p:stCondLst>
                                            <p:cond delay="0"/>
                                          </p:stCondLst>
                                        </p:cTn>
                                        <p:tgtEl>
                                          <p:spTgt spid="5547016"/>
                                        </p:tgtEl>
                                        <p:attrNameLst>
                                          <p:attrName>style.visibility</p:attrName>
                                        </p:attrNameLst>
                                      </p:cBhvr>
                                      <p:to>
                                        <p:strVal val="visible"/>
                                      </p:to>
                                    </p:set>
                                    <p:anim calcmode="lin" valueType="num">
                                      <p:cBhvr>
                                        <p:cTn id="29" dur="500" fill="hold"/>
                                        <p:tgtEl>
                                          <p:spTgt spid="5547016"/>
                                        </p:tgtEl>
                                        <p:attrNameLst>
                                          <p:attrName>ppt_x</p:attrName>
                                        </p:attrNameLst>
                                      </p:cBhvr>
                                      <p:tavLst>
                                        <p:tav tm="0">
                                          <p:val>
                                            <p:strVal val="#ppt_x"/>
                                          </p:val>
                                        </p:tav>
                                        <p:tav tm="100000">
                                          <p:val>
                                            <p:strVal val="#ppt_x"/>
                                          </p:val>
                                        </p:tav>
                                      </p:tavLst>
                                    </p:anim>
                                    <p:anim calcmode="lin" valueType="num">
                                      <p:cBhvr>
                                        <p:cTn id="30" dur="500" fill="hold"/>
                                        <p:tgtEl>
                                          <p:spTgt spid="5547016"/>
                                        </p:tgtEl>
                                        <p:attrNameLst>
                                          <p:attrName>ppt_y</p:attrName>
                                        </p:attrNameLst>
                                      </p:cBhvr>
                                      <p:tavLst>
                                        <p:tav tm="0">
                                          <p:val>
                                            <p:strVal val="#ppt_y+#ppt_h/2"/>
                                          </p:val>
                                        </p:tav>
                                        <p:tav tm="100000">
                                          <p:val>
                                            <p:strVal val="#ppt_y"/>
                                          </p:val>
                                        </p:tav>
                                      </p:tavLst>
                                    </p:anim>
                                    <p:anim calcmode="lin" valueType="num">
                                      <p:cBhvr>
                                        <p:cTn id="31" dur="500" fill="hold"/>
                                        <p:tgtEl>
                                          <p:spTgt spid="5547016"/>
                                        </p:tgtEl>
                                        <p:attrNameLst>
                                          <p:attrName>ppt_w</p:attrName>
                                        </p:attrNameLst>
                                      </p:cBhvr>
                                      <p:tavLst>
                                        <p:tav tm="0">
                                          <p:val>
                                            <p:strVal val="#ppt_w"/>
                                          </p:val>
                                        </p:tav>
                                        <p:tav tm="100000">
                                          <p:val>
                                            <p:strVal val="#ppt_w"/>
                                          </p:val>
                                        </p:tav>
                                      </p:tavLst>
                                    </p:anim>
                                    <p:anim calcmode="lin" valueType="num">
                                      <p:cBhvr>
                                        <p:cTn id="32" dur="500" fill="hold"/>
                                        <p:tgtEl>
                                          <p:spTgt spid="5547016"/>
                                        </p:tgtEl>
                                        <p:attrNameLst>
                                          <p:attrName>ppt_h</p:attrName>
                                        </p:attrNameLst>
                                      </p:cBhvr>
                                      <p:tavLst>
                                        <p:tav tm="0">
                                          <p:val>
                                            <p:fltVal val="0"/>
                                          </p:val>
                                        </p:tav>
                                        <p:tav tm="100000">
                                          <p:val>
                                            <p:strVal val="#ppt_h"/>
                                          </p:val>
                                        </p:tav>
                                      </p:tavLst>
                                    </p:anim>
                                  </p:childTnLst>
                                </p:cTn>
                              </p:par>
                            </p:childTnLst>
                          </p:cTn>
                        </p:par>
                        <p:par>
                          <p:cTn id="33" fill="hold">
                            <p:stCondLst>
                              <p:cond delay="3500"/>
                            </p:stCondLst>
                            <p:childTnLst>
                              <p:par>
                                <p:cTn id="34" presetID="2" presetClass="entr" presetSubtype="8" fill="hold" grpId="0" nodeType="afterEffect">
                                  <p:stCondLst>
                                    <p:cond delay="0"/>
                                  </p:stCondLst>
                                  <p:childTnLst>
                                    <p:set>
                                      <p:cBhvr>
                                        <p:cTn id="35" dur="1" fill="hold">
                                          <p:stCondLst>
                                            <p:cond delay="0"/>
                                          </p:stCondLst>
                                        </p:cTn>
                                        <p:tgtEl>
                                          <p:spTgt spid="5547019"/>
                                        </p:tgtEl>
                                        <p:attrNameLst>
                                          <p:attrName>style.visibility</p:attrName>
                                        </p:attrNameLst>
                                      </p:cBhvr>
                                      <p:to>
                                        <p:strVal val="visible"/>
                                      </p:to>
                                    </p:set>
                                    <p:anim calcmode="lin" valueType="num">
                                      <p:cBhvr additive="base">
                                        <p:cTn id="36" dur="500" fill="hold"/>
                                        <p:tgtEl>
                                          <p:spTgt spid="5547019"/>
                                        </p:tgtEl>
                                        <p:attrNameLst>
                                          <p:attrName>ppt_x</p:attrName>
                                        </p:attrNameLst>
                                      </p:cBhvr>
                                      <p:tavLst>
                                        <p:tav tm="0">
                                          <p:val>
                                            <p:strVal val="0-#ppt_w/2"/>
                                          </p:val>
                                        </p:tav>
                                        <p:tav tm="100000">
                                          <p:val>
                                            <p:strVal val="#ppt_x"/>
                                          </p:val>
                                        </p:tav>
                                      </p:tavLst>
                                    </p:anim>
                                    <p:anim calcmode="lin" valueType="num">
                                      <p:cBhvr additive="base">
                                        <p:cTn id="37" dur="500" fill="hold"/>
                                        <p:tgtEl>
                                          <p:spTgt spid="5547019"/>
                                        </p:tgtEl>
                                        <p:attrNameLst>
                                          <p:attrName>ppt_y</p:attrName>
                                        </p:attrNameLst>
                                      </p:cBhvr>
                                      <p:tavLst>
                                        <p:tav tm="0">
                                          <p:val>
                                            <p:strVal val="#ppt_y"/>
                                          </p:val>
                                        </p:tav>
                                        <p:tav tm="100000">
                                          <p:val>
                                            <p:strVal val="#ppt_y"/>
                                          </p:val>
                                        </p:tav>
                                      </p:tavLst>
                                    </p:anim>
                                  </p:childTnLst>
                                </p:cTn>
                              </p:par>
                            </p:childTnLst>
                          </p:cTn>
                        </p:par>
                        <p:par>
                          <p:cTn id="38" fill="hold">
                            <p:stCondLst>
                              <p:cond delay="4000"/>
                            </p:stCondLst>
                            <p:childTnLst>
                              <p:par>
                                <p:cTn id="39" presetID="17" presetClass="entr" presetSubtype="4" fill="hold" grpId="0" nodeType="afterEffect">
                                  <p:stCondLst>
                                    <p:cond delay="0"/>
                                  </p:stCondLst>
                                  <p:childTnLst>
                                    <p:set>
                                      <p:cBhvr>
                                        <p:cTn id="40" dur="1" fill="hold">
                                          <p:stCondLst>
                                            <p:cond delay="0"/>
                                          </p:stCondLst>
                                        </p:cTn>
                                        <p:tgtEl>
                                          <p:spTgt spid="5547017"/>
                                        </p:tgtEl>
                                        <p:attrNameLst>
                                          <p:attrName>style.visibility</p:attrName>
                                        </p:attrNameLst>
                                      </p:cBhvr>
                                      <p:to>
                                        <p:strVal val="visible"/>
                                      </p:to>
                                    </p:set>
                                    <p:anim calcmode="lin" valueType="num">
                                      <p:cBhvr>
                                        <p:cTn id="41" dur="500" fill="hold"/>
                                        <p:tgtEl>
                                          <p:spTgt spid="5547017"/>
                                        </p:tgtEl>
                                        <p:attrNameLst>
                                          <p:attrName>ppt_x</p:attrName>
                                        </p:attrNameLst>
                                      </p:cBhvr>
                                      <p:tavLst>
                                        <p:tav tm="0">
                                          <p:val>
                                            <p:strVal val="#ppt_x"/>
                                          </p:val>
                                        </p:tav>
                                        <p:tav tm="100000">
                                          <p:val>
                                            <p:strVal val="#ppt_x"/>
                                          </p:val>
                                        </p:tav>
                                      </p:tavLst>
                                    </p:anim>
                                    <p:anim calcmode="lin" valueType="num">
                                      <p:cBhvr>
                                        <p:cTn id="42" dur="500" fill="hold"/>
                                        <p:tgtEl>
                                          <p:spTgt spid="5547017"/>
                                        </p:tgtEl>
                                        <p:attrNameLst>
                                          <p:attrName>ppt_y</p:attrName>
                                        </p:attrNameLst>
                                      </p:cBhvr>
                                      <p:tavLst>
                                        <p:tav tm="0">
                                          <p:val>
                                            <p:strVal val="#ppt_y+#ppt_h/2"/>
                                          </p:val>
                                        </p:tav>
                                        <p:tav tm="100000">
                                          <p:val>
                                            <p:strVal val="#ppt_y"/>
                                          </p:val>
                                        </p:tav>
                                      </p:tavLst>
                                    </p:anim>
                                    <p:anim calcmode="lin" valueType="num">
                                      <p:cBhvr>
                                        <p:cTn id="43" dur="500" fill="hold"/>
                                        <p:tgtEl>
                                          <p:spTgt spid="5547017"/>
                                        </p:tgtEl>
                                        <p:attrNameLst>
                                          <p:attrName>ppt_w</p:attrName>
                                        </p:attrNameLst>
                                      </p:cBhvr>
                                      <p:tavLst>
                                        <p:tav tm="0">
                                          <p:val>
                                            <p:strVal val="#ppt_w"/>
                                          </p:val>
                                        </p:tav>
                                        <p:tav tm="100000">
                                          <p:val>
                                            <p:strVal val="#ppt_w"/>
                                          </p:val>
                                        </p:tav>
                                      </p:tavLst>
                                    </p:anim>
                                    <p:anim calcmode="lin" valueType="num">
                                      <p:cBhvr>
                                        <p:cTn id="44" dur="500" fill="hold"/>
                                        <p:tgtEl>
                                          <p:spTgt spid="5547017"/>
                                        </p:tgtEl>
                                        <p:attrNameLst>
                                          <p:attrName>ppt_h</p:attrName>
                                        </p:attrNameLst>
                                      </p:cBhvr>
                                      <p:tavLst>
                                        <p:tav tm="0">
                                          <p:val>
                                            <p:fltVal val="0"/>
                                          </p:val>
                                        </p:tav>
                                        <p:tav tm="100000">
                                          <p:val>
                                            <p:strVal val="#ppt_h"/>
                                          </p:val>
                                        </p:tav>
                                      </p:tavLst>
                                    </p:anim>
                                  </p:childTnLst>
                                </p:cTn>
                              </p:par>
                            </p:childTnLst>
                          </p:cTn>
                        </p:par>
                        <p:par>
                          <p:cTn id="45" fill="hold">
                            <p:stCondLst>
                              <p:cond delay="4500"/>
                            </p:stCondLst>
                            <p:childTnLst>
                              <p:par>
                                <p:cTn id="46" presetID="2" presetClass="entr" presetSubtype="8" fill="hold" grpId="0" nodeType="afterEffect">
                                  <p:stCondLst>
                                    <p:cond delay="0"/>
                                  </p:stCondLst>
                                  <p:childTnLst>
                                    <p:set>
                                      <p:cBhvr>
                                        <p:cTn id="47" dur="1" fill="hold">
                                          <p:stCondLst>
                                            <p:cond delay="0"/>
                                          </p:stCondLst>
                                        </p:cTn>
                                        <p:tgtEl>
                                          <p:spTgt spid="5547020"/>
                                        </p:tgtEl>
                                        <p:attrNameLst>
                                          <p:attrName>style.visibility</p:attrName>
                                        </p:attrNameLst>
                                      </p:cBhvr>
                                      <p:to>
                                        <p:strVal val="visible"/>
                                      </p:to>
                                    </p:set>
                                    <p:anim calcmode="lin" valueType="num">
                                      <p:cBhvr additive="base">
                                        <p:cTn id="48" dur="500" fill="hold"/>
                                        <p:tgtEl>
                                          <p:spTgt spid="5547020"/>
                                        </p:tgtEl>
                                        <p:attrNameLst>
                                          <p:attrName>ppt_x</p:attrName>
                                        </p:attrNameLst>
                                      </p:cBhvr>
                                      <p:tavLst>
                                        <p:tav tm="0">
                                          <p:val>
                                            <p:strVal val="0-#ppt_w/2"/>
                                          </p:val>
                                        </p:tav>
                                        <p:tav tm="100000">
                                          <p:val>
                                            <p:strVal val="#ppt_x"/>
                                          </p:val>
                                        </p:tav>
                                      </p:tavLst>
                                    </p:anim>
                                    <p:anim calcmode="lin" valueType="num">
                                      <p:cBhvr additive="base">
                                        <p:cTn id="49" dur="500" fill="hold"/>
                                        <p:tgtEl>
                                          <p:spTgt spid="5547020"/>
                                        </p:tgtEl>
                                        <p:attrNameLst>
                                          <p:attrName>ppt_y</p:attrName>
                                        </p:attrNameLst>
                                      </p:cBhvr>
                                      <p:tavLst>
                                        <p:tav tm="0">
                                          <p:val>
                                            <p:strVal val="#ppt_y"/>
                                          </p:val>
                                        </p:tav>
                                        <p:tav tm="100000">
                                          <p:val>
                                            <p:strVal val="#ppt_y"/>
                                          </p:val>
                                        </p:tav>
                                      </p:tavLst>
                                    </p:anim>
                                  </p:childTnLst>
                                </p:cTn>
                              </p:par>
                            </p:childTnLst>
                          </p:cTn>
                        </p:par>
                        <p:par>
                          <p:cTn id="50" fill="hold">
                            <p:stCondLst>
                              <p:cond delay="5000"/>
                            </p:stCondLst>
                            <p:childTnLst>
                              <p:par>
                                <p:cTn id="51" presetID="17" presetClass="entr" presetSubtype="4" fill="hold" grpId="0" nodeType="afterEffect">
                                  <p:stCondLst>
                                    <p:cond delay="0"/>
                                  </p:stCondLst>
                                  <p:childTnLst>
                                    <p:set>
                                      <p:cBhvr>
                                        <p:cTn id="52" dur="1" fill="hold">
                                          <p:stCondLst>
                                            <p:cond delay="0"/>
                                          </p:stCondLst>
                                        </p:cTn>
                                        <p:tgtEl>
                                          <p:spTgt spid="5547018"/>
                                        </p:tgtEl>
                                        <p:attrNameLst>
                                          <p:attrName>style.visibility</p:attrName>
                                        </p:attrNameLst>
                                      </p:cBhvr>
                                      <p:to>
                                        <p:strVal val="visible"/>
                                      </p:to>
                                    </p:set>
                                    <p:anim calcmode="lin" valueType="num">
                                      <p:cBhvr>
                                        <p:cTn id="53" dur="500" fill="hold"/>
                                        <p:tgtEl>
                                          <p:spTgt spid="5547018"/>
                                        </p:tgtEl>
                                        <p:attrNameLst>
                                          <p:attrName>ppt_x</p:attrName>
                                        </p:attrNameLst>
                                      </p:cBhvr>
                                      <p:tavLst>
                                        <p:tav tm="0">
                                          <p:val>
                                            <p:strVal val="#ppt_x"/>
                                          </p:val>
                                        </p:tav>
                                        <p:tav tm="100000">
                                          <p:val>
                                            <p:strVal val="#ppt_x"/>
                                          </p:val>
                                        </p:tav>
                                      </p:tavLst>
                                    </p:anim>
                                    <p:anim calcmode="lin" valueType="num">
                                      <p:cBhvr>
                                        <p:cTn id="54" dur="500" fill="hold"/>
                                        <p:tgtEl>
                                          <p:spTgt spid="5547018"/>
                                        </p:tgtEl>
                                        <p:attrNameLst>
                                          <p:attrName>ppt_y</p:attrName>
                                        </p:attrNameLst>
                                      </p:cBhvr>
                                      <p:tavLst>
                                        <p:tav tm="0">
                                          <p:val>
                                            <p:strVal val="#ppt_y+#ppt_h/2"/>
                                          </p:val>
                                        </p:tav>
                                        <p:tav tm="100000">
                                          <p:val>
                                            <p:strVal val="#ppt_y"/>
                                          </p:val>
                                        </p:tav>
                                      </p:tavLst>
                                    </p:anim>
                                    <p:anim calcmode="lin" valueType="num">
                                      <p:cBhvr>
                                        <p:cTn id="55" dur="500" fill="hold"/>
                                        <p:tgtEl>
                                          <p:spTgt spid="5547018"/>
                                        </p:tgtEl>
                                        <p:attrNameLst>
                                          <p:attrName>ppt_w</p:attrName>
                                        </p:attrNameLst>
                                      </p:cBhvr>
                                      <p:tavLst>
                                        <p:tav tm="0">
                                          <p:val>
                                            <p:strVal val="#ppt_w"/>
                                          </p:val>
                                        </p:tav>
                                        <p:tav tm="100000">
                                          <p:val>
                                            <p:strVal val="#ppt_w"/>
                                          </p:val>
                                        </p:tav>
                                      </p:tavLst>
                                    </p:anim>
                                    <p:anim calcmode="lin" valueType="num">
                                      <p:cBhvr>
                                        <p:cTn id="56" dur="500" fill="hold"/>
                                        <p:tgtEl>
                                          <p:spTgt spid="5547018"/>
                                        </p:tgtEl>
                                        <p:attrNameLst>
                                          <p:attrName>ppt_h</p:attrName>
                                        </p:attrNameLst>
                                      </p:cBhvr>
                                      <p:tavLst>
                                        <p:tav tm="0">
                                          <p:val>
                                            <p:fltVal val="0"/>
                                          </p:val>
                                        </p:tav>
                                        <p:tav tm="100000">
                                          <p:val>
                                            <p:strVal val="#ppt_h"/>
                                          </p:val>
                                        </p:tav>
                                      </p:tavLst>
                                    </p:anim>
                                  </p:childTnLst>
                                </p:cTn>
                              </p:par>
                            </p:childTnLst>
                          </p:cTn>
                        </p:par>
                        <p:par>
                          <p:cTn id="57" fill="hold">
                            <p:stCondLst>
                              <p:cond delay="5500"/>
                            </p:stCondLst>
                            <p:childTnLst>
                              <p:par>
                                <p:cTn id="58" presetID="2" presetClass="entr" presetSubtype="8" fill="hold" grpId="0" nodeType="afterEffect">
                                  <p:stCondLst>
                                    <p:cond delay="0"/>
                                  </p:stCondLst>
                                  <p:childTnLst>
                                    <p:set>
                                      <p:cBhvr>
                                        <p:cTn id="59" dur="1" fill="hold">
                                          <p:stCondLst>
                                            <p:cond delay="0"/>
                                          </p:stCondLst>
                                        </p:cTn>
                                        <p:tgtEl>
                                          <p:spTgt spid="5547021"/>
                                        </p:tgtEl>
                                        <p:attrNameLst>
                                          <p:attrName>style.visibility</p:attrName>
                                        </p:attrNameLst>
                                      </p:cBhvr>
                                      <p:to>
                                        <p:strVal val="visible"/>
                                      </p:to>
                                    </p:set>
                                    <p:anim calcmode="lin" valueType="num">
                                      <p:cBhvr additive="base">
                                        <p:cTn id="60" dur="500" fill="hold"/>
                                        <p:tgtEl>
                                          <p:spTgt spid="5547021"/>
                                        </p:tgtEl>
                                        <p:attrNameLst>
                                          <p:attrName>ppt_x</p:attrName>
                                        </p:attrNameLst>
                                      </p:cBhvr>
                                      <p:tavLst>
                                        <p:tav tm="0">
                                          <p:val>
                                            <p:strVal val="0-#ppt_w/2"/>
                                          </p:val>
                                        </p:tav>
                                        <p:tav tm="100000">
                                          <p:val>
                                            <p:strVal val="#ppt_x"/>
                                          </p:val>
                                        </p:tav>
                                      </p:tavLst>
                                    </p:anim>
                                    <p:anim calcmode="lin" valueType="num">
                                      <p:cBhvr additive="base">
                                        <p:cTn id="61" dur="500" fill="hold"/>
                                        <p:tgtEl>
                                          <p:spTgt spid="5547021"/>
                                        </p:tgtEl>
                                        <p:attrNameLst>
                                          <p:attrName>ppt_y</p:attrName>
                                        </p:attrNameLst>
                                      </p:cBhvr>
                                      <p:tavLst>
                                        <p:tav tm="0">
                                          <p:val>
                                            <p:strVal val="#ppt_y"/>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5547022"/>
                                        </p:tgtEl>
                                        <p:attrNameLst>
                                          <p:attrName>style.visibility</p:attrName>
                                        </p:attrNameLst>
                                      </p:cBhvr>
                                      <p:to>
                                        <p:strVal val="visible"/>
                                      </p:to>
                                    </p:set>
                                  </p:childTnLst>
                                </p:cTn>
                              </p:par>
                            </p:childTnLst>
                          </p:cTn>
                        </p:par>
                        <p:par>
                          <p:cTn id="66" fill="hold">
                            <p:stCondLst>
                              <p:cond delay="0"/>
                            </p:stCondLst>
                            <p:childTnLst>
                              <p:par>
                                <p:cTn id="67" presetID="1" presetClass="entr" presetSubtype="0" fill="hold" grpId="0" nodeType="afterEffect">
                                  <p:stCondLst>
                                    <p:cond delay="0"/>
                                  </p:stCondLst>
                                  <p:childTnLst>
                                    <p:set>
                                      <p:cBhvr>
                                        <p:cTn id="68" dur="1" fill="hold">
                                          <p:stCondLst>
                                            <p:cond delay="0"/>
                                          </p:stCondLst>
                                        </p:cTn>
                                        <p:tgtEl>
                                          <p:spTgt spid="5547023"/>
                                        </p:tgtEl>
                                        <p:attrNameLst>
                                          <p:attrName>style.visibility</p:attrName>
                                        </p:attrNameLst>
                                      </p:cBhvr>
                                      <p:to>
                                        <p:strVal val="visible"/>
                                      </p:to>
                                    </p:set>
                                  </p:childTnLst>
                                </p:cTn>
                              </p:par>
                            </p:childTnLst>
                          </p:cTn>
                        </p:par>
                        <p:par>
                          <p:cTn id="69" fill="hold">
                            <p:stCondLst>
                              <p:cond delay="0"/>
                            </p:stCondLst>
                            <p:childTnLst>
                              <p:par>
                                <p:cTn id="70" presetID="2" presetClass="entr" presetSubtype="8" fill="hold" grpId="0" nodeType="afterEffect">
                                  <p:stCondLst>
                                    <p:cond delay="0"/>
                                  </p:stCondLst>
                                  <p:childTnLst>
                                    <p:set>
                                      <p:cBhvr>
                                        <p:cTn id="71" dur="1" fill="hold">
                                          <p:stCondLst>
                                            <p:cond delay="0"/>
                                          </p:stCondLst>
                                        </p:cTn>
                                        <p:tgtEl>
                                          <p:spTgt spid="5547026"/>
                                        </p:tgtEl>
                                        <p:attrNameLst>
                                          <p:attrName>style.visibility</p:attrName>
                                        </p:attrNameLst>
                                      </p:cBhvr>
                                      <p:to>
                                        <p:strVal val="visible"/>
                                      </p:to>
                                    </p:set>
                                    <p:anim calcmode="lin" valueType="num">
                                      <p:cBhvr additive="base">
                                        <p:cTn id="72" dur="500" fill="hold"/>
                                        <p:tgtEl>
                                          <p:spTgt spid="5547026"/>
                                        </p:tgtEl>
                                        <p:attrNameLst>
                                          <p:attrName>ppt_x</p:attrName>
                                        </p:attrNameLst>
                                      </p:cBhvr>
                                      <p:tavLst>
                                        <p:tav tm="0">
                                          <p:val>
                                            <p:strVal val="0-#ppt_w/2"/>
                                          </p:val>
                                        </p:tav>
                                        <p:tav tm="100000">
                                          <p:val>
                                            <p:strVal val="#ppt_x"/>
                                          </p:val>
                                        </p:tav>
                                      </p:tavLst>
                                    </p:anim>
                                    <p:anim calcmode="lin" valueType="num">
                                      <p:cBhvr additive="base">
                                        <p:cTn id="73" dur="500" fill="hold"/>
                                        <p:tgtEl>
                                          <p:spTgt spid="5547026"/>
                                        </p:tgtEl>
                                        <p:attrNameLst>
                                          <p:attrName>ppt_y</p:attrName>
                                        </p:attrNameLst>
                                      </p:cBhvr>
                                      <p:tavLst>
                                        <p:tav tm="0">
                                          <p:val>
                                            <p:strVal val="#ppt_y"/>
                                          </p:val>
                                        </p:tav>
                                        <p:tav tm="100000">
                                          <p:val>
                                            <p:strVal val="#ppt_y"/>
                                          </p:val>
                                        </p:tav>
                                      </p:tavLst>
                                    </p:anim>
                                  </p:childTnLst>
                                </p:cTn>
                              </p:par>
                            </p:childTnLst>
                          </p:cTn>
                        </p:par>
                        <p:par>
                          <p:cTn id="74" fill="hold">
                            <p:stCondLst>
                              <p:cond delay="500"/>
                            </p:stCondLst>
                            <p:childTnLst>
                              <p:par>
                                <p:cTn id="75" presetID="1" presetClass="entr" presetSubtype="0" fill="hold" grpId="0" nodeType="afterEffect">
                                  <p:stCondLst>
                                    <p:cond delay="0"/>
                                  </p:stCondLst>
                                  <p:childTnLst>
                                    <p:set>
                                      <p:cBhvr>
                                        <p:cTn id="76" dur="1" fill="hold">
                                          <p:stCondLst>
                                            <p:cond delay="0"/>
                                          </p:stCondLst>
                                        </p:cTn>
                                        <p:tgtEl>
                                          <p:spTgt spid="5547024"/>
                                        </p:tgtEl>
                                        <p:attrNameLst>
                                          <p:attrName>style.visibility</p:attrName>
                                        </p:attrNameLst>
                                      </p:cBhvr>
                                      <p:to>
                                        <p:strVal val="visible"/>
                                      </p:to>
                                    </p:set>
                                  </p:childTnLst>
                                </p:cTn>
                              </p:par>
                            </p:childTnLst>
                          </p:cTn>
                        </p:par>
                        <p:par>
                          <p:cTn id="77" fill="hold">
                            <p:stCondLst>
                              <p:cond delay="500"/>
                            </p:stCondLst>
                            <p:childTnLst>
                              <p:par>
                                <p:cTn id="78" presetID="2" presetClass="entr" presetSubtype="8" fill="hold" grpId="0" nodeType="afterEffect">
                                  <p:stCondLst>
                                    <p:cond delay="0"/>
                                  </p:stCondLst>
                                  <p:childTnLst>
                                    <p:set>
                                      <p:cBhvr>
                                        <p:cTn id="79" dur="1" fill="hold">
                                          <p:stCondLst>
                                            <p:cond delay="0"/>
                                          </p:stCondLst>
                                        </p:cTn>
                                        <p:tgtEl>
                                          <p:spTgt spid="5547027"/>
                                        </p:tgtEl>
                                        <p:attrNameLst>
                                          <p:attrName>style.visibility</p:attrName>
                                        </p:attrNameLst>
                                      </p:cBhvr>
                                      <p:to>
                                        <p:strVal val="visible"/>
                                      </p:to>
                                    </p:set>
                                    <p:anim calcmode="lin" valueType="num">
                                      <p:cBhvr additive="base">
                                        <p:cTn id="80" dur="500" fill="hold"/>
                                        <p:tgtEl>
                                          <p:spTgt spid="5547027"/>
                                        </p:tgtEl>
                                        <p:attrNameLst>
                                          <p:attrName>ppt_x</p:attrName>
                                        </p:attrNameLst>
                                      </p:cBhvr>
                                      <p:tavLst>
                                        <p:tav tm="0">
                                          <p:val>
                                            <p:strVal val="0-#ppt_w/2"/>
                                          </p:val>
                                        </p:tav>
                                        <p:tav tm="100000">
                                          <p:val>
                                            <p:strVal val="#ppt_x"/>
                                          </p:val>
                                        </p:tav>
                                      </p:tavLst>
                                    </p:anim>
                                    <p:anim calcmode="lin" valueType="num">
                                      <p:cBhvr additive="base">
                                        <p:cTn id="81" dur="500" fill="hold"/>
                                        <p:tgtEl>
                                          <p:spTgt spid="5547027"/>
                                        </p:tgtEl>
                                        <p:attrNameLst>
                                          <p:attrName>ppt_y</p:attrName>
                                        </p:attrNameLst>
                                      </p:cBhvr>
                                      <p:tavLst>
                                        <p:tav tm="0">
                                          <p:val>
                                            <p:strVal val="#ppt_y"/>
                                          </p:val>
                                        </p:tav>
                                        <p:tav tm="100000">
                                          <p:val>
                                            <p:strVal val="#ppt_y"/>
                                          </p:val>
                                        </p:tav>
                                      </p:tavLst>
                                    </p:anim>
                                  </p:childTnLst>
                                </p:cTn>
                              </p:par>
                            </p:childTnLst>
                          </p:cTn>
                        </p:par>
                        <p:par>
                          <p:cTn id="82" fill="hold">
                            <p:stCondLst>
                              <p:cond delay="1000"/>
                            </p:stCondLst>
                            <p:childTnLst>
                              <p:par>
                                <p:cTn id="83" presetID="1" presetClass="entr" presetSubtype="0" fill="hold" grpId="0" nodeType="afterEffect">
                                  <p:stCondLst>
                                    <p:cond delay="0"/>
                                  </p:stCondLst>
                                  <p:childTnLst>
                                    <p:set>
                                      <p:cBhvr>
                                        <p:cTn id="84" dur="1" fill="hold">
                                          <p:stCondLst>
                                            <p:cond delay="0"/>
                                          </p:stCondLst>
                                        </p:cTn>
                                        <p:tgtEl>
                                          <p:spTgt spid="5547025"/>
                                        </p:tgtEl>
                                        <p:attrNameLst>
                                          <p:attrName>style.visibility</p:attrName>
                                        </p:attrNameLst>
                                      </p:cBhvr>
                                      <p:to>
                                        <p:strVal val="visible"/>
                                      </p:to>
                                    </p:set>
                                  </p:childTnLst>
                                </p:cTn>
                              </p:par>
                            </p:childTnLst>
                          </p:cTn>
                        </p:par>
                        <p:par>
                          <p:cTn id="85" fill="hold">
                            <p:stCondLst>
                              <p:cond delay="1000"/>
                            </p:stCondLst>
                            <p:childTnLst>
                              <p:par>
                                <p:cTn id="86" presetID="2" presetClass="entr" presetSubtype="8" fill="hold" grpId="0" nodeType="afterEffect">
                                  <p:stCondLst>
                                    <p:cond delay="1000"/>
                                  </p:stCondLst>
                                  <p:childTnLst>
                                    <p:set>
                                      <p:cBhvr>
                                        <p:cTn id="87" dur="1" fill="hold">
                                          <p:stCondLst>
                                            <p:cond delay="0"/>
                                          </p:stCondLst>
                                        </p:cTn>
                                        <p:tgtEl>
                                          <p:spTgt spid="5547028"/>
                                        </p:tgtEl>
                                        <p:attrNameLst>
                                          <p:attrName>style.visibility</p:attrName>
                                        </p:attrNameLst>
                                      </p:cBhvr>
                                      <p:to>
                                        <p:strVal val="visible"/>
                                      </p:to>
                                    </p:set>
                                    <p:anim calcmode="lin" valueType="num">
                                      <p:cBhvr additive="base">
                                        <p:cTn id="88" dur="500" fill="hold"/>
                                        <p:tgtEl>
                                          <p:spTgt spid="5547028"/>
                                        </p:tgtEl>
                                        <p:attrNameLst>
                                          <p:attrName>ppt_x</p:attrName>
                                        </p:attrNameLst>
                                      </p:cBhvr>
                                      <p:tavLst>
                                        <p:tav tm="0">
                                          <p:val>
                                            <p:strVal val="0-#ppt_w/2"/>
                                          </p:val>
                                        </p:tav>
                                        <p:tav tm="100000">
                                          <p:val>
                                            <p:strVal val="#ppt_x"/>
                                          </p:val>
                                        </p:tav>
                                      </p:tavLst>
                                    </p:anim>
                                    <p:anim calcmode="lin" valueType="num">
                                      <p:cBhvr additive="base">
                                        <p:cTn id="89" dur="500" fill="hold"/>
                                        <p:tgtEl>
                                          <p:spTgt spid="5547028"/>
                                        </p:tgtEl>
                                        <p:attrNameLst>
                                          <p:attrName>ppt_y</p:attrName>
                                        </p:attrNameLst>
                                      </p:cBhvr>
                                      <p:tavLst>
                                        <p:tav tm="0">
                                          <p:val>
                                            <p:strVal val="#ppt_y"/>
                                          </p:val>
                                        </p:tav>
                                        <p:tav tm="100000">
                                          <p:val>
                                            <p:strVal val="#ppt_y"/>
                                          </p:val>
                                        </p:tav>
                                      </p:tavLst>
                                    </p:anim>
                                  </p:childTnLst>
                                </p:cTn>
                              </p:par>
                            </p:childTnLst>
                          </p:cTn>
                        </p:par>
                        <p:par>
                          <p:cTn id="90" fill="hold">
                            <p:stCondLst>
                              <p:cond delay="2500"/>
                            </p:stCondLst>
                            <p:childTnLst>
                              <p:par>
                                <p:cTn id="91" presetID="2" presetClass="entr" presetSubtype="4" fill="hold" grpId="0" nodeType="afterEffect">
                                  <p:stCondLst>
                                    <p:cond delay="0"/>
                                  </p:stCondLst>
                                  <p:childTnLst>
                                    <p:set>
                                      <p:cBhvr>
                                        <p:cTn id="92" dur="1" fill="hold">
                                          <p:stCondLst>
                                            <p:cond delay="0"/>
                                          </p:stCondLst>
                                        </p:cTn>
                                        <p:tgtEl>
                                          <p:spTgt spid="5547029"/>
                                        </p:tgtEl>
                                        <p:attrNameLst>
                                          <p:attrName>style.visibility</p:attrName>
                                        </p:attrNameLst>
                                      </p:cBhvr>
                                      <p:to>
                                        <p:strVal val="visible"/>
                                      </p:to>
                                    </p:set>
                                    <p:anim calcmode="lin" valueType="num">
                                      <p:cBhvr additive="base">
                                        <p:cTn id="93" dur="500" fill="hold"/>
                                        <p:tgtEl>
                                          <p:spTgt spid="5547029"/>
                                        </p:tgtEl>
                                        <p:attrNameLst>
                                          <p:attrName>ppt_x</p:attrName>
                                        </p:attrNameLst>
                                      </p:cBhvr>
                                      <p:tavLst>
                                        <p:tav tm="0">
                                          <p:val>
                                            <p:strVal val="#ppt_x"/>
                                          </p:val>
                                        </p:tav>
                                        <p:tav tm="100000">
                                          <p:val>
                                            <p:strVal val="#ppt_x"/>
                                          </p:val>
                                        </p:tav>
                                      </p:tavLst>
                                    </p:anim>
                                    <p:anim calcmode="lin" valueType="num">
                                      <p:cBhvr additive="base">
                                        <p:cTn id="94" dur="500" fill="hold"/>
                                        <p:tgtEl>
                                          <p:spTgt spid="5547029"/>
                                        </p:tgtEl>
                                        <p:attrNameLst>
                                          <p:attrName>ppt_y</p:attrName>
                                        </p:attrNameLst>
                                      </p:cBhvr>
                                      <p:tavLst>
                                        <p:tav tm="0">
                                          <p:val>
                                            <p:strVal val="1+#ppt_h/2"/>
                                          </p:val>
                                        </p:tav>
                                        <p:tav tm="100000">
                                          <p:val>
                                            <p:strVal val="#ppt_y"/>
                                          </p:val>
                                        </p:tav>
                                      </p:tavLst>
                                    </p:anim>
                                  </p:childTnLst>
                                </p:cTn>
                              </p:par>
                            </p:childTnLst>
                          </p:cTn>
                        </p:par>
                        <p:par>
                          <p:cTn id="95" fill="hold">
                            <p:stCondLst>
                              <p:cond delay="3000"/>
                            </p:stCondLst>
                            <p:childTnLst>
                              <p:par>
                                <p:cTn id="96" presetID="2" presetClass="entr" presetSubtype="4" fill="hold" grpId="0" nodeType="afterEffect">
                                  <p:stCondLst>
                                    <p:cond delay="0"/>
                                  </p:stCondLst>
                                  <p:childTnLst>
                                    <p:set>
                                      <p:cBhvr>
                                        <p:cTn id="97" dur="1" fill="hold">
                                          <p:stCondLst>
                                            <p:cond delay="0"/>
                                          </p:stCondLst>
                                        </p:cTn>
                                        <p:tgtEl>
                                          <p:spTgt spid="5547030"/>
                                        </p:tgtEl>
                                        <p:attrNameLst>
                                          <p:attrName>style.visibility</p:attrName>
                                        </p:attrNameLst>
                                      </p:cBhvr>
                                      <p:to>
                                        <p:strVal val="visible"/>
                                      </p:to>
                                    </p:set>
                                    <p:anim calcmode="lin" valueType="num">
                                      <p:cBhvr additive="base">
                                        <p:cTn id="98" dur="500" fill="hold"/>
                                        <p:tgtEl>
                                          <p:spTgt spid="5547030"/>
                                        </p:tgtEl>
                                        <p:attrNameLst>
                                          <p:attrName>ppt_x</p:attrName>
                                        </p:attrNameLst>
                                      </p:cBhvr>
                                      <p:tavLst>
                                        <p:tav tm="0">
                                          <p:val>
                                            <p:strVal val="#ppt_x"/>
                                          </p:val>
                                        </p:tav>
                                        <p:tav tm="100000">
                                          <p:val>
                                            <p:strVal val="#ppt_x"/>
                                          </p:val>
                                        </p:tav>
                                      </p:tavLst>
                                    </p:anim>
                                    <p:anim calcmode="lin" valueType="num">
                                      <p:cBhvr additive="base">
                                        <p:cTn id="99" dur="500" fill="hold"/>
                                        <p:tgtEl>
                                          <p:spTgt spid="5547030"/>
                                        </p:tgtEl>
                                        <p:attrNameLst>
                                          <p:attrName>ppt_y</p:attrName>
                                        </p:attrNameLst>
                                      </p:cBhvr>
                                      <p:tavLst>
                                        <p:tav tm="0">
                                          <p:val>
                                            <p:strVal val="1+#ppt_h/2"/>
                                          </p:val>
                                        </p:tav>
                                        <p:tav tm="100000">
                                          <p:val>
                                            <p:strVal val="#ppt_y"/>
                                          </p:val>
                                        </p:tav>
                                      </p:tavLst>
                                    </p:anim>
                                  </p:childTnLst>
                                </p:cTn>
                              </p:par>
                            </p:childTnLst>
                          </p:cTn>
                        </p:par>
                        <p:par>
                          <p:cTn id="100" fill="hold">
                            <p:stCondLst>
                              <p:cond delay="3500"/>
                            </p:stCondLst>
                            <p:childTnLst>
                              <p:par>
                                <p:cTn id="101" presetID="2" presetClass="entr" presetSubtype="4" fill="hold" grpId="0" nodeType="afterEffect">
                                  <p:stCondLst>
                                    <p:cond delay="0"/>
                                  </p:stCondLst>
                                  <p:childTnLst>
                                    <p:set>
                                      <p:cBhvr>
                                        <p:cTn id="102" dur="1" fill="hold">
                                          <p:stCondLst>
                                            <p:cond delay="0"/>
                                          </p:stCondLst>
                                        </p:cTn>
                                        <p:tgtEl>
                                          <p:spTgt spid="5547031"/>
                                        </p:tgtEl>
                                        <p:attrNameLst>
                                          <p:attrName>style.visibility</p:attrName>
                                        </p:attrNameLst>
                                      </p:cBhvr>
                                      <p:to>
                                        <p:strVal val="visible"/>
                                      </p:to>
                                    </p:set>
                                    <p:anim calcmode="lin" valueType="num">
                                      <p:cBhvr additive="base">
                                        <p:cTn id="103" dur="500" fill="hold"/>
                                        <p:tgtEl>
                                          <p:spTgt spid="5547031"/>
                                        </p:tgtEl>
                                        <p:attrNameLst>
                                          <p:attrName>ppt_x</p:attrName>
                                        </p:attrNameLst>
                                      </p:cBhvr>
                                      <p:tavLst>
                                        <p:tav tm="0">
                                          <p:val>
                                            <p:strVal val="#ppt_x"/>
                                          </p:val>
                                        </p:tav>
                                        <p:tav tm="100000">
                                          <p:val>
                                            <p:strVal val="#ppt_x"/>
                                          </p:val>
                                        </p:tav>
                                      </p:tavLst>
                                    </p:anim>
                                    <p:anim calcmode="lin" valueType="num">
                                      <p:cBhvr additive="base">
                                        <p:cTn id="104" dur="500" fill="hold"/>
                                        <p:tgtEl>
                                          <p:spTgt spid="5547031"/>
                                        </p:tgtEl>
                                        <p:attrNameLst>
                                          <p:attrName>ppt_y</p:attrName>
                                        </p:attrNameLst>
                                      </p:cBhvr>
                                      <p:tavLst>
                                        <p:tav tm="0">
                                          <p:val>
                                            <p:strVal val="1+#ppt_h/2"/>
                                          </p:val>
                                        </p:tav>
                                        <p:tav tm="100000">
                                          <p:val>
                                            <p:strVal val="#ppt_y"/>
                                          </p:val>
                                        </p:tav>
                                      </p:tavLst>
                                    </p:anim>
                                  </p:childTnLst>
                                </p:cTn>
                              </p:par>
                            </p:childTnLst>
                          </p:cTn>
                        </p:par>
                        <p:par>
                          <p:cTn id="105" fill="hold">
                            <p:stCondLst>
                              <p:cond delay="4000"/>
                            </p:stCondLst>
                            <p:childTnLst>
                              <p:par>
                                <p:cTn id="106" presetID="17" presetClass="entr" presetSubtype="4" fill="hold" grpId="0" nodeType="afterEffect">
                                  <p:stCondLst>
                                    <p:cond delay="0"/>
                                  </p:stCondLst>
                                  <p:childTnLst>
                                    <p:set>
                                      <p:cBhvr>
                                        <p:cTn id="107" dur="1" fill="hold">
                                          <p:stCondLst>
                                            <p:cond delay="0"/>
                                          </p:stCondLst>
                                        </p:cTn>
                                        <p:tgtEl>
                                          <p:spTgt spid="25"/>
                                        </p:tgtEl>
                                        <p:attrNameLst>
                                          <p:attrName>style.visibility</p:attrName>
                                        </p:attrNameLst>
                                      </p:cBhvr>
                                      <p:to>
                                        <p:strVal val="visible"/>
                                      </p:to>
                                    </p:set>
                                    <p:anim calcmode="lin" valueType="num">
                                      <p:cBhvr>
                                        <p:cTn id="108" dur="500" fill="hold"/>
                                        <p:tgtEl>
                                          <p:spTgt spid="25"/>
                                        </p:tgtEl>
                                        <p:attrNameLst>
                                          <p:attrName>ppt_x</p:attrName>
                                        </p:attrNameLst>
                                      </p:cBhvr>
                                      <p:tavLst>
                                        <p:tav tm="0">
                                          <p:val>
                                            <p:strVal val="#ppt_x"/>
                                          </p:val>
                                        </p:tav>
                                        <p:tav tm="100000">
                                          <p:val>
                                            <p:strVal val="#ppt_x"/>
                                          </p:val>
                                        </p:tav>
                                      </p:tavLst>
                                    </p:anim>
                                    <p:anim calcmode="lin" valueType="num">
                                      <p:cBhvr>
                                        <p:cTn id="109" dur="500" fill="hold"/>
                                        <p:tgtEl>
                                          <p:spTgt spid="25"/>
                                        </p:tgtEl>
                                        <p:attrNameLst>
                                          <p:attrName>ppt_y</p:attrName>
                                        </p:attrNameLst>
                                      </p:cBhvr>
                                      <p:tavLst>
                                        <p:tav tm="0">
                                          <p:val>
                                            <p:strVal val="#ppt_y+#ppt_h/2"/>
                                          </p:val>
                                        </p:tav>
                                        <p:tav tm="100000">
                                          <p:val>
                                            <p:strVal val="#ppt_y"/>
                                          </p:val>
                                        </p:tav>
                                      </p:tavLst>
                                    </p:anim>
                                    <p:anim calcmode="lin" valueType="num">
                                      <p:cBhvr>
                                        <p:cTn id="110" dur="500" fill="hold"/>
                                        <p:tgtEl>
                                          <p:spTgt spid="25"/>
                                        </p:tgtEl>
                                        <p:attrNameLst>
                                          <p:attrName>ppt_w</p:attrName>
                                        </p:attrNameLst>
                                      </p:cBhvr>
                                      <p:tavLst>
                                        <p:tav tm="0">
                                          <p:val>
                                            <p:strVal val="#ppt_w"/>
                                          </p:val>
                                        </p:tav>
                                        <p:tav tm="100000">
                                          <p:val>
                                            <p:strVal val="#ppt_w"/>
                                          </p:val>
                                        </p:tav>
                                      </p:tavLst>
                                    </p:anim>
                                    <p:anim calcmode="lin" valueType="num">
                                      <p:cBhvr>
                                        <p:cTn id="111" dur="500" fill="hold"/>
                                        <p:tgtEl>
                                          <p:spTgt spid="25"/>
                                        </p:tgtEl>
                                        <p:attrNameLst>
                                          <p:attrName>ppt_h</p:attrName>
                                        </p:attrNameLst>
                                      </p:cBhvr>
                                      <p:tavLst>
                                        <p:tav tm="0">
                                          <p:val>
                                            <p:fltVal val="0"/>
                                          </p:val>
                                        </p:tav>
                                        <p:tav tm="100000">
                                          <p:val>
                                            <p:strVal val="#ppt_h"/>
                                          </p:val>
                                        </p:tav>
                                      </p:tavLst>
                                    </p:anim>
                                  </p:childTnLst>
                                </p:cTn>
                              </p:par>
                            </p:childTnLst>
                          </p:cTn>
                        </p:par>
                        <p:par>
                          <p:cTn id="112" fill="hold">
                            <p:stCondLst>
                              <p:cond delay="4500"/>
                            </p:stCondLst>
                            <p:childTnLst>
                              <p:par>
                                <p:cTn id="113" presetID="2" presetClass="entr" presetSubtype="8" fill="hold" grpId="0" nodeType="afterEffect">
                                  <p:stCondLst>
                                    <p:cond delay="0"/>
                                  </p:stCondLst>
                                  <p:childTnLst>
                                    <p:set>
                                      <p:cBhvr>
                                        <p:cTn id="114" dur="1" fill="hold">
                                          <p:stCondLst>
                                            <p:cond delay="0"/>
                                          </p:stCondLst>
                                        </p:cTn>
                                        <p:tgtEl>
                                          <p:spTgt spid="26"/>
                                        </p:tgtEl>
                                        <p:attrNameLst>
                                          <p:attrName>style.visibility</p:attrName>
                                        </p:attrNameLst>
                                      </p:cBhvr>
                                      <p:to>
                                        <p:strVal val="visible"/>
                                      </p:to>
                                    </p:set>
                                    <p:anim calcmode="lin" valueType="num">
                                      <p:cBhvr additive="base">
                                        <p:cTn id="115" dur="500" fill="hold"/>
                                        <p:tgtEl>
                                          <p:spTgt spid="26"/>
                                        </p:tgtEl>
                                        <p:attrNameLst>
                                          <p:attrName>ppt_x</p:attrName>
                                        </p:attrNameLst>
                                      </p:cBhvr>
                                      <p:tavLst>
                                        <p:tav tm="0">
                                          <p:val>
                                            <p:strVal val="0-#ppt_w/2"/>
                                          </p:val>
                                        </p:tav>
                                        <p:tav tm="100000">
                                          <p:val>
                                            <p:strVal val="#ppt_x"/>
                                          </p:val>
                                        </p:tav>
                                      </p:tavLst>
                                    </p:anim>
                                    <p:anim calcmode="lin" valueType="num">
                                      <p:cBhvr additive="base">
                                        <p:cTn id="116" dur="500" fill="hold"/>
                                        <p:tgtEl>
                                          <p:spTgt spid="26"/>
                                        </p:tgtEl>
                                        <p:attrNameLst>
                                          <p:attrName>ppt_y</p:attrName>
                                        </p:attrNameLst>
                                      </p:cBhvr>
                                      <p:tavLst>
                                        <p:tav tm="0">
                                          <p:val>
                                            <p:strVal val="#ppt_y"/>
                                          </p:val>
                                        </p:tav>
                                        <p:tav tm="100000">
                                          <p:val>
                                            <p:strVal val="#ppt_y"/>
                                          </p:val>
                                        </p:tav>
                                      </p:tavLst>
                                    </p:anim>
                                  </p:childTnLst>
                                </p:cTn>
                              </p:par>
                            </p:childTnLst>
                          </p:cTn>
                        </p:par>
                        <p:par>
                          <p:cTn id="117" fill="hold">
                            <p:stCondLst>
                              <p:cond delay="5000"/>
                            </p:stCondLst>
                            <p:childTnLst>
                              <p:par>
                                <p:cTn id="118" presetID="2" presetClass="entr" presetSubtype="8" fill="hold" grpId="0" nodeType="afterEffect">
                                  <p:stCondLst>
                                    <p:cond delay="1000"/>
                                  </p:stCondLst>
                                  <p:childTnLst>
                                    <p:set>
                                      <p:cBhvr>
                                        <p:cTn id="119" dur="1" fill="hold">
                                          <p:stCondLst>
                                            <p:cond delay="0"/>
                                          </p:stCondLst>
                                        </p:cTn>
                                        <p:tgtEl>
                                          <p:spTgt spid="28"/>
                                        </p:tgtEl>
                                        <p:attrNameLst>
                                          <p:attrName>style.visibility</p:attrName>
                                        </p:attrNameLst>
                                      </p:cBhvr>
                                      <p:to>
                                        <p:strVal val="visible"/>
                                      </p:to>
                                    </p:set>
                                    <p:anim calcmode="lin" valueType="num">
                                      <p:cBhvr additive="base">
                                        <p:cTn id="120" dur="500" fill="hold"/>
                                        <p:tgtEl>
                                          <p:spTgt spid="28"/>
                                        </p:tgtEl>
                                        <p:attrNameLst>
                                          <p:attrName>ppt_x</p:attrName>
                                        </p:attrNameLst>
                                      </p:cBhvr>
                                      <p:tavLst>
                                        <p:tav tm="0">
                                          <p:val>
                                            <p:strVal val="0-#ppt_w/2"/>
                                          </p:val>
                                        </p:tav>
                                        <p:tav tm="100000">
                                          <p:val>
                                            <p:strVal val="#ppt_x"/>
                                          </p:val>
                                        </p:tav>
                                      </p:tavLst>
                                    </p:anim>
                                    <p:anim calcmode="lin" valueType="num">
                                      <p:cBhvr additive="base">
                                        <p:cTn id="121" dur="500" fill="hold"/>
                                        <p:tgtEl>
                                          <p:spTgt spid="28"/>
                                        </p:tgtEl>
                                        <p:attrNameLst>
                                          <p:attrName>ppt_y</p:attrName>
                                        </p:attrNameLst>
                                      </p:cBhvr>
                                      <p:tavLst>
                                        <p:tav tm="0">
                                          <p:val>
                                            <p:strVal val="#ppt_y"/>
                                          </p:val>
                                        </p:tav>
                                        <p:tav tm="100000">
                                          <p:val>
                                            <p:strVal val="#ppt_y"/>
                                          </p:val>
                                        </p:tav>
                                      </p:tavLst>
                                    </p:anim>
                                  </p:childTnLst>
                                </p:cTn>
                              </p:par>
                            </p:childTnLst>
                          </p:cTn>
                        </p:par>
                        <p:par>
                          <p:cTn id="122" fill="hold">
                            <p:stCondLst>
                              <p:cond delay="6500"/>
                            </p:stCondLst>
                            <p:childTnLst>
                              <p:par>
                                <p:cTn id="123" presetID="22" presetClass="entr" presetSubtype="4" fill="hold" grpId="0" nodeType="afterEffect">
                                  <p:stCondLst>
                                    <p:cond delay="700"/>
                                  </p:stCondLst>
                                  <p:childTnLst>
                                    <p:set>
                                      <p:cBhvr>
                                        <p:cTn id="124" dur="1" fill="hold">
                                          <p:stCondLst>
                                            <p:cond delay="0"/>
                                          </p:stCondLst>
                                        </p:cTn>
                                        <p:tgtEl>
                                          <p:spTgt spid="29"/>
                                        </p:tgtEl>
                                        <p:attrNameLst>
                                          <p:attrName>style.visibility</p:attrName>
                                        </p:attrNameLst>
                                      </p:cBhvr>
                                      <p:to>
                                        <p:strVal val="visible"/>
                                      </p:to>
                                    </p:set>
                                    <p:animEffect transition="in" filter="wipe(down)">
                                      <p:cBhvr>
                                        <p:cTn id="125" dur="500"/>
                                        <p:tgtEl>
                                          <p:spTgt spid="29"/>
                                        </p:tgtEl>
                                      </p:cBhvr>
                                    </p:animEffect>
                                  </p:childTnLst>
                                </p:cTn>
                              </p:par>
                            </p:childTnLst>
                          </p:cTn>
                        </p:par>
                        <p:par>
                          <p:cTn id="126" fill="hold">
                            <p:stCondLst>
                              <p:cond delay="7700"/>
                            </p:stCondLst>
                            <p:childTnLst>
                              <p:par>
                                <p:cTn id="127" presetID="17" presetClass="entr" presetSubtype="4" fill="hold" grpId="0" nodeType="afterEffect">
                                  <p:stCondLst>
                                    <p:cond delay="0"/>
                                  </p:stCondLst>
                                  <p:childTnLst>
                                    <p:set>
                                      <p:cBhvr>
                                        <p:cTn id="128" dur="1" fill="hold">
                                          <p:stCondLst>
                                            <p:cond delay="0"/>
                                          </p:stCondLst>
                                        </p:cTn>
                                        <p:tgtEl>
                                          <p:spTgt spid="30"/>
                                        </p:tgtEl>
                                        <p:attrNameLst>
                                          <p:attrName>style.visibility</p:attrName>
                                        </p:attrNameLst>
                                      </p:cBhvr>
                                      <p:to>
                                        <p:strVal val="visible"/>
                                      </p:to>
                                    </p:set>
                                    <p:anim calcmode="lin" valueType="num">
                                      <p:cBhvr>
                                        <p:cTn id="129" dur="500" fill="hold"/>
                                        <p:tgtEl>
                                          <p:spTgt spid="30"/>
                                        </p:tgtEl>
                                        <p:attrNameLst>
                                          <p:attrName>ppt_x</p:attrName>
                                        </p:attrNameLst>
                                      </p:cBhvr>
                                      <p:tavLst>
                                        <p:tav tm="0">
                                          <p:val>
                                            <p:strVal val="#ppt_x"/>
                                          </p:val>
                                        </p:tav>
                                        <p:tav tm="100000">
                                          <p:val>
                                            <p:strVal val="#ppt_x"/>
                                          </p:val>
                                        </p:tav>
                                      </p:tavLst>
                                    </p:anim>
                                    <p:anim calcmode="lin" valueType="num">
                                      <p:cBhvr>
                                        <p:cTn id="130" dur="500" fill="hold"/>
                                        <p:tgtEl>
                                          <p:spTgt spid="30"/>
                                        </p:tgtEl>
                                        <p:attrNameLst>
                                          <p:attrName>ppt_y</p:attrName>
                                        </p:attrNameLst>
                                      </p:cBhvr>
                                      <p:tavLst>
                                        <p:tav tm="0">
                                          <p:val>
                                            <p:strVal val="#ppt_y+#ppt_h/2"/>
                                          </p:val>
                                        </p:tav>
                                        <p:tav tm="100000">
                                          <p:val>
                                            <p:strVal val="#ppt_y"/>
                                          </p:val>
                                        </p:tav>
                                      </p:tavLst>
                                    </p:anim>
                                    <p:anim calcmode="lin" valueType="num">
                                      <p:cBhvr>
                                        <p:cTn id="131" dur="500" fill="hold"/>
                                        <p:tgtEl>
                                          <p:spTgt spid="30"/>
                                        </p:tgtEl>
                                        <p:attrNameLst>
                                          <p:attrName>ppt_w</p:attrName>
                                        </p:attrNameLst>
                                      </p:cBhvr>
                                      <p:tavLst>
                                        <p:tav tm="0">
                                          <p:val>
                                            <p:strVal val="#ppt_w"/>
                                          </p:val>
                                        </p:tav>
                                        <p:tav tm="100000">
                                          <p:val>
                                            <p:strVal val="#ppt_w"/>
                                          </p:val>
                                        </p:tav>
                                      </p:tavLst>
                                    </p:anim>
                                    <p:anim calcmode="lin" valueType="num">
                                      <p:cBhvr>
                                        <p:cTn id="132" dur="500" fill="hold"/>
                                        <p:tgtEl>
                                          <p:spTgt spid="3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47011" grpId="0" autoUpdateAnimBg="0"/>
      <p:bldP spid="5547012" grpId="0" autoUpdateAnimBg="0"/>
      <p:bldP spid="5547013" grpId="0" animBg="1"/>
      <p:bldP spid="5547015" grpId="0" animBg="1" autoUpdateAnimBg="0"/>
      <p:bldP spid="5547016" grpId="0" animBg="1"/>
      <p:bldP spid="5547017" grpId="0" animBg="1"/>
      <p:bldP spid="5547018" grpId="0" animBg="1"/>
      <p:bldP spid="5547019" grpId="0" animBg="1" autoUpdateAnimBg="0"/>
      <p:bldP spid="5547020" grpId="0" animBg="1" autoUpdateAnimBg="0"/>
      <p:bldP spid="5547021" grpId="0" animBg="1" autoUpdateAnimBg="0"/>
      <p:bldP spid="5547022" grpId="0" animBg="1"/>
      <p:bldP spid="5547023" grpId="0" animBg="1"/>
      <p:bldP spid="5547024" grpId="0" animBg="1"/>
      <p:bldP spid="5547025" grpId="0" animBg="1"/>
      <p:bldP spid="5547026" grpId="0" animBg="1" autoUpdateAnimBg="0"/>
      <p:bldP spid="5547027" grpId="0" animBg="1" autoUpdateAnimBg="0"/>
      <p:bldP spid="5547028" grpId="0" animBg="1" autoUpdateAnimBg="0"/>
      <p:bldP spid="5547029" grpId="0" animBg="1"/>
      <p:bldP spid="5547030" grpId="0" animBg="1"/>
      <p:bldP spid="5547031" grpId="0" animBg="1"/>
      <p:bldP spid="25" grpId="0" animBg="1"/>
      <p:bldP spid="26" grpId="0" animBg="1" autoUpdateAnimBg="0"/>
      <p:bldP spid="28" grpId="0" animBg="1" autoUpdateAnimBg="0"/>
      <p:bldP spid="29" grpId="0" animBg="1"/>
      <p:bldP spid="30" grpId="0" animBg="1"/>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6802"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76803"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dirty="0" err="1">
                <a:solidFill>
                  <a:schemeClr val="bg1"/>
                </a:solidFill>
              </a:rPr>
              <a:t>eSlide</a:t>
            </a:r>
            <a:r>
              <a:rPr lang="en-US" sz="900" dirty="0">
                <a:solidFill>
                  <a:schemeClr val="bg1"/>
                </a:solidFill>
              </a:rPr>
              <a:t> – P6466 – The Financial Crisis and the Future of the P/C</a:t>
            </a:r>
          </a:p>
        </p:txBody>
      </p:sp>
      <p:sp>
        <p:nvSpPr>
          <p:cNvPr id="76804"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952E229C-011B-4738-89B6-AA6163C83852}" type="slidenum">
              <a:rPr lang="en-US" sz="900"/>
              <a:pPr algn="r" eaLnBrk="0" hangingPunct="0">
                <a:lnSpc>
                  <a:spcPct val="85000"/>
                </a:lnSpc>
                <a:spcBef>
                  <a:spcPct val="20000"/>
                </a:spcBef>
              </a:pPr>
              <a:t>40</a:t>
            </a:fld>
            <a:endParaRPr lang="en-US" sz="900"/>
          </a:p>
        </p:txBody>
      </p:sp>
      <p:sp>
        <p:nvSpPr>
          <p:cNvPr id="76805" name="Rectangle 2"/>
          <p:cNvSpPr>
            <a:spLocks noGrp="1" noChangeArrowheads="1"/>
          </p:cNvSpPr>
          <p:nvPr>
            <p:ph type="title" idx="4294967295"/>
          </p:nvPr>
        </p:nvSpPr>
        <p:spPr/>
        <p:txBody>
          <a:bodyPr/>
          <a:lstStyle/>
          <a:p>
            <a:r>
              <a:rPr lang="en-US" dirty="0" smtClean="0"/>
              <a:t>Moore, OK, Tornado: Media Coverage Was Generally Favorable</a:t>
            </a:r>
          </a:p>
        </p:txBody>
      </p:sp>
      <p:sp>
        <p:nvSpPr>
          <p:cNvPr id="1922051" name="Rectangle 3"/>
          <p:cNvSpPr>
            <a:spLocks noGrp="1" noChangeArrowheads="1"/>
          </p:cNvSpPr>
          <p:nvPr>
            <p:ph type="body" idx="4294967295"/>
          </p:nvPr>
        </p:nvSpPr>
        <p:spPr>
          <a:xfrm>
            <a:off x="397183" y="1167163"/>
            <a:ext cx="8153400" cy="4652963"/>
          </a:xfrm>
        </p:spPr>
        <p:txBody>
          <a:bodyPr/>
          <a:lstStyle/>
          <a:p>
            <a:pPr>
              <a:lnSpc>
                <a:spcPct val="80000"/>
              </a:lnSpc>
              <a:spcBef>
                <a:spcPct val="50000"/>
              </a:spcBef>
            </a:pPr>
            <a:r>
              <a:rPr lang="en-US" dirty="0" smtClean="0"/>
              <a:t>OK Insurance Commissioner John Doak &amp; DOI</a:t>
            </a:r>
          </a:p>
          <a:p>
            <a:pPr lvl="1">
              <a:lnSpc>
                <a:spcPct val="80000"/>
              </a:lnSpc>
            </a:pPr>
            <a:r>
              <a:rPr lang="en-US" sz="2400" dirty="0" smtClean="0"/>
              <a:t>Fair, friendly, efficient, well-prepared, organized</a:t>
            </a:r>
          </a:p>
          <a:p>
            <a:pPr lvl="1">
              <a:lnSpc>
                <a:spcPct val="80000"/>
              </a:lnSpc>
            </a:pPr>
            <a:r>
              <a:rPr lang="en-US" sz="2400" dirty="0" smtClean="0"/>
              <a:t>Former State Farm/Farmers agent; Also worked for Marsh and Aon</a:t>
            </a:r>
          </a:p>
          <a:p>
            <a:pPr lvl="1">
              <a:lnSpc>
                <a:spcPct val="80000"/>
              </a:lnSpc>
            </a:pPr>
            <a:r>
              <a:rPr lang="en-US" sz="2400" dirty="0" smtClean="0"/>
              <a:t>Excellent communications person (Kelly Collins)</a:t>
            </a:r>
          </a:p>
          <a:p>
            <a:pPr lvl="1">
              <a:lnSpc>
                <a:spcPct val="80000"/>
              </a:lnSpc>
            </a:pPr>
            <a:r>
              <a:rPr lang="en-US" sz="2400" dirty="0" smtClean="0"/>
              <a:t>Doak and Collins are both media savvy</a:t>
            </a:r>
          </a:p>
          <a:p>
            <a:pPr>
              <a:lnSpc>
                <a:spcPct val="80000"/>
              </a:lnSpc>
              <a:spcBef>
                <a:spcPct val="50000"/>
              </a:spcBef>
            </a:pPr>
            <a:r>
              <a:rPr lang="en-US" dirty="0" smtClean="0"/>
              <a:t>Rapid credentialing of out-of-state adjusters</a:t>
            </a:r>
          </a:p>
        </p:txBody>
      </p:sp>
      <p:pic>
        <p:nvPicPr>
          <p:cNvPr id="8" name="Picture 7" descr="Command Center.JPG"/>
          <p:cNvPicPr>
            <a:picLocks noChangeAspect="1"/>
          </p:cNvPicPr>
          <p:nvPr/>
        </p:nvPicPr>
        <p:blipFill>
          <a:blip r:embed="rId3" cstate="email"/>
          <a:stretch>
            <a:fillRect/>
          </a:stretch>
        </p:blipFill>
        <p:spPr>
          <a:xfrm>
            <a:off x="88279" y="4390869"/>
            <a:ext cx="3149600" cy="2362201"/>
          </a:xfrm>
          <a:prstGeom prst="rect">
            <a:avLst/>
          </a:prstGeom>
        </p:spPr>
      </p:pic>
      <p:sp>
        <p:nvSpPr>
          <p:cNvPr id="11" name="AutoShape 7"/>
          <p:cNvSpPr>
            <a:spLocks noChangeArrowheads="1"/>
          </p:cNvSpPr>
          <p:nvPr/>
        </p:nvSpPr>
        <p:spPr bwMode="blackWhite">
          <a:xfrm>
            <a:off x="3222886" y="5561246"/>
            <a:ext cx="2563317" cy="1109377"/>
          </a:xfrm>
          <a:prstGeom prst="wedgeRectCallout">
            <a:avLst>
              <a:gd name="adj1" fmla="val -73504"/>
              <a:gd name="adj2" fmla="val -3365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latin typeface="Arial" pitchFamily="34" charset="0"/>
                <a:cs typeface="Arial" pitchFamily="34" charset="0"/>
              </a:rPr>
              <a:t>OK DOI was credentialing ~40 out of state adjusters per hour on site</a:t>
            </a:r>
            <a:endParaRPr lang="en-US" b="1" dirty="0">
              <a:solidFill>
                <a:srgbClr val="FFFFFF"/>
              </a:solidFill>
              <a:latin typeface="Arial" pitchFamily="34" charset="0"/>
              <a:cs typeface="Arial" pitchFamily="34" charset="0"/>
            </a:endParaRPr>
          </a:p>
        </p:txBody>
      </p:sp>
      <p:pic>
        <p:nvPicPr>
          <p:cNvPr id="4100097" name="Picture 1" descr="C:\Users\bobh\AppData\Local\Microsoft\Windows\Temporary Internet Files\Content.Outlook\1RMV2YR0\photo 1.jpg"/>
          <p:cNvPicPr>
            <a:picLocks noChangeAspect="1" noChangeArrowheads="1"/>
          </p:cNvPicPr>
          <p:nvPr/>
        </p:nvPicPr>
        <p:blipFill>
          <a:blip r:embed="rId4" cstate="email"/>
          <a:srcRect/>
          <a:stretch>
            <a:fillRect/>
          </a:stretch>
        </p:blipFill>
        <p:spPr bwMode="auto">
          <a:xfrm>
            <a:off x="5800764" y="4303058"/>
            <a:ext cx="3291836" cy="2468877"/>
          </a:xfrm>
          <a:prstGeom prst="rect">
            <a:avLst/>
          </a:prstGeom>
          <a:noFill/>
        </p:spPr>
      </p:pic>
      <p:sp>
        <p:nvSpPr>
          <p:cNvPr id="12" name="AutoShape 7"/>
          <p:cNvSpPr>
            <a:spLocks noChangeArrowheads="1"/>
          </p:cNvSpPr>
          <p:nvPr/>
        </p:nvSpPr>
        <p:spPr bwMode="blackWhite">
          <a:xfrm>
            <a:off x="3222884" y="4332157"/>
            <a:ext cx="2503359" cy="1161844"/>
          </a:xfrm>
          <a:prstGeom prst="wedgeRectCallout">
            <a:avLst>
              <a:gd name="adj1" fmla="val 76295"/>
              <a:gd name="adj2" fmla="val 680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latin typeface="Arial" pitchFamily="34" charset="0"/>
                <a:cs typeface="Arial" pitchFamily="34" charset="0"/>
              </a:rPr>
              <a:t>OK Insurance Commissioner John Doak with me shortly before our tour</a:t>
            </a:r>
            <a:endParaRPr lang="en-US" b="1" dirty="0">
              <a:solidFill>
                <a:srgbClr val="FFFFFF"/>
              </a:solidFill>
              <a:latin typeface="Arial" pitchFamily="34" charset="0"/>
              <a:cs typeface="Arial"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22051">
                                            <p:txEl>
                                              <p:pRg st="1" end="1"/>
                                            </p:txEl>
                                          </p:spTgt>
                                        </p:tgtEl>
                                        <p:attrNameLst>
                                          <p:attrName>style.visibility</p:attrName>
                                        </p:attrNameLst>
                                      </p:cBhvr>
                                      <p:to>
                                        <p:strVal val="visible"/>
                                      </p:to>
                                    </p:set>
                                    <p:animEffect transition="in" filter="wipe(left)">
                                      <p:cBhvr>
                                        <p:cTn id="10" dur="500"/>
                                        <p:tgtEl>
                                          <p:spTgt spid="1922051">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922051">
                                            <p:txEl>
                                              <p:pRg st="2" end="2"/>
                                            </p:txEl>
                                          </p:spTgt>
                                        </p:tgtEl>
                                        <p:attrNameLst>
                                          <p:attrName>style.visibility</p:attrName>
                                        </p:attrNameLst>
                                      </p:cBhvr>
                                      <p:to>
                                        <p:strVal val="visible"/>
                                      </p:to>
                                    </p:set>
                                    <p:animEffect transition="in" filter="wipe(left)">
                                      <p:cBhvr>
                                        <p:cTn id="13" dur="500"/>
                                        <p:tgtEl>
                                          <p:spTgt spid="1922051">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922051">
                                            <p:txEl>
                                              <p:pRg st="3" end="3"/>
                                            </p:txEl>
                                          </p:spTgt>
                                        </p:tgtEl>
                                        <p:attrNameLst>
                                          <p:attrName>style.visibility</p:attrName>
                                        </p:attrNameLst>
                                      </p:cBhvr>
                                      <p:to>
                                        <p:strVal val="visible"/>
                                      </p:to>
                                    </p:set>
                                    <p:animEffect transition="in" filter="wipe(left)">
                                      <p:cBhvr>
                                        <p:cTn id="16" dur="500"/>
                                        <p:tgtEl>
                                          <p:spTgt spid="1922051">
                                            <p:txEl>
                                              <p:pRg st="3" end="3"/>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922051">
                                            <p:txEl>
                                              <p:pRg st="4" end="4"/>
                                            </p:txEl>
                                          </p:spTgt>
                                        </p:tgtEl>
                                        <p:attrNameLst>
                                          <p:attrName>style.visibility</p:attrName>
                                        </p:attrNameLst>
                                      </p:cBhvr>
                                      <p:to>
                                        <p:strVal val="visible"/>
                                      </p:to>
                                    </p:set>
                                    <p:animEffect transition="in" filter="wipe(left)">
                                      <p:cBhvr>
                                        <p:cTn id="19" dur="500"/>
                                        <p:tgtEl>
                                          <p:spTgt spid="1922051">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922051">
                                            <p:txEl>
                                              <p:pRg st="5" end="5"/>
                                            </p:txEl>
                                          </p:spTgt>
                                        </p:tgtEl>
                                        <p:attrNameLst>
                                          <p:attrName>style.visibility</p:attrName>
                                        </p:attrNameLst>
                                      </p:cBhvr>
                                      <p:to>
                                        <p:strVal val="visible"/>
                                      </p:to>
                                    </p:set>
                                    <p:animEffect transition="in" filter="wipe(left)">
                                      <p:cBhvr>
                                        <p:cTn id="24" dur="500"/>
                                        <p:tgtEl>
                                          <p:spTgt spid="1922051">
                                            <p:txEl>
                                              <p:pRg st="5" end="5"/>
                                            </p:txEl>
                                          </p:spTgt>
                                        </p:tgtEl>
                                      </p:cBhvr>
                                    </p:animEffect>
                                  </p:childTnLst>
                                </p:cTn>
                              </p:par>
                            </p:childTnLst>
                          </p:cTn>
                        </p:par>
                        <p:par>
                          <p:cTn id="25" fill="hold">
                            <p:stCondLst>
                              <p:cond delay="500"/>
                            </p:stCondLst>
                            <p:childTnLst>
                              <p:par>
                                <p:cTn id="26" presetID="22" presetClass="entr" presetSubtype="2" fill="hold" grpId="0" nodeType="afterEffect">
                                  <p:stCondLst>
                                    <p:cond delay="699"/>
                                  </p:stCondLst>
                                  <p:childTnLst>
                                    <p:set>
                                      <p:cBhvr>
                                        <p:cTn id="27" dur="1" fill="hold">
                                          <p:stCondLst>
                                            <p:cond delay="0"/>
                                          </p:stCondLst>
                                        </p:cTn>
                                        <p:tgtEl>
                                          <p:spTgt spid="11"/>
                                        </p:tgtEl>
                                        <p:attrNameLst>
                                          <p:attrName>style.visibility</p:attrName>
                                        </p:attrNameLst>
                                      </p:cBhvr>
                                      <p:to>
                                        <p:strVal val="visible"/>
                                      </p:to>
                                    </p:set>
                                    <p:animEffect transition="in" filter="wipe(right)">
                                      <p:cBhvr>
                                        <p:cTn id="28" dur="500"/>
                                        <p:tgtEl>
                                          <p:spTgt spid="11"/>
                                        </p:tgtEl>
                                      </p:cBhvr>
                                    </p:animEffect>
                                  </p:childTnLst>
                                </p:cTn>
                              </p:par>
                            </p:childTnLst>
                          </p:cTn>
                        </p:par>
                        <p:par>
                          <p:cTn id="29" fill="hold">
                            <p:stCondLst>
                              <p:cond delay="1699"/>
                            </p:stCondLst>
                            <p:childTnLst>
                              <p:par>
                                <p:cTn id="30" presetID="22" presetClass="entr" presetSubtype="2" fill="hold" grpId="0" nodeType="afterEffect">
                                  <p:stCondLst>
                                    <p:cond delay="699"/>
                                  </p:stCondLst>
                                  <p:childTnLst>
                                    <p:set>
                                      <p:cBhvr>
                                        <p:cTn id="31" dur="1" fill="hold">
                                          <p:stCondLst>
                                            <p:cond delay="0"/>
                                          </p:stCondLst>
                                        </p:cTn>
                                        <p:tgtEl>
                                          <p:spTgt spid="12"/>
                                        </p:tgtEl>
                                        <p:attrNameLst>
                                          <p:attrName>style.visibility</p:attrName>
                                        </p:attrNameLst>
                                      </p:cBhvr>
                                      <p:to>
                                        <p:strVal val="visible"/>
                                      </p:to>
                                    </p:set>
                                    <p:animEffect transition="in" filter="wipe(right)">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P spid="11" grpId="0" animBg="1" autoUpdateAnimBg="0"/>
      <p:bldP spid="12" grpId="0" animBg="1"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121920" y="74930"/>
            <a:ext cx="7513320" cy="719138"/>
          </a:xfrm>
        </p:spPr>
        <p:txBody>
          <a:bodyPr/>
          <a:lstStyle/>
          <a:p>
            <a:pPr>
              <a:defRPr/>
            </a:pPr>
            <a:r>
              <a:rPr lang="en-US" kern="1200" dirty="0" smtClean="0">
                <a:solidFill>
                  <a:srgbClr val="28688C"/>
                </a:solidFill>
                <a:latin typeface="Arial"/>
                <a:ea typeface="Arial Unicode MS"/>
                <a:cs typeface="Arial"/>
              </a:rPr>
              <a:t>Scenes from my Visit to Moore, OK, Tornado: High Claim Severity</a:t>
            </a:r>
            <a:endParaRPr lang="en-US" dirty="0">
              <a:solidFill>
                <a:srgbClr val="28688C"/>
              </a:solidFill>
            </a:endParaRPr>
          </a:p>
        </p:txBody>
      </p:sp>
      <p:sp>
        <p:nvSpPr>
          <p:cNvPr id="12" name="TextBox 11"/>
          <p:cNvSpPr txBox="1"/>
          <p:nvPr/>
        </p:nvSpPr>
        <p:spPr>
          <a:xfrm>
            <a:off x="8415338" y="6551613"/>
            <a:ext cx="685800" cy="274637"/>
          </a:xfrm>
          <a:prstGeom prst="rect">
            <a:avLst/>
          </a:prstGeom>
          <a:noFill/>
        </p:spPr>
        <p:txBody>
          <a:bodyPr anchor="ctr"/>
          <a:lstStyle/>
          <a:p>
            <a:pPr algn="r" fontAlgn="base">
              <a:spcBef>
                <a:spcPct val="0"/>
              </a:spcBef>
              <a:spcAft>
                <a:spcPct val="0"/>
              </a:spcAft>
              <a:defRPr/>
            </a:pPr>
            <a:fld id="{4FF6ED8F-E4C3-4F9C-B52C-5D5148FFE8B9}" type="slidenum">
              <a:rPr lang="en-US" sz="1000">
                <a:solidFill>
                  <a:srgbClr val="000000">
                    <a:lumMod val="75000"/>
                  </a:srgbClr>
                </a:solidFill>
                <a:cs typeface="Arial" charset="0"/>
              </a:rPr>
              <a:pPr algn="r" fontAlgn="base">
                <a:spcBef>
                  <a:spcPct val="0"/>
                </a:spcBef>
                <a:spcAft>
                  <a:spcPct val="0"/>
                </a:spcAft>
                <a:defRPr/>
              </a:pPr>
              <a:t>41</a:t>
            </a:fld>
            <a:endParaRPr lang="en-US" sz="1000" dirty="0">
              <a:solidFill>
                <a:srgbClr val="000000">
                  <a:lumMod val="75000"/>
                </a:srgbClr>
              </a:solidFill>
              <a:cs typeface="Arial" charset="0"/>
            </a:endParaRPr>
          </a:p>
        </p:txBody>
      </p:sp>
      <p:pic>
        <p:nvPicPr>
          <p:cNvPr id="11" name="Picture 10" descr="photo 11.JPG"/>
          <p:cNvPicPr>
            <a:picLocks noChangeAspect="1"/>
          </p:cNvPicPr>
          <p:nvPr/>
        </p:nvPicPr>
        <p:blipFill>
          <a:blip r:embed="rId3" cstate="email"/>
          <a:stretch>
            <a:fillRect/>
          </a:stretch>
        </p:blipFill>
        <p:spPr>
          <a:xfrm>
            <a:off x="6664960" y="4922520"/>
            <a:ext cx="2479040" cy="1859280"/>
          </a:xfrm>
          <a:prstGeom prst="rect">
            <a:avLst/>
          </a:prstGeom>
        </p:spPr>
      </p:pic>
      <p:pic>
        <p:nvPicPr>
          <p:cNvPr id="16" name="Picture 15" descr="photo 6.JPG"/>
          <p:cNvPicPr>
            <a:picLocks noChangeAspect="1"/>
          </p:cNvPicPr>
          <p:nvPr/>
        </p:nvPicPr>
        <p:blipFill>
          <a:blip r:embed="rId4" cstate="email"/>
          <a:stretch>
            <a:fillRect/>
          </a:stretch>
        </p:blipFill>
        <p:spPr>
          <a:xfrm rot="5400000">
            <a:off x="7017098" y="3400467"/>
            <a:ext cx="1681808" cy="1261356"/>
          </a:xfrm>
          <a:prstGeom prst="rect">
            <a:avLst/>
          </a:prstGeom>
        </p:spPr>
      </p:pic>
      <p:pic>
        <p:nvPicPr>
          <p:cNvPr id="23" name="Picture 22" descr="photo 9.JPG"/>
          <p:cNvPicPr>
            <a:picLocks noChangeAspect="1"/>
          </p:cNvPicPr>
          <p:nvPr/>
        </p:nvPicPr>
        <p:blipFill>
          <a:blip r:embed="rId5" cstate="email"/>
          <a:stretch>
            <a:fillRect/>
          </a:stretch>
        </p:blipFill>
        <p:spPr>
          <a:xfrm>
            <a:off x="91440" y="4251960"/>
            <a:ext cx="3373120" cy="2529840"/>
          </a:xfrm>
          <a:prstGeom prst="rect">
            <a:avLst/>
          </a:prstGeom>
        </p:spPr>
      </p:pic>
      <p:pic>
        <p:nvPicPr>
          <p:cNvPr id="25" name="Picture 24" descr="photo 12.JPG"/>
          <p:cNvPicPr>
            <a:picLocks noChangeAspect="1"/>
          </p:cNvPicPr>
          <p:nvPr/>
        </p:nvPicPr>
        <p:blipFill>
          <a:blip r:embed="rId6" cstate="email"/>
          <a:stretch>
            <a:fillRect/>
          </a:stretch>
        </p:blipFill>
        <p:spPr>
          <a:xfrm>
            <a:off x="6074368" y="990600"/>
            <a:ext cx="2886752" cy="2165064"/>
          </a:xfrm>
          <a:prstGeom prst="rect">
            <a:avLst/>
          </a:prstGeom>
        </p:spPr>
      </p:pic>
      <p:pic>
        <p:nvPicPr>
          <p:cNvPr id="26" name="Picture 25" descr="photo 7.JPG"/>
          <p:cNvPicPr>
            <a:picLocks noChangeAspect="1"/>
          </p:cNvPicPr>
          <p:nvPr/>
        </p:nvPicPr>
        <p:blipFill>
          <a:blip r:embed="rId7" cstate="email"/>
          <a:stretch>
            <a:fillRect/>
          </a:stretch>
        </p:blipFill>
        <p:spPr>
          <a:xfrm>
            <a:off x="3479637" y="4242217"/>
            <a:ext cx="3195483" cy="2539584"/>
          </a:xfrm>
          <a:prstGeom prst="rect">
            <a:avLst/>
          </a:prstGeom>
        </p:spPr>
      </p:pic>
      <p:pic>
        <p:nvPicPr>
          <p:cNvPr id="27" name="Picture 26" descr="photo 19.JPG"/>
          <p:cNvPicPr>
            <a:picLocks noChangeAspect="1"/>
          </p:cNvPicPr>
          <p:nvPr/>
        </p:nvPicPr>
        <p:blipFill>
          <a:blip r:embed="rId8" cstate="email"/>
          <a:stretch>
            <a:fillRect/>
          </a:stretch>
        </p:blipFill>
        <p:spPr>
          <a:xfrm rot="5400000">
            <a:off x="-393329" y="1517648"/>
            <a:ext cx="3179338" cy="2270760"/>
          </a:xfrm>
          <a:prstGeom prst="rect">
            <a:avLst/>
          </a:prstGeom>
        </p:spPr>
      </p:pic>
      <p:pic>
        <p:nvPicPr>
          <p:cNvPr id="15" name="Picture 14" descr="Hartwig Med Center no logo.JPG"/>
          <p:cNvPicPr>
            <a:picLocks noChangeAspect="1"/>
          </p:cNvPicPr>
          <p:nvPr/>
        </p:nvPicPr>
        <p:blipFill>
          <a:blip r:embed="rId9" cstate="email"/>
          <a:stretch>
            <a:fillRect/>
          </a:stretch>
        </p:blipFill>
        <p:spPr>
          <a:xfrm>
            <a:off x="2366780" y="1094281"/>
            <a:ext cx="3717561" cy="2788171"/>
          </a:xfrm>
          <a:prstGeom prst="rect">
            <a:avLst/>
          </a:prstGeom>
        </p:spPr>
      </p:pic>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03" name="Rectangle 105"/>
          <p:cNvSpPr>
            <a:spLocks noGrp="1" noChangeArrowheads="1"/>
          </p:cNvSpPr>
          <p:nvPr>
            <p:ph type="dt" sz="quarter" idx="10"/>
          </p:nvPr>
        </p:nvSpPr>
        <p:spPr/>
        <p:txBody>
          <a:bodyPr/>
          <a:lstStyle/>
          <a:p>
            <a:pPr>
              <a:defRPr/>
            </a:pPr>
            <a:r>
              <a:rPr lang="en-US" smtClean="0">
                <a:solidFill>
                  <a:srgbClr val="FFFFFF"/>
                </a:solidFill>
              </a:rPr>
              <a:t>12/01/09 - 9pm</a:t>
            </a:r>
          </a:p>
        </p:txBody>
      </p:sp>
      <p:sp>
        <p:nvSpPr>
          <p:cNvPr id="102405" name="Rectangle 110"/>
          <p:cNvSpPr>
            <a:spLocks noGrp="1" noChangeArrowheads="1"/>
          </p:cNvSpPr>
          <p:nvPr>
            <p:ph type="sldNum" sz="quarter" idx="12"/>
          </p:nvPr>
        </p:nvSpPr>
        <p:spPr/>
        <p:txBody>
          <a:bodyPr/>
          <a:lstStyle/>
          <a:p>
            <a:pPr>
              <a:defRPr/>
            </a:pPr>
            <a:fld id="{E220AE91-0BB9-4CEB-8C50-0B03C716B4B3}" type="slidenum">
              <a:rPr lang="en-US" smtClean="0">
                <a:solidFill>
                  <a:srgbClr val="000000"/>
                </a:solidFill>
              </a:rPr>
              <a:pPr>
                <a:defRPr/>
              </a:pPr>
              <a:t>42</a:t>
            </a:fld>
            <a:endParaRPr lang="en-US" smtClean="0">
              <a:solidFill>
                <a:srgbClr val="000000"/>
              </a:solidFill>
            </a:endParaRPr>
          </a:p>
        </p:txBody>
      </p:sp>
      <p:sp>
        <p:nvSpPr>
          <p:cNvPr id="31750" name="Rectangle 2"/>
          <p:cNvSpPr>
            <a:spLocks noGrp="1" noChangeArrowheads="1"/>
          </p:cNvSpPr>
          <p:nvPr>
            <p:ph type="title"/>
          </p:nvPr>
        </p:nvSpPr>
        <p:spPr>
          <a:xfrm>
            <a:off x="228600" y="90488"/>
            <a:ext cx="7400925" cy="860425"/>
          </a:xfrm>
        </p:spPr>
        <p:txBody>
          <a:bodyPr/>
          <a:lstStyle/>
          <a:p>
            <a:r>
              <a:rPr lang="en-US" dirty="0" smtClean="0"/>
              <a:t>Top 16 Most Costly Disasters</a:t>
            </a:r>
            <a:br>
              <a:rPr lang="en-US" dirty="0" smtClean="0"/>
            </a:br>
            <a:r>
              <a:rPr lang="en-US" dirty="0" smtClean="0"/>
              <a:t>in U.S. History</a:t>
            </a:r>
          </a:p>
        </p:txBody>
      </p:sp>
      <p:sp>
        <p:nvSpPr>
          <p:cNvPr id="31751" name="Rectangle 3"/>
          <p:cNvSpPr>
            <a:spLocks noChangeArrowheads="1"/>
          </p:cNvSpPr>
          <p:nvPr/>
        </p:nvSpPr>
        <p:spPr bwMode="black">
          <a:xfrm>
            <a:off x="347663" y="1365250"/>
            <a:ext cx="8534400"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a:solidFill>
                  <a:srgbClr val="225A7A"/>
                </a:solidFill>
                <a:latin typeface="Arial" charset="0"/>
                <a:cs typeface="Arial" charset="0"/>
              </a:rPr>
              <a:t>(Insured Losses, </a:t>
            </a:r>
            <a:r>
              <a:rPr lang="en-US" sz="1600" b="1" dirty="0" smtClean="0">
                <a:solidFill>
                  <a:srgbClr val="225A7A"/>
                </a:solidFill>
                <a:latin typeface="Arial" charset="0"/>
                <a:cs typeface="Arial" charset="0"/>
              </a:rPr>
              <a:t>2012 </a:t>
            </a:r>
            <a:r>
              <a:rPr lang="en-US" sz="1600" b="1" dirty="0">
                <a:solidFill>
                  <a:srgbClr val="225A7A"/>
                </a:solidFill>
                <a:latin typeface="Arial" charset="0"/>
                <a:cs typeface="Arial" charset="0"/>
              </a:rPr>
              <a:t>Dollars, $ Billions</a:t>
            </a:r>
            <a:r>
              <a:rPr lang="en-US" sz="1600" b="1" dirty="0" smtClean="0">
                <a:solidFill>
                  <a:srgbClr val="225A7A"/>
                </a:solidFill>
                <a:latin typeface="Arial" charset="0"/>
                <a:cs typeface="Arial" charset="0"/>
              </a:rPr>
              <a:t>)</a:t>
            </a:r>
            <a:endParaRPr lang="en-US" sz="1600" b="1" dirty="0">
              <a:solidFill>
                <a:srgbClr val="225A7A"/>
              </a:solidFill>
              <a:latin typeface="Arial" charset="0"/>
              <a:cs typeface="Arial" charset="0"/>
            </a:endParaRPr>
          </a:p>
        </p:txBody>
      </p:sp>
      <p:graphicFrame>
        <p:nvGraphicFramePr>
          <p:cNvPr id="31746" name="Object 5"/>
          <p:cNvGraphicFramePr>
            <a:graphicFrameLocks noChangeAspect="1"/>
          </p:cNvGraphicFramePr>
          <p:nvPr/>
        </p:nvGraphicFramePr>
        <p:xfrm>
          <a:off x="40341" y="2176463"/>
          <a:ext cx="8964613" cy="3348037"/>
        </p:xfrm>
        <a:graphic>
          <a:graphicData uri="http://schemas.openxmlformats.org/presentationml/2006/ole">
            <p:oleObj spid="_x0000_s14962690" name="Chart" r:id="rId4" imgW="8419996" imgH="3371740" progId="MSGraph.Chart.8">
              <p:embed followColorScheme="full"/>
            </p:oleObj>
          </a:graphicData>
        </a:graphic>
      </p:graphicFrame>
      <p:sp>
        <p:nvSpPr>
          <p:cNvPr id="2067463" name="AutoShape 7"/>
          <p:cNvSpPr>
            <a:spLocks noChangeArrowheads="1"/>
          </p:cNvSpPr>
          <p:nvPr/>
        </p:nvSpPr>
        <p:spPr bwMode="blackWhite">
          <a:xfrm>
            <a:off x="3893574" y="1680913"/>
            <a:ext cx="3501005" cy="1487488"/>
          </a:xfrm>
          <a:prstGeom prst="wedgeRectCallout">
            <a:avLst>
              <a:gd name="adj1" fmla="val 26797"/>
              <a:gd name="adj2" fmla="val 71436"/>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400" b="1" dirty="0" smtClean="0">
                <a:solidFill>
                  <a:srgbClr val="FFFFFF"/>
                </a:solidFill>
              </a:rPr>
              <a:t>Hurricane Sandy could become the 4</a:t>
            </a:r>
            <a:r>
              <a:rPr lang="en-US" sz="2400" b="1" baseline="30000" dirty="0" smtClean="0">
                <a:solidFill>
                  <a:srgbClr val="FFFFFF"/>
                </a:solidFill>
              </a:rPr>
              <a:t>th</a:t>
            </a:r>
            <a:r>
              <a:rPr lang="en-US" sz="2400" b="1" dirty="0" smtClean="0">
                <a:solidFill>
                  <a:srgbClr val="FFFFFF"/>
                </a:solidFill>
              </a:rPr>
              <a:t> or 5</a:t>
            </a:r>
            <a:r>
              <a:rPr lang="en-US" sz="2400" b="1" baseline="30000" dirty="0" smtClean="0">
                <a:solidFill>
                  <a:srgbClr val="FFFFFF"/>
                </a:solidFill>
              </a:rPr>
              <a:t>th</a:t>
            </a:r>
            <a:r>
              <a:rPr lang="en-US" sz="2400" b="1" dirty="0" smtClean="0">
                <a:solidFill>
                  <a:srgbClr val="FFFFFF"/>
                </a:solidFill>
              </a:rPr>
              <a:t> </a:t>
            </a:r>
            <a:r>
              <a:rPr lang="en-US" sz="2400" b="1" dirty="0" smtClean="0">
                <a:solidFill>
                  <a:srgbClr val="FFFFFF"/>
                </a:solidFill>
                <a:latin typeface="Arial" charset="0"/>
                <a:cs typeface="Arial" charset="0"/>
              </a:rPr>
              <a:t>costliest </a:t>
            </a:r>
            <a:r>
              <a:rPr lang="en-US" sz="2400" b="1" dirty="0">
                <a:solidFill>
                  <a:srgbClr val="FFFFFF"/>
                </a:solidFill>
                <a:latin typeface="Arial" charset="0"/>
                <a:cs typeface="Arial" charset="0"/>
              </a:rPr>
              <a:t>event in US insurance history</a:t>
            </a:r>
          </a:p>
        </p:txBody>
      </p:sp>
      <p:sp>
        <p:nvSpPr>
          <p:cNvPr id="10" name="AutoShape 7"/>
          <p:cNvSpPr>
            <a:spLocks noChangeArrowheads="1"/>
          </p:cNvSpPr>
          <p:nvPr/>
        </p:nvSpPr>
        <p:spPr bwMode="blackWhite">
          <a:xfrm>
            <a:off x="479927" y="5367130"/>
            <a:ext cx="3738112" cy="879943"/>
          </a:xfrm>
          <a:prstGeom prst="wedgeRectCallout">
            <a:avLst>
              <a:gd name="adj1" fmla="val -38733"/>
              <a:gd name="adj2" fmla="val -8026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smtClean="0">
                <a:solidFill>
                  <a:srgbClr val="FFFFFF"/>
                </a:solidFill>
              </a:rPr>
              <a:t>Hurricane Irene became the 12</a:t>
            </a:r>
            <a:r>
              <a:rPr lang="en-US" sz="2000" b="1" baseline="30000" dirty="0" smtClean="0">
                <a:solidFill>
                  <a:srgbClr val="FFFFFF"/>
                </a:solidFill>
              </a:rPr>
              <a:t>th</a:t>
            </a:r>
            <a:r>
              <a:rPr lang="en-US" sz="2000" b="1" dirty="0" smtClean="0">
                <a:solidFill>
                  <a:srgbClr val="FFFFFF"/>
                </a:solidFill>
              </a:rPr>
              <a:t> most expense hurricane in US history in 2011</a:t>
            </a:r>
            <a:endParaRPr lang="en-US" sz="2000" b="1" dirty="0">
              <a:solidFill>
                <a:srgbClr val="FFFFFF"/>
              </a:solidFill>
              <a:latin typeface="Arial" charset="0"/>
              <a:cs typeface="Arial" charset="0"/>
            </a:endParaRPr>
          </a:p>
        </p:txBody>
      </p:sp>
      <p:sp>
        <p:nvSpPr>
          <p:cNvPr id="11" name="AutoShape 17"/>
          <p:cNvSpPr>
            <a:spLocks noChangeArrowheads="1"/>
          </p:cNvSpPr>
          <p:nvPr/>
        </p:nvSpPr>
        <p:spPr bwMode="blackWhite">
          <a:xfrm>
            <a:off x="870155" y="3278954"/>
            <a:ext cx="1589504" cy="711200"/>
          </a:xfrm>
          <a:prstGeom prst="wedgeRectCallout">
            <a:avLst>
              <a:gd name="adj1" fmla="val 79786"/>
              <a:gd name="adj2" fmla="val 7253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Includes Tuscaloosa, AL, tornado</a:t>
            </a:r>
            <a:endParaRPr lang="en-US" sz="1400" b="1" dirty="0">
              <a:solidFill>
                <a:schemeClr val="bg1"/>
              </a:solidFill>
            </a:endParaRPr>
          </a:p>
        </p:txBody>
      </p:sp>
      <p:sp>
        <p:nvSpPr>
          <p:cNvPr id="12" name="AutoShape 17"/>
          <p:cNvSpPr>
            <a:spLocks noChangeArrowheads="1"/>
          </p:cNvSpPr>
          <p:nvPr/>
        </p:nvSpPr>
        <p:spPr bwMode="blackWhite">
          <a:xfrm>
            <a:off x="3145939" y="3254374"/>
            <a:ext cx="1265424" cy="711200"/>
          </a:xfrm>
          <a:prstGeom prst="wedgeRectCallout">
            <a:avLst>
              <a:gd name="adj1" fmla="val -23514"/>
              <a:gd name="adj2" fmla="val 7875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eaLnBrk="0" hangingPunct="0">
              <a:lnSpc>
                <a:spcPct val="90000"/>
              </a:lnSpc>
              <a:spcBef>
                <a:spcPct val="50000"/>
              </a:spcBef>
              <a:buClr>
                <a:schemeClr val="bg1"/>
              </a:buClr>
              <a:defRPr/>
            </a:pPr>
            <a:r>
              <a:rPr lang="en-US" sz="1400" b="1" dirty="0" smtClean="0">
                <a:solidFill>
                  <a:schemeClr val="bg1"/>
                </a:solidFill>
              </a:rPr>
              <a:t>Includes Joplin, MO, tornado</a:t>
            </a:r>
            <a:endParaRPr lang="en-US" sz="1400" b="1" dirty="0">
              <a:solidFill>
                <a:schemeClr val="bg1"/>
              </a:solidFill>
            </a:endParaRPr>
          </a:p>
        </p:txBody>
      </p:sp>
      <p:sp>
        <p:nvSpPr>
          <p:cNvPr id="14" name="Rectangle 5"/>
          <p:cNvSpPr>
            <a:spLocks noChangeArrowheads="1"/>
          </p:cNvSpPr>
          <p:nvPr/>
        </p:nvSpPr>
        <p:spPr bwMode="blackWhite">
          <a:xfrm>
            <a:off x="4454005" y="5327341"/>
            <a:ext cx="4409769" cy="91122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sz="2000" b="1" dirty="0" smtClean="0">
                <a:solidFill>
                  <a:srgbClr val="FFFFFF"/>
                </a:solidFill>
              </a:rPr>
              <a:t>12 of the 16 Most Expensive Events in US History Have Occurred Over the Past Decade</a:t>
            </a:r>
            <a:endParaRPr lang="en-US" sz="2000" b="1" dirty="0">
              <a:solidFill>
                <a:srgbClr val="FFFFFF"/>
              </a:solidFill>
              <a:latin typeface="Arial" charset="0"/>
              <a:cs typeface="Arial" charset="0"/>
            </a:endParaRPr>
          </a:p>
        </p:txBody>
      </p:sp>
      <p:sp>
        <p:nvSpPr>
          <p:cNvPr id="13" name="Rectangle 4"/>
          <p:cNvSpPr>
            <a:spLocks noChangeArrowheads="1"/>
          </p:cNvSpPr>
          <p:nvPr/>
        </p:nvSpPr>
        <p:spPr bwMode="auto">
          <a:xfrm>
            <a:off x="-104932" y="6248175"/>
            <a:ext cx="9144001" cy="654795"/>
          </a:xfrm>
          <a:prstGeom prst="rect">
            <a:avLst/>
          </a:prstGeom>
          <a:noFill/>
          <a:ln w="9525">
            <a:noFill/>
            <a:miter lim="800000"/>
            <a:headEnd/>
            <a:tailEnd/>
          </a:ln>
        </p:spPr>
        <p:txBody>
          <a:bodyPr wrap="square" lIns="365760" tIns="0" rIns="0" bIns="137160" anchor="b">
            <a:spAutoFit/>
          </a:bodyPr>
          <a:lstStyle/>
          <a:p>
            <a:pPr algn="l" eaLnBrk="0" fontAlgn="base" hangingPunct="0">
              <a:lnSpc>
                <a:spcPct val="85000"/>
              </a:lnSpc>
              <a:spcBef>
                <a:spcPct val="25000"/>
              </a:spcBef>
              <a:spcAft>
                <a:spcPct val="0"/>
              </a:spcAft>
              <a:buClr>
                <a:srgbClr val="FF6801"/>
              </a:buClr>
              <a:buFont typeface="Wingdings" pitchFamily="2" charset="2"/>
              <a:buNone/>
            </a:pPr>
            <a:endParaRPr lang="en-US" sz="1100" dirty="0">
              <a:solidFill>
                <a:srgbClr val="000000"/>
              </a:solidFill>
              <a:latin typeface="Arial" charset="0"/>
              <a:cs typeface="Arial" charset="0"/>
            </a:endParaRPr>
          </a:p>
          <a:p>
            <a:pPr algn="l" eaLnBrk="0" fontAlgn="base" hangingPunct="0">
              <a:lnSpc>
                <a:spcPct val="85000"/>
              </a:lnSpc>
              <a:spcBef>
                <a:spcPct val="25000"/>
              </a:spcBef>
              <a:spcAft>
                <a:spcPct val="0"/>
              </a:spcAft>
              <a:buClr>
                <a:srgbClr val="FF6801"/>
              </a:buClr>
              <a:buFont typeface="Wingdings" pitchFamily="2" charset="2"/>
              <a:buNone/>
            </a:pPr>
            <a:r>
              <a:rPr lang="en-US" sz="1100" dirty="0" smtClean="0">
                <a:solidFill>
                  <a:srgbClr val="000000"/>
                </a:solidFill>
                <a:latin typeface="Arial" charset="0"/>
                <a:cs typeface="Arial" charset="0"/>
              </a:rPr>
              <a:t>*PCS estimate as of 4/12/13.</a:t>
            </a:r>
          </a:p>
          <a:p>
            <a:pPr algn="l" eaLnBrk="0" fontAlgn="base" hangingPunct="0">
              <a:lnSpc>
                <a:spcPct val="85000"/>
              </a:lnSpc>
              <a:spcBef>
                <a:spcPct val="25000"/>
              </a:spcBef>
              <a:spcAft>
                <a:spcPct val="0"/>
              </a:spcAft>
              <a:buClr>
                <a:srgbClr val="FF6801"/>
              </a:buClr>
              <a:buFont typeface="Wingdings" pitchFamily="2" charset="2"/>
              <a:buNone/>
            </a:pPr>
            <a:r>
              <a:rPr lang="en-US" sz="1100" dirty="0" smtClean="0">
                <a:solidFill>
                  <a:srgbClr val="000000"/>
                </a:solidFill>
                <a:latin typeface="Arial" charset="0"/>
                <a:cs typeface="Arial" charset="0"/>
              </a:rPr>
              <a:t>Sources</a:t>
            </a:r>
            <a:r>
              <a:rPr lang="en-US" sz="1100" dirty="0">
                <a:solidFill>
                  <a:srgbClr val="000000"/>
                </a:solidFill>
                <a:latin typeface="Arial" charset="0"/>
                <a:cs typeface="Arial" charset="0"/>
              </a:rPr>
              <a:t>: PCS; Insurance Information Institute inflation </a:t>
            </a:r>
            <a:r>
              <a:rPr lang="en-US" sz="1100" dirty="0" smtClean="0">
                <a:solidFill>
                  <a:srgbClr val="000000"/>
                </a:solidFill>
                <a:latin typeface="Arial" charset="0"/>
                <a:cs typeface="Arial" charset="0"/>
              </a:rPr>
              <a:t>adjustments to 2012 dollars using the CPI.</a:t>
            </a:r>
            <a:endParaRPr lang="en-US" sz="1100" dirty="0">
              <a:solidFill>
                <a:srgbClr val="000000"/>
              </a:solidFill>
              <a:latin typeface="Arial" charset="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2067463"/>
                                        </p:tgtEl>
                                        <p:attrNameLst>
                                          <p:attrName>style.visibility</p:attrName>
                                        </p:attrNameLst>
                                      </p:cBhvr>
                                      <p:to>
                                        <p:strVal val="visible"/>
                                      </p:to>
                                    </p:set>
                                    <p:animEffect transition="in" filter="wipe(down)">
                                      <p:cBhvr>
                                        <p:cTn id="7" dur="500"/>
                                        <p:tgtEl>
                                          <p:spTgt spid="2067463"/>
                                        </p:tgtEl>
                                      </p:cBhvr>
                                    </p:animEffect>
                                  </p:childTnLst>
                                </p:cTn>
                              </p:par>
                            </p:childTnLst>
                          </p:cTn>
                        </p:par>
                        <p:par>
                          <p:cTn id="8" fill="hold">
                            <p:stCondLst>
                              <p:cond delay="1200"/>
                            </p:stCondLst>
                            <p:childTnLst>
                              <p:par>
                                <p:cTn id="9" presetID="22" presetClass="entr" presetSubtype="4" fill="hold" grpId="0" nodeType="afterEffect">
                                  <p:stCondLst>
                                    <p:cond delay="700"/>
                                  </p:stCondLst>
                                  <p:childTnLst>
                                    <p:set>
                                      <p:cBhvr>
                                        <p:cTn id="10" dur="1" fill="hold">
                                          <p:stCondLst>
                                            <p:cond delay="0"/>
                                          </p:stCondLst>
                                        </p:cTn>
                                        <p:tgtEl>
                                          <p:spTgt spid="10"/>
                                        </p:tgtEl>
                                        <p:attrNameLst>
                                          <p:attrName>style.visibility</p:attrName>
                                        </p:attrNameLst>
                                      </p:cBhvr>
                                      <p:to>
                                        <p:strVal val="visible"/>
                                      </p:to>
                                    </p:set>
                                    <p:animEffect transition="in" filter="wipe(down)">
                                      <p:cBhvr>
                                        <p:cTn id="11" dur="500"/>
                                        <p:tgtEl>
                                          <p:spTgt spid="10"/>
                                        </p:tgtEl>
                                      </p:cBhvr>
                                    </p:animEffect>
                                  </p:childTnLst>
                                </p:cTn>
                              </p:par>
                            </p:childTnLst>
                          </p:cTn>
                        </p:par>
                        <p:par>
                          <p:cTn id="12" fill="hold">
                            <p:stCondLst>
                              <p:cond delay="24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2900"/>
                            </p:stCondLst>
                            <p:childTnLst>
                              <p:par>
                                <p:cTn id="17" presetID="22" presetClass="entr" presetSubtype="1"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up)">
                                      <p:cBhvr>
                                        <p:cTn id="19" dur="500"/>
                                        <p:tgtEl>
                                          <p:spTgt spid="12"/>
                                        </p:tgtEl>
                                      </p:cBhvr>
                                    </p:animEffect>
                                  </p:childTnLst>
                                </p:cTn>
                              </p:par>
                            </p:childTnLst>
                          </p:cTn>
                        </p:par>
                        <p:par>
                          <p:cTn id="20" fill="hold">
                            <p:stCondLst>
                              <p:cond delay="3400"/>
                            </p:stCondLst>
                            <p:childTnLst>
                              <p:par>
                                <p:cTn id="21" presetID="23" presetClass="entr" presetSubtype="16" fill="hold" grpId="0" nodeType="afterEffect">
                                  <p:stCondLst>
                                    <p:cond delay="70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463" grpId="0" animBg="1"/>
      <p:bldP spid="10" grpId="0" animBg="1"/>
      <p:bldP spid="11" grpId="0" animBg="1"/>
      <p:bldP spid="12" grpId="0" animBg="1"/>
      <p:bldP spid="14" grpId="0" animBg="1"/>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03" name="Rectangle 105"/>
          <p:cNvSpPr>
            <a:spLocks noGrp="1" noChangeArrowheads="1"/>
          </p:cNvSpPr>
          <p:nvPr>
            <p:ph type="dt" sz="quarter" idx="10"/>
          </p:nvPr>
        </p:nvSpPr>
        <p:spPr/>
        <p:txBody>
          <a:bodyPr/>
          <a:lstStyle/>
          <a:p>
            <a:pPr>
              <a:defRPr/>
            </a:pPr>
            <a:r>
              <a:rPr lang="en-US" smtClean="0"/>
              <a:t>12/01/09 - 9pm</a:t>
            </a:r>
          </a:p>
        </p:txBody>
      </p:sp>
      <p:sp>
        <p:nvSpPr>
          <p:cNvPr id="102405" name="Rectangle 110"/>
          <p:cNvSpPr>
            <a:spLocks noGrp="1" noChangeArrowheads="1"/>
          </p:cNvSpPr>
          <p:nvPr>
            <p:ph type="sldNum" sz="quarter" idx="12"/>
          </p:nvPr>
        </p:nvSpPr>
        <p:spPr/>
        <p:txBody>
          <a:bodyPr/>
          <a:lstStyle/>
          <a:p>
            <a:pPr>
              <a:defRPr/>
            </a:pPr>
            <a:fld id="{5EA5DB72-8C09-4C0A-82C3-B6612C1471B3}" type="slidenum">
              <a:rPr lang="en-US" smtClean="0"/>
              <a:pPr>
                <a:defRPr/>
              </a:pPr>
              <a:t>43</a:t>
            </a:fld>
            <a:endParaRPr lang="en-US" smtClean="0"/>
          </a:p>
        </p:txBody>
      </p:sp>
      <p:sp>
        <p:nvSpPr>
          <p:cNvPr id="23558" name="Rectangle 2"/>
          <p:cNvSpPr>
            <a:spLocks noGrp="1" noChangeArrowheads="1"/>
          </p:cNvSpPr>
          <p:nvPr>
            <p:ph type="title"/>
          </p:nvPr>
        </p:nvSpPr>
        <p:spPr/>
        <p:txBody>
          <a:bodyPr/>
          <a:lstStyle/>
          <a:p>
            <a:r>
              <a:rPr lang="en-US" dirty="0" smtClean="0"/>
              <a:t>Top 16 Most Costly World Insurance Losses, 1970-2012*</a:t>
            </a:r>
          </a:p>
        </p:txBody>
      </p:sp>
      <p:sp>
        <p:nvSpPr>
          <p:cNvPr id="23559" name="Rectangle 3"/>
          <p:cNvSpPr>
            <a:spLocks noChangeArrowheads="1"/>
          </p:cNvSpPr>
          <p:nvPr/>
        </p:nvSpPr>
        <p:spPr bwMode="black">
          <a:xfrm>
            <a:off x="131353" y="1158774"/>
            <a:ext cx="8534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(Insured Losses, </a:t>
            </a:r>
            <a:r>
              <a:rPr lang="en-US" sz="1600" b="1" dirty="0" smtClean="0">
                <a:solidFill>
                  <a:srgbClr val="225A7A"/>
                </a:solidFill>
              </a:rPr>
              <a:t>2012 </a:t>
            </a:r>
            <a:r>
              <a:rPr lang="en-US" sz="1600" b="1" dirty="0">
                <a:solidFill>
                  <a:srgbClr val="225A7A"/>
                </a:solidFill>
              </a:rPr>
              <a:t>Dollars, $ Billions)</a:t>
            </a:r>
          </a:p>
        </p:txBody>
      </p:sp>
      <p:sp>
        <p:nvSpPr>
          <p:cNvPr id="23560" name="Rectangle 4"/>
          <p:cNvSpPr>
            <a:spLocks noChangeArrowheads="1"/>
          </p:cNvSpPr>
          <p:nvPr/>
        </p:nvSpPr>
        <p:spPr bwMode="auto">
          <a:xfrm>
            <a:off x="-208719" y="6203205"/>
            <a:ext cx="8689042" cy="654795"/>
          </a:xfrm>
          <a:prstGeom prst="rect">
            <a:avLst/>
          </a:prstGeom>
          <a:noFill/>
          <a:ln w="9525">
            <a:noFill/>
            <a:miter lim="800000"/>
            <a:headEnd/>
            <a:tailEnd/>
          </a:ln>
        </p:spPr>
        <p:txBody>
          <a:bodyPr wrap="square" lIns="365760" tIns="0" rIns="0" bIns="137160" anchor="b">
            <a:spAutoFit/>
          </a:bodyPr>
          <a:lstStyle/>
          <a:p>
            <a:pPr algn="l" eaLnBrk="0" hangingPunct="0">
              <a:lnSpc>
                <a:spcPct val="85000"/>
              </a:lnSpc>
              <a:spcBef>
                <a:spcPct val="25000"/>
              </a:spcBef>
              <a:buClr>
                <a:schemeClr val="accent2"/>
              </a:buClr>
            </a:pPr>
            <a:r>
              <a:rPr lang="en-US" sz="1100" dirty="0" smtClean="0"/>
              <a:t>*Figures do not include federally insured flood losses.</a:t>
            </a:r>
            <a:endParaRPr lang="en-US" sz="1100" dirty="0"/>
          </a:p>
          <a:p>
            <a:pPr algn="l" eaLnBrk="0" hangingPunct="0">
              <a:lnSpc>
                <a:spcPct val="85000"/>
              </a:lnSpc>
              <a:spcBef>
                <a:spcPct val="25000"/>
              </a:spcBef>
              <a:buClr>
                <a:schemeClr val="accent2"/>
              </a:buClr>
              <a:buFont typeface="Wingdings" pitchFamily="2" charset="2"/>
              <a:buNone/>
            </a:pPr>
            <a:r>
              <a:rPr lang="en-US" sz="1100" dirty="0" smtClean="0"/>
              <a:t>**Estimate based on PCS value of $18.75B as of 4/12/13.</a:t>
            </a:r>
          </a:p>
          <a:p>
            <a:pPr algn="l" eaLnBrk="0" hangingPunct="0">
              <a:lnSpc>
                <a:spcPct val="85000"/>
              </a:lnSpc>
              <a:spcBef>
                <a:spcPct val="25000"/>
              </a:spcBef>
              <a:buClr>
                <a:schemeClr val="accent2"/>
              </a:buClr>
              <a:buFont typeface="Wingdings" pitchFamily="2" charset="2"/>
              <a:buNone/>
            </a:pPr>
            <a:r>
              <a:rPr lang="en-US" sz="1100" dirty="0" smtClean="0"/>
              <a:t>Sources</a:t>
            </a:r>
            <a:r>
              <a:rPr lang="en-US" sz="1100" dirty="0"/>
              <a:t>: </a:t>
            </a:r>
            <a:r>
              <a:rPr lang="en-US" sz="1100" dirty="0" smtClean="0"/>
              <a:t>Munich Re; Swiss Re; Insurance </a:t>
            </a:r>
            <a:r>
              <a:rPr lang="en-US" sz="1100" dirty="0"/>
              <a:t>Information </a:t>
            </a:r>
            <a:r>
              <a:rPr lang="en-US" sz="1100" dirty="0" smtClean="0"/>
              <a:t>Institute research.</a:t>
            </a:r>
            <a:endParaRPr lang="en-US" sz="1100" dirty="0"/>
          </a:p>
        </p:txBody>
      </p:sp>
      <p:graphicFrame>
        <p:nvGraphicFramePr>
          <p:cNvPr id="23554" name="Object 5"/>
          <p:cNvGraphicFramePr>
            <a:graphicFrameLocks noChangeAspect="1"/>
          </p:cNvGraphicFramePr>
          <p:nvPr/>
        </p:nvGraphicFramePr>
        <p:xfrm>
          <a:off x="179387" y="2491253"/>
          <a:ext cx="8964613" cy="3348037"/>
        </p:xfrm>
        <a:graphic>
          <a:graphicData uri="http://schemas.openxmlformats.org/presentationml/2006/ole">
            <p:oleObj spid="_x0000_s14059522" name="Chart" r:id="rId4" imgW="8401100" imgH="3371740" progId="MSGraph.Chart.8">
              <p:embed followColorScheme="full"/>
            </p:oleObj>
          </a:graphicData>
        </a:graphic>
      </p:graphicFrame>
      <p:sp>
        <p:nvSpPr>
          <p:cNvPr id="12" name="AutoShape 7"/>
          <p:cNvSpPr>
            <a:spLocks noChangeArrowheads="1"/>
          </p:cNvSpPr>
          <p:nvPr/>
        </p:nvSpPr>
        <p:spPr bwMode="blackWhite">
          <a:xfrm>
            <a:off x="5383162" y="1268361"/>
            <a:ext cx="3362632" cy="1578078"/>
          </a:xfrm>
          <a:prstGeom prst="wedgeRectCallout">
            <a:avLst>
              <a:gd name="adj1" fmla="val 34057"/>
              <a:gd name="adj2" fmla="val 6790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defRPr/>
            </a:pPr>
            <a:r>
              <a:rPr lang="en-US" b="1" dirty="0" smtClean="0">
                <a:solidFill>
                  <a:schemeClr val="bg1"/>
                </a:solidFill>
              </a:rPr>
              <a:t>5 </a:t>
            </a:r>
            <a:r>
              <a:rPr lang="en-US" b="1" dirty="0">
                <a:solidFill>
                  <a:schemeClr val="bg1"/>
                </a:solidFill>
              </a:rPr>
              <a:t>of the top </a:t>
            </a:r>
            <a:r>
              <a:rPr lang="en-US" b="1" dirty="0" smtClean="0">
                <a:solidFill>
                  <a:schemeClr val="bg1"/>
                </a:solidFill>
              </a:rPr>
              <a:t>14 </a:t>
            </a:r>
            <a:r>
              <a:rPr lang="en-US" b="1" dirty="0">
                <a:solidFill>
                  <a:schemeClr val="bg1"/>
                </a:solidFill>
              </a:rPr>
              <a:t>most expensive catastrophes in world history have occurred </a:t>
            </a:r>
            <a:r>
              <a:rPr lang="en-US" b="1" dirty="0" smtClean="0">
                <a:solidFill>
                  <a:schemeClr val="bg1"/>
                </a:solidFill>
              </a:rPr>
              <a:t>within </a:t>
            </a:r>
            <a:r>
              <a:rPr lang="en-US" b="1" dirty="0">
                <a:solidFill>
                  <a:schemeClr val="bg1"/>
                </a:solidFill>
              </a:rPr>
              <a:t>the past </a:t>
            </a:r>
            <a:r>
              <a:rPr lang="en-US" b="1" dirty="0" smtClean="0">
                <a:solidFill>
                  <a:schemeClr val="bg1"/>
                </a:solidFill>
              </a:rPr>
              <a:t>3 years  </a:t>
            </a:r>
            <a:r>
              <a:rPr lang="en-US" b="1" dirty="0" smtClean="0">
                <a:solidFill>
                  <a:schemeClr val="bg1"/>
                </a:solidFill>
                <a:latin typeface="Arial" pitchFamily="34" charset="0"/>
                <a:cs typeface="Arial" pitchFamily="34" charset="0"/>
              </a:rPr>
              <a:t>(2010-2012)</a:t>
            </a:r>
            <a:endParaRPr lang="en-US" b="1" dirty="0">
              <a:solidFill>
                <a:srgbClr val="FFFFFF"/>
              </a:solidFill>
              <a:latin typeface="Arial" pitchFamily="34" charset="0"/>
              <a:cs typeface="Arial" pitchFamily="34" charset="0"/>
            </a:endParaRPr>
          </a:p>
        </p:txBody>
      </p:sp>
      <p:sp>
        <p:nvSpPr>
          <p:cNvPr id="11" name="AutoShape 7"/>
          <p:cNvSpPr>
            <a:spLocks noChangeArrowheads="1"/>
          </p:cNvSpPr>
          <p:nvPr/>
        </p:nvSpPr>
        <p:spPr bwMode="blackWhite">
          <a:xfrm>
            <a:off x="840658" y="3038167"/>
            <a:ext cx="4586748" cy="1151049"/>
          </a:xfrm>
          <a:prstGeom prst="wedgeRectCallout">
            <a:avLst>
              <a:gd name="adj1" fmla="val 63061"/>
              <a:gd name="adj2" fmla="val 3098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400" b="1" dirty="0" smtClean="0">
                <a:solidFill>
                  <a:schemeClr val="bg1"/>
                </a:solidFill>
                <a:cs typeface="+mn-cs"/>
              </a:rPr>
              <a:t>Hurricane Sandy is now the 6</a:t>
            </a:r>
            <a:r>
              <a:rPr lang="en-US" sz="2400" b="1" baseline="30000" dirty="0" smtClean="0">
                <a:solidFill>
                  <a:schemeClr val="bg1"/>
                </a:solidFill>
                <a:cs typeface="+mn-cs"/>
              </a:rPr>
              <a:t>th</a:t>
            </a:r>
            <a:r>
              <a:rPr lang="en-US" sz="2400" b="1" dirty="0" smtClean="0">
                <a:solidFill>
                  <a:schemeClr val="bg1"/>
                </a:solidFill>
                <a:cs typeface="+mn-cs"/>
              </a:rPr>
              <a:t> </a:t>
            </a:r>
            <a:r>
              <a:rPr lang="en-US" sz="2400" b="1" dirty="0">
                <a:solidFill>
                  <a:schemeClr val="bg1"/>
                </a:solidFill>
                <a:cs typeface="+mn-cs"/>
              </a:rPr>
              <a:t>costliest event in global insurance history</a:t>
            </a:r>
          </a:p>
        </p:txBody>
      </p:sp>
      <p:sp>
        <p:nvSpPr>
          <p:cNvPr id="10" name="Text Box 6"/>
          <p:cNvSpPr txBox="1">
            <a:spLocks noChangeArrowheads="1"/>
          </p:cNvSpPr>
          <p:nvPr/>
        </p:nvSpPr>
        <p:spPr bwMode="blackWhite">
          <a:xfrm>
            <a:off x="899653" y="1548580"/>
            <a:ext cx="4222902" cy="1047137"/>
          </a:xfrm>
          <a:prstGeom prst="rect">
            <a:avLst/>
          </a:prstGeom>
          <a:gradFill rotWithShape="1">
            <a:gsLst>
              <a:gs pos="0">
                <a:srgbClr val="225A7A"/>
              </a:gs>
              <a:gs pos="100000">
                <a:srgbClr val="173C51"/>
              </a:gs>
            </a:gsLst>
            <a:lin ang="5400000" scaled="1"/>
          </a:gradFill>
          <a:ln w="28575" algn="ctr">
            <a:solidFill>
              <a:srgbClr val="FFFFFF"/>
            </a:solidFill>
            <a:miter lim="800000"/>
            <a:headEnd type="none" w="sm" len="sm"/>
            <a:tailEnd type="none" w="sm" len="sm"/>
          </a:ln>
        </p:spPr>
        <p:txBody>
          <a:bodyPr tIns="91440" bIns="91440" anchor="ctr"/>
          <a:lstStyle/>
          <a:p>
            <a:pPr algn="ctr" eaLnBrk="0" hangingPunct="0">
              <a:lnSpc>
                <a:spcPct val="85000"/>
              </a:lnSpc>
              <a:spcBef>
                <a:spcPct val="50000"/>
              </a:spcBef>
              <a:buClr>
                <a:srgbClr val="FFFFFF"/>
              </a:buClr>
              <a:buFont typeface="Wingdings" pitchFamily="2" charset="2"/>
              <a:buNone/>
            </a:pPr>
            <a:r>
              <a:rPr lang="en-US" b="1" i="1" dirty="0" smtClean="0">
                <a:solidFill>
                  <a:srgbClr val="FFFFFF"/>
                </a:solidFill>
              </a:rPr>
              <a:t>2012 insured CAT Losses totaled $60B;  Economic losses totaled $140B, according to Swiss Re</a:t>
            </a:r>
            <a:endParaRPr lang="en-US" b="1" i="1" dirty="0">
              <a:solidFill>
                <a:srgbClr val="FFFFFF"/>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70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7" name="Rechteck 11"/>
          <p:cNvSpPr/>
          <p:nvPr/>
        </p:nvSpPr>
        <p:spPr>
          <a:xfrm>
            <a:off x="269875" y="1362101"/>
            <a:ext cx="8568952" cy="4230625"/>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pic>
        <p:nvPicPr>
          <p:cNvPr id="5" name="Grafik 84" descr="Dez12_alle_klein_alle_signif.jpg"/>
          <p:cNvPicPr>
            <a:picLocks noChangeAspect="1"/>
          </p:cNvPicPr>
          <p:nvPr>
            <p:custDataLst>
              <p:tags r:id="rId2"/>
            </p:custDataLst>
          </p:nvPr>
        </p:nvPicPr>
        <p:blipFill>
          <a:blip r:embed="rId7" cstate="email"/>
          <a:srcRect/>
          <a:stretch>
            <a:fillRect/>
          </a:stretch>
        </p:blipFill>
        <p:spPr>
          <a:xfrm>
            <a:off x="480951" y="1370062"/>
            <a:ext cx="8182099" cy="4203865"/>
          </a:xfrm>
          <a:prstGeom prst="rect">
            <a:avLst/>
          </a:prstGeom>
        </p:spPr>
      </p:pic>
      <p:sp>
        <p:nvSpPr>
          <p:cNvPr id="6" name="Textfeld 86"/>
          <p:cNvSpPr txBox="1"/>
          <p:nvPr/>
        </p:nvSpPr>
        <p:spPr>
          <a:xfrm>
            <a:off x="1053535" y="4060532"/>
            <a:ext cx="1095172" cy="369332"/>
          </a:xfrm>
          <a:prstGeom prst="rect">
            <a:avLst/>
          </a:prstGeom>
          <a:noFill/>
          <a:ln w="9525">
            <a:noFill/>
            <a:miter lim="800000"/>
            <a:headEnd/>
            <a:tailEnd/>
          </a:ln>
        </p:spPr>
        <p:txBody>
          <a:bodyPr wrap="none">
            <a:spAutoFit/>
          </a:bodyPr>
          <a:lstStyle/>
          <a:p>
            <a:pPr>
              <a:defRPr/>
            </a:pPr>
            <a:r>
              <a:rPr lang="en-US" sz="900" b="1" dirty="0" smtClean="0">
                <a:solidFill>
                  <a:prstClr val="black"/>
                </a:solidFill>
              </a:rPr>
              <a:t>Earthquake</a:t>
            </a:r>
          </a:p>
          <a:p>
            <a:pPr>
              <a:defRPr/>
            </a:pPr>
            <a:r>
              <a:rPr lang="en-US" sz="900" dirty="0" smtClean="0">
                <a:solidFill>
                  <a:prstClr val="black"/>
                </a:solidFill>
              </a:rPr>
              <a:t>Mexico, 20 March</a:t>
            </a:r>
          </a:p>
        </p:txBody>
      </p:sp>
      <p:sp>
        <p:nvSpPr>
          <p:cNvPr id="7" name="Textfeld 87"/>
          <p:cNvSpPr txBox="1"/>
          <p:nvPr/>
        </p:nvSpPr>
        <p:spPr>
          <a:xfrm>
            <a:off x="4253257" y="3219708"/>
            <a:ext cx="973343" cy="507831"/>
          </a:xfrm>
          <a:prstGeom prst="rect">
            <a:avLst/>
          </a:prstGeom>
          <a:noFill/>
          <a:ln w="9525">
            <a:noFill/>
            <a:miter lim="800000"/>
            <a:headEnd/>
            <a:tailEnd/>
          </a:ln>
        </p:spPr>
        <p:txBody>
          <a:bodyPr wrap="none">
            <a:spAutoFit/>
          </a:bodyPr>
          <a:lstStyle/>
          <a:p>
            <a:pPr>
              <a:defRPr/>
            </a:pPr>
            <a:r>
              <a:rPr lang="en-US" sz="900" b="1" dirty="0" smtClean="0">
                <a:solidFill>
                  <a:prstClr val="black"/>
                </a:solidFill>
              </a:rPr>
              <a:t>Earthquake</a:t>
            </a:r>
          </a:p>
          <a:p>
            <a:pPr>
              <a:defRPr/>
            </a:pPr>
            <a:r>
              <a:rPr lang="en-US" sz="900" dirty="0" smtClean="0">
                <a:solidFill>
                  <a:prstClr val="black"/>
                </a:solidFill>
              </a:rPr>
              <a:t>Italy, </a:t>
            </a:r>
          </a:p>
          <a:p>
            <a:pPr>
              <a:defRPr/>
            </a:pPr>
            <a:r>
              <a:rPr lang="en-US" sz="900" dirty="0" smtClean="0">
                <a:solidFill>
                  <a:prstClr val="black"/>
                </a:solidFill>
              </a:rPr>
              <a:t>29 May/3 June</a:t>
            </a:r>
            <a:endParaRPr lang="de-DE" sz="1000" dirty="0" smtClean="0">
              <a:solidFill>
                <a:srgbClr val="111111"/>
              </a:solidFill>
            </a:endParaRPr>
          </a:p>
        </p:txBody>
      </p:sp>
      <p:sp>
        <p:nvSpPr>
          <p:cNvPr id="8" name="Textfeld 89"/>
          <p:cNvSpPr txBox="1"/>
          <p:nvPr/>
        </p:nvSpPr>
        <p:spPr>
          <a:xfrm>
            <a:off x="5199717" y="3598114"/>
            <a:ext cx="1055097" cy="384721"/>
          </a:xfrm>
          <a:prstGeom prst="rect">
            <a:avLst/>
          </a:prstGeom>
          <a:noFill/>
          <a:ln w="9525">
            <a:noFill/>
            <a:miter lim="800000"/>
            <a:headEnd/>
            <a:tailEnd/>
          </a:ln>
        </p:spPr>
        <p:txBody>
          <a:bodyPr wrap="none">
            <a:spAutoFit/>
          </a:bodyPr>
          <a:lstStyle/>
          <a:p>
            <a:pPr>
              <a:defRPr/>
            </a:pPr>
            <a:r>
              <a:rPr lang="en-US" sz="900" b="1" dirty="0" smtClean="0">
                <a:solidFill>
                  <a:prstClr val="black"/>
                </a:solidFill>
              </a:rPr>
              <a:t>Earthquake</a:t>
            </a:r>
          </a:p>
          <a:p>
            <a:pPr>
              <a:defRPr/>
            </a:pPr>
            <a:r>
              <a:rPr lang="en-US" sz="900" dirty="0" smtClean="0">
                <a:solidFill>
                  <a:prstClr val="black"/>
                </a:solidFill>
              </a:rPr>
              <a:t>Iran, </a:t>
            </a:r>
            <a:r>
              <a:rPr lang="de-DE" sz="1000" dirty="0" smtClean="0">
                <a:solidFill>
                  <a:srgbClr val="111111"/>
                </a:solidFill>
              </a:rPr>
              <a:t>11 August</a:t>
            </a:r>
          </a:p>
        </p:txBody>
      </p:sp>
      <p:sp>
        <p:nvSpPr>
          <p:cNvPr id="9" name="Textfeld 90"/>
          <p:cNvSpPr txBox="1"/>
          <p:nvPr/>
        </p:nvSpPr>
        <p:spPr>
          <a:xfrm>
            <a:off x="582950" y="3353622"/>
            <a:ext cx="1614545" cy="523220"/>
          </a:xfrm>
          <a:prstGeom prst="rect">
            <a:avLst/>
          </a:prstGeom>
          <a:noFill/>
          <a:ln w="9525">
            <a:noFill/>
            <a:miter lim="800000"/>
            <a:headEnd/>
            <a:tailEnd/>
          </a:ln>
        </p:spPr>
        <p:txBody>
          <a:bodyPr wrap="none">
            <a:spAutoFit/>
          </a:bodyPr>
          <a:lstStyle/>
          <a:p>
            <a:pPr>
              <a:defRPr/>
            </a:pPr>
            <a:r>
              <a:rPr lang="en-US" sz="900" b="1" dirty="0" smtClean="0">
                <a:solidFill>
                  <a:prstClr val="black"/>
                </a:solidFill>
              </a:rPr>
              <a:t>Severe Storms, tornadoes</a:t>
            </a:r>
          </a:p>
          <a:p>
            <a:pPr>
              <a:defRPr/>
            </a:pPr>
            <a:r>
              <a:rPr lang="en-US" sz="900" dirty="0" smtClean="0">
                <a:solidFill>
                  <a:prstClr val="black"/>
                </a:solidFill>
              </a:rPr>
              <a:t>USA, </a:t>
            </a:r>
            <a:r>
              <a:rPr lang="de-DE" sz="900" dirty="0" smtClean="0">
                <a:solidFill>
                  <a:prstClr val="black"/>
                </a:solidFill>
              </a:rPr>
              <a:t>2</a:t>
            </a:r>
            <a:r>
              <a:rPr lang="en-US" sz="900" dirty="0" smtClean="0">
                <a:solidFill>
                  <a:srgbClr val="000000"/>
                </a:solidFill>
              </a:rPr>
              <a:t>–</a:t>
            </a:r>
            <a:r>
              <a:rPr lang="de-DE" sz="900" dirty="0" smtClean="0">
                <a:solidFill>
                  <a:prstClr val="black"/>
                </a:solidFill>
              </a:rPr>
              <a:t>4 March</a:t>
            </a:r>
            <a:endParaRPr lang="en-US" sz="900" dirty="0" smtClean="0">
              <a:solidFill>
                <a:prstClr val="black"/>
              </a:solidFill>
            </a:endParaRPr>
          </a:p>
          <a:p>
            <a:pPr>
              <a:defRPr/>
            </a:pPr>
            <a:endParaRPr lang="de-DE" sz="1000" dirty="0" smtClean="0">
              <a:solidFill>
                <a:srgbClr val="111111"/>
              </a:solidFill>
            </a:endParaRPr>
          </a:p>
        </p:txBody>
      </p:sp>
      <p:sp>
        <p:nvSpPr>
          <p:cNvPr id="10" name="Textfeld 92"/>
          <p:cNvSpPr txBox="1"/>
          <p:nvPr/>
        </p:nvSpPr>
        <p:spPr>
          <a:xfrm>
            <a:off x="1427680" y="2100405"/>
            <a:ext cx="1069524" cy="523220"/>
          </a:xfrm>
          <a:prstGeom prst="rect">
            <a:avLst/>
          </a:prstGeom>
          <a:noFill/>
          <a:ln w="9525">
            <a:noFill/>
            <a:miter lim="800000"/>
            <a:headEnd/>
            <a:tailEnd/>
          </a:ln>
        </p:spPr>
        <p:txBody>
          <a:bodyPr wrap="none">
            <a:spAutoFit/>
          </a:bodyPr>
          <a:lstStyle/>
          <a:p>
            <a:pPr>
              <a:defRPr/>
            </a:pPr>
            <a:r>
              <a:rPr lang="en-US" sz="900" b="1" dirty="0" smtClean="0">
                <a:solidFill>
                  <a:prstClr val="black"/>
                </a:solidFill>
              </a:rPr>
              <a:t>Severe Weather</a:t>
            </a:r>
          </a:p>
          <a:p>
            <a:pPr>
              <a:defRPr/>
            </a:pPr>
            <a:r>
              <a:rPr lang="en-US" sz="900" dirty="0" smtClean="0">
                <a:solidFill>
                  <a:prstClr val="black"/>
                </a:solidFill>
              </a:rPr>
              <a:t>USA, 28</a:t>
            </a:r>
            <a:r>
              <a:rPr lang="en-US" sz="900" dirty="0" smtClean="0">
                <a:solidFill>
                  <a:srgbClr val="000000"/>
                </a:solidFill>
              </a:rPr>
              <a:t>–</a:t>
            </a:r>
            <a:r>
              <a:rPr lang="en-US" sz="900" dirty="0" smtClean="0">
                <a:solidFill>
                  <a:prstClr val="black"/>
                </a:solidFill>
              </a:rPr>
              <a:t>29 April</a:t>
            </a:r>
          </a:p>
          <a:p>
            <a:pPr>
              <a:defRPr/>
            </a:pPr>
            <a:endParaRPr lang="de-DE" sz="1000" dirty="0" smtClean="0">
              <a:solidFill>
                <a:srgbClr val="111111"/>
              </a:solidFill>
            </a:endParaRPr>
          </a:p>
        </p:txBody>
      </p:sp>
      <p:sp>
        <p:nvSpPr>
          <p:cNvPr id="11" name="Textfeld 93"/>
          <p:cNvSpPr txBox="1"/>
          <p:nvPr/>
        </p:nvSpPr>
        <p:spPr>
          <a:xfrm>
            <a:off x="2687091" y="2300779"/>
            <a:ext cx="1293944" cy="523220"/>
          </a:xfrm>
          <a:prstGeom prst="rect">
            <a:avLst/>
          </a:prstGeom>
          <a:noFill/>
          <a:ln w="9525">
            <a:noFill/>
            <a:miter lim="800000"/>
            <a:headEnd/>
            <a:tailEnd/>
          </a:ln>
        </p:spPr>
        <p:txBody>
          <a:bodyPr wrap="none">
            <a:spAutoFit/>
          </a:bodyPr>
          <a:lstStyle/>
          <a:p>
            <a:pPr>
              <a:defRPr/>
            </a:pPr>
            <a:r>
              <a:rPr lang="en-US" sz="900" b="1" dirty="0" smtClean="0">
                <a:solidFill>
                  <a:prstClr val="black"/>
                </a:solidFill>
              </a:rPr>
              <a:t>Severe storms</a:t>
            </a:r>
          </a:p>
          <a:p>
            <a:pPr>
              <a:defRPr/>
            </a:pPr>
            <a:r>
              <a:rPr lang="en-US" sz="900" dirty="0" smtClean="0">
                <a:solidFill>
                  <a:prstClr val="black"/>
                </a:solidFill>
              </a:rPr>
              <a:t>USA, 28 June </a:t>
            </a:r>
            <a:r>
              <a:rPr lang="en-US" sz="900" dirty="0" smtClean="0">
                <a:solidFill>
                  <a:srgbClr val="000000"/>
                </a:solidFill>
              </a:rPr>
              <a:t>–</a:t>
            </a:r>
            <a:r>
              <a:rPr lang="en-US" sz="900" dirty="0" smtClean="0">
                <a:solidFill>
                  <a:prstClr val="black"/>
                </a:solidFill>
              </a:rPr>
              <a:t>2 July</a:t>
            </a:r>
          </a:p>
          <a:p>
            <a:pPr>
              <a:defRPr/>
            </a:pPr>
            <a:endParaRPr lang="de-DE" sz="1000" dirty="0" smtClean="0">
              <a:solidFill>
                <a:srgbClr val="111111"/>
              </a:solidFill>
            </a:endParaRPr>
          </a:p>
        </p:txBody>
      </p:sp>
      <p:sp>
        <p:nvSpPr>
          <p:cNvPr id="12" name="Rechteck 96"/>
          <p:cNvSpPr/>
          <p:nvPr/>
        </p:nvSpPr>
        <p:spPr>
          <a:xfrm>
            <a:off x="2931450" y="3338899"/>
            <a:ext cx="1097318" cy="507831"/>
          </a:xfrm>
          <a:prstGeom prst="rect">
            <a:avLst/>
          </a:prstGeom>
        </p:spPr>
        <p:txBody>
          <a:bodyPr wrap="square">
            <a:spAutoFit/>
          </a:bodyPr>
          <a:lstStyle/>
          <a:p>
            <a:pPr>
              <a:defRPr/>
            </a:pPr>
            <a:r>
              <a:rPr lang="en-US" sz="900" b="1" dirty="0" smtClean="0">
                <a:solidFill>
                  <a:prstClr val="black"/>
                </a:solidFill>
              </a:rPr>
              <a:t>Hurricane Isaac</a:t>
            </a:r>
          </a:p>
          <a:p>
            <a:pPr>
              <a:defRPr/>
            </a:pPr>
            <a:r>
              <a:rPr lang="en-US" sz="900" dirty="0" smtClean="0">
                <a:solidFill>
                  <a:prstClr val="black"/>
                </a:solidFill>
              </a:rPr>
              <a:t>USA, Caribbean</a:t>
            </a:r>
          </a:p>
          <a:p>
            <a:pPr>
              <a:defRPr/>
            </a:pPr>
            <a:r>
              <a:rPr lang="en-US" sz="900" dirty="0" smtClean="0">
                <a:solidFill>
                  <a:prstClr val="black"/>
                </a:solidFill>
              </a:rPr>
              <a:t>24</a:t>
            </a:r>
            <a:r>
              <a:rPr lang="en-US" sz="900" dirty="0" smtClean="0">
                <a:solidFill>
                  <a:srgbClr val="000000"/>
                </a:solidFill>
              </a:rPr>
              <a:t>–</a:t>
            </a:r>
            <a:r>
              <a:rPr lang="en-US" sz="900" dirty="0" smtClean="0">
                <a:solidFill>
                  <a:prstClr val="black"/>
                </a:solidFill>
              </a:rPr>
              <a:t>31 August</a:t>
            </a:r>
          </a:p>
        </p:txBody>
      </p:sp>
      <p:sp>
        <p:nvSpPr>
          <p:cNvPr id="13" name="Rechteck 97"/>
          <p:cNvSpPr/>
          <p:nvPr/>
        </p:nvSpPr>
        <p:spPr>
          <a:xfrm>
            <a:off x="2856441" y="2842073"/>
            <a:ext cx="1097318" cy="507831"/>
          </a:xfrm>
          <a:prstGeom prst="rect">
            <a:avLst/>
          </a:prstGeom>
        </p:spPr>
        <p:txBody>
          <a:bodyPr wrap="square">
            <a:spAutoFit/>
          </a:bodyPr>
          <a:lstStyle/>
          <a:p>
            <a:pPr>
              <a:defRPr/>
            </a:pPr>
            <a:r>
              <a:rPr lang="en-US" sz="900" b="1" dirty="0" smtClean="0">
                <a:solidFill>
                  <a:prstClr val="black"/>
                </a:solidFill>
              </a:rPr>
              <a:t>Hurricane Sandy</a:t>
            </a:r>
          </a:p>
          <a:p>
            <a:pPr>
              <a:defRPr/>
            </a:pPr>
            <a:r>
              <a:rPr lang="en-US" sz="900" dirty="0" smtClean="0">
                <a:solidFill>
                  <a:prstClr val="black"/>
                </a:solidFill>
              </a:rPr>
              <a:t>USA, Caribbean</a:t>
            </a:r>
          </a:p>
          <a:p>
            <a:pPr>
              <a:defRPr/>
            </a:pPr>
            <a:r>
              <a:rPr lang="en-US" sz="900" dirty="0" smtClean="0">
                <a:solidFill>
                  <a:prstClr val="black"/>
                </a:solidFill>
              </a:rPr>
              <a:t>24</a:t>
            </a:r>
            <a:r>
              <a:rPr lang="en-US" sz="900" dirty="0" smtClean="0">
                <a:solidFill>
                  <a:srgbClr val="000000"/>
                </a:solidFill>
              </a:rPr>
              <a:t>–</a:t>
            </a:r>
            <a:r>
              <a:rPr lang="en-US" sz="900" dirty="0" smtClean="0">
                <a:solidFill>
                  <a:prstClr val="black"/>
                </a:solidFill>
              </a:rPr>
              <a:t>31 October</a:t>
            </a:r>
          </a:p>
        </p:txBody>
      </p:sp>
      <p:sp>
        <p:nvSpPr>
          <p:cNvPr id="14" name="Textfeld 98"/>
          <p:cNvSpPr txBox="1"/>
          <p:nvPr/>
        </p:nvSpPr>
        <p:spPr>
          <a:xfrm>
            <a:off x="5785994" y="4627860"/>
            <a:ext cx="1306768" cy="523220"/>
          </a:xfrm>
          <a:prstGeom prst="rect">
            <a:avLst/>
          </a:prstGeom>
          <a:noFill/>
          <a:ln w="9525">
            <a:noFill/>
            <a:miter lim="800000"/>
            <a:headEnd/>
            <a:tailEnd/>
          </a:ln>
        </p:spPr>
        <p:txBody>
          <a:bodyPr wrap="none">
            <a:spAutoFit/>
          </a:bodyPr>
          <a:lstStyle/>
          <a:p>
            <a:pPr>
              <a:defRPr/>
            </a:pPr>
            <a:r>
              <a:rPr lang="en-US" sz="900" b="1" dirty="0" smtClean="0">
                <a:solidFill>
                  <a:prstClr val="black"/>
                </a:solidFill>
              </a:rPr>
              <a:t>Floods, flash floods</a:t>
            </a:r>
          </a:p>
          <a:p>
            <a:pPr>
              <a:defRPr/>
            </a:pPr>
            <a:r>
              <a:rPr lang="en-US" sz="900" dirty="0" smtClean="0">
                <a:solidFill>
                  <a:prstClr val="black"/>
                </a:solidFill>
              </a:rPr>
              <a:t>Australia, Jan – Feb </a:t>
            </a:r>
          </a:p>
          <a:p>
            <a:pPr>
              <a:defRPr/>
            </a:pPr>
            <a:endParaRPr lang="de-DE" sz="1000" dirty="0" smtClean="0">
              <a:solidFill>
                <a:srgbClr val="111111"/>
              </a:solidFill>
            </a:endParaRPr>
          </a:p>
        </p:txBody>
      </p:sp>
      <p:sp>
        <p:nvSpPr>
          <p:cNvPr id="15" name="Textfeld 100"/>
          <p:cNvSpPr txBox="1"/>
          <p:nvPr/>
        </p:nvSpPr>
        <p:spPr>
          <a:xfrm>
            <a:off x="5625225" y="2267284"/>
            <a:ext cx="1031051" cy="523220"/>
          </a:xfrm>
          <a:prstGeom prst="rect">
            <a:avLst/>
          </a:prstGeom>
          <a:noFill/>
          <a:ln w="9525">
            <a:noFill/>
            <a:miter lim="800000"/>
            <a:headEnd/>
            <a:tailEnd/>
          </a:ln>
        </p:spPr>
        <p:txBody>
          <a:bodyPr wrap="none">
            <a:spAutoFit/>
          </a:bodyPr>
          <a:lstStyle/>
          <a:p>
            <a:pPr>
              <a:defRPr/>
            </a:pPr>
            <a:r>
              <a:rPr lang="en-US" sz="900" b="1" dirty="0" smtClean="0">
                <a:solidFill>
                  <a:prstClr val="black"/>
                </a:solidFill>
              </a:rPr>
              <a:t>Flash Floods</a:t>
            </a:r>
          </a:p>
          <a:p>
            <a:pPr>
              <a:defRPr/>
            </a:pPr>
            <a:r>
              <a:rPr lang="en-US" sz="900" dirty="0" smtClean="0">
                <a:solidFill>
                  <a:prstClr val="black"/>
                </a:solidFill>
              </a:rPr>
              <a:t>Russia, 6</a:t>
            </a:r>
            <a:r>
              <a:rPr lang="en-US" sz="900" dirty="0" smtClean="0">
                <a:solidFill>
                  <a:srgbClr val="000000"/>
                </a:solidFill>
              </a:rPr>
              <a:t>–</a:t>
            </a:r>
            <a:r>
              <a:rPr lang="en-US" sz="900" dirty="0" smtClean="0">
                <a:solidFill>
                  <a:prstClr val="black"/>
                </a:solidFill>
              </a:rPr>
              <a:t>8</a:t>
            </a:r>
            <a:r>
              <a:rPr lang="en-US" sz="900" dirty="0" smtClean="0">
                <a:solidFill>
                  <a:srgbClr val="000000"/>
                </a:solidFill>
              </a:rPr>
              <a:t> July</a:t>
            </a:r>
            <a:endParaRPr lang="en-US" sz="900" dirty="0" smtClean="0">
              <a:solidFill>
                <a:prstClr val="black"/>
              </a:solidFill>
            </a:endParaRPr>
          </a:p>
          <a:p>
            <a:pPr>
              <a:defRPr/>
            </a:pPr>
            <a:endParaRPr lang="de-DE" sz="1000" dirty="0" smtClean="0">
              <a:solidFill>
                <a:srgbClr val="111111"/>
              </a:solidFill>
            </a:endParaRPr>
          </a:p>
        </p:txBody>
      </p:sp>
      <p:sp>
        <p:nvSpPr>
          <p:cNvPr id="16" name="Textfeld 102"/>
          <p:cNvSpPr txBox="1"/>
          <p:nvPr/>
        </p:nvSpPr>
        <p:spPr>
          <a:xfrm>
            <a:off x="7569284" y="2244953"/>
            <a:ext cx="1389930" cy="523220"/>
          </a:xfrm>
          <a:prstGeom prst="rect">
            <a:avLst/>
          </a:prstGeom>
          <a:noFill/>
          <a:ln w="9525">
            <a:noFill/>
            <a:miter lim="800000"/>
            <a:headEnd/>
            <a:tailEnd/>
          </a:ln>
        </p:spPr>
        <p:txBody>
          <a:bodyPr wrap="square">
            <a:spAutoFit/>
          </a:bodyPr>
          <a:lstStyle/>
          <a:p>
            <a:pPr>
              <a:defRPr/>
            </a:pPr>
            <a:r>
              <a:rPr lang="en-US" sz="900" b="1" dirty="0" smtClean="0">
                <a:solidFill>
                  <a:prstClr val="black"/>
                </a:solidFill>
              </a:rPr>
              <a:t>Floods</a:t>
            </a:r>
          </a:p>
          <a:p>
            <a:pPr>
              <a:defRPr/>
            </a:pPr>
            <a:r>
              <a:rPr lang="en-US" sz="900" dirty="0" smtClean="0">
                <a:solidFill>
                  <a:prstClr val="black"/>
                </a:solidFill>
              </a:rPr>
              <a:t>China, 21</a:t>
            </a:r>
            <a:r>
              <a:rPr lang="en-US" sz="900" dirty="0" smtClean="0">
                <a:solidFill>
                  <a:srgbClr val="000000"/>
                </a:solidFill>
              </a:rPr>
              <a:t>–</a:t>
            </a:r>
            <a:r>
              <a:rPr lang="en-US" sz="900" dirty="0" smtClean="0">
                <a:solidFill>
                  <a:prstClr val="black"/>
                </a:solidFill>
              </a:rPr>
              <a:t>24 July</a:t>
            </a:r>
          </a:p>
          <a:p>
            <a:pPr>
              <a:defRPr/>
            </a:pPr>
            <a:endParaRPr lang="de-DE" sz="1000" dirty="0" smtClean="0">
              <a:solidFill>
                <a:srgbClr val="111111"/>
              </a:solidFill>
            </a:endParaRPr>
          </a:p>
        </p:txBody>
      </p:sp>
      <p:sp>
        <p:nvSpPr>
          <p:cNvPr id="17" name="Textfeld 104"/>
          <p:cNvSpPr txBox="1"/>
          <p:nvPr/>
        </p:nvSpPr>
        <p:spPr>
          <a:xfrm>
            <a:off x="406653" y="2879715"/>
            <a:ext cx="954107" cy="523220"/>
          </a:xfrm>
          <a:prstGeom prst="rect">
            <a:avLst/>
          </a:prstGeom>
          <a:noFill/>
          <a:ln w="9525">
            <a:noFill/>
            <a:miter lim="800000"/>
            <a:headEnd/>
            <a:tailEnd/>
          </a:ln>
        </p:spPr>
        <p:txBody>
          <a:bodyPr wrap="none">
            <a:spAutoFit/>
          </a:bodyPr>
          <a:lstStyle/>
          <a:p>
            <a:pPr>
              <a:defRPr/>
            </a:pPr>
            <a:r>
              <a:rPr lang="en-US" sz="900" b="1" dirty="0" smtClean="0">
                <a:solidFill>
                  <a:prstClr val="black"/>
                </a:solidFill>
              </a:rPr>
              <a:t>Drought</a:t>
            </a:r>
          </a:p>
          <a:p>
            <a:pPr>
              <a:defRPr/>
            </a:pPr>
            <a:r>
              <a:rPr lang="en-US" sz="900" dirty="0" smtClean="0">
                <a:solidFill>
                  <a:prstClr val="black"/>
                </a:solidFill>
              </a:rPr>
              <a:t>USA, Summer</a:t>
            </a:r>
          </a:p>
          <a:p>
            <a:pPr>
              <a:defRPr/>
            </a:pPr>
            <a:endParaRPr lang="de-DE" sz="1000" dirty="0" smtClean="0">
              <a:solidFill>
                <a:srgbClr val="111111"/>
              </a:solidFill>
            </a:endParaRPr>
          </a:p>
        </p:txBody>
      </p:sp>
      <p:sp>
        <p:nvSpPr>
          <p:cNvPr id="18" name="Textfeld 105"/>
          <p:cNvSpPr txBox="1"/>
          <p:nvPr/>
        </p:nvSpPr>
        <p:spPr>
          <a:xfrm>
            <a:off x="4997274" y="1661583"/>
            <a:ext cx="1563248" cy="523220"/>
          </a:xfrm>
          <a:prstGeom prst="rect">
            <a:avLst/>
          </a:prstGeom>
          <a:noFill/>
          <a:ln w="9525">
            <a:noFill/>
            <a:miter lim="800000"/>
            <a:headEnd/>
            <a:tailEnd/>
          </a:ln>
        </p:spPr>
        <p:txBody>
          <a:bodyPr wrap="none">
            <a:spAutoFit/>
          </a:bodyPr>
          <a:lstStyle/>
          <a:p>
            <a:pPr>
              <a:defRPr/>
            </a:pPr>
            <a:r>
              <a:rPr lang="en-US" sz="900" b="1" dirty="0" smtClean="0">
                <a:solidFill>
                  <a:prstClr val="black"/>
                </a:solidFill>
              </a:rPr>
              <a:t>Cold Wave</a:t>
            </a:r>
          </a:p>
          <a:p>
            <a:pPr>
              <a:defRPr/>
            </a:pPr>
            <a:r>
              <a:rPr lang="en-US" sz="900" dirty="0" smtClean="0">
                <a:solidFill>
                  <a:prstClr val="black"/>
                </a:solidFill>
              </a:rPr>
              <a:t>Eastern Europe, Jan – Feb</a:t>
            </a:r>
          </a:p>
          <a:p>
            <a:pPr>
              <a:defRPr/>
            </a:pPr>
            <a:endParaRPr lang="de-DE" sz="1000" dirty="0" smtClean="0">
              <a:solidFill>
                <a:srgbClr val="111111"/>
              </a:solidFill>
            </a:endParaRPr>
          </a:p>
        </p:txBody>
      </p:sp>
      <p:sp>
        <p:nvSpPr>
          <p:cNvPr id="19" name="Textfeld 107"/>
          <p:cNvSpPr txBox="1"/>
          <p:nvPr/>
        </p:nvSpPr>
        <p:spPr>
          <a:xfrm>
            <a:off x="6410274" y="1960047"/>
            <a:ext cx="1370888" cy="523220"/>
          </a:xfrm>
          <a:prstGeom prst="rect">
            <a:avLst/>
          </a:prstGeom>
          <a:noFill/>
          <a:ln w="9525">
            <a:noFill/>
            <a:miter lim="800000"/>
            <a:headEnd/>
            <a:tailEnd/>
          </a:ln>
        </p:spPr>
        <p:txBody>
          <a:bodyPr wrap="none">
            <a:spAutoFit/>
          </a:bodyPr>
          <a:lstStyle/>
          <a:p>
            <a:pPr>
              <a:defRPr/>
            </a:pPr>
            <a:r>
              <a:rPr lang="de-DE" sz="900" b="1" dirty="0" err="1" smtClean="0">
                <a:solidFill>
                  <a:prstClr val="black"/>
                </a:solidFill>
              </a:rPr>
              <a:t>Cold</a:t>
            </a:r>
            <a:r>
              <a:rPr lang="de-DE" sz="900" b="1" dirty="0" smtClean="0">
                <a:solidFill>
                  <a:prstClr val="black"/>
                </a:solidFill>
              </a:rPr>
              <a:t> Wave</a:t>
            </a:r>
            <a:endParaRPr lang="en-US" sz="900" b="1" dirty="0" smtClean="0">
              <a:solidFill>
                <a:prstClr val="black"/>
              </a:solidFill>
            </a:endParaRPr>
          </a:p>
          <a:p>
            <a:pPr>
              <a:defRPr/>
            </a:pPr>
            <a:r>
              <a:rPr lang="en-US" sz="900" dirty="0" smtClean="0">
                <a:solidFill>
                  <a:prstClr val="black"/>
                </a:solidFill>
              </a:rPr>
              <a:t>Afghanistan, Jan – Mar</a:t>
            </a:r>
          </a:p>
          <a:p>
            <a:pPr>
              <a:defRPr/>
            </a:pPr>
            <a:endParaRPr lang="de-DE" sz="1000" dirty="0" smtClean="0">
              <a:solidFill>
                <a:srgbClr val="111111"/>
              </a:solidFill>
            </a:endParaRPr>
          </a:p>
        </p:txBody>
      </p:sp>
      <p:sp>
        <p:nvSpPr>
          <p:cNvPr id="20" name="Textfeld 109"/>
          <p:cNvSpPr txBox="1"/>
          <p:nvPr/>
        </p:nvSpPr>
        <p:spPr>
          <a:xfrm>
            <a:off x="3357615" y="1746789"/>
            <a:ext cx="1069524" cy="661720"/>
          </a:xfrm>
          <a:prstGeom prst="rect">
            <a:avLst/>
          </a:prstGeom>
          <a:noFill/>
          <a:ln w="9525">
            <a:noFill/>
            <a:miter lim="800000"/>
            <a:headEnd/>
            <a:tailEnd/>
          </a:ln>
        </p:spPr>
        <p:txBody>
          <a:bodyPr wrap="none">
            <a:spAutoFit/>
          </a:bodyPr>
          <a:lstStyle/>
          <a:p>
            <a:pPr>
              <a:defRPr/>
            </a:pPr>
            <a:r>
              <a:rPr lang="en-US" sz="900" b="1" dirty="0" smtClean="0">
                <a:solidFill>
                  <a:prstClr val="black"/>
                </a:solidFill>
              </a:rPr>
              <a:t>Floods</a:t>
            </a:r>
          </a:p>
          <a:p>
            <a:pPr>
              <a:defRPr/>
            </a:pPr>
            <a:r>
              <a:rPr lang="en-US" sz="900" dirty="0" smtClean="0">
                <a:solidFill>
                  <a:prstClr val="black"/>
                </a:solidFill>
              </a:rPr>
              <a:t>United Kingdom, </a:t>
            </a:r>
          </a:p>
          <a:p>
            <a:pPr>
              <a:defRPr/>
            </a:pPr>
            <a:r>
              <a:rPr lang="en-US" sz="900" dirty="0" smtClean="0">
                <a:solidFill>
                  <a:prstClr val="black"/>
                </a:solidFill>
              </a:rPr>
              <a:t>21–27 November</a:t>
            </a:r>
          </a:p>
          <a:p>
            <a:pPr>
              <a:defRPr/>
            </a:pPr>
            <a:endParaRPr lang="de-DE" sz="1000" dirty="0" smtClean="0">
              <a:solidFill>
                <a:srgbClr val="111111"/>
              </a:solidFill>
            </a:endParaRPr>
          </a:p>
        </p:txBody>
      </p:sp>
      <p:sp>
        <p:nvSpPr>
          <p:cNvPr id="21" name="Textfeld 110"/>
          <p:cNvSpPr txBox="1"/>
          <p:nvPr/>
        </p:nvSpPr>
        <p:spPr>
          <a:xfrm>
            <a:off x="7772400" y="4110161"/>
            <a:ext cx="1191352" cy="661720"/>
          </a:xfrm>
          <a:prstGeom prst="rect">
            <a:avLst/>
          </a:prstGeom>
          <a:noFill/>
          <a:ln w="9525">
            <a:noFill/>
            <a:miter lim="800000"/>
            <a:headEnd/>
            <a:tailEnd/>
          </a:ln>
        </p:spPr>
        <p:txBody>
          <a:bodyPr wrap="square">
            <a:spAutoFit/>
          </a:bodyPr>
          <a:lstStyle/>
          <a:p>
            <a:pPr>
              <a:defRPr/>
            </a:pPr>
            <a:r>
              <a:rPr lang="en-US" sz="900" b="1" dirty="0" smtClean="0">
                <a:solidFill>
                  <a:prstClr val="black"/>
                </a:solidFill>
              </a:rPr>
              <a:t>Typhoon </a:t>
            </a:r>
            <a:r>
              <a:rPr lang="en-US" sz="900" b="1" dirty="0" err="1" smtClean="0">
                <a:solidFill>
                  <a:prstClr val="black"/>
                </a:solidFill>
              </a:rPr>
              <a:t>Bopha</a:t>
            </a:r>
            <a:r>
              <a:rPr lang="en-US" sz="900" b="1" dirty="0" smtClean="0">
                <a:solidFill>
                  <a:prstClr val="black"/>
                </a:solidFill>
              </a:rPr>
              <a:t> </a:t>
            </a:r>
            <a:r>
              <a:rPr lang="en-US" sz="900" dirty="0" smtClean="0">
                <a:solidFill>
                  <a:prstClr val="black"/>
                </a:solidFill>
              </a:rPr>
              <a:t> Philippines,          4</a:t>
            </a:r>
            <a:r>
              <a:rPr lang="en-US" sz="900" dirty="0" smtClean="0">
                <a:solidFill>
                  <a:srgbClr val="000000"/>
                </a:solidFill>
              </a:rPr>
              <a:t>–</a:t>
            </a:r>
            <a:r>
              <a:rPr lang="en-US" sz="900" dirty="0" smtClean="0">
                <a:solidFill>
                  <a:prstClr val="black"/>
                </a:solidFill>
              </a:rPr>
              <a:t>5 December</a:t>
            </a:r>
          </a:p>
          <a:p>
            <a:pPr>
              <a:defRPr/>
            </a:pPr>
            <a:endParaRPr lang="de-DE" sz="1000" dirty="0" smtClean="0">
              <a:solidFill>
                <a:srgbClr val="111111"/>
              </a:solidFill>
            </a:endParaRPr>
          </a:p>
        </p:txBody>
      </p:sp>
      <p:grpSp>
        <p:nvGrpSpPr>
          <p:cNvPr id="2" name="Gruppieren 176"/>
          <p:cNvGrpSpPr/>
          <p:nvPr>
            <p:custDataLst>
              <p:tags r:id="rId3"/>
            </p:custDataLst>
          </p:nvPr>
        </p:nvGrpSpPr>
        <p:grpSpPr>
          <a:xfrm>
            <a:off x="263588" y="2663948"/>
            <a:ext cx="1809429" cy="463684"/>
            <a:chOff x="287338" y="2528900"/>
            <a:chExt cx="1809429" cy="463684"/>
          </a:xfrm>
        </p:grpSpPr>
        <p:sp>
          <p:nvSpPr>
            <p:cNvPr id="23" name="Textfeld 114"/>
            <p:cNvSpPr txBox="1"/>
            <p:nvPr/>
          </p:nvSpPr>
          <p:spPr>
            <a:xfrm>
              <a:off x="287338" y="2528900"/>
              <a:ext cx="184731" cy="246221"/>
            </a:xfrm>
            <a:prstGeom prst="rect">
              <a:avLst/>
            </a:prstGeom>
            <a:noFill/>
            <a:ln w="9525">
              <a:noFill/>
              <a:miter lim="800000"/>
              <a:headEnd/>
              <a:tailEnd/>
            </a:ln>
          </p:spPr>
          <p:txBody>
            <a:bodyPr wrap="none">
              <a:spAutoFit/>
            </a:bodyPr>
            <a:lstStyle/>
            <a:p>
              <a:pPr>
                <a:defRPr/>
              </a:pPr>
              <a:endParaRPr lang="de-DE" sz="1000" dirty="0" smtClean="0">
                <a:solidFill>
                  <a:srgbClr val="111111"/>
                </a:solidFill>
              </a:endParaRPr>
            </a:p>
          </p:txBody>
        </p:sp>
        <p:cxnSp>
          <p:nvCxnSpPr>
            <p:cNvPr id="24" name="Gerade Verbindung 115"/>
            <p:cNvCxnSpPr/>
            <p:nvPr/>
          </p:nvCxnSpPr>
          <p:spPr>
            <a:xfrm flipH="1" flipV="1">
              <a:off x="1318161" y="2992584"/>
              <a:ext cx="778606" cy="0"/>
            </a:xfrm>
            <a:prstGeom prst="line">
              <a:avLst/>
            </a:prstGeom>
          </p:spPr>
          <p:style>
            <a:lnRef idx="1">
              <a:schemeClr val="dk1"/>
            </a:lnRef>
            <a:fillRef idx="0">
              <a:schemeClr val="dk1"/>
            </a:fillRef>
            <a:effectRef idx="0">
              <a:schemeClr val="dk1"/>
            </a:effectRef>
            <a:fontRef idx="minor">
              <a:schemeClr val="tx1"/>
            </a:fontRef>
          </p:style>
        </p:cxnSp>
      </p:grpSp>
      <p:cxnSp>
        <p:nvCxnSpPr>
          <p:cNvPr id="25" name="Gerade Verbindung 116"/>
          <p:cNvCxnSpPr/>
          <p:nvPr/>
        </p:nvCxnSpPr>
        <p:spPr>
          <a:xfrm flipV="1">
            <a:off x="2313552" y="2471073"/>
            <a:ext cx="0" cy="576064"/>
          </a:xfrm>
          <a:prstGeom prst="line">
            <a:avLst/>
          </a:prstGeom>
        </p:spPr>
        <p:style>
          <a:lnRef idx="1">
            <a:schemeClr val="dk1"/>
          </a:lnRef>
          <a:fillRef idx="0">
            <a:schemeClr val="dk1"/>
          </a:fillRef>
          <a:effectRef idx="0">
            <a:schemeClr val="dk1"/>
          </a:effectRef>
          <a:fontRef idx="minor">
            <a:schemeClr val="tx1"/>
          </a:fontRef>
        </p:style>
      </p:cxnSp>
      <p:cxnSp>
        <p:nvCxnSpPr>
          <p:cNvPr id="26" name="Gerade Verbindung 117"/>
          <p:cNvCxnSpPr/>
          <p:nvPr/>
        </p:nvCxnSpPr>
        <p:spPr>
          <a:xfrm>
            <a:off x="2413660" y="3304305"/>
            <a:ext cx="0" cy="236234"/>
          </a:xfrm>
          <a:prstGeom prst="line">
            <a:avLst/>
          </a:prstGeom>
        </p:spPr>
        <p:style>
          <a:lnRef idx="1">
            <a:schemeClr val="dk1"/>
          </a:lnRef>
          <a:fillRef idx="0">
            <a:schemeClr val="dk1"/>
          </a:fillRef>
          <a:effectRef idx="0">
            <a:schemeClr val="dk1"/>
          </a:effectRef>
          <a:fontRef idx="minor">
            <a:schemeClr val="tx1"/>
          </a:fontRef>
        </p:style>
      </p:cxnSp>
      <p:cxnSp>
        <p:nvCxnSpPr>
          <p:cNvPr id="27" name="Gerade Verbindung 119"/>
          <p:cNvCxnSpPr/>
          <p:nvPr/>
        </p:nvCxnSpPr>
        <p:spPr>
          <a:xfrm flipH="1">
            <a:off x="1812645" y="3540539"/>
            <a:ext cx="601015" cy="0"/>
          </a:xfrm>
          <a:prstGeom prst="line">
            <a:avLst/>
          </a:prstGeom>
        </p:spPr>
        <p:style>
          <a:lnRef idx="1">
            <a:schemeClr val="dk1"/>
          </a:lnRef>
          <a:fillRef idx="0">
            <a:schemeClr val="dk1"/>
          </a:fillRef>
          <a:effectRef idx="0">
            <a:schemeClr val="dk1"/>
          </a:effectRef>
          <a:fontRef idx="minor">
            <a:schemeClr val="tx1"/>
          </a:fontRef>
        </p:style>
      </p:cxnSp>
      <p:cxnSp>
        <p:nvCxnSpPr>
          <p:cNvPr id="28" name="Gerade Verbindung 121"/>
          <p:cNvCxnSpPr/>
          <p:nvPr/>
        </p:nvCxnSpPr>
        <p:spPr>
          <a:xfrm flipV="1">
            <a:off x="2479728" y="2506203"/>
            <a:ext cx="0" cy="540000"/>
          </a:xfrm>
          <a:prstGeom prst="line">
            <a:avLst/>
          </a:prstGeom>
        </p:spPr>
        <p:style>
          <a:lnRef idx="1">
            <a:schemeClr val="dk1"/>
          </a:lnRef>
          <a:fillRef idx="0">
            <a:schemeClr val="dk1"/>
          </a:fillRef>
          <a:effectRef idx="0">
            <a:schemeClr val="dk1"/>
          </a:effectRef>
          <a:fontRef idx="minor">
            <a:schemeClr val="tx1"/>
          </a:fontRef>
        </p:style>
      </p:cxnSp>
      <p:cxnSp>
        <p:nvCxnSpPr>
          <p:cNvPr id="29" name="Gerade Verbindung 122"/>
          <p:cNvCxnSpPr/>
          <p:nvPr/>
        </p:nvCxnSpPr>
        <p:spPr>
          <a:xfrm>
            <a:off x="2479728" y="2506203"/>
            <a:ext cx="244572" cy="0"/>
          </a:xfrm>
          <a:prstGeom prst="line">
            <a:avLst/>
          </a:prstGeom>
        </p:spPr>
        <p:style>
          <a:lnRef idx="1">
            <a:schemeClr val="dk1"/>
          </a:lnRef>
          <a:fillRef idx="0">
            <a:schemeClr val="dk1"/>
          </a:fillRef>
          <a:effectRef idx="0">
            <a:schemeClr val="dk1"/>
          </a:effectRef>
          <a:fontRef idx="minor">
            <a:schemeClr val="tx1"/>
          </a:fontRef>
        </p:style>
      </p:cxnSp>
      <p:cxnSp>
        <p:nvCxnSpPr>
          <p:cNvPr id="30" name="Gerade Verbindung 123"/>
          <p:cNvCxnSpPr/>
          <p:nvPr/>
        </p:nvCxnSpPr>
        <p:spPr>
          <a:xfrm flipH="1" flipV="1">
            <a:off x="4322618" y="2213232"/>
            <a:ext cx="0" cy="478908"/>
          </a:xfrm>
          <a:prstGeom prst="line">
            <a:avLst/>
          </a:prstGeom>
        </p:spPr>
        <p:style>
          <a:lnRef idx="1">
            <a:schemeClr val="dk1"/>
          </a:lnRef>
          <a:fillRef idx="0">
            <a:schemeClr val="dk1"/>
          </a:fillRef>
          <a:effectRef idx="0">
            <a:schemeClr val="dk1"/>
          </a:effectRef>
          <a:fontRef idx="minor">
            <a:schemeClr val="tx1"/>
          </a:fontRef>
        </p:style>
      </p:cxnSp>
      <p:cxnSp>
        <p:nvCxnSpPr>
          <p:cNvPr id="31" name="Gerade Verbindung 124"/>
          <p:cNvCxnSpPr/>
          <p:nvPr/>
        </p:nvCxnSpPr>
        <p:spPr>
          <a:xfrm flipV="1">
            <a:off x="4716279" y="1689572"/>
            <a:ext cx="0" cy="1062118"/>
          </a:xfrm>
          <a:prstGeom prst="line">
            <a:avLst/>
          </a:prstGeom>
        </p:spPr>
        <p:style>
          <a:lnRef idx="1">
            <a:schemeClr val="dk1"/>
          </a:lnRef>
          <a:fillRef idx="0">
            <a:schemeClr val="dk1"/>
          </a:fillRef>
          <a:effectRef idx="0">
            <a:schemeClr val="dk1"/>
          </a:effectRef>
          <a:fontRef idx="minor">
            <a:schemeClr val="tx1"/>
          </a:fontRef>
        </p:style>
      </p:cxnSp>
      <p:cxnSp>
        <p:nvCxnSpPr>
          <p:cNvPr id="32" name="Gerade Verbindung 125"/>
          <p:cNvCxnSpPr/>
          <p:nvPr/>
        </p:nvCxnSpPr>
        <p:spPr>
          <a:xfrm flipH="1" flipV="1">
            <a:off x="5201387" y="1999468"/>
            <a:ext cx="0" cy="756000"/>
          </a:xfrm>
          <a:prstGeom prst="line">
            <a:avLst/>
          </a:prstGeom>
        </p:spPr>
        <p:style>
          <a:lnRef idx="1">
            <a:schemeClr val="dk1"/>
          </a:lnRef>
          <a:fillRef idx="0">
            <a:schemeClr val="dk1"/>
          </a:fillRef>
          <a:effectRef idx="0">
            <a:schemeClr val="dk1"/>
          </a:effectRef>
          <a:fontRef idx="minor">
            <a:schemeClr val="tx1"/>
          </a:fontRef>
        </p:style>
      </p:cxnSp>
      <p:cxnSp>
        <p:nvCxnSpPr>
          <p:cNvPr id="33" name="Gerade Verbindung 126"/>
          <p:cNvCxnSpPr/>
          <p:nvPr/>
        </p:nvCxnSpPr>
        <p:spPr>
          <a:xfrm flipV="1">
            <a:off x="5315476" y="2472028"/>
            <a:ext cx="0" cy="396044"/>
          </a:xfrm>
          <a:prstGeom prst="line">
            <a:avLst/>
          </a:prstGeom>
        </p:spPr>
        <p:style>
          <a:lnRef idx="1">
            <a:schemeClr val="dk1"/>
          </a:lnRef>
          <a:fillRef idx="0">
            <a:schemeClr val="dk1"/>
          </a:fillRef>
          <a:effectRef idx="0">
            <a:schemeClr val="dk1"/>
          </a:effectRef>
          <a:fontRef idx="minor">
            <a:schemeClr val="tx1"/>
          </a:fontRef>
        </p:style>
      </p:cxnSp>
      <p:cxnSp>
        <p:nvCxnSpPr>
          <p:cNvPr id="34" name="Gerade Verbindung 129"/>
          <p:cNvCxnSpPr/>
          <p:nvPr/>
        </p:nvCxnSpPr>
        <p:spPr>
          <a:xfrm>
            <a:off x="5317808" y="2472028"/>
            <a:ext cx="342464" cy="0"/>
          </a:xfrm>
          <a:prstGeom prst="line">
            <a:avLst/>
          </a:prstGeom>
        </p:spPr>
        <p:style>
          <a:lnRef idx="1">
            <a:schemeClr val="dk1"/>
          </a:lnRef>
          <a:fillRef idx="0">
            <a:schemeClr val="dk1"/>
          </a:fillRef>
          <a:effectRef idx="0">
            <a:schemeClr val="dk1"/>
          </a:effectRef>
          <a:fontRef idx="minor">
            <a:schemeClr val="tx1"/>
          </a:fontRef>
        </p:style>
      </p:cxnSp>
      <p:cxnSp>
        <p:nvCxnSpPr>
          <p:cNvPr id="35" name="Gerade Verbindung 130"/>
          <p:cNvCxnSpPr/>
          <p:nvPr/>
        </p:nvCxnSpPr>
        <p:spPr>
          <a:xfrm>
            <a:off x="6126540" y="3220579"/>
            <a:ext cx="792088" cy="0"/>
          </a:xfrm>
          <a:prstGeom prst="line">
            <a:avLst/>
          </a:prstGeom>
        </p:spPr>
        <p:style>
          <a:lnRef idx="1">
            <a:schemeClr val="dk1"/>
          </a:lnRef>
          <a:fillRef idx="0">
            <a:schemeClr val="dk1"/>
          </a:fillRef>
          <a:effectRef idx="0">
            <a:schemeClr val="dk1"/>
          </a:effectRef>
          <a:fontRef idx="minor">
            <a:schemeClr val="tx1"/>
          </a:fontRef>
        </p:style>
      </p:cxnSp>
      <p:cxnSp>
        <p:nvCxnSpPr>
          <p:cNvPr id="36" name="Gerade Verbindung 131"/>
          <p:cNvCxnSpPr/>
          <p:nvPr/>
        </p:nvCxnSpPr>
        <p:spPr>
          <a:xfrm flipV="1">
            <a:off x="6918628" y="2320110"/>
            <a:ext cx="0" cy="892297"/>
          </a:xfrm>
          <a:prstGeom prst="line">
            <a:avLst/>
          </a:prstGeom>
        </p:spPr>
        <p:style>
          <a:lnRef idx="1">
            <a:schemeClr val="dk1"/>
          </a:lnRef>
          <a:fillRef idx="0">
            <a:schemeClr val="dk1"/>
          </a:fillRef>
          <a:effectRef idx="0">
            <a:schemeClr val="dk1"/>
          </a:effectRef>
          <a:fontRef idx="minor">
            <a:schemeClr val="tx1"/>
          </a:fontRef>
        </p:style>
      </p:cxnSp>
      <p:cxnSp>
        <p:nvCxnSpPr>
          <p:cNvPr id="37" name="Gerade Verbindung 133"/>
          <p:cNvCxnSpPr/>
          <p:nvPr/>
        </p:nvCxnSpPr>
        <p:spPr>
          <a:xfrm flipV="1">
            <a:off x="7151831" y="2403004"/>
            <a:ext cx="0" cy="612000"/>
          </a:xfrm>
          <a:prstGeom prst="line">
            <a:avLst/>
          </a:prstGeom>
        </p:spPr>
        <p:style>
          <a:lnRef idx="1">
            <a:schemeClr val="dk1"/>
          </a:lnRef>
          <a:fillRef idx="0">
            <a:schemeClr val="dk1"/>
          </a:fillRef>
          <a:effectRef idx="0">
            <a:schemeClr val="dk1"/>
          </a:effectRef>
          <a:fontRef idx="minor">
            <a:schemeClr val="tx1"/>
          </a:fontRef>
        </p:style>
      </p:cxnSp>
      <p:cxnSp>
        <p:nvCxnSpPr>
          <p:cNvPr id="38" name="Gerade Verbindung 134"/>
          <p:cNvCxnSpPr/>
          <p:nvPr/>
        </p:nvCxnSpPr>
        <p:spPr>
          <a:xfrm>
            <a:off x="7151831" y="2403287"/>
            <a:ext cx="462761" cy="0"/>
          </a:xfrm>
          <a:prstGeom prst="line">
            <a:avLst/>
          </a:prstGeom>
        </p:spPr>
        <p:style>
          <a:lnRef idx="1">
            <a:schemeClr val="dk1"/>
          </a:lnRef>
          <a:fillRef idx="0">
            <a:schemeClr val="dk1"/>
          </a:fillRef>
          <a:effectRef idx="0">
            <a:schemeClr val="dk1"/>
          </a:effectRef>
          <a:fontRef idx="minor">
            <a:schemeClr val="tx1"/>
          </a:fontRef>
        </p:style>
      </p:cxnSp>
      <p:cxnSp>
        <p:nvCxnSpPr>
          <p:cNvPr id="39" name="Gerade Verbindung 136"/>
          <p:cNvCxnSpPr/>
          <p:nvPr/>
        </p:nvCxnSpPr>
        <p:spPr>
          <a:xfrm>
            <a:off x="7358585" y="3958692"/>
            <a:ext cx="0" cy="327389"/>
          </a:xfrm>
          <a:prstGeom prst="line">
            <a:avLst/>
          </a:prstGeom>
        </p:spPr>
        <p:style>
          <a:lnRef idx="1">
            <a:schemeClr val="dk1"/>
          </a:lnRef>
          <a:fillRef idx="0">
            <a:schemeClr val="dk1"/>
          </a:fillRef>
          <a:effectRef idx="0">
            <a:schemeClr val="dk1"/>
          </a:effectRef>
          <a:fontRef idx="minor">
            <a:schemeClr val="tx1"/>
          </a:fontRef>
        </p:style>
      </p:cxnSp>
      <p:cxnSp>
        <p:nvCxnSpPr>
          <p:cNvPr id="40" name="Gerade Verbindung 137"/>
          <p:cNvCxnSpPr/>
          <p:nvPr/>
        </p:nvCxnSpPr>
        <p:spPr>
          <a:xfrm>
            <a:off x="7358585" y="4283171"/>
            <a:ext cx="356617" cy="0"/>
          </a:xfrm>
          <a:prstGeom prst="line">
            <a:avLst/>
          </a:prstGeom>
        </p:spPr>
        <p:style>
          <a:lnRef idx="1">
            <a:schemeClr val="dk1"/>
          </a:lnRef>
          <a:fillRef idx="0">
            <a:schemeClr val="dk1"/>
          </a:fillRef>
          <a:effectRef idx="0">
            <a:schemeClr val="dk1"/>
          </a:effectRef>
          <a:fontRef idx="minor">
            <a:schemeClr val="tx1"/>
          </a:fontRef>
        </p:style>
      </p:cxnSp>
      <p:cxnSp>
        <p:nvCxnSpPr>
          <p:cNvPr id="41" name="Gerade Verbindung 138"/>
          <p:cNvCxnSpPr/>
          <p:nvPr/>
        </p:nvCxnSpPr>
        <p:spPr>
          <a:xfrm flipH="1">
            <a:off x="6943060" y="4799183"/>
            <a:ext cx="980416" cy="0"/>
          </a:xfrm>
          <a:prstGeom prst="line">
            <a:avLst/>
          </a:prstGeom>
        </p:spPr>
        <p:style>
          <a:lnRef idx="1">
            <a:schemeClr val="dk1"/>
          </a:lnRef>
          <a:fillRef idx="0">
            <a:schemeClr val="dk1"/>
          </a:fillRef>
          <a:effectRef idx="0">
            <a:schemeClr val="dk1"/>
          </a:effectRef>
          <a:fontRef idx="minor">
            <a:schemeClr val="tx1"/>
          </a:fontRef>
        </p:style>
      </p:cxnSp>
      <p:cxnSp>
        <p:nvCxnSpPr>
          <p:cNvPr id="42" name="Gerade Verbindung 140"/>
          <p:cNvCxnSpPr/>
          <p:nvPr/>
        </p:nvCxnSpPr>
        <p:spPr>
          <a:xfrm>
            <a:off x="6047917" y="3448326"/>
            <a:ext cx="0" cy="740905"/>
          </a:xfrm>
          <a:prstGeom prst="line">
            <a:avLst/>
          </a:prstGeom>
        </p:spPr>
        <p:style>
          <a:lnRef idx="1">
            <a:schemeClr val="dk1"/>
          </a:lnRef>
          <a:fillRef idx="0">
            <a:schemeClr val="dk1"/>
          </a:fillRef>
          <a:effectRef idx="0">
            <a:schemeClr val="dk1"/>
          </a:effectRef>
          <a:fontRef idx="minor">
            <a:schemeClr val="tx1"/>
          </a:fontRef>
        </p:style>
      </p:cxnSp>
      <p:cxnSp>
        <p:nvCxnSpPr>
          <p:cNvPr id="43" name="Gerade Verbindung 141"/>
          <p:cNvCxnSpPr/>
          <p:nvPr/>
        </p:nvCxnSpPr>
        <p:spPr>
          <a:xfrm>
            <a:off x="5524900" y="3197856"/>
            <a:ext cx="0" cy="415828"/>
          </a:xfrm>
          <a:prstGeom prst="line">
            <a:avLst/>
          </a:prstGeom>
        </p:spPr>
        <p:style>
          <a:lnRef idx="1">
            <a:schemeClr val="dk1"/>
          </a:lnRef>
          <a:fillRef idx="0">
            <a:schemeClr val="dk1"/>
          </a:fillRef>
          <a:effectRef idx="0">
            <a:schemeClr val="dk1"/>
          </a:effectRef>
          <a:fontRef idx="minor">
            <a:schemeClr val="tx1"/>
          </a:fontRef>
        </p:style>
      </p:cxnSp>
      <p:cxnSp>
        <p:nvCxnSpPr>
          <p:cNvPr id="44" name="Gerade Verbindung 142"/>
          <p:cNvCxnSpPr/>
          <p:nvPr/>
        </p:nvCxnSpPr>
        <p:spPr>
          <a:xfrm>
            <a:off x="4689384" y="3014879"/>
            <a:ext cx="0" cy="190219"/>
          </a:xfrm>
          <a:prstGeom prst="line">
            <a:avLst/>
          </a:prstGeom>
        </p:spPr>
        <p:style>
          <a:lnRef idx="1">
            <a:schemeClr val="dk1"/>
          </a:lnRef>
          <a:fillRef idx="0">
            <a:schemeClr val="dk1"/>
          </a:fillRef>
          <a:effectRef idx="0">
            <a:schemeClr val="dk1"/>
          </a:effectRef>
          <a:fontRef idx="minor">
            <a:schemeClr val="tx1"/>
          </a:fontRef>
        </p:style>
      </p:cxnSp>
      <p:cxnSp>
        <p:nvCxnSpPr>
          <p:cNvPr id="45" name="Gerade Verbindung 144"/>
          <p:cNvCxnSpPr/>
          <p:nvPr/>
        </p:nvCxnSpPr>
        <p:spPr>
          <a:xfrm flipV="1">
            <a:off x="2612572" y="3498684"/>
            <a:ext cx="387218" cy="0"/>
          </a:xfrm>
          <a:prstGeom prst="line">
            <a:avLst/>
          </a:prstGeom>
        </p:spPr>
        <p:style>
          <a:lnRef idx="1">
            <a:schemeClr val="dk1"/>
          </a:lnRef>
          <a:fillRef idx="0">
            <a:schemeClr val="dk1"/>
          </a:fillRef>
          <a:effectRef idx="0">
            <a:schemeClr val="dk1"/>
          </a:effectRef>
          <a:fontRef idx="minor">
            <a:schemeClr val="tx1"/>
          </a:fontRef>
        </p:style>
      </p:cxnSp>
      <p:cxnSp>
        <p:nvCxnSpPr>
          <p:cNvPr id="46" name="Gerade Verbindung 145"/>
          <p:cNvCxnSpPr/>
          <p:nvPr/>
        </p:nvCxnSpPr>
        <p:spPr>
          <a:xfrm>
            <a:off x="2164820" y="3739038"/>
            <a:ext cx="0" cy="432048"/>
          </a:xfrm>
          <a:prstGeom prst="line">
            <a:avLst/>
          </a:prstGeom>
        </p:spPr>
        <p:style>
          <a:lnRef idx="1">
            <a:schemeClr val="dk1"/>
          </a:lnRef>
          <a:fillRef idx="0">
            <a:schemeClr val="dk1"/>
          </a:fillRef>
          <a:effectRef idx="0">
            <a:schemeClr val="dk1"/>
          </a:effectRef>
          <a:fontRef idx="minor">
            <a:schemeClr val="tx1"/>
          </a:fontRef>
        </p:style>
      </p:cxnSp>
      <p:cxnSp>
        <p:nvCxnSpPr>
          <p:cNvPr id="47" name="Gerade Verbindung 146"/>
          <p:cNvCxnSpPr/>
          <p:nvPr/>
        </p:nvCxnSpPr>
        <p:spPr>
          <a:xfrm flipH="1">
            <a:off x="1824520" y="4180709"/>
            <a:ext cx="340300" cy="0"/>
          </a:xfrm>
          <a:prstGeom prst="line">
            <a:avLst/>
          </a:prstGeom>
        </p:spPr>
        <p:style>
          <a:lnRef idx="1">
            <a:schemeClr val="dk1"/>
          </a:lnRef>
          <a:fillRef idx="0">
            <a:schemeClr val="dk1"/>
          </a:fillRef>
          <a:effectRef idx="0">
            <a:schemeClr val="dk1"/>
          </a:effectRef>
          <a:fontRef idx="minor">
            <a:schemeClr val="tx1"/>
          </a:fontRef>
        </p:style>
      </p:cxnSp>
      <p:cxnSp>
        <p:nvCxnSpPr>
          <p:cNvPr id="48" name="Gerade Verbindung 147"/>
          <p:cNvCxnSpPr/>
          <p:nvPr/>
        </p:nvCxnSpPr>
        <p:spPr>
          <a:xfrm>
            <a:off x="2757401" y="3069712"/>
            <a:ext cx="162000" cy="0"/>
          </a:xfrm>
          <a:prstGeom prst="line">
            <a:avLst/>
          </a:prstGeom>
        </p:spPr>
        <p:style>
          <a:lnRef idx="1">
            <a:schemeClr val="dk1"/>
          </a:lnRef>
          <a:fillRef idx="0">
            <a:schemeClr val="dk1"/>
          </a:fillRef>
          <a:effectRef idx="0">
            <a:schemeClr val="dk1"/>
          </a:effectRef>
          <a:fontRef idx="minor">
            <a:schemeClr val="tx1"/>
          </a:fontRef>
        </p:style>
      </p:cxnSp>
      <p:sp>
        <p:nvSpPr>
          <p:cNvPr id="49" name="Textfeld 148"/>
          <p:cNvSpPr txBox="1"/>
          <p:nvPr/>
        </p:nvSpPr>
        <p:spPr>
          <a:xfrm>
            <a:off x="7529687" y="5096470"/>
            <a:ext cx="1319592" cy="523220"/>
          </a:xfrm>
          <a:prstGeom prst="rect">
            <a:avLst/>
          </a:prstGeom>
          <a:noFill/>
          <a:ln w="9525">
            <a:noFill/>
            <a:miter lim="800000"/>
            <a:headEnd/>
            <a:tailEnd/>
          </a:ln>
        </p:spPr>
        <p:txBody>
          <a:bodyPr wrap="none">
            <a:spAutoFit/>
          </a:bodyPr>
          <a:lstStyle/>
          <a:p>
            <a:pPr>
              <a:defRPr/>
            </a:pPr>
            <a:r>
              <a:rPr lang="en-US" sz="900" b="1" dirty="0" smtClean="0">
                <a:solidFill>
                  <a:prstClr val="black"/>
                </a:solidFill>
              </a:rPr>
              <a:t>Floods. flash floods</a:t>
            </a:r>
          </a:p>
          <a:p>
            <a:pPr>
              <a:defRPr/>
            </a:pPr>
            <a:r>
              <a:rPr lang="en-US" sz="900" dirty="0" smtClean="0">
                <a:solidFill>
                  <a:prstClr val="black"/>
                </a:solidFill>
              </a:rPr>
              <a:t>Australia, Feb  – Mar </a:t>
            </a:r>
          </a:p>
          <a:p>
            <a:pPr>
              <a:defRPr/>
            </a:pPr>
            <a:endParaRPr lang="de-DE" sz="1000" dirty="0" smtClean="0">
              <a:solidFill>
                <a:srgbClr val="111111"/>
              </a:solidFill>
            </a:endParaRPr>
          </a:p>
        </p:txBody>
      </p:sp>
      <p:cxnSp>
        <p:nvCxnSpPr>
          <p:cNvPr id="50" name="Gerade Verbindung 149"/>
          <p:cNvCxnSpPr/>
          <p:nvPr/>
        </p:nvCxnSpPr>
        <p:spPr>
          <a:xfrm>
            <a:off x="7920842" y="5003933"/>
            <a:ext cx="0" cy="216000"/>
          </a:xfrm>
          <a:prstGeom prst="line">
            <a:avLst/>
          </a:prstGeom>
        </p:spPr>
        <p:style>
          <a:lnRef idx="1">
            <a:schemeClr val="dk1"/>
          </a:lnRef>
          <a:fillRef idx="0">
            <a:schemeClr val="dk1"/>
          </a:fillRef>
          <a:effectRef idx="0">
            <a:schemeClr val="dk1"/>
          </a:effectRef>
          <a:fontRef idx="minor">
            <a:schemeClr val="tx1"/>
          </a:fontRef>
        </p:style>
      </p:cxnSp>
      <p:sp>
        <p:nvSpPr>
          <p:cNvPr id="51" name="Textfeld 150"/>
          <p:cNvSpPr txBox="1"/>
          <p:nvPr/>
        </p:nvSpPr>
        <p:spPr>
          <a:xfrm>
            <a:off x="7800933" y="3110686"/>
            <a:ext cx="1191352" cy="661720"/>
          </a:xfrm>
          <a:prstGeom prst="rect">
            <a:avLst/>
          </a:prstGeom>
          <a:noFill/>
          <a:ln w="9525">
            <a:noFill/>
            <a:miter lim="800000"/>
            <a:headEnd/>
            <a:tailEnd/>
          </a:ln>
        </p:spPr>
        <p:txBody>
          <a:bodyPr wrap="square">
            <a:spAutoFit/>
          </a:bodyPr>
          <a:lstStyle/>
          <a:p>
            <a:pPr>
              <a:defRPr/>
            </a:pPr>
            <a:r>
              <a:rPr lang="en-US" sz="900" b="1" dirty="0" smtClean="0">
                <a:solidFill>
                  <a:prstClr val="black"/>
                </a:solidFill>
              </a:rPr>
              <a:t>Typhoon </a:t>
            </a:r>
            <a:r>
              <a:rPr lang="en-US" sz="900" b="1" dirty="0" err="1" smtClean="0">
                <a:solidFill>
                  <a:prstClr val="black"/>
                </a:solidFill>
              </a:rPr>
              <a:t>Haikui</a:t>
            </a:r>
            <a:r>
              <a:rPr lang="en-US" sz="900" b="1" dirty="0" smtClean="0">
                <a:solidFill>
                  <a:prstClr val="black"/>
                </a:solidFill>
              </a:rPr>
              <a:t> </a:t>
            </a:r>
            <a:r>
              <a:rPr lang="en-US" sz="900" dirty="0" smtClean="0">
                <a:solidFill>
                  <a:prstClr val="black"/>
                </a:solidFill>
              </a:rPr>
              <a:t>China,                  8</a:t>
            </a:r>
            <a:r>
              <a:rPr lang="en-US" sz="900" dirty="0" smtClean="0">
                <a:solidFill>
                  <a:srgbClr val="000000"/>
                </a:solidFill>
              </a:rPr>
              <a:t>–9</a:t>
            </a:r>
            <a:r>
              <a:rPr lang="en-US" sz="900" dirty="0" smtClean="0">
                <a:solidFill>
                  <a:prstClr val="black"/>
                </a:solidFill>
              </a:rPr>
              <a:t> August</a:t>
            </a:r>
          </a:p>
          <a:p>
            <a:pPr>
              <a:defRPr/>
            </a:pPr>
            <a:endParaRPr lang="de-DE" sz="1000" dirty="0" smtClean="0">
              <a:solidFill>
                <a:srgbClr val="111111"/>
              </a:solidFill>
            </a:endParaRPr>
          </a:p>
        </p:txBody>
      </p:sp>
      <p:cxnSp>
        <p:nvCxnSpPr>
          <p:cNvPr id="52" name="Gerade Verbindung 151"/>
          <p:cNvCxnSpPr/>
          <p:nvPr/>
        </p:nvCxnSpPr>
        <p:spPr>
          <a:xfrm>
            <a:off x="7292845" y="3327595"/>
            <a:ext cx="544868" cy="0"/>
          </a:xfrm>
          <a:prstGeom prst="line">
            <a:avLst/>
          </a:prstGeom>
        </p:spPr>
        <p:style>
          <a:lnRef idx="1">
            <a:schemeClr val="dk1"/>
          </a:lnRef>
          <a:fillRef idx="0">
            <a:schemeClr val="dk1"/>
          </a:fillRef>
          <a:effectRef idx="0">
            <a:schemeClr val="dk1"/>
          </a:effectRef>
          <a:fontRef idx="minor">
            <a:schemeClr val="tx1"/>
          </a:fontRef>
        </p:style>
      </p:cxnSp>
      <p:sp>
        <p:nvSpPr>
          <p:cNvPr id="53" name="Textfeld 153"/>
          <p:cNvSpPr txBox="1"/>
          <p:nvPr/>
        </p:nvSpPr>
        <p:spPr>
          <a:xfrm>
            <a:off x="3678503" y="4177651"/>
            <a:ext cx="1101584" cy="523220"/>
          </a:xfrm>
          <a:prstGeom prst="rect">
            <a:avLst/>
          </a:prstGeom>
          <a:noFill/>
          <a:ln w="9525">
            <a:noFill/>
            <a:miter lim="800000"/>
            <a:headEnd/>
            <a:tailEnd/>
          </a:ln>
        </p:spPr>
        <p:txBody>
          <a:bodyPr wrap="none">
            <a:spAutoFit/>
          </a:bodyPr>
          <a:lstStyle/>
          <a:p>
            <a:pPr>
              <a:defRPr/>
            </a:pPr>
            <a:r>
              <a:rPr lang="en-US" sz="900" b="1" dirty="0" smtClean="0">
                <a:solidFill>
                  <a:prstClr val="black"/>
                </a:solidFill>
              </a:rPr>
              <a:t>Floods</a:t>
            </a:r>
          </a:p>
          <a:p>
            <a:pPr>
              <a:defRPr/>
            </a:pPr>
            <a:r>
              <a:rPr lang="en-US" sz="900" dirty="0" smtClean="0">
                <a:solidFill>
                  <a:prstClr val="black"/>
                </a:solidFill>
              </a:rPr>
              <a:t>Nigeria, Jul – Oct </a:t>
            </a:r>
          </a:p>
          <a:p>
            <a:pPr>
              <a:defRPr/>
            </a:pPr>
            <a:endParaRPr lang="de-DE" sz="1000" dirty="0" smtClean="0">
              <a:solidFill>
                <a:srgbClr val="111111"/>
              </a:solidFill>
            </a:endParaRPr>
          </a:p>
        </p:txBody>
      </p:sp>
      <p:sp>
        <p:nvSpPr>
          <p:cNvPr id="54" name="Textfeld 154"/>
          <p:cNvSpPr txBox="1"/>
          <p:nvPr/>
        </p:nvSpPr>
        <p:spPr>
          <a:xfrm>
            <a:off x="4428252" y="4980163"/>
            <a:ext cx="1704313" cy="523220"/>
          </a:xfrm>
          <a:prstGeom prst="rect">
            <a:avLst/>
          </a:prstGeom>
          <a:noFill/>
          <a:ln w="9525">
            <a:noFill/>
            <a:miter lim="800000"/>
            <a:headEnd/>
            <a:tailEnd/>
          </a:ln>
        </p:spPr>
        <p:txBody>
          <a:bodyPr wrap="none">
            <a:spAutoFit/>
          </a:bodyPr>
          <a:lstStyle/>
          <a:p>
            <a:pPr>
              <a:defRPr/>
            </a:pPr>
            <a:r>
              <a:rPr lang="en-US" sz="900" b="1" dirty="0" smtClean="0">
                <a:solidFill>
                  <a:prstClr val="black"/>
                </a:solidFill>
              </a:rPr>
              <a:t>Floods, hailstorms</a:t>
            </a:r>
          </a:p>
          <a:p>
            <a:pPr>
              <a:defRPr/>
            </a:pPr>
            <a:r>
              <a:rPr lang="en-US" sz="900" dirty="0" smtClean="0">
                <a:solidFill>
                  <a:prstClr val="black"/>
                </a:solidFill>
              </a:rPr>
              <a:t>South Africa, 20 –21 October </a:t>
            </a:r>
          </a:p>
          <a:p>
            <a:pPr>
              <a:defRPr/>
            </a:pPr>
            <a:endParaRPr lang="de-DE" sz="1000" dirty="0" smtClean="0">
              <a:solidFill>
                <a:srgbClr val="111111"/>
              </a:solidFill>
            </a:endParaRPr>
          </a:p>
        </p:txBody>
      </p:sp>
      <p:cxnSp>
        <p:nvCxnSpPr>
          <p:cNvPr id="55" name="Gerade Verbindung 156"/>
          <p:cNvCxnSpPr/>
          <p:nvPr/>
        </p:nvCxnSpPr>
        <p:spPr>
          <a:xfrm flipH="1">
            <a:off x="4500748" y="3974565"/>
            <a:ext cx="0" cy="340599"/>
          </a:xfrm>
          <a:prstGeom prst="line">
            <a:avLst/>
          </a:prstGeom>
        </p:spPr>
        <p:style>
          <a:lnRef idx="1">
            <a:schemeClr val="dk1"/>
          </a:lnRef>
          <a:fillRef idx="0">
            <a:schemeClr val="dk1"/>
          </a:fillRef>
          <a:effectRef idx="0">
            <a:schemeClr val="dk1"/>
          </a:effectRef>
          <a:fontRef idx="minor">
            <a:schemeClr val="tx1"/>
          </a:fontRef>
        </p:style>
      </p:cxnSp>
      <p:cxnSp>
        <p:nvCxnSpPr>
          <p:cNvPr id="56" name="Gerade Verbindung 158"/>
          <p:cNvCxnSpPr/>
          <p:nvPr/>
        </p:nvCxnSpPr>
        <p:spPr>
          <a:xfrm flipH="1">
            <a:off x="5082639" y="4768215"/>
            <a:ext cx="0" cy="252000"/>
          </a:xfrm>
          <a:prstGeom prst="line">
            <a:avLst/>
          </a:prstGeom>
        </p:spPr>
        <p:style>
          <a:lnRef idx="1">
            <a:schemeClr val="dk1"/>
          </a:lnRef>
          <a:fillRef idx="0">
            <a:schemeClr val="dk1"/>
          </a:fillRef>
          <a:effectRef idx="0">
            <a:schemeClr val="dk1"/>
          </a:effectRef>
          <a:fontRef idx="minor">
            <a:schemeClr val="tx1"/>
          </a:fontRef>
        </p:style>
      </p:cxnSp>
      <p:sp>
        <p:nvSpPr>
          <p:cNvPr id="57" name="Textfeld 159"/>
          <p:cNvSpPr txBox="1"/>
          <p:nvPr/>
        </p:nvSpPr>
        <p:spPr>
          <a:xfrm>
            <a:off x="5540883" y="4060514"/>
            <a:ext cx="1608133" cy="369332"/>
          </a:xfrm>
          <a:prstGeom prst="rect">
            <a:avLst/>
          </a:prstGeom>
          <a:noFill/>
          <a:ln w="9525">
            <a:noFill/>
            <a:miter lim="800000"/>
            <a:headEnd/>
            <a:tailEnd/>
          </a:ln>
        </p:spPr>
        <p:txBody>
          <a:bodyPr wrap="none">
            <a:spAutoFit/>
          </a:bodyPr>
          <a:lstStyle/>
          <a:p>
            <a:pPr>
              <a:defRPr/>
            </a:pPr>
            <a:r>
              <a:rPr lang="en-US" sz="900" b="1" dirty="0" smtClean="0">
                <a:solidFill>
                  <a:prstClr val="black"/>
                </a:solidFill>
              </a:rPr>
              <a:t>Floods</a:t>
            </a:r>
          </a:p>
          <a:p>
            <a:pPr>
              <a:defRPr/>
            </a:pPr>
            <a:r>
              <a:rPr lang="en-US" sz="900" dirty="0" smtClean="0">
                <a:solidFill>
                  <a:prstClr val="black"/>
                </a:solidFill>
              </a:rPr>
              <a:t>Pakistan, 3</a:t>
            </a:r>
            <a:r>
              <a:rPr lang="en-US" sz="900" dirty="0" smtClean="0">
                <a:solidFill>
                  <a:srgbClr val="000000"/>
                </a:solidFill>
              </a:rPr>
              <a:t> –</a:t>
            </a:r>
            <a:r>
              <a:rPr lang="en-US" sz="900" dirty="0" smtClean="0">
                <a:solidFill>
                  <a:prstClr val="black"/>
                </a:solidFill>
              </a:rPr>
              <a:t>27 September</a:t>
            </a:r>
            <a:endParaRPr lang="de-DE" sz="1000" dirty="0" smtClean="0">
              <a:solidFill>
                <a:srgbClr val="111111"/>
              </a:solidFill>
            </a:endParaRPr>
          </a:p>
        </p:txBody>
      </p:sp>
      <p:sp>
        <p:nvSpPr>
          <p:cNvPr id="58" name="Textfeld 160"/>
          <p:cNvSpPr txBox="1"/>
          <p:nvPr/>
        </p:nvSpPr>
        <p:spPr>
          <a:xfrm>
            <a:off x="1571043" y="4419783"/>
            <a:ext cx="1281120" cy="369332"/>
          </a:xfrm>
          <a:prstGeom prst="rect">
            <a:avLst/>
          </a:prstGeom>
          <a:noFill/>
          <a:ln w="9525">
            <a:noFill/>
            <a:miter lim="800000"/>
            <a:headEnd/>
            <a:tailEnd/>
          </a:ln>
        </p:spPr>
        <p:txBody>
          <a:bodyPr wrap="none">
            <a:spAutoFit/>
          </a:bodyPr>
          <a:lstStyle/>
          <a:p>
            <a:pPr>
              <a:defRPr/>
            </a:pPr>
            <a:r>
              <a:rPr lang="en-US" sz="900" b="1" dirty="0" smtClean="0">
                <a:solidFill>
                  <a:prstClr val="black"/>
                </a:solidFill>
              </a:rPr>
              <a:t>Floods</a:t>
            </a:r>
          </a:p>
          <a:p>
            <a:pPr>
              <a:defRPr/>
            </a:pPr>
            <a:r>
              <a:rPr lang="en-US" sz="900" dirty="0" smtClean="0">
                <a:solidFill>
                  <a:prstClr val="black"/>
                </a:solidFill>
              </a:rPr>
              <a:t>Columbia, Mar – Jun</a:t>
            </a:r>
          </a:p>
        </p:txBody>
      </p:sp>
      <p:cxnSp>
        <p:nvCxnSpPr>
          <p:cNvPr id="59" name="Gerade Verbindung 162"/>
          <p:cNvCxnSpPr/>
          <p:nvPr/>
        </p:nvCxnSpPr>
        <p:spPr>
          <a:xfrm>
            <a:off x="2317220" y="3974563"/>
            <a:ext cx="678" cy="586807"/>
          </a:xfrm>
          <a:prstGeom prst="line">
            <a:avLst/>
          </a:prstGeom>
        </p:spPr>
        <p:style>
          <a:lnRef idx="1">
            <a:schemeClr val="dk1"/>
          </a:lnRef>
          <a:fillRef idx="0">
            <a:schemeClr val="dk1"/>
          </a:fillRef>
          <a:effectRef idx="0">
            <a:schemeClr val="dk1"/>
          </a:effectRef>
          <a:fontRef idx="minor">
            <a:schemeClr val="tx1"/>
          </a:fontRef>
        </p:style>
      </p:cxnSp>
      <p:cxnSp>
        <p:nvCxnSpPr>
          <p:cNvPr id="60" name="Gerade Verbindung 163"/>
          <p:cNvCxnSpPr/>
          <p:nvPr/>
        </p:nvCxnSpPr>
        <p:spPr>
          <a:xfrm flipH="1">
            <a:off x="2327564" y="3976859"/>
            <a:ext cx="239031" cy="0"/>
          </a:xfrm>
          <a:prstGeom prst="line">
            <a:avLst/>
          </a:prstGeom>
        </p:spPr>
        <p:style>
          <a:lnRef idx="1">
            <a:schemeClr val="dk1"/>
          </a:lnRef>
          <a:fillRef idx="0">
            <a:schemeClr val="dk1"/>
          </a:fillRef>
          <a:effectRef idx="0">
            <a:schemeClr val="dk1"/>
          </a:effectRef>
          <a:fontRef idx="minor">
            <a:schemeClr val="tx1"/>
          </a:fontRef>
        </p:style>
      </p:cxnSp>
      <p:cxnSp>
        <p:nvCxnSpPr>
          <p:cNvPr id="61" name="Gerade Verbindung 166"/>
          <p:cNvCxnSpPr/>
          <p:nvPr/>
        </p:nvCxnSpPr>
        <p:spPr>
          <a:xfrm flipH="1" flipV="1">
            <a:off x="2608457" y="3240993"/>
            <a:ext cx="0" cy="254773"/>
          </a:xfrm>
          <a:prstGeom prst="line">
            <a:avLst/>
          </a:prstGeom>
        </p:spPr>
        <p:style>
          <a:lnRef idx="1">
            <a:schemeClr val="dk1"/>
          </a:lnRef>
          <a:fillRef idx="0">
            <a:schemeClr val="dk1"/>
          </a:fillRef>
          <a:effectRef idx="0">
            <a:schemeClr val="dk1"/>
          </a:effectRef>
          <a:fontRef idx="minor">
            <a:schemeClr val="tx1"/>
          </a:fontRef>
        </p:style>
      </p:cxnSp>
      <p:sp>
        <p:nvSpPr>
          <p:cNvPr id="62" name="Textfeld 167"/>
          <p:cNvSpPr txBox="1"/>
          <p:nvPr/>
        </p:nvSpPr>
        <p:spPr>
          <a:xfrm>
            <a:off x="192667" y="2354700"/>
            <a:ext cx="1678665" cy="369332"/>
          </a:xfrm>
          <a:prstGeom prst="rect">
            <a:avLst/>
          </a:prstGeom>
          <a:noFill/>
          <a:ln w="9525">
            <a:noFill/>
            <a:miter lim="800000"/>
            <a:headEnd/>
            <a:tailEnd/>
          </a:ln>
        </p:spPr>
        <p:txBody>
          <a:bodyPr wrap="none">
            <a:spAutoFit/>
          </a:bodyPr>
          <a:lstStyle/>
          <a:p>
            <a:pPr>
              <a:defRPr/>
            </a:pPr>
            <a:r>
              <a:rPr lang="en-US" sz="900" b="1" dirty="0" smtClean="0">
                <a:solidFill>
                  <a:prstClr val="black"/>
                </a:solidFill>
              </a:rPr>
              <a:t>Hailstorms, severe weather</a:t>
            </a:r>
          </a:p>
          <a:p>
            <a:pPr>
              <a:defRPr/>
            </a:pPr>
            <a:r>
              <a:rPr lang="en-US" sz="900" dirty="0" smtClean="0">
                <a:solidFill>
                  <a:prstClr val="black"/>
                </a:solidFill>
              </a:rPr>
              <a:t>Canada, 12</a:t>
            </a:r>
            <a:r>
              <a:rPr lang="en-US" sz="900" dirty="0" smtClean="0">
                <a:solidFill>
                  <a:srgbClr val="000000"/>
                </a:solidFill>
              </a:rPr>
              <a:t>–14</a:t>
            </a:r>
            <a:r>
              <a:rPr lang="en-US" sz="900" dirty="0" smtClean="0">
                <a:solidFill>
                  <a:prstClr val="black"/>
                </a:solidFill>
              </a:rPr>
              <a:t> August</a:t>
            </a:r>
          </a:p>
        </p:txBody>
      </p:sp>
      <p:cxnSp>
        <p:nvCxnSpPr>
          <p:cNvPr id="63" name="Gerade Verbindung 169"/>
          <p:cNvCxnSpPr/>
          <p:nvPr/>
        </p:nvCxnSpPr>
        <p:spPr>
          <a:xfrm flipH="1">
            <a:off x="914400" y="2759496"/>
            <a:ext cx="756514" cy="0"/>
          </a:xfrm>
          <a:prstGeom prst="line">
            <a:avLst/>
          </a:prstGeom>
        </p:spPr>
        <p:style>
          <a:lnRef idx="1">
            <a:schemeClr val="dk1"/>
          </a:lnRef>
          <a:fillRef idx="0">
            <a:schemeClr val="dk1"/>
          </a:fillRef>
          <a:effectRef idx="0">
            <a:schemeClr val="dk1"/>
          </a:effectRef>
          <a:fontRef idx="minor">
            <a:schemeClr val="tx1"/>
          </a:fontRef>
        </p:style>
      </p:cxnSp>
      <p:cxnSp>
        <p:nvCxnSpPr>
          <p:cNvPr id="64" name="Gerade Verbindung 170"/>
          <p:cNvCxnSpPr/>
          <p:nvPr/>
        </p:nvCxnSpPr>
        <p:spPr>
          <a:xfrm flipV="1">
            <a:off x="5088418" y="2759495"/>
            <a:ext cx="108000" cy="0"/>
          </a:xfrm>
          <a:prstGeom prst="line">
            <a:avLst/>
          </a:prstGeom>
        </p:spPr>
        <p:style>
          <a:lnRef idx="1">
            <a:schemeClr val="dk1"/>
          </a:lnRef>
          <a:fillRef idx="0">
            <a:schemeClr val="dk1"/>
          </a:fillRef>
          <a:effectRef idx="0">
            <a:schemeClr val="dk1"/>
          </a:effectRef>
          <a:fontRef idx="minor">
            <a:schemeClr val="tx1"/>
          </a:fontRef>
        </p:style>
      </p:cxnSp>
      <p:cxnSp>
        <p:nvCxnSpPr>
          <p:cNvPr id="65" name="Gerade Verbindung 171"/>
          <p:cNvCxnSpPr/>
          <p:nvPr/>
        </p:nvCxnSpPr>
        <p:spPr>
          <a:xfrm flipH="1" flipV="1">
            <a:off x="908307" y="2657123"/>
            <a:ext cx="0" cy="104400"/>
          </a:xfrm>
          <a:prstGeom prst="line">
            <a:avLst/>
          </a:prstGeom>
        </p:spPr>
        <p:style>
          <a:lnRef idx="1">
            <a:schemeClr val="dk1"/>
          </a:lnRef>
          <a:fillRef idx="0">
            <a:schemeClr val="dk1"/>
          </a:fillRef>
          <a:effectRef idx="0">
            <a:schemeClr val="dk1"/>
          </a:effectRef>
          <a:fontRef idx="minor">
            <a:schemeClr val="tx1"/>
          </a:fontRef>
        </p:style>
      </p:cxnSp>
      <p:sp>
        <p:nvSpPr>
          <p:cNvPr id="66" name="Rechteck 254"/>
          <p:cNvSpPr/>
          <p:nvPr/>
        </p:nvSpPr>
        <p:spPr>
          <a:xfrm>
            <a:off x="276225" y="5648325"/>
            <a:ext cx="8562976" cy="819149"/>
          </a:xfrm>
          <a:prstGeom prst="rect">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prstClr val="white"/>
              </a:solidFill>
            </a:endParaRPr>
          </a:p>
        </p:txBody>
      </p:sp>
      <p:sp>
        <p:nvSpPr>
          <p:cNvPr id="67" name="Textfeld 42"/>
          <p:cNvSpPr txBox="1"/>
          <p:nvPr/>
        </p:nvSpPr>
        <p:spPr>
          <a:xfrm>
            <a:off x="272130" y="4972529"/>
            <a:ext cx="1978427" cy="292388"/>
          </a:xfrm>
          <a:prstGeom prst="rect">
            <a:avLst/>
          </a:prstGeom>
          <a:solidFill>
            <a:schemeClr val="bg1">
              <a:lumMod val="75000"/>
            </a:schemeClr>
          </a:solidFill>
          <a:effectLst>
            <a:outerShdw blurRad="50800" dist="38100" dir="2700000" algn="tl" rotWithShape="0">
              <a:prstClr val="black">
                <a:alpha val="40000"/>
              </a:prstClr>
            </a:outerShdw>
          </a:effectLst>
        </p:spPr>
        <p:txBody>
          <a:bodyPr wrap="none" rtlCol="0">
            <a:spAutoFit/>
          </a:bodyPr>
          <a:lstStyle/>
          <a:p>
            <a:r>
              <a:rPr lang="de-DE" sz="1300" b="1" dirty="0" err="1" smtClean="0"/>
              <a:t>Number</a:t>
            </a:r>
            <a:r>
              <a:rPr lang="de-DE" sz="1300" b="1" dirty="0" smtClean="0"/>
              <a:t> </a:t>
            </a:r>
            <a:r>
              <a:rPr lang="de-DE" sz="1300" b="1" dirty="0" err="1" smtClean="0"/>
              <a:t>of</a:t>
            </a:r>
            <a:r>
              <a:rPr lang="de-DE" sz="1300" b="1" dirty="0" smtClean="0"/>
              <a:t> </a:t>
            </a:r>
            <a:r>
              <a:rPr lang="de-DE" sz="1300" b="1" dirty="0" err="1" smtClean="0"/>
              <a:t>events</a:t>
            </a:r>
            <a:r>
              <a:rPr lang="de-DE" sz="1300" b="1" dirty="0" smtClean="0"/>
              <a:t>: 905</a:t>
            </a:r>
            <a:endParaRPr lang="de-DE" sz="1300" b="1" dirty="0"/>
          </a:p>
        </p:txBody>
      </p:sp>
      <p:grpSp>
        <p:nvGrpSpPr>
          <p:cNvPr id="3" name="Gruppieren 253"/>
          <p:cNvGrpSpPr/>
          <p:nvPr>
            <p:custDataLst>
              <p:tags r:id="rId4"/>
            </p:custDataLst>
          </p:nvPr>
        </p:nvGrpSpPr>
        <p:grpSpPr>
          <a:xfrm>
            <a:off x="524550" y="5637128"/>
            <a:ext cx="8314650" cy="806716"/>
            <a:chOff x="524550" y="5637128"/>
            <a:chExt cx="8314650" cy="806716"/>
          </a:xfrm>
        </p:grpSpPr>
        <p:sp>
          <p:nvSpPr>
            <p:cNvPr id="70" name="Oval 11"/>
            <p:cNvSpPr>
              <a:spLocks noChangeArrowheads="1"/>
            </p:cNvSpPr>
            <p:nvPr/>
          </p:nvSpPr>
          <p:spPr bwMode="auto">
            <a:xfrm>
              <a:off x="5989813" y="6094247"/>
              <a:ext cx="84866" cy="84561"/>
            </a:xfrm>
            <a:prstGeom prst="ellipse">
              <a:avLst/>
            </a:prstGeom>
            <a:solidFill>
              <a:srgbClr val="F7941D"/>
            </a:solidFill>
            <a:ln w="3175">
              <a:solidFill>
                <a:schemeClr val="tx1"/>
              </a:solidFill>
              <a:round/>
              <a:headEnd/>
              <a:tailEnd/>
            </a:ln>
          </p:spPr>
          <p:txBody>
            <a:bodyPr wrap="none" anchor="ctr"/>
            <a:lstStyle/>
            <a:p>
              <a:endParaRPr lang="de-DE">
                <a:solidFill>
                  <a:srgbClr val="111111"/>
                </a:solidFill>
              </a:endParaRPr>
            </a:p>
          </p:txBody>
        </p:sp>
        <p:sp>
          <p:nvSpPr>
            <p:cNvPr id="71" name="Oval 12"/>
            <p:cNvSpPr>
              <a:spLocks noChangeArrowheads="1"/>
            </p:cNvSpPr>
            <p:nvPr/>
          </p:nvSpPr>
          <p:spPr bwMode="auto">
            <a:xfrm>
              <a:off x="3194443" y="5736715"/>
              <a:ext cx="84866" cy="84561"/>
            </a:xfrm>
            <a:prstGeom prst="ellipse">
              <a:avLst/>
            </a:prstGeom>
            <a:solidFill>
              <a:srgbClr val="B72126"/>
            </a:solidFill>
            <a:ln w="3175">
              <a:solidFill>
                <a:schemeClr val="tx1"/>
              </a:solidFill>
              <a:round/>
              <a:headEnd/>
              <a:tailEnd/>
            </a:ln>
          </p:spPr>
          <p:txBody>
            <a:bodyPr wrap="none" anchor="ctr"/>
            <a:lstStyle/>
            <a:p>
              <a:endParaRPr lang="de-DE">
                <a:solidFill>
                  <a:srgbClr val="111111"/>
                </a:solidFill>
              </a:endParaRPr>
            </a:p>
          </p:txBody>
        </p:sp>
        <p:sp>
          <p:nvSpPr>
            <p:cNvPr id="72" name="Oval 13"/>
            <p:cNvSpPr>
              <a:spLocks noChangeArrowheads="1"/>
            </p:cNvSpPr>
            <p:nvPr/>
          </p:nvSpPr>
          <p:spPr bwMode="auto">
            <a:xfrm>
              <a:off x="5989813" y="5737156"/>
              <a:ext cx="84866" cy="84561"/>
            </a:xfrm>
            <a:prstGeom prst="ellipse">
              <a:avLst/>
            </a:prstGeom>
            <a:solidFill>
              <a:srgbClr val="276C75"/>
            </a:solidFill>
            <a:ln w="3175">
              <a:solidFill>
                <a:schemeClr val="tx1"/>
              </a:solidFill>
              <a:round/>
              <a:headEnd/>
              <a:tailEnd/>
            </a:ln>
          </p:spPr>
          <p:txBody>
            <a:bodyPr wrap="none" anchor="ctr"/>
            <a:lstStyle/>
            <a:p>
              <a:endParaRPr lang="de-DE">
                <a:solidFill>
                  <a:srgbClr val="111111"/>
                </a:solidFill>
              </a:endParaRPr>
            </a:p>
          </p:txBody>
        </p:sp>
        <p:sp>
          <p:nvSpPr>
            <p:cNvPr id="73" name="Oval 72"/>
            <p:cNvSpPr>
              <a:spLocks noChangeArrowheads="1"/>
            </p:cNvSpPr>
            <p:nvPr/>
          </p:nvSpPr>
          <p:spPr bwMode="auto">
            <a:xfrm>
              <a:off x="3194443" y="6109620"/>
              <a:ext cx="84866" cy="84561"/>
            </a:xfrm>
            <a:prstGeom prst="ellipse">
              <a:avLst/>
            </a:prstGeom>
            <a:solidFill>
              <a:srgbClr val="6A972D"/>
            </a:solidFill>
            <a:ln w="3175">
              <a:solidFill>
                <a:schemeClr val="tx1"/>
              </a:solidFill>
              <a:round/>
              <a:headEnd/>
              <a:tailEnd/>
            </a:ln>
          </p:spPr>
          <p:txBody>
            <a:bodyPr wrap="none" anchor="ctr"/>
            <a:lstStyle/>
            <a:p>
              <a:endParaRPr lang="de-DE">
                <a:solidFill>
                  <a:srgbClr val="111111"/>
                </a:solidFill>
              </a:endParaRPr>
            </a:p>
          </p:txBody>
        </p:sp>
        <p:sp>
          <p:nvSpPr>
            <p:cNvPr id="74" name="Ellipse 15"/>
            <p:cNvSpPr>
              <a:spLocks noChangeAspect="1"/>
            </p:cNvSpPr>
            <p:nvPr/>
          </p:nvSpPr>
          <p:spPr>
            <a:xfrm>
              <a:off x="561327" y="5758363"/>
              <a:ext cx="49281" cy="504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sp>
          <p:nvSpPr>
            <p:cNvPr id="75" name="Ellipse 50"/>
            <p:cNvSpPr>
              <a:spLocks/>
            </p:cNvSpPr>
            <p:nvPr/>
          </p:nvSpPr>
          <p:spPr>
            <a:xfrm>
              <a:off x="524550" y="6076575"/>
              <a:ext cx="126000" cy="1260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prstClr val="white"/>
                </a:solidFill>
              </a:endParaRPr>
            </a:p>
          </p:txBody>
        </p:sp>
        <p:sp>
          <p:nvSpPr>
            <p:cNvPr id="76" name="Text Box 6"/>
            <p:cNvSpPr txBox="1">
              <a:spLocks noChangeArrowheads="1"/>
            </p:cNvSpPr>
            <p:nvPr/>
          </p:nvSpPr>
          <p:spPr bwMode="auto">
            <a:xfrm>
              <a:off x="3365893" y="5640335"/>
              <a:ext cx="2611612" cy="430887"/>
            </a:xfrm>
            <a:prstGeom prst="rect">
              <a:avLst/>
            </a:prstGeom>
            <a:noFill/>
            <a:ln w="9525">
              <a:noFill/>
              <a:miter lim="800000"/>
              <a:headEnd/>
              <a:tailEnd/>
            </a:ln>
          </p:spPr>
          <p:txBody>
            <a:bodyPr wrap="none">
              <a:spAutoFit/>
            </a:bodyPr>
            <a:lstStyle/>
            <a:p>
              <a:pPr>
                <a:defRPr/>
              </a:pPr>
              <a:r>
                <a:rPr lang="en-US" sz="1100" b="1" dirty="0" smtClean="0">
                  <a:solidFill>
                    <a:srgbClr val="4D4E53"/>
                  </a:solidFill>
                </a:rPr>
                <a:t>Geophysical events</a:t>
              </a:r>
              <a:r>
                <a:rPr lang="en-US" sz="1100" dirty="0" smtClean="0">
                  <a:solidFill>
                    <a:srgbClr val="4D4E53"/>
                  </a:solidFill>
                </a:rPr>
                <a:t/>
              </a:r>
              <a:br>
                <a:rPr lang="en-US" sz="1100" dirty="0" smtClean="0">
                  <a:solidFill>
                    <a:srgbClr val="4D4E53"/>
                  </a:solidFill>
                </a:rPr>
              </a:br>
              <a:r>
                <a:rPr lang="en-US" sz="1100" dirty="0" smtClean="0">
                  <a:solidFill>
                    <a:srgbClr val="4D4E53"/>
                  </a:solidFill>
                </a:rPr>
                <a:t>(earthquake, tsunami, volcanic activity</a:t>
              </a:r>
              <a:r>
                <a:rPr lang="en-US" sz="1100" dirty="0" smtClean="0">
                  <a:solidFill>
                    <a:prstClr val="black"/>
                  </a:solidFill>
                </a:rPr>
                <a:t>)</a:t>
              </a:r>
              <a:endParaRPr lang="en-US" sz="1100" dirty="0">
                <a:solidFill>
                  <a:prstClr val="black"/>
                </a:solidFill>
              </a:endParaRPr>
            </a:p>
          </p:txBody>
        </p:sp>
        <p:sp>
          <p:nvSpPr>
            <p:cNvPr id="77" name="Text Box 7"/>
            <p:cNvSpPr txBox="1">
              <a:spLocks noChangeArrowheads="1"/>
            </p:cNvSpPr>
            <p:nvPr/>
          </p:nvSpPr>
          <p:spPr bwMode="auto">
            <a:xfrm>
              <a:off x="3365893" y="6012957"/>
              <a:ext cx="3400425" cy="430887"/>
            </a:xfrm>
            <a:prstGeom prst="rect">
              <a:avLst/>
            </a:prstGeom>
            <a:noFill/>
            <a:ln w="9525">
              <a:noFill/>
              <a:miter lim="800000"/>
              <a:headEnd/>
              <a:tailEnd/>
            </a:ln>
          </p:spPr>
          <p:txBody>
            <a:bodyPr>
              <a:spAutoFit/>
            </a:bodyPr>
            <a:lstStyle/>
            <a:p>
              <a:pPr>
                <a:defRPr/>
              </a:pPr>
              <a:r>
                <a:rPr lang="en-US" sz="1100" b="1" dirty="0" smtClean="0">
                  <a:solidFill>
                    <a:srgbClr val="4D4E53"/>
                  </a:solidFill>
                </a:rPr>
                <a:t>Meteorological events </a:t>
              </a:r>
              <a:br>
                <a:rPr lang="en-US" sz="1100" b="1" dirty="0" smtClean="0">
                  <a:solidFill>
                    <a:srgbClr val="4D4E53"/>
                  </a:solidFill>
                </a:rPr>
              </a:br>
              <a:r>
                <a:rPr lang="en-US" sz="1100" dirty="0" smtClean="0">
                  <a:solidFill>
                    <a:srgbClr val="4D4E53"/>
                  </a:solidFill>
                </a:rPr>
                <a:t>(storm) </a:t>
              </a:r>
              <a:endParaRPr lang="en-US" sz="1100" dirty="0">
                <a:solidFill>
                  <a:srgbClr val="4D4E53"/>
                </a:solidFill>
              </a:endParaRPr>
            </a:p>
          </p:txBody>
        </p:sp>
        <p:sp>
          <p:nvSpPr>
            <p:cNvPr id="78" name="Text Box 6"/>
            <p:cNvSpPr txBox="1">
              <a:spLocks noChangeArrowheads="1"/>
            </p:cNvSpPr>
            <p:nvPr/>
          </p:nvSpPr>
          <p:spPr bwMode="auto">
            <a:xfrm>
              <a:off x="727426" y="6007172"/>
              <a:ext cx="2244373" cy="430887"/>
            </a:xfrm>
            <a:prstGeom prst="rect">
              <a:avLst/>
            </a:prstGeom>
            <a:noFill/>
            <a:ln w="9525">
              <a:noFill/>
              <a:miter lim="800000"/>
              <a:headEnd/>
              <a:tailEnd/>
            </a:ln>
          </p:spPr>
          <p:txBody>
            <a:bodyPr wrap="square">
              <a:spAutoFit/>
            </a:bodyPr>
            <a:lstStyle/>
            <a:p>
              <a:pPr>
                <a:defRPr/>
              </a:pPr>
              <a:r>
                <a:rPr lang="en-US" sz="1100" b="1" dirty="0" smtClean="0">
                  <a:solidFill>
                    <a:srgbClr val="4D4E53"/>
                  </a:solidFill>
                </a:rPr>
                <a:t>Selection of significant </a:t>
              </a:r>
            </a:p>
            <a:p>
              <a:pPr>
                <a:defRPr/>
              </a:pPr>
              <a:r>
                <a:rPr lang="en-US" sz="1100" b="1" dirty="0" smtClean="0">
                  <a:solidFill>
                    <a:srgbClr val="4D4E53"/>
                  </a:solidFill>
                </a:rPr>
                <a:t>Natural catastrophes</a:t>
              </a:r>
              <a:endParaRPr lang="en-US" sz="1100" b="1" dirty="0">
                <a:solidFill>
                  <a:srgbClr val="4D4E53"/>
                </a:solidFill>
              </a:endParaRPr>
            </a:p>
          </p:txBody>
        </p:sp>
        <p:sp>
          <p:nvSpPr>
            <p:cNvPr id="79" name="Text Box 6"/>
            <p:cNvSpPr txBox="1">
              <a:spLocks noChangeArrowheads="1"/>
            </p:cNvSpPr>
            <p:nvPr/>
          </p:nvSpPr>
          <p:spPr bwMode="auto">
            <a:xfrm>
              <a:off x="736951" y="5652631"/>
              <a:ext cx="1587294" cy="261610"/>
            </a:xfrm>
            <a:prstGeom prst="rect">
              <a:avLst/>
            </a:prstGeom>
            <a:noFill/>
            <a:ln w="9525">
              <a:noFill/>
              <a:miter lim="800000"/>
              <a:headEnd/>
              <a:tailEnd/>
            </a:ln>
          </p:spPr>
          <p:txBody>
            <a:bodyPr wrap="none">
              <a:spAutoFit/>
            </a:bodyPr>
            <a:lstStyle/>
            <a:p>
              <a:pPr>
                <a:defRPr/>
              </a:pPr>
              <a:r>
                <a:rPr lang="en-US" sz="1100" b="1" dirty="0" smtClean="0">
                  <a:solidFill>
                    <a:srgbClr val="4D4E53"/>
                  </a:solidFill>
                </a:rPr>
                <a:t>Natural catastrophes</a:t>
              </a:r>
              <a:endParaRPr lang="en-US" sz="1100" b="1" dirty="0">
                <a:solidFill>
                  <a:srgbClr val="4D4E53"/>
                </a:solidFill>
              </a:endParaRPr>
            </a:p>
          </p:txBody>
        </p:sp>
        <p:sp>
          <p:nvSpPr>
            <p:cNvPr id="80" name="Text Box 8"/>
            <p:cNvSpPr txBox="1">
              <a:spLocks noChangeArrowheads="1"/>
            </p:cNvSpPr>
            <p:nvPr/>
          </p:nvSpPr>
          <p:spPr bwMode="auto">
            <a:xfrm>
              <a:off x="6161263" y="5637128"/>
              <a:ext cx="1693092" cy="430887"/>
            </a:xfrm>
            <a:prstGeom prst="rect">
              <a:avLst/>
            </a:prstGeom>
            <a:noFill/>
            <a:ln w="9525">
              <a:noFill/>
              <a:miter lim="800000"/>
              <a:headEnd/>
              <a:tailEnd/>
            </a:ln>
          </p:spPr>
          <p:txBody>
            <a:bodyPr wrap="none">
              <a:spAutoFit/>
            </a:bodyPr>
            <a:lstStyle/>
            <a:p>
              <a:pPr>
                <a:defRPr/>
              </a:pPr>
              <a:r>
                <a:rPr lang="en-US" sz="1100" b="1" dirty="0" smtClean="0">
                  <a:solidFill>
                    <a:srgbClr val="4D4E53"/>
                  </a:solidFill>
                </a:rPr>
                <a:t>Hydrological events</a:t>
              </a:r>
              <a:br>
                <a:rPr lang="en-US" sz="1100" b="1" dirty="0" smtClean="0">
                  <a:solidFill>
                    <a:srgbClr val="4D4E53"/>
                  </a:solidFill>
                </a:rPr>
              </a:br>
              <a:r>
                <a:rPr lang="en-US" sz="1100" dirty="0" smtClean="0">
                  <a:solidFill>
                    <a:srgbClr val="4D4E53"/>
                  </a:solidFill>
                </a:rPr>
                <a:t>(flood, mass movement)</a:t>
              </a:r>
              <a:endParaRPr lang="en-US" sz="1100" dirty="0">
                <a:solidFill>
                  <a:srgbClr val="4D4E53"/>
                </a:solidFill>
              </a:endParaRPr>
            </a:p>
          </p:txBody>
        </p:sp>
        <p:sp>
          <p:nvSpPr>
            <p:cNvPr id="81" name="Text Box 9"/>
            <p:cNvSpPr txBox="1">
              <a:spLocks noChangeArrowheads="1"/>
            </p:cNvSpPr>
            <p:nvPr/>
          </p:nvSpPr>
          <p:spPr bwMode="auto">
            <a:xfrm>
              <a:off x="6161263" y="6012957"/>
              <a:ext cx="2677937" cy="430887"/>
            </a:xfrm>
            <a:prstGeom prst="rect">
              <a:avLst/>
            </a:prstGeom>
            <a:noFill/>
            <a:ln w="9525">
              <a:noFill/>
              <a:miter lim="800000"/>
              <a:headEnd/>
              <a:tailEnd/>
            </a:ln>
          </p:spPr>
          <p:txBody>
            <a:bodyPr wrap="square">
              <a:spAutoFit/>
            </a:bodyPr>
            <a:lstStyle/>
            <a:p>
              <a:pPr>
                <a:defRPr/>
              </a:pPr>
              <a:r>
                <a:rPr lang="en-US" sz="1100" b="1" dirty="0" err="1" smtClean="0">
                  <a:solidFill>
                    <a:srgbClr val="4D4E53"/>
                  </a:solidFill>
                </a:rPr>
                <a:t>Climatological</a:t>
              </a:r>
              <a:r>
                <a:rPr lang="en-US" sz="1100" b="1" dirty="0" smtClean="0">
                  <a:solidFill>
                    <a:srgbClr val="4D4E53"/>
                  </a:solidFill>
                </a:rPr>
                <a:t> events</a:t>
              </a:r>
              <a:r>
                <a:rPr lang="en-US" sz="1100" dirty="0" smtClean="0">
                  <a:solidFill>
                    <a:srgbClr val="4D4E53"/>
                  </a:solidFill>
                </a:rPr>
                <a:t/>
              </a:r>
              <a:br>
                <a:rPr lang="en-US" sz="1100" dirty="0" smtClean="0">
                  <a:solidFill>
                    <a:srgbClr val="4D4E53"/>
                  </a:solidFill>
                </a:rPr>
              </a:br>
              <a:r>
                <a:rPr lang="en-US" sz="1100" dirty="0" smtClean="0">
                  <a:solidFill>
                    <a:srgbClr val="4D4E53"/>
                  </a:solidFill>
                </a:rPr>
                <a:t>(extreme temperature, drought, wildfire)</a:t>
              </a:r>
              <a:endParaRPr lang="en-US" sz="1100" dirty="0">
                <a:solidFill>
                  <a:srgbClr val="4D4E53"/>
                </a:solidFill>
              </a:endParaRPr>
            </a:p>
          </p:txBody>
        </p:sp>
      </p:grpSp>
      <p:sp>
        <p:nvSpPr>
          <p:cNvPr id="82" name="Textfeld 172"/>
          <p:cNvSpPr txBox="1"/>
          <p:nvPr/>
        </p:nvSpPr>
        <p:spPr>
          <a:xfrm>
            <a:off x="4391980" y="1349340"/>
            <a:ext cx="1338828" cy="523220"/>
          </a:xfrm>
          <a:prstGeom prst="rect">
            <a:avLst/>
          </a:prstGeom>
          <a:noFill/>
          <a:ln w="9525">
            <a:noFill/>
            <a:miter lim="800000"/>
            <a:headEnd/>
            <a:tailEnd/>
          </a:ln>
        </p:spPr>
        <p:txBody>
          <a:bodyPr wrap="none">
            <a:spAutoFit/>
          </a:bodyPr>
          <a:lstStyle/>
          <a:p>
            <a:pPr>
              <a:defRPr/>
            </a:pPr>
            <a:r>
              <a:rPr lang="en-US" sz="900" b="1" dirty="0" smtClean="0">
                <a:solidFill>
                  <a:prstClr val="black"/>
                </a:solidFill>
              </a:rPr>
              <a:t>Winter Storm Andrea</a:t>
            </a:r>
          </a:p>
          <a:p>
            <a:pPr>
              <a:defRPr/>
            </a:pPr>
            <a:r>
              <a:rPr lang="en-US" sz="900" dirty="0" smtClean="0">
                <a:solidFill>
                  <a:prstClr val="black"/>
                </a:solidFill>
              </a:rPr>
              <a:t>Europe, 5</a:t>
            </a:r>
            <a:r>
              <a:rPr lang="en-US" sz="900" dirty="0" smtClean="0">
                <a:solidFill>
                  <a:srgbClr val="000000"/>
                </a:solidFill>
              </a:rPr>
              <a:t>–6 </a:t>
            </a:r>
            <a:r>
              <a:rPr lang="en-US" sz="900" dirty="0" smtClean="0">
                <a:solidFill>
                  <a:prstClr val="black"/>
                </a:solidFill>
              </a:rPr>
              <a:t>January</a:t>
            </a:r>
          </a:p>
          <a:p>
            <a:pPr>
              <a:defRPr/>
            </a:pPr>
            <a:endParaRPr lang="de-DE" sz="1000" dirty="0" smtClean="0">
              <a:solidFill>
                <a:srgbClr val="111111"/>
              </a:solidFill>
            </a:endParaRPr>
          </a:p>
        </p:txBody>
      </p:sp>
      <p:sp>
        <p:nvSpPr>
          <p:cNvPr id="83" name="TextBox 82"/>
          <p:cNvSpPr txBox="1"/>
          <p:nvPr/>
        </p:nvSpPr>
        <p:spPr>
          <a:xfrm>
            <a:off x="8414658" y="6540532"/>
            <a:ext cx="685800" cy="274320"/>
          </a:xfrm>
          <a:prstGeom prst="rect">
            <a:avLst/>
          </a:prstGeom>
          <a:noFill/>
        </p:spPr>
        <p:txBody>
          <a:bodyPr wrap="square" rtlCol="0" anchor="ctr">
            <a:spAutoFit/>
          </a:bodyPr>
          <a:lstStyle/>
          <a:p>
            <a:pPr algn="r"/>
            <a:fld id="{09D5B349-258F-4228-B765-8A08036DA0B9}" type="slidenum">
              <a:rPr lang="en-US" sz="1000" smtClean="0">
                <a:solidFill>
                  <a:schemeClr val="accent4">
                    <a:lumMod val="75000"/>
                  </a:schemeClr>
                </a:solidFill>
                <a:latin typeface="+mn-lt"/>
              </a:rPr>
              <a:pPr algn="r"/>
              <a:t>44</a:t>
            </a:fld>
            <a:endParaRPr lang="en-US" sz="1000" dirty="0">
              <a:solidFill>
                <a:schemeClr val="accent4">
                  <a:lumMod val="75000"/>
                </a:schemeClr>
              </a:solidFill>
              <a:latin typeface="+mn-lt"/>
            </a:endParaRPr>
          </a:p>
        </p:txBody>
      </p:sp>
      <p:sp>
        <p:nvSpPr>
          <p:cNvPr id="86" name="PPTShape_0"/>
          <p:cNvSpPr txBox="1">
            <a:spLocks noChangeArrowheads="1"/>
          </p:cNvSpPr>
          <p:nvPr/>
        </p:nvSpPr>
        <p:spPr bwMode="auto">
          <a:xfrm>
            <a:off x="117984" y="6616265"/>
            <a:ext cx="5942012" cy="138499"/>
          </a:xfrm>
          <a:prstGeom prst="rect">
            <a:avLst/>
          </a:prstGeom>
          <a:noFill/>
          <a:ln w="9525">
            <a:noFill/>
            <a:miter lim="800000"/>
            <a:headEnd/>
            <a:tailEnd/>
          </a:ln>
        </p:spPr>
        <p:txBody>
          <a:bodyPr wrap="square" lIns="0" tIns="0" rIns="0" bIns="0">
            <a:spAutoFit/>
          </a:bodyPr>
          <a:lstStyle/>
          <a:p>
            <a:pPr>
              <a:spcBef>
                <a:spcPct val="10000"/>
              </a:spcBef>
            </a:pPr>
            <a:r>
              <a:rPr lang="de-DE" sz="900" dirty="0" smtClean="0">
                <a:solidFill>
                  <a:schemeClr val="accent4">
                    <a:lumMod val="75000"/>
                  </a:schemeClr>
                </a:solidFill>
              </a:rPr>
              <a:t>Source: Munich Re Geo Risks Research, NatCatSERVICE – As at January 2013.</a:t>
            </a:r>
            <a:endParaRPr lang="en-US" sz="900" dirty="0">
              <a:solidFill>
                <a:schemeClr val="accent4">
                  <a:lumMod val="75000"/>
                </a:schemeClr>
              </a:solidFill>
            </a:endParaRPr>
          </a:p>
        </p:txBody>
      </p:sp>
      <p:sp>
        <p:nvSpPr>
          <p:cNvPr id="88" name="Title 85"/>
          <p:cNvSpPr txBox="1">
            <a:spLocks/>
          </p:cNvSpPr>
          <p:nvPr/>
        </p:nvSpPr>
        <p:spPr bwMode="black">
          <a:xfrm>
            <a:off x="199107" y="502738"/>
            <a:ext cx="6840538" cy="720725"/>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marL="0" marR="0" lvl="0" indent="0" algn="l" defTabSz="114300" rtl="0" eaLnBrk="1" fontAlgn="base" latinLnBrk="0" hangingPunct="1">
              <a:lnSpc>
                <a:spcPct val="90000"/>
              </a:lnSpc>
              <a:spcBef>
                <a:spcPct val="0"/>
              </a:spcBef>
              <a:spcAft>
                <a:spcPct val="0"/>
              </a:spcAft>
              <a:buClrTx/>
              <a:buSzTx/>
              <a:buFontTx/>
              <a:buNone/>
              <a:tabLst/>
              <a:defRPr/>
            </a:pPr>
            <a:r>
              <a:rPr kumimoji="0" lang="en-US" sz="3000" b="1" i="0" u="none" strike="noStrike" kern="1200" cap="none" spc="0" normalizeH="0" baseline="0" noProof="0" dirty="0" smtClean="0">
                <a:ln>
                  <a:noFill/>
                </a:ln>
                <a:solidFill>
                  <a:srgbClr val="28688C"/>
                </a:solidFill>
                <a:effectLst/>
                <a:uLnTx/>
                <a:uFillTx/>
                <a:latin typeface="Arial"/>
                <a:ea typeface="Arial Unicode MS"/>
                <a:cs typeface="Arial"/>
              </a:rPr>
              <a:t>Natural Loss Events:</a:t>
            </a:r>
          </a:p>
          <a:p>
            <a:pPr marL="0" marR="0" lvl="0" indent="0" algn="l" defTabSz="114300" rtl="0" eaLnBrk="1" fontAlgn="base" latinLnBrk="0" hangingPunct="1">
              <a:lnSpc>
                <a:spcPct val="90000"/>
              </a:lnSpc>
              <a:spcBef>
                <a:spcPct val="0"/>
              </a:spcBef>
              <a:spcAft>
                <a:spcPct val="0"/>
              </a:spcAft>
              <a:buClrTx/>
              <a:buSzTx/>
              <a:buFontTx/>
              <a:buNone/>
              <a:tabLst/>
              <a:defRPr/>
            </a:pPr>
            <a:r>
              <a:rPr lang="en-US" sz="3000" b="1" dirty="0" smtClean="0">
                <a:solidFill>
                  <a:srgbClr val="28688C"/>
                </a:solidFill>
                <a:latin typeface="Arial"/>
                <a:ea typeface="Arial Unicode MS"/>
                <a:cs typeface="Arial"/>
              </a:rPr>
              <a:t>Full Year 2012</a:t>
            </a:r>
            <a:r>
              <a:rPr kumimoji="0" lang="en-US" sz="3000" b="1" i="0" u="none" strike="noStrike" kern="1200" cap="none" spc="0" normalizeH="0" baseline="0" noProof="0" dirty="0" smtClean="0">
                <a:ln>
                  <a:noFill/>
                </a:ln>
                <a:solidFill>
                  <a:srgbClr val="28688C"/>
                </a:solidFill>
                <a:effectLst/>
                <a:uLnTx/>
                <a:uFillTx/>
                <a:latin typeface="Arial"/>
                <a:ea typeface="Arial Unicode MS"/>
                <a:cs typeface="Arial"/>
              </a:rPr>
              <a:t/>
            </a:r>
            <a:br>
              <a:rPr kumimoji="0" lang="en-US" sz="3000" b="1" i="0" u="none" strike="noStrike" kern="1200" cap="none" spc="0" normalizeH="0" baseline="0" noProof="0" dirty="0" smtClean="0">
                <a:ln>
                  <a:noFill/>
                </a:ln>
                <a:solidFill>
                  <a:srgbClr val="28688C"/>
                </a:solidFill>
                <a:effectLst/>
                <a:uLnTx/>
                <a:uFillTx/>
                <a:latin typeface="Arial"/>
                <a:ea typeface="Arial Unicode MS"/>
                <a:cs typeface="Arial"/>
              </a:rPr>
            </a:br>
            <a:r>
              <a:rPr kumimoji="0" lang="en-US" sz="3000" b="1" i="0" u="none" strike="noStrike" kern="0" cap="none" spc="0" normalizeH="0" baseline="0" noProof="0" dirty="0" smtClean="0">
                <a:ln>
                  <a:noFill/>
                </a:ln>
                <a:solidFill>
                  <a:srgbClr val="28688C"/>
                </a:solidFill>
                <a:effectLst/>
                <a:uLnTx/>
                <a:uFillTx/>
                <a:latin typeface="Arial" charset="0"/>
                <a:ea typeface="+mj-ea"/>
                <a:cs typeface="+mj-cs"/>
              </a:rPr>
              <a:t/>
            </a:r>
            <a:br>
              <a:rPr kumimoji="0" lang="en-US" sz="3000" b="1" i="0" u="none" strike="noStrike" kern="0" cap="none" spc="0" normalizeH="0" baseline="0" noProof="0" dirty="0" smtClean="0">
                <a:ln>
                  <a:noFill/>
                </a:ln>
                <a:solidFill>
                  <a:srgbClr val="28688C"/>
                </a:solidFill>
                <a:effectLst/>
                <a:uLnTx/>
                <a:uFillTx/>
                <a:latin typeface="Arial" charset="0"/>
                <a:ea typeface="+mj-ea"/>
                <a:cs typeface="+mj-cs"/>
              </a:rPr>
            </a:br>
            <a:r>
              <a:rPr kumimoji="0" lang="en-US" sz="2000" b="1" i="0" u="none" strike="noStrike" kern="1200" cap="none" spc="0" normalizeH="0" baseline="0" noProof="0" dirty="0" smtClean="0">
                <a:ln>
                  <a:noFill/>
                </a:ln>
                <a:solidFill>
                  <a:srgbClr val="28688C"/>
                </a:solidFill>
                <a:effectLst/>
                <a:uLnTx/>
                <a:uFillTx/>
                <a:latin typeface="Arial"/>
                <a:ea typeface="Arial Unicode MS"/>
                <a:cs typeface="Arial"/>
              </a:rPr>
              <a:t>World Map</a:t>
            </a:r>
          </a:p>
        </p:txBody>
      </p:sp>
    </p:spTree>
    <p:custDataLst>
      <p:tags r:id="rId1"/>
    </p:custData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02403" name="Rectangle 105"/>
          <p:cNvSpPr>
            <a:spLocks noGrp="1" noChangeArrowheads="1"/>
          </p:cNvSpPr>
          <p:nvPr>
            <p:ph type="dt" sz="quarter" idx="10"/>
          </p:nvPr>
        </p:nvSpPr>
        <p:spPr/>
        <p:txBody>
          <a:bodyPr/>
          <a:lstStyle/>
          <a:p>
            <a:pPr>
              <a:defRPr/>
            </a:pPr>
            <a:r>
              <a:rPr lang="en-US" smtClean="0">
                <a:solidFill>
                  <a:srgbClr val="FFFFFF"/>
                </a:solidFill>
              </a:rPr>
              <a:t>12/01/09 - 9pm</a:t>
            </a:r>
          </a:p>
        </p:txBody>
      </p:sp>
      <p:sp>
        <p:nvSpPr>
          <p:cNvPr id="102405" name="Rectangle 110"/>
          <p:cNvSpPr>
            <a:spLocks noGrp="1" noChangeArrowheads="1"/>
          </p:cNvSpPr>
          <p:nvPr>
            <p:ph type="sldNum" sz="quarter" idx="12"/>
          </p:nvPr>
        </p:nvSpPr>
        <p:spPr/>
        <p:txBody>
          <a:bodyPr/>
          <a:lstStyle/>
          <a:p>
            <a:pPr>
              <a:defRPr/>
            </a:pPr>
            <a:fld id="{E220AE91-0BB9-4CEB-8C50-0B03C716B4B3}" type="slidenum">
              <a:rPr lang="en-US" smtClean="0">
                <a:solidFill>
                  <a:srgbClr val="000000"/>
                </a:solidFill>
              </a:rPr>
              <a:pPr>
                <a:defRPr/>
              </a:pPr>
              <a:t>45</a:t>
            </a:fld>
            <a:endParaRPr lang="en-US" smtClean="0">
              <a:solidFill>
                <a:srgbClr val="000000"/>
              </a:solidFill>
            </a:endParaRPr>
          </a:p>
        </p:txBody>
      </p:sp>
      <p:sp>
        <p:nvSpPr>
          <p:cNvPr id="31750" name="Rectangle 2"/>
          <p:cNvSpPr>
            <a:spLocks noGrp="1" noChangeArrowheads="1"/>
          </p:cNvSpPr>
          <p:nvPr>
            <p:ph type="title"/>
          </p:nvPr>
        </p:nvSpPr>
        <p:spPr>
          <a:xfrm>
            <a:off x="228600" y="90488"/>
            <a:ext cx="7400925" cy="860425"/>
          </a:xfrm>
        </p:spPr>
        <p:txBody>
          <a:bodyPr/>
          <a:lstStyle/>
          <a:p>
            <a:r>
              <a:rPr lang="en-US" dirty="0" smtClean="0"/>
              <a:t>Top 12 Most Costly Hurricanes</a:t>
            </a:r>
            <a:br>
              <a:rPr lang="en-US" dirty="0" smtClean="0"/>
            </a:br>
            <a:r>
              <a:rPr lang="en-US" dirty="0" smtClean="0"/>
              <a:t>in U.S. History</a:t>
            </a:r>
          </a:p>
        </p:txBody>
      </p:sp>
      <p:sp>
        <p:nvSpPr>
          <p:cNvPr id="31751" name="Rectangle 3"/>
          <p:cNvSpPr>
            <a:spLocks noChangeArrowheads="1"/>
          </p:cNvSpPr>
          <p:nvPr/>
        </p:nvSpPr>
        <p:spPr bwMode="black">
          <a:xfrm>
            <a:off x="117984" y="1365250"/>
            <a:ext cx="8534400"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a:solidFill>
                  <a:srgbClr val="225A7A"/>
                </a:solidFill>
                <a:latin typeface="Arial" charset="0"/>
                <a:cs typeface="Arial" charset="0"/>
              </a:rPr>
              <a:t>(Insured Losses, </a:t>
            </a:r>
            <a:r>
              <a:rPr lang="en-US" sz="1600" b="1" dirty="0" smtClean="0">
                <a:solidFill>
                  <a:srgbClr val="225A7A"/>
                </a:solidFill>
                <a:latin typeface="Arial" charset="0"/>
                <a:cs typeface="Arial" charset="0"/>
              </a:rPr>
              <a:t>2012 </a:t>
            </a:r>
            <a:r>
              <a:rPr lang="en-US" sz="1600" b="1" dirty="0">
                <a:solidFill>
                  <a:srgbClr val="225A7A"/>
                </a:solidFill>
                <a:latin typeface="Arial" charset="0"/>
                <a:cs typeface="Arial" charset="0"/>
              </a:rPr>
              <a:t>Dollars, $ Billions</a:t>
            </a:r>
            <a:r>
              <a:rPr lang="en-US" sz="1600" b="1" dirty="0" smtClean="0">
                <a:solidFill>
                  <a:srgbClr val="225A7A"/>
                </a:solidFill>
                <a:latin typeface="Arial" charset="0"/>
                <a:cs typeface="Arial" charset="0"/>
              </a:rPr>
              <a:t>)</a:t>
            </a:r>
            <a:endParaRPr lang="en-US" sz="1600" b="1" dirty="0">
              <a:solidFill>
                <a:srgbClr val="225A7A"/>
              </a:solidFill>
              <a:latin typeface="Arial" charset="0"/>
              <a:cs typeface="Arial" charset="0"/>
            </a:endParaRPr>
          </a:p>
        </p:txBody>
      </p:sp>
      <p:sp>
        <p:nvSpPr>
          <p:cNvPr id="31752" name="Rectangle 4"/>
          <p:cNvSpPr>
            <a:spLocks noChangeArrowheads="1"/>
          </p:cNvSpPr>
          <p:nvPr/>
        </p:nvSpPr>
        <p:spPr bwMode="auto">
          <a:xfrm>
            <a:off x="-2" y="6203205"/>
            <a:ext cx="9144001" cy="654795"/>
          </a:xfrm>
          <a:prstGeom prst="rect">
            <a:avLst/>
          </a:prstGeom>
          <a:noFill/>
          <a:ln w="9525">
            <a:noFill/>
            <a:miter lim="800000"/>
            <a:headEnd/>
            <a:tailEnd/>
          </a:ln>
        </p:spPr>
        <p:txBody>
          <a:bodyPr wrap="square" lIns="365760" tIns="0" rIns="0" bIns="137160" anchor="b">
            <a:spAutoFit/>
          </a:bodyPr>
          <a:lstStyle/>
          <a:p>
            <a:pPr algn="l" eaLnBrk="0" fontAlgn="base" hangingPunct="0">
              <a:lnSpc>
                <a:spcPct val="85000"/>
              </a:lnSpc>
              <a:spcBef>
                <a:spcPct val="25000"/>
              </a:spcBef>
              <a:spcAft>
                <a:spcPct val="0"/>
              </a:spcAft>
              <a:buClr>
                <a:srgbClr val="FF6801"/>
              </a:buClr>
              <a:buFont typeface="Wingdings" pitchFamily="2" charset="2"/>
              <a:buNone/>
            </a:pPr>
            <a:endParaRPr lang="en-US" sz="1100" dirty="0">
              <a:solidFill>
                <a:srgbClr val="000000"/>
              </a:solidFill>
              <a:latin typeface="Arial" charset="0"/>
              <a:cs typeface="Arial" charset="0"/>
            </a:endParaRPr>
          </a:p>
          <a:p>
            <a:pPr algn="l" eaLnBrk="0" fontAlgn="base" hangingPunct="0">
              <a:lnSpc>
                <a:spcPct val="85000"/>
              </a:lnSpc>
              <a:spcBef>
                <a:spcPct val="25000"/>
              </a:spcBef>
              <a:spcAft>
                <a:spcPct val="0"/>
              </a:spcAft>
              <a:buClr>
                <a:srgbClr val="FF6801"/>
              </a:buClr>
              <a:buFont typeface="Wingdings" pitchFamily="2" charset="2"/>
              <a:buNone/>
            </a:pPr>
            <a:r>
              <a:rPr lang="en-US" sz="1100" dirty="0" smtClean="0">
                <a:solidFill>
                  <a:srgbClr val="000000"/>
                </a:solidFill>
                <a:latin typeface="Arial" charset="0"/>
                <a:cs typeface="Arial" charset="0"/>
              </a:rPr>
              <a:t>*PCS  estimate as of </a:t>
            </a:r>
            <a:r>
              <a:rPr lang="en-US" sz="1100" dirty="0" smtClean="0">
                <a:solidFill>
                  <a:srgbClr val="000000"/>
                </a:solidFill>
              </a:rPr>
              <a:t>4/12/13</a:t>
            </a:r>
            <a:r>
              <a:rPr lang="en-US" sz="1100" dirty="0" smtClean="0">
                <a:solidFill>
                  <a:srgbClr val="000000"/>
                </a:solidFill>
                <a:latin typeface="Arial" charset="0"/>
                <a:cs typeface="Arial" charset="0"/>
              </a:rPr>
              <a:t>.</a:t>
            </a:r>
          </a:p>
          <a:p>
            <a:pPr algn="l" eaLnBrk="0" fontAlgn="base" hangingPunct="0">
              <a:lnSpc>
                <a:spcPct val="85000"/>
              </a:lnSpc>
              <a:spcBef>
                <a:spcPct val="25000"/>
              </a:spcBef>
              <a:spcAft>
                <a:spcPct val="0"/>
              </a:spcAft>
              <a:buClr>
                <a:srgbClr val="FF6801"/>
              </a:buClr>
              <a:buFont typeface="Wingdings" pitchFamily="2" charset="2"/>
              <a:buNone/>
            </a:pPr>
            <a:r>
              <a:rPr lang="en-US" sz="1100" dirty="0" smtClean="0">
                <a:solidFill>
                  <a:srgbClr val="000000"/>
                </a:solidFill>
                <a:latin typeface="Arial" charset="0"/>
                <a:cs typeface="Arial" charset="0"/>
              </a:rPr>
              <a:t>Sources</a:t>
            </a:r>
            <a:r>
              <a:rPr lang="en-US" sz="1100" dirty="0">
                <a:solidFill>
                  <a:srgbClr val="000000"/>
                </a:solidFill>
                <a:latin typeface="Arial" charset="0"/>
                <a:cs typeface="Arial" charset="0"/>
              </a:rPr>
              <a:t>: PCS; Insurance Information Institute inflation </a:t>
            </a:r>
            <a:r>
              <a:rPr lang="en-US" sz="1100" dirty="0" smtClean="0">
                <a:solidFill>
                  <a:srgbClr val="000000"/>
                </a:solidFill>
                <a:latin typeface="Arial" charset="0"/>
                <a:cs typeface="Arial" charset="0"/>
              </a:rPr>
              <a:t>adjustments to 2012 dollars using the CPI.</a:t>
            </a:r>
            <a:endParaRPr lang="en-US" sz="1100" dirty="0">
              <a:solidFill>
                <a:srgbClr val="000000"/>
              </a:solidFill>
              <a:latin typeface="Arial" charset="0"/>
              <a:cs typeface="Arial" charset="0"/>
            </a:endParaRPr>
          </a:p>
        </p:txBody>
      </p:sp>
      <p:graphicFrame>
        <p:nvGraphicFramePr>
          <p:cNvPr id="31746" name="Object 5"/>
          <p:cNvGraphicFramePr>
            <a:graphicFrameLocks noChangeAspect="1"/>
          </p:cNvGraphicFramePr>
          <p:nvPr/>
        </p:nvGraphicFramePr>
        <p:xfrm>
          <a:off x="73740" y="2884385"/>
          <a:ext cx="8964613" cy="3348037"/>
        </p:xfrm>
        <a:graphic>
          <a:graphicData uri="http://schemas.openxmlformats.org/presentationml/2006/ole">
            <p:oleObj spid="_x0000_s17529858" name="Chart" r:id="rId4" imgW="8419996" imgH="3371740" progId="MSGraph.Chart.8">
              <p:embed followColorScheme="full"/>
            </p:oleObj>
          </a:graphicData>
        </a:graphic>
      </p:graphicFrame>
      <p:sp>
        <p:nvSpPr>
          <p:cNvPr id="2067463" name="AutoShape 7"/>
          <p:cNvSpPr>
            <a:spLocks noChangeArrowheads="1"/>
          </p:cNvSpPr>
          <p:nvPr/>
        </p:nvSpPr>
        <p:spPr bwMode="blackWhite">
          <a:xfrm>
            <a:off x="4807975" y="2787446"/>
            <a:ext cx="3229896" cy="1177366"/>
          </a:xfrm>
          <a:prstGeom prst="wedgeRectCallout">
            <a:avLst>
              <a:gd name="adj1" fmla="val 25955"/>
              <a:gd name="adj2" fmla="val 8531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smtClean="0">
                <a:solidFill>
                  <a:srgbClr val="FFFFFF"/>
                </a:solidFill>
              </a:rPr>
              <a:t>Hurricane Sandy became the 3</a:t>
            </a:r>
            <a:r>
              <a:rPr lang="en-US" sz="2000" b="1" baseline="30000" dirty="0" smtClean="0">
                <a:solidFill>
                  <a:srgbClr val="FFFFFF"/>
                </a:solidFill>
              </a:rPr>
              <a:t>rd</a:t>
            </a:r>
            <a:r>
              <a:rPr lang="en-US" sz="2000" b="1" dirty="0" smtClean="0">
                <a:solidFill>
                  <a:srgbClr val="FFFFFF"/>
                </a:solidFill>
              </a:rPr>
              <a:t> </a:t>
            </a:r>
            <a:r>
              <a:rPr lang="en-US" sz="2000" b="1" dirty="0" smtClean="0">
                <a:solidFill>
                  <a:srgbClr val="FFFFFF"/>
                </a:solidFill>
                <a:latin typeface="Arial" charset="0"/>
                <a:cs typeface="Arial" charset="0"/>
              </a:rPr>
              <a:t>costliest </a:t>
            </a:r>
            <a:r>
              <a:rPr lang="en-US" sz="2000" b="1" dirty="0" smtClean="0">
                <a:solidFill>
                  <a:srgbClr val="FFFFFF"/>
                </a:solidFill>
              </a:rPr>
              <a:t>hurricane</a:t>
            </a:r>
            <a:r>
              <a:rPr lang="en-US" sz="2000" b="1" dirty="0" smtClean="0">
                <a:solidFill>
                  <a:srgbClr val="FFFFFF"/>
                </a:solidFill>
                <a:latin typeface="Arial" charset="0"/>
                <a:cs typeface="Arial" charset="0"/>
              </a:rPr>
              <a:t> </a:t>
            </a:r>
            <a:r>
              <a:rPr lang="en-US" sz="2000" b="1" dirty="0">
                <a:solidFill>
                  <a:srgbClr val="FFFFFF"/>
                </a:solidFill>
                <a:latin typeface="Arial" charset="0"/>
                <a:cs typeface="Arial" charset="0"/>
              </a:rPr>
              <a:t>in US insurance history</a:t>
            </a:r>
          </a:p>
        </p:txBody>
      </p:sp>
      <p:sp>
        <p:nvSpPr>
          <p:cNvPr id="10" name="AutoShape 7"/>
          <p:cNvSpPr>
            <a:spLocks noChangeArrowheads="1"/>
          </p:cNvSpPr>
          <p:nvPr/>
        </p:nvSpPr>
        <p:spPr bwMode="blackWhite">
          <a:xfrm>
            <a:off x="730649" y="3377380"/>
            <a:ext cx="2853209" cy="1291615"/>
          </a:xfrm>
          <a:prstGeom prst="wedgeRectCallout">
            <a:avLst>
              <a:gd name="adj1" fmla="val -42284"/>
              <a:gd name="adj2" fmla="val 8231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smtClean="0">
                <a:solidFill>
                  <a:srgbClr val="FFFFFF"/>
                </a:solidFill>
              </a:rPr>
              <a:t>Hurricane Irene became the 12</a:t>
            </a:r>
            <a:r>
              <a:rPr lang="en-US" sz="2000" b="1" baseline="30000" dirty="0" smtClean="0">
                <a:solidFill>
                  <a:srgbClr val="FFFFFF"/>
                </a:solidFill>
              </a:rPr>
              <a:t>th</a:t>
            </a:r>
            <a:r>
              <a:rPr lang="en-US" sz="2000" b="1" dirty="0" smtClean="0">
                <a:solidFill>
                  <a:srgbClr val="FFFFFF"/>
                </a:solidFill>
              </a:rPr>
              <a:t> most expensive hurricane in US history in 2011</a:t>
            </a:r>
            <a:endParaRPr lang="en-US" sz="2000" b="1" dirty="0">
              <a:solidFill>
                <a:srgbClr val="FFFFFF"/>
              </a:solidFill>
              <a:latin typeface="Arial" charset="0"/>
              <a:cs typeface="Arial" charset="0"/>
            </a:endParaRPr>
          </a:p>
        </p:txBody>
      </p:sp>
      <p:sp>
        <p:nvSpPr>
          <p:cNvPr id="13" name="Text Box 17"/>
          <p:cNvSpPr txBox="1">
            <a:spLocks noChangeArrowheads="1"/>
          </p:cNvSpPr>
          <p:nvPr/>
        </p:nvSpPr>
        <p:spPr bwMode="auto">
          <a:xfrm>
            <a:off x="870156" y="1710813"/>
            <a:ext cx="7772400" cy="830997"/>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sz="2400" b="1" dirty="0" smtClean="0">
                <a:solidFill>
                  <a:schemeClr val="bg1"/>
                </a:solidFill>
              </a:rPr>
              <a:t>10 of the 12 most costly hurricanes in insurance history occurred over the past 9 years (2004—2012)</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2067463"/>
                                        </p:tgtEl>
                                        <p:attrNameLst>
                                          <p:attrName>style.visibility</p:attrName>
                                        </p:attrNameLst>
                                      </p:cBhvr>
                                      <p:to>
                                        <p:strVal val="visible"/>
                                      </p:to>
                                    </p:set>
                                    <p:animEffect transition="in" filter="wipe(down)">
                                      <p:cBhvr>
                                        <p:cTn id="7" dur="500"/>
                                        <p:tgtEl>
                                          <p:spTgt spid="2067463"/>
                                        </p:tgtEl>
                                      </p:cBhvr>
                                    </p:animEffect>
                                  </p:childTnLst>
                                </p:cTn>
                              </p:par>
                            </p:childTnLst>
                          </p:cTn>
                        </p:par>
                        <p:par>
                          <p:cTn id="8" fill="hold">
                            <p:stCondLst>
                              <p:cond delay="1200"/>
                            </p:stCondLst>
                            <p:childTnLst>
                              <p:par>
                                <p:cTn id="9" presetID="22" presetClass="entr" presetSubtype="4" fill="hold" grpId="0" nodeType="afterEffect">
                                  <p:stCondLst>
                                    <p:cond delay="700"/>
                                  </p:stCondLst>
                                  <p:childTnLst>
                                    <p:set>
                                      <p:cBhvr>
                                        <p:cTn id="10" dur="1" fill="hold">
                                          <p:stCondLst>
                                            <p:cond delay="0"/>
                                          </p:stCondLst>
                                        </p:cTn>
                                        <p:tgtEl>
                                          <p:spTgt spid="10"/>
                                        </p:tgtEl>
                                        <p:attrNameLst>
                                          <p:attrName>style.visibility</p:attrName>
                                        </p:attrNameLst>
                                      </p:cBhvr>
                                      <p:to>
                                        <p:strVal val="visible"/>
                                      </p:to>
                                    </p:set>
                                    <p:animEffect transition="in" filter="wipe(down)">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463" grpId="0" animBg="1"/>
      <p:bldP spid="10"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24322" name="Rectangle 2"/>
          <p:cNvSpPr>
            <a:spLocks noGrp="1" noChangeArrowheads="1"/>
          </p:cNvSpPr>
          <p:nvPr>
            <p:ph type="title"/>
          </p:nvPr>
        </p:nvSpPr>
        <p:spPr>
          <a:xfrm>
            <a:off x="191740" y="-41784"/>
            <a:ext cx="8295968" cy="1143000"/>
          </a:xfrm>
        </p:spPr>
        <p:txBody>
          <a:bodyPr/>
          <a:lstStyle/>
          <a:p>
            <a:r>
              <a:rPr lang="en-US" dirty="0"/>
              <a:t>Outlook for </a:t>
            </a:r>
            <a:r>
              <a:rPr lang="en-US" dirty="0" smtClean="0"/>
              <a:t>2013 </a:t>
            </a:r>
            <a:r>
              <a:rPr lang="en-US" dirty="0"/>
              <a:t>Hurricane Season: </a:t>
            </a:r>
            <a:r>
              <a:rPr lang="en-US" dirty="0" smtClean="0"/>
              <a:t/>
            </a:r>
            <a:br>
              <a:rPr lang="en-US" dirty="0" smtClean="0"/>
            </a:br>
            <a:r>
              <a:rPr lang="en-US" dirty="0" smtClean="0"/>
              <a:t>75</a:t>
            </a:r>
            <a:r>
              <a:rPr lang="en-US" b="1" dirty="0" smtClean="0"/>
              <a:t>% </a:t>
            </a:r>
            <a:r>
              <a:rPr lang="en-US" b="1" dirty="0"/>
              <a:t>Worse Than Average</a:t>
            </a:r>
          </a:p>
        </p:txBody>
      </p:sp>
      <p:graphicFrame>
        <p:nvGraphicFramePr>
          <p:cNvPr id="7224323" name="Group 3"/>
          <p:cNvGraphicFramePr>
            <a:graphicFrameLocks noGrp="1"/>
          </p:cNvGraphicFramePr>
          <p:nvPr>
            <p:ph idx="1"/>
          </p:nvPr>
        </p:nvGraphicFramePr>
        <p:xfrm>
          <a:off x="309716" y="1281428"/>
          <a:ext cx="8347586" cy="4766376"/>
        </p:xfrm>
        <a:graphic>
          <a:graphicData uri="http://schemas.openxmlformats.org/drawingml/2006/table">
            <a:tbl>
              <a:tblPr/>
              <a:tblGrid>
                <a:gridCol w="5195947"/>
                <a:gridCol w="1788768"/>
                <a:gridCol w="1362871"/>
              </a:tblGrid>
              <a:tr h="652463">
                <a:tc>
                  <a:txBody>
                    <a:bodyPr/>
                    <a:lstStyle/>
                    <a:p>
                      <a:pPr marL="0" marR="0" lvl="0" indent="0" algn="l" defTabSz="914400" rtl="0" eaLnBrk="0" fontAlgn="base" latinLnBrk="0" hangingPunct="0">
                        <a:lnSpc>
                          <a:spcPct val="90000"/>
                        </a:lnSpc>
                        <a:spcBef>
                          <a:spcPct val="20000"/>
                        </a:spcBef>
                        <a:spcAft>
                          <a:spcPct val="0"/>
                        </a:spcAft>
                        <a:buClr>
                          <a:srgbClr val="FF0000"/>
                        </a:buClr>
                        <a:buSzTx/>
                        <a:buFontTx/>
                        <a:buNone/>
                        <a:tabLst/>
                      </a:pPr>
                      <a:r>
                        <a:rPr kumimoji="0" lang="en-US" sz="2400" b="1" i="0" u="none" strike="noStrike" cap="none" normalizeH="0" baseline="0" dirty="0" smtClean="0">
                          <a:ln>
                            <a:noFill/>
                          </a:ln>
                          <a:solidFill>
                            <a:schemeClr val="bg1"/>
                          </a:solidFill>
                          <a:effectLst/>
                          <a:latin typeface="Arial" pitchFamily="34" charset="0"/>
                          <a:cs typeface="Arial" pitchFamily="34" charset="0"/>
                        </a:rPr>
                        <a:t>Forecast Parameter</a:t>
                      </a:r>
                    </a:p>
                  </a:txBody>
                  <a:tcPr marL="92075" marR="92075" marT="46038" marB="4603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400" b="1" i="0" u="none" strike="noStrike" cap="none" normalizeH="0" baseline="0" dirty="0" smtClean="0">
                          <a:ln>
                            <a:noFill/>
                          </a:ln>
                          <a:solidFill>
                            <a:schemeClr val="tx1"/>
                          </a:solidFill>
                          <a:effectLst/>
                          <a:latin typeface="Arial" pitchFamily="34" charset="0"/>
                          <a:cs typeface="Arial" pitchFamily="34" charset="0"/>
                        </a:rPr>
                        <a:t>Median</a:t>
                      </a:r>
                    </a:p>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1800" b="1" i="0" u="none" strike="noStrike" cap="none" normalizeH="0" baseline="0" dirty="0" smtClean="0">
                          <a:ln>
                            <a:noFill/>
                          </a:ln>
                          <a:solidFill>
                            <a:schemeClr val="tx1"/>
                          </a:solidFill>
                          <a:effectLst/>
                          <a:latin typeface="Arial" pitchFamily="34" charset="0"/>
                          <a:cs typeface="Arial" pitchFamily="34" charset="0"/>
                        </a:rPr>
                        <a:t>(1981-2010)</a:t>
                      </a:r>
                    </a:p>
                  </a:txBody>
                  <a:tcPr marL="92075" marR="92075" marT="46038" marB="460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400" b="1" i="0" u="none" strike="noStrike" cap="none" normalizeH="0" baseline="0" dirty="0" smtClean="0">
                          <a:ln>
                            <a:noFill/>
                          </a:ln>
                          <a:solidFill>
                            <a:schemeClr val="tx1"/>
                          </a:solidFill>
                          <a:effectLst/>
                          <a:latin typeface="Arial" pitchFamily="34" charset="0"/>
                          <a:cs typeface="Arial" pitchFamily="34" charset="0"/>
                        </a:rPr>
                        <a:t>2013F</a:t>
                      </a:r>
                    </a:p>
                  </a:txBody>
                  <a:tcPr marL="92075" marR="92075" marT="46038" marB="460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490538">
                <a:tc>
                  <a:txBody>
                    <a:bodyPr/>
                    <a:lstStyle/>
                    <a:p>
                      <a:pPr marL="0" marR="0" lvl="0" indent="0" algn="l" defTabSz="914400" rtl="0" eaLnBrk="0" fontAlgn="base" latinLnBrk="0" hangingPunct="0">
                        <a:lnSpc>
                          <a:spcPct val="90000"/>
                        </a:lnSpc>
                        <a:spcBef>
                          <a:spcPct val="20000"/>
                        </a:spcBef>
                        <a:spcAft>
                          <a:spcPct val="0"/>
                        </a:spcAft>
                        <a:buClr>
                          <a:srgbClr val="FF0000"/>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Named Storms</a:t>
                      </a:r>
                    </a:p>
                  </a:txBody>
                  <a:tcPr marL="92075" marR="92075" marT="46038" marB="4603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12.0</a:t>
                      </a:r>
                    </a:p>
                  </a:txBody>
                  <a:tcPr marL="92075" marR="92075" marT="46038" marB="460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18</a:t>
                      </a:r>
                    </a:p>
                  </a:txBody>
                  <a:tcPr marL="92075" marR="92075" marT="46038" marB="460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504825">
                <a:tc>
                  <a:txBody>
                    <a:bodyPr/>
                    <a:lstStyle/>
                    <a:p>
                      <a:pPr marL="0" marR="0" lvl="0" indent="0" algn="l" defTabSz="914400" rtl="0" eaLnBrk="0" fontAlgn="base" latinLnBrk="0" hangingPunct="0">
                        <a:lnSpc>
                          <a:spcPct val="90000"/>
                        </a:lnSpc>
                        <a:spcBef>
                          <a:spcPct val="20000"/>
                        </a:spcBef>
                        <a:spcAft>
                          <a:spcPct val="0"/>
                        </a:spcAft>
                        <a:buClr>
                          <a:srgbClr val="FF0000"/>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Named Storm Days</a:t>
                      </a:r>
                    </a:p>
                  </a:txBody>
                  <a:tcPr marL="92075" marR="92075" marT="46038" marB="4603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60.1</a:t>
                      </a:r>
                    </a:p>
                  </a:txBody>
                  <a:tcPr marL="92075" marR="92075" marT="46038" marB="460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95</a:t>
                      </a:r>
                    </a:p>
                  </a:txBody>
                  <a:tcPr marL="92075" marR="92075" marT="46038" marB="460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442913">
                <a:tc>
                  <a:txBody>
                    <a:bodyPr/>
                    <a:lstStyle/>
                    <a:p>
                      <a:pPr marL="0" marR="0" lvl="0" indent="0" algn="l" defTabSz="914400" rtl="0" eaLnBrk="0" fontAlgn="base" latinLnBrk="0" hangingPunct="0">
                        <a:lnSpc>
                          <a:spcPct val="90000"/>
                        </a:lnSpc>
                        <a:spcBef>
                          <a:spcPct val="20000"/>
                        </a:spcBef>
                        <a:spcAft>
                          <a:spcPct val="0"/>
                        </a:spcAft>
                        <a:buClr>
                          <a:srgbClr val="FF0000"/>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Hurricanes</a:t>
                      </a:r>
                    </a:p>
                  </a:txBody>
                  <a:tcPr marL="92075" marR="92075" marT="46038" marB="4603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6.5</a:t>
                      </a:r>
                    </a:p>
                  </a:txBody>
                  <a:tcPr marL="92075" marR="92075" marT="46038" marB="460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9</a:t>
                      </a:r>
                    </a:p>
                  </a:txBody>
                  <a:tcPr marL="92075" marR="92075" marT="46038" marB="460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457200">
                <a:tc>
                  <a:txBody>
                    <a:bodyPr/>
                    <a:lstStyle/>
                    <a:p>
                      <a:pPr marL="0" marR="0" lvl="0" indent="0" algn="l" defTabSz="914400" rtl="0" eaLnBrk="0" fontAlgn="base" latinLnBrk="0" hangingPunct="0">
                        <a:lnSpc>
                          <a:spcPct val="90000"/>
                        </a:lnSpc>
                        <a:spcBef>
                          <a:spcPct val="20000"/>
                        </a:spcBef>
                        <a:spcAft>
                          <a:spcPct val="0"/>
                        </a:spcAft>
                        <a:buClr>
                          <a:srgbClr val="FF0000"/>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Hurricane Days</a:t>
                      </a:r>
                    </a:p>
                  </a:txBody>
                  <a:tcPr marL="92075" marR="92075" marT="46038" marB="4603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21.3</a:t>
                      </a:r>
                    </a:p>
                  </a:txBody>
                  <a:tcPr marL="92075" marR="92075" marT="46038" marB="460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40</a:t>
                      </a:r>
                    </a:p>
                  </a:txBody>
                  <a:tcPr marL="92075" marR="92075" marT="46038" marB="460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547688">
                <a:tc>
                  <a:txBody>
                    <a:bodyPr/>
                    <a:lstStyle/>
                    <a:p>
                      <a:pPr marL="0" marR="0" lvl="0" indent="0" algn="l" defTabSz="914400" rtl="0" eaLnBrk="0" fontAlgn="base" latinLnBrk="0" hangingPunct="0">
                        <a:lnSpc>
                          <a:spcPct val="90000"/>
                        </a:lnSpc>
                        <a:spcBef>
                          <a:spcPct val="20000"/>
                        </a:spcBef>
                        <a:spcAft>
                          <a:spcPct val="0"/>
                        </a:spcAft>
                        <a:buClr>
                          <a:srgbClr val="FF0000"/>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Major Hurricanes</a:t>
                      </a:r>
                    </a:p>
                  </a:txBody>
                  <a:tcPr marL="92075" marR="92075" marT="46038" marB="4603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2.0</a:t>
                      </a:r>
                    </a:p>
                  </a:txBody>
                  <a:tcPr marL="92075" marR="92075" marT="46038" marB="460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4</a:t>
                      </a:r>
                    </a:p>
                  </a:txBody>
                  <a:tcPr marL="92075" marR="92075" marT="46038" marB="460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533400">
                <a:tc>
                  <a:txBody>
                    <a:bodyPr/>
                    <a:lstStyle/>
                    <a:p>
                      <a:pPr marL="0" marR="0" lvl="0" indent="0" algn="l" defTabSz="914400" rtl="0" eaLnBrk="0" fontAlgn="base" latinLnBrk="0" hangingPunct="0">
                        <a:lnSpc>
                          <a:spcPct val="90000"/>
                        </a:lnSpc>
                        <a:spcBef>
                          <a:spcPct val="20000"/>
                        </a:spcBef>
                        <a:spcAft>
                          <a:spcPct val="0"/>
                        </a:spcAft>
                        <a:buClr>
                          <a:srgbClr val="FF0000"/>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Major Hurricane Days</a:t>
                      </a:r>
                    </a:p>
                  </a:txBody>
                  <a:tcPr marL="92075" marR="92075" marT="46038" marB="4603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3.9</a:t>
                      </a:r>
                    </a:p>
                  </a:txBody>
                  <a:tcPr marL="92075" marR="92075" marT="46038" marB="460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9</a:t>
                      </a:r>
                    </a:p>
                  </a:txBody>
                  <a:tcPr marL="92075" marR="92075" marT="46038" marB="460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533400">
                <a:tc>
                  <a:txBody>
                    <a:bodyPr/>
                    <a:lstStyle/>
                    <a:p>
                      <a:pPr marL="0" marR="0" lvl="0" indent="0" algn="l" defTabSz="914400" rtl="0" eaLnBrk="0" fontAlgn="base" latinLnBrk="0" hangingPunct="0">
                        <a:lnSpc>
                          <a:spcPct val="90000"/>
                        </a:lnSpc>
                        <a:spcBef>
                          <a:spcPct val="20000"/>
                        </a:spcBef>
                        <a:spcAft>
                          <a:spcPct val="0"/>
                        </a:spcAft>
                        <a:buClr>
                          <a:srgbClr val="FF0000"/>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Accumulated Cyclone Energy</a:t>
                      </a:r>
                    </a:p>
                  </a:txBody>
                  <a:tcPr marL="92075" marR="92075" marT="46038" marB="4603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92.0</a:t>
                      </a:r>
                    </a:p>
                  </a:txBody>
                  <a:tcPr marL="92075" marR="92075" marT="46038" marB="460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165</a:t>
                      </a:r>
                    </a:p>
                  </a:txBody>
                  <a:tcPr marL="92075" marR="92075" marT="46038" marB="460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533400">
                <a:tc>
                  <a:txBody>
                    <a:bodyPr/>
                    <a:lstStyle/>
                    <a:p>
                      <a:pPr marL="0" marR="0" lvl="0" indent="0" algn="l" defTabSz="914400" rtl="0" eaLnBrk="0" fontAlgn="base" latinLnBrk="0" hangingPunct="0">
                        <a:lnSpc>
                          <a:spcPct val="90000"/>
                        </a:lnSpc>
                        <a:spcBef>
                          <a:spcPct val="20000"/>
                        </a:spcBef>
                        <a:spcAft>
                          <a:spcPct val="0"/>
                        </a:spcAft>
                        <a:buClr>
                          <a:srgbClr val="FF0000"/>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Net Tropical Cyclone Activity</a:t>
                      </a:r>
                    </a:p>
                  </a:txBody>
                  <a:tcPr marL="92075" marR="92075" marT="46038" marB="4603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400" b="0" i="0" u="none" strike="noStrike" cap="none" normalizeH="0" baseline="0" dirty="0" smtClean="0">
                          <a:ln>
                            <a:noFill/>
                          </a:ln>
                          <a:solidFill>
                            <a:schemeClr val="tx1"/>
                          </a:solidFill>
                          <a:effectLst/>
                          <a:latin typeface="Arial" pitchFamily="34" charset="0"/>
                          <a:cs typeface="Arial" pitchFamily="34" charset="0"/>
                        </a:rPr>
                        <a:t>103%</a:t>
                      </a:r>
                    </a:p>
                  </a:txBody>
                  <a:tcPr marL="92075" marR="92075" marT="46038" marB="460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400" b="1" i="0" u="none" strike="noStrike" cap="none" normalizeH="0" baseline="0" dirty="0" smtClean="0">
                          <a:ln>
                            <a:noFill/>
                          </a:ln>
                          <a:solidFill>
                            <a:schemeClr val="tx1"/>
                          </a:solidFill>
                          <a:effectLst/>
                          <a:latin typeface="Arial" pitchFamily="34" charset="0"/>
                          <a:cs typeface="Arial" pitchFamily="34" charset="0"/>
                        </a:rPr>
                        <a:t>175%</a:t>
                      </a:r>
                    </a:p>
                  </a:txBody>
                  <a:tcPr marL="92075" marR="92075" marT="46038" marB="460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3300"/>
                    </a:solidFill>
                  </a:tcPr>
                </a:tc>
              </a:tr>
            </a:tbl>
          </a:graphicData>
        </a:graphic>
      </p:graphicFrame>
      <p:sp>
        <p:nvSpPr>
          <p:cNvPr id="7224375" name="Text Box 55"/>
          <p:cNvSpPr txBox="1">
            <a:spLocks noChangeArrowheads="1"/>
          </p:cNvSpPr>
          <p:nvPr/>
        </p:nvSpPr>
        <p:spPr bwMode="auto">
          <a:xfrm>
            <a:off x="73740" y="6272831"/>
            <a:ext cx="8915400" cy="523862"/>
          </a:xfrm>
          <a:prstGeom prst="rect">
            <a:avLst/>
          </a:prstGeom>
          <a:noFill/>
          <a:ln w="9525">
            <a:noFill/>
            <a:miter lim="800000"/>
            <a:headEnd/>
            <a:tailEnd/>
          </a:ln>
          <a:effectLst/>
        </p:spPr>
        <p:txBody>
          <a:bodyPr lIns="92075" tIns="46038" rIns="92075" bIns="46038">
            <a:spAutoFit/>
          </a:bodyPr>
          <a:lstStyle/>
          <a:p>
            <a:r>
              <a:rPr lang="en-US" sz="1400" dirty="0" smtClean="0">
                <a:latin typeface="Arial" pitchFamily="34" charset="0"/>
              </a:rPr>
              <a:t>Source</a:t>
            </a:r>
            <a:r>
              <a:rPr lang="en-US" sz="1400" dirty="0">
                <a:latin typeface="Arial" pitchFamily="34" charset="0"/>
              </a:rPr>
              <a:t>: Philip </a:t>
            </a:r>
            <a:r>
              <a:rPr lang="en-US" sz="1400" dirty="0" err="1">
                <a:latin typeface="Arial" pitchFamily="34" charset="0"/>
              </a:rPr>
              <a:t>Klotzbach</a:t>
            </a:r>
            <a:r>
              <a:rPr lang="en-US" sz="1400" dirty="0">
                <a:latin typeface="Arial" pitchFamily="34" charset="0"/>
              </a:rPr>
              <a:t> and Dr. William Gray, Colorado State University, April </a:t>
            </a:r>
            <a:r>
              <a:rPr lang="en-US" sz="1400" dirty="0" smtClean="0">
                <a:latin typeface="Arial" pitchFamily="34" charset="0"/>
              </a:rPr>
              <a:t>10, 2013, accessed at </a:t>
            </a:r>
            <a:r>
              <a:rPr lang="en-US" sz="1400" dirty="0" smtClean="0">
                <a:latin typeface="Arial" pitchFamily="34" charset="0"/>
                <a:hlinkClick r:id="rId2"/>
              </a:rPr>
              <a:t>http://tropical.atmos.colostate.edu/forecasts/2013/apr2013/apr2013.pdf</a:t>
            </a:r>
            <a:r>
              <a:rPr lang="en-US" sz="1400" dirty="0" smtClean="0">
                <a:latin typeface="Arial" pitchFamily="34" charset="0"/>
              </a:rPr>
              <a:t> ; Insurance Information Institute..</a:t>
            </a:r>
            <a:endParaRPr lang="en-US" sz="1000" b="1" dirty="0">
              <a:latin typeface="Arial" pitchFamily="34" charset="0"/>
            </a:endParaRPr>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225346" name="Rectangle 2"/>
          <p:cNvSpPr>
            <a:spLocks noGrp="1" noChangeArrowheads="1"/>
          </p:cNvSpPr>
          <p:nvPr>
            <p:ph type="title"/>
          </p:nvPr>
        </p:nvSpPr>
        <p:spPr>
          <a:xfrm>
            <a:off x="176988" y="-29496"/>
            <a:ext cx="7543800" cy="1143000"/>
          </a:xfrm>
        </p:spPr>
        <p:txBody>
          <a:bodyPr/>
          <a:lstStyle/>
          <a:p>
            <a:r>
              <a:rPr lang="en-US" dirty="0"/>
              <a:t>Landfall Probabilities </a:t>
            </a:r>
            <a:r>
              <a:rPr lang="en-US" dirty="0" smtClean="0"/>
              <a:t>for 2013 </a:t>
            </a:r>
            <a:r>
              <a:rPr lang="en-US" dirty="0"/>
              <a:t>Hurricane Season:</a:t>
            </a:r>
            <a:r>
              <a:rPr lang="en-US" b="1" dirty="0"/>
              <a:t> Above Average</a:t>
            </a:r>
          </a:p>
        </p:txBody>
      </p:sp>
      <p:graphicFrame>
        <p:nvGraphicFramePr>
          <p:cNvPr id="7225375" name="Group 31"/>
          <p:cNvGraphicFramePr>
            <a:graphicFrameLocks noGrp="1"/>
          </p:cNvGraphicFramePr>
          <p:nvPr>
            <p:ph idx="1"/>
          </p:nvPr>
        </p:nvGraphicFramePr>
        <p:xfrm>
          <a:off x="459651" y="1496654"/>
          <a:ext cx="8077200" cy="3709103"/>
        </p:xfrm>
        <a:graphic>
          <a:graphicData uri="http://schemas.openxmlformats.org/drawingml/2006/table">
            <a:tbl>
              <a:tblPr/>
              <a:tblGrid>
                <a:gridCol w="4572000"/>
                <a:gridCol w="2058988"/>
                <a:gridCol w="1446212"/>
              </a:tblGrid>
              <a:tr h="652463">
                <a:tc>
                  <a:txBody>
                    <a:bodyPr/>
                    <a:lstStyle/>
                    <a:p>
                      <a:pPr marL="0" marR="0" lvl="0" indent="0" algn="l" defTabSz="914400" rtl="0" eaLnBrk="0" fontAlgn="base" latinLnBrk="0" hangingPunct="0">
                        <a:lnSpc>
                          <a:spcPct val="90000"/>
                        </a:lnSpc>
                        <a:spcBef>
                          <a:spcPct val="20000"/>
                        </a:spcBef>
                        <a:spcAft>
                          <a:spcPct val="0"/>
                        </a:spcAft>
                        <a:buClr>
                          <a:srgbClr val="FF0000"/>
                        </a:buClr>
                        <a:buSzTx/>
                        <a:buFontTx/>
                        <a:buNone/>
                        <a:tabLst/>
                      </a:pP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txBody>
                  <a:tcPr marL="92075" marR="92075" marT="46038" marB="4603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800" b="1" i="0" u="none" strike="noStrike" cap="none" normalizeH="0" baseline="0" dirty="0" smtClean="0">
                          <a:ln>
                            <a:noFill/>
                          </a:ln>
                          <a:solidFill>
                            <a:schemeClr val="tx1"/>
                          </a:solidFill>
                          <a:effectLst/>
                          <a:latin typeface="Arial" pitchFamily="34" charset="0"/>
                          <a:cs typeface="Arial" pitchFamily="34" charset="0"/>
                        </a:rPr>
                        <a:t>Average*</a:t>
                      </a:r>
                    </a:p>
                  </a:txBody>
                  <a:tcPr marL="92075" marR="92075" marT="46038" marB="460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800" b="1" i="0" u="none" strike="noStrike" cap="none" normalizeH="0" baseline="0" dirty="0" smtClean="0">
                          <a:ln>
                            <a:noFill/>
                          </a:ln>
                          <a:solidFill>
                            <a:schemeClr val="tx1"/>
                          </a:solidFill>
                          <a:effectLst/>
                          <a:latin typeface="Arial" pitchFamily="34" charset="0"/>
                          <a:cs typeface="Arial" pitchFamily="34" charset="0"/>
                        </a:rPr>
                        <a:t>2013F</a:t>
                      </a:r>
                    </a:p>
                  </a:txBody>
                  <a:tcPr marL="92075" marR="92075" marT="46038" marB="460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490538">
                <a:tc>
                  <a:txBody>
                    <a:bodyPr/>
                    <a:lstStyle/>
                    <a:p>
                      <a:pPr marL="0" marR="0" lvl="0" indent="0" algn="l" defTabSz="914400" rtl="0" eaLnBrk="0" fontAlgn="base" latinLnBrk="0" hangingPunct="0">
                        <a:lnSpc>
                          <a:spcPct val="90000"/>
                        </a:lnSpc>
                        <a:spcBef>
                          <a:spcPct val="20000"/>
                        </a:spcBef>
                        <a:spcAft>
                          <a:spcPct val="0"/>
                        </a:spcAft>
                        <a:buClr>
                          <a:srgbClr val="FF0000"/>
                        </a:buClr>
                        <a:buSzTx/>
                        <a:buFontTx/>
                        <a:buNone/>
                        <a:tabLst/>
                      </a:pPr>
                      <a:r>
                        <a:rPr kumimoji="0" lang="en-US" sz="2800" b="0" i="0" u="none" strike="noStrike" cap="none" normalizeH="0" baseline="0" dirty="0" smtClean="0">
                          <a:ln>
                            <a:noFill/>
                          </a:ln>
                          <a:solidFill>
                            <a:schemeClr val="tx1"/>
                          </a:solidFill>
                          <a:effectLst/>
                          <a:latin typeface="Arial" pitchFamily="34" charset="0"/>
                          <a:cs typeface="Arial" pitchFamily="34" charset="0"/>
                        </a:rPr>
                        <a:t>Entire US East &amp; Gulf Coasts</a:t>
                      </a:r>
                    </a:p>
                  </a:txBody>
                  <a:tcPr marL="92075" marR="92075" marT="46038" marB="4603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800" b="0" i="0" u="none" strike="noStrike" cap="none" normalizeH="0" baseline="0" dirty="0" smtClean="0">
                          <a:ln>
                            <a:noFill/>
                          </a:ln>
                          <a:solidFill>
                            <a:schemeClr val="tx1"/>
                          </a:solidFill>
                          <a:effectLst/>
                          <a:latin typeface="Arial" pitchFamily="34" charset="0"/>
                          <a:cs typeface="Arial" pitchFamily="34" charset="0"/>
                        </a:rPr>
                        <a:t>52%</a:t>
                      </a:r>
                    </a:p>
                  </a:txBody>
                  <a:tcPr marL="92075" marR="92075" marT="46038" marB="460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800" b="0" i="0" u="none" strike="noStrike" cap="none" normalizeH="0" baseline="0" dirty="0" smtClean="0">
                          <a:ln>
                            <a:noFill/>
                          </a:ln>
                          <a:solidFill>
                            <a:schemeClr val="tx1"/>
                          </a:solidFill>
                          <a:effectLst/>
                          <a:latin typeface="Arial" pitchFamily="34" charset="0"/>
                          <a:cs typeface="Arial" pitchFamily="34" charset="0"/>
                        </a:rPr>
                        <a:t>72%</a:t>
                      </a:r>
                    </a:p>
                  </a:txBody>
                  <a:tcPr marL="92075" marR="92075" marT="46038" marB="460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504825">
                <a:tc>
                  <a:txBody>
                    <a:bodyPr/>
                    <a:lstStyle/>
                    <a:p>
                      <a:pPr marL="0" marR="0" lvl="0" indent="0" algn="l" defTabSz="914400" rtl="0" eaLnBrk="0" fontAlgn="base" latinLnBrk="0" hangingPunct="0">
                        <a:lnSpc>
                          <a:spcPct val="90000"/>
                        </a:lnSpc>
                        <a:spcBef>
                          <a:spcPct val="20000"/>
                        </a:spcBef>
                        <a:spcAft>
                          <a:spcPct val="0"/>
                        </a:spcAft>
                        <a:buClr>
                          <a:srgbClr val="FF0000"/>
                        </a:buClr>
                        <a:buSzTx/>
                        <a:buFontTx/>
                        <a:buNone/>
                        <a:tabLst/>
                      </a:pPr>
                      <a:r>
                        <a:rPr kumimoji="0" lang="en-US" sz="2800" b="0" i="0" u="none" strike="noStrike" cap="none" normalizeH="0" baseline="0" dirty="0" smtClean="0">
                          <a:ln>
                            <a:noFill/>
                          </a:ln>
                          <a:solidFill>
                            <a:schemeClr val="tx1"/>
                          </a:solidFill>
                          <a:effectLst/>
                          <a:latin typeface="Arial" pitchFamily="34" charset="0"/>
                          <a:cs typeface="Arial" pitchFamily="34" charset="0"/>
                        </a:rPr>
                        <a:t>US East Coast Including Florida Peninsula</a:t>
                      </a:r>
                    </a:p>
                  </a:txBody>
                  <a:tcPr marL="92075" marR="92075" marT="46038" marB="4603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800" b="0" i="0" u="none" strike="noStrike" cap="none" normalizeH="0" baseline="0" dirty="0" smtClean="0">
                          <a:ln>
                            <a:noFill/>
                          </a:ln>
                          <a:solidFill>
                            <a:schemeClr val="tx1"/>
                          </a:solidFill>
                          <a:effectLst/>
                          <a:latin typeface="Arial" pitchFamily="34" charset="0"/>
                          <a:cs typeface="Arial" pitchFamily="34" charset="0"/>
                        </a:rPr>
                        <a:t>31%</a:t>
                      </a:r>
                    </a:p>
                  </a:txBody>
                  <a:tcPr marL="92075" marR="92075" marT="46038" marB="460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800" b="0" i="0" u="none" strike="noStrike" cap="none" normalizeH="0" baseline="0" dirty="0" smtClean="0">
                          <a:ln>
                            <a:noFill/>
                          </a:ln>
                          <a:solidFill>
                            <a:schemeClr val="tx1"/>
                          </a:solidFill>
                          <a:effectLst/>
                          <a:latin typeface="Arial" pitchFamily="34" charset="0"/>
                          <a:cs typeface="Arial" pitchFamily="34" charset="0"/>
                        </a:rPr>
                        <a:t>48%</a:t>
                      </a:r>
                    </a:p>
                  </a:txBody>
                  <a:tcPr marL="92075" marR="92075" marT="46038" marB="460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442913">
                <a:tc>
                  <a:txBody>
                    <a:bodyPr/>
                    <a:lstStyle/>
                    <a:p>
                      <a:pPr marL="0" marR="0" lvl="0" indent="0" algn="l" defTabSz="914400" rtl="0" eaLnBrk="0" fontAlgn="base" latinLnBrk="0" hangingPunct="0">
                        <a:lnSpc>
                          <a:spcPct val="90000"/>
                        </a:lnSpc>
                        <a:spcBef>
                          <a:spcPct val="20000"/>
                        </a:spcBef>
                        <a:spcAft>
                          <a:spcPct val="0"/>
                        </a:spcAft>
                        <a:buClr>
                          <a:srgbClr val="FF0000"/>
                        </a:buClr>
                        <a:buSzTx/>
                        <a:buFontTx/>
                        <a:buNone/>
                        <a:tabLst/>
                      </a:pPr>
                      <a:r>
                        <a:rPr kumimoji="0" lang="en-US" sz="2800" b="0" i="0" u="none" strike="noStrike" cap="none" normalizeH="0" baseline="0" dirty="0" smtClean="0">
                          <a:ln>
                            <a:noFill/>
                          </a:ln>
                          <a:solidFill>
                            <a:schemeClr val="tx1"/>
                          </a:solidFill>
                          <a:effectLst/>
                          <a:latin typeface="Arial" pitchFamily="34" charset="0"/>
                          <a:cs typeface="Arial" pitchFamily="34" charset="0"/>
                        </a:rPr>
                        <a:t>Gulf Coast from Florida Panhandle to Brownsville</a:t>
                      </a:r>
                    </a:p>
                  </a:txBody>
                  <a:tcPr marL="92075" marR="92075" marT="46038" marB="4603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800" b="0" i="0" u="none" strike="noStrike" cap="none" normalizeH="0" baseline="0" smtClean="0">
                          <a:ln>
                            <a:noFill/>
                          </a:ln>
                          <a:solidFill>
                            <a:schemeClr val="tx1"/>
                          </a:solidFill>
                          <a:effectLst/>
                          <a:latin typeface="Arial" pitchFamily="34" charset="0"/>
                          <a:cs typeface="Arial" pitchFamily="34" charset="0"/>
                        </a:rPr>
                        <a:t>30%</a:t>
                      </a:r>
                    </a:p>
                  </a:txBody>
                  <a:tcPr marL="92075" marR="92075" marT="46038" marB="460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800" b="0" i="0" u="none" strike="noStrike" cap="none" normalizeH="0" baseline="0" dirty="0" smtClean="0">
                          <a:ln>
                            <a:noFill/>
                          </a:ln>
                          <a:solidFill>
                            <a:schemeClr val="tx1"/>
                          </a:solidFill>
                          <a:effectLst/>
                          <a:latin typeface="Arial" pitchFamily="34" charset="0"/>
                          <a:cs typeface="Arial" pitchFamily="34" charset="0"/>
                        </a:rPr>
                        <a:t>47%</a:t>
                      </a:r>
                    </a:p>
                  </a:txBody>
                  <a:tcPr marL="92075" marR="92075" marT="46038" marB="460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457200">
                <a:tc>
                  <a:txBody>
                    <a:bodyPr/>
                    <a:lstStyle/>
                    <a:p>
                      <a:pPr marL="0" marR="0" lvl="0" indent="0" algn="l" defTabSz="914400" rtl="0" eaLnBrk="0" fontAlgn="base" latinLnBrk="0" hangingPunct="0">
                        <a:lnSpc>
                          <a:spcPct val="90000"/>
                        </a:lnSpc>
                        <a:spcBef>
                          <a:spcPct val="20000"/>
                        </a:spcBef>
                        <a:spcAft>
                          <a:spcPct val="0"/>
                        </a:spcAft>
                        <a:buClr>
                          <a:srgbClr val="FF0000"/>
                        </a:buClr>
                        <a:buSzTx/>
                        <a:buFontTx/>
                        <a:buNone/>
                        <a:tabLst/>
                      </a:pPr>
                      <a:r>
                        <a:rPr kumimoji="0" lang="en-US" sz="2800" b="0" i="0" u="none" strike="noStrike" cap="none" normalizeH="0" baseline="0" dirty="0" smtClean="0">
                          <a:ln>
                            <a:noFill/>
                          </a:ln>
                          <a:solidFill>
                            <a:schemeClr val="tx1"/>
                          </a:solidFill>
                          <a:effectLst/>
                          <a:latin typeface="Arial" pitchFamily="34" charset="0"/>
                          <a:cs typeface="Arial" pitchFamily="34" charset="0"/>
                        </a:rPr>
                        <a:t>Caribbean </a:t>
                      </a:r>
                    </a:p>
                  </a:txBody>
                  <a:tcPr marL="92075" marR="92075" marT="46038" marB="4603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800" b="0" i="0" u="none" strike="noStrike" cap="none" normalizeH="0" baseline="0" dirty="0" smtClean="0">
                          <a:ln>
                            <a:noFill/>
                          </a:ln>
                          <a:solidFill>
                            <a:schemeClr val="tx1"/>
                          </a:solidFill>
                          <a:effectLst/>
                          <a:latin typeface="Arial" pitchFamily="34" charset="0"/>
                          <a:cs typeface="Arial" pitchFamily="34" charset="0"/>
                        </a:rPr>
                        <a:t>42%</a:t>
                      </a:r>
                    </a:p>
                  </a:txBody>
                  <a:tcPr marL="92075" marR="92075" marT="46038" marB="460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rgbClr val="FF0000"/>
                        </a:buClr>
                        <a:buSzTx/>
                        <a:buFontTx/>
                        <a:buNone/>
                        <a:tabLst/>
                      </a:pPr>
                      <a:r>
                        <a:rPr kumimoji="0" lang="en-US" sz="2800" b="0" i="0" u="none" strike="noStrike" cap="none" normalizeH="0" baseline="0" dirty="0" smtClean="0">
                          <a:ln>
                            <a:noFill/>
                          </a:ln>
                          <a:solidFill>
                            <a:schemeClr val="tx1"/>
                          </a:solidFill>
                          <a:effectLst/>
                          <a:latin typeface="Arial" pitchFamily="34" charset="0"/>
                          <a:cs typeface="Arial" pitchFamily="34" charset="0"/>
                        </a:rPr>
                        <a:t>61%</a:t>
                      </a:r>
                    </a:p>
                  </a:txBody>
                  <a:tcPr marL="92075" marR="92075" marT="46038" marB="4603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r>
            </a:tbl>
          </a:graphicData>
        </a:graphic>
      </p:graphicFrame>
      <p:sp>
        <p:nvSpPr>
          <p:cNvPr id="7225373" name="Text Box 29"/>
          <p:cNvSpPr txBox="1">
            <a:spLocks noChangeArrowheads="1"/>
          </p:cNvSpPr>
          <p:nvPr/>
        </p:nvSpPr>
        <p:spPr bwMode="auto">
          <a:xfrm>
            <a:off x="73740" y="6228587"/>
            <a:ext cx="8915400" cy="523862"/>
          </a:xfrm>
          <a:prstGeom prst="rect">
            <a:avLst/>
          </a:prstGeom>
          <a:noFill/>
          <a:ln w="9525">
            <a:noFill/>
            <a:miter lim="800000"/>
            <a:headEnd/>
            <a:tailEnd/>
          </a:ln>
          <a:effectLst/>
        </p:spPr>
        <p:txBody>
          <a:bodyPr lIns="92075" tIns="46038" rIns="92075" bIns="46038">
            <a:spAutoFit/>
          </a:bodyPr>
          <a:lstStyle/>
          <a:p>
            <a:r>
              <a:rPr lang="en-US" sz="1400" dirty="0">
                <a:latin typeface="Arial" pitchFamily="34" charset="0"/>
              </a:rPr>
              <a:t>*Average over the past century.</a:t>
            </a:r>
          </a:p>
          <a:p>
            <a:r>
              <a:rPr lang="en-US" sz="1400" dirty="0">
                <a:latin typeface="Arial" pitchFamily="34" charset="0"/>
              </a:rPr>
              <a:t>Source: Philip </a:t>
            </a:r>
            <a:r>
              <a:rPr lang="en-US" sz="1400" dirty="0" err="1">
                <a:latin typeface="Arial" pitchFamily="34" charset="0"/>
              </a:rPr>
              <a:t>Klotzbach</a:t>
            </a:r>
            <a:r>
              <a:rPr lang="en-US" sz="1400" dirty="0">
                <a:latin typeface="Arial" pitchFamily="34" charset="0"/>
              </a:rPr>
              <a:t> and Dr. William Gray, Colorado State University, April </a:t>
            </a:r>
            <a:r>
              <a:rPr lang="en-US" sz="1400" dirty="0" smtClean="0">
                <a:latin typeface="Arial" pitchFamily="34" charset="0"/>
              </a:rPr>
              <a:t>10, 2013.</a:t>
            </a:r>
            <a:endParaRPr lang="en-US" sz="1000" b="1" dirty="0">
              <a:latin typeface="Arial" pitchFamily="34" charset="0"/>
            </a:endParaRPr>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5" name="Group 5"/>
          <p:cNvGraphicFramePr>
            <a:graphicFrameLocks/>
          </p:cNvGraphicFramePr>
          <p:nvPr/>
        </p:nvGraphicFramePr>
        <p:xfrm>
          <a:off x="299375" y="1196417"/>
          <a:ext cx="8544941" cy="5097691"/>
        </p:xfrm>
        <a:graphic>
          <a:graphicData uri="http://schemas.openxmlformats.org/drawingml/2006/table">
            <a:tbl>
              <a:tblPr>
                <a:effectLst>
                  <a:outerShdw blurRad="50800" dist="38100" dir="2700000" algn="tl" rotWithShape="0">
                    <a:prstClr val="black">
                      <a:alpha val="40000"/>
                    </a:prstClr>
                  </a:outerShdw>
                </a:effectLst>
              </a:tblPr>
              <a:tblGrid>
                <a:gridCol w="1827329"/>
                <a:gridCol w="1236962"/>
                <a:gridCol w="1236962"/>
                <a:gridCol w="2120505"/>
                <a:gridCol w="2123183"/>
              </a:tblGrid>
              <a:tr h="678283">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defRPr/>
                      </a:pPr>
                      <a:r>
                        <a:rPr lang="en-US" sz="1200" b="1" dirty="0" smtClean="0">
                          <a:solidFill>
                            <a:srgbClr val="FFFFFF"/>
                          </a:solidFill>
                          <a:latin typeface="Arial" charset="0"/>
                        </a:rPr>
                        <a:t>As of January 1, 2013</a:t>
                      </a:r>
                      <a:endParaRPr lang="en-US" sz="1200" b="1" i="1" dirty="0" smtClean="0">
                        <a:solidFill>
                          <a:srgbClr val="FFFFFF"/>
                        </a:solidFill>
                        <a:latin typeface="Arial" charset="0"/>
                      </a:endParaRPr>
                    </a:p>
                  </a:txBody>
                  <a:tcPr anchor="b" horzOverflow="overflow">
                    <a:lnL w="28575"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25A7A"/>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rgbClr val="FFFFFF"/>
                          </a:solidFill>
                          <a:effectLst/>
                          <a:latin typeface="Arial" charset="0"/>
                        </a:rPr>
                        <a:t>Number of  Events</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25A7A"/>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rgbClr val="FFFFFF"/>
                          </a:solidFill>
                          <a:effectLst/>
                          <a:latin typeface="Arial" charset="0"/>
                        </a:rPr>
                        <a:t>Fatalities</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25A7A"/>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rgbClr val="FFFFFF"/>
                          </a:solidFill>
                          <a:effectLst/>
                          <a:latin typeface="Arial" charset="0"/>
                        </a:rPr>
                        <a:t>Estimated Overall Losses (US $m)</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25A7A"/>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rgbClr val="FFFFFF"/>
                          </a:solidFill>
                          <a:effectLst/>
                          <a:latin typeface="Arial" charset="0"/>
                        </a:rPr>
                        <a:t>Estimated Insured Losses (US $m)</a:t>
                      </a:r>
                    </a:p>
                  </a:txBody>
                  <a:tcPr anchor="b" horzOverflow="overflow">
                    <a:lnL w="12700"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225A7A"/>
                    </a:solidFill>
                  </a:tcPr>
                </a:tc>
              </a:tr>
              <a:tr h="588281">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Tropical Cyclone</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4</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143</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52,240</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26,360</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r>
              <a:tr h="707922">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Severe</a:t>
                      </a:r>
                      <a:br>
                        <a:rPr kumimoji="0" lang="en-US" sz="1600" b="1" i="0" u="none" strike="noStrike" cap="none" normalizeH="0" baseline="0" dirty="0" smtClean="0">
                          <a:ln>
                            <a:noFill/>
                          </a:ln>
                          <a:solidFill>
                            <a:schemeClr val="tx1"/>
                          </a:solidFill>
                          <a:effectLst/>
                          <a:latin typeface="Arial" charset="0"/>
                        </a:rPr>
                      </a:br>
                      <a:r>
                        <a:rPr kumimoji="0" lang="en-US" sz="1600" b="1" i="0" u="none" strike="noStrike" cap="none" normalizeH="0" baseline="0" dirty="0" smtClean="0">
                          <a:ln>
                            <a:noFill/>
                          </a:ln>
                          <a:solidFill>
                            <a:schemeClr val="tx1"/>
                          </a:solidFill>
                          <a:effectLst/>
                          <a:latin typeface="Arial" charset="0"/>
                        </a:rPr>
                        <a:t>Thunderstorm</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115</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118</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27,688</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kern="1200" cap="none" normalizeH="0" baseline="0" dirty="0" smtClean="0">
                          <a:ln>
                            <a:noFill/>
                          </a:ln>
                          <a:solidFill>
                            <a:schemeClr val="tx1"/>
                          </a:solidFill>
                          <a:effectLst/>
                          <a:latin typeface="Arial" charset="0"/>
                          <a:ea typeface="+mn-ea"/>
                          <a:cs typeface="+mn-cs"/>
                        </a:rPr>
                        <a:t>14,914</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r>
              <a:tr h="516194">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Drought</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2</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0</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20,000</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600" b="1" i="0" u="none" strike="noStrike" cap="none" normalizeH="0" baseline="0" dirty="0" smtClean="0">
                          <a:ln>
                            <a:noFill/>
                          </a:ln>
                          <a:solidFill>
                            <a:schemeClr val="tx1"/>
                          </a:solidFill>
                          <a:effectLst/>
                          <a:latin typeface="Arial" charset="0"/>
                        </a:rPr>
                        <a:t>16,000</a:t>
                      </a:r>
                      <a:r>
                        <a:rPr kumimoji="0" lang="en-US" sz="1600" b="1" i="0" u="none" strike="noStrike" cap="none" normalizeH="0" baseline="30000" dirty="0" smtClean="0">
                          <a:ln>
                            <a:noFill/>
                          </a:ln>
                          <a:solidFill>
                            <a:schemeClr val="tx1"/>
                          </a:solidFill>
                          <a:effectLst/>
                          <a:latin typeface="Arial" charset="0"/>
                        </a:rPr>
                        <a:t>†</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r>
              <a:tr h="575187">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Wildfire</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38</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13</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600" b="0" i="0" u="none" strike="noStrike" cap="none" normalizeH="0" baseline="0" dirty="0" smtClean="0">
                          <a:ln>
                            <a:noFill/>
                          </a:ln>
                          <a:solidFill>
                            <a:schemeClr val="tx1"/>
                          </a:solidFill>
                          <a:effectLst/>
                          <a:latin typeface="Arial" charset="0"/>
                        </a:rPr>
                        <a:t>1,112</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600" b="1" i="0" u="none" strike="noStrike" cap="none" normalizeH="0" baseline="0" dirty="0" smtClean="0">
                          <a:ln>
                            <a:noFill/>
                          </a:ln>
                          <a:solidFill>
                            <a:schemeClr val="tx1"/>
                          </a:solidFill>
                          <a:effectLst/>
                          <a:latin typeface="Arial" charset="0"/>
                        </a:rPr>
                        <a:t>595</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r>
              <a:tr h="604684">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Winter Storm</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2</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7</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81</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38</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r>
              <a:tr h="713570">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Flood</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19</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3</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0" i="0" u="none" strike="noStrike" cap="none" normalizeH="0" baseline="0" dirty="0" smtClean="0">
                          <a:ln>
                            <a:noFill/>
                          </a:ln>
                          <a:solidFill>
                            <a:schemeClr val="tx1"/>
                          </a:solidFill>
                          <a:effectLst/>
                          <a:latin typeface="Arial" charset="0"/>
                        </a:rPr>
                        <a:t>13</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defRPr/>
                      </a:pPr>
                      <a:r>
                        <a:rPr kumimoji="0" lang="en-US" sz="1600" b="1" i="0" u="none" strike="noStrike" cap="none" normalizeH="0" baseline="0" dirty="0" smtClean="0">
                          <a:ln>
                            <a:noFill/>
                          </a:ln>
                          <a:solidFill>
                            <a:schemeClr val="tx1"/>
                          </a:solidFill>
                          <a:effectLst/>
                          <a:latin typeface="Arial" charset="0"/>
                        </a:rPr>
                        <a:t>0</a:t>
                      </a:r>
                      <a:r>
                        <a:rPr kumimoji="0" lang="en-US" sz="1600" b="1" i="0" u="none" strike="noStrike" cap="none" normalizeH="0" baseline="30000" dirty="0" smtClean="0">
                          <a:ln>
                            <a:noFill/>
                          </a:ln>
                          <a:solidFill>
                            <a:schemeClr val="tx1"/>
                          </a:solidFill>
                          <a:effectLst/>
                          <a:latin typeface="Arial" charset="0"/>
                        </a:rPr>
                        <a:t>††</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r>
              <a:tr h="713570">
                <a:tc>
                  <a:txBody>
                    <a:bodyPr/>
                    <a:lstStyle/>
                    <a:p>
                      <a:pPr marL="0" marR="0" lvl="0" indent="0" algn="l"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TOTALS</a:t>
                      </a:r>
                    </a:p>
                  </a:txBody>
                  <a:tcPr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184</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284</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$101,134</a:t>
                      </a:r>
                    </a:p>
                  </a:txBody>
                  <a:tcPr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tx1"/>
                          </a:solidFill>
                          <a:effectLst/>
                          <a:latin typeface="Arial" charset="0"/>
                        </a:rPr>
                        <a:t>$57,907</a:t>
                      </a:r>
                    </a:p>
                  </a:txBody>
                  <a:tcPr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FFFFFF"/>
                    </a:solidFill>
                  </a:tcPr>
                </a:tc>
              </a:tr>
            </a:tbl>
          </a:graphicData>
        </a:graphic>
      </p:graphicFrame>
      <p:sp>
        <p:nvSpPr>
          <p:cNvPr id="8" name="Title 7"/>
          <p:cNvSpPr>
            <a:spLocks noGrp="1"/>
          </p:cNvSpPr>
          <p:nvPr>
            <p:ph type="title"/>
          </p:nvPr>
        </p:nvSpPr>
        <p:spPr>
          <a:xfrm>
            <a:off x="266438" y="179506"/>
            <a:ext cx="6840000" cy="720000"/>
          </a:xfrm>
        </p:spPr>
        <p:txBody>
          <a:bodyPr/>
          <a:lstStyle/>
          <a:p>
            <a:r>
              <a:rPr lang="en-US" dirty="0" smtClean="0">
                <a:solidFill>
                  <a:srgbClr val="225A7A"/>
                </a:solidFill>
              </a:rPr>
              <a:t>Natural Disaster Losses in the United States: 2012</a:t>
            </a:r>
            <a:endParaRPr lang="en-US" dirty="0">
              <a:solidFill>
                <a:srgbClr val="225A7A"/>
              </a:solidFill>
            </a:endParaRPr>
          </a:p>
        </p:txBody>
      </p:sp>
      <p:sp>
        <p:nvSpPr>
          <p:cNvPr id="9" name="TextBox 8"/>
          <p:cNvSpPr txBox="1"/>
          <p:nvPr/>
        </p:nvSpPr>
        <p:spPr>
          <a:xfrm>
            <a:off x="8414658" y="6540532"/>
            <a:ext cx="685800" cy="274320"/>
          </a:xfrm>
          <a:prstGeom prst="rect">
            <a:avLst/>
          </a:prstGeom>
          <a:noFill/>
        </p:spPr>
        <p:txBody>
          <a:bodyPr wrap="square" rtlCol="0" anchor="ctr">
            <a:spAutoFit/>
          </a:bodyPr>
          <a:lstStyle/>
          <a:p>
            <a:pPr algn="r"/>
            <a:fld id="{09D5B349-258F-4228-B765-8A08036DA0B9}" type="slidenum">
              <a:rPr lang="en-US" sz="1000" smtClean="0">
                <a:solidFill>
                  <a:schemeClr val="accent4">
                    <a:lumMod val="75000"/>
                  </a:schemeClr>
                </a:solidFill>
                <a:latin typeface="+mn-lt"/>
              </a:rPr>
              <a:pPr algn="r"/>
              <a:t>48</a:t>
            </a:fld>
            <a:endParaRPr lang="en-US" sz="1000" dirty="0">
              <a:solidFill>
                <a:schemeClr val="accent4">
                  <a:lumMod val="75000"/>
                </a:schemeClr>
              </a:solidFill>
              <a:latin typeface="+mn-lt"/>
            </a:endParaRPr>
          </a:p>
        </p:txBody>
      </p:sp>
      <p:sp>
        <p:nvSpPr>
          <p:cNvPr id="16" name="Rectangle 3"/>
          <p:cNvSpPr>
            <a:spLocks noChangeArrowheads="1"/>
          </p:cNvSpPr>
          <p:nvPr/>
        </p:nvSpPr>
        <p:spPr bwMode="auto">
          <a:xfrm>
            <a:off x="-1" y="6433393"/>
            <a:ext cx="4704735" cy="400110"/>
          </a:xfrm>
          <a:prstGeom prst="rect">
            <a:avLst/>
          </a:prstGeom>
          <a:noFill/>
          <a:ln w="9525" algn="ctr">
            <a:noFill/>
            <a:miter lim="800000"/>
            <a:headEnd/>
            <a:tailEnd/>
          </a:ln>
        </p:spPr>
        <p:txBody>
          <a:bodyPr wrap="square" anchor="ctr">
            <a:spAutoFit/>
          </a:bodyPr>
          <a:lstStyle/>
          <a:p>
            <a:pPr eaLnBrk="1" hangingPunct="1">
              <a:buClrTx/>
              <a:buFontTx/>
              <a:buNone/>
            </a:pPr>
            <a:r>
              <a:rPr lang="en-US" sz="1000" dirty="0" smtClean="0">
                <a:solidFill>
                  <a:schemeClr val="accent4">
                    <a:lumMod val="75000"/>
                  </a:schemeClr>
                </a:solidFill>
                <a:latin typeface="Arial" charset="0"/>
              </a:rPr>
              <a:t>Source: MR </a:t>
            </a:r>
            <a:r>
              <a:rPr lang="en-US" sz="1000" dirty="0" err="1" smtClean="0">
                <a:solidFill>
                  <a:schemeClr val="accent4">
                    <a:lumMod val="75000"/>
                  </a:schemeClr>
                </a:solidFill>
                <a:latin typeface="Arial" charset="0"/>
              </a:rPr>
              <a:t>NatCat</a:t>
            </a:r>
            <a:r>
              <a:rPr lang="en-US" sz="1000" i="1" dirty="0" err="1" smtClean="0">
                <a:solidFill>
                  <a:schemeClr val="accent4">
                    <a:lumMod val="75000"/>
                  </a:schemeClr>
                </a:solidFill>
                <a:latin typeface="Arial" charset="0"/>
              </a:rPr>
              <a:t>SERVICE</a:t>
            </a:r>
            <a:endParaRPr lang="en-US" sz="1000" i="1" dirty="0" smtClean="0">
              <a:solidFill>
                <a:schemeClr val="accent4">
                  <a:lumMod val="75000"/>
                </a:schemeClr>
              </a:solidFill>
              <a:latin typeface="Arial" charset="0"/>
            </a:endParaRPr>
          </a:p>
          <a:p>
            <a:r>
              <a:rPr lang="en-US" sz="1000" dirty="0" smtClean="0">
                <a:solidFill>
                  <a:schemeClr val="accent4">
                    <a:lumMod val="75000"/>
                  </a:schemeClr>
                </a:solidFill>
                <a:latin typeface="Arial" charset="0"/>
              </a:rPr>
              <a:t>†  </a:t>
            </a:r>
            <a:r>
              <a:rPr lang="en-US" sz="1000" dirty="0" smtClean="0">
                <a:solidFill>
                  <a:schemeClr val="accent4">
                    <a:lumMod val="75000"/>
                  </a:schemeClr>
                </a:solidFill>
                <a:latin typeface="Arial" charset="0"/>
                <a:cs typeface="Arial" charset="0"/>
              </a:rPr>
              <a:t>- Includes Federal Crop Insurance Losses. </a:t>
            </a:r>
            <a:r>
              <a:rPr lang="en-US" sz="1000" dirty="0" smtClean="0">
                <a:solidFill>
                  <a:schemeClr val="accent4">
                    <a:lumMod val="75000"/>
                  </a:schemeClr>
                </a:solidFill>
              </a:rPr>
              <a:t>† †  - Excludes federal flood.</a:t>
            </a:r>
            <a:endParaRPr lang="en-US" sz="1000" dirty="0">
              <a:solidFill>
                <a:schemeClr val="accent4">
                  <a:lumMod val="75000"/>
                </a:schemeClr>
              </a:solidFill>
              <a:latin typeface="Arial" charset="0"/>
              <a:cs typeface="Arial" charset="0"/>
            </a:endParaRPr>
          </a:p>
        </p:txBody>
      </p:sp>
    </p:spTree>
    <p:custDataLst>
      <p:tags r:id="rId1"/>
    </p:custData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7"/>
          <p:cNvSpPr>
            <a:spLocks noGrp="1"/>
          </p:cNvSpPr>
          <p:nvPr>
            <p:ph type="title" idx="4294967295"/>
          </p:nvPr>
        </p:nvSpPr>
        <p:spPr>
          <a:xfrm>
            <a:off x="246500" y="58992"/>
            <a:ext cx="7525899" cy="812800"/>
          </a:xfrm>
        </p:spPr>
        <p:txBody>
          <a:bodyPr/>
          <a:lstStyle/>
          <a:p>
            <a:pPr eaLnBrk="0" fontAlgn="base" hangingPunct="0"/>
            <a:r>
              <a:rPr lang="en-US" kern="1200" dirty="0" smtClean="0">
                <a:latin typeface="Arial"/>
                <a:ea typeface="+mn-ea"/>
                <a:cs typeface="Arial"/>
              </a:rPr>
              <a:t>Significant Natural Catastrophes, 2012</a:t>
            </a:r>
            <a:br>
              <a:rPr lang="en-US" kern="1200" dirty="0" smtClean="0">
                <a:latin typeface="Arial"/>
                <a:ea typeface="+mn-ea"/>
                <a:cs typeface="Arial"/>
              </a:rPr>
            </a:br>
            <a:r>
              <a:rPr lang="en-US" sz="1800" kern="1200" dirty="0" smtClean="0">
                <a:latin typeface="Arial"/>
                <a:ea typeface="+mn-ea"/>
                <a:cs typeface="Arial"/>
              </a:rPr>
              <a:t>(Events with</a:t>
            </a:r>
            <a:r>
              <a:rPr lang="en-US" kern="1200" dirty="0" smtClean="0">
                <a:latin typeface="Arial"/>
                <a:ea typeface="+mn-ea"/>
                <a:cs typeface="Arial"/>
              </a:rPr>
              <a:t> </a:t>
            </a:r>
            <a:r>
              <a:rPr lang="en-US" sz="1800" dirty="0" smtClean="0">
                <a:latin typeface="Arial" charset="0"/>
                <a:cs typeface="Arial" charset="0"/>
              </a:rPr>
              <a:t>$1 billion economic loss and/or 50 fatalities)</a:t>
            </a:r>
            <a:endParaRPr lang="en-US" dirty="0"/>
          </a:p>
        </p:txBody>
      </p:sp>
      <p:graphicFrame>
        <p:nvGraphicFramePr>
          <p:cNvPr id="6" name="Group 57"/>
          <p:cNvGraphicFramePr>
            <a:graphicFrameLocks noGrp="1"/>
          </p:cNvGraphicFramePr>
          <p:nvPr>
            <p:ph/>
          </p:nvPr>
        </p:nvGraphicFramePr>
        <p:xfrm>
          <a:off x="269875" y="1183252"/>
          <a:ext cx="8534401" cy="5184648"/>
        </p:xfrm>
        <a:graphic>
          <a:graphicData uri="http://schemas.openxmlformats.org/drawingml/2006/table">
            <a:tbl>
              <a:tblPr>
                <a:effectLst>
                  <a:outerShdw blurRad="50800" dist="38100" dir="2700000" algn="tl" rotWithShape="0">
                    <a:prstClr val="black">
                      <a:alpha val="40000"/>
                    </a:prstClr>
                  </a:outerShdw>
                </a:effectLst>
              </a:tblPr>
              <a:tblGrid>
                <a:gridCol w="2016125"/>
                <a:gridCol w="2057400"/>
                <a:gridCol w="2326884"/>
                <a:gridCol w="2133992"/>
              </a:tblGrid>
              <a:tr h="563073">
                <a:tc>
                  <a:txBody>
                    <a:bodyPr/>
                    <a:lstStyle/>
                    <a:p>
                      <a:pPr marL="0" marR="0" lvl="0" indent="0" algn="l" defTabSz="914400" rtl="0" eaLnBrk="1" fontAlgn="base" latinLnBrk="0" hangingPunct="1">
                        <a:lnSpc>
                          <a:spcPct val="10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bg1"/>
                          </a:solidFill>
                          <a:effectLst/>
                          <a:latin typeface="Arial" charset="0"/>
                        </a:rPr>
                        <a:t>Date </a:t>
                      </a:r>
                    </a:p>
                  </a:txBody>
                  <a:tcPr marT="91440" anchor="b"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28688C"/>
                    </a:solidFill>
                  </a:tcPr>
                </a:tc>
                <a:tc>
                  <a:txBody>
                    <a:bodyPr/>
                    <a:lstStyle/>
                    <a:p>
                      <a:pPr marL="0" marR="0" lvl="0" indent="0" algn="l" defTabSz="914400" rtl="0" eaLnBrk="1" fontAlgn="base" latinLnBrk="0" hangingPunct="1">
                        <a:lnSpc>
                          <a:spcPct val="10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bg1"/>
                          </a:solidFill>
                          <a:effectLst/>
                          <a:latin typeface="Arial" charset="0"/>
                        </a:rPr>
                        <a:t>Event</a:t>
                      </a:r>
                    </a:p>
                  </a:txBody>
                  <a:tcPr marT="91440" anchor="b"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28688C"/>
                    </a:solidFill>
                  </a:tcPr>
                </a:tc>
                <a:tc>
                  <a:txBody>
                    <a:bodyPr/>
                    <a:lstStyle/>
                    <a:p>
                      <a:pPr marL="0" marR="0" lvl="0" indent="0" algn="l" defTabSz="914400" rtl="0" eaLnBrk="1" fontAlgn="base" latinLnBrk="0" hangingPunct="1">
                        <a:lnSpc>
                          <a:spcPct val="10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bg1"/>
                          </a:solidFill>
                          <a:effectLst/>
                          <a:latin typeface="Arial" charset="0"/>
                        </a:rPr>
                        <a:t>Estimated Economic </a:t>
                      </a:r>
                      <a:br>
                        <a:rPr kumimoji="0" lang="en-US" sz="1600" b="1" i="0" u="none" strike="noStrike" cap="none" normalizeH="0" baseline="0" dirty="0" smtClean="0">
                          <a:ln>
                            <a:noFill/>
                          </a:ln>
                          <a:solidFill>
                            <a:schemeClr val="bg1"/>
                          </a:solidFill>
                          <a:effectLst/>
                          <a:latin typeface="Arial" charset="0"/>
                        </a:rPr>
                      </a:br>
                      <a:r>
                        <a:rPr kumimoji="0" lang="en-US" sz="1600" b="1" i="0" u="none" strike="noStrike" cap="none" normalizeH="0" baseline="0" dirty="0" smtClean="0">
                          <a:ln>
                            <a:noFill/>
                          </a:ln>
                          <a:solidFill>
                            <a:schemeClr val="bg1"/>
                          </a:solidFill>
                          <a:effectLst/>
                          <a:latin typeface="Arial" charset="0"/>
                        </a:rPr>
                        <a:t>Losses  (US $m)</a:t>
                      </a:r>
                    </a:p>
                  </a:txBody>
                  <a:tcPr marT="91440" anchor="b"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28688C"/>
                    </a:solidFill>
                  </a:tcPr>
                </a:tc>
                <a:tc>
                  <a:txBody>
                    <a:bodyPr/>
                    <a:lstStyle/>
                    <a:p>
                      <a:pPr marL="0" marR="0" lvl="0" indent="0" algn="l" defTabSz="914400" rtl="0" eaLnBrk="1" fontAlgn="base" latinLnBrk="0" hangingPunct="1">
                        <a:lnSpc>
                          <a:spcPct val="100000"/>
                        </a:lnSpc>
                        <a:spcBef>
                          <a:spcPct val="50000"/>
                        </a:spcBef>
                        <a:spcAft>
                          <a:spcPct val="0"/>
                        </a:spcAft>
                        <a:buClrTx/>
                        <a:buSzTx/>
                        <a:buFont typeface="Wingdings" pitchFamily="2" charset="2"/>
                        <a:buNone/>
                        <a:tabLst/>
                      </a:pPr>
                      <a:r>
                        <a:rPr kumimoji="0" lang="en-US" sz="1600" b="1" i="0" u="none" strike="noStrike" cap="none" normalizeH="0" baseline="0" dirty="0" smtClean="0">
                          <a:ln>
                            <a:noFill/>
                          </a:ln>
                          <a:solidFill>
                            <a:schemeClr val="bg1"/>
                          </a:solidFill>
                          <a:effectLst/>
                          <a:latin typeface="Arial" charset="0"/>
                        </a:rPr>
                        <a:t>Estimated Insured Losses  (US $m)</a:t>
                      </a:r>
                    </a:p>
                  </a:txBody>
                  <a:tcPr marT="91440" anchor="b"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rgbClr val="28688C"/>
                    </a:solidFill>
                  </a:tcPr>
                </a:tc>
              </a:tr>
              <a:tr h="408609">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June – Sept 2012</a:t>
                      </a:r>
                    </a:p>
                  </a:txBody>
                  <a:tcPr marT="91440"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Central US Drought</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20,000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400" b="0" i="0" u="none" strike="noStrike" cap="none" normalizeH="0" baseline="0" dirty="0" smtClean="0">
                          <a:ln>
                            <a:noFill/>
                          </a:ln>
                          <a:solidFill>
                            <a:schemeClr val="tx1"/>
                          </a:solidFill>
                          <a:effectLst/>
                          <a:latin typeface="Arial" charset="0"/>
                        </a:rPr>
                        <a:t>16,000</a:t>
                      </a:r>
                      <a:r>
                        <a:rPr kumimoji="0" lang="en-US" sz="1400" b="0" i="0" u="none" strike="noStrike" cap="none" normalizeH="0" baseline="30000" dirty="0" smtClean="0">
                          <a:ln>
                            <a:noFill/>
                          </a:ln>
                          <a:solidFill>
                            <a:schemeClr val="tx1"/>
                          </a:solidFill>
                          <a:effectLst/>
                          <a:latin typeface="Arial" charset="0"/>
                        </a:rPr>
                        <a:t>†</a:t>
                      </a:r>
                      <a:endParaRPr kumimoji="0" lang="en-US" sz="1400" b="0" i="0" u="none" strike="noStrike" cap="none" normalizeH="0" baseline="0" dirty="0" smtClean="0">
                        <a:ln>
                          <a:noFill/>
                        </a:ln>
                        <a:solidFill>
                          <a:schemeClr val="tx1"/>
                        </a:solidFill>
                        <a:effectLst/>
                        <a:latin typeface="Arial" charset="0"/>
                      </a:endParaRP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408609">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March 2 - 3</a:t>
                      </a:r>
                    </a:p>
                  </a:txBody>
                  <a:tcPr marT="91440"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Thunderstorms</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5,000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400" b="0" i="0" u="none" strike="noStrike" cap="none" normalizeH="0" baseline="0" dirty="0" smtClean="0">
                          <a:ln>
                            <a:noFill/>
                          </a:ln>
                          <a:solidFill>
                            <a:schemeClr val="tx1"/>
                          </a:solidFill>
                          <a:effectLst/>
                          <a:latin typeface="Arial" charset="0"/>
                        </a:rPr>
                        <a:t>2,500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408609">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April 2 – 4</a:t>
                      </a:r>
                    </a:p>
                  </a:txBody>
                  <a:tcPr marT="91440"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400" b="0" i="0" u="none" strike="noStrike" cap="none" normalizeH="0" baseline="0" dirty="0" smtClean="0">
                          <a:ln>
                            <a:noFill/>
                          </a:ln>
                          <a:solidFill>
                            <a:schemeClr val="tx1"/>
                          </a:solidFill>
                          <a:effectLst/>
                          <a:latin typeface="Arial" charset="0"/>
                        </a:rPr>
                        <a:t>Thunderstorms</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1,550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400" b="0" i="0" u="none" strike="noStrike" cap="none" normalizeH="0" baseline="0" dirty="0" smtClean="0">
                          <a:ln>
                            <a:noFill/>
                          </a:ln>
                          <a:solidFill>
                            <a:schemeClr val="tx1"/>
                          </a:solidFill>
                          <a:effectLst/>
                          <a:latin typeface="Arial" charset="0"/>
                        </a:rPr>
                        <a:t>775</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408609">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April 13- 15</a:t>
                      </a:r>
                    </a:p>
                  </a:txBody>
                  <a:tcPr marT="91440"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400" b="0" i="0" u="none" strike="noStrike" cap="none" normalizeH="0" baseline="0" dirty="0" smtClean="0">
                          <a:ln>
                            <a:noFill/>
                          </a:ln>
                          <a:solidFill>
                            <a:schemeClr val="tx1"/>
                          </a:solidFill>
                          <a:effectLst/>
                          <a:latin typeface="Arial" charset="0"/>
                        </a:rPr>
                        <a:t>Thunderstorms</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mn-lt"/>
                        </a:rPr>
                        <a:t>1,800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400" b="0" i="0" u="none" strike="noStrike" cap="none" normalizeH="0" baseline="0" dirty="0" smtClean="0">
                          <a:ln>
                            <a:noFill/>
                          </a:ln>
                          <a:solidFill>
                            <a:schemeClr val="tx1"/>
                          </a:solidFill>
                          <a:effectLst/>
                          <a:latin typeface="Arial" charset="0"/>
                        </a:rPr>
                        <a:t>910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408609">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April 28 – 29</a:t>
                      </a:r>
                    </a:p>
                  </a:txBody>
                  <a:tcPr marT="91440"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400" b="0" i="0" u="none" strike="noStrike" cap="none" normalizeH="0" baseline="0" dirty="0" smtClean="0">
                          <a:ln>
                            <a:noFill/>
                          </a:ln>
                          <a:solidFill>
                            <a:schemeClr val="tx1"/>
                          </a:solidFill>
                          <a:effectLst/>
                          <a:latin typeface="Arial" charset="0"/>
                        </a:rPr>
                        <a:t>Thunderstorms</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400" b="0" i="0" u="none" strike="noStrike" cap="none" normalizeH="0" baseline="0" dirty="0" smtClean="0">
                          <a:ln>
                            <a:noFill/>
                          </a:ln>
                          <a:solidFill>
                            <a:schemeClr val="tx1"/>
                          </a:solidFill>
                          <a:effectLst/>
                          <a:latin typeface="Arial" charset="0"/>
                        </a:rPr>
                        <a:t>4,500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2,500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408609">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May 25 – 30</a:t>
                      </a:r>
                    </a:p>
                  </a:txBody>
                  <a:tcPr marT="91440"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400" b="0" i="0" u="none" strike="noStrike" cap="none" normalizeH="0" baseline="0" dirty="0" smtClean="0">
                          <a:ln>
                            <a:noFill/>
                          </a:ln>
                          <a:solidFill>
                            <a:schemeClr val="tx1"/>
                          </a:solidFill>
                          <a:effectLst/>
                          <a:latin typeface="Arial" charset="0"/>
                        </a:rPr>
                        <a:t>Thunderstorms</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400" b="0" i="0" u="none" strike="noStrike" cap="none" normalizeH="0" baseline="0" dirty="0" smtClean="0">
                          <a:ln>
                            <a:noFill/>
                          </a:ln>
                          <a:solidFill>
                            <a:schemeClr val="tx1"/>
                          </a:solidFill>
                          <a:effectLst/>
                          <a:latin typeface="Arial" charset="0"/>
                        </a:rPr>
                        <a:t>3,400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400" b="0" i="0" u="none" strike="noStrike" cap="none" normalizeH="0" baseline="0" dirty="0" smtClean="0">
                          <a:ln>
                            <a:noFill/>
                          </a:ln>
                          <a:solidFill>
                            <a:schemeClr val="tx1"/>
                          </a:solidFill>
                          <a:effectLst/>
                          <a:latin typeface="Arial" charset="0"/>
                        </a:rPr>
                        <a:t>1,700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408609">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June 6 – 7</a:t>
                      </a:r>
                    </a:p>
                  </a:txBody>
                  <a:tcPr marT="91440"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400" b="0" i="0" u="none" strike="noStrike" cap="none" normalizeH="0" baseline="0" dirty="0" smtClean="0">
                          <a:ln>
                            <a:noFill/>
                          </a:ln>
                          <a:solidFill>
                            <a:schemeClr val="tx1"/>
                          </a:solidFill>
                          <a:effectLst/>
                          <a:latin typeface="Arial" charset="0"/>
                        </a:rPr>
                        <a:t>Thunderstorms</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1,400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1,000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408609">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June 11 – 13</a:t>
                      </a:r>
                    </a:p>
                  </a:txBody>
                  <a:tcPr marT="91440"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400" b="0" i="0" u="none" strike="noStrike" cap="none" normalizeH="0" baseline="0" dirty="0" smtClean="0">
                          <a:ln>
                            <a:noFill/>
                          </a:ln>
                          <a:solidFill>
                            <a:schemeClr val="tx1"/>
                          </a:solidFill>
                          <a:effectLst/>
                          <a:latin typeface="Arial" charset="0"/>
                        </a:rPr>
                        <a:t>Thunderstorms</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1,900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950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408609">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June 28 – July 2</a:t>
                      </a:r>
                    </a:p>
                  </a:txBody>
                  <a:tcPr marT="91440"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defRPr/>
                      </a:pPr>
                      <a:r>
                        <a:rPr kumimoji="0" lang="en-US" sz="1400" b="0" i="0" u="none" strike="noStrike" cap="none" normalizeH="0" baseline="0" dirty="0" smtClean="0">
                          <a:ln>
                            <a:noFill/>
                          </a:ln>
                          <a:solidFill>
                            <a:schemeClr val="tx1"/>
                          </a:solidFill>
                          <a:effectLst/>
                          <a:latin typeface="Arial" charset="0"/>
                        </a:rPr>
                        <a:t>Thunderstorms</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4,000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2,000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408609">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August 26 - 30</a:t>
                      </a:r>
                    </a:p>
                  </a:txBody>
                  <a:tcPr marT="91440"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Hurricane Isaac</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2,000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1,220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r h="408609">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October 28 - 30</a:t>
                      </a:r>
                    </a:p>
                  </a:txBody>
                  <a:tcPr marT="91440" anchor="ctr" horzOverflow="overflow">
                    <a:lnL w="28575" cap="flat" cmpd="sng" algn="ctr">
                      <a:no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Hurricane Sandy</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50,000</a:t>
                      </a: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12700" cap="flat" cmpd="sng" algn="ctr">
                      <a:solidFill>
                        <a:schemeClr val="accent4">
                          <a:lumMod val="60000"/>
                          <a:lumOff val="40000"/>
                        </a:schemeClr>
                      </a:solid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30000"/>
                        </a:lnSpc>
                        <a:spcBef>
                          <a:spcPct val="50000"/>
                        </a:spcBef>
                        <a:spcAft>
                          <a:spcPct val="0"/>
                        </a:spcAft>
                        <a:buClrTx/>
                        <a:buSzTx/>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25,000</a:t>
                      </a:r>
                      <a:r>
                        <a:rPr kumimoji="0" lang="en-US" sz="1400" b="0" i="0" u="none" strike="noStrike" cap="none" normalizeH="0" baseline="30000" dirty="0" smtClean="0">
                          <a:ln>
                            <a:noFill/>
                          </a:ln>
                          <a:solidFill>
                            <a:schemeClr val="tx1"/>
                          </a:solidFill>
                          <a:effectLst/>
                          <a:latin typeface="Arial" charset="0"/>
                        </a:rPr>
                        <a:t>††</a:t>
                      </a:r>
                      <a:endParaRPr kumimoji="0" lang="en-US" sz="1400" b="0" i="0" u="none" strike="noStrike" cap="none" normalizeH="0" baseline="0" dirty="0" smtClean="0">
                        <a:ln>
                          <a:noFill/>
                        </a:ln>
                        <a:solidFill>
                          <a:schemeClr val="tx1"/>
                        </a:solidFill>
                        <a:effectLst/>
                        <a:latin typeface="Arial" charset="0"/>
                      </a:endParaRPr>
                    </a:p>
                  </a:txBody>
                  <a:tcPr marT="91440" anchor="ctr" horzOverflow="overflow">
                    <a:lnL w="12700" cap="flat" cmpd="sng" algn="ctr">
                      <a:solidFill>
                        <a:schemeClr val="accent4">
                          <a:lumMod val="60000"/>
                          <a:lumOff val="40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accent4">
                          <a:lumMod val="60000"/>
                          <a:lumOff val="40000"/>
                        </a:schemeClr>
                      </a:solidFill>
                      <a:prstDash val="solid"/>
                      <a:round/>
                      <a:headEnd type="none" w="med" len="med"/>
                      <a:tailEnd type="none" w="med" len="med"/>
                    </a:lnT>
                    <a:lnB w="12700" cap="flat" cmpd="sng" algn="ctr">
                      <a:solidFill>
                        <a:schemeClr val="accent4">
                          <a:lumMod val="60000"/>
                          <a:lumOff val="40000"/>
                        </a:schemeClr>
                      </a:solidFill>
                      <a:prstDash val="solid"/>
                      <a:round/>
                      <a:headEnd type="none" w="med" len="med"/>
                      <a:tailEnd type="none" w="med" len="med"/>
                    </a:lnB>
                    <a:lnTlToBr>
                      <a:noFill/>
                    </a:lnTlToBr>
                    <a:lnBlToTr>
                      <a:noFill/>
                    </a:lnBlToTr>
                    <a:solidFill>
                      <a:schemeClr val="bg1"/>
                    </a:solidFill>
                  </a:tcPr>
                </a:tc>
              </a:tr>
            </a:tbl>
          </a:graphicData>
        </a:graphic>
      </p:graphicFrame>
      <p:sp>
        <p:nvSpPr>
          <p:cNvPr id="10" name="TextBox 9"/>
          <p:cNvSpPr txBox="1"/>
          <p:nvPr/>
        </p:nvSpPr>
        <p:spPr>
          <a:xfrm>
            <a:off x="8414658" y="6540532"/>
            <a:ext cx="685800" cy="274320"/>
          </a:xfrm>
          <a:prstGeom prst="rect">
            <a:avLst/>
          </a:prstGeom>
          <a:noFill/>
        </p:spPr>
        <p:txBody>
          <a:bodyPr wrap="square" rtlCol="0" anchor="ctr">
            <a:spAutoFit/>
          </a:bodyPr>
          <a:lstStyle/>
          <a:p>
            <a:pPr algn="r"/>
            <a:fld id="{09D5B349-258F-4228-B765-8A08036DA0B9}" type="slidenum">
              <a:rPr lang="en-US" sz="1000" smtClean="0">
                <a:solidFill>
                  <a:schemeClr val="accent4">
                    <a:lumMod val="75000"/>
                  </a:schemeClr>
                </a:solidFill>
                <a:latin typeface="+mn-lt"/>
              </a:rPr>
              <a:pPr algn="r"/>
              <a:t>49</a:t>
            </a:fld>
            <a:endParaRPr lang="en-US" sz="1000" dirty="0">
              <a:solidFill>
                <a:schemeClr val="accent4">
                  <a:lumMod val="75000"/>
                </a:schemeClr>
              </a:solidFill>
              <a:latin typeface="+mn-lt"/>
            </a:endParaRPr>
          </a:p>
        </p:txBody>
      </p:sp>
      <p:sp>
        <p:nvSpPr>
          <p:cNvPr id="13" name="TextBox 12"/>
          <p:cNvSpPr txBox="1"/>
          <p:nvPr/>
        </p:nvSpPr>
        <p:spPr>
          <a:xfrm>
            <a:off x="8414658" y="6540532"/>
            <a:ext cx="685800" cy="274320"/>
          </a:xfrm>
          <a:prstGeom prst="rect">
            <a:avLst/>
          </a:prstGeom>
          <a:noFill/>
        </p:spPr>
        <p:txBody>
          <a:bodyPr wrap="square" rtlCol="0" anchor="ctr">
            <a:spAutoFit/>
          </a:bodyPr>
          <a:lstStyle/>
          <a:p>
            <a:pPr algn="r"/>
            <a:fld id="{09D5B349-258F-4228-B765-8A08036DA0B9}" type="slidenum">
              <a:rPr lang="en-US" sz="1000" smtClean="0">
                <a:solidFill>
                  <a:schemeClr val="accent4">
                    <a:lumMod val="75000"/>
                  </a:schemeClr>
                </a:solidFill>
                <a:latin typeface="+mn-lt"/>
              </a:rPr>
              <a:pPr algn="r"/>
              <a:t>49</a:t>
            </a:fld>
            <a:endParaRPr lang="en-US" sz="1000" dirty="0">
              <a:solidFill>
                <a:schemeClr val="accent4">
                  <a:lumMod val="75000"/>
                </a:schemeClr>
              </a:solidFill>
              <a:latin typeface="+mn-lt"/>
            </a:endParaRPr>
          </a:p>
        </p:txBody>
      </p:sp>
      <p:sp>
        <p:nvSpPr>
          <p:cNvPr id="16" name="Rectangle 3"/>
          <p:cNvSpPr>
            <a:spLocks noChangeArrowheads="1"/>
          </p:cNvSpPr>
          <p:nvPr/>
        </p:nvSpPr>
        <p:spPr bwMode="auto">
          <a:xfrm>
            <a:off x="0" y="6448142"/>
            <a:ext cx="5397910" cy="400110"/>
          </a:xfrm>
          <a:prstGeom prst="rect">
            <a:avLst/>
          </a:prstGeom>
          <a:noFill/>
          <a:ln w="9525" algn="ctr">
            <a:noFill/>
            <a:miter lim="800000"/>
            <a:headEnd/>
            <a:tailEnd/>
          </a:ln>
        </p:spPr>
        <p:txBody>
          <a:bodyPr wrap="square" anchor="ctr">
            <a:spAutoFit/>
          </a:bodyPr>
          <a:lstStyle/>
          <a:p>
            <a:pPr eaLnBrk="1" hangingPunct="1">
              <a:buClrTx/>
              <a:buFontTx/>
              <a:buNone/>
            </a:pPr>
            <a:r>
              <a:rPr lang="en-US" sz="1000" dirty="0" smtClean="0">
                <a:solidFill>
                  <a:schemeClr val="accent4">
                    <a:lumMod val="75000"/>
                  </a:schemeClr>
                </a:solidFill>
                <a:latin typeface="Arial" charset="0"/>
              </a:rPr>
              <a:t>Source: MR </a:t>
            </a:r>
            <a:r>
              <a:rPr lang="en-US" sz="1000" dirty="0" err="1" smtClean="0">
                <a:solidFill>
                  <a:schemeClr val="accent4">
                    <a:lumMod val="75000"/>
                  </a:schemeClr>
                </a:solidFill>
                <a:latin typeface="Arial" charset="0"/>
              </a:rPr>
              <a:t>NatCat</a:t>
            </a:r>
            <a:r>
              <a:rPr lang="en-US" sz="1000" i="1" dirty="0" err="1" smtClean="0">
                <a:solidFill>
                  <a:schemeClr val="accent4">
                    <a:lumMod val="75000"/>
                  </a:schemeClr>
                </a:solidFill>
                <a:latin typeface="Arial" charset="0"/>
              </a:rPr>
              <a:t>SERVICE</a:t>
            </a:r>
            <a:endParaRPr lang="en-US" sz="1000" i="1" dirty="0" smtClean="0">
              <a:solidFill>
                <a:schemeClr val="accent4">
                  <a:lumMod val="75000"/>
                </a:schemeClr>
              </a:solidFill>
              <a:latin typeface="Arial" charset="0"/>
            </a:endParaRPr>
          </a:p>
          <a:p>
            <a:r>
              <a:rPr lang="en-US" sz="1000" dirty="0" smtClean="0">
                <a:solidFill>
                  <a:schemeClr val="accent4">
                    <a:lumMod val="75000"/>
                  </a:schemeClr>
                </a:solidFill>
                <a:latin typeface="Arial" charset="0"/>
              </a:rPr>
              <a:t>†  </a:t>
            </a:r>
            <a:r>
              <a:rPr lang="en-US" sz="1000" dirty="0" smtClean="0">
                <a:solidFill>
                  <a:schemeClr val="accent4">
                    <a:lumMod val="75000"/>
                  </a:schemeClr>
                </a:solidFill>
                <a:latin typeface="Arial" charset="0"/>
                <a:cs typeface="Arial" charset="0"/>
              </a:rPr>
              <a:t>- Includes Federal Crop Insurance Losses.; </a:t>
            </a:r>
            <a:r>
              <a:rPr lang="en-US" sz="1000" dirty="0" smtClean="0">
                <a:solidFill>
                  <a:schemeClr val="accent4">
                    <a:lumMod val="75000"/>
                  </a:schemeClr>
                </a:solidFill>
              </a:rPr>
              <a:t>† †  - Excludes  NFIP losses.</a:t>
            </a:r>
            <a:endParaRPr lang="en-US" sz="1000" dirty="0">
              <a:solidFill>
                <a:schemeClr val="accent4">
                  <a:lumMod val="75000"/>
                </a:schemeClr>
              </a:solidFill>
              <a:latin typeface="Arial" charset="0"/>
              <a:cs typeface="Arial" charset="0"/>
            </a:endParaRPr>
          </a:p>
        </p:txBody>
      </p:sp>
    </p:spTree>
    <p:custDataLst>
      <p:tags r:id="rId1"/>
    </p:custData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a:xfrm>
            <a:off x="260132" y="90488"/>
            <a:ext cx="7550150" cy="860425"/>
          </a:xfrm>
        </p:spPr>
        <p:txBody>
          <a:bodyPr/>
          <a:lstStyle/>
          <a:p>
            <a:r>
              <a:rPr lang="en-US" dirty="0" smtClean="0"/>
              <a:t>A 100 Combined Ratio Isn’t What It</a:t>
            </a:r>
            <a:br>
              <a:rPr lang="en-US" dirty="0" smtClean="0"/>
            </a:br>
            <a:r>
              <a:rPr lang="en-US" dirty="0" smtClean="0"/>
              <a:t>Once Was: Investment Impact on ROEs</a:t>
            </a:r>
          </a:p>
        </p:txBody>
      </p:sp>
      <p:sp>
        <p:nvSpPr>
          <p:cNvPr id="2052" name="Rectangle 3"/>
          <p:cNvSpPr>
            <a:spLocks noChangeArrowheads="1"/>
          </p:cNvSpPr>
          <p:nvPr/>
        </p:nvSpPr>
        <p:spPr bwMode="black">
          <a:xfrm>
            <a:off x="347663" y="1266825"/>
            <a:ext cx="8221662"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a:solidFill>
                  <a:srgbClr val="225A7A"/>
                </a:solidFill>
                <a:latin typeface="Arial" charset="0"/>
                <a:cs typeface="Arial" charset="0"/>
              </a:rPr>
              <a:t>Combined Ratio / ROE</a:t>
            </a:r>
          </a:p>
        </p:txBody>
      </p:sp>
      <p:sp>
        <p:nvSpPr>
          <p:cNvPr id="2053" name="Rectangle 4"/>
          <p:cNvSpPr>
            <a:spLocks noChangeArrowheads="1"/>
          </p:cNvSpPr>
          <p:nvPr/>
        </p:nvSpPr>
        <p:spPr bwMode="auto">
          <a:xfrm>
            <a:off x="0" y="6262688"/>
            <a:ext cx="8636000" cy="595312"/>
          </a:xfrm>
          <a:prstGeom prst="rect">
            <a:avLst/>
          </a:prstGeom>
          <a:noFill/>
          <a:ln w="9525">
            <a:noFill/>
            <a:miter lim="800000"/>
            <a:headEnd/>
            <a:tailEnd/>
          </a:ln>
        </p:spPr>
        <p:txBody>
          <a:bodyPr lIns="365760" tIns="0" rIns="0" bIns="137160" anchor="b">
            <a:spAutoFit/>
          </a:bodyPr>
          <a:lstStyle/>
          <a:p>
            <a:pPr marL="133350" indent="-133350" eaLnBrk="0" fontAlgn="base" hangingPunct="0">
              <a:lnSpc>
                <a:spcPct val="90000"/>
              </a:lnSpc>
              <a:spcBef>
                <a:spcPct val="0"/>
              </a:spcBef>
              <a:spcAft>
                <a:spcPct val="0"/>
              </a:spcAft>
              <a:buClr>
                <a:srgbClr val="FF6801"/>
              </a:buClr>
              <a:buFont typeface="Wingdings" pitchFamily="2" charset="2"/>
              <a:buNone/>
              <a:tabLst>
                <a:tab pos="112713" algn="r"/>
              </a:tabLst>
            </a:pPr>
            <a:r>
              <a:rPr lang="en-US" sz="1100" dirty="0">
                <a:solidFill>
                  <a:srgbClr val="000000"/>
                </a:solidFill>
                <a:latin typeface="Arial" charset="0"/>
                <a:cs typeface="Arial" charset="0"/>
              </a:rPr>
              <a:t>*	 </a:t>
            </a:r>
            <a:r>
              <a:rPr lang="en-US" sz="1100" dirty="0" smtClean="0">
                <a:solidFill>
                  <a:srgbClr val="000000"/>
                </a:solidFill>
                <a:latin typeface="Arial" charset="0"/>
                <a:cs typeface="Arial" charset="0"/>
              </a:rPr>
              <a:t>2008 </a:t>
            </a:r>
            <a:r>
              <a:rPr lang="en-US" sz="1100" dirty="0">
                <a:solidFill>
                  <a:srgbClr val="000000"/>
                </a:solidFill>
                <a:latin typeface="Arial" charset="0"/>
                <a:cs typeface="Arial" charset="0"/>
              </a:rPr>
              <a:t>-</a:t>
            </a:r>
            <a:r>
              <a:rPr lang="en-US" sz="1100" dirty="0" smtClean="0">
                <a:solidFill>
                  <a:srgbClr val="000000"/>
                </a:solidFill>
                <a:latin typeface="Arial" charset="0"/>
                <a:cs typeface="Arial" charset="0"/>
              </a:rPr>
              <a:t>2012 </a:t>
            </a:r>
            <a:r>
              <a:rPr lang="en-US" sz="1100" dirty="0">
                <a:solidFill>
                  <a:srgbClr val="000000"/>
                </a:solidFill>
                <a:latin typeface="Arial" charset="0"/>
                <a:cs typeface="Arial" charset="0"/>
              </a:rPr>
              <a:t>figures </a:t>
            </a:r>
            <a:r>
              <a:rPr lang="en-US" sz="1100" dirty="0" smtClean="0">
                <a:solidFill>
                  <a:srgbClr val="000000"/>
                </a:solidFill>
                <a:latin typeface="Arial" charset="0"/>
                <a:cs typeface="Arial" charset="0"/>
              </a:rPr>
              <a:t> are return on average surplus and exclude </a:t>
            </a:r>
            <a:r>
              <a:rPr lang="en-US" sz="1100" dirty="0">
                <a:solidFill>
                  <a:srgbClr val="000000"/>
                </a:solidFill>
                <a:latin typeface="Arial" charset="0"/>
                <a:cs typeface="Arial" charset="0"/>
              </a:rPr>
              <a:t>mortgage and financial guaranty </a:t>
            </a:r>
            <a:r>
              <a:rPr lang="en-US" sz="1100" dirty="0" smtClean="0">
                <a:solidFill>
                  <a:srgbClr val="000000"/>
                </a:solidFill>
                <a:latin typeface="Arial" charset="0"/>
                <a:cs typeface="Arial" charset="0"/>
              </a:rPr>
              <a:t>insurers. 2012 combined ratio including M&amp;FG insurers is 103.2, 2011 combined ratio including M&amp;FG insurers is 108.1, ROAS = 3.5%. </a:t>
            </a:r>
            <a:endParaRPr lang="en-US" sz="1100" dirty="0">
              <a:solidFill>
                <a:srgbClr val="000000"/>
              </a:solidFill>
              <a:latin typeface="Arial" charset="0"/>
              <a:cs typeface="Arial" charset="0"/>
            </a:endParaRPr>
          </a:p>
          <a:p>
            <a:pPr marL="133350" indent="-133350" eaLnBrk="0" fontAlgn="base" hangingPunct="0">
              <a:lnSpc>
                <a:spcPct val="90000"/>
              </a:lnSpc>
              <a:spcBef>
                <a:spcPct val="0"/>
              </a:spcBef>
              <a:spcAft>
                <a:spcPct val="0"/>
              </a:spcAft>
              <a:buClr>
                <a:srgbClr val="FF6801"/>
              </a:buClr>
              <a:buFont typeface="Wingdings" pitchFamily="2" charset="2"/>
              <a:buNone/>
              <a:tabLst>
                <a:tab pos="112713" algn="r"/>
              </a:tabLst>
            </a:pPr>
            <a:r>
              <a:rPr lang="en-US" sz="1100" dirty="0">
                <a:solidFill>
                  <a:srgbClr val="000000"/>
                </a:solidFill>
                <a:latin typeface="Arial" charset="0"/>
                <a:cs typeface="Arial" charset="0"/>
              </a:rPr>
              <a:t>	Source: Insurance Information Institute from A.M. Best and ISO data.</a:t>
            </a:r>
          </a:p>
        </p:txBody>
      </p:sp>
      <p:graphicFrame>
        <p:nvGraphicFramePr>
          <p:cNvPr id="2050" name="Object 2"/>
          <p:cNvGraphicFramePr>
            <a:graphicFrameLocks/>
          </p:cNvGraphicFramePr>
          <p:nvPr/>
        </p:nvGraphicFramePr>
        <p:xfrm>
          <a:off x="292100" y="1549400"/>
          <a:ext cx="8597900" cy="3937000"/>
        </p:xfrm>
        <a:graphic>
          <a:graphicData uri="http://schemas.openxmlformats.org/presentationml/2006/ole">
            <p:oleObj spid="_x0000_s14554114" name="Chart" r:id="rId4" imgW="8601126" imgH="3933742" progId="MSGraph.Chart.8">
              <p:embed followColorScheme="full"/>
            </p:oleObj>
          </a:graphicData>
        </a:graphic>
      </p:graphicFrame>
      <p:sp>
        <p:nvSpPr>
          <p:cNvPr id="307206" name="Rectangle 6"/>
          <p:cNvSpPr>
            <a:spLocks noChangeArrowheads="1"/>
          </p:cNvSpPr>
          <p:nvPr/>
        </p:nvSpPr>
        <p:spPr bwMode="blackWhite">
          <a:xfrm>
            <a:off x="414338" y="5510395"/>
            <a:ext cx="8312150" cy="68262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a:solidFill>
                  <a:srgbClr val="FFFFFF"/>
                </a:solidFill>
                <a:latin typeface="Arial" charset="0"/>
                <a:cs typeface="Arial" charset="0"/>
              </a:rPr>
              <a:t>Combined Ratios Must Be Lower in Today’s Depressed</a:t>
            </a:r>
            <a:br>
              <a:rPr lang="en-US" b="1">
                <a:solidFill>
                  <a:srgbClr val="FFFFFF"/>
                </a:solidFill>
                <a:latin typeface="Arial" charset="0"/>
                <a:cs typeface="Arial" charset="0"/>
              </a:rPr>
            </a:br>
            <a:r>
              <a:rPr lang="en-US" b="1">
                <a:solidFill>
                  <a:srgbClr val="FFFFFF"/>
                </a:solidFill>
                <a:latin typeface="Arial" charset="0"/>
                <a:cs typeface="Arial" charset="0"/>
              </a:rPr>
              <a:t>Investment Environment to Generate Risk Appropriate ROEs</a:t>
            </a:r>
          </a:p>
        </p:txBody>
      </p:sp>
      <p:sp>
        <p:nvSpPr>
          <p:cNvPr id="7" name="Rectangle 6"/>
          <p:cNvSpPr>
            <a:spLocks noChangeArrowheads="1"/>
          </p:cNvSpPr>
          <p:nvPr/>
        </p:nvSpPr>
        <p:spPr bwMode="blackWhite">
          <a:xfrm>
            <a:off x="2848131" y="1182781"/>
            <a:ext cx="5261547" cy="755650"/>
          </a:xfrm>
          <a:prstGeom prst="rect">
            <a:avLst/>
          </a:prstGeom>
          <a:solidFill>
            <a:schemeClr val="tx2"/>
          </a:soli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dirty="0">
                <a:solidFill>
                  <a:srgbClr val="000000"/>
                </a:solidFill>
                <a:latin typeface="Arial" charset="0"/>
                <a:cs typeface="Arial" charset="0"/>
              </a:rPr>
              <a:t>A combined ratio of about 100 </a:t>
            </a:r>
            <a:r>
              <a:rPr lang="en-US" b="1" dirty="0" smtClean="0">
                <a:solidFill>
                  <a:srgbClr val="000000"/>
                </a:solidFill>
                <a:latin typeface="Arial" charset="0"/>
                <a:cs typeface="Arial" charset="0"/>
              </a:rPr>
              <a:t>generates an ROE of ~7.0% in 2012, ~7.5</a:t>
            </a:r>
            <a:r>
              <a:rPr lang="en-US" b="1" dirty="0">
                <a:solidFill>
                  <a:srgbClr val="000000"/>
                </a:solidFill>
                <a:latin typeface="Arial" charset="0"/>
                <a:cs typeface="Arial" charset="0"/>
              </a:rPr>
              <a:t>% ROE in 2009/10,</a:t>
            </a:r>
            <a:br>
              <a:rPr lang="en-US" b="1" dirty="0">
                <a:solidFill>
                  <a:srgbClr val="000000"/>
                </a:solidFill>
                <a:latin typeface="Arial" charset="0"/>
                <a:cs typeface="Arial" charset="0"/>
              </a:rPr>
            </a:br>
            <a:r>
              <a:rPr lang="en-US" b="1" dirty="0">
                <a:solidFill>
                  <a:srgbClr val="000000"/>
                </a:solidFill>
                <a:latin typeface="Arial" charset="0"/>
                <a:cs typeface="Arial" charset="0"/>
              </a:rPr>
              <a:t>10% in 2005 and 16% in 1979</a:t>
            </a:r>
          </a:p>
        </p:txBody>
      </p:sp>
      <p:sp>
        <p:nvSpPr>
          <p:cNvPr id="8" name="AutoShape 8"/>
          <p:cNvSpPr>
            <a:spLocks noChangeArrowheads="1"/>
          </p:cNvSpPr>
          <p:nvPr/>
        </p:nvSpPr>
        <p:spPr bwMode="blackWhite">
          <a:xfrm>
            <a:off x="5403170" y="3878826"/>
            <a:ext cx="1779295" cy="813097"/>
          </a:xfrm>
          <a:prstGeom prst="wedgeRectCallout">
            <a:avLst>
              <a:gd name="adj1" fmla="val 83847"/>
              <a:gd name="adj2" fmla="val 497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400" b="1" dirty="0" smtClean="0">
                <a:solidFill>
                  <a:srgbClr val="FFFFFF"/>
                </a:solidFill>
                <a:latin typeface="Arial" pitchFamily="34" charset="0"/>
                <a:cs typeface="Arial" pitchFamily="34" charset="0"/>
              </a:rPr>
              <a:t>Catastrophes and lower investment income pulled down ROE in 2012</a:t>
            </a:r>
            <a:endParaRPr lang="en-US" sz="1400" b="1" dirty="0">
              <a:solidFill>
                <a:srgbClr val="FFFFFF"/>
              </a:solidFill>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307206"/>
                                        </p:tgtEl>
                                        <p:attrNameLst>
                                          <p:attrName>style.visibility</p:attrName>
                                        </p:attrNameLst>
                                      </p:cBhvr>
                                      <p:to>
                                        <p:strVal val="visible"/>
                                      </p:to>
                                    </p:set>
                                    <p:anim calcmode="lin" valueType="num">
                                      <p:cBhvr>
                                        <p:cTn id="7" dur="500" fill="hold"/>
                                        <p:tgtEl>
                                          <p:spTgt spid="307206"/>
                                        </p:tgtEl>
                                        <p:attrNameLst>
                                          <p:attrName>ppt_w</p:attrName>
                                        </p:attrNameLst>
                                      </p:cBhvr>
                                      <p:tavLst>
                                        <p:tav tm="0">
                                          <p:val>
                                            <p:fltVal val="0"/>
                                          </p:val>
                                        </p:tav>
                                        <p:tav tm="100000">
                                          <p:val>
                                            <p:strVal val="#ppt_w"/>
                                          </p:val>
                                        </p:tav>
                                      </p:tavLst>
                                    </p:anim>
                                    <p:anim calcmode="lin" valueType="num">
                                      <p:cBhvr>
                                        <p:cTn id="8" dur="500" fill="hold"/>
                                        <p:tgtEl>
                                          <p:spTgt spid="307206"/>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3" presetClass="entr" presetSubtype="16" fill="hold" grpId="0" nodeType="afterEffect">
                                  <p:stCondLst>
                                    <p:cond delay="100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childTnLst>
                                </p:cTn>
                              </p:par>
                            </p:childTnLst>
                          </p:cTn>
                        </p:par>
                        <p:par>
                          <p:cTn id="14" fill="hold">
                            <p:stCondLst>
                              <p:cond delay="3000"/>
                            </p:stCondLst>
                            <p:childTnLst>
                              <p:par>
                                <p:cTn id="15" presetID="22" presetClass="entr" presetSubtype="4" fill="hold" grpId="0" nodeType="afterEffect">
                                  <p:stCondLst>
                                    <p:cond delay="70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06" grpId="0" animBg="1"/>
      <p:bldP spid="7" grpId="0" animBg="1"/>
      <p:bldP spid="8"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ext Box 13"/>
          <p:cNvSpPr txBox="1">
            <a:spLocks noChangeArrowheads="1"/>
          </p:cNvSpPr>
          <p:nvPr/>
        </p:nvSpPr>
        <p:spPr bwMode="auto">
          <a:xfrm rot="-5400000">
            <a:off x="-170656" y="3382169"/>
            <a:ext cx="960437" cy="339725"/>
          </a:xfrm>
          <a:prstGeom prst="rect">
            <a:avLst/>
          </a:prstGeom>
          <a:noFill/>
          <a:ln w="9525">
            <a:noFill/>
            <a:miter lim="800000"/>
            <a:headEnd/>
            <a:tailEnd/>
          </a:ln>
        </p:spPr>
        <p:txBody>
          <a:bodyPr wrap="none">
            <a:spAutoFit/>
          </a:bodyPr>
          <a:lstStyle/>
          <a:p>
            <a:r>
              <a:rPr lang="en-GB" sz="1600" b="1">
                <a:solidFill>
                  <a:srgbClr val="2B7299"/>
                </a:solidFill>
              </a:rPr>
              <a:t>Number</a:t>
            </a:r>
          </a:p>
        </p:txBody>
      </p:sp>
      <p:sp>
        <p:nvSpPr>
          <p:cNvPr id="121859" name="Rectangle 5"/>
          <p:cNvSpPr>
            <a:spLocks noChangeArrowheads="1"/>
          </p:cNvSpPr>
          <p:nvPr/>
        </p:nvSpPr>
        <p:spPr bwMode="auto">
          <a:xfrm>
            <a:off x="1262063" y="5807075"/>
            <a:ext cx="165100" cy="152400"/>
          </a:xfrm>
          <a:prstGeom prst="rect">
            <a:avLst/>
          </a:prstGeom>
          <a:solidFill>
            <a:srgbClr val="C00000"/>
          </a:solidFill>
          <a:ln w="9525">
            <a:solidFill>
              <a:schemeClr val="tx1"/>
            </a:solidFill>
            <a:miter lim="800000"/>
            <a:headEnd/>
            <a:tailEnd/>
          </a:ln>
        </p:spPr>
        <p:txBody>
          <a:bodyPr wrap="none" anchor="ctr"/>
          <a:lstStyle/>
          <a:p>
            <a:endParaRPr lang="en-US"/>
          </a:p>
        </p:txBody>
      </p:sp>
      <p:sp>
        <p:nvSpPr>
          <p:cNvPr id="121860" name="Rectangle 6"/>
          <p:cNvSpPr>
            <a:spLocks noChangeArrowheads="1"/>
          </p:cNvSpPr>
          <p:nvPr/>
        </p:nvSpPr>
        <p:spPr bwMode="auto">
          <a:xfrm>
            <a:off x="3665538" y="5800725"/>
            <a:ext cx="165100" cy="152400"/>
          </a:xfrm>
          <a:prstGeom prst="rect">
            <a:avLst/>
          </a:prstGeom>
          <a:solidFill>
            <a:srgbClr val="92D050"/>
          </a:solidFill>
          <a:ln w="9525">
            <a:solidFill>
              <a:schemeClr val="tx1"/>
            </a:solidFill>
            <a:miter lim="800000"/>
            <a:headEnd/>
            <a:tailEnd/>
          </a:ln>
        </p:spPr>
        <p:txBody>
          <a:bodyPr wrap="none" anchor="ctr"/>
          <a:lstStyle/>
          <a:p>
            <a:endParaRPr lang="en-US"/>
          </a:p>
        </p:txBody>
      </p:sp>
      <p:sp>
        <p:nvSpPr>
          <p:cNvPr id="121861" name="Rectangle 7"/>
          <p:cNvSpPr>
            <a:spLocks noChangeArrowheads="1"/>
          </p:cNvSpPr>
          <p:nvPr/>
        </p:nvSpPr>
        <p:spPr bwMode="auto">
          <a:xfrm>
            <a:off x="3665538" y="6046788"/>
            <a:ext cx="165100" cy="152400"/>
          </a:xfrm>
          <a:prstGeom prst="rect">
            <a:avLst/>
          </a:prstGeom>
          <a:solidFill>
            <a:srgbClr val="2B7299"/>
          </a:solidFill>
          <a:ln w="9525">
            <a:solidFill>
              <a:schemeClr val="tx1"/>
            </a:solidFill>
            <a:miter lim="800000"/>
            <a:headEnd/>
            <a:tailEnd/>
          </a:ln>
        </p:spPr>
        <p:txBody>
          <a:bodyPr wrap="none" anchor="ctr"/>
          <a:lstStyle/>
          <a:p>
            <a:endParaRPr lang="en-US"/>
          </a:p>
        </p:txBody>
      </p:sp>
      <p:sp>
        <p:nvSpPr>
          <p:cNvPr id="121862" name="Rectangle 8"/>
          <p:cNvSpPr>
            <a:spLocks noChangeArrowheads="1"/>
          </p:cNvSpPr>
          <p:nvPr/>
        </p:nvSpPr>
        <p:spPr bwMode="auto">
          <a:xfrm>
            <a:off x="6584950" y="5803900"/>
            <a:ext cx="165100" cy="152400"/>
          </a:xfrm>
          <a:prstGeom prst="rect">
            <a:avLst/>
          </a:prstGeom>
          <a:solidFill>
            <a:schemeClr val="accent2"/>
          </a:solidFill>
          <a:ln w="9525">
            <a:solidFill>
              <a:schemeClr val="tx1"/>
            </a:solidFill>
            <a:miter lim="800000"/>
            <a:headEnd/>
            <a:tailEnd/>
          </a:ln>
        </p:spPr>
        <p:txBody>
          <a:bodyPr wrap="none" anchor="ctr"/>
          <a:lstStyle/>
          <a:p>
            <a:endParaRPr lang="en-US"/>
          </a:p>
        </p:txBody>
      </p:sp>
      <p:sp>
        <p:nvSpPr>
          <p:cNvPr id="121863" name="Text Box 9"/>
          <p:cNvSpPr txBox="1">
            <a:spLocks noChangeArrowheads="1"/>
          </p:cNvSpPr>
          <p:nvPr/>
        </p:nvSpPr>
        <p:spPr bwMode="auto">
          <a:xfrm>
            <a:off x="1450975" y="5757863"/>
            <a:ext cx="1778000" cy="600075"/>
          </a:xfrm>
          <a:prstGeom prst="rect">
            <a:avLst/>
          </a:prstGeom>
          <a:noFill/>
          <a:ln w="9525">
            <a:noFill/>
            <a:miter lim="800000"/>
            <a:headEnd/>
            <a:tailEnd/>
          </a:ln>
        </p:spPr>
        <p:txBody>
          <a:bodyPr>
            <a:spAutoFit/>
          </a:bodyPr>
          <a:lstStyle/>
          <a:p>
            <a:r>
              <a:rPr lang="de-DE" sz="1100">
                <a:solidFill>
                  <a:srgbClr val="28688C"/>
                </a:solidFill>
              </a:rPr>
              <a:t>Geophysical </a:t>
            </a:r>
          </a:p>
          <a:p>
            <a:r>
              <a:rPr lang="de-DE" sz="1100">
                <a:solidFill>
                  <a:srgbClr val="28688C"/>
                </a:solidFill>
              </a:rPr>
              <a:t>(earthquake, tsunami, </a:t>
            </a:r>
          </a:p>
          <a:p>
            <a:r>
              <a:rPr lang="de-DE" sz="1100">
                <a:solidFill>
                  <a:srgbClr val="28688C"/>
                </a:solidFill>
              </a:rPr>
              <a:t>volcanic activity)</a:t>
            </a:r>
          </a:p>
        </p:txBody>
      </p:sp>
      <p:sp>
        <p:nvSpPr>
          <p:cNvPr id="121864" name="Text Box 10"/>
          <p:cNvSpPr txBox="1">
            <a:spLocks noChangeArrowheads="1"/>
          </p:cNvSpPr>
          <p:nvPr/>
        </p:nvSpPr>
        <p:spPr bwMode="auto">
          <a:xfrm>
            <a:off x="6764338" y="5741988"/>
            <a:ext cx="2124075" cy="601662"/>
          </a:xfrm>
          <a:prstGeom prst="rect">
            <a:avLst/>
          </a:prstGeom>
          <a:noFill/>
          <a:ln w="9525">
            <a:noFill/>
            <a:miter lim="800000"/>
            <a:headEnd/>
            <a:tailEnd/>
          </a:ln>
        </p:spPr>
        <p:txBody>
          <a:bodyPr>
            <a:spAutoFit/>
          </a:bodyPr>
          <a:lstStyle/>
          <a:p>
            <a:r>
              <a:rPr lang="de-DE" sz="1100">
                <a:solidFill>
                  <a:srgbClr val="28688C"/>
                </a:solidFill>
              </a:rPr>
              <a:t>Climatological </a:t>
            </a:r>
          </a:p>
          <a:p>
            <a:r>
              <a:rPr lang="de-DE" sz="1100">
                <a:solidFill>
                  <a:srgbClr val="28688C"/>
                </a:solidFill>
              </a:rPr>
              <a:t>(temperature extremes, </a:t>
            </a:r>
          </a:p>
          <a:p>
            <a:r>
              <a:rPr lang="de-DE" sz="1100">
                <a:solidFill>
                  <a:srgbClr val="28688C"/>
                </a:solidFill>
              </a:rPr>
              <a:t>drought, wildfire)</a:t>
            </a:r>
          </a:p>
        </p:txBody>
      </p:sp>
      <p:sp>
        <p:nvSpPr>
          <p:cNvPr id="121865" name="Text Box 11"/>
          <p:cNvSpPr txBox="1">
            <a:spLocks noChangeArrowheads="1"/>
          </p:cNvSpPr>
          <p:nvPr/>
        </p:nvSpPr>
        <p:spPr bwMode="auto">
          <a:xfrm>
            <a:off x="3881438" y="5740400"/>
            <a:ext cx="1981200" cy="261938"/>
          </a:xfrm>
          <a:prstGeom prst="rect">
            <a:avLst/>
          </a:prstGeom>
          <a:noFill/>
          <a:ln w="9525">
            <a:noFill/>
            <a:miter lim="800000"/>
            <a:headEnd/>
            <a:tailEnd/>
          </a:ln>
        </p:spPr>
        <p:txBody>
          <a:bodyPr>
            <a:spAutoFit/>
          </a:bodyPr>
          <a:lstStyle/>
          <a:p>
            <a:r>
              <a:rPr lang="de-DE" sz="1100">
                <a:solidFill>
                  <a:srgbClr val="28688C"/>
                </a:solidFill>
              </a:rPr>
              <a:t>Meteorological (storm)</a:t>
            </a:r>
          </a:p>
        </p:txBody>
      </p:sp>
      <p:sp>
        <p:nvSpPr>
          <p:cNvPr id="121866" name="Text Box 12"/>
          <p:cNvSpPr txBox="1">
            <a:spLocks noChangeArrowheads="1"/>
          </p:cNvSpPr>
          <p:nvPr/>
        </p:nvSpPr>
        <p:spPr bwMode="auto">
          <a:xfrm>
            <a:off x="3884613" y="5989638"/>
            <a:ext cx="3165475" cy="431800"/>
          </a:xfrm>
          <a:prstGeom prst="rect">
            <a:avLst/>
          </a:prstGeom>
          <a:noFill/>
          <a:ln w="9525">
            <a:noFill/>
            <a:miter lim="800000"/>
            <a:headEnd/>
            <a:tailEnd/>
          </a:ln>
        </p:spPr>
        <p:txBody>
          <a:bodyPr>
            <a:spAutoFit/>
          </a:bodyPr>
          <a:lstStyle/>
          <a:p>
            <a:r>
              <a:rPr lang="de-DE" sz="1100">
                <a:solidFill>
                  <a:srgbClr val="28688C"/>
                </a:solidFill>
              </a:rPr>
              <a:t>Hydrological </a:t>
            </a:r>
          </a:p>
          <a:p>
            <a:r>
              <a:rPr lang="de-DE" sz="1100">
                <a:solidFill>
                  <a:srgbClr val="28688C"/>
                </a:solidFill>
              </a:rPr>
              <a:t>(flood, mass movement)</a:t>
            </a:r>
          </a:p>
        </p:txBody>
      </p:sp>
      <p:sp>
        <p:nvSpPr>
          <p:cNvPr id="121867" name="Title 56"/>
          <p:cNvSpPr>
            <a:spLocks noGrp="1"/>
          </p:cNvSpPr>
          <p:nvPr>
            <p:ph type="title"/>
          </p:nvPr>
        </p:nvSpPr>
        <p:spPr>
          <a:xfrm>
            <a:off x="220663" y="356061"/>
            <a:ext cx="7343775" cy="719137"/>
          </a:xfrm>
        </p:spPr>
        <p:txBody>
          <a:bodyPr/>
          <a:lstStyle/>
          <a:p>
            <a:r>
              <a:rPr lang="en-US" dirty="0" smtClean="0">
                <a:solidFill>
                  <a:srgbClr val="28688C"/>
                </a:solidFill>
              </a:rPr>
              <a:t>Natural Disasters in the United States, 1980 – 2012</a:t>
            </a:r>
            <a:br>
              <a:rPr lang="en-US" dirty="0" smtClean="0">
                <a:solidFill>
                  <a:srgbClr val="28688C"/>
                </a:solidFill>
              </a:rPr>
            </a:br>
            <a:r>
              <a:rPr lang="en-US" sz="1800" dirty="0" smtClean="0">
                <a:solidFill>
                  <a:srgbClr val="28688C"/>
                </a:solidFill>
              </a:rPr>
              <a:t>Number of Events (Annual Totals 1980 – 2012)</a:t>
            </a:r>
            <a:br>
              <a:rPr lang="en-US" sz="1800" dirty="0" smtClean="0">
                <a:solidFill>
                  <a:srgbClr val="28688C"/>
                </a:solidFill>
              </a:rPr>
            </a:br>
            <a:endParaRPr lang="en-US" dirty="0" smtClean="0">
              <a:solidFill>
                <a:srgbClr val="28688C"/>
              </a:solidFill>
            </a:endParaRPr>
          </a:p>
        </p:txBody>
      </p:sp>
      <p:sp>
        <p:nvSpPr>
          <p:cNvPr id="28" name="Rectangle 3"/>
          <p:cNvSpPr>
            <a:spLocks noChangeArrowheads="1"/>
          </p:cNvSpPr>
          <p:nvPr/>
        </p:nvSpPr>
        <p:spPr bwMode="auto">
          <a:xfrm>
            <a:off x="26988" y="6391275"/>
            <a:ext cx="2895600" cy="400050"/>
          </a:xfrm>
          <a:prstGeom prst="rect">
            <a:avLst/>
          </a:prstGeom>
          <a:noFill/>
          <a:ln w="9525" algn="ctr">
            <a:noFill/>
            <a:miter lim="800000"/>
            <a:headEnd/>
            <a:tailEnd/>
          </a:ln>
        </p:spPr>
        <p:txBody>
          <a:bodyPr anchor="ctr">
            <a:spAutoFit/>
          </a:bodyPr>
          <a:lstStyle/>
          <a:p>
            <a:pPr fontAlgn="auto">
              <a:spcBef>
                <a:spcPts val="0"/>
              </a:spcBef>
              <a:spcAft>
                <a:spcPts val="0"/>
              </a:spcAft>
              <a:defRPr/>
            </a:pPr>
            <a:endParaRPr lang="en-US" sz="1000" dirty="0">
              <a:solidFill>
                <a:schemeClr val="accent4">
                  <a:lumMod val="75000"/>
                </a:schemeClr>
              </a:solidFill>
              <a:cs typeface="+mn-cs"/>
            </a:endParaRPr>
          </a:p>
          <a:p>
            <a:pPr fontAlgn="auto">
              <a:spcBef>
                <a:spcPts val="0"/>
              </a:spcBef>
              <a:spcAft>
                <a:spcPts val="0"/>
              </a:spcAft>
              <a:defRPr/>
            </a:pPr>
            <a:r>
              <a:rPr lang="en-US" sz="1000" dirty="0">
                <a:solidFill>
                  <a:schemeClr val="accent4">
                    <a:lumMod val="75000"/>
                  </a:schemeClr>
                </a:solidFill>
                <a:cs typeface="+mn-cs"/>
              </a:rPr>
              <a:t>Source: MR </a:t>
            </a:r>
            <a:r>
              <a:rPr lang="en-US" sz="1000" dirty="0" err="1">
                <a:solidFill>
                  <a:schemeClr val="accent4">
                    <a:lumMod val="75000"/>
                  </a:schemeClr>
                </a:solidFill>
                <a:cs typeface="+mn-cs"/>
              </a:rPr>
              <a:t>NatCat</a:t>
            </a:r>
            <a:r>
              <a:rPr lang="en-US" sz="1000" i="1" dirty="0" err="1">
                <a:solidFill>
                  <a:schemeClr val="accent4">
                    <a:lumMod val="75000"/>
                  </a:schemeClr>
                </a:solidFill>
                <a:cs typeface="+mn-cs"/>
              </a:rPr>
              <a:t>SERVICE</a:t>
            </a:r>
            <a:endParaRPr lang="en-US" sz="1000" dirty="0">
              <a:solidFill>
                <a:schemeClr val="accent4">
                  <a:lumMod val="75000"/>
                </a:schemeClr>
              </a:solidFill>
            </a:endParaRPr>
          </a:p>
        </p:txBody>
      </p:sp>
      <p:sp>
        <p:nvSpPr>
          <p:cNvPr id="29" name="TextBox 28"/>
          <p:cNvSpPr txBox="1"/>
          <p:nvPr/>
        </p:nvSpPr>
        <p:spPr>
          <a:xfrm>
            <a:off x="8415338" y="6540500"/>
            <a:ext cx="685800" cy="274638"/>
          </a:xfrm>
          <a:prstGeom prst="rect">
            <a:avLst/>
          </a:prstGeom>
          <a:noFill/>
        </p:spPr>
        <p:txBody>
          <a:bodyPr anchor="ctr">
            <a:spAutoFit/>
          </a:bodyPr>
          <a:lstStyle/>
          <a:p>
            <a:pPr algn="r" fontAlgn="auto">
              <a:spcBef>
                <a:spcPts val="0"/>
              </a:spcBef>
              <a:spcAft>
                <a:spcPts val="0"/>
              </a:spcAft>
              <a:defRPr/>
            </a:pPr>
            <a:fld id="{47E94D20-8B04-489F-865D-6565B0726539}" type="slidenum">
              <a:rPr lang="en-US" sz="1000">
                <a:solidFill>
                  <a:schemeClr val="accent4">
                    <a:lumMod val="75000"/>
                  </a:schemeClr>
                </a:solidFill>
                <a:latin typeface="+mn-lt"/>
                <a:cs typeface="+mn-cs"/>
              </a:rPr>
              <a:pPr algn="r" fontAlgn="auto">
                <a:spcBef>
                  <a:spcPts val="0"/>
                </a:spcBef>
                <a:spcAft>
                  <a:spcPts val="0"/>
                </a:spcAft>
                <a:defRPr/>
              </a:pPr>
              <a:t>50</a:t>
            </a:fld>
            <a:endParaRPr lang="en-US" sz="1000" dirty="0">
              <a:solidFill>
                <a:schemeClr val="accent4">
                  <a:lumMod val="75000"/>
                </a:schemeClr>
              </a:solidFill>
              <a:latin typeface="+mn-lt"/>
              <a:cs typeface="+mn-cs"/>
            </a:endParaRPr>
          </a:p>
        </p:txBody>
      </p:sp>
      <p:sp>
        <p:nvSpPr>
          <p:cNvPr id="121872" name="Textfeld 41"/>
          <p:cNvSpPr txBox="1">
            <a:spLocks noChangeArrowheads="1"/>
          </p:cNvSpPr>
          <p:nvPr/>
        </p:nvSpPr>
        <p:spPr bwMode="auto">
          <a:xfrm>
            <a:off x="8632825" y="4189413"/>
            <a:ext cx="457200" cy="246062"/>
          </a:xfrm>
          <a:prstGeom prst="rect">
            <a:avLst/>
          </a:prstGeom>
          <a:solidFill>
            <a:srgbClr val="FFC000"/>
          </a:solidFill>
          <a:ln w="9525">
            <a:noFill/>
            <a:miter lim="800000"/>
            <a:headEnd/>
            <a:tailEnd/>
          </a:ln>
        </p:spPr>
        <p:txBody>
          <a:bodyPr>
            <a:spAutoFit/>
          </a:bodyPr>
          <a:lstStyle/>
          <a:p>
            <a:pPr algn="ctr"/>
            <a:r>
              <a:rPr lang="de-DE" sz="1000" b="1" dirty="0" smtClean="0">
                <a:solidFill>
                  <a:schemeClr val="bg1"/>
                </a:solidFill>
              </a:rPr>
              <a:t>41</a:t>
            </a:r>
            <a:endParaRPr lang="de-DE" sz="1000" b="1" dirty="0">
              <a:solidFill>
                <a:schemeClr val="bg1"/>
              </a:solidFill>
            </a:endParaRPr>
          </a:p>
        </p:txBody>
      </p:sp>
      <p:sp>
        <p:nvSpPr>
          <p:cNvPr id="20" name="Textfeld 40"/>
          <p:cNvSpPr txBox="1"/>
          <p:nvPr/>
        </p:nvSpPr>
        <p:spPr>
          <a:xfrm>
            <a:off x="8623300" y="4570413"/>
            <a:ext cx="457200" cy="246062"/>
          </a:xfrm>
          <a:prstGeom prst="rect">
            <a:avLst/>
          </a:prstGeom>
          <a:solidFill>
            <a:schemeClr val="accent1">
              <a:lumMod val="75000"/>
            </a:schemeClr>
          </a:solidFill>
          <a:effectLst/>
        </p:spPr>
        <p:txBody>
          <a:bodyPr>
            <a:spAutoFit/>
          </a:bodyPr>
          <a:lstStyle/>
          <a:p>
            <a:pPr algn="ctr">
              <a:defRPr/>
            </a:pPr>
            <a:r>
              <a:rPr lang="de-DE" sz="1000" b="1" dirty="0" smtClean="0">
                <a:solidFill>
                  <a:schemeClr val="bg1"/>
                </a:solidFill>
              </a:rPr>
              <a:t>19</a:t>
            </a:r>
            <a:endParaRPr lang="de-DE" sz="1000" b="1" dirty="0">
              <a:solidFill>
                <a:schemeClr val="bg1"/>
              </a:solidFill>
            </a:endParaRPr>
          </a:p>
        </p:txBody>
      </p:sp>
      <p:sp>
        <p:nvSpPr>
          <p:cNvPr id="22" name="Textfeld 39"/>
          <p:cNvSpPr txBox="1"/>
          <p:nvPr/>
        </p:nvSpPr>
        <p:spPr>
          <a:xfrm>
            <a:off x="8610600" y="4887913"/>
            <a:ext cx="457200" cy="246062"/>
          </a:xfrm>
          <a:prstGeom prst="rect">
            <a:avLst/>
          </a:prstGeom>
          <a:solidFill>
            <a:srgbClr val="92D050"/>
          </a:solidFill>
          <a:ln>
            <a:solidFill>
              <a:srgbClr val="92D050"/>
            </a:solidFill>
          </a:ln>
          <a:effectLst/>
        </p:spPr>
        <p:txBody>
          <a:bodyPr>
            <a:spAutoFit/>
          </a:bodyPr>
          <a:lstStyle/>
          <a:p>
            <a:pPr algn="ctr">
              <a:defRPr/>
            </a:pPr>
            <a:r>
              <a:rPr lang="de-DE" sz="1000" b="1" dirty="0" smtClean="0">
                <a:solidFill>
                  <a:schemeClr val="bg1"/>
                </a:solidFill>
              </a:rPr>
              <a:t>121</a:t>
            </a:r>
            <a:endParaRPr lang="de-DE" sz="1000" b="1" dirty="0">
              <a:solidFill>
                <a:schemeClr val="bg1"/>
              </a:solidFill>
            </a:endParaRPr>
          </a:p>
        </p:txBody>
      </p:sp>
      <p:sp>
        <p:nvSpPr>
          <p:cNvPr id="121875" name="Textfeld 24"/>
          <p:cNvSpPr txBox="1">
            <a:spLocks noChangeArrowheads="1"/>
          </p:cNvSpPr>
          <p:nvPr/>
        </p:nvSpPr>
        <p:spPr bwMode="auto">
          <a:xfrm>
            <a:off x="8610600" y="5189538"/>
            <a:ext cx="457200" cy="246062"/>
          </a:xfrm>
          <a:prstGeom prst="rect">
            <a:avLst/>
          </a:prstGeom>
          <a:solidFill>
            <a:srgbClr val="C00000"/>
          </a:solidFill>
          <a:ln w="9525">
            <a:noFill/>
            <a:miter lim="800000"/>
            <a:headEnd/>
            <a:tailEnd/>
          </a:ln>
        </p:spPr>
        <p:txBody>
          <a:bodyPr>
            <a:spAutoFit/>
          </a:bodyPr>
          <a:lstStyle/>
          <a:p>
            <a:pPr algn="ctr"/>
            <a:r>
              <a:rPr lang="de-DE" sz="1000" b="1" dirty="0" smtClean="0">
                <a:solidFill>
                  <a:schemeClr val="bg1"/>
                </a:solidFill>
              </a:rPr>
              <a:t>3</a:t>
            </a:r>
            <a:endParaRPr lang="de-DE" sz="1000" b="1" dirty="0">
              <a:solidFill>
                <a:schemeClr val="bg1"/>
              </a:solidFill>
            </a:endParaRPr>
          </a:p>
        </p:txBody>
      </p:sp>
      <p:pic>
        <p:nvPicPr>
          <p:cNvPr id="21" name="Picture 2"/>
          <p:cNvPicPr>
            <a:picLocks noChangeAspect="1" noChangeArrowheads="1"/>
          </p:cNvPicPr>
          <p:nvPr>
            <p:custDataLst>
              <p:tags r:id="rId1"/>
            </p:custDataLst>
          </p:nvPr>
        </p:nvPicPr>
        <p:blipFill>
          <a:blip r:embed="rId3" cstate="email"/>
          <a:srcRect/>
          <a:stretch>
            <a:fillRect/>
          </a:stretch>
        </p:blipFill>
        <p:spPr bwMode="auto">
          <a:xfrm>
            <a:off x="0" y="1310148"/>
            <a:ext cx="8407871" cy="4419601"/>
          </a:xfrm>
          <a:prstGeom prst="rect">
            <a:avLst/>
          </a:prstGeom>
          <a:noFill/>
          <a:ln w="9525">
            <a:noFill/>
            <a:miter lim="800000"/>
            <a:headEnd/>
            <a:tailEnd/>
          </a:ln>
          <a:effectLst/>
        </p:spPr>
      </p:pic>
      <p:sp>
        <p:nvSpPr>
          <p:cNvPr id="23" name="AutoShape 7"/>
          <p:cNvSpPr>
            <a:spLocks noChangeArrowheads="1"/>
          </p:cNvSpPr>
          <p:nvPr/>
        </p:nvSpPr>
        <p:spPr bwMode="blackWhite">
          <a:xfrm>
            <a:off x="3982064" y="1386348"/>
            <a:ext cx="3048415" cy="1206887"/>
          </a:xfrm>
          <a:prstGeom prst="wedgeRectCallout">
            <a:avLst>
              <a:gd name="adj1" fmla="val 80311"/>
              <a:gd name="adj2" fmla="val 11263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2000" b="1" dirty="0">
                <a:solidFill>
                  <a:srgbClr val="FFFFFF"/>
                </a:solidFill>
                <a:latin typeface="Arial" pitchFamily="34" charset="0"/>
                <a:cs typeface="Arial" pitchFamily="34" charset="0"/>
              </a:rPr>
              <a:t>There were </a:t>
            </a:r>
            <a:r>
              <a:rPr lang="en-US" sz="2000" b="1" dirty="0" smtClean="0">
                <a:solidFill>
                  <a:srgbClr val="FFFFFF"/>
                </a:solidFill>
                <a:latin typeface="Arial" pitchFamily="34" charset="0"/>
                <a:cs typeface="Arial" pitchFamily="34" charset="0"/>
              </a:rPr>
              <a:t>184 </a:t>
            </a:r>
            <a:r>
              <a:rPr lang="en-US" sz="2000" b="1" dirty="0">
                <a:solidFill>
                  <a:srgbClr val="FFFFFF"/>
                </a:solidFill>
                <a:latin typeface="Arial" pitchFamily="34" charset="0"/>
                <a:cs typeface="Arial" pitchFamily="34" charset="0"/>
              </a:rPr>
              <a:t>natural disaster events </a:t>
            </a:r>
            <a:r>
              <a:rPr lang="en-US" sz="2000" b="1" dirty="0" smtClean="0">
                <a:solidFill>
                  <a:srgbClr val="FFFFFF"/>
                </a:solidFill>
                <a:latin typeface="Arial" pitchFamily="34" charset="0"/>
                <a:cs typeface="Arial" pitchFamily="34" charset="0"/>
              </a:rPr>
              <a:t>in the US in 2012</a:t>
            </a:r>
            <a:endParaRPr lang="en-US" sz="2000" b="1" dirty="0">
              <a:solidFill>
                <a:srgbClr val="FFFFFF"/>
              </a:solidFill>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23"/>
                                        </p:tgtEl>
                                        <p:attrNameLst>
                                          <p:attrName>style.visibility</p:attrName>
                                        </p:attrNameLst>
                                      </p:cBhvr>
                                      <p:to>
                                        <p:strVal val="visible"/>
                                      </p:to>
                                    </p:set>
                                    <p:animEffect transition="in" filter="wipe(right)">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 name="Title 20"/>
          <p:cNvSpPr>
            <a:spLocks noGrp="1"/>
          </p:cNvSpPr>
          <p:nvPr>
            <p:ph type="title"/>
          </p:nvPr>
        </p:nvSpPr>
        <p:spPr>
          <a:xfrm>
            <a:off x="59959" y="121015"/>
            <a:ext cx="7914808" cy="720725"/>
          </a:xfrm>
        </p:spPr>
        <p:txBody>
          <a:bodyPr/>
          <a:lstStyle/>
          <a:p>
            <a:pPr eaLnBrk="1" hangingPunct="1">
              <a:defRPr/>
            </a:pPr>
            <a:r>
              <a:rPr lang="de-DE" sz="2800" kern="1200" dirty="0" smtClean="0">
                <a:solidFill>
                  <a:srgbClr val="28688C"/>
                </a:solidFill>
                <a:latin typeface="Arial"/>
                <a:ea typeface="Arial Unicode MS"/>
                <a:cs typeface="Arial"/>
              </a:rPr>
              <a:t>Losses Due to Natural Disasters in the US, 1980–2012 </a:t>
            </a:r>
            <a:r>
              <a:rPr lang="de-DE" sz="2400" kern="1200" dirty="0" smtClean="0">
                <a:solidFill>
                  <a:srgbClr val="28688C"/>
                </a:solidFill>
                <a:latin typeface="Arial"/>
                <a:ea typeface="Arial Unicode MS"/>
                <a:cs typeface="Arial"/>
              </a:rPr>
              <a:t>(Overall &amp; Insured Losses)</a:t>
            </a:r>
            <a:endParaRPr lang="en-US" kern="1200" dirty="0" smtClean="0">
              <a:solidFill>
                <a:srgbClr val="28688C"/>
              </a:solidFill>
              <a:latin typeface="Arial"/>
              <a:ea typeface="Arial Unicode MS"/>
              <a:cs typeface="Arial"/>
            </a:endParaRPr>
          </a:p>
        </p:txBody>
      </p:sp>
      <p:sp>
        <p:nvSpPr>
          <p:cNvPr id="33" name="TextBox 32"/>
          <p:cNvSpPr txBox="1"/>
          <p:nvPr/>
        </p:nvSpPr>
        <p:spPr>
          <a:xfrm>
            <a:off x="8415338" y="6543675"/>
            <a:ext cx="685800" cy="274638"/>
          </a:xfrm>
          <a:prstGeom prst="rect">
            <a:avLst/>
          </a:prstGeom>
          <a:noFill/>
        </p:spPr>
        <p:txBody>
          <a:bodyPr anchor="ctr">
            <a:spAutoFit/>
          </a:bodyPr>
          <a:lstStyle/>
          <a:p>
            <a:pPr algn="r">
              <a:defRPr/>
            </a:pPr>
            <a:fld id="{F5633247-1482-4DC6-B438-F0612B2BF3C0}" type="slidenum">
              <a:rPr lang="en-US" sz="1000">
                <a:solidFill>
                  <a:schemeClr val="accent4">
                    <a:lumMod val="75000"/>
                  </a:schemeClr>
                </a:solidFill>
                <a:latin typeface="+mn-lt"/>
              </a:rPr>
              <a:pPr algn="r">
                <a:defRPr/>
              </a:pPr>
              <a:t>51</a:t>
            </a:fld>
            <a:endParaRPr lang="en-US" sz="1000" dirty="0">
              <a:solidFill>
                <a:schemeClr val="accent4">
                  <a:lumMod val="75000"/>
                </a:schemeClr>
              </a:solidFill>
              <a:latin typeface="+mn-lt"/>
            </a:endParaRPr>
          </a:p>
        </p:txBody>
      </p:sp>
      <p:grpSp>
        <p:nvGrpSpPr>
          <p:cNvPr id="2" name="Gruppieren 18"/>
          <p:cNvGrpSpPr>
            <a:grpSpLocks/>
          </p:cNvGrpSpPr>
          <p:nvPr/>
        </p:nvGrpSpPr>
        <p:grpSpPr bwMode="auto">
          <a:xfrm>
            <a:off x="1683621" y="6255768"/>
            <a:ext cx="5753100" cy="267331"/>
            <a:chOff x="2021059" y="5197108"/>
            <a:chExt cx="4172956" cy="268913"/>
          </a:xfrm>
        </p:grpSpPr>
        <p:sp>
          <p:nvSpPr>
            <p:cNvPr id="106507" name="Textfeld 25"/>
            <p:cNvSpPr txBox="1">
              <a:spLocks noChangeArrowheads="1"/>
            </p:cNvSpPr>
            <p:nvPr/>
          </p:nvSpPr>
          <p:spPr bwMode="auto">
            <a:xfrm>
              <a:off x="2120552" y="5218343"/>
              <a:ext cx="1502471" cy="247678"/>
            </a:xfrm>
            <a:prstGeom prst="rect">
              <a:avLst/>
            </a:prstGeom>
            <a:noFill/>
            <a:ln w="9525">
              <a:noFill/>
              <a:miter lim="800000"/>
              <a:headEnd/>
              <a:tailEnd/>
            </a:ln>
          </p:spPr>
          <p:txBody>
            <a:bodyPr wrap="none">
              <a:spAutoFit/>
            </a:bodyPr>
            <a:lstStyle/>
            <a:p>
              <a:r>
                <a:rPr lang="de-DE" sz="1000" dirty="0"/>
                <a:t>Overall losses (in </a:t>
              </a:r>
              <a:r>
                <a:rPr lang="de-DE" sz="1000" dirty="0" smtClean="0"/>
                <a:t>2012 </a:t>
              </a:r>
              <a:r>
                <a:rPr lang="de-DE" sz="1000" dirty="0"/>
                <a:t>values)  </a:t>
              </a:r>
            </a:p>
          </p:txBody>
        </p:sp>
        <p:sp>
          <p:nvSpPr>
            <p:cNvPr id="106508" name="Textfeld 26"/>
            <p:cNvSpPr txBox="1">
              <a:spLocks noChangeArrowheads="1"/>
            </p:cNvSpPr>
            <p:nvPr/>
          </p:nvSpPr>
          <p:spPr bwMode="auto">
            <a:xfrm>
              <a:off x="4728671" y="5197108"/>
              <a:ext cx="1465344" cy="247043"/>
            </a:xfrm>
            <a:prstGeom prst="rect">
              <a:avLst/>
            </a:prstGeom>
            <a:noFill/>
            <a:ln w="9525">
              <a:noFill/>
              <a:miter lim="800000"/>
              <a:headEnd/>
              <a:tailEnd/>
            </a:ln>
          </p:spPr>
          <p:txBody>
            <a:bodyPr wrap="none">
              <a:spAutoFit/>
            </a:bodyPr>
            <a:lstStyle/>
            <a:p>
              <a:r>
                <a:rPr lang="de-DE" sz="1000" dirty="0"/>
                <a:t>Insured losses (in </a:t>
              </a:r>
              <a:r>
                <a:rPr lang="de-DE" sz="1000" dirty="0" smtClean="0"/>
                <a:t>2012 </a:t>
              </a:r>
              <a:r>
                <a:rPr lang="de-DE" sz="1000" dirty="0"/>
                <a:t>values)  </a:t>
              </a:r>
            </a:p>
          </p:txBody>
        </p:sp>
        <p:sp>
          <p:nvSpPr>
            <p:cNvPr id="106509" name="Rechteck 30"/>
            <p:cNvSpPr>
              <a:spLocks noChangeArrowheads="1"/>
            </p:cNvSpPr>
            <p:nvPr/>
          </p:nvSpPr>
          <p:spPr bwMode="auto">
            <a:xfrm>
              <a:off x="2021059" y="5265972"/>
              <a:ext cx="99493" cy="137618"/>
            </a:xfrm>
            <a:prstGeom prst="rect">
              <a:avLst/>
            </a:prstGeom>
            <a:solidFill>
              <a:srgbClr val="92D050"/>
            </a:solidFill>
            <a:ln w="9525" algn="ctr">
              <a:noFill/>
              <a:round/>
              <a:headEnd/>
              <a:tailEnd/>
            </a:ln>
          </p:spPr>
          <p:txBody>
            <a:bodyPr wrap="none">
              <a:spAutoFit/>
            </a:bodyPr>
            <a:lstStyle/>
            <a:p>
              <a:pPr marL="266700" indent="-265113"/>
              <a:endParaRPr lang="de-DE"/>
            </a:p>
          </p:txBody>
        </p:sp>
        <p:sp>
          <p:nvSpPr>
            <p:cNvPr id="106510" name="Rechteck 31"/>
            <p:cNvSpPr>
              <a:spLocks noChangeArrowheads="1"/>
            </p:cNvSpPr>
            <p:nvPr/>
          </p:nvSpPr>
          <p:spPr bwMode="auto">
            <a:xfrm>
              <a:off x="4609400" y="5265958"/>
              <a:ext cx="99493" cy="137618"/>
            </a:xfrm>
            <a:prstGeom prst="rect">
              <a:avLst/>
            </a:prstGeom>
            <a:solidFill>
              <a:srgbClr val="002060"/>
            </a:solidFill>
            <a:ln w="9525" algn="ctr">
              <a:noFill/>
              <a:round/>
              <a:headEnd/>
              <a:tailEnd/>
            </a:ln>
          </p:spPr>
          <p:txBody>
            <a:bodyPr>
              <a:spAutoFit/>
            </a:bodyPr>
            <a:lstStyle/>
            <a:p>
              <a:pPr marL="266700" indent="-265113"/>
              <a:endParaRPr lang="de-DE"/>
            </a:p>
          </p:txBody>
        </p:sp>
      </p:grpSp>
      <p:sp>
        <p:nvSpPr>
          <p:cNvPr id="17" name="Rectangle 3"/>
          <p:cNvSpPr>
            <a:spLocks noChangeArrowheads="1"/>
          </p:cNvSpPr>
          <p:nvPr/>
        </p:nvSpPr>
        <p:spPr bwMode="auto">
          <a:xfrm>
            <a:off x="39688" y="6383338"/>
            <a:ext cx="2895600" cy="400050"/>
          </a:xfrm>
          <a:prstGeom prst="rect">
            <a:avLst/>
          </a:prstGeom>
          <a:noFill/>
          <a:ln w="9525" algn="ctr">
            <a:noFill/>
            <a:miter lim="800000"/>
            <a:headEnd/>
            <a:tailEnd/>
          </a:ln>
        </p:spPr>
        <p:txBody>
          <a:bodyPr anchor="ctr">
            <a:spAutoFit/>
          </a:bodyPr>
          <a:lstStyle/>
          <a:p>
            <a:pPr>
              <a:defRPr/>
            </a:pPr>
            <a:endParaRPr lang="en-US" sz="1000" dirty="0">
              <a:solidFill>
                <a:schemeClr val="accent4">
                  <a:lumMod val="75000"/>
                </a:schemeClr>
              </a:solidFill>
            </a:endParaRPr>
          </a:p>
          <a:p>
            <a:pPr>
              <a:defRPr/>
            </a:pPr>
            <a:r>
              <a:rPr lang="en-US" sz="1000" dirty="0">
                <a:solidFill>
                  <a:schemeClr val="accent4">
                    <a:lumMod val="75000"/>
                  </a:schemeClr>
                </a:solidFill>
              </a:rPr>
              <a:t>Source: MR </a:t>
            </a:r>
            <a:r>
              <a:rPr lang="en-US" sz="1000" dirty="0" err="1">
                <a:solidFill>
                  <a:schemeClr val="accent4">
                    <a:lumMod val="75000"/>
                  </a:schemeClr>
                </a:solidFill>
              </a:rPr>
              <a:t>NatCat</a:t>
            </a:r>
            <a:r>
              <a:rPr lang="en-US" sz="1000" i="1" dirty="0" err="1">
                <a:solidFill>
                  <a:schemeClr val="accent4">
                    <a:lumMod val="75000"/>
                  </a:schemeClr>
                </a:solidFill>
              </a:rPr>
              <a:t>SERVICE</a:t>
            </a:r>
            <a:endParaRPr lang="en-US" sz="1000" dirty="0">
              <a:solidFill>
                <a:schemeClr val="accent4">
                  <a:lumMod val="75000"/>
                </a:schemeClr>
              </a:solidFill>
            </a:endParaRPr>
          </a:p>
        </p:txBody>
      </p:sp>
      <p:sp>
        <p:nvSpPr>
          <p:cNvPr id="16" name="Rectangle 3"/>
          <p:cNvSpPr>
            <a:spLocks noChangeArrowheads="1"/>
          </p:cNvSpPr>
          <p:nvPr/>
        </p:nvSpPr>
        <p:spPr bwMode="black">
          <a:xfrm>
            <a:off x="347663" y="1365250"/>
            <a:ext cx="8534400"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smtClean="0">
                <a:solidFill>
                  <a:srgbClr val="225A7A"/>
                </a:solidFill>
                <a:latin typeface="Arial" charset="0"/>
                <a:cs typeface="Arial" charset="0"/>
              </a:rPr>
              <a:t>(2012 </a:t>
            </a:r>
            <a:r>
              <a:rPr lang="en-US" sz="1600" b="1" dirty="0">
                <a:solidFill>
                  <a:srgbClr val="225A7A"/>
                </a:solidFill>
                <a:latin typeface="Arial" charset="0"/>
                <a:cs typeface="Arial" charset="0"/>
              </a:rPr>
              <a:t>Dollars, $ Billions</a:t>
            </a:r>
            <a:r>
              <a:rPr lang="en-US" sz="1600" b="1" dirty="0" smtClean="0">
                <a:solidFill>
                  <a:srgbClr val="225A7A"/>
                </a:solidFill>
                <a:latin typeface="Arial" charset="0"/>
                <a:cs typeface="Arial" charset="0"/>
              </a:rPr>
              <a:t>)</a:t>
            </a:r>
            <a:endParaRPr lang="en-US" sz="1600" b="1" dirty="0">
              <a:solidFill>
                <a:srgbClr val="225A7A"/>
              </a:solidFill>
              <a:latin typeface="Arial" charset="0"/>
              <a:cs typeface="Arial" charset="0"/>
            </a:endParaRPr>
          </a:p>
        </p:txBody>
      </p:sp>
      <p:sp>
        <p:nvSpPr>
          <p:cNvPr id="23" name="Rectangle 3"/>
          <p:cNvSpPr>
            <a:spLocks noChangeArrowheads="1"/>
          </p:cNvSpPr>
          <p:nvPr/>
        </p:nvSpPr>
        <p:spPr bwMode="black">
          <a:xfrm>
            <a:off x="500063" y="1112920"/>
            <a:ext cx="8534400" cy="276999"/>
          </a:xfrm>
          <a:prstGeom prst="rect">
            <a:avLst/>
          </a:prstGeom>
          <a:noFill/>
          <a:ln w="9525" algn="ctr">
            <a:noFill/>
            <a:miter lim="800000"/>
            <a:headEnd/>
            <a:tailEnd/>
          </a:ln>
        </p:spPr>
        <p:txBody>
          <a:bodyPr lIns="0" tIns="0" rIns="0" bIns="0">
            <a:spAutoFit/>
          </a:bodyPr>
          <a:lstStyle/>
          <a:p>
            <a:pPr algn="ctr" defTabSz="114300" eaLnBrk="0" fontAlgn="base" hangingPunct="0">
              <a:lnSpc>
                <a:spcPct val="90000"/>
              </a:lnSpc>
              <a:spcBef>
                <a:spcPct val="20000"/>
              </a:spcBef>
              <a:spcAft>
                <a:spcPct val="0"/>
              </a:spcAft>
            </a:pPr>
            <a:r>
              <a:rPr lang="en-US" sz="2000" b="1" dirty="0" smtClean="0">
                <a:solidFill>
                  <a:srgbClr val="225A7A"/>
                </a:solidFill>
                <a:latin typeface="Arial" charset="0"/>
                <a:cs typeface="Arial" charset="0"/>
              </a:rPr>
              <a:t>(Overall and </a:t>
            </a:r>
            <a:r>
              <a:rPr lang="en-US" sz="2000" b="1" dirty="0" smtClean="0">
                <a:solidFill>
                  <a:srgbClr val="225A7A"/>
                </a:solidFill>
              </a:rPr>
              <a:t>Insured Losses)</a:t>
            </a:r>
            <a:endParaRPr lang="en-US" sz="2000" b="1" dirty="0">
              <a:solidFill>
                <a:srgbClr val="225A7A"/>
              </a:solidFill>
              <a:latin typeface="Arial" charset="0"/>
              <a:cs typeface="Arial" charset="0"/>
            </a:endParaRPr>
          </a:p>
        </p:txBody>
      </p:sp>
      <p:pic>
        <p:nvPicPr>
          <p:cNvPr id="20" name="Picture 2"/>
          <p:cNvPicPr>
            <a:picLocks noChangeAspect="1" noChangeArrowheads="1"/>
          </p:cNvPicPr>
          <p:nvPr>
            <p:custDataLst>
              <p:tags r:id="rId1"/>
            </p:custDataLst>
          </p:nvPr>
        </p:nvPicPr>
        <p:blipFill>
          <a:blip r:embed="rId3" cstate="email"/>
          <a:srcRect/>
          <a:stretch>
            <a:fillRect/>
          </a:stretch>
        </p:blipFill>
        <p:spPr bwMode="auto">
          <a:xfrm>
            <a:off x="489155" y="1826340"/>
            <a:ext cx="7855713" cy="4415066"/>
          </a:xfrm>
          <a:prstGeom prst="rect">
            <a:avLst/>
          </a:prstGeom>
          <a:noFill/>
          <a:ln w="9525">
            <a:noFill/>
            <a:miter lim="800000"/>
            <a:headEnd/>
            <a:tailEnd/>
          </a:ln>
          <a:effectLst/>
        </p:spPr>
      </p:pic>
      <p:sp>
        <p:nvSpPr>
          <p:cNvPr id="24" name="AutoShape 7"/>
          <p:cNvSpPr>
            <a:spLocks noChangeArrowheads="1"/>
          </p:cNvSpPr>
          <p:nvPr/>
        </p:nvSpPr>
        <p:spPr bwMode="blackWhite">
          <a:xfrm>
            <a:off x="1209609" y="1768596"/>
            <a:ext cx="2596292" cy="2803160"/>
          </a:xfrm>
          <a:prstGeom prst="wedgeRectCallout">
            <a:avLst>
              <a:gd name="adj1" fmla="val 47846"/>
              <a:gd name="adj2" fmla="val 1777"/>
            </a:avLst>
          </a:prstGeom>
          <a:gradFill rotWithShape="1">
            <a:gsLst>
              <a:gs pos="0">
                <a:schemeClr val="tx2"/>
              </a:gs>
              <a:gs pos="100000">
                <a:schemeClr val="tx2">
                  <a:gamma/>
                  <a:shade val="66275"/>
                  <a:invGamma/>
                </a:schemeClr>
              </a:gs>
            </a:gsLst>
            <a:lin ang="5400000" scaled="1"/>
          </a:gradFill>
          <a:ln w="28575" algn="ctr">
            <a:no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latin typeface="Arial" charset="0"/>
                <a:cs typeface="Arial" charset="0"/>
              </a:rPr>
              <a:t>2012 was the 2</a:t>
            </a:r>
            <a:r>
              <a:rPr lang="en-US" b="1" baseline="30000" dirty="0" smtClean="0">
                <a:solidFill>
                  <a:srgbClr val="FFFFFF"/>
                </a:solidFill>
                <a:latin typeface="Arial" charset="0"/>
                <a:cs typeface="Arial" charset="0"/>
              </a:rPr>
              <a:t>nd</a:t>
            </a:r>
            <a:r>
              <a:rPr lang="en-US" b="1" dirty="0" smtClean="0">
                <a:solidFill>
                  <a:srgbClr val="FFFFFF"/>
                </a:solidFill>
                <a:latin typeface="Arial" charset="0"/>
                <a:cs typeface="Arial" charset="0"/>
              </a:rPr>
              <a:t> or 3</a:t>
            </a:r>
            <a:r>
              <a:rPr lang="en-US" b="1" baseline="30000" dirty="0" smtClean="0">
                <a:solidFill>
                  <a:srgbClr val="FFFFFF"/>
                </a:solidFill>
                <a:latin typeface="Arial" charset="0"/>
                <a:cs typeface="Arial" charset="0"/>
              </a:rPr>
              <a:t>rd</a:t>
            </a:r>
            <a:r>
              <a:rPr lang="en-US" b="1" dirty="0" smtClean="0">
                <a:solidFill>
                  <a:srgbClr val="FFFFFF"/>
                </a:solidFill>
                <a:latin typeface="Arial" charset="0"/>
                <a:cs typeface="Arial" charset="0"/>
              </a:rPr>
              <a:t> most expensive year on record for insured catastrophe losses in the US.</a:t>
            </a:r>
          </a:p>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latin typeface="Arial" charset="0"/>
                <a:cs typeface="Arial" charset="0"/>
              </a:rPr>
              <a:t>Approximately 57% of the overall cost of catastrophes in the US was covered by insurance in 2012</a:t>
            </a:r>
            <a:endParaRPr lang="en-US" b="1" dirty="0">
              <a:solidFill>
                <a:srgbClr val="FFFFFF"/>
              </a:solidFill>
              <a:latin typeface="Arial" charset="0"/>
              <a:cs typeface="Arial" charset="0"/>
            </a:endParaRPr>
          </a:p>
        </p:txBody>
      </p:sp>
      <p:sp>
        <p:nvSpPr>
          <p:cNvPr id="25" name="AutoShape 7"/>
          <p:cNvSpPr>
            <a:spLocks noChangeArrowheads="1"/>
          </p:cNvSpPr>
          <p:nvPr/>
        </p:nvSpPr>
        <p:spPr bwMode="blackWhite">
          <a:xfrm>
            <a:off x="6740012" y="1659556"/>
            <a:ext cx="2192242" cy="1290638"/>
          </a:xfrm>
          <a:prstGeom prst="wedgeRectCallout">
            <a:avLst>
              <a:gd name="adj1" fmla="val 13454"/>
              <a:gd name="adj2" fmla="val 13601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u="sng" dirty="0" smtClean="0">
                <a:solidFill>
                  <a:srgbClr val="FFFFFF"/>
                </a:solidFill>
                <a:latin typeface="Arial" pitchFamily="34" charset="0"/>
                <a:cs typeface="Arial" pitchFamily="34" charset="0"/>
              </a:rPr>
              <a:t>2012 Losses</a:t>
            </a:r>
            <a:endParaRPr lang="en-US" b="1" u="sng" dirty="0">
              <a:solidFill>
                <a:srgbClr val="FFFFFF"/>
              </a:solidFill>
              <a:latin typeface="Arial" pitchFamily="34" charset="0"/>
              <a:cs typeface="Arial" pitchFamily="34" charset="0"/>
            </a:endParaRPr>
          </a:p>
          <a:p>
            <a:pPr algn="ctr" eaLnBrk="0" hangingPunct="0">
              <a:lnSpc>
                <a:spcPct val="90000"/>
              </a:lnSpc>
              <a:spcBef>
                <a:spcPct val="50000"/>
              </a:spcBef>
              <a:buClr>
                <a:srgbClr val="FFFFFF"/>
              </a:buClr>
              <a:buFont typeface="Wingdings" pitchFamily="2" charset="2"/>
              <a:buNone/>
              <a:defRPr/>
            </a:pPr>
            <a:r>
              <a:rPr lang="en-US" b="1" dirty="0">
                <a:solidFill>
                  <a:srgbClr val="FFFFFF"/>
                </a:solidFill>
                <a:latin typeface="Arial" pitchFamily="34" charset="0"/>
                <a:cs typeface="Arial" pitchFamily="34" charset="0"/>
              </a:rPr>
              <a:t>Overall </a:t>
            </a:r>
            <a:r>
              <a:rPr lang="en-US" b="1" dirty="0" smtClean="0">
                <a:solidFill>
                  <a:srgbClr val="FFFFFF"/>
                </a:solidFill>
                <a:latin typeface="Arial" pitchFamily="34" charset="0"/>
                <a:cs typeface="Arial" pitchFamily="34" charset="0"/>
              </a:rPr>
              <a:t>: $101.1B</a:t>
            </a:r>
            <a:endParaRPr lang="en-US" b="1" dirty="0">
              <a:solidFill>
                <a:srgbClr val="FFFFFF"/>
              </a:solidFill>
              <a:latin typeface="Arial" pitchFamily="34" charset="0"/>
              <a:cs typeface="Arial" pitchFamily="34" charset="0"/>
            </a:endParaRPr>
          </a:p>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Insured: $57.9B</a:t>
            </a:r>
            <a:endParaRPr lang="en-US" b="1" dirty="0">
              <a:solidFill>
                <a:srgbClr val="FFFFFF"/>
              </a:solidFill>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500"/>
                                        <p:tgtEl>
                                          <p:spTgt spid="24"/>
                                        </p:tgtEl>
                                      </p:cBhvr>
                                    </p:animEffect>
                                  </p:childTnLst>
                                </p:cTn>
                              </p:par>
                            </p:childTnLst>
                          </p:cTn>
                        </p:par>
                        <p:par>
                          <p:cTn id="8" fill="hold">
                            <p:stCondLst>
                              <p:cond delay="1200"/>
                            </p:stCondLst>
                            <p:childTnLst>
                              <p:par>
                                <p:cTn id="9" presetID="2" presetClass="entr" presetSubtype="4"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311150" y="209550"/>
            <a:ext cx="6840538" cy="720725"/>
          </a:xfrm>
        </p:spPr>
        <p:txBody>
          <a:bodyPr/>
          <a:lstStyle/>
          <a:p>
            <a:pPr>
              <a:defRPr/>
            </a:pPr>
            <a:r>
              <a:rPr lang="en-US" kern="1200" dirty="0" smtClean="0">
                <a:solidFill>
                  <a:srgbClr val="28688C"/>
                </a:solidFill>
                <a:latin typeface="Arial"/>
                <a:ea typeface="Arial Unicode MS"/>
                <a:cs typeface="Arial"/>
              </a:rPr>
              <a:t>U.S. Thunderstorm Loss Trends, </a:t>
            </a:r>
            <a:r>
              <a:rPr lang="en-US" dirty="0" smtClean="0">
                <a:solidFill>
                  <a:srgbClr val="28688C"/>
                </a:solidFill>
              </a:rPr>
              <a:t>1980 – 2012</a:t>
            </a:r>
            <a:endParaRPr lang="en-US" sz="2400" dirty="0">
              <a:solidFill>
                <a:srgbClr val="28688C"/>
              </a:solidFill>
            </a:endParaRPr>
          </a:p>
        </p:txBody>
      </p:sp>
      <p:sp>
        <p:nvSpPr>
          <p:cNvPr id="13" name="TextBox 12"/>
          <p:cNvSpPr txBox="1"/>
          <p:nvPr/>
        </p:nvSpPr>
        <p:spPr>
          <a:xfrm>
            <a:off x="8415338" y="6551613"/>
            <a:ext cx="685800" cy="274637"/>
          </a:xfrm>
          <a:prstGeom prst="rect">
            <a:avLst/>
          </a:prstGeom>
          <a:noFill/>
        </p:spPr>
        <p:txBody>
          <a:bodyPr anchor="ctr"/>
          <a:lstStyle/>
          <a:p>
            <a:pPr algn="r">
              <a:defRPr/>
            </a:pPr>
            <a:fld id="{8D0801B0-B425-4BBD-988E-B9240017401C}" type="slidenum">
              <a:rPr lang="en-US" sz="1000">
                <a:solidFill>
                  <a:schemeClr val="accent4">
                    <a:lumMod val="75000"/>
                  </a:schemeClr>
                </a:solidFill>
                <a:latin typeface="+mn-lt"/>
                <a:cs typeface="+mn-cs"/>
              </a:rPr>
              <a:pPr algn="r">
                <a:defRPr/>
              </a:pPr>
              <a:t>52</a:t>
            </a:fld>
            <a:endParaRPr lang="en-US" sz="1000" dirty="0">
              <a:solidFill>
                <a:schemeClr val="accent4">
                  <a:lumMod val="75000"/>
                </a:schemeClr>
              </a:solidFill>
              <a:latin typeface="+mn-lt"/>
              <a:cs typeface="+mn-cs"/>
            </a:endParaRPr>
          </a:p>
        </p:txBody>
      </p:sp>
      <p:sp>
        <p:nvSpPr>
          <p:cNvPr id="21" name="Rectangle 3"/>
          <p:cNvSpPr>
            <a:spLocks noChangeArrowheads="1"/>
          </p:cNvSpPr>
          <p:nvPr/>
        </p:nvSpPr>
        <p:spPr bwMode="auto">
          <a:xfrm>
            <a:off x="26988" y="6396038"/>
            <a:ext cx="4267200" cy="400050"/>
          </a:xfrm>
          <a:prstGeom prst="rect">
            <a:avLst/>
          </a:prstGeom>
          <a:noFill/>
          <a:ln w="9525" algn="ctr">
            <a:noFill/>
            <a:miter lim="800000"/>
            <a:headEnd/>
            <a:tailEnd/>
          </a:ln>
        </p:spPr>
        <p:txBody>
          <a:bodyPr anchor="ctr">
            <a:spAutoFit/>
          </a:bodyPr>
          <a:lstStyle/>
          <a:p>
            <a:pPr>
              <a:defRPr/>
            </a:pPr>
            <a:endParaRPr lang="en-US" sz="1000" dirty="0">
              <a:solidFill>
                <a:schemeClr val="accent4">
                  <a:lumMod val="75000"/>
                </a:schemeClr>
              </a:solidFill>
              <a:cs typeface="+mn-cs"/>
            </a:endParaRPr>
          </a:p>
          <a:p>
            <a:pPr>
              <a:defRPr/>
            </a:pPr>
            <a:r>
              <a:rPr lang="en-US" sz="1000" dirty="0">
                <a:solidFill>
                  <a:schemeClr val="accent4">
                    <a:lumMod val="75000"/>
                  </a:schemeClr>
                </a:solidFill>
                <a:cs typeface="+mn-cs"/>
              </a:rPr>
              <a:t>Source: Property Claims Service, MR </a:t>
            </a:r>
            <a:r>
              <a:rPr lang="en-US" sz="1000" dirty="0" err="1">
                <a:solidFill>
                  <a:schemeClr val="accent4">
                    <a:lumMod val="75000"/>
                  </a:schemeClr>
                </a:solidFill>
                <a:cs typeface="+mn-cs"/>
              </a:rPr>
              <a:t>NatCat</a:t>
            </a:r>
            <a:r>
              <a:rPr lang="en-US" sz="1000" i="1" dirty="0" err="1">
                <a:solidFill>
                  <a:schemeClr val="accent4">
                    <a:lumMod val="75000"/>
                  </a:schemeClr>
                </a:solidFill>
                <a:cs typeface="+mn-cs"/>
              </a:rPr>
              <a:t>SERVICE</a:t>
            </a:r>
            <a:endParaRPr lang="en-US" sz="1000" i="1" dirty="0">
              <a:solidFill>
                <a:schemeClr val="accent4">
                  <a:lumMod val="75000"/>
                </a:schemeClr>
              </a:solidFill>
              <a:cs typeface="+mn-cs"/>
            </a:endParaRPr>
          </a:p>
        </p:txBody>
      </p:sp>
      <p:pic>
        <p:nvPicPr>
          <p:cNvPr id="9" name="Picture 1"/>
          <p:cNvPicPr>
            <a:picLocks noChangeAspect="1" noChangeArrowheads="1"/>
          </p:cNvPicPr>
          <p:nvPr>
            <p:custDataLst>
              <p:tags r:id="rId1"/>
            </p:custDataLst>
          </p:nvPr>
        </p:nvPicPr>
        <p:blipFill>
          <a:blip r:embed="rId4" cstate="email"/>
          <a:srcRect/>
          <a:stretch>
            <a:fillRect/>
          </a:stretch>
        </p:blipFill>
        <p:spPr bwMode="auto">
          <a:xfrm>
            <a:off x="58992" y="1489587"/>
            <a:ext cx="8962290" cy="4816399"/>
          </a:xfrm>
          <a:prstGeom prst="rect">
            <a:avLst/>
          </a:prstGeom>
          <a:noFill/>
          <a:ln w="9525">
            <a:noFill/>
            <a:miter lim="800000"/>
            <a:headEnd/>
            <a:tailEnd/>
          </a:ln>
        </p:spPr>
      </p:pic>
      <p:sp>
        <p:nvSpPr>
          <p:cNvPr id="10" name="Text Box 17"/>
          <p:cNvSpPr txBox="1">
            <a:spLocks noChangeArrowheads="1"/>
          </p:cNvSpPr>
          <p:nvPr/>
        </p:nvSpPr>
        <p:spPr bwMode="auto">
          <a:xfrm>
            <a:off x="1059708" y="2563156"/>
            <a:ext cx="2381437" cy="2031325"/>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b="1" dirty="0">
                <a:solidFill>
                  <a:schemeClr val="bg1"/>
                </a:solidFill>
                <a:latin typeface="Arial" pitchFamily="34" charset="0"/>
                <a:cs typeface="Arial" pitchFamily="34" charset="0"/>
              </a:rPr>
              <a:t>Average thunderstorm losses are up </a:t>
            </a:r>
            <a:r>
              <a:rPr lang="en-US" b="1" dirty="0" smtClean="0">
                <a:solidFill>
                  <a:schemeClr val="bg1"/>
                </a:solidFill>
                <a:latin typeface="Arial" pitchFamily="34" charset="0"/>
                <a:cs typeface="Arial" pitchFamily="34" charset="0"/>
              </a:rPr>
              <a:t>7 </a:t>
            </a:r>
            <a:r>
              <a:rPr lang="en-US" b="1" dirty="0">
                <a:solidFill>
                  <a:schemeClr val="bg1"/>
                </a:solidFill>
                <a:latin typeface="Arial" pitchFamily="34" charset="0"/>
                <a:cs typeface="Arial" pitchFamily="34" charset="0"/>
              </a:rPr>
              <a:t>fold since the early </a:t>
            </a:r>
            <a:r>
              <a:rPr lang="en-US" b="1" dirty="0" smtClean="0">
                <a:solidFill>
                  <a:schemeClr val="bg1"/>
                </a:solidFill>
                <a:latin typeface="Arial" pitchFamily="34" charset="0"/>
                <a:cs typeface="Arial" pitchFamily="34" charset="0"/>
              </a:rPr>
              <a:t>1980s.  The 5- year running average loss is up sharply.</a:t>
            </a:r>
            <a:endParaRPr lang="en-US" b="1" dirty="0">
              <a:solidFill>
                <a:schemeClr val="bg1"/>
              </a:solidFill>
              <a:latin typeface="Arial" pitchFamily="34" charset="0"/>
              <a:cs typeface="Arial" pitchFamily="34" charset="0"/>
            </a:endParaRPr>
          </a:p>
        </p:txBody>
      </p:sp>
      <p:sp>
        <p:nvSpPr>
          <p:cNvPr id="11" name="Text Box 17"/>
          <p:cNvSpPr txBox="1">
            <a:spLocks noChangeArrowheads="1"/>
          </p:cNvSpPr>
          <p:nvPr/>
        </p:nvSpPr>
        <p:spPr bwMode="auto">
          <a:xfrm>
            <a:off x="3544524" y="1110813"/>
            <a:ext cx="3940175" cy="1477962"/>
          </a:xfrm>
          <a:prstGeom prst="rect">
            <a:avLst/>
          </a:prstGeom>
          <a:solidFill>
            <a:schemeClr val="accent1">
              <a:lumMod val="75000"/>
            </a:schemeClr>
          </a:solidFill>
          <a:ln w="9525" algn="ctr">
            <a:noFill/>
            <a:miter lim="800000"/>
            <a:headEnd/>
            <a:tailEnd/>
          </a:ln>
        </p:spPr>
        <p:txBody>
          <a:bodyPr>
            <a:spAutoFit/>
          </a:bodyPr>
          <a:lstStyle/>
          <a:p>
            <a:pPr algn="ctr">
              <a:defRPr/>
            </a:pPr>
            <a:r>
              <a:rPr lang="en-US" b="1" dirty="0">
                <a:solidFill>
                  <a:schemeClr val="bg1"/>
                </a:solidFill>
                <a:latin typeface="Arial" pitchFamily="34" charset="0"/>
                <a:cs typeface="Arial" pitchFamily="34" charset="0"/>
              </a:rPr>
              <a:t>Hurricanes get all the headlines, but thunderstorms are consistent producers of large scale loss. </a:t>
            </a:r>
            <a:r>
              <a:rPr lang="en-US" b="1" dirty="0" smtClean="0">
                <a:solidFill>
                  <a:schemeClr val="bg1"/>
                </a:solidFill>
                <a:latin typeface="Arial" pitchFamily="34" charset="0"/>
                <a:cs typeface="Arial" pitchFamily="34" charset="0"/>
              </a:rPr>
              <a:t>2008-2012 </a:t>
            </a:r>
            <a:r>
              <a:rPr lang="en-US" b="1" dirty="0">
                <a:solidFill>
                  <a:schemeClr val="bg1"/>
                </a:solidFill>
                <a:latin typeface="Arial" pitchFamily="34" charset="0"/>
                <a:cs typeface="Arial" pitchFamily="34" charset="0"/>
              </a:rPr>
              <a:t>are the most expensive years on record.</a:t>
            </a:r>
          </a:p>
        </p:txBody>
      </p:sp>
      <p:sp>
        <p:nvSpPr>
          <p:cNvPr id="15" name="AutoShape 7"/>
          <p:cNvSpPr>
            <a:spLocks noChangeArrowheads="1"/>
          </p:cNvSpPr>
          <p:nvPr/>
        </p:nvSpPr>
        <p:spPr bwMode="blackWhite">
          <a:xfrm>
            <a:off x="4100052" y="2873672"/>
            <a:ext cx="3531191" cy="975657"/>
          </a:xfrm>
          <a:prstGeom prst="wedgeRectCallout">
            <a:avLst>
              <a:gd name="adj1" fmla="val 83019"/>
              <a:gd name="adj2" fmla="val 62314"/>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dirty="0">
                <a:solidFill>
                  <a:srgbClr val="FFFFFF"/>
                </a:solidFill>
                <a:latin typeface="Arial" pitchFamily="34" charset="0"/>
                <a:cs typeface="Arial" pitchFamily="34" charset="0"/>
              </a:rPr>
              <a:t>Thunderstorm losses </a:t>
            </a:r>
            <a:r>
              <a:rPr lang="en-US" b="1" dirty="0" smtClean="0">
                <a:solidFill>
                  <a:srgbClr val="FFFFFF"/>
                </a:solidFill>
                <a:latin typeface="Arial" pitchFamily="34" charset="0"/>
                <a:cs typeface="Arial" pitchFamily="34" charset="0"/>
              </a:rPr>
              <a:t>in 2012 </a:t>
            </a:r>
            <a:r>
              <a:rPr lang="en-US" b="1" dirty="0">
                <a:solidFill>
                  <a:srgbClr val="FFFFFF"/>
                </a:solidFill>
                <a:latin typeface="Arial" pitchFamily="34" charset="0"/>
                <a:cs typeface="Arial" pitchFamily="34" charset="0"/>
              </a:rPr>
              <a:t>totaled </a:t>
            </a:r>
            <a:r>
              <a:rPr lang="en-US" b="1" dirty="0" smtClean="0">
                <a:solidFill>
                  <a:srgbClr val="FFFFFF"/>
                </a:solidFill>
                <a:latin typeface="Arial" pitchFamily="34" charset="0"/>
                <a:cs typeface="Arial" pitchFamily="34" charset="0"/>
              </a:rPr>
              <a:t>$14.9 billion, the 2</a:t>
            </a:r>
            <a:r>
              <a:rPr lang="en-US" b="1" baseline="30000" dirty="0" smtClean="0">
                <a:solidFill>
                  <a:srgbClr val="FFFFFF"/>
                </a:solidFill>
                <a:latin typeface="Arial" pitchFamily="34" charset="0"/>
                <a:cs typeface="Arial" pitchFamily="34" charset="0"/>
              </a:rPr>
              <a:t>nd</a:t>
            </a:r>
            <a:r>
              <a:rPr lang="en-US" b="1" dirty="0" smtClean="0">
                <a:solidFill>
                  <a:srgbClr val="FFFFFF"/>
                </a:solidFill>
                <a:latin typeface="Arial" pitchFamily="34" charset="0"/>
                <a:cs typeface="Arial" pitchFamily="34" charset="0"/>
              </a:rPr>
              <a:t> highest on record</a:t>
            </a:r>
            <a:endParaRPr lang="en-US" b="1" dirty="0">
              <a:solidFill>
                <a:srgbClr val="FFFFFF"/>
              </a:solidFill>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5"/>
                                        </p:tgtEl>
                                        <p:attrNameLst>
                                          <p:attrName>style.visibility</p:attrName>
                                        </p:attrNameLst>
                                      </p:cBhvr>
                                      <p:to>
                                        <p:strVal val="visible"/>
                                      </p:to>
                                    </p:set>
                                    <p:animEffect transition="in" filter="wipe(right)">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9939" name="Rectangle 105"/>
          <p:cNvSpPr>
            <a:spLocks noGrp="1" noChangeArrowheads="1"/>
          </p:cNvSpPr>
          <p:nvPr>
            <p:ph type="dt" sz="quarter" idx="10"/>
          </p:nvPr>
        </p:nvSpPr>
        <p:spPr/>
        <p:txBody>
          <a:bodyPr/>
          <a:lstStyle/>
          <a:p>
            <a:pPr>
              <a:defRPr/>
            </a:pPr>
            <a:r>
              <a:rPr lang="en-US" smtClean="0"/>
              <a:t>12/01/09 - 9pm</a:t>
            </a:r>
          </a:p>
        </p:txBody>
      </p:sp>
      <p:sp>
        <p:nvSpPr>
          <p:cNvPr id="39941" name="Rectangle 110"/>
          <p:cNvSpPr>
            <a:spLocks noGrp="1" noChangeArrowheads="1"/>
          </p:cNvSpPr>
          <p:nvPr>
            <p:ph type="sldNum" sz="quarter" idx="12"/>
          </p:nvPr>
        </p:nvSpPr>
        <p:spPr/>
        <p:txBody>
          <a:bodyPr/>
          <a:lstStyle/>
          <a:p>
            <a:pPr>
              <a:defRPr/>
            </a:pPr>
            <a:fld id="{1FD7B5BD-624F-4B7E-8F48-4832CB39796A}" type="slidenum">
              <a:rPr lang="en-US" smtClean="0"/>
              <a:pPr>
                <a:defRPr/>
              </a:pPr>
              <a:t>53</a:t>
            </a:fld>
            <a:endParaRPr lang="en-US" smtClean="0"/>
          </a:p>
        </p:txBody>
      </p:sp>
      <p:sp>
        <p:nvSpPr>
          <p:cNvPr id="33798" name="Freeform 2"/>
          <p:cNvSpPr>
            <a:spLocks/>
          </p:cNvSpPr>
          <p:nvPr/>
        </p:nvSpPr>
        <p:spPr bwMode="gray">
          <a:xfrm>
            <a:off x="4424363" y="2084388"/>
            <a:ext cx="120650" cy="531812"/>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3799" name="Rectangle 3"/>
          <p:cNvSpPr>
            <a:spLocks noGrp="1" noChangeArrowheads="1"/>
          </p:cNvSpPr>
          <p:nvPr>
            <p:ph type="title"/>
          </p:nvPr>
        </p:nvSpPr>
        <p:spPr>
          <a:xfrm>
            <a:off x="44450" y="90488"/>
            <a:ext cx="7699375" cy="860425"/>
          </a:xfrm>
        </p:spPr>
        <p:txBody>
          <a:bodyPr/>
          <a:lstStyle/>
          <a:p>
            <a:r>
              <a:rPr lang="en-US" dirty="0" smtClean="0"/>
              <a:t>U.S. Insured Catastrophe Losses by Cause of Loss, 2011 ($ Millions)</a:t>
            </a:r>
            <a:endParaRPr lang="en-US" baseline="30000" dirty="0" smtClean="0"/>
          </a:p>
        </p:txBody>
      </p:sp>
      <p:graphicFrame>
        <p:nvGraphicFramePr>
          <p:cNvPr id="6151176" name="Object 8"/>
          <p:cNvGraphicFramePr>
            <a:graphicFrameLocks noGrp="1"/>
          </p:cNvGraphicFramePr>
          <p:nvPr>
            <p:ph idx="4294967295"/>
          </p:nvPr>
        </p:nvGraphicFramePr>
        <p:xfrm>
          <a:off x="2159000" y="1584325"/>
          <a:ext cx="4486275" cy="3695700"/>
        </p:xfrm>
        <a:graphic>
          <a:graphicData uri="http://schemas.openxmlformats.org/presentationml/2006/ole">
            <p:oleObj spid="_x0000_s3885058" name="Chart" r:id="rId4" imgW="4486147" imgH="3695661" progId="MSGraph.Chart.8">
              <p:embed followColorScheme="full"/>
            </p:oleObj>
          </a:graphicData>
        </a:graphic>
      </p:graphicFrame>
      <p:sp>
        <p:nvSpPr>
          <p:cNvPr id="54280" name="Rectangle 5"/>
          <p:cNvSpPr>
            <a:spLocks noChangeArrowheads="1"/>
          </p:cNvSpPr>
          <p:nvPr/>
        </p:nvSpPr>
        <p:spPr bwMode="auto">
          <a:xfrm>
            <a:off x="0" y="6389410"/>
            <a:ext cx="8821738" cy="468590"/>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defRPr/>
            </a:pPr>
            <a:r>
              <a:rPr lang="en-US" sz="1100" dirty="0"/>
              <a:t>							</a:t>
            </a:r>
            <a:r>
              <a:rPr lang="en-US" sz="1100" dirty="0" smtClean="0"/>
              <a:t>.</a:t>
            </a:r>
            <a:endParaRPr lang="en-US" sz="1100" dirty="0"/>
          </a:p>
          <a:p>
            <a:pPr eaLnBrk="0" hangingPunct="0">
              <a:lnSpc>
                <a:spcPct val="85000"/>
              </a:lnSpc>
              <a:spcBef>
                <a:spcPct val="25000"/>
              </a:spcBef>
              <a:buClr>
                <a:schemeClr val="accent2"/>
              </a:buClr>
              <a:buFont typeface="Wingdings" pitchFamily="2" charset="2"/>
              <a:buNone/>
              <a:defRPr/>
            </a:pPr>
            <a:r>
              <a:rPr lang="en-US" sz="1100" dirty="0"/>
              <a:t>Source: ISO’s Property Claim Services </a:t>
            </a:r>
            <a:r>
              <a:rPr lang="en-US" sz="1100" dirty="0" smtClean="0"/>
              <a:t>Unit, Munich Re; Insurance Information Institute.</a:t>
            </a:r>
            <a:endParaRPr lang="en-US" sz="1100" dirty="0"/>
          </a:p>
        </p:txBody>
      </p:sp>
      <p:sp>
        <p:nvSpPr>
          <p:cNvPr id="33801" name="Rectangle 7"/>
          <p:cNvSpPr>
            <a:spLocks noChangeArrowheads="1"/>
          </p:cNvSpPr>
          <p:nvPr/>
        </p:nvSpPr>
        <p:spPr bwMode="gray">
          <a:xfrm>
            <a:off x="5826411" y="1833896"/>
            <a:ext cx="2532062" cy="366254"/>
          </a:xfrm>
          <a:prstGeom prst="rect">
            <a:avLst/>
          </a:prstGeom>
          <a:noFill/>
          <a:ln w="9525">
            <a:noFill/>
            <a:miter lim="800000"/>
            <a:headEnd/>
            <a:tailEnd/>
          </a:ln>
        </p:spPr>
        <p:txBody>
          <a:bodyPr lIns="0" tIns="0" rIns="0" bIns="0" anchor="ctr">
            <a:spAutoFit/>
          </a:bodyPr>
          <a:lstStyle/>
          <a:p>
            <a:pPr algn="ctr">
              <a:lnSpc>
                <a:spcPct val="85000"/>
              </a:lnSpc>
            </a:pPr>
            <a:r>
              <a:rPr lang="en-US" sz="1400" dirty="0"/>
              <a:t>Hurricanes &amp; Tropical Storms, </a:t>
            </a:r>
            <a:r>
              <a:rPr lang="en-US" sz="1400" dirty="0" smtClean="0"/>
              <a:t>$5,510</a:t>
            </a:r>
            <a:endParaRPr lang="en-US" sz="1400" dirty="0"/>
          </a:p>
        </p:txBody>
      </p:sp>
      <p:sp>
        <p:nvSpPr>
          <p:cNvPr id="33802" name="Rectangle 8"/>
          <p:cNvSpPr>
            <a:spLocks noChangeArrowheads="1"/>
          </p:cNvSpPr>
          <p:nvPr/>
        </p:nvSpPr>
        <p:spPr bwMode="gray">
          <a:xfrm>
            <a:off x="4645235" y="1243715"/>
            <a:ext cx="1593850" cy="184150"/>
          </a:xfrm>
          <a:prstGeom prst="rect">
            <a:avLst/>
          </a:prstGeom>
          <a:noFill/>
          <a:ln w="9525">
            <a:noFill/>
            <a:miter lim="800000"/>
            <a:headEnd/>
            <a:tailEnd/>
          </a:ln>
        </p:spPr>
        <p:txBody>
          <a:bodyPr lIns="0" tIns="0" rIns="0" bIns="0" anchor="ctr">
            <a:spAutoFit/>
          </a:bodyPr>
          <a:lstStyle/>
          <a:p>
            <a:pPr>
              <a:lnSpc>
                <a:spcPct val="85000"/>
              </a:lnSpc>
            </a:pPr>
            <a:r>
              <a:rPr lang="en-US" sz="1400" dirty="0" smtClean="0"/>
              <a:t>Wildfires, $855</a:t>
            </a:r>
            <a:endParaRPr lang="en-US" sz="1400" dirty="0"/>
          </a:p>
        </p:txBody>
      </p:sp>
      <p:sp>
        <p:nvSpPr>
          <p:cNvPr id="33803" name="Rectangle 11"/>
          <p:cNvSpPr>
            <a:spLocks noChangeArrowheads="1"/>
          </p:cNvSpPr>
          <p:nvPr/>
        </p:nvSpPr>
        <p:spPr bwMode="gray">
          <a:xfrm>
            <a:off x="1352941" y="4790328"/>
            <a:ext cx="1831975" cy="366254"/>
          </a:xfrm>
          <a:prstGeom prst="rect">
            <a:avLst/>
          </a:prstGeom>
          <a:noFill/>
          <a:ln w="9525">
            <a:noFill/>
            <a:miter lim="800000"/>
            <a:headEnd/>
            <a:tailEnd/>
          </a:ln>
        </p:spPr>
        <p:txBody>
          <a:bodyPr lIns="0" tIns="0" rIns="0" bIns="0" anchor="ctr">
            <a:spAutoFit/>
          </a:bodyPr>
          <a:lstStyle/>
          <a:p>
            <a:pPr algn="r">
              <a:lnSpc>
                <a:spcPct val="85000"/>
              </a:lnSpc>
            </a:pPr>
            <a:r>
              <a:rPr lang="en-US" sz="1400" dirty="0" smtClean="0"/>
              <a:t>Thunderstorms (Incl. Tornadoes , $25,813</a:t>
            </a:r>
            <a:endParaRPr lang="en-US" sz="1400" dirty="0"/>
          </a:p>
        </p:txBody>
      </p:sp>
      <p:sp>
        <p:nvSpPr>
          <p:cNvPr id="33804" name="Rectangle 13"/>
          <p:cNvSpPr>
            <a:spLocks noChangeArrowheads="1"/>
          </p:cNvSpPr>
          <p:nvPr/>
        </p:nvSpPr>
        <p:spPr bwMode="gray">
          <a:xfrm>
            <a:off x="1156507" y="1923217"/>
            <a:ext cx="2095500" cy="182563"/>
          </a:xfrm>
          <a:prstGeom prst="rect">
            <a:avLst/>
          </a:prstGeom>
          <a:noFill/>
          <a:ln w="9525">
            <a:noFill/>
            <a:miter lim="800000"/>
            <a:headEnd/>
            <a:tailEnd/>
          </a:ln>
        </p:spPr>
        <p:txBody>
          <a:bodyPr lIns="0" tIns="0" rIns="0" bIns="0" anchor="ctr">
            <a:spAutoFit/>
          </a:bodyPr>
          <a:lstStyle/>
          <a:p>
            <a:pPr algn="ctr">
              <a:lnSpc>
                <a:spcPct val="85000"/>
              </a:lnSpc>
            </a:pPr>
            <a:r>
              <a:rPr lang="en-US" sz="1400" dirty="0"/>
              <a:t>Winter Storms, </a:t>
            </a:r>
            <a:r>
              <a:rPr lang="en-US" sz="1400" dirty="0" smtClean="0"/>
              <a:t>$2,017</a:t>
            </a:r>
            <a:endParaRPr lang="en-US" sz="1400" i="1" dirty="0"/>
          </a:p>
        </p:txBody>
      </p:sp>
      <p:sp>
        <p:nvSpPr>
          <p:cNvPr id="33806" name="Rectangle 15"/>
          <p:cNvSpPr>
            <a:spLocks noChangeArrowheads="1"/>
          </p:cNvSpPr>
          <p:nvPr/>
        </p:nvSpPr>
        <p:spPr bwMode="gray">
          <a:xfrm>
            <a:off x="639317" y="1655420"/>
            <a:ext cx="2614613" cy="182563"/>
          </a:xfrm>
          <a:prstGeom prst="rect">
            <a:avLst/>
          </a:prstGeom>
          <a:noFill/>
          <a:ln w="9525">
            <a:noFill/>
            <a:miter lim="800000"/>
            <a:headEnd/>
            <a:tailEnd/>
          </a:ln>
        </p:spPr>
        <p:txBody>
          <a:bodyPr lIns="0" tIns="0" rIns="0" bIns="0" anchor="ctr">
            <a:spAutoFit/>
          </a:bodyPr>
          <a:lstStyle/>
          <a:p>
            <a:pPr algn="r">
              <a:lnSpc>
                <a:spcPct val="85000"/>
              </a:lnSpc>
            </a:pPr>
            <a:r>
              <a:rPr lang="en-US" sz="1400" dirty="0"/>
              <a:t>Geological Events, </a:t>
            </a:r>
            <a:r>
              <a:rPr lang="en-US" sz="1400" dirty="0" smtClean="0"/>
              <a:t>$50, (0.1%)</a:t>
            </a:r>
            <a:endParaRPr lang="en-US" sz="1400" dirty="0"/>
          </a:p>
        </p:txBody>
      </p:sp>
      <p:sp>
        <p:nvSpPr>
          <p:cNvPr id="33807" name="Rectangle 15"/>
          <p:cNvSpPr>
            <a:spLocks noChangeArrowheads="1"/>
          </p:cNvSpPr>
          <p:nvPr/>
        </p:nvSpPr>
        <p:spPr bwMode="gray">
          <a:xfrm>
            <a:off x="1092775" y="1410530"/>
            <a:ext cx="2203450" cy="182563"/>
          </a:xfrm>
          <a:prstGeom prst="rect">
            <a:avLst/>
          </a:prstGeom>
          <a:noFill/>
          <a:ln w="9525">
            <a:noFill/>
            <a:miter lim="800000"/>
            <a:headEnd/>
            <a:tailEnd/>
          </a:ln>
        </p:spPr>
        <p:txBody>
          <a:bodyPr lIns="0" tIns="0" rIns="0" bIns="0" anchor="ctr">
            <a:spAutoFit/>
          </a:bodyPr>
          <a:lstStyle/>
          <a:p>
            <a:pPr algn="r">
              <a:lnSpc>
                <a:spcPct val="85000"/>
              </a:lnSpc>
            </a:pPr>
            <a:r>
              <a:rPr lang="en-US" sz="1400" dirty="0" smtClean="0"/>
              <a:t>Flood , $535, (1.5%)</a:t>
            </a:r>
            <a:endParaRPr lang="en-US" sz="1400" dirty="0"/>
          </a:p>
        </p:txBody>
      </p:sp>
      <p:sp>
        <p:nvSpPr>
          <p:cNvPr id="33808" name="Freeform 2"/>
          <p:cNvSpPr>
            <a:spLocks/>
          </p:cNvSpPr>
          <p:nvPr/>
        </p:nvSpPr>
        <p:spPr bwMode="gray">
          <a:xfrm>
            <a:off x="4459835" y="1543987"/>
            <a:ext cx="425450" cy="132596"/>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3809" name="Rectangle 8"/>
          <p:cNvSpPr>
            <a:spLocks noChangeArrowheads="1"/>
          </p:cNvSpPr>
          <p:nvPr/>
        </p:nvSpPr>
        <p:spPr bwMode="gray">
          <a:xfrm>
            <a:off x="5003800" y="1489778"/>
            <a:ext cx="1593850" cy="184150"/>
          </a:xfrm>
          <a:prstGeom prst="rect">
            <a:avLst/>
          </a:prstGeom>
          <a:noFill/>
          <a:ln w="9525">
            <a:noFill/>
            <a:miter lim="800000"/>
            <a:headEnd/>
            <a:tailEnd/>
          </a:ln>
        </p:spPr>
        <p:txBody>
          <a:bodyPr lIns="0" tIns="0" rIns="0" bIns="0" anchor="ctr">
            <a:spAutoFit/>
          </a:bodyPr>
          <a:lstStyle/>
          <a:p>
            <a:pPr>
              <a:lnSpc>
                <a:spcPct val="85000"/>
              </a:lnSpc>
            </a:pPr>
            <a:r>
              <a:rPr lang="en-US" sz="1400" dirty="0" smtClean="0"/>
              <a:t>Other,  $1,000</a:t>
            </a:r>
            <a:endParaRPr lang="en-US" sz="1400" dirty="0"/>
          </a:p>
        </p:txBody>
      </p:sp>
      <p:sp>
        <p:nvSpPr>
          <p:cNvPr id="33810" name="Freeform 2"/>
          <p:cNvSpPr>
            <a:spLocks/>
          </p:cNvSpPr>
          <p:nvPr/>
        </p:nvSpPr>
        <p:spPr bwMode="gray">
          <a:xfrm rot="5400000">
            <a:off x="3506687" y="1295610"/>
            <a:ext cx="253399" cy="630237"/>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3811" name="Freeform 2"/>
          <p:cNvSpPr>
            <a:spLocks/>
          </p:cNvSpPr>
          <p:nvPr/>
        </p:nvSpPr>
        <p:spPr bwMode="gray">
          <a:xfrm>
            <a:off x="4146058" y="1334905"/>
            <a:ext cx="425450" cy="338138"/>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3812" name="Text Box 6"/>
          <p:cNvSpPr txBox="1">
            <a:spLocks noChangeArrowheads="1"/>
          </p:cNvSpPr>
          <p:nvPr/>
        </p:nvSpPr>
        <p:spPr bwMode="blackWhite">
          <a:xfrm>
            <a:off x="6000099" y="4661940"/>
            <a:ext cx="2784475" cy="1810973"/>
          </a:xfrm>
          <a:prstGeom prst="rect">
            <a:avLst/>
          </a:prstGeom>
          <a:gradFill rotWithShape="1">
            <a:gsLst>
              <a:gs pos="0">
                <a:srgbClr val="225A7A"/>
              </a:gs>
              <a:gs pos="100000">
                <a:srgbClr val="173C51"/>
              </a:gs>
            </a:gsLst>
            <a:lin ang="5400000" scaled="1"/>
          </a:gradFill>
          <a:ln w="28575" algn="ctr">
            <a:solidFill>
              <a:srgbClr val="FFFFFF"/>
            </a:solidFill>
            <a:miter lim="800000"/>
            <a:headEnd type="none" w="sm" len="sm"/>
            <a:tailEnd type="none" w="sm" len="sm"/>
          </a:ln>
        </p:spPr>
        <p:txBody>
          <a:bodyPr tIns="91440" bIns="91440" anchor="ctr"/>
          <a:lstStyle/>
          <a:p>
            <a:pPr algn="ctr" eaLnBrk="0" hangingPunct="0">
              <a:lnSpc>
                <a:spcPct val="85000"/>
              </a:lnSpc>
              <a:spcBef>
                <a:spcPct val="50000"/>
              </a:spcBef>
              <a:buClr>
                <a:srgbClr val="FFFFFF"/>
              </a:buClr>
              <a:buFont typeface="Wingdings" pitchFamily="2" charset="2"/>
              <a:buNone/>
            </a:pPr>
            <a:r>
              <a:rPr lang="en-US" sz="2000" b="1" dirty="0" smtClean="0">
                <a:solidFill>
                  <a:srgbClr val="FFFFFF"/>
                </a:solidFill>
              </a:rPr>
              <a:t>2011’s insured loss distribution was unusual with tornado and thunderstorm accounting for the vast majority of loss</a:t>
            </a:r>
            <a:endParaRPr lang="en-US" sz="2000" b="1" dirty="0">
              <a:solidFill>
                <a:srgbClr val="FFFFFF"/>
              </a:solidFill>
            </a:endParaRPr>
          </a:p>
        </p:txBody>
      </p:sp>
      <p:sp>
        <p:nvSpPr>
          <p:cNvPr id="21" name="AutoShape 7"/>
          <p:cNvSpPr>
            <a:spLocks noChangeArrowheads="1"/>
          </p:cNvSpPr>
          <p:nvPr/>
        </p:nvSpPr>
        <p:spPr bwMode="blackWhite">
          <a:xfrm>
            <a:off x="258763" y="2818152"/>
            <a:ext cx="2244725" cy="1649074"/>
          </a:xfrm>
          <a:prstGeom prst="wedgeRectCallout">
            <a:avLst>
              <a:gd name="adj1" fmla="val 74460"/>
              <a:gd name="adj2" fmla="val 10355"/>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000" b="1" dirty="0" smtClean="0">
                <a:solidFill>
                  <a:schemeClr val="bg1"/>
                </a:solidFill>
                <a:cs typeface="+mn-cs"/>
              </a:rPr>
              <a:t>Thunderstorm/ Tornado losses were 2.5 times above the 30-year average</a:t>
            </a:r>
            <a:endParaRPr lang="en-US" sz="2000" b="1" dirty="0">
              <a:solidFill>
                <a:schemeClr val="bg1"/>
              </a:solidFill>
              <a:cs typeface="+mn-cs"/>
            </a:endParaRPr>
          </a:p>
        </p:txBody>
      </p:sp>
      <p:sp>
        <p:nvSpPr>
          <p:cNvPr id="22" name="Freeform 2"/>
          <p:cNvSpPr>
            <a:spLocks/>
          </p:cNvSpPr>
          <p:nvPr/>
        </p:nvSpPr>
        <p:spPr bwMode="gray">
          <a:xfrm rot="5400000">
            <a:off x="3462960" y="1491731"/>
            <a:ext cx="165961" cy="630237"/>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9939" name="Rectangle 105"/>
          <p:cNvSpPr>
            <a:spLocks noGrp="1" noChangeArrowheads="1"/>
          </p:cNvSpPr>
          <p:nvPr>
            <p:ph type="dt" sz="quarter" idx="10"/>
          </p:nvPr>
        </p:nvSpPr>
        <p:spPr/>
        <p:txBody>
          <a:bodyPr/>
          <a:lstStyle/>
          <a:p>
            <a:pPr>
              <a:defRPr/>
            </a:pPr>
            <a:r>
              <a:rPr lang="en-US" smtClean="0"/>
              <a:t>12/01/09 - 9pm</a:t>
            </a:r>
          </a:p>
        </p:txBody>
      </p:sp>
      <p:sp>
        <p:nvSpPr>
          <p:cNvPr id="39941" name="Rectangle 110"/>
          <p:cNvSpPr>
            <a:spLocks noGrp="1" noChangeArrowheads="1"/>
          </p:cNvSpPr>
          <p:nvPr>
            <p:ph type="sldNum" sz="quarter" idx="12"/>
          </p:nvPr>
        </p:nvSpPr>
        <p:spPr/>
        <p:txBody>
          <a:bodyPr/>
          <a:lstStyle/>
          <a:p>
            <a:pPr>
              <a:defRPr/>
            </a:pPr>
            <a:fld id="{1FD7B5BD-624F-4B7E-8F48-4832CB39796A}" type="slidenum">
              <a:rPr lang="en-US" smtClean="0"/>
              <a:pPr>
                <a:defRPr/>
              </a:pPr>
              <a:t>54</a:t>
            </a:fld>
            <a:endParaRPr lang="en-US" smtClean="0"/>
          </a:p>
        </p:txBody>
      </p:sp>
      <p:sp>
        <p:nvSpPr>
          <p:cNvPr id="33798" name="Freeform 2"/>
          <p:cNvSpPr>
            <a:spLocks/>
          </p:cNvSpPr>
          <p:nvPr/>
        </p:nvSpPr>
        <p:spPr bwMode="gray">
          <a:xfrm>
            <a:off x="4424363" y="2084388"/>
            <a:ext cx="120650" cy="531812"/>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3799" name="Rectangle 3"/>
          <p:cNvSpPr>
            <a:spLocks noGrp="1" noChangeArrowheads="1"/>
          </p:cNvSpPr>
          <p:nvPr>
            <p:ph type="title"/>
          </p:nvPr>
        </p:nvSpPr>
        <p:spPr>
          <a:xfrm>
            <a:off x="44450" y="90488"/>
            <a:ext cx="7699375" cy="860425"/>
          </a:xfrm>
        </p:spPr>
        <p:txBody>
          <a:bodyPr/>
          <a:lstStyle/>
          <a:p>
            <a:r>
              <a:rPr lang="en-US" dirty="0" smtClean="0"/>
              <a:t>Inflation Adjusted U.S. Catastrophe Losses by Cause of Loss, 1992–2011</a:t>
            </a:r>
            <a:r>
              <a:rPr lang="en-US" baseline="30000" dirty="0" smtClean="0"/>
              <a:t>1</a:t>
            </a:r>
          </a:p>
        </p:txBody>
      </p:sp>
      <p:graphicFrame>
        <p:nvGraphicFramePr>
          <p:cNvPr id="6151176" name="Object 8"/>
          <p:cNvGraphicFramePr>
            <a:graphicFrameLocks noGrp="1"/>
          </p:cNvGraphicFramePr>
          <p:nvPr>
            <p:ph idx="4294967295"/>
          </p:nvPr>
        </p:nvGraphicFramePr>
        <p:xfrm>
          <a:off x="2159000" y="1584325"/>
          <a:ext cx="4486275" cy="3695700"/>
        </p:xfrm>
        <a:graphic>
          <a:graphicData uri="http://schemas.openxmlformats.org/presentationml/2006/ole">
            <p:oleObj spid="_x0000_s3886082" name="Chart" r:id="rId4" imgW="4486147" imgH="3695661" progId="MSGraph.Chart.8">
              <p:embed followColorScheme="full"/>
            </p:oleObj>
          </a:graphicData>
        </a:graphic>
      </p:graphicFrame>
      <p:sp>
        <p:nvSpPr>
          <p:cNvPr id="54280" name="Rectangle 5"/>
          <p:cNvSpPr>
            <a:spLocks noChangeArrowheads="1"/>
          </p:cNvSpPr>
          <p:nvPr/>
        </p:nvSpPr>
        <p:spPr bwMode="auto">
          <a:xfrm>
            <a:off x="0" y="5457825"/>
            <a:ext cx="8821738" cy="14001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defRPr/>
            </a:pPr>
            <a:r>
              <a:rPr lang="en-US" sz="1100" dirty="0"/>
              <a:t>							</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Catastrophes are defined as events causing direct insured losses to property of $25 million or more in 2009 dollars.</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Excludes snow.</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Does not include NFIP flood losses</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Includes </a:t>
            </a:r>
            <a:r>
              <a:rPr lang="en-US" sz="1100" dirty="0" err="1"/>
              <a:t>wildland</a:t>
            </a:r>
            <a:r>
              <a:rPr lang="en-US" sz="1100" dirty="0"/>
              <a:t> fires</a:t>
            </a:r>
          </a:p>
          <a:p>
            <a:pPr marL="228600" indent="-228600" eaLnBrk="0" hangingPunct="0">
              <a:lnSpc>
                <a:spcPct val="85000"/>
              </a:lnSpc>
              <a:spcBef>
                <a:spcPct val="25000"/>
              </a:spcBef>
              <a:buClr>
                <a:schemeClr val="accent2"/>
              </a:buClr>
              <a:buFont typeface="Wingdings" pitchFamily="2" charset="2"/>
              <a:buAutoNum type="arabicPeriod"/>
              <a:defRPr/>
            </a:pPr>
            <a:r>
              <a:rPr lang="en-US" sz="1100" dirty="0"/>
              <a:t>Includes civil disorders, water damage, utility disruptions and non-property losses such as those covered by workers compensation.</a:t>
            </a:r>
          </a:p>
          <a:p>
            <a:pPr eaLnBrk="0" hangingPunct="0">
              <a:lnSpc>
                <a:spcPct val="85000"/>
              </a:lnSpc>
              <a:spcBef>
                <a:spcPct val="25000"/>
              </a:spcBef>
              <a:buClr>
                <a:schemeClr val="accent2"/>
              </a:buClr>
              <a:buFont typeface="Wingdings" pitchFamily="2" charset="2"/>
              <a:buNone/>
              <a:defRPr/>
            </a:pPr>
            <a:r>
              <a:rPr lang="en-US" sz="1100" dirty="0"/>
              <a:t>Source: ISO’s Property Claim Services Unit.  </a:t>
            </a:r>
          </a:p>
        </p:txBody>
      </p:sp>
      <p:sp>
        <p:nvSpPr>
          <p:cNvPr id="33801" name="Rectangle 7"/>
          <p:cNvSpPr>
            <a:spLocks noChangeArrowheads="1"/>
          </p:cNvSpPr>
          <p:nvPr/>
        </p:nvSpPr>
        <p:spPr bwMode="gray">
          <a:xfrm>
            <a:off x="6396038" y="3287713"/>
            <a:ext cx="2532062" cy="366712"/>
          </a:xfrm>
          <a:prstGeom prst="rect">
            <a:avLst/>
          </a:prstGeom>
          <a:noFill/>
          <a:ln w="9525">
            <a:noFill/>
            <a:miter lim="800000"/>
            <a:headEnd/>
            <a:tailEnd/>
          </a:ln>
        </p:spPr>
        <p:txBody>
          <a:bodyPr lIns="0" tIns="0" rIns="0" bIns="0" anchor="ctr">
            <a:spAutoFit/>
          </a:bodyPr>
          <a:lstStyle/>
          <a:p>
            <a:pPr algn="ctr">
              <a:lnSpc>
                <a:spcPct val="85000"/>
              </a:lnSpc>
            </a:pPr>
            <a:r>
              <a:rPr lang="en-US" sz="1400" dirty="0"/>
              <a:t>Hurricanes &amp; Tropical Storms, $</a:t>
            </a:r>
            <a:r>
              <a:rPr lang="en-US" sz="1400" dirty="0" smtClean="0"/>
              <a:t>161.3</a:t>
            </a:r>
            <a:endParaRPr lang="en-US" sz="1400" dirty="0"/>
          </a:p>
        </p:txBody>
      </p:sp>
      <p:sp>
        <p:nvSpPr>
          <p:cNvPr id="33802" name="Rectangle 8"/>
          <p:cNvSpPr>
            <a:spLocks noChangeArrowheads="1"/>
          </p:cNvSpPr>
          <p:nvPr/>
        </p:nvSpPr>
        <p:spPr bwMode="gray">
          <a:xfrm>
            <a:off x="4810125" y="1228725"/>
            <a:ext cx="1593850" cy="184150"/>
          </a:xfrm>
          <a:prstGeom prst="rect">
            <a:avLst/>
          </a:prstGeom>
          <a:noFill/>
          <a:ln w="9525">
            <a:noFill/>
            <a:miter lim="800000"/>
            <a:headEnd/>
            <a:tailEnd/>
          </a:ln>
        </p:spPr>
        <p:txBody>
          <a:bodyPr lIns="0" tIns="0" rIns="0" bIns="0" anchor="ctr">
            <a:spAutoFit/>
          </a:bodyPr>
          <a:lstStyle/>
          <a:p>
            <a:pPr>
              <a:lnSpc>
                <a:spcPct val="85000"/>
              </a:lnSpc>
            </a:pPr>
            <a:r>
              <a:rPr lang="en-US" sz="1400" dirty="0"/>
              <a:t>Fires (4), </a:t>
            </a:r>
            <a:r>
              <a:rPr lang="en-US" sz="1400" dirty="0" smtClean="0"/>
              <a:t>$6.0</a:t>
            </a:r>
            <a:endParaRPr lang="en-US" sz="1400" dirty="0"/>
          </a:p>
        </p:txBody>
      </p:sp>
      <p:sp>
        <p:nvSpPr>
          <p:cNvPr id="33803" name="Rectangle 11"/>
          <p:cNvSpPr>
            <a:spLocks noChangeArrowheads="1"/>
          </p:cNvSpPr>
          <p:nvPr/>
        </p:nvSpPr>
        <p:spPr bwMode="gray">
          <a:xfrm>
            <a:off x="1547813" y="4851400"/>
            <a:ext cx="1831975" cy="184150"/>
          </a:xfrm>
          <a:prstGeom prst="rect">
            <a:avLst/>
          </a:prstGeom>
          <a:noFill/>
          <a:ln w="9525">
            <a:noFill/>
            <a:miter lim="800000"/>
            <a:headEnd/>
            <a:tailEnd/>
          </a:ln>
        </p:spPr>
        <p:txBody>
          <a:bodyPr lIns="0" tIns="0" rIns="0" bIns="0" anchor="ctr">
            <a:spAutoFit/>
          </a:bodyPr>
          <a:lstStyle/>
          <a:p>
            <a:pPr algn="r">
              <a:lnSpc>
                <a:spcPct val="85000"/>
              </a:lnSpc>
            </a:pPr>
            <a:r>
              <a:rPr lang="en-US" sz="1400" dirty="0"/>
              <a:t>Tornadoes (2), $</a:t>
            </a:r>
            <a:r>
              <a:rPr lang="en-US" sz="1400" dirty="0" smtClean="0"/>
              <a:t>130.2</a:t>
            </a:r>
            <a:endParaRPr lang="en-US" sz="1400" dirty="0"/>
          </a:p>
        </p:txBody>
      </p:sp>
      <p:sp>
        <p:nvSpPr>
          <p:cNvPr id="33804" name="Rectangle 13"/>
          <p:cNvSpPr>
            <a:spLocks noChangeArrowheads="1"/>
          </p:cNvSpPr>
          <p:nvPr/>
        </p:nvSpPr>
        <p:spPr bwMode="gray">
          <a:xfrm>
            <a:off x="766763" y="3092450"/>
            <a:ext cx="2095500" cy="182563"/>
          </a:xfrm>
          <a:prstGeom prst="rect">
            <a:avLst/>
          </a:prstGeom>
          <a:noFill/>
          <a:ln w="9525">
            <a:noFill/>
            <a:miter lim="800000"/>
            <a:headEnd/>
            <a:tailEnd/>
          </a:ln>
        </p:spPr>
        <p:txBody>
          <a:bodyPr lIns="0" tIns="0" rIns="0" bIns="0" anchor="ctr">
            <a:spAutoFit/>
          </a:bodyPr>
          <a:lstStyle/>
          <a:p>
            <a:pPr algn="ctr">
              <a:lnSpc>
                <a:spcPct val="85000"/>
              </a:lnSpc>
            </a:pPr>
            <a:r>
              <a:rPr lang="en-US" sz="1400" dirty="0"/>
              <a:t>Winter Storms, </a:t>
            </a:r>
            <a:r>
              <a:rPr lang="en-US" sz="1400" dirty="0" smtClean="0"/>
              <a:t>$28.2</a:t>
            </a:r>
            <a:endParaRPr lang="en-US" sz="1400" i="1" dirty="0"/>
          </a:p>
        </p:txBody>
      </p:sp>
      <p:sp>
        <p:nvSpPr>
          <p:cNvPr id="33805" name="Rectangle 14"/>
          <p:cNvSpPr>
            <a:spLocks noChangeArrowheads="1"/>
          </p:cNvSpPr>
          <p:nvPr/>
        </p:nvSpPr>
        <p:spPr bwMode="gray">
          <a:xfrm>
            <a:off x="1801813" y="2207930"/>
            <a:ext cx="1344612" cy="183127"/>
          </a:xfrm>
          <a:prstGeom prst="rect">
            <a:avLst/>
          </a:prstGeom>
          <a:noFill/>
          <a:ln w="9525">
            <a:noFill/>
            <a:miter lim="800000"/>
            <a:headEnd/>
            <a:tailEnd/>
          </a:ln>
        </p:spPr>
        <p:txBody>
          <a:bodyPr lIns="0" tIns="0" rIns="0" bIns="0" anchor="ctr">
            <a:spAutoFit/>
          </a:bodyPr>
          <a:lstStyle/>
          <a:p>
            <a:pPr algn="r">
              <a:lnSpc>
                <a:spcPct val="85000"/>
              </a:lnSpc>
            </a:pPr>
            <a:r>
              <a:rPr lang="en-US" sz="1400" dirty="0"/>
              <a:t>Terrorism, $</a:t>
            </a:r>
            <a:r>
              <a:rPr lang="en-US" sz="1400" dirty="0" smtClean="0"/>
              <a:t>24.4</a:t>
            </a:r>
            <a:endParaRPr lang="en-US" sz="1400" dirty="0"/>
          </a:p>
        </p:txBody>
      </p:sp>
      <p:sp>
        <p:nvSpPr>
          <p:cNvPr id="33806" name="Rectangle 15"/>
          <p:cNvSpPr>
            <a:spLocks noChangeArrowheads="1"/>
          </p:cNvSpPr>
          <p:nvPr/>
        </p:nvSpPr>
        <p:spPr bwMode="gray">
          <a:xfrm>
            <a:off x="1089025" y="1730375"/>
            <a:ext cx="2614613" cy="182563"/>
          </a:xfrm>
          <a:prstGeom prst="rect">
            <a:avLst/>
          </a:prstGeom>
          <a:noFill/>
          <a:ln w="9525">
            <a:noFill/>
            <a:miter lim="800000"/>
            <a:headEnd/>
            <a:tailEnd/>
          </a:ln>
        </p:spPr>
        <p:txBody>
          <a:bodyPr lIns="0" tIns="0" rIns="0" bIns="0" anchor="ctr">
            <a:spAutoFit/>
          </a:bodyPr>
          <a:lstStyle/>
          <a:p>
            <a:pPr algn="r">
              <a:lnSpc>
                <a:spcPct val="85000"/>
              </a:lnSpc>
            </a:pPr>
            <a:r>
              <a:rPr lang="en-US" sz="1400" dirty="0"/>
              <a:t>Geological Events, $</a:t>
            </a:r>
            <a:r>
              <a:rPr lang="en-US" sz="1400" dirty="0" smtClean="0"/>
              <a:t>18.2</a:t>
            </a:r>
            <a:endParaRPr lang="en-US" sz="1400" dirty="0"/>
          </a:p>
        </p:txBody>
      </p:sp>
      <p:sp>
        <p:nvSpPr>
          <p:cNvPr id="33807" name="Rectangle 15"/>
          <p:cNvSpPr>
            <a:spLocks noChangeArrowheads="1"/>
          </p:cNvSpPr>
          <p:nvPr/>
        </p:nvSpPr>
        <p:spPr bwMode="gray">
          <a:xfrm>
            <a:off x="1317625" y="1155700"/>
            <a:ext cx="2203450" cy="182563"/>
          </a:xfrm>
          <a:prstGeom prst="rect">
            <a:avLst/>
          </a:prstGeom>
          <a:noFill/>
          <a:ln w="9525">
            <a:noFill/>
            <a:miter lim="800000"/>
            <a:headEnd/>
            <a:tailEnd/>
          </a:ln>
        </p:spPr>
        <p:txBody>
          <a:bodyPr lIns="0" tIns="0" rIns="0" bIns="0" anchor="ctr">
            <a:spAutoFit/>
          </a:bodyPr>
          <a:lstStyle/>
          <a:p>
            <a:pPr algn="r">
              <a:lnSpc>
                <a:spcPct val="85000"/>
              </a:lnSpc>
            </a:pPr>
            <a:r>
              <a:rPr lang="en-US" sz="1400" dirty="0"/>
              <a:t>Wind/Hail/Flood (3), $</a:t>
            </a:r>
            <a:r>
              <a:rPr lang="en-US" sz="1400" dirty="0" smtClean="0"/>
              <a:t>14.8</a:t>
            </a:r>
            <a:endParaRPr lang="en-US" sz="1400" dirty="0"/>
          </a:p>
        </p:txBody>
      </p:sp>
      <p:sp>
        <p:nvSpPr>
          <p:cNvPr id="33808" name="Freeform 2"/>
          <p:cNvSpPr>
            <a:spLocks/>
          </p:cNvSpPr>
          <p:nvPr/>
        </p:nvSpPr>
        <p:spPr bwMode="gray">
          <a:xfrm>
            <a:off x="4549775" y="1519238"/>
            <a:ext cx="425450" cy="187325"/>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3809" name="Rectangle 8"/>
          <p:cNvSpPr>
            <a:spLocks noChangeArrowheads="1"/>
          </p:cNvSpPr>
          <p:nvPr/>
        </p:nvSpPr>
        <p:spPr bwMode="gray">
          <a:xfrm>
            <a:off x="5003800" y="1474788"/>
            <a:ext cx="1593850" cy="184150"/>
          </a:xfrm>
          <a:prstGeom prst="rect">
            <a:avLst/>
          </a:prstGeom>
          <a:noFill/>
          <a:ln w="9525">
            <a:noFill/>
            <a:miter lim="800000"/>
            <a:headEnd/>
            <a:tailEnd/>
          </a:ln>
        </p:spPr>
        <p:txBody>
          <a:bodyPr lIns="0" tIns="0" rIns="0" bIns="0" anchor="ctr">
            <a:spAutoFit/>
          </a:bodyPr>
          <a:lstStyle/>
          <a:p>
            <a:pPr>
              <a:lnSpc>
                <a:spcPct val="85000"/>
              </a:lnSpc>
            </a:pPr>
            <a:r>
              <a:rPr lang="en-US" sz="1400" dirty="0"/>
              <a:t>Other (5), </a:t>
            </a:r>
            <a:r>
              <a:rPr lang="en-US" sz="1400" dirty="0" smtClean="0"/>
              <a:t>$1.4</a:t>
            </a:r>
            <a:endParaRPr lang="en-US" sz="1400" dirty="0"/>
          </a:p>
        </p:txBody>
      </p:sp>
      <p:sp>
        <p:nvSpPr>
          <p:cNvPr id="33810" name="Freeform 2"/>
          <p:cNvSpPr>
            <a:spLocks/>
          </p:cNvSpPr>
          <p:nvPr/>
        </p:nvSpPr>
        <p:spPr bwMode="gray">
          <a:xfrm rot="5400000">
            <a:off x="3577432" y="1156494"/>
            <a:ext cx="501650" cy="630237"/>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3811" name="Freeform 2"/>
          <p:cNvSpPr>
            <a:spLocks/>
          </p:cNvSpPr>
          <p:nvPr/>
        </p:nvSpPr>
        <p:spPr bwMode="gray">
          <a:xfrm>
            <a:off x="4325938" y="1304925"/>
            <a:ext cx="425450" cy="338138"/>
          </a:xfrm>
          <a:custGeom>
            <a:avLst/>
            <a:gdLst>
              <a:gd name="T0" fmla="*/ 0 w 102"/>
              <a:gd name="T1" fmla="*/ 2147483647 h 180"/>
              <a:gd name="T2" fmla="*/ 0 w 102"/>
              <a:gd name="T3" fmla="*/ 0 h 180"/>
              <a:gd name="T4" fmla="*/ 2147483647 w 102"/>
              <a:gd name="T5" fmla="*/ 0 h 180"/>
              <a:gd name="T6" fmla="*/ 0 60000 65536"/>
              <a:gd name="T7" fmla="*/ 0 60000 65536"/>
              <a:gd name="T8" fmla="*/ 0 60000 65536"/>
              <a:gd name="T9" fmla="*/ 0 w 102"/>
              <a:gd name="T10" fmla="*/ 0 h 180"/>
              <a:gd name="T11" fmla="*/ 102 w 102"/>
              <a:gd name="T12" fmla="*/ 180 h 180"/>
            </a:gdLst>
            <a:ahLst/>
            <a:cxnLst>
              <a:cxn ang="T6">
                <a:pos x="T0" y="T1"/>
              </a:cxn>
              <a:cxn ang="T7">
                <a:pos x="T2" y="T3"/>
              </a:cxn>
              <a:cxn ang="T8">
                <a:pos x="T4" y="T5"/>
              </a:cxn>
            </a:cxnLst>
            <a:rect l="T9" t="T10" r="T11" b="T12"/>
            <a:pathLst>
              <a:path w="102" h="180">
                <a:moveTo>
                  <a:pt x="0" y="180"/>
                </a:moveTo>
                <a:lnTo>
                  <a:pt x="0" y="0"/>
                </a:lnTo>
                <a:lnTo>
                  <a:pt x="102" y="0"/>
                </a:lnTo>
              </a:path>
            </a:pathLst>
          </a:custGeom>
          <a:noFill/>
          <a:ln w="12700" cmpd="sng">
            <a:solidFill>
              <a:schemeClr val="tx1"/>
            </a:solidFill>
            <a:round/>
            <a:headEnd/>
            <a:tailEnd/>
          </a:ln>
        </p:spPr>
        <p:txBody>
          <a:bodyPr/>
          <a:lstStyle/>
          <a:p>
            <a:endParaRPr lang="en-US"/>
          </a:p>
        </p:txBody>
      </p:sp>
      <p:sp>
        <p:nvSpPr>
          <p:cNvPr id="33812" name="Text Box 6"/>
          <p:cNvSpPr txBox="1">
            <a:spLocks noChangeArrowheads="1"/>
          </p:cNvSpPr>
          <p:nvPr/>
        </p:nvSpPr>
        <p:spPr bwMode="blackWhite">
          <a:xfrm>
            <a:off x="6284913" y="4003675"/>
            <a:ext cx="2784475" cy="1404938"/>
          </a:xfrm>
          <a:prstGeom prst="rect">
            <a:avLst/>
          </a:prstGeom>
          <a:gradFill rotWithShape="1">
            <a:gsLst>
              <a:gs pos="0">
                <a:srgbClr val="225A7A"/>
              </a:gs>
              <a:gs pos="100000">
                <a:srgbClr val="173C51"/>
              </a:gs>
            </a:gsLst>
            <a:lin ang="5400000" scaled="1"/>
          </a:gradFill>
          <a:ln w="28575" algn="ctr">
            <a:solidFill>
              <a:srgbClr val="FFFFFF"/>
            </a:solidFill>
            <a:miter lim="800000"/>
            <a:headEnd type="none" w="sm" len="sm"/>
            <a:tailEnd type="none" w="sm" len="sm"/>
          </a:ln>
        </p:spPr>
        <p:txBody>
          <a:bodyPr tIns="91440" bIns="91440" anchor="ctr"/>
          <a:lstStyle/>
          <a:p>
            <a:pPr algn="ctr" eaLnBrk="0" hangingPunct="0">
              <a:lnSpc>
                <a:spcPct val="85000"/>
              </a:lnSpc>
              <a:spcBef>
                <a:spcPct val="50000"/>
              </a:spcBef>
              <a:buClr>
                <a:srgbClr val="FFFFFF"/>
              </a:buClr>
              <a:buFont typeface="Wingdings" pitchFamily="2" charset="2"/>
              <a:buNone/>
            </a:pPr>
            <a:r>
              <a:rPr lang="en-US" sz="2000" b="1">
                <a:solidFill>
                  <a:srgbClr val="FFFFFF"/>
                </a:solidFill>
              </a:rPr>
              <a:t>Wind losses are by far cause the most catastrophe losses, even if hurricanes/TS are excluded.</a:t>
            </a:r>
          </a:p>
        </p:txBody>
      </p:sp>
      <p:sp>
        <p:nvSpPr>
          <p:cNvPr id="21" name="AutoShape 7"/>
          <p:cNvSpPr>
            <a:spLocks noChangeArrowheads="1"/>
          </p:cNvSpPr>
          <p:nvPr/>
        </p:nvSpPr>
        <p:spPr bwMode="blackWhite">
          <a:xfrm>
            <a:off x="258763" y="3479800"/>
            <a:ext cx="2244725" cy="987425"/>
          </a:xfrm>
          <a:prstGeom prst="wedgeRectCallout">
            <a:avLst>
              <a:gd name="adj1" fmla="val 87148"/>
              <a:gd name="adj2" fmla="val 2308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2000" b="1" dirty="0">
                <a:solidFill>
                  <a:schemeClr val="bg1"/>
                </a:solidFill>
                <a:cs typeface="+mn-cs"/>
              </a:rPr>
              <a:t>Tornado share of CAT losses is rising</a:t>
            </a:r>
          </a:p>
        </p:txBody>
      </p:sp>
      <p:sp>
        <p:nvSpPr>
          <p:cNvPr id="22" name="Text Box 6"/>
          <p:cNvSpPr txBox="1">
            <a:spLocks noChangeArrowheads="1"/>
          </p:cNvSpPr>
          <p:nvPr/>
        </p:nvSpPr>
        <p:spPr bwMode="blackWhite">
          <a:xfrm>
            <a:off x="6415550" y="1356852"/>
            <a:ext cx="2684206" cy="1637941"/>
          </a:xfrm>
          <a:prstGeom prst="rect">
            <a:avLst/>
          </a:prstGeom>
          <a:gradFill rotWithShape="1">
            <a:gsLst>
              <a:gs pos="0">
                <a:srgbClr val="225A7A"/>
              </a:gs>
              <a:gs pos="100000">
                <a:srgbClr val="173C51"/>
              </a:gs>
            </a:gsLst>
            <a:lin ang="5400000" scaled="1"/>
          </a:gradFill>
          <a:ln w="28575" algn="ctr">
            <a:solidFill>
              <a:srgbClr val="FFFFFF"/>
            </a:solidFill>
            <a:miter lim="800000"/>
            <a:headEnd type="none" w="sm" len="sm"/>
            <a:tailEnd type="none" w="sm" len="sm"/>
          </a:ln>
        </p:spPr>
        <p:txBody>
          <a:bodyPr tIns="91440" bIns="91440" anchor="ctr"/>
          <a:lstStyle/>
          <a:p>
            <a:pPr algn="ctr" eaLnBrk="0" hangingPunct="0">
              <a:lnSpc>
                <a:spcPct val="85000"/>
              </a:lnSpc>
              <a:spcBef>
                <a:spcPct val="50000"/>
              </a:spcBef>
              <a:buClr>
                <a:srgbClr val="FFFFFF"/>
              </a:buClr>
              <a:buFont typeface="Wingdings" pitchFamily="2" charset="2"/>
              <a:buNone/>
            </a:pPr>
            <a:r>
              <a:rPr lang="en-US" sz="2000" b="1" dirty="0" smtClean="0">
                <a:solidFill>
                  <a:srgbClr val="FFFFFF"/>
                </a:solidFill>
              </a:rPr>
              <a:t>Insured cat losses from 1992-2011 totaled $384.3B, an average of $19.2B per year or $1.6B per month</a:t>
            </a:r>
            <a:endParaRPr lang="en-US" sz="2000" b="1" dirty="0">
              <a:solidFill>
                <a:srgbClr val="FFFFFF"/>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73740" y="103236"/>
            <a:ext cx="7772400" cy="719138"/>
          </a:xfrm>
        </p:spPr>
        <p:txBody>
          <a:bodyPr/>
          <a:lstStyle/>
          <a:p>
            <a:pPr>
              <a:defRPr/>
            </a:pPr>
            <a:r>
              <a:rPr lang="en-US" sz="2800" kern="1200" dirty="0" smtClean="0">
                <a:solidFill>
                  <a:srgbClr val="28688C"/>
                </a:solidFill>
                <a:latin typeface="Arial"/>
                <a:ea typeface="Arial Unicode MS"/>
                <a:cs typeface="Arial"/>
              </a:rPr>
              <a:t>Homeowners Insurance Catastrophe-Related Claim Frequency and Severity, 1997—2012*</a:t>
            </a:r>
            <a:endParaRPr lang="en-US" sz="2800" dirty="0">
              <a:solidFill>
                <a:srgbClr val="28688C"/>
              </a:solidFill>
            </a:endParaRPr>
          </a:p>
        </p:txBody>
      </p:sp>
      <p:sp>
        <p:nvSpPr>
          <p:cNvPr id="16" name="Rectangle 3"/>
          <p:cNvSpPr>
            <a:spLocks noChangeArrowheads="1"/>
          </p:cNvSpPr>
          <p:nvPr/>
        </p:nvSpPr>
        <p:spPr bwMode="auto">
          <a:xfrm>
            <a:off x="0" y="6237312"/>
            <a:ext cx="8242300" cy="553998"/>
          </a:xfrm>
          <a:prstGeom prst="rect">
            <a:avLst/>
          </a:prstGeom>
          <a:noFill/>
          <a:ln w="9525" algn="ctr">
            <a:noFill/>
            <a:miter lim="800000"/>
            <a:headEnd/>
            <a:tailEnd/>
          </a:ln>
        </p:spPr>
        <p:txBody>
          <a:bodyPr anchor="ctr">
            <a:spAutoFit/>
          </a:bodyPr>
          <a:lstStyle/>
          <a:p>
            <a:pPr fontAlgn="base">
              <a:spcBef>
                <a:spcPct val="0"/>
              </a:spcBef>
              <a:spcAft>
                <a:spcPct val="0"/>
              </a:spcAft>
              <a:defRPr/>
            </a:pPr>
            <a:endParaRPr lang="en-US" sz="1000" dirty="0" smtClean="0">
              <a:solidFill>
                <a:srgbClr val="000000">
                  <a:lumMod val="75000"/>
                </a:srgbClr>
              </a:solidFill>
              <a:latin typeface="Arial" charset="0"/>
              <a:cs typeface="Arial" charset="0"/>
            </a:endParaRPr>
          </a:p>
          <a:p>
            <a:pPr fontAlgn="base">
              <a:spcBef>
                <a:spcPct val="0"/>
              </a:spcBef>
              <a:spcAft>
                <a:spcPct val="0"/>
              </a:spcAft>
              <a:defRPr/>
            </a:pPr>
            <a:r>
              <a:rPr lang="en-US" sz="1000" dirty="0" smtClean="0">
                <a:solidFill>
                  <a:srgbClr val="000000">
                    <a:lumMod val="75000"/>
                  </a:srgbClr>
                </a:solidFill>
                <a:latin typeface="Arial" charset="0"/>
                <a:cs typeface="Arial" charset="0"/>
              </a:rPr>
              <a:t>*All policy forms combined, countrywide.</a:t>
            </a:r>
          </a:p>
          <a:p>
            <a:pPr fontAlgn="base">
              <a:spcBef>
                <a:spcPct val="0"/>
              </a:spcBef>
              <a:spcAft>
                <a:spcPct val="0"/>
              </a:spcAft>
              <a:defRPr/>
            </a:pPr>
            <a:r>
              <a:rPr lang="en-US" sz="1000" dirty="0" smtClean="0">
                <a:solidFill>
                  <a:srgbClr val="000000">
                    <a:lumMod val="75000"/>
                  </a:srgbClr>
                </a:solidFill>
                <a:latin typeface="Arial" charset="0"/>
                <a:cs typeface="Arial" charset="0"/>
              </a:rPr>
              <a:t>Source</a:t>
            </a:r>
            <a:r>
              <a:rPr lang="en-US" sz="1000" dirty="0">
                <a:solidFill>
                  <a:srgbClr val="000000">
                    <a:lumMod val="75000"/>
                  </a:srgbClr>
                </a:solidFill>
                <a:latin typeface="Arial" charset="0"/>
                <a:cs typeface="Arial" charset="0"/>
              </a:rPr>
              <a:t>: </a:t>
            </a:r>
            <a:r>
              <a:rPr lang="en-US" sz="1000" dirty="0" smtClean="0">
                <a:solidFill>
                  <a:srgbClr val="000000">
                    <a:lumMod val="75000"/>
                  </a:srgbClr>
                </a:solidFill>
                <a:latin typeface="Arial" charset="0"/>
                <a:cs typeface="Arial" charset="0"/>
              </a:rPr>
              <a:t>Insurance Research Council, </a:t>
            </a:r>
            <a:r>
              <a:rPr lang="en-US" sz="1000" i="1" dirty="0" smtClean="0">
                <a:solidFill>
                  <a:srgbClr val="000000">
                    <a:lumMod val="75000"/>
                  </a:srgbClr>
                </a:solidFill>
                <a:latin typeface="Arial" charset="0"/>
                <a:cs typeface="Arial" charset="0"/>
              </a:rPr>
              <a:t>Trends in Homeowners Insurance Claims,</a:t>
            </a:r>
            <a:r>
              <a:rPr lang="en-US" sz="1000" dirty="0" smtClean="0">
                <a:solidFill>
                  <a:srgbClr val="000000">
                    <a:lumMod val="75000"/>
                  </a:srgbClr>
                </a:solidFill>
                <a:latin typeface="Arial" charset="0"/>
                <a:cs typeface="Arial" charset="0"/>
              </a:rPr>
              <a:t> Sept. 2012 from ISO Fast Track data.</a:t>
            </a:r>
            <a:endParaRPr lang="en-US" sz="1000" i="1" dirty="0">
              <a:solidFill>
                <a:srgbClr val="000000">
                  <a:lumMod val="75000"/>
                </a:srgbClr>
              </a:solidFill>
              <a:latin typeface="Arial" charset="0"/>
              <a:cs typeface="Arial" charset="0"/>
            </a:endParaRPr>
          </a:p>
        </p:txBody>
      </p:sp>
      <p:sp>
        <p:nvSpPr>
          <p:cNvPr id="12" name="TextBox 11"/>
          <p:cNvSpPr txBox="1"/>
          <p:nvPr/>
        </p:nvSpPr>
        <p:spPr>
          <a:xfrm>
            <a:off x="8415338" y="6551613"/>
            <a:ext cx="685800" cy="274637"/>
          </a:xfrm>
          <a:prstGeom prst="rect">
            <a:avLst/>
          </a:prstGeom>
          <a:noFill/>
        </p:spPr>
        <p:txBody>
          <a:bodyPr anchor="ctr"/>
          <a:lstStyle/>
          <a:p>
            <a:pPr algn="r" fontAlgn="base">
              <a:spcBef>
                <a:spcPct val="0"/>
              </a:spcBef>
              <a:spcAft>
                <a:spcPct val="0"/>
              </a:spcAft>
              <a:defRPr/>
            </a:pPr>
            <a:fld id="{637E7113-6883-4537-B319-49205FF911DA}" type="slidenum">
              <a:rPr lang="en-US" sz="1000">
                <a:solidFill>
                  <a:srgbClr val="000000">
                    <a:lumMod val="75000"/>
                  </a:srgbClr>
                </a:solidFill>
                <a:cs typeface="Arial" charset="0"/>
              </a:rPr>
              <a:pPr algn="r" fontAlgn="base">
                <a:spcBef>
                  <a:spcPct val="0"/>
                </a:spcBef>
                <a:spcAft>
                  <a:spcPct val="0"/>
                </a:spcAft>
                <a:defRPr/>
              </a:pPr>
              <a:t>55</a:t>
            </a:fld>
            <a:endParaRPr lang="en-US" sz="1000" dirty="0">
              <a:solidFill>
                <a:srgbClr val="000000">
                  <a:lumMod val="75000"/>
                </a:srgbClr>
              </a:solidFill>
              <a:cs typeface="Arial" charset="0"/>
            </a:endParaRPr>
          </a:p>
        </p:txBody>
      </p:sp>
      <p:pic>
        <p:nvPicPr>
          <p:cNvPr id="12734467" name="Picture 3"/>
          <p:cNvPicPr>
            <a:picLocks noChangeAspect="1" noChangeArrowheads="1"/>
          </p:cNvPicPr>
          <p:nvPr/>
        </p:nvPicPr>
        <p:blipFill>
          <a:blip r:embed="rId3" cstate="email"/>
          <a:srcRect/>
          <a:stretch>
            <a:fillRect/>
          </a:stretch>
        </p:blipFill>
        <p:spPr bwMode="auto">
          <a:xfrm>
            <a:off x="208326" y="1705403"/>
            <a:ext cx="8743950" cy="4358640"/>
          </a:xfrm>
          <a:prstGeom prst="rect">
            <a:avLst/>
          </a:prstGeom>
          <a:noFill/>
          <a:ln w="9525">
            <a:noFill/>
            <a:miter lim="800000"/>
            <a:headEnd/>
            <a:tailEnd/>
          </a:ln>
        </p:spPr>
      </p:pic>
      <p:sp>
        <p:nvSpPr>
          <p:cNvPr id="11" name="AutoShape 7"/>
          <p:cNvSpPr>
            <a:spLocks noChangeArrowheads="1"/>
          </p:cNvSpPr>
          <p:nvPr/>
        </p:nvSpPr>
        <p:spPr bwMode="blackWhite">
          <a:xfrm>
            <a:off x="3731339" y="1224118"/>
            <a:ext cx="2433486" cy="1220173"/>
          </a:xfrm>
          <a:prstGeom prst="wedgeRectCallout">
            <a:avLst>
              <a:gd name="adj1" fmla="val 109401"/>
              <a:gd name="adj2" fmla="val 5922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smtClean="0">
                <a:solidFill>
                  <a:srgbClr val="FFFFFF"/>
                </a:solidFill>
                <a:latin typeface="Arial" pitchFamily="34" charset="0"/>
                <a:cs typeface="Arial" pitchFamily="34" charset="0"/>
              </a:rPr>
              <a:t>Avg. catastrophe claim cost rose approximately 200% from 1997-2011</a:t>
            </a:r>
            <a:endParaRPr lang="en-US" b="1" dirty="0">
              <a:solidFill>
                <a:srgbClr val="FFFFFF"/>
              </a:solidFill>
              <a:latin typeface="Arial" pitchFamily="34" charset="0"/>
              <a:cs typeface="Arial" pitchFamily="34" charset="0"/>
            </a:endParaRPr>
          </a:p>
        </p:txBody>
      </p:sp>
      <p:sp>
        <p:nvSpPr>
          <p:cNvPr id="13" name="AutoShape 7"/>
          <p:cNvSpPr>
            <a:spLocks noChangeArrowheads="1"/>
          </p:cNvSpPr>
          <p:nvPr/>
        </p:nvSpPr>
        <p:spPr bwMode="blackWhite">
          <a:xfrm>
            <a:off x="4424516" y="3392129"/>
            <a:ext cx="2202426" cy="885878"/>
          </a:xfrm>
          <a:prstGeom prst="wedgeRectCallout">
            <a:avLst>
              <a:gd name="adj1" fmla="val 101366"/>
              <a:gd name="adj2" fmla="val 3425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latin typeface="Arial" pitchFamily="34" charset="0"/>
                <a:cs typeface="Arial" pitchFamily="34" charset="0"/>
              </a:rPr>
              <a:t>Cat claim frequency in 2011 was at historic highs and more than double the rate in 1997</a:t>
            </a:r>
            <a:endParaRPr lang="en-US" sz="1400" b="1" dirty="0">
              <a:solidFill>
                <a:srgbClr val="FFFFFF"/>
              </a:solidFill>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699"/>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childTnLst>
                          </p:cTn>
                        </p:par>
                        <p:par>
                          <p:cTn id="8" fill="hold">
                            <p:stCondLst>
                              <p:cond delay="1199"/>
                            </p:stCondLst>
                            <p:childTnLst>
                              <p:par>
                                <p:cTn id="9" presetID="22" presetClass="entr" presetSubtype="2" fill="hold" grpId="0" nodeType="afterEffect">
                                  <p:stCondLst>
                                    <p:cond delay="699"/>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autoUpdateAnimBg="0"/>
      <p:bldP spid="13" grpId="0" animBg="1"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Rectangle 105"/>
          <p:cNvSpPr>
            <a:spLocks noGrp="1" noChangeArrowheads="1"/>
          </p:cNvSpPr>
          <p:nvPr>
            <p:ph type="dt" sz="quarter" idx="10"/>
          </p:nvPr>
        </p:nvSpPr>
        <p:spPr/>
        <p:txBody>
          <a:bodyPr/>
          <a:lstStyle/>
          <a:p>
            <a:pPr>
              <a:defRPr/>
            </a:pPr>
            <a:r>
              <a:rPr lang="en-US" smtClean="0">
                <a:solidFill>
                  <a:srgbClr val="FFFFFF"/>
                </a:solidFill>
              </a:rPr>
              <a:t>12/01/09 - 9pm</a:t>
            </a:r>
          </a:p>
        </p:txBody>
      </p:sp>
      <p:sp>
        <p:nvSpPr>
          <p:cNvPr id="100357" name="Rectangle 110"/>
          <p:cNvSpPr>
            <a:spLocks noGrp="1" noChangeArrowheads="1"/>
          </p:cNvSpPr>
          <p:nvPr>
            <p:ph type="sldNum" sz="quarter" idx="12"/>
          </p:nvPr>
        </p:nvSpPr>
        <p:spPr/>
        <p:txBody>
          <a:bodyPr/>
          <a:lstStyle/>
          <a:p>
            <a:pPr>
              <a:defRPr/>
            </a:pPr>
            <a:fld id="{CFBF3661-802E-4715-888C-25186D51C531}" type="slidenum">
              <a:rPr lang="en-US" smtClean="0">
                <a:solidFill>
                  <a:srgbClr val="000000"/>
                </a:solidFill>
              </a:rPr>
              <a:pPr>
                <a:defRPr/>
              </a:pPr>
              <a:t>56</a:t>
            </a:fld>
            <a:endParaRPr lang="en-US" smtClean="0">
              <a:solidFill>
                <a:srgbClr val="000000"/>
              </a:solidFill>
            </a:endParaRPr>
          </a:p>
        </p:txBody>
      </p:sp>
      <p:sp>
        <p:nvSpPr>
          <p:cNvPr id="32774" name="Rectangle 2"/>
          <p:cNvSpPr>
            <a:spLocks noGrp="1" noChangeArrowheads="1"/>
          </p:cNvSpPr>
          <p:nvPr>
            <p:ph type="title"/>
          </p:nvPr>
        </p:nvSpPr>
        <p:spPr/>
        <p:txBody>
          <a:bodyPr/>
          <a:lstStyle/>
          <a:p>
            <a:r>
              <a:rPr lang="en-US" dirty="0" smtClean="0"/>
              <a:t>Combined Ratio Points Associated with Catastrophe Losses: 1960 – 2012*</a:t>
            </a:r>
          </a:p>
        </p:txBody>
      </p:sp>
      <p:sp>
        <p:nvSpPr>
          <p:cNvPr id="32775" name="Rectangle 3"/>
          <p:cNvSpPr>
            <a:spLocks noChangeArrowheads="1"/>
          </p:cNvSpPr>
          <p:nvPr/>
        </p:nvSpPr>
        <p:spPr bwMode="auto">
          <a:xfrm>
            <a:off x="0" y="6289975"/>
            <a:ext cx="8888413" cy="61247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rgbClr val="FF6801"/>
              </a:buClr>
              <a:buFont typeface="Wingdings" pitchFamily="2" charset="2"/>
              <a:buNone/>
            </a:pPr>
            <a:r>
              <a:rPr lang="en-US" sz="1100" dirty="0" smtClean="0">
                <a:solidFill>
                  <a:srgbClr val="000000"/>
                </a:solidFill>
              </a:rPr>
              <a:t>Notes</a:t>
            </a:r>
            <a:r>
              <a:rPr lang="en-US" sz="1100" dirty="0">
                <a:solidFill>
                  <a:srgbClr val="000000"/>
                </a:solidFill>
              </a:rPr>
              <a:t>: Private carrier losses only.  Excludes loss adjustment expenses and reinsurance reinstatement premiums. Figures are adjusted for losses ultimately paid by foreign insurers and reinsurers.</a:t>
            </a:r>
          </a:p>
          <a:p>
            <a:pPr eaLnBrk="0" hangingPunct="0">
              <a:lnSpc>
                <a:spcPct val="85000"/>
              </a:lnSpc>
              <a:spcBef>
                <a:spcPct val="25000"/>
              </a:spcBef>
              <a:buClr>
                <a:srgbClr val="FF6801"/>
              </a:buClr>
              <a:buFont typeface="Wingdings" pitchFamily="2" charset="2"/>
              <a:buNone/>
            </a:pPr>
            <a:r>
              <a:rPr lang="en-US" sz="1100" dirty="0">
                <a:solidFill>
                  <a:srgbClr val="000000"/>
                </a:solidFill>
              </a:rPr>
              <a:t>Source: </a:t>
            </a:r>
            <a:r>
              <a:rPr lang="en-US" sz="1100" dirty="0" smtClean="0">
                <a:solidFill>
                  <a:srgbClr val="000000"/>
                </a:solidFill>
              </a:rPr>
              <a:t>ISO (1960-2011); A.M. Best (2012E) </a:t>
            </a:r>
            <a:r>
              <a:rPr lang="en-US" sz="1100" dirty="0">
                <a:solidFill>
                  <a:srgbClr val="000000"/>
                </a:solidFill>
              </a:rPr>
              <a:t>Insurance Information Institute.				</a:t>
            </a:r>
          </a:p>
        </p:txBody>
      </p:sp>
      <p:graphicFrame>
        <p:nvGraphicFramePr>
          <p:cNvPr id="32770" name="Object 2"/>
          <p:cNvGraphicFramePr>
            <a:graphicFrameLocks noChangeAspect="1"/>
          </p:cNvGraphicFramePr>
          <p:nvPr/>
        </p:nvGraphicFramePr>
        <p:xfrm>
          <a:off x="271463" y="1301750"/>
          <a:ext cx="8670925" cy="4243388"/>
        </p:xfrm>
        <a:graphic>
          <a:graphicData uri="http://schemas.openxmlformats.org/presentationml/2006/ole">
            <p:oleObj spid="_x0000_s15199234" name="Chart" r:id="rId4" imgW="8572512" imgH="3743439" progId="MSGraph.Chart.8">
              <p:embed followColorScheme="full"/>
            </p:oleObj>
          </a:graphicData>
        </a:graphic>
      </p:graphicFrame>
      <p:sp>
        <p:nvSpPr>
          <p:cNvPr id="10" name="Rectangle 6"/>
          <p:cNvSpPr>
            <a:spLocks noChangeArrowheads="1"/>
          </p:cNvSpPr>
          <p:nvPr/>
        </p:nvSpPr>
        <p:spPr bwMode="blackWhite">
          <a:xfrm>
            <a:off x="700088" y="5392644"/>
            <a:ext cx="7834312" cy="642938"/>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a:solidFill>
                  <a:srgbClr val="FFFFFF"/>
                </a:solidFill>
              </a:rPr>
              <a:t>The Catastrophe Loss Component of Private Insurer Losses Has Increased Sharply in Recent Decades</a:t>
            </a:r>
            <a:endParaRPr lang="en-US" b="1" i="1">
              <a:solidFill>
                <a:srgbClr val="FFFFFF"/>
              </a:solidFill>
            </a:endParaRPr>
          </a:p>
        </p:txBody>
      </p:sp>
      <p:sp>
        <p:nvSpPr>
          <p:cNvPr id="11" name="AutoShape 38"/>
          <p:cNvSpPr>
            <a:spLocks noChangeArrowheads="1"/>
          </p:cNvSpPr>
          <p:nvPr/>
        </p:nvSpPr>
        <p:spPr bwMode="blackWhite">
          <a:xfrm>
            <a:off x="2789238" y="1063625"/>
            <a:ext cx="2130425" cy="2668588"/>
          </a:xfrm>
          <a:prstGeom prst="wedgeRectCallout">
            <a:avLst>
              <a:gd name="adj1" fmla="val 42806"/>
              <a:gd name="adj2" fmla="val -4505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100000"/>
              </a:spcBef>
              <a:buClr>
                <a:schemeClr val="accent2"/>
              </a:buClr>
              <a:buFont typeface="Wingdings" pitchFamily="2" charset="2"/>
              <a:buNone/>
            </a:pPr>
            <a:r>
              <a:rPr lang="en-US" sz="1600" b="1" dirty="0">
                <a:solidFill>
                  <a:schemeClr val="bg1"/>
                </a:solidFill>
              </a:rPr>
              <a:t>Avg. CAT  Loss Component of the</a:t>
            </a:r>
            <a:r>
              <a:rPr lang="en-US" sz="1600" b="1" u="sng" dirty="0">
                <a:solidFill>
                  <a:schemeClr val="bg1"/>
                </a:solidFill>
              </a:rPr>
              <a:t> </a:t>
            </a:r>
            <a:r>
              <a:rPr lang="en-US" sz="1600" b="1" dirty="0">
                <a:solidFill>
                  <a:schemeClr val="bg1"/>
                </a:solidFill>
              </a:rPr>
              <a:t>Combined Ratio  </a:t>
            </a:r>
            <a:r>
              <a:rPr lang="en-US" sz="1600" b="1" u="sng" dirty="0">
                <a:solidFill>
                  <a:schemeClr val="bg1"/>
                </a:solidFill>
              </a:rPr>
              <a:t> by Decade</a:t>
            </a:r>
          </a:p>
          <a:p>
            <a:pPr algn="ctr" eaLnBrk="0" hangingPunct="0">
              <a:lnSpc>
                <a:spcPct val="90000"/>
              </a:lnSpc>
              <a:spcBef>
                <a:spcPct val="100000"/>
              </a:spcBef>
              <a:buClr>
                <a:schemeClr val="accent2"/>
              </a:buClr>
              <a:buFont typeface="Wingdings" pitchFamily="2" charset="2"/>
              <a:buNone/>
            </a:pPr>
            <a:r>
              <a:rPr lang="en-US" sz="1600" b="1" dirty="0">
                <a:solidFill>
                  <a:schemeClr val="bg1"/>
                </a:solidFill>
              </a:rPr>
              <a:t>1960s: 1.04       1970s: 0.85     1980s: 1.31     1990s: 3.39     2000s: 3.52     2010s: </a:t>
            </a:r>
            <a:r>
              <a:rPr lang="en-US" sz="1600" b="1" dirty="0" smtClean="0">
                <a:solidFill>
                  <a:schemeClr val="bg1"/>
                </a:solidFill>
              </a:rPr>
              <a:t>7.20*</a:t>
            </a:r>
            <a:endParaRPr lang="en-US" sz="1600" b="1" dirty="0">
              <a:solidFill>
                <a:schemeClr val="bg1"/>
              </a:solidFill>
            </a:endParaRPr>
          </a:p>
        </p:txBody>
      </p:sp>
      <p:sp>
        <p:nvSpPr>
          <p:cNvPr id="32778" name="Rectangle 6"/>
          <p:cNvSpPr>
            <a:spLocks noChangeArrowheads="1"/>
          </p:cNvSpPr>
          <p:nvPr/>
        </p:nvSpPr>
        <p:spPr bwMode="black">
          <a:xfrm>
            <a:off x="201613" y="1131888"/>
            <a:ext cx="8221662" cy="220662"/>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a:solidFill>
                  <a:srgbClr val="225A7A"/>
                </a:solidFill>
              </a:rPr>
              <a:t>Combined Ratio Points</a:t>
            </a:r>
          </a:p>
        </p:txBody>
      </p:sp>
      <p:sp>
        <p:nvSpPr>
          <p:cNvPr id="12" name="AutoShape 7"/>
          <p:cNvSpPr>
            <a:spLocks noChangeArrowheads="1"/>
          </p:cNvSpPr>
          <p:nvPr/>
        </p:nvSpPr>
        <p:spPr bwMode="blackWhite">
          <a:xfrm>
            <a:off x="5515898" y="1091381"/>
            <a:ext cx="2875936" cy="766916"/>
          </a:xfrm>
          <a:prstGeom prst="wedgeRectCallout">
            <a:avLst>
              <a:gd name="adj1" fmla="val 57755"/>
              <a:gd name="adj2" fmla="val 40809"/>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rPr>
              <a:t>Catastrophe losses as a share of all losses reached a record high in 2012</a:t>
            </a:r>
            <a:endParaRPr lang="en-US" sz="1600" b="1" dirty="0">
              <a:solidFill>
                <a:srgbClr val="FFFFFF"/>
              </a:solidFill>
              <a:latin typeface="Arial" charset="0"/>
              <a:cs typeface="Arial"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7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1200"/>
                            </p:stCondLst>
                            <p:childTnLst>
                              <p:par>
                                <p:cTn id="11" presetID="22" presetClass="entr" presetSubtype="8" fill="hold" grpId="0" nodeType="afterEffect">
                                  <p:stCondLst>
                                    <p:cond delay="50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childTnLst>
                          </p:cTn>
                        </p:par>
                        <p:par>
                          <p:cTn id="14" fill="hold">
                            <p:stCondLst>
                              <p:cond delay="2200"/>
                            </p:stCondLst>
                            <p:childTnLst>
                              <p:par>
                                <p:cTn id="15" presetID="22" presetClass="entr" presetSubtype="4" fill="hold" grpId="0" nodeType="afterEffect">
                                  <p:stCondLst>
                                    <p:cond delay="70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r>
              <a:rPr lang="en-US" dirty="0" smtClean="0"/>
              <a:t>Homeowners Insurance Combined Ratio: 1990–2015F</a:t>
            </a:r>
            <a:endParaRPr lang="en-US" baseline="30000" dirty="0" smtClean="0"/>
          </a:p>
        </p:txBody>
      </p:sp>
      <p:graphicFrame>
        <p:nvGraphicFramePr>
          <p:cNvPr id="54274" name="Object 3"/>
          <p:cNvGraphicFramePr>
            <a:graphicFrameLocks/>
          </p:cNvGraphicFramePr>
          <p:nvPr/>
        </p:nvGraphicFramePr>
        <p:xfrm>
          <a:off x="250723" y="1587500"/>
          <a:ext cx="8686799" cy="3663950"/>
        </p:xfrm>
        <a:graphic>
          <a:graphicData uri="http://schemas.openxmlformats.org/presentationml/2006/ole">
            <p:oleObj spid="_x0000_s16580610" name="Chart" r:id="rId4" imgW="8439161" imgH="3648152" progId="MSGraph.Chart.8">
              <p:embed followColorScheme="full"/>
            </p:oleObj>
          </a:graphicData>
        </a:graphic>
      </p:graphicFrame>
      <p:sp>
        <p:nvSpPr>
          <p:cNvPr id="242692" name="Rectangle 4"/>
          <p:cNvSpPr>
            <a:spLocks noChangeArrowheads="1"/>
          </p:cNvSpPr>
          <p:nvPr/>
        </p:nvSpPr>
        <p:spPr bwMode="blackWhite">
          <a:xfrm>
            <a:off x="1196975" y="5338763"/>
            <a:ext cx="6951663" cy="103254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a:solidFill>
                  <a:srgbClr val="FFFFFF"/>
                </a:solidFill>
              </a:rPr>
              <a:t>Homeowners </a:t>
            </a:r>
            <a:r>
              <a:rPr lang="en-US" b="1" dirty="0" smtClean="0">
                <a:solidFill>
                  <a:srgbClr val="FFFFFF"/>
                </a:solidFill>
              </a:rPr>
              <a:t>Performance in 2011/12 Impacted by Large Cat </a:t>
            </a:r>
            <a:r>
              <a:rPr lang="en-US" b="1" dirty="0">
                <a:solidFill>
                  <a:srgbClr val="FFFFFF"/>
                </a:solidFill>
              </a:rPr>
              <a:t>Losses.  Extreme Regional Variation Can Be Expected Due to Local Catastrophe Loss Activity</a:t>
            </a:r>
          </a:p>
        </p:txBody>
      </p:sp>
      <p:sp>
        <p:nvSpPr>
          <p:cNvPr id="54277" name="Rectangle 5"/>
          <p:cNvSpPr>
            <a:spLocks noChangeArrowheads="1"/>
          </p:cNvSpPr>
          <p:nvPr/>
        </p:nvSpPr>
        <p:spPr bwMode="auto">
          <a:xfrm>
            <a:off x="0" y="6415088"/>
            <a:ext cx="7569200" cy="442912"/>
          </a:xfrm>
          <a:prstGeom prst="rect">
            <a:avLst/>
          </a:prstGeom>
          <a:noFill/>
          <a:ln w="9525" algn="ctr">
            <a:noFill/>
            <a:miter lim="800000"/>
            <a:headEnd/>
            <a:tailEnd/>
          </a:ln>
        </p:spPr>
        <p:txBody>
          <a:bodyPr lIns="365760" tIns="0" rIns="0" bIns="137160" anchor="b">
            <a:spAutoFit/>
          </a:bodyPr>
          <a:lstStyle/>
          <a:p>
            <a:pPr marL="133350" indent="-133350" eaLnBrk="0" hangingPunct="0">
              <a:lnSpc>
                <a:spcPct val="90000"/>
              </a:lnSpc>
              <a:buClr>
                <a:schemeClr val="accent2"/>
              </a:buClr>
              <a:buFont typeface="Wingdings" pitchFamily="2" charset="2"/>
              <a:buNone/>
              <a:tabLst>
                <a:tab pos="112713" algn="r"/>
              </a:tabLst>
            </a:pPr>
            <a:endParaRPr lang="en-US" sz="1100" dirty="0"/>
          </a:p>
          <a:p>
            <a:pPr marL="133350" indent="-133350" eaLnBrk="0" hangingPunct="0">
              <a:lnSpc>
                <a:spcPct val="90000"/>
              </a:lnSpc>
              <a:buClr>
                <a:schemeClr val="accent2"/>
              </a:buClr>
              <a:buFont typeface="Wingdings" pitchFamily="2" charset="2"/>
              <a:buNone/>
              <a:tabLst>
                <a:tab pos="112713" algn="r"/>
              </a:tabLst>
            </a:pPr>
            <a:r>
              <a:rPr lang="en-US" sz="1100" dirty="0"/>
              <a:t>Sources: A.M. Best (</a:t>
            </a:r>
            <a:r>
              <a:rPr lang="en-US" sz="1100" dirty="0" smtClean="0"/>
              <a:t>1990-2011);Conning (2012E-2015F); Insurance Information Institute.</a:t>
            </a:r>
            <a:endParaRPr lang="en-US" sz="1100" dirty="0"/>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7" name="Slide Number Placeholder 6"/>
          <p:cNvSpPr>
            <a:spLocks noGrp="1"/>
          </p:cNvSpPr>
          <p:nvPr>
            <p:ph type="sldNum" sz="quarter" idx="12"/>
          </p:nvPr>
        </p:nvSpPr>
        <p:spPr/>
        <p:txBody>
          <a:bodyPr/>
          <a:lstStyle/>
          <a:p>
            <a:pPr>
              <a:defRPr/>
            </a:pPr>
            <a:fld id="{103D1549-189B-430A-BC2E-B6FA9183E25C}" type="slidenum">
              <a:rPr lang="en-US" smtClean="0"/>
              <a:pPr>
                <a:defRPr/>
              </a:pPr>
              <a:t>57</a:t>
            </a:fld>
            <a:endParaRPr lang="en-US"/>
          </a:p>
        </p:txBody>
      </p:sp>
      <p:sp>
        <p:nvSpPr>
          <p:cNvPr id="8" name="AutoShape 13"/>
          <p:cNvSpPr>
            <a:spLocks noChangeArrowheads="1"/>
          </p:cNvSpPr>
          <p:nvPr/>
        </p:nvSpPr>
        <p:spPr bwMode="blackWhite">
          <a:xfrm>
            <a:off x="4955460" y="2492477"/>
            <a:ext cx="1165122" cy="636784"/>
          </a:xfrm>
          <a:prstGeom prst="wedgeRectCallout">
            <a:avLst>
              <a:gd name="adj1" fmla="val 77951"/>
              <a:gd name="adj2" fmla="val 4865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Hurricane Ike</a:t>
            </a:r>
            <a:endParaRPr lang="en-US" sz="1600" b="1" dirty="0">
              <a:solidFill>
                <a:schemeClr val="bg1"/>
              </a:solidFill>
            </a:endParaRPr>
          </a:p>
        </p:txBody>
      </p:sp>
      <p:sp>
        <p:nvSpPr>
          <p:cNvPr id="9" name="AutoShape 13"/>
          <p:cNvSpPr>
            <a:spLocks noChangeArrowheads="1"/>
          </p:cNvSpPr>
          <p:nvPr/>
        </p:nvSpPr>
        <p:spPr bwMode="blackWhite">
          <a:xfrm>
            <a:off x="7772403" y="2025446"/>
            <a:ext cx="1253613" cy="813764"/>
          </a:xfrm>
          <a:prstGeom prst="wedgeRectCallout">
            <a:avLst>
              <a:gd name="adj1" fmla="val -46353"/>
              <a:gd name="adj2" fmla="val 11502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Hurricane Sandy</a:t>
            </a:r>
            <a:endParaRPr lang="en-US" sz="1600" b="1" dirty="0">
              <a:solidFill>
                <a:schemeClr val="bg1"/>
              </a:solidFill>
            </a:endParaRPr>
          </a:p>
        </p:txBody>
      </p:sp>
      <p:sp>
        <p:nvSpPr>
          <p:cNvPr id="10" name="AutoShape 13"/>
          <p:cNvSpPr>
            <a:spLocks noChangeArrowheads="1"/>
          </p:cNvSpPr>
          <p:nvPr/>
        </p:nvSpPr>
        <p:spPr bwMode="blackWhite">
          <a:xfrm>
            <a:off x="6140246" y="1612491"/>
            <a:ext cx="1366683" cy="813764"/>
          </a:xfrm>
          <a:prstGeom prst="wedgeRectCallout">
            <a:avLst>
              <a:gd name="adj1" fmla="val 49834"/>
              <a:gd name="adj2" fmla="val 10414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Record tornado activity</a:t>
            </a:r>
            <a:endParaRPr lang="en-US" sz="1600" b="1" dirty="0">
              <a:solidFill>
                <a:schemeClr val="bg1"/>
              </a:solidFill>
            </a:endParaRPr>
          </a:p>
        </p:txBody>
      </p:sp>
      <p:sp>
        <p:nvSpPr>
          <p:cNvPr id="11" name="AutoShape 13"/>
          <p:cNvSpPr>
            <a:spLocks noChangeArrowheads="1"/>
          </p:cNvSpPr>
          <p:nvPr/>
        </p:nvSpPr>
        <p:spPr bwMode="blackWhite">
          <a:xfrm>
            <a:off x="2099188" y="1391265"/>
            <a:ext cx="1165122" cy="636784"/>
          </a:xfrm>
          <a:prstGeom prst="wedgeRectCallout">
            <a:avLst>
              <a:gd name="adj1" fmla="val -77745"/>
              <a:gd name="adj2" fmla="val 11582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600" b="1" dirty="0" smtClean="0">
                <a:solidFill>
                  <a:schemeClr val="bg1"/>
                </a:solidFill>
              </a:rPr>
              <a:t>Hurricane Andrew</a:t>
            </a:r>
            <a:endParaRPr lang="en-US" sz="16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242692"/>
                                        </p:tgtEl>
                                        <p:attrNameLst>
                                          <p:attrName>style.visibility</p:attrName>
                                        </p:attrNameLst>
                                      </p:cBhvr>
                                      <p:to>
                                        <p:strVal val="visible"/>
                                      </p:to>
                                    </p:set>
                                    <p:anim calcmode="lin" valueType="num">
                                      <p:cBhvr>
                                        <p:cTn id="7" dur="500" fill="hold"/>
                                        <p:tgtEl>
                                          <p:spTgt spid="242692"/>
                                        </p:tgtEl>
                                        <p:attrNameLst>
                                          <p:attrName>ppt_w</p:attrName>
                                        </p:attrNameLst>
                                      </p:cBhvr>
                                      <p:tavLst>
                                        <p:tav tm="0">
                                          <p:val>
                                            <p:fltVal val="0"/>
                                          </p:val>
                                        </p:tav>
                                        <p:tav tm="100000">
                                          <p:val>
                                            <p:strVal val="#ppt_w"/>
                                          </p:val>
                                        </p:tav>
                                      </p:tavLst>
                                    </p:anim>
                                    <p:anim calcmode="lin" valueType="num">
                                      <p:cBhvr>
                                        <p:cTn id="8" dur="500" fill="hold"/>
                                        <p:tgtEl>
                                          <p:spTgt spid="242692"/>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2" fill="hold" grpId="0" nodeType="afterEffect">
                                  <p:stCondLst>
                                    <p:cond delay="500"/>
                                  </p:stCondLst>
                                  <p:childTnLst>
                                    <p:set>
                                      <p:cBhvr>
                                        <p:cTn id="11" dur="1" fill="hold">
                                          <p:stCondLst>
                                            <p:cond delay="0"/>
                                          </p:stCondLst>
                                        </p:cTn>
                                        <p:tgtEl>
                                          <p:spTgt spid="8"/>
                                        </p:tgtEl>
                                        <p:attrNameLst>
                                          <p:attrName>style.visibility</p:attrName>
                                        </p:attrNameLst>
                                      </p:cBhvr>
                                      <p:to>
                                        <p:strVal val="visible"/>
                                      </p:to>
                                    </p:set>
                                    <p:animEffect transition="in" filter="wipe(right)">
                                      <p:cBhvr>
                                        <p:cTn id="12" dur="500"/>
                                        <p:tgtEl>
                                          <p:spTgt spid="8"/>
                                        </p:tgtEl>
                                      </p:cBhvr>
                                    </p:animEffect>
                                  </p:childTnLst>
                                </p:cTn>
                              </p:par>
                            </p:childTnLst>
                          </p:cTn>
                        </p:par>
                        <p:par>
                          <p:cTn id="13" fill="hold">
                            <p:stCondLst>
                              <p:cond delay="2500"/>
                            </p:stCondLst>
                            <p:childTnLst>
                              <p:par>
                                <p:cTn id="14" presetID="22" presetClass="entr" presetSubtype="2" fill="hold" grpId="0" nodeType="afterEffect">
                                  <p:stCondLst>
                                    <p:cond delay="500"/>
                                  </p:stCondLst>
                                  <p:childTnLst>
                                    <p:set>
                                      <p:cBhvr>
                                        <p:cTn id="15" dur="1" fill="hold">
                                          <p:stCondLst>
                                            <p:cond delay="0"/>
                                          </p:stCondLst>
                                        </p:cTn>
                                        <p:tgtEl>
                                          <p:spTgt spid="9"/>
                                        </p:tgtEl>
                                        <p:attrNameLst>
                                          <p:attrName>style.visibility</p:attrName>
                                        </p:attrNameLst>
                                      </p:cBhvr>
                                      <p:to>
                                        <p:strVal val="visible"/>
                                      </p:to>
                                    </p:set>
                                    <p:animEffect transition="in" filter="wipe(right)">
                                      <p:cBhvr>
                                        <p:cTn id="16" dur="500"/>
                                        <p:tgtEl>
                                          <p:spTgt spid="9"/>
                                        </p:tgtEl>
                                      </p:cBhvr>
                                    </p:animEffect>
                                  </p:childTnLst>
                                </p:cTn>
                              </p:par>
                            </p:childTnLst>
                          </p:cTn>
                        </p:par>
                        <p:par>
                          <p:cTn id="17" fill="hold">
                            <p:stCondLst>
                              <p:cond delay="3500"/>
                            </p:stCondLst>
                            <p:childTnLst>
                              <p:par>
                                <p:cTn id="18" presetID="22" presetClass="entr" presetSubtype="2" fill="hold" grpId="0" nodeType="afterEffect">
                                  <p:stCondLst>
                                    <p:cond delay="500"/>
                                  </p:stCondLst>
                                  <p:childTnLst>
                                    <p:set>
                                      <p:cBhvr>
                                        <p:cTn id="19" dur="1" fill="hold">
                                          <p:stCondLst>
                                            <p:cond delay="0"/>
                                          </p:stCondLst>
                                        </p:cTn>
                                        <p:tgtEl>
                                          <p:spTgt spid="10"/>
                                        </p:tgtEl>
                                        <p:attrNameLst>
                                          <p:attrName>style.visibility</p:attrName>
                                        </p:attrNameLst>
                                      </p:cBhvr>
                                      <p:to>
                                        <p:strVal val="visible"/>
                                      </p:to>
                                    </p:set>
                                    <p:animEffect transition="in" filter="wipe(right)">
                                      <p:cBhvr>
                                        <p:cTn id="20" dur="500"/>
                                        <p:tgtEl>
                                          <p:spTgt spid="10"/>
                                        </p:tgtEl>
                                      </p:cBhvr>
                                    </p:animEffect>
                                  </p:childTnLst>
                                </p:cTn>
                              </p:par>
                            </p:childTnLst>
                          </p:cTn>
                        </p:par>
                        <p:par>
                          <p:cTn id="21" fill="hold">
                            <p:stCondLst>
                              <p:cond delay="4500"/>
                            </p:stCondLst>
                            <p:childTnLst>
                              <p:par>
                                <p:cTn id="22" presetID="22" presetClass="entr" presetSubtype="2" fill="hold" grpId="0" nodeType="afterEffect">
                                  <p:stCondLst>
                                    <p:cond delay="500"/>
                                  </p:stCondLst>
                                  <p:childTnLst>
                                    <p:set>
                                      <p:cBhvr>
                                        <p:cTn id="23" dur="1" fill="hold">
                                          <p:stCondLst>
                                            <p:cond delay="0"/>
                                          </p:stCondLst>
                                        </p:cTn>
                                        <p:tgtEl>
                                          <p:spTgt spid="11"/>
                                        </p:tgtEl>
                                        <p:attrNameLst>
                                          <p:attrName>style.visibility</p:attrName>
                                        </p:attrNameLst>
                                      </p:cBhvr>
                                      <p:to>
                                        <p:strVal val="visible"/>
                                      </p:to>
                                    </p:set>
                                    <p:animEffect transition="in" filter="wipe(right)">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2" grpId="0" animBg="1"/>
      <p:bldP spid="8" grpId="0" animBg="1"/>
      <p:bldP spid="9" grpId="0" animBg="1"/>
      <p:bldP spid="10" grpId="0" animBg="1"/>
      <p:bldP spid="11" grpId="0" animBg="1"/>
    </p:bldLst>
  </p:timing>
</p:sld>
</file>

<file path=ppt/slides/slide58.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96258"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96259"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FB4FC32C-87B1-44C7-8DC7-77CCE9CCF57C}" type="slidenum">
              <a:rPr lang="en-US" sz="900">
                <a:solidFill>
                  <a:schemeClr val="bg1"/>
                </a:solidFill>
              </a:rPr>
              <a:pPr algn="r" eaLnBrk="0" hangingPunct="0">
                <a:lnSpc>
                  <a:spcPct val="85000"/>
                </a:lnSpc>
                <a:spcBef>
                  <a:spcPct val="20000"/>
                </a:spcBef>
              </a:pPr>
              <a:t>58</a:t>
            </a:fld>
            <a:endParaRPr lang="en-US" sz="900">
              <a:solidFill>
                <a:schemeClr val="bg1"/>
              </a:solidFill>
            </a:endParaRPr>
          </a:p>
        </p:txBody>
      </p:sp>
      <p:pic>
        <p:nvPicPr>
          <p:cNvPr id="96260"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1924102" name="Rectangle 6"/>
          <p:cNvSpPr>
            <a:spLocks noChangeArrowheads="1"/>
          </p:cNvSpPr>
          <p:nvPr/>
        </p:nvSpPr>
        <p:spPr bwMode="blackWhite">
          <a:xfrm>
            <a:off x="609600" y="1971674"/>
            <a:ext cx="8239125" cy="223161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a:lnSpc>
                <a:spcPct val="95000"/>
              </a:lnSpc>
              <a:spcBef>
                <a:spcPct val="25000"/>
              </a:spcBef>
            </a:pPr>
            <a:r>
              <a:rPr lang="en-US" sz="4800" b="1" dirty="0" smtClean="0">
                <a:solidFill>
                  <a:srgbClr val="FFFFFF"/>
                </a:solidFill>
              </a:rPr>
              <a:t>Federal Disaster Declarations Patterns: 1953-2013</a:t>
            </a:r>
          </a:p>
        </p:txBody>
      </p:sp>
      <p:sp>
        <p:nvSpPr>
          <p:cNvPr id="8" name="Date Placeholder 7"/>
          <p:cNvSpPr>
            <a:spLocks noGrp="1"/>
          </p:cNvSpPr>
          <p:nvPr>
            <p:ph type="dt" sz="half" idx="10"/>
          </p:nvPr>
        </p:nvSpPr>
        <p:spPr/>
        <p:txBody>
          <a:bodyPr/>
          <a:lstStyle/>
          <a:p>
            <a:pPr>
              <a:defRPr/>
            </a:pPr>
            <a:r>
              <a:rPr lang="en-US" smtClean="0"/>
              <a:t>12/01/09 - 9pm</a:t>
            </a:r>
            <a:endParaRPr lang="en-US"/>
          </a:p>
        </p:txBody>
      </p:sp>
      <p:sp>
        <p:nvSpPr>
          <p:cNvPr id="9" name="Slide Number Placeholder 8"/>
          <p:cNvSpPr>
            <a:spLocks noGrp="1"/>
          </p:cNvSpPr>
          <p:nvPr>
            <p:ph type="sldNum" sz="quarter" idx="12"/>
          </p:nvPr>
        </p:nvSpPr>
        <p:spPr/>
        <p:txBody>
          <a:bodyPr/>
          <a:lstStyle/>
          <a:p>
            <a:pPr>
              <a:defRPr/>
            </a:pPr>
            <a:fld id="{79649112-2361-4913-9798-B6AEBB59A8D4}" type="slidenum">
              <a:rPr lang="en-US" smtClean="0"/>
              <a:pPr>
                <a:defRPr/>
              </a:pPr>
              <a:t>58</a:t>
            </a:fld>
            <a:endParaRPr lang="en-US"/>
          </a:p>
        </p:txBody>
      </p:sp>
      <p:sp>
        <p:nvSpPr>
          <p:cNvPr id="10" name="Rectangle 8"/>
          <p:cNvSpPr>
            <a:spLocks noChangeArrowheads="1"/>
          </p:cNvSpPr>
          <p:nvPr/>
        </p:nvSpPr>
        <p:spPr bwMode="auto">
          <a:xfrm>
            <a:off x="576158" y="4499145"/>
            <a:ext cx="8008373" cy="1588127"/>
          </a:xfrm>
          <a:prstGeom prst="rect">
            <a:avLst/>
          </a:prstGeom>
          <a:noFill/>
          <a:ln w="9525" algn="ctr">
            <a:noFill/>
            <a:miter lim="800000"/>
            <a:headEnd/>
            <a:tailEnd/>
          </a:ln>
        </p:spPr>
        <p:txBody>
          <a:bodyPr wrap="square" lIns="45720" rIns="45720">
            <a:spAutoFit/>
          </a:bodyPr>
          <a:lstStyle/>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3600" b="1" dirty="0" smtClean="0">
                <a:solidFill>
                  <a:srgbClr val="225A7A"/>
                </a:solidFill>
              </a:rPr>
              <a:t>Disaster Declarations YTD in 2013 Are Running Below Recent  Record Highs</a:t>
            </a:r>
            <a:endParaRPr lang="en-US" sz="3600" b="1" dirty="0">
              <a:solidFill>
                <a:srgbClr val="225A7A"/>
              </a:solidFill>
              <a:latin typeface="Arial" charset="0"/>
              <a:cs typeface="Arial" charset="0"/>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24102"/>
                                        </p:tgtEl>
                                        <p:attrNameLst>
                                          <p:attrName>style.visibility</p:attrName>
                                        </p:attrNameLst>
                                      </p:cBhvr>
                                      <p:to>
                                        <p:strVal val="visible"/>
                                      </p:to>
                                    </p:set>
                                    <p:animEffect transition="in" filter="barn(outVertical)">
                                      <p:cBhvr>
                                        <p:cTn id="7" dur="1000"/>
                                        <p:tgtEl>
                                          <p:spTgt spid="192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4102"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p:cNvSpPr>
            <a:spLocks noGrp="1" noChangeArrowheads="1"/>
          </p:cNvSpPr>
          <p:nvPr>
            <p:ph type="title"/>
          </p:nvPr>
        </p:nvSpPr>
        <p:spPr>
          <a:xfrm>
            <a:off x="228600" y="90488"/>
            <a:ext cx="7400925" cy="860425"/>
          </a:xfrm>
        </p:spPr>
        <p:txBody>
          <a:bodyPr/>
          <a:lstStyle/>
          <a:p>
            <a:r>
              <a:rPr lang="en-US" dirty="0" smtClean="0"/>
              <a:t>Number of Federal Disaster Declarations, 1953-2013*</a:t>
            </a:r>
          </a:p>
        </p:txBody>
      </p:sp>
      <p:graphicFrame>
        <p:nvGraphicFramePr>
          <p:cNvPr id="34818" name="Object 3"/>
          <p:cNvGraphicFramePr>
            <a:graphicFrameLocks/>
          </p:cNvGraphicFramePr>
          <p:nvPr>
            <p:ph idx="4294967295"/>
          </p:nvPr>
        </p:nvGraphicFramePr>
        <p:xfrm>
          <a:off x="191371" y="1300623"/>
          <a:ext cx="8566150" cy="4068763"/>
        </p:xfrm>
        <a:graphic>
          <a:graphicData uri="http://schemas.openxmlformats.org/presentationml/2006/ole">
            <p:oleObj spid="_x0000_s19105794" name="Chart" r:id="rId4" imgW="8581960" imgH="4076807" progId="MSGraph.Chart.8">
              <p:embed followColorScheme="full"/>
            </p:oleObj>
          </a:graphicData>
        </a:graphic>
      </p:graphicFrame>
      <p:sp>
        <p:nvSpPr>
          <p:cNvPr id="34820" name="Rectangle 4"/>
          <p:cNvSpPr>
            <a:spLocks noChangeArrowheads="1"/>
          </p:cNvSpPr>
          <p:nvPr/>
        </p:nvSpPr>
        <p:spPr bwMode="auto">
          <a:xfrm>
            <a:off x="0" y="6113295"/>
            <a:ext cx="8214852" cy="798680"/>
          </a:xfrm>
          <a:prstGeom prst="rect">
            <a:avLst/>
          </a:prstGeom>
          <a:noFill/>
          <a:ln w="9525">
            <a:noFill/>
            <a:miter lim="800000"/>
            <a:headEnd/>
            <a:tailEnd/>
          </a:ln>
        </p:spPr>
        <p:txBody>
          <a:bodyPr wrap="square" lIns="365760" tIns="0" rIns="0" bIns="137160" anchor="b">
            <a:spAutoFit/>
          </a:bodyPr>
          <a:lstStyle/>
          <a:p>
            <a:pPr algn="l"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
            </a:r>
            <a:br>
              <a:rPr lang="en-US" sz="1100" dirty="0">
                <a:solidFill>
                  <a:srgbClr val="000000"/>
                </a:solidFill>
                <a:latin typeface="Arial" charset="0"/>
                <a:cs typeface="Arial" charset="0"/>
              </a:rPr>
            </a:br>
            <a:endParaRPr lang="en-US" sz="1100" dirty="0">
              <a:solidFill>
                <a:srgbClr val="000000"/>
              </a:solidFill>
              <a:latin typeface="Arial" charset="0"/>
              <a:cs typeface="Arial" charset="0"/>
            </a:endParaRPr>
          </a:p>
          <a:p>
            <a:pPr algn="l" eaLnBrk="0" fontAlgn="base" hangingPunct="0">
              <a:lnSpc>
                <a:spcPct val="85000"/>
              </a:lnSpc>
              <a:spcBef>
                <a:spcPct val="25000"/>
              </a:spcBef>
              <a:spcAft>
                <a:spcPct val="0"/>
              </a:spcAft>
              <a:buClr>
                <a:srgbClr val="FF6801"/>
              </a:buClr>
              <a:buFont typeface="Wingdings" pitchFamily="2" charset="2"/>
              <a:buNone/>
            </a:pPr>
            <a:r>
              <a:rPr lang="en-US" sz="1100" dirty="0">
                <a:solidFill>
                  <a:srgbClr val="000000"/>
                </a:solidFill>
                <a:latin typeface="Arial" charset="0"/>
                <a:cs typeface="Arial" charset="0"/>
              </a:rPr>
              <a:t>*Through </a:t>
            </a:r>
            <a:r>
              <a:rPr lang="en-US" sz="1100" dirty="0" smtClean="0">
                <a:solidFill>
                  <a:srgbClr val="000000"/>
                </a:solidFill>
              </a:rPr>
              <a:t>June 23</a:t>
            </a:r>
            <a:r>
              <a:rPr lang="en-US" sz="1100" dirty="0" smtClean="0">
                <a:solidFill>
                  <a:srgbClr val="000000"/>
                </a:solidFill>
                <a:latin typeface="Arial" charset="0"/>
                <a:cs typeface="Arial" charset="0"/>
              </a:rPr>
              <a:t>, 2013.</a:t>
            </a:r>
            <a:endParaRPr lang="en-US" sz="1100" dirty="0">
              <a:solidFill>
                <a:srgbClr val="000000"/>
              </a:solidFill>
              <a:latin typeface="Arial" charset="0"/>
              <a:cs typeface="Arial" charset="0"/>
            </a:endParaRPr>
          </a:p>
          <a:p>
            <a:pPr algn="l" eaLnBrk="0" hangingPunct="0">
              <a:lnSpc>
                <a:spcPct val="85000"/>
              </a:lnSpc>
              <a:spcBef>
                <a:spcPct val="25000"/>
              </a:spcBef>
              <a:buClr>
                <a:srgbClr val="FF6801"/>
              </a:buClr>
            </a:pPr>
            <a:r>
              <a:rPr lang="en-US" sz="1100" dirty="0">
                <a:solidFill>
                  <a:srgbClr val="000000"/>
                </a:solidFill>
                <a:latin typeface="Arial" charset="0"/>
                <a:cs typeface="Arial" charset="0"/>
              </a:rPr>
              <a:t>Source: Federal Emergency Management </a:t>
            </a:r>
            <a:r>
              <a:rPr lang="en-US" sz="1100" dirty="0" smtClean="0">
                <a:solidFill>
                  <a:srgbClr val="000000"/>
                </a:solidFill>
              </a:rPr>
              <a:t>Administration; </a:t>
            </a:r>
            <a:r>
              <a:rPr lang="en-US" sz="1100" dirty="0" smtClean="0">
                <a:solidFill>
                  <a:srgbClr val="000000"/>
                </a:solidFill>
                <a:hlinkClick r:id="rId5"/>
              </a:rPr>
              <a:t>http://www.fema.gov/disasters</a:t>
            </a:r>
            <a:r>
              <a:rPr lang="en-US" sz="1100" dirty="0" smtClean="0">
                <a:solidFill>
                  <a:srgbClr val="000000"/>
                </a:solidFill>
              </a:rPr>
              <a:t>;  </a:t>
            </a:r>
            <a:r>
              <a:rPr lang="en-US" sz="1100" dirty="0">
                <a:solidFill>
                  <a:srgbClr val="000000"/>
                </a:solidFill>
                <a:latin typeface="Arial" charset="0"/>
                <a:cs typeface="Arial" charset="0"/>
              </a:rPr>
              <a:t>Insurance Information Institute.</a:t>
            </a:r>
          </a:p>
        </p:txBody>
      </p:sp>
      <p:sp>
        <p:nvSpPr>
          <p:cNvPr id="321541" name="Rectangle 5"/>
          <p:cNvSpPr>
            <a:spLocks noChangeArrowheads="1"/>
          </p:cNvSpPr>
          <p:nvPr/>
        </p:nvSpPr>
        <p:spPr bwMode="blackWhite">
          <a:xfrm>
            <a:off x="353960" y="5592812"/>
            <a:ext cx="8604352" cy="6096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b="1" dirty="0">
                <a:solidFill>
                  <a:srgbClr val="FFFFFF"/>
                </a:solidFill>
                <a:latin typeface="Arial" charset="0"/>
                <a:cs typeface="Arial" charset="0"/>
              </a:rPr>
              <a:t>The Number of Federal Disaster Declarations Is </a:t>
            </a:r>
            <a:r>
              <a:rPr lang="en-US" b="1" dirty="0" smtClean="0">
                <a:solidFill>
                  <a:srgbClr val="FFFFFF"/>
                </a:solidFill>
                <a:latin typeface="Arial" charset="0"/>
                <a:cs typeface="Arial" charset="0"/>
              </a:rPr>
              <a:t>Rising and Set New Records in 2010 </a:t>
            </a:r>
            <a:r>
              <a:rPr lang="en-US" b="1" i="1" dirty="0" smtClean="0">
                <a:solidFill>
                  <a:srgbClr val="FFFFFF"/>
                </a:solidFill>
                <a:latin typeface="Arial" charset="0"/>
                <a:cs typeface="Arial" charset="0"/>
              </a:rPr>
              <a:t>and</a:t>
            </a:r>
            <a:r>
              <a:rPr lang="en-US" b="1" dirty="0" smtClean="0">
                <a:solidFill>
                  <a:srgbClr val="FFFFFF"/>
                </a:solidFill>
                <a:latin typeface="Arial" charset="0"/>
                <a:cs typeface="Arial" charset="0"/>
              </a:rPr>
              <a:t> 2011.  Hurricane Sandy Produced </a:t>
            </a:r>
            <a:r>
              <a:rPr lang="en-US" b="1" dirty="0" smtClean="0">
                <a:solidFill>
                  <a:srgbClr val="FFFFFF"/>
                </a:solidFill>
              </a:rPr>
              <a:t>13</a:t>
            </a:r>
            <a:r>
              <a:rPr lang="en-US" b="1" dirty="0" smtClean="0">
                <a:solidFill>
                  <a:srgbClr val="FFFFFF"/>
                </a:solidFill>
                <a:latin typeface="Arial" charset="0"/>
                <a:cs typeface="Arial" charset="0"/>
              </a:rPr>
              <a:t> Declarations in 2012/13.</a:t>
            </a:r>
            <a:endParaRPr lang="en-US" b="1" dirty="0">
              <a:solidFill>
                <a:srgbClr val="FFFFFF"/>
              </a:solidFill>
              <a:latin typeface="Arial" charset="0"/>
              <a:cs typeface="Arial" charset="0"/>
            </a:endParaRPr>
          </a:p>
        </p:txBody>
      </p:sp>
      <p:sp>
        <p:nvSpPr>
          <p:cNvPr id="7" name="AutoShape 7"/>
          <p:cNvSpPr>
            <a:spLocks noChangeArrowheads="1"/>
          </p:cNvSpPr>
          <p:nvPr/>
        </p:nvSpPr>
        <p:spPr bwMode="blackWhite">
          <a:xfrm>
            <a:off x="3013075" y="1250576"/>
            <a:ext cx="3240241" cy="1452283"/>
          </a:xfrm>
          <a:prstGeom prst="wedgeRectCallout">
            <a:avLst>
              <a:gd name="adj1" fmla="val 105782"/>
              <a:gd name="adj2" fmla="val 1422"/>
            </a:avLst>
          </a:prstGeom>
          <a:gradFill rotWithShape="1">
            <a:gsLst>
              <a:gs pos="0">
                <a:schemeClr val="tx2">
                  <a:alpha val="42000"/>
                </a:schemeClr>
              </a:gs>
              <a:gs pos="100000">
                <a:schemeClr val="tx2">
                  <a:gamma/>
                  <a:shade val="66275"/>
                  <a:invGamma/>
                </a:schemeClr>
              </a:gs>
            </a:gsLst>
            <a:lin ang="5400000" scaled="1"/>
          </a:gradFill>
          <a:ln w="28575" algn="ctr">
            <a:no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a:solidFill>
                  <a:srgbClr val="FFFFFF"/>
                </a:solidFill>
                <a:latin typeface="Arial" charset="0"/>
                <a:cs typeface="Arial" charset="0"/>
              </a:rPr>
              <a:t>The number of federal disaster declarations </a:t>
            </a:r>
            <a:r>
              <a:rPr lang="en-US" b="1" dirty="0" smtClean="0">
                <a:solidFill>
                  <a:srgbClr val="FFFFFF"/>
                </a:solidFill>
                <a:latin typeface="Arial" charset="0"/>
                <a:cs typeface="Arial" charset="0"/>
              </a:rPr>
              <a:t>set a </a:t>
            </a:r>
            <a:r>
              <a:rPr lang="en-US" b="1" dirty="0">
                <a:solidFill>
                  <a:srgbClr val="FFFFFF"/>
                </a:solidFill>
                <a:latin typeface="Arial" charset="0"/>
                <a:cs typeface="Arial" charset="0"/>
              </a:rPr>
              <a:t>new record in 2011, </a:t>
            </a:r>
            <a:r>
              <a:rPr lang="en-US" b="1" dirty="0" smtClean="0">
                <a:solidFill>
                  <a:srgbClr val="FFFFFF"/>
                </a:solidFill>
                <a:latin typeface="Arial" charset="0"/>
                <a:cs typeface="Arial" charset="0"/>
              </a:rPr>
              <a:t>with 99, shattering 2010’s record 81 declarations.</a:t>
            </a:r>
            <a:endParaRPr lang="en-US" b="1" dirty="0">
              <a:solidFill>
                <a:srgbClr val="FFFFFF"/>
              </a:solidFill>
              <a:latin typeface="Arial" charset="0"/>
              <a:cs typeface="Arial" charset="0"/>
            </a:endParaRPr>
          </a:p>
        </p:txBody>
      </p:sp>
      <p:cxnSp>
        <p:nvCxnSpPr>
          <p:cNvPr id="9" name="Straight Connector 8"/>
          <p:cNvCxnSpPr/>
          <p:nvPr/>
        </p:nvCxnSpPr>
        <p:spPr>
          <a:xfrm flipV="1">
            <a:off x="725488" y="3978840"/>
            <a:ext cx="8081962" cy="41275"/>
          </a:xfrm>
          <a:prstGeom prst="line">
            <a:avLst/>
          </a:prstGeom>
          <a:ln w="25400">
            <a:solidFill>
              <a:srgbClr val="C00000"/>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1" name="AutoShape 7"/>
          <p:cNvSpPr>
            <a:spLocks noChangeArrowheads="1"/>
          </p:cNvSpPr>
          <p:nvPr/>
        </p:nvSpPr>
        <p:spPr bwMode="blackWhite">
          <a:xfrm>
            <a:off x="806450" y="1209675"/>
            <a:ext cx="2165350" cy="1924050"/>
          </a:xfrm>
          <a:prstGeom prst="wedgeRectCallout">
            <a:avLst>
              <a:gd name="adj1" fmla="val -27185"/>
              <a:gd name="adj2" fmla="val 9288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a:solidFill>
                  <a:srgbClr val="FFFFFF"/>
                </a:solidFill>
                <a:latin typeface="Arial" charset="0"/>
                <a:cs typeface="Arial" charset="0"/>
              </a:rPr>
              <a:t>There have been </a:t>
            </a:r>
            <a:r>
              <a:rPr lang="en-US" sz="1400" b="1" dirty="0" smtClean="0">
                <a:solidFill>
                  <a:srgbClr val="FFFFFF"/>
                </a:solidFill>
                <a:latin typeface="Arial" charset="0"/>
                <a:cs typeface="Arial" charset="0"/>
              </a:rPr>
              <a:t>2,115 </a:t>
            </a:r>
            <a:r>
              <a:rPr lang="en-US" sz="1400" b="1" dirty="0">
                <a:solidFill>
                  <a:srgbClr val="FFFFFF"/>
                </a:solidFill>
                <a:latin typeface="Arial" charset="0"/>
                <a:cs typeface="Arial" charset="0"/>
              </a:rPr>
              <a:t>federal disaster declarations since 1953.  The average number of declarations per year is </a:t>
            </a:r>
            <a:r>
              <a:rPr lang="en-US" sz="1400" b="1" dirty="0" smtClean="0">
                <a:solidFill>
                  <a:srgbClr val="FFFFFF"/>
                </a:solidFill>
                <a:latin typeface="Arial" charset="0"/>
                <a:cs typeface="Arial" charset="0"/>
              </a:rPr>
              <a:t>35 </a:t>
            </a:r>
            <a:r>
              <a:rPr lang="en-US" sz="1400" b="1" dirty="0">
                <a:solidFill>
                  <a:srgbClr val="FFFFFF"/>
                </a:solidFill>
                <a:latin typeface="Arial" charset="0"/>
                <a:cs typeface="Arial" charset="0"/>
              </a:rPr>
              <a:t>from </a:t>
            </a:r>
            <a:r>
              <a:rPr lang="en-US" sz="1400" b="1" dirty="0" smtClean="0">
                <a:solidFill>
                  <a:srgbClr val="FFFFFF"/>
                </a:solidFill>
                <a:latin typeface="Arial" charset="0"/>
                <a:cs typeface="Arial" charset="0"/>
              </a:rPr>
              <a:t>1953-2012, </a:t>
            </a:r>
            <a:r>
              <a:rPr lang="en-US" sz="1400" b="1" dirty="0">
                <a:solidFill>
                  <a:srgbClr val="FFFFFF"/>
                </a:solidFill>
                <a:latin typeface="Arial" charset="0"/>
                <a:cs typeface="Arial" charset="0"/>
              </a:rPr>
              <a:t>though </a:t>
            </a:r>
            <a:r>
              <a:rPr lang="en-US" sz="1400" b="1" dirty="0" smtClean="0">
                <a:solidFill>
                  <a:srgbClr val="FFFFFF"/>
                </a:solidFill>
                <a:latin typeface="Arial" charset="0"/>
                <a:cs typeface="Arial" charset="0"/>
              </a:rPr>
              <a:t>there </a:t>
            </a:r>
            <a:r>
              <a:rPr lang="en-US" sz="1400" b="1" dirty="0">
                <a:solidFill>
                  <a:srgbClr val="FFFFFF"/>
                </a:solidFill>
                <a:latin typeface="Arial" charset="0"/>
                <a:cs typeface="Arial" charset="0"/>
              </a:rPr>
              <a:t>few haven’t been recorded since 1995.</a:t>
            </a:r>
          </a:p>
        </p:txBody>
      </p:sp>
      <p:sp>
        <p:nvSpPr>
          <p:cNvPr id="10" name="AutoShape 7"/>
          <p:cNvSpPr>
            <a:spLocks noChangeArrowheads="1"/>
          </p:cNvSpPr>
          <p:nvPr/>
        </p:nvSpPr>
        <p:spPr bwMode="blackWhite">
          <a:xfrm>
            <a:off x="5561349" y="4332156"/>
            <a:ext cx="2685175" cy="601371"/>
          </a:xfrm>
          <a:prstGeom prst="wedgeRectCallout">
            <a:avLst>
              <a:gd name="adj1" fmla="val 60946"/>
              <a:gd name="adj2" fmla="val -26440"/>
            </a:avLst>
          </a:prstGeom>
          <a:gradFill rotWithShape="1">
            <a:gsLst>
              <a:gs pos="0">
                <a:schemeClr val="tx2"/>
              </a:gs>
              <a:gs pos="100000">
                <a:schemeClr val="tx2">
                  <a:gamma/>
                  <a:shade val="66275"/>
                  <a:invGamma/>
                </a:schemeClr>
              </a:gs>
            </a:gsLst>
            <a:lin ang="5400000" scaled="1"/>
          </a:gradFill>
          <a:ln w="28575" algn="ctr">
            <a:no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600" b="1" dirty="0" smtClean="0">
                <a:solidFill>
                  <a:srgbClr val="FFFFFF"/>
                </a:solidFill>
              </a:rPr>
              <a:t>24 </a:t>
            </a:r>
            <a:r>
              <a:rPr lang="en-US" sz="1600" b="1" dirty="0" smtClean="0">
                <a:solidFill>
                  <a:srgbClr val="FFFFFF"/>
                </a:solidFill>
                <a:latin typeface="Arial" charset="0"/>
                <a:cs typeface="Arial" charset="0"/>
              </a:rPr>
              <a:t>federal disasters were declared so far in 2013*</a:t>
            </a:r>
            <a:endParaRPr lang="en-US" sz="1600" b="1" dirty="0">
              <a:solidFill>
                <a:srgbClr val="FFFFFF"/>
              </a:solidFill>
              <a:latin typeface="Arial" charset="0"/>
              <a:cs typeface="Arial" charset="0"/>
            </a:endParaRPr>
          </a:p>
        </p:txBody>
      </p:sp>
      <p:sp>
        <p:nvSpPr>
          <p:cNvPr id="12" name="Date Placeholder 11"/>
          <p:cNvSpPr>
            <a:spLocks noGrp="1"/>
          </p:cNvSpPr>
          <p:nvPr>
            <p:ph type="dt" sz="half" idx="10"/>
          </p:nvPr>
        </p:nvSpPr>
        <p:spPr/>
        <p:txBody>
          <a:bodyPr/>
          <a:lstStyle/>
          <a:p>
            <a:pPr>
              <a:defRPr/>
            </a:pPr>
            <a:r>
              <a:rPr lang="en-US" smtClean="0"/>
              <a:t>12/01/09 - 9pm</a:t>
            </a:r>
            <a:endParaRPr lang="en-US"/>
          </a:p>
        </p:txBody>
      </p:sp>
      <p:sp>
        <p:nvSpPr>
          <p:cNvPr id="13" name="Slide Number Placeholder 12"/>
          <p:cNvSpPr>
            <a:spLocks noGrp="1"/>
          </p:cNvSpPr>
          <p:nvPr>
            <p:ph type="sldNum" sz="quarter" idx="12"/>
          </p:nvPr>
        </p:nvSpPr>
        <p:spPr/>
        <p:txBody>
          <a:bodyPr/>
          <a:lstStyle/>
          <a:p>
            <a:pPr>
              <a:defRPr/>
            </a:pPr>
            <a:fld id="{103D1549-189B-430A-BC2E-B6FA9183E25C}" type="slidenum">
              <a:rPr lang="en-US" smtClean="0"/>
              <a:pPr>
                <a:defRPr/>
              </a:pPr>
              <a:t>59</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321541"/>
                                        </p:tgtEl>
                                        <p:attrNameLst>
                                          <p:attrName>style.visibility</p:attrName>
                                        </p:attrNameLst>
                                      </p:cBhvr>
                                      <p:to>
                                        <p:strVal val="visible"/>
                                      </p:to>
                                    </p:set>
                                    <p:anim calcmode="lin" valueType="num">
                                      <p:cBhvr>
                                        <p:cTn id="7" dur="500" fill="hold"/>
                                        <p:tgtEl>
                                          <p:spTgt spid="321541"/>
                                        </p:tgtEl>
                                        <p:attrNameLst>
                                          <p:attrName>ppt_w</p:attrName>
                                        </p:attrNameLst>
                                      </p:cBhvr>
                                      <p:tavLst>
                                        <p:tav tm="0">
                                          <p:val>
                                            <p:fltVal val="0"/>
                                          </p:val>
                                        </p:tav>
                                        <p:tav tm="100000">
                                          <p:val>
                                            <p:strVal val="#ppt_w"/>
                                          </p:val>
                                        </p:tav>
                                      </p:tavLst>
                                    </p:anim>
                                    <p:anim calcmode="lin" valueType="num">
                                      <p:cBhvr>
                                        <p:cTn id="8" dur="500" fill="hold"/>
                                        <p:tgtEl>
                                          <p:spTgt spid="321541"/>
                                        </p:tgtEl>
                                        <p:attrNameLst>
                                          <p:attrName>ppt_h</p:attrName>
                                        </p:attrNameLst>
                                      </p:cBhvr>
                                      <p:tavLst>
                                        <p:tav tm="0">
                                          <p:val>
                                            <p:fltVal val="0"/>
                                          </p:val>
                                        </p:tav>
                                        <p:tav tm="100000">
                                          <p:val>
                                            <p:strVal val="#ppt_h"/>
                                          </p:val>
                                        </p:tav>
                                      </p:tavLst>
                                    </p:anim>
                                  </p:childTnLst>
                                </p:cTn>
                              </p:par>
                            </p:childTnLst>
                          </p:cTn>
                        </p:par>
                        <p:par>
                          <p:cTn id="9" fill="hold">
                            <p:stCondLst>
                              <p:cond delay="1200"/>
                            </p:stCondLst>
                            <p:childTnLst>
                              <p:par>
                                <p:cTn id="10" presetID="22" presetClass="entr" presetSubtype="4" fill="hold" grpId="0" nodeType="afterEffect">
                                  <p:stCondLst>
                                    <p:cond delay="70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par>
                          <p:cTn id="13" fill="hold">
                            <p:stCondLst>
                              <p:cond delay="2400"/>
                            </p:stCondLst>
                            <p:childTnLst>
                              <p:par>
                                <p:cTn id="14" presetID="22" presetClass="entr" presetSubtype="2" fill="hold" grpId="0" nodeType="afterEffect">
                                  <p:stCondLst>
                                    <p:cond delay="700"/>
                                  </p:stCondLst>
                                  <p:childTnLst>
                                    <p:set>
                                      <p:cBhvr>
                                        <p:cTn id="15" dur="1" fill="hold">
                                          <p:stCondLst>
                                            <p:cond delay="0"/>
                                          </p:stCondLst>
                                        </p:cTn>
                                        <p:tgtEl>
                                          <p:spTgt spid="11"/>
                                        </p:tgtEl>
                                        <p:attrNameLst>
                                          <p:attrName>style.visibility</p:attrName>
                                        </p:attrNameLst>
                                      </p:cBhvr>
                                      <p:to>
                                        <p:strVal val="visible"/>
                                      </p:to>
                                    </p:set>
                                    <p:animEffect transition="in" filter="wipe(right)">
                                      <p:cBhvr>
                                        <p:cTn id="16" dur="500"/>
                                        <p:tgtEl>
                                          <p:spTgt spid="11"/>
                                        </p:tgtEl>
                                      </p:cBhvr>
                                    </p:animEffect>
                                  </p:childTnLst>
                                </p:cTn>
                              </p:par>
                            </p:childTnLst>
                          </p:cTn>
                        </p:par>
                        <p:par>
                          <p:cTn id="17" fill="hold">
                            <p:stCondLst>
                              <p:cond delay="3600"/>
                            </p:stCondLst>
                            <p:childTnLst>
                              <p:par>
                                <p:cTn id="18" presetID="22" presetClass="entr" presetSubtype="4" fill="hold" grpId="0" nodeType="afterEffect">
                                  <p:stCondLst>
                                    <p:cond delay="700"/>
                                  </p:stCondLst>
                                  <p:childTnLst>
                                    <p:set>
                                      <p:cBhvr>
                                        <p:cTn id="19" dur="1" fill="hold">
                                          <p:stCondLst>
                                            <p:cond delay="0"/>
                                          </p:stCondLst>
                                        </p:cTn>
                                        <p:tgtEl>
                                          <p:spTgt spid="10"/>
                                        </p:tgtEl>
                                        <p:attrNameLst>
                                          <p:attrName>style.visibility</p:attrName>
                                        </p:attrNameLst>
                                      </p:cBhvr>
                                      <p:to>
                                        <p:strVal val="visible"/>
                                      </p:to>
                                    </p:set>
                                    <p:animEffect transition="in" filter="wipe(down)">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1541" grpId="0" animBg="1"/>
      <p:bldP spid="7" grpId="0" animBg="1"/>
      <p:bldP spid="11"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09762" name="Rectangle 2"/>
          <p:cNvSpPr>
            <a:spLocks noGrp="1" noChangeArrowheads="1"/>
          </p:cNvSpPr>
          <p:nvPr>
            <p:ph type="ctrTitle" idx="4294967295"/>
          </p:nvPr>
        </p:nvSpPr>
        <p:spPr bwMode="blackWhite">
          <a:xfrm>
            <a:off x="581025" y="2467692"/>
            <a:ext cx="7981950" cy="20161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200" smtClean="0">
                <a:solidFill>
                  <a:schemeClr val="bg1"/>
                </a:solidFill>
              </a:rPr>
              <a:t>The Strength of the Economy Will Influence P/C Insurer Growth Opportunities</a:t>
            </a:r>
          </a:p>
        </p:txBody>
      </p:sp>
      <p:sp>
        <p:nvSpPr>
          <p:cNvPr id="151555"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51556"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DFE0512-2DB8-43E3-8365-2DAB64B50EE9}" type="slidenum">
              <a:rPr lang="en-US" sz="900">
                <a:solidFill>
                  <a:schemeClr val="bg1"/>
                </a:solidFill>
              </a:rPr>
              <a:pPr algn="r" eaLnBrk="0" hangingPunct="0">
                <a:lnSpc>
                  <a:spcPct val="85000"/>
                </a:lnSpc>
                <a:spcBef>
                  <a:spcPct val="20000"/>
                </a:spcBef>
              </a:pPr>
              <a:t>6</a:t>
            </a:fld>
            <a:endParaRPr lang="en-US" sz="900">
              <a:solidFill>
                <a:schemeClr val="bg1"/>
              </a:solidFill>
            </a:endParaRPr>
          </a:p>
        </p:txBody>
      </p:sp>
      <p:pic>
        <p:nvPicPr>
          <p:cNvPr id="151557"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151558" name="TextBox 5"/>
          <p:cNvSpPr txBox="1">
            <a:spLocks noChangeArrowheads="1"/>
          </p:cNvSpPr>
          <p:nvPr/>
        </p:nvSpPr>
        <p:spPr bwMode="auto">
          <a:xfrm>
            <a:off x="535279" y="4927193"/>
            <a:ext cx="8189259" cy="1077218"/>
          </a:xfrm>
          <a:prstGeom prst="rect">
            <a:avLst/>
          </a:prstGeom>
          <a:noFill/>
          <a:ln w="9525">
            <a:noFill/>
            <a:miter lim="800000"/>
            <a:headEnd/>
            <a:tailEnd/>
          </a:ln>
        </p:spPr>
        <p:txBody>
          <a:bodyPr wrap="square">
            <a:spAutoFit/>
          </a:bodyPr>
          <a:lstStyle/>
          <a:p>
            <a:pPr algn="ctr"/>
            <a:r>
              <a:rPr lang="en-US" sz="3200" b="1" dirty="0">
                <a:solidFill>
                  <a:srgbClr val="2B7299"/>
                </a:solidFill>
              </a:rPr>
              <a:t>Growth </a:t>
            </a:r>
            <a:r>
              <a:rPr lang="en-US" sz="3200" b="1" dirty="0" smtClean="0">
                <a:solidFill>
                  <a:srgbClr val="2B7299"/>
                </a:solidFill>
              </a:rPr>
              <a:t>Will Expand Insurer Exposure Base Across Most Lines</a:t>
            </a:r>
            <a:endParaRPr lang="en-US" sz="3200" b="1" dirty="0">
              <a:solidFill>
                <a:srgbClr val="2B7299"/>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6</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09762"/>
                                        </p:tgtEl>
                                        <p:attrNameLst>
                                          <p:attrName>style.visibility</p:attrName>
                                        </p:attrNameLst>
                                      </p:cBhvr>
                                      <p:to>
                                        <p:strVal val="visible"/>
                                      </p:to>
                                    </p:set>
                                    <p:animEffect transition="in" filter="barn(outVertical)">
                                      <p:cBhvr>
                                        <p:cTn id="7" dur="1000"/>
                                        <p:tgtEl>
                                          <p:spTgt spid="19097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9762" grpId="0" animBg="1"/>
    </p:bldLst>
  </p:timing>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7" name="Rectangle 110"/>
          <p:cNvSpPr>
            <a:spLocks noGrp="1" noChangeArrowheads="1"/>
          </p:cNvSpPr>
          <p:nvPr>
            <p:ph type="sldNum" sz="quarter" idx="12"/>
          </p:nvPr>
        </p:nvSpPr>
        <p:spPr/>
        <p:txBody>
          <a:bodyPr/>
          <a:lstStyle/>
          <a:p>
            <a:pPr>
              <a:defRPr/>
            </a:pPr>
            <a:fld id="{2FED0B32-072D-409A-B530-B21CB09A71EC}" type="slidenum">
              <a:rPr lang="en-US" smtClean="0">
                <a:solidFill>
                  <a:srgbClr val="000000"/>
                </a:solidFill>
              </a:rPr>
              <a:pPr>
                <a:defRPr/>
              </a:pPr>
              <a:t>60</a:t>
            </a:fld>
            <a:endParaRPr lang="en-US" smtClean="0">
              <a:solidFill>
                <a:srgbClr val="000000"/>
              </a:solidFill>
            </a:endParaRPr>
          </a:p>
        </p:txBody>
      </p:sp>
      <p:sp>
        <p:nvSpPr>
          <p:cNvPr id="35844" name="Rectangle 2"/>
          <p:cNvSpPr>
            <a:spLocks noGrp="1" noChangeArrowheads="1"/>
          </p:cNvSpPr>
          <p:nvPr>
            <p:ph type="title" idx="4294967295"/>
          </p:nvPr>
        </p:nvSpPr>
        <p:spPr>
          <a:xfrm>
            <a:off x="152400" y="-123825"/>
            <a:ext cx="8686801" cy="1143000"/>
          </a:xfrm>
        </p:spPr>
        <p:txBody>
          <a:bodyPr lIns="92075" tIns="46038" rIns="92075" bIns="46038" anchor="b"/>
          <a:lstStyle/>
          <a:p>
            <a:r>
              <a:rPr lang="en-US" dirty="0" smtClean="0"/>
              <a:t>Federal Disasters Declarations by State, </a:t>
            </a:r>
            <a:br>
              <a:rPr lang="en-US" dirty="0" smtClean="0"/>
            </a:br>
            <a:r>
              <a:rPr lang="en-US" dirty="0" smtClean="0"/>
              <a:t>1953 – 2013: Highest 25 States*</a:t>
            </a:r>
          </a:p>
        </p:txBody>
      </p:sp>
      <p:graphicFrame>
        <p:nvGraphicFramePr>
          <p:cNvPr id="35842" name="Object 3"/>
          <p:cNvGraphicFramePr>
            <a:graphicFrameLocks noChangeAspect="1"/>
          </p:cNvGraphicFramePr>
          <p:nvPr>
            <p:ph idx="4294967295"/>
          </p:nvPr>
        </p:nvGraphicFramePr>
        <p:xfrm>
          <a:off x="9525" y="1820658"/>
          <a:ext cx="9134475" cy="4749800"/>
        </p:xfrm>
        <a:graphic>
          <a:graphicData uri="http://schemas.openxmlformats.org/presentationml/2006/ole">
            <p:oleObj spid="_x0000_s19106818" name="Chart" r:id="rId4" imgW="8810600" imgH="4581583" progId="MSGraph.Chart.8">
              <p:embed followColorScheme="full"/>
            </p:oleObj>
          </a:graphicData>
        </a:graphic>
      </p:graphicFrame>
      <p:sp>
        <p:nvSpPr>
          <p:cNvPr id="6" name="AutoShape 7"/>
          <p:cNvSpPr>
            <a:spLocks noChangeArrowheads="1"/>
          </p:cNvSpPr>
          <p:nvPr/>
        </p:nvSpPr>
        <p:spPr bwMode="blackWhite">
          <a:xfrm>
            <a:off x="3348318" y="1116666"/>
            <a:ext cx="2232211" cy="1922369"/>
          </a:xfrm>
          <a:prstGeom prst="wedgeRectCallout">
            <a:avLst>
              <a:gd name="adj1" fmla="val -131821"/>
              <a:gd name="adj2" fmla="val 1591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a:solidFill>
                  <a:srgbClr val="FFFFFF"/>
                </a:solidFill>
                <a:latin typeface="Arial" charset="0"/>
                <a:cs typeface="Arial" charset="0"/>
              </a:rPr>
              <a:t>Over the </a:t>
            </a:r>
            <a:r>
              <a:rPr lang="en-US" b="1" dirty="0" smtClean="0">
                <a:solidFill>
                  <a:srgbClr val="FFFFFF"/>
                </a:solidFill>
                <a:latin typeface="Arial" charset="0"/>
                <a:cs typeface="Arial" charset="0"/>
              </a:rPr>
              <a:t>past 60 years, Texas has had the highest </a:t>
            </a:r>
            <a:r>
              <a:rPr lang="en-US" b="1" dirty="0">
                <a:solidFill>
                  <a:srgbClr val="FFFFFF"/>
                </a:solidFill>
                <a:latin typeface="Arial" charset="0"/>
                <a:cs typeface="Arial" charset="0"/>
              </a:rPr>
              <a:t>number of Federal Disaster Declarations</a:t>
            </a: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Text Box 4"/>
          <p:cNvSpPr txBox="1">
            <a:spLocks noChangeArrowheads="1"/>
          </p:cNvSpPr>
          <p:nvPr/>
        </p:nvSpPr>
        <p:spPr bwMode="auto">
          <a:xfrm>
            <a:off x="100106" y="6400556"/>
            <a:ext cx="9017000" cy="417103"/>
          </a:xfrm>
          <a:prstGeom prst="rect">
            <a:avLst/>
          </a:prstGeom>
          <a:noFill/>
          <a:ln w="9525">
            <a:noFill/>
            <a:miter lim="800000"/>
            <a:headEnd/>
            <a:tailEnd/>
          </a:ln>
        </p:spPr>
        <p:txBody>
          <a:bodyPr lIns="92075" tIns="46038" rIns="92075" bIns="46038">
            <a:spAutoFit/>
          </a:bodyPr>
          <a:lstStyle/>
          <a:p>
            <a:pPr eaLnBrk="0" fontAlgn="base" hangingPunct="0">
              <a:lnSpc>
                <a:spcPct val="70000"/>
              </a:lnSpc>
              <a:spcBef>
                <a:spcPct val="50000"/>
              </a:spcBef>
              <a:spcAft>
                <a:spcPct val="0"/>
              </a:spcAft>
              <a:buClr>
                <a:srgbClr val="FF3300"/>
              </a:buClr>
              <a:buFont typeface="Wingdings" pitchFamily="2" charset="2"/>
              <a:buNone/>
            </a:pPr>
            <a:r>
              <a:rPr lang="en-US" sz="1100" dirty="0" smtClean="0">
                <a:solidFill>
                  <a:srgbClr val="000000"/>
                </a:solidFill>
                <a:latin typeface="Arial" charset="0"/>
                <a:cs typeface="Arial" charset="0"/>
              </a:rPr>
              <a:t>*Through </a:t>
            </a:r>
            <a:r>
              <a:rPr lang="en-US" sz="1100" dirty="0" smtClean="0">
                <a:solidFill>
                  <a:srgbClr val="000000"/>
                </a:solidFill>
              </a:rPr>
              <a:t>June 23, 2013</a:t>
            </a:r>
            <a:r>
              <a:rPr lang="en-US" sz="1100" dirty="0" smtClean="0">
                <a:solidFill>
                  <a:srgbClr val="000000"/>
                </a:solidFill>
                <a:latin typeface="Arial" charset="0"/>
                <a:cs typeface="Arial" charset="0"/>
              </a:rPr>
              <a:t>. Includes Puerto Rico and the District of Columbia.</a:t>
            </a:r>
          </a:p>
          <a:p>
            <a:pPr eaLnBrk="0" fontAlgn="base" hangingPunct="0">
              <a:lnSpc>
                <a:spcPct val="70000"/>
              </a:lnSpc>
              <a:spcBef>
                <a:spcPct val="50000"/>
              </a:spcBef>
              <a:spcAft>
                <a:spcPct val="0"/>
              </a:spcAft>
              <a:buClr>
                <a:srgbClr val="FF3300"/>
              </a:buClr>
              <a:buFont typeface="Wingdings" pitchFamily="2" charset="2"/>
              <a:buNone/>
            </a:pPr>
            <a:r>
              <a:rPr lang="en-US" sz="1100" dirty="0" smtClean="0">
                <a:solidFill>
                  <a:srgbClr val="000000"/>
                </a:solidFill>
                <a:latin typeface="Arial" charset="0"/>
                <a:cs typeface="Arial" charset="0"/>
              </a:rPr>
              <a:t>Source</a:t>
            </a:r>
            <a:r>
              <a:rPr lang="en-US" sz="1100" dirty="0">
                <a:solidFill>
                  <a:srgbClr val="000000"/>
                </a:solidFill>
                <a:latin typeface="Arial" charset="0"/>
                <a:cs typeface="Arial" charset="0"/>
              </a:rPr>
              <a:t>:  </a:t>
            </a:r>
            <a:r>
              <a:rPr lang="en-US" sz="1100" dirty="0" smtClean="0">
                <a:solidFill>
                  <a:srgbClr val="000000"/>
                </a:solidFill>
                <a:latin typeface="Arial" charset="0"/>
                <a:cs typeface="Arial" charset="0"/>
              </a:rPr>
              <a:t>FEMA: </a:t>
            </a:r>
            <a:r>
              <a:rPr lang="en-US" sz="1100" dirty="0" smtClean="0">
                <a:solidFill>
                  <a:srgbClr val="000000"/>
                </a:solidFill>
                <a:latin typeface="Arial" charset="0"/>
                <a:cs typeface="Arial" charset="0"/>
                <a:hlinkClick r:id="rId5"/>
              </a:rPr>
              <a:t>http://www.fema.gov/news/disaster_totals_annual.fema</a:t>
            </a:r>
            <a:r>
              <a:rPr lang="en-US" sz="1100" dirty="0" smtClean="0">
                <a:solidFill>
                  <a:srgbClr val="000000"/>
                </a:solidFill>
                <a:latin typeface="Arial" charset="0"/>
                <a:cs typeface="Arial" charset="0"/>
              </a:rPr>
              <a:t>; Insurance Information Institute.</a:t>
            </a:r>
            <a:r>
              <a:rPr lang="en-US" sz="1100" dirty="0">
                <a:solidFill>
                  <a:srgbClr val="000000"/>
                </a:solidFill>
                <a:latin typeface="Arial" charset="0"/>
                <a:cs typeface="Arial" charset="0"/>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51" name="Rectangle 110"/>
          <p:cNvSpPr>
            <a:spLocks noGrp="1" noChangeArrowheads="1"/>
          </p:cNvSpPr>
          <p:nvPr>
            <p:ph type="sldNum" sz="quarter" idx="12"/>
          </p:nvPr>
        </p:nvSpPr>
        <p:spPr/>
        <p:txBody>
          <a:bodyPr/>
          <a:lstStyle/>
          <a:p>
            <a:pPr>
              <a:defRPr/>
            </a:pPr>
            <a:fld id="{9DB28C07-2B9F-4138-A2C4-BE11C1A53A4D}" type="slidenum">
              <a:rPr lang="en-US" smtClean="0">
                <a:solidFill>
                  <a:srgbClr val="000000"/>
                </a:solidFill>
              </a:rPr>
              <a:pPr>
                <a:defRPr/>
              </a:pPr>
              <a:t>61</a:t>
            </a:fld>
            <a:endParaRPr lang="en-US" smtClean="0">
              <a:solidFill>
                <a:srgbClr val="000000"/>
              </a:solidFill>
            </a:endParaRPr>
          </a:p>
        </p:txBody>
      </p:sp>
      <p:sp>
        <p:nvSpPr>
          <p:cNvPr id="36868" name="Rectangle 2"/>
          <p:cNvSpPr>
            <a:spLocks noGrp="1" noChangeArrowheads="1"/>
          </p:cNvSpPr>
          <p:nvPr>
            <p:ph type="title" idx="4294967295"/>
          </p:nvPr>
        </p:nvSpPr>
        <p:spPr>
          <a:xfrm>
            <a:off x="152400" y="-123825"/>
            <a:ext cx="8686800" cy="1143000"/>
          </a:xfrm>
        </p:spPr>
        <p:txBody>
          <a:bodyPr lIns="92075" tIns="46038" rIns="92075" bIns="46038" anchor="b"/>
          <a:lstStyle/>
          <a:p>
            <a:r>
              <a:rPr lang="en-US" dirty="0" smtClean="0"/>
              <a:t>Federal Disasters Declarations by State, </a:t>
            </a:r>
            <a:br>
              <a:rPr lang="en-US" dirty="0" smtClean="0"/>
            </a:br>
            <a:r>
              <a:rPr lang="en-US" dirty="0" smtClean="0"/>
              <a:t>1953 – 2013: Lowest 25 States*</a:t>
            </a:r>
          </a:p>
        </p:txBody>
      </p:sp>
      <p:graphicFrame>
        <p:nvGraphicFramePr>
          <p:cNvPr id="36866" name="Object 3"/>
          <p:cNvGraphicFramePr>
            <a:graphicFrameLocks noChangeAspect="1"/>
          </p:cNvGraphicFramePr>
          <p:nvPr>
            <p:ph idx="4294967295"/>
          </p:nvPr>
        </p:nvGraphicFramePr>
        <p:xfrm>
          <a:off x="14288" y="1785938"/>
          <a:ext cx="9113837" cy="4729162"/>
        </p:xfrm>
        <a:graphic>
          <a:graphicData uri="http://schemas.openxmlformats.org/presentationml/2006/ole">
            <p:oleObj spid="_x0000_s19107842" name="Chart" r:id="rId4" imgW="8829766" imgH="4581583" progId="MSGraph.Chart.8">
              <p:embed followColorScheme="full"/>
            </p:oleObj>
          </a:graphicData>
        </a:graphic>
      </p:graphicFrame>
      <p:sp>
        <p:nvSpPr>
          <p:cNvPr id="8" name="AutoShape 7"/>
          <p:cNvSpPr>
            <a:spLocks noChangeArrowheads="1"/>
          </p:cNvSpPr>
          <p:nvPr/>
        </p:nvSpPr>
        <p:spPr bwMode="blackWhite">
          <a:xfrm>
            <a:off x="5462543" y="1527019"/>
            <a:ext cx="2784475" cy="1626534"/>
          </a:xfrm>
          <a:prstGeom prst="wedgeRectCallout">
            <a:avLst>
              <a:gd name="adj1" fmla="val 60027"/>
              <a:gd name="adj2" fmla="val 15878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a:solidFill>
                  <a:srgbClr val="FFFFFF"/>
                </a:solidFill>
                <a:latin typeface="Arial" charset="0"/>
                <a:cs typeface="Arial" charset="0"/>
              </a:rPr>
              <a:t>Over the past </a:t>
            </a:r>
            <a:r>
              <a:rPr lang="en-US" b="1" dirty="0" smtClean="0">
                <a:solidFill>
                  <a:srgbClr val="FFFFFF"/>
                </a:solidFill>
                <a:latin typeface="Arial" charset="0"/>
                <a:cs typeface="Arial" charset="0"/>
              </a:rPr>
              <a:t>60 years, Wyoming  and Rhode Island had the fewest </a:t>
            </a:r>
            <a:r>
              <a:rPr lang="en-US" b="1" dirty="0">
                <a:solidFill>
                  <a:srgbClr val="FFFFFF"/>
                </a:solidFill>
                <a:latin typeface="Arial" charset="0"/>
                <a:cs typeface="Arial" charset="0"/>
              </a:rPr>
              <a:t>number of Federal Disaster Declarations</a:t>
            </a: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10" name="Text Box 4"/>
          <p:cNvSpPr txBox="1">
            <a:spLocks noChangeArrowheads="1"/>
          </p:cNvSpPr>
          <p:nvPr/>
        </p:nvSpPr>
        <p:spPr bwMode="auto">
          <a:xfrm>
            <a:off x="100106" y="6400556"/>
            <a:ext cx="9017000" cy="417103"/>
          </a:xfrm>
          <a:prstGeom prst="rect">
            <a:avLst/>
          </a:prstGeom>
          <a:noFill/>
          <a:ln w="9525">
            <a:noFill/>
            <a:miter lim="800000"/>
            <a:headEnd/>
            <a:tailEnd/>
          </a:ln>
        </p:spPr>
        <p:txBody>
          <a:bodyPr lIns="92075" tIns="46038" rIns="92075" bIns="46038">
            <a:spAutoFit/>
          </a:bodyPr>
          <a:lstStyle/>
          <a:p>
            <a:pPr eaLnBrk="0" fontAlgn="base" hangingPunct="0">
              <a:lnSpc>
                <a:spcPct val="70000"/>
              </a:lnSpc>
              <a:spcBef>
                <a:spcPct val="50000"/>
              </a:spcBef>
              <a:spcAft>
                <a:spcPct val="0"/>
              </a:spcAft>
              <a:buClr>
                <a:srgbClr val="FF3300"/>
              </a:buClr>
              <a:buFont typeface="Wingdings" pitchFamily="2" charset="2"/>
              <a:buNone/>
            </a:pPr>
            <a:r>
              <a:rPr lang="en-US" sz="1100" dirty="0" smtClean="0">
                <a:solidFill>
                  <a:srgbClr val="000000"/>
                </a:solidFill>
                <a:latin typeface="Arial" charset="0"/>
                <a:cs typeface="Arial" charset="0"/>
              </a:rPr>
              <a:t>*Through </a:t>
            </a:r>
            <a:r>
              <a:rPr lang="en-US" sz="1100" dirty="0" smtClean="0">
                <a:solidFill>
                  <a:srgbClr val="000000"/>
                </a:solidFill>
              </a:rPr>
              <a:t>June 23, 2013</a:t>
            </a:r>
            <a:r>
              <a:rPr lang="en-US" sz="1100" dirty="0" smtClean="0">
                <a:solidFill>
                  <a:srgbClr val="000000"/>
                </a:solidFill>
                <a:latin typeface="Arial" charset="0"/>
                <a:cs typeface="Arial" charset="0"/>
              </a:rPr>
              <a:t>. Includes Puerto Rico and the District of Columbia.</a:t>
            </a:r>
          </a:p>
          <a:p>
            <a:pPr eaLnBrk="0" fontAlgn="base" hangingPunct="0">
              <a:lnSpc>
                <a:spcPct val="70000"/>
              </a:lnSpc>
              <a:spcBef>
                <a:spcPct val="50000"/>
              </a:spcBef>
              <a:spcAft>
                <a:spcPct val="0"/>
              </a:spcAft>
              <a:buClr>
                <a:srgbClr val="FF3300"/>
              </a:buClr>
              <a:buFont typeface="Wingdings" pitchFamily="2" charset="2"/>
              <a:buNone/>
            </a:pPr>
            <a:r>
              <a:rPr lang="en-US" sz="1100" dirty="0" smtClean="0">
                <a:solidFill>
                  <a:srgbClr val="000000"/>
                </a:solidFill>
                <a:latin typeface="Arial" charset="0"/>
                <a:cs typeface="Arial" charset="0"/>
              </a:rPr>
              <a:t>Source</a:t>
            </a:r>
            <a:r>
              <a:rPr lang="en-US" sz="1100" dirty="0">
                <a:solidFill>
                  <a:srgbClr val="000000"/>
                </a:solidFill>
                <a:latin typeface="Arial" charset="0"/>
                <a:cs typeface="Arial" charset="0"/>
              </a:rPr>
              <a:t>:  </a:t>
            </a:r>
            <a:r>
              <a:rPr lang="en-US" sz="1100" dirty="0" smtClean="0">
                <a:solidFill>
                  <a:srgbClr val="000000"/>
                </a:solidFill>
                <a:latin typeface="Arial" charset="0"/>
                <a:cs typeface="Arial" charset="0"/>
              </a:rPr>
              <a:t>FEMA: </a:t>
            </a:r>
            <a:r>
              <a:rPr lang="en-US" sz="1100" dirty="0" smtClean="0">
                <a:solidFill>
                  <a:srgbClr val="000000"/>
                </a:solidFill>
                <a:latin typeface="Arial" charset="0"/>
                <a:cs typeface="Arial" charset="0"/>
                <a:hlinkClick r:id="rId5"/>
              </a:rPr>
              <a:t>http://www.fema.gov/news/disaster_totals_annual.fema</a:t>
            </a:r>
            <a:r>
              <a:rPr lang="en-US" sz="1100" dirty="0" smtClean="0">
                <a:solidFill>
                  <a:srgbClr val="000000"/>
                </a:solidFill>
                <a:latin typeface="Arial" charset="0"/>
                <a:cs typeface="Arial" charset="0"/>
              </a:rPr>
              <a:t>; Insurance Information Institute.</a:t>
            </a:r>
            <a:r>
              <a:rPr lang="en-US" sz="1100" dirty="0">
                <a:solidFill>
                  <a:srgbClr val="000000"/>
                </a:solidFill>
                <a:latin typeface="Arial" charset="0"/>
                <a:cs typeface="Arial" charset="0"/>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9570"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09571"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CF1E8D28-9818-4895-9ECE-BCCD5C2326B4}" type="slidenum">
              <a:rPr lang="en-US" sz="900">
                <a:solidFill>
                  <a:schemeClr val="bg1"/>
                </a:solidFill>
              </a:rPr>
              <a:pPr algn="r" eaLnBrk="0" hangingPunct="0">
                <a:lnSpc>
                  <a:spcPct val="85000"/>
                </a:lnSpc>
                <a:spcBef>
                  <a:spcPct val="20000"/>
                </a:spcBef>
              </a:pPr>
              <a:t>62</a:t>
            </a:fld>
            <a:endParaRPr lang="en-US" sz="900">
              <a:solidFill>
                <a:schemeClr val="bg1"/>
              </a:solidFill>
            </a:endParaRPr>
          </a:p>
        </p:txBody>
      </p:sp>
      <p:pic>
        <p:nvPicPr>
          <p:cNvPr id="109572"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13" name="Rectangle 10"/>
          <p:cNvSpPr>
            <a:spLocks noChangeArrowheads="1"/>
          </p:cNvSpPr>
          <p:nvPr/>
        </p:nvSpPr>
        <p:spPr bwMode="blackWhite">
          <a:xfrm>
            <a:off x="377825" y="2724150"/>
            <a:ext cx="8424863" cy="1133475"/>
          </a:xfrm>
          <a:prstGeom prst="rect">
            <a:avLst/>
          </a:prstGeom>
          <a:gradFill rotWithShape="1">
            <a:gsLst>
              <a:gs pos="0">
                <a:schemeClr val="accent1"/>
              </a:gs>
              <a:gs pos="100000">
                <a:schemeClr val="accent1">
                  <a:gamma/>
                  <a:shade val="66275"/>
                  <a:invGamma/>
                </a:schemeClr>
              </a:gs>
            </a:gsLst>
            <a:lin ang="5400000" scaled="1"/>
          </a:gradFill>
          <a:ln w="12700">
            <a:solidFill>
              <a:schemeClr val="accent1"/>
            </a:solidFill>
            <a:miter lim="800000"/>
            <a:headEnd/>
            <a:tailEnd/>
          </a:ln>
          <a:effectLst/>
        </p:spPr>
        <p:txBody>
          <a:bodyPr lIns="45720" rIns="45720" anchor="ctr"/>
          <a:lstStyle/>
          <a:p>
            <a:pPr algn="ctr">
              <a:lnSpc>
                <a:spcPct val="85000"/>
              </a:lnSpc>
              <a:spcBef>
                <a:spcPct val="25000"/>
              </a:spcBef>
              <a:defRPr/>
            </a:pPr>
            <a:r>
              <a:rPr lang="en-US" sz="2800" b="1" dirty="0" smtClean="0">
                <a:solidFill>
                  <a:schemeClr val="bg1"/>
                </a:solidFill>
              </a:rPr>
              <a:t>SEVERE WEATHER REPORT UPDATE: 2013</a:t>
            </a:r>
            <a:endParaRPr lang="en-US" sz="2800" b="1" dirty="0">
              <a:solidFill>
                <a:schemeClr val="bg1"/>
              </a:solidFill>
            </a:endParaRPr>
          </a:p>
        </p:txBody>
      </p:sp>
      <p:sp>
        <p:nvSpPr>
          <p:cNvPr id="109574" name="TextBox 5"/>
          <p:cNvSpPr txBox="1">
            <a:spLocks noChangeArrowheads="1"/>
          </p:cNvSpPr>
          <p:nvPr/>
        </p:nvSpPr>
        <p:spPr bwMode="auto">
          <a:xfrm>
            <a:off x="947738" y="4498975"/>
            <a:ext cx="7331075" cy="1077218"/>
          </a:xfrm>
          <a:prstGeom prst="rect">
            <a:avLst/>
          </a:prstGeom>
          <a:noFill/>
          <a:ln w="9525">
            <a:noFill/>
            <a:miter lim="800000"/>
            <a:headEnd/>
            <a:tailEnd/>
          </a:ln>
        </p:spPr>
        <p:txBody>
          <a:bodyPr>
            <a:spAutoFit/>
          </a:bodyPr>
          <a:lstStyle/>
          <a:p>
            <a:pPr algn="ctr"/>
            <a:r>
              <a:rPr lang="en-US" sz="3200" b="1" i="1" dirty="0" smtClean="0">
                <a:solidFill>
                  <a:srgbClr val="225A7A"/>
                </a:solidFill>
              </a:rPr>
              <a:t>Damage from Tornadoes, Large Hail and High Winds Keep Insurers Busy</a:t>
            </a:r>
            <a:endParaRPr lang="en-US" sz="3200" b="1" i="1" dirty="0">
              <a:solidFill>
                <a:srgbClr val="225A7A"/>
              </a:solidFill>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62</a:t>
            </a:fld>
            <a:endParaRPr lang="en-US"/>
          </a:p>
        </p:txBody>
      </p:sp>
    </p:spTree>
  </p:cSld>
  <p:clrMapOvr>
    <a:masterClrMapping/>
  </p:clrMapOvr>
  <p:transition>
    <p:zoom dir="in"/>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228600" y="196850"/>
            <a:ext cx="6838950" cy="719138"/>
          </a:xfrm>
        </p:spPr>
        <p:txBody>
          <a:bodyPr/>
          <a:lstStyle/>
          <a:p>
            <a:pPr>
              <a:defRPr/>
            </a:pPr>
            <a:r>
              <a:rPr lang="en-US" kern="1200" dirty="0" smtClean="0">
                <a:solidFill>
                  <a:srgbClr val="28688C"/>
                </a:solidFill>
                <a:latin typeface="Arial"/>
                <a:ea typeface="Arial Unicode MS"/>
                <a:cs typeface="Arial"/>
              </a:rPr>
              <a:t>Severe Weather Reports, 2012</a:t>
            </a:r>
            <a:endParaRPr lang="en-US" dirty="0">
              <a:solidFill>
                <a:srgbClr val="28688C"/>
              </a:solidFill>
            </a:endParaRPr>
          </a:p>
        </p:txBody>
      </p:sp>
      <p:sp>
        <p:nvSpPr>
          <p:cNvPr id="12" name="TextBox 11"/>
          <p:cNvSpPr txBox="1"/>
          <p:nvPr/>
        </p:nvSpPr>
        <p:spPr>
          <a:xfrm>
            <a:off x="8415338" y="6551613"/>
            <a:ext cx="685800" cy="274637"/>
          </a:xfrm>
          <a:prstGeom prst="rect">
            <a:avLst/>
          </a:prstGeom>
          <a:noFill/>
        </p:spPr>
        <p:txBody>
          <a:bodyPr anchor="ctr"/>
          <a:lstStyle/>
          <a:p>
            <a:pPr algn="r" fontAlgn="base">
              <a:spcBef>
                <a:spcPct val="0"/>
              </a:spcBef>
              <a:spcAft>
                <a:spcPct val="0"/>
              </a:spcAft>
              <a:defRPr/>
            </a:pPr>
            <a:fld id="{4FF6ED8F-E4C3-4F9C-B52C-5D5148FFE8B9}" type="slidenum">
              <a:rPr lang="en-US" sz="1000">
                <a:solidFill>
                  <a:srgbClr val="000000">
                    <a:lumMod val="75000"/>
                  </a:srgbClr>
                </a:solidFill>
                <a:cs typeface="Arial" charset="0"/>
              </a:rPr>
              <a:pPr algn="r" fontAlgn="base">
                <a:spcBef>
                  <a:spcPct val="0"/>
                </a:spcBef>
                <a:spcAft>
                  <a:spcPct val="0"/>
                </a:spcAft>
                <a:defRPr/>
              </a:pPr>
              <a:t>63</a:t>
            </a:fld>
            <a:endParaRPr lang="en-US" sz="1000" dirty="0">
              <a:solidFill>
                <a:srgbClr val="000000">
                  <a:lumMod val="75000"/>
                </a:srgbClr>
              </a:solidFill>
              <a:cs typeface="Arial" charset="0"/>
            </a:endParaRPr>
          </a:p>
        </p:txBody>
      </p:sp>
      <p:sp>
        <p:nvSpPr>
          <p:cNvPr id="10" name="Rectangle 3"/>
          <p:cNvSpPr>
            <a:spLocks noChangeArrowheads="1"/>
          </p:cNvSpPr>
          <p:nvPr/>
        </p:nvSpPr>
        <p:spPr bwMode="auto">
          <a:xfrm>
            <a:off x="0" y="6543675"/>
            <a:ext cx="8242300" cy="246063"/>
          </a:xfrm>
          <a:prstGeom prst="rect">
            <a:avLst/>
          </a:prstGeom>
          <a:noFill/>
          <a:ln w="9525" algn="ctr">
            <a:noFill/>
            <a:miter lim="800000"/>
            <a:headEnd/>
            <a:tailEnd/>
          </a:ln>
        </p:spPr>
        <p:txBody>
          <a:bodyPr anchor="ctr">
            <a:spAutoFit/>
          </a:bodyPr>
          <a:lstStyle/>
          <a:p>
            <a:pPr fontAlgn="base">
              <a:spcBef>
                <a:spcPct val="0"/>
              </a:spcBef>
              <a:spcAft>
                <a:spcPct val="0"/>
              </a:spcAft>
              <a:defRPr/>
            </a:pPr>
            <a:r>
              <a:rPr lang="en-US" sz="1000" dirty="0">
                <a:solidFill>
                  <a:srgbClr val="000000">
                    <a:lumMod val="75000"/>
                  </a:srgbClr>
                </a:solidFill>
                <a:latin typeface="Arial" charset="0"/>
                <a:cs typeface="Arial" charset="0"/>
              </a:rPr>
              <a:t>Source: NOAA Storm Prediction Center; </a:t>
            </a:r>
            <a:r>
              <a:rPr lang="en-US" sz="1000" dirty="0">
                <a:solidFill>
                  <a:srgbClr val="000000">
                    <a:lumMod val="75000"/>
                  </a:srgbClr>
                </a:solidFill>
                <a:latin typeface="Arial" charset="0"/>
                <a:cs typeface="Arial" charset="0"/>
                <a:hlinkClick r:id="rId3"/>
              </a:rPr>
              <a:t>http://</a:t>
            </a:r>
            <a:r>
              <a:rPr lang="en-US" sz="1000" dirty="0" smtClean="0">
                <a:solidFill>
                  <a:srgbClr val="000000">
                    <a:lumMod val="75000"/>
                  </a:srgbClr>
                </a:solidFill>
                <a:latin typeface="Arial" charset="0"/>
                <a:cs typeface="Arial" charset="0"/>
                <a:hlinkClick r:id="rId3"/>
              </a:rPr>
              <a:t>www.spc.noaa.gov/climo/online/monthly/2012_annual_summary.html</a:t>
            </a:r>
            <a:r>
              <a:rPr lang="en-US" sz="1000" dirty="0">
                <a:solidFill>
                  <a:srgbClr val="000000">
                    <a:lumMod val="75000"/>
                  </a:srgbClr>
                </a:solidFill>
                <a:latin typeface="Arial" charset="0"/>
                <a:cs typeface="Arial" charset="0"/>
                <a:hlinkClick r:id="rId3"/>
              </a:rPr>
              <a:t>#</a:t>
            </a:r>
            <a:r>
              <a:rPr lang="en-US" sz="1000" dirty="0">
                <a:solidFill>
                  <a:srgbClr val="000000">
                    <a:lumMod val="75000"/>
                  </a:srgbClr>
                </a:solidFill>
                <a:latin typeface="Arial" charset="0"/>
                <a:cs typeface="Arial" charset="0"/>
              </a:rPr>
              <a:t> </a:t>
            </a:r>
            <a:endParaRPr lang="en-US" sz="1000" i="1" dirty="0">
              <a:solidFill>
                <a:srgbClr val="000000">
                  <a:lumMod val="75000"/>
                </a:srgbClr>
              </a:solidFill>
              <a:latin typeface="Arial" charset="0"/>
              <a:cs typeface="Arial" charset="0"/>
            </a:endParaRPr>
          </a:p>
        </p:txBody>
      </p:sp>
      <p:pic>
        <p:nvPicPr>
          <p:cNvPr id="18477058" name="Picture 2" descr="http://www.spc.noaa.gov/climo/online/monthly/2012_annual_map_all.gif"/>
          <p:cNvPicPr>
            <a:picLocks noChangeAspect="1" noChangeArrowheads="1"/>
          </p:cNvPicPr>
          <p:nvPr/>
        </p:nvPicPr>
        <p:blipFill>
          <a:blip r:embed="rId4" cstate="email"/>
          <a:srcRect/>
          <a:stretch>
            <a:fillRect/>
          </a:stretch>
        </p:blipFill>
        <p:spPr bwMode="auto">
          <a:xfrm>
            <a:off x="155575" y="1386349"/>
            <a:ext cx="6845730" cy="4907116"/>
          </a:xfrm>
          <a:prstGeom prst="rect">
            <a:avLst/>
          </a:prstGeom>
          <a:noFill/>
        </p:spPr>
      </p:pic>
      <p:sp>
        <p:nvSpPr>
          <p:cNvPr id="11" name="AutoShape 7"/>
          <p:cNvSpPr>
            <a:spLocks noChangeArrowheads="1"/>
          </p:cNvSpPr>
          <p:nvPr/>
        </p:nvSpPr>
        <p:spPr bwMode="blackWhite">
          <a:xfrm>
            <a:off x="7011837" y="2378274"/>
            <a:ext cx="1976437" cy="3173413"/>
          </a:xfrm>
          <a:prstGeom prst="wedgeRectCallout">
            <a:avLst>
              <a:gd name="adj1" fmla="val -75685"/>
              <a:gd name="adj2" fmla="val -3027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a:solidFill>
                  <a:srgbClr val="FFFFFF"/>
                </a:solidFill>
                <a:latin typeface="Arial" pitchFamily="34" charset="0"/>
                <a:cs typeface="Arial" pitchFamily="34" charset="0"/>
              </a:rPr>
              <a:t>There </a:t>
            </a:r>
            <a:r>
              <a:rPr lang="en-US" b="1" dirty="0" smtClean="0">
                <a:solidFill>
                  <a:srgbClr val="FFFFFF"/>
                </a:solidFill>
                <a:latin typeface="Arial" pitchFamily="34" charset="0"/>
                <a:cs typeface="Arial" pitchFamily="34" charset="0"/>
              </a:rPr>
              <a:t>were 22,503 </a:t>
            </a:r>
            <a:r>
              <a:rPr lang="en-US" b="1" dirty="0">
                <a:solidFill>
                  <a:srgbClr val="FFFFFF"/>
                </a:solidFill>
                <a:latin typeface="Arial" pitchFamily="34" charset="0"/>
                <a:cs typeface="Arial" pitchFamily="34" charset="0"/>
              </a:rPr>
              <a:t>severe weather reports </a:t>
            </a:r>
            <a:r>
              <a:rPr lang="en-US" b="1" dirty="0" smtClean="0">
                <a:solidFill>
                  <a:srgbClr val="FFFFFF"/>
                </a:solidFill>
                <a:latin typeface="Arial" pitchFamily="34" charset="0"/>
                <a:cs typeface="Arial" pitchFamily="34" charset="0"/>
              </a:rPr>
              <a:t>in 2011; </a:t>
            </a:r>
            <a:r>
              <a:rPr lang="en-US" b="1" dirty="0">
                <a:solidFill>
                  <a:srgbClr val="FFFFFF"/>
                </a:solidFill>
                <a:latin typeface="Arial" pitchFamily="34" charset="0"/>
                <a:cs typeface="Arial" pitchFamily="34" charset="0"/>
              </a:rPr>
              <a:t>including </a:t>
            </a:r>
            <a:r>
              <a:rPr lang="en-US" b="1" dirty="0" smtClean="0">
                <a:solidFill>
                  <a:srgbClr val="FFFFFF"/>
                </a:solidFill>
                <a:latin typeface="Arial" pitchFamily="34" charset="0"/>
                <a:cs typeface="Arial" pitchFamily="34" charset="0"/>
              </a:rPr>
              <a:t>1,119 </a:t>
            </a:r>
            <a:r>
              <a:rPr lang="en-US" b="1" dirty="0">
                <a:solidFill>
                  <a:srgbClr val="FFFFFF"/>
                </a:solidFill>
                <a:latin typeface="Arial" pitchFamily="34" charset="0"/>
                <a:cs typeface="Arial" pitchFamily="34" charset="0"/>
              </a:rPr>
              <a:t>tornadoes; </a:t>
            </a:r>
            <a:r>
              <a:rPr lang="en-US" b="1" dirty="0" smtClean="0">
                <a:solidFill>
                  <a:srgbClr val="FFFFFF"/>
                </a:solidFill>
                <a:latin typeface="Arial" pitchFamily="34" charset="0"/>
                <a:cs typeface="Arial" pitchFamily="34" charset="0"/>
              </a:rPr>
              <a:t>7,033 </a:t>
            </a:r>
            <a:r>
              <a:rPr lang="en-US" b="1" dirty="0">
                <a:solidFill>
                  <a:srgbClr val="FFFFFF"/>
                </a:solidFill>
                <a:latin typeface="Arial" pitchFamily="34" charset="0"/>
                <a:cs typeface="Arial" pitchFamily="34" charset="0"/>
              </a:rPr>
              <a:t>“Large Hail” reports and </a:t>
            </a:r>
            <a:r>
              <a:rPr lang="en-US" b="1" dirty="0" smtClean="0">
                <a:solidFill>
                  <a:srgbClr val="FFFFFF"/>
                </a:solidFill>
                <a:latin typeface="Arial" pitchFamily="34" charset="0"/>
                <a:cs typeface="Arial" pitchFamily="34" charset="0"/>
              </a:rPr>
              <a:t>14,351 </a:t>
            </a:r>
            <a:r>
              <a:rPr lang="en-US" b="1" dirty="0">
                <a:solidFill>
                  <a:srgbClr val="FFFFFF"/>
                </a:solidFill>
                <a:latin typeface="Arial" pitchFamily="34" charset="0"/>
                <a:cs typeface="Arial" pitchFamily="34" charset="0"/>
              </a:rPr>
              <a:t>high wind events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699"/>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autoUpdateAnimBg="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228600" y="196850"/>
            <a:ext cx="6838950" cy="719138"/>
          </a:xfrm>
        </p:spPr>
        <p:txBody>
          <a:bodyPr/>
          <a:lstStyle/>
          <a:p>
            <a:pPr>
              <a:defRPr/>
            </a:pPr>
            <a:r>
              <a:rPr lang="en-US" kern="1200" dirty="0" smtClean="0">
                <a:solidFill>
                  <a:srgbClr val="28688C"/>
                </a:solidFill>
                <a:latin typeface="Arial"/>
                <a:ea typeface="Arial Unicode MS"/>
                <a:cs typeface="Arial"/>
              </a:rPr>
              <a:t>Severe Weather Reports:</a:t>
            </a:r>
            <a:br>
              <a:rPr lang="en-US" kern="1200" dirty="0" smtClean="0">
                <a:solidFill>
                  <a:srgbClr val="28688C"/>
                </a:solidFill>
                <a:latin typeface="Arial"/>
                <a:ea typeface="Arial Unicode MS"/>
                <a:cs typeface="Arial"/>
              </a:rPr>
            </a:br>
            <a:r>
              <a:rPr lang="en-US" kern="1200" dirty="0" smtClean="0">
                <a:solidFill>
                  <a:srgbClr val="28688C"/>
                </a:solidFill>
                <a:latin typeface="Arial"/>
                <a:ea typeface="Arial Unicode MS"/>
                <a:cs typeface="Arial"/>
              </a:rPr>
              <a:t>Through June 17, 2013</a:t>
            </a:r>
            <a:endParaRPr lang="en-US" dirty="0">
              <a:solidFill>
                <a:srgbClr val="28688C"/>
              </a:solidFill>
            </a:endParaRPr>
          </a:p>
        </p:txBody>
      </p:sp>
      <p:sp>
        <p:nvSpPr>
          <p:cNvPr id="12" name="TextBox 11"/>
          <p:cNvSpPr txBox="1"/>
          <p:nvPr/>
        </p:nvSpPr>
        <p:spPr>
          <a:xfrm>
            <a:off x="8415338" y="6551613"/>
            <a:ext cx="685800" cy="274637"/>
          </a:xfrm>
          <a:prstGeom prst="rect">
            <a:avLst/>
          </a:prstGeom>
          <a:noFill/>
        </p:spPr>
        <p:txBody>
          <a:bodyPr anchor="ctr"/>
          <a:lstStyle/>
          <a:p>
            <a:pPr algn="r" fontAlgn="base">
              <a:spcBef>
                <a:spcPct val="0"/>
              </a:spcBef>
              <a:spcAft>
                <a:spcPct val="0"/>
              </a:spcAft>
              <a:defRPr/>
            </a:pPr>
            <a:fld id="{4FF6ED8F-E4C3-4F9C-B52C-5D5148FFE8B9}" type="slidenum">
              <a:rPr lang="en-US" sz="1000">
                <a:solidFill>
                  <a:srgbClr val="000000">
                    <a:lumMod val="75000"/>
                  </a:srgbClr>
                </a:solidFill>
                <a:cs typeface="Arial" charset="0"/>
              </a:rPr>
              <a:pPr algn="r" fontAlgn="base">
                <a:spcBef>
                  <a:spcPct val="0"/>
                </a:spcBef>
                <a:spcAft>
                  <a:spcPct val="0"/>
                </a:spcAft>
                <a:defRPr/>
              </a:pPr>
              <a:t>64</a:t>
            </a:fld>
            <a:endParaRPr lang="en-US" sz="1000" dirty="0">
              <a:solidFill>
                <a:srgbClr val="000000">
                  <a:lumMod val="75000"/>
                </a:srgbClr>
              </a:solidFill>
              <a:cs typeface="Arial" charset="0"/>
            </a:endParaRPr>
          </a:p>
        </p:txBody>
      </p:sp>
      <p:sp>
        <p:nvSpPr>
          <p:cNvPr id="10" name="Rectangle 3"/>
          <p:cNvSpPr>
            <a:spLocks noChangeArrowheads="1"/>
          </p:cNvSpPr>
          <p:nvPr/>
        </p:nvSpPr>
        <p:spPr bwMode="auto">
          <a:xfrm>
            <a:off x="0" y="6543675"/>
            <a:ext cx="8242300" cy="246063"/>
          </a:xfrm>
          <a:prstGeom prst="rect">
            <a:avLst/>
          </a:prstGeom>
          <a:noFill/>
          <a:ln w="9525" algn="ctr">
            <a:noFill/>
            <a:miter lim="800000"/>
            <a:headEnd/>
            <a:tailEnd/>
          </a:ln>
        </p:spPr>
        <p:txBody>
          <a:bodyPr anchor="ctr">
            <a:spAutoFit/>
          </a:bodyPr>
          <a:lstStyle/>
          <a:p>
            <a:pPr fontAlgn="base">
              <a:spcBef>
                <a:spcPct val="0"/>
              </a:spcBef>
              <a:spcAft>
                <a:spcPct val="0"/>
              </a:spcAft>
              <a:defRPr/>
            </a:pPr>
            <a:r>
              <a:rPr lang="en-US" sz="1000" dirty="0">
                <a:solidFill>
                  <a:srgbClr val="000000">
                    <a:lumMod val="75000"/>
                  </a:srgbClr>
                </a:solidFill>
                <a:latin typeface="Arial" charset="0"/>
                <a:cs typeface="Arial" charset="0"/>
              </a:rPr>
              <a:t>Source: NOAA Storm Prediction Center; </a:t>
            </a:r>
            <a:r>
              <a:rPr lang="en-US" sz="1000" dirty="0">
                <a:solidFill>
                  <a:srgbClr val="000000">
                    <a:lumMod val="75000"/>
                  </a:srgbClr>
                </a:solidFill>
                <a:latin typeface="Arial" charset="0"/>
                <a:cs typeface="Arial" charset="0"/>
                <a:hlinkClick r:id="rId3"/>
              </a:rPr>
              <a:t>http://</a:t>
            </a:r>
            <a:r>
              <a:rPr lang="en-US" sz="1000" dirty="0" smtClean="0">
                <a:solidFill>
                  <a:srgbClr val="000000">
                    <a:lumMod val="75000"/>
                  </a:srgbClr>
                </a:solidFill>
                <a:latin typeface="Arial" charset="0"/>
                <a:cs typeface="Arial" charset="0"/>
                <a:hlinkClick r:id="rId3"/>
              </a:rPr>
              <a:t>www.spc.noaa.gov/climo/online/monthly/2013_annual_summary.html</a:t>
            </a:r>
            <a:r>
              <a:rPr lang="en-US" sz="1000" dirty="0">
                <a:solidFill>
                  <a:srgbClr val="000000">
                    <a:lumMod val="75000"/>
                  </a:srgbClr>
                </a:solidFill>
                <a:latin typeface="Arial" charset="0"/>
                <a:cs typeface="Arial" charset="0"/>
                <a:hlinkClick r:id="rId3"/>
              </a:rPr>
              <a:t>#</a:t>
            </a:r>
            <a:r>
              <a:rPr lang="en-US" sz="1000" dirty="0">
                <a:solidFill>
                  <a:srgbClr val="000000">
                    <a:lumMod val="75000"/>
                  </a:srgbClr>
                </a:solidFill>
                <a:latin typeface="Arial" charset="0"/>
                <a:cs typeface="Arial" charset="0"/>
              </a:rPr>
              <a:t> </a:t>
            </a:r>
            <a:endParaRPr lang="en-US" sz="1000" i="1" dirty="0">
              <a:solidFill>
                <a:srgbClr val="000000">
                  <a:lumMod val="75000"/>
                </a:srgbClr>
              </a:solidFill>
              <a:latin typeface="Arial" charset="0"/>
              <a:cs typeface="Arial" charset="0"/>
            </a:endParaRPr>
          </a:p>
        </p:txBody>
      </p:sp>
      <p:pic>
        <p:nvPicPr>
          <p:cNvPr id="18944002" name="Picture 2" descr="http://www.spc.noaa.gov/climo/online/monthly/2013_annual_map_all.gif"/>
          <p:cNvPicPr>
            <a:picLocks noChangeAspect="1" noChangeArrowheads="1"/>
          </p:cNvPicPr>
          <p:nvPr/>
        </p:nvPicPr>
        <p:blipFill>
          <a:blip r:embed="rId4" cstate="email"/>
          <a:srcRect/>
          <a:stretch>
            <a:fillRect/>
          </a:stretch>
        </p:blipFill>
        <p:spPr bwMode="auto">
          <a:xfrm>
            <a:off x="288311" y="1486157"/>
            <a:ext cx="6815080" cy="4885146"/>
          </a:xfrm>
          <a:prstGeom prst="rect">
            <a:avLst/>
          </a:prstGeom>
          <a:noFill/>
        </p:spPr>
      </p:pic>
      <p:sp>
        <p:nvSpPr>
          <p:cNvPr id="11" name="AutoShape 7"/>
          <p:cNvSpPr>
            <a:spLocks noChangeArrowheads="1"/>
          </p:cNvSpPr>
          <p:nvPr/>
        </p:nvSpPr>
        <p:spPr bwMode="blackWhite">
          <a:xfrm>
            <a:off x="6800443" y="2324196"/>
            <a:ext cx="1976437" cy="3173413"/>
          </a:xfrm>
          <a:prstGeom prst="wedgeRectCallout">
            <a:avLst>
              <a:gd name="adj1" fmla="val -75685"/>
              <a:gd name="adj2" fmla="val -3027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b="1" dirty="0">
                <a:solidFill>
                  <a:srgbClr val="FFFFFF"/>
                </a:solidFill>
                <a:latin typeface="Arial" pitchFamily="34" charset="0"/>
                <a:cs typeface="Arial" pitchFamily="34" charset="0"/>
              </a:rPr>
              <a:t>There </a:t>
            </a:r>
            <a:r>
              <a:rPr lang="en-US" b="1" dirty="0" smtClean="0">
                <a:solidFill>
                  <a:srgbClr val="FFFFFF"/>
                </a:solidFill>
                <a:latin typeface="Arial" pitchFamily="34" charset="0"/>
                <a:cs typeface="Arial" pitchFamily="34" charset="0"/>
              </a:rPr>
              <a:t>were 8,976 </a:t>
            </a:r>
            <a:r>
              <a:rPr lang="en-US" b="1" dirty="0">
                <a:solidFill>
                  <a:srgbClr val="FFFFFF"/>
                </a:solidFill>
                <a:latin typeface="Arial" pitchFamily="34" charset="0"/>
                <a:cs typeface="Arial" pitchFamily="34" charset="0"/>
              </a:rPr>
              <a:t>severe weather reports </a:t>
            </a:r>
            <a:r>
              <a:rPr lang="en-US" b="1" dirty="0" smtClean="0">
                <a:solidFill>
                  <a:srgbClr val="FFFFFF"/>
                </a:solidFill>
                <a:latin typeface="Arial" pitchFamily="34" charset="0"/>
                <a:cs typeface="Arial" pitchFamily="34" charset="0"/>
              </a:rPr>
              <a:t>through June 17; </a:t>
            </a:r>
            <a:r>
              <a:rPr lang="en-US" b="1" dirty="0">
                <a:solidFill>
                  <a:srgbClr val="FFFFFF"/>
                </a:solidFill>
                <a:latin typeface="Arial" pitchFamily="34" charset="0"/>
                <a:cs typeface="Arial" pitchFamily="34" charset="0"/>
              </a:rPr>
              <a:t>including </a:t>
            </a:r>
            <a:r>
              <a:rPr lang="en-US" b="1" dirty="0" smtClean="0">
                <a:solidFill>
                  <a:srgbClr val="FFFFFF"/>
                </a:solidFill>
                <a:latin typeface="Arial" pitchFamily="34" charset="0"/>
                <a:cs typeface="Arial" pitchFamily="34" charset="0"/>
              </a:rPr>
              <a:t>573 </a:t>
            </a:r>
            <a:r>
              <a:rPr lang="en-US" b="1" dirty="0">
                <a:solidFill>
                  <a:srgbClr val="FFFFFF"/>
                </a:solidFill>
                <a:latin typeface="Arial" pitchFamily="34" charset="0"/>
                <a:cs typeface="Arial" pitchFamily="34" charset="0"/>
              </a:rPr>
              <a:t>tornadoes; </a:t>
            </a:r>
            <a:r>
              <a:rPr lang="en-US" b="1" dirty="0" smtClean="0">
                <a:solidFill>
                  <a:srgbClr val="FFFFFF"/>
                </a:solidFill>
                <a:latin typeface="Arial" pitchFamily="34" charset="0"/>
                <a:cs typeface="Arial" pitchFamily="34" charset="0"/>
              </a:rPr>
              <a:t>3,002 </a:t>
            </a:r>
            <a:r>
              <a:rPr lang="en-US" b="1" dirty="0">
                <a:solidFill>
                  <a:srgbClr val="FFFFFF"/>
                </a:solidFill>
                <a:latin typeface="Arial" pitchFamily="34" charset="0"/>
                <a:cs typeface="Arial" pitchFamily="34" charset="0"/>
              </a:rPr>
              <a:t>“Large Hail” reports and </a:t>
            </a:r>
            <a:r>
              <a:rPr lang="en-US" b="1" dirty="0" smtClean="0">
                <a:solidFill>
                  <a:srgbClr val="FFFFFF"/>
                </a:solidFill>
                <a:latin typeface="Arial" pitchFamily="34" charset="0"/>
                <a:cs typeface="Arial" pitchFamily="34" charset="0"/>
              </a:rPr>
              <a:t>5,401 </a:t>
            </a:r>
            <a:r>
              <a:rPr lang="en-US" b="1" dirty="0">
                <a:solidFill>
                  <a:srgbClr val="FFFFFF"/>
                </a:solidFill>
                <a:latin typeface="Arial" pitchFamily="34" charset="0"/>
                <a:cs typeface="Arial" pitchFamily="34" charset="0"/>
              </a:rPr>
              <a:t>high wind events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699"/>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autoUpdateAnimBg="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290923" y="196850"/>
            <a:ext cx="6838950" cy="719138"/>
          </a:xfrm>
        </p:spPr>
        <p:txBody>
          <a:bodyPr/>
          <a:lstStyle/>
          <a:p>
            <a:pPr>
              <a:defRPr/>
            </a:pPr>
            <a:r>
              <a:rPr lang="en-US" kern="1200" dirty="0" smtClean="0">
                <a:solidFill>
                  <a:srgbClr val="28688C"/>
                </a:solidFill>
                <a:latin typeface="Arial"/>
                <a:ea typeface="Arial Unicode MS"/>
                <a:cs typeface="Arial"/>
              </a:rPr>
              <a:t>U.S. Tornado </a:t>
            </a:r>
            <a:r>
              <a:rPr lang="en-US" dirty="0" smtClean="0">
                <a:solidFill>
                  <a:srgbClr val="28688C"/>
                </a:solidFill>
              </a:rPr>
              <a:t>Count, 2005-2013* </a:t>
            </a:r>
            <a:endParaRPr lang="en-US" dirty="0">
              <a:solidFill>
                <a:srgbClr val="28688C"/>
              </a:solidFill>
            </a:endParaRPr>
          </a:p>
        </p:txBody>
      </p:sp>
      <p:sp>
        <p:nvSpPr>
          <p:cNvPr id="12" name="TextBox 11"/>
          <p:cNvSpPr txBox="1"/>
          <p:nvPr/>
        </p:nvSpPr>
        <p:spPr>
          <a:xfrm>
            <a:off x="8415338" y="6551613"/>
            <a:ext cx="685800" cy="274637"/>
          </a:xfrm>
          <a:prstGeom prst="rect">
            <a:avLst/>
          </a:prstGeom>
          <a:noFill/>
        </p:spPr>
        <p:txBody>
          <a:bodyPr anchor="ctr"/>
          <a:lstStyle/>
          <a:p>
            <a:pPr algn="r">
              <a:defRPr/>
            </a:pPr>
            <a:fld id="{D131676E-5B39-464A-99D9-D8B8DE9BDE38}" type="slidenum">
              <a:rPr lang="en-US" sz="1000">
                <a:solidFill>
                  <a:schemeClr val="accent4">
                    <a:lumMod val="75000"/>
                  </a:schemeClr>
                </a:solidFill>
                <a:latin typeface="+mn-lt"/>
                <a:cs typeface="+mn-cs"/>
              </a:rPr>
              <a:pPr algn="r">
                <a:defRPr/>
              </a:pPr>
              <a:t>65</a:t>
            </a:fld>
            <a:endParaRPr lang="en-US" sz="1000" dirty="0">
              <a:solidFill>
                <a:schemeClr val="accent4">
                  <a:lumMod val="75000"/>
                </a:schemeClr>
              </a:solidFill>
              <a:latin typeface="+mn-lt"/>
              <a:cs typeface="+mn-cs"/>
            </a:endParaRPr>
          </a:p>
        </p:txBody>
      </p:sp>
      <p:sp>
        <p:nvSpPr>
          <p:cNvPr id="17" name="Rectangle 14"/>
          <p:cNvSpPr>
            <a:spLocks noChangeArrowheads="1"/>
          </p:cNvSpPr>
          <p:nvPr/>
        </p:nvSpPr>
        <p:spPr bwMode="auto">
          <a:xfrm>
            <a:off x="117475" y="6340633"/>
            <a:ext cx="6647974" cy="461665"/>
          </a:xfrm>
          <a:prstGeom prst="rect">
            <a:avLst/>
          </a:prstGeom>
          <a:noFill/>
          <a:ln w="9525">
            <a:noFill/>
            <a:miter lim="800000"/>
            <a:headEnd/>
            <a:tailEnd/>
          </a:ln>
        </p:spPr>
        <p:txBody>
          <a:bodyPr wrap="none">
            <a:spAutoFit/>
          </a:bodyPr>
          <a:lstStyle/>
          <a:p>
            <a:r>
              <a:rPr lang="en-US" sz="1200" dirty="0" smtClean="0"/>
              <a:t>*Through June 22, 2013.</a:t>
            </a:r>
          </a:p>
          <a:p>
            <a:r>
              <a:rPr lang="en-US" sz="1200" dirty="0" smtClean="0"/>
              <a:t>Source</a:t>
            </a:r>
            <a:r>
              <a:rPr lang="en-US" sz="1200" dirty="0"/>
              <a:t>: </a:t>
            </a:r>
            <a:r>
              <a:rPr lang="en-US" sz="1200" dirty="0">
                <a:hlinkClick r:id="rId3"/>
              </a:rPr>
              <a:t>http://www.spc.noaa.gov/wcm</a:t>
            </a:r>
            <a:r>
              <a:rPr lang="en-US" sz="1200" dirty="0" smtClean="0">
                <a:hlinkClick r:id="rId3"/>
              </a:rPr>
              <a:t>/</a:t>
            </a:r>
            <a:r>
              <a:rPr lang="en-US" sz="1200" dirty="0" smtClean="0"/>
              <a:t>.</a:t>
            </a:r>
            <a:r>
              <a:rPr lang="en-US" sz="1200" dirty="0"/>
              <a:t>					</a:t>
            </a:r>
          </a:p>
        </p:txBody>
      </p:sp>
      <p:pic>
        <p:nvPicPr>
          <p:cNvPr id="19124226" name="Picture 2" descr="U.S. Annual Tornado Trends">
            <a:hlinkClick r:id="rId4"/>
          </p:cNvPr>
          <p:cNvPicPr>
            <a:picLocks noChangeAspect="1" noChangeArrowheads="1"/>
          </p:cNvPicPr>
          <p:nvPr/>
        </p:nvPicPr>
        <p:blipFill>
          <a:blip r:embed="rId5" cstate="email"/>
          <a:srcRect/>
          <a:stretch>
            <a:fillRect/>
          </a:stretch>
        </p:blipFill>
        <p:spPr bwMode="auto">
          <a:xfrm>
            <a:off x="-1" y="1148466"/>
            <a:ext cx="8126361" cy="5288796"/>
          </a:xfrm>
          <a:prstGeom prst="rect">
            <a:avLst/>
          </a:prstGeom>
          <a:noFill/>
        </p:spPr>
      </p:pic>
      <p:sp>
        <p:nvSpPr>
          <p:cNvPr id="10" name="AutoShape 7"/>
          <p:cNvSpPr>
            <a:spLocks noChangeArrowheads="1"/>
          </p:cNvSpPr>
          <p:nvPr/>
        </p:nvSpPr>
        <p:spPr bwMode="blackWhite">
          <a:xfrm>
            <a:off x="4204082" y="4670499"/>
            <a:ext cx="1693862" cy="1118507"/>
          </a:xfrm>
          <a:prstGeom prst="wedgeRectCallout">
            <a:avLst>
              <a:gd name="adj1" fmla="val -60355"/>
              <a:gd name="adj2" fmla="val -40585"/>
            </a:avLst>
          </a:prstGeom>
          <a:gradFill rotWithShape="1">
            <a:gsLst>
              <a:gs pos="0">
                <a:schemeClr val="accent1"/>
              </a:gs>
              <a:gs pos="100000">
                <a:schemeClr val="accent1">
                  <a:gamma/>
                  <a:shade val="66275"/>
                  <a:invGamma/>
                </a:schemeClr>
              </a:gs>
            </a:gsLst>
            <a:lin ang="5400000" scaled="1"/>
          </a:gradFill>
          <a:ln w="28575" algn="ctr">
            <a:no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2013 count is running well below average</a:t>
            </a:r>
            <a:endParaRPr lang="en-US" b="1" dirty="0">
              <a:solidFill>
                <a:srgbClr val="FFFFFF"/>
              </a:solidFill>
              <a:latin typeface="Arial" pitchFamily="34" charset="0"/>
              <a:cs typeface="Arial" pitchFamily="34" charset="0"/>
            </a:endParaRPr>
          </a:p>
        </p:txBody>
      </p:sp>
      <p:sp>
        <p:nvSpPr>
          <p:cNvPr id="11" name="AutoShape 7"/>
          <p:cNvSpPr>
            <a:spLocks noChangeArrowheads="1"/>
          </p:cNvSpPr>
          <p:nvPr/>
        </p:nvSpPr>
        <p:spPr bwMode="blackWhite">
          <a:xfrm>
            <a:off x="2272588" y="1474839"/>
            <a:ext cx="3199063" cy="1191986"/>
          </a:xfrm>
          <a:prstGeom prst="wedgeRectCallout">
            <a:avLst>
              <a:gd name="adj1" fmla="val 72617"/>
              <a:gd name="adj2" fmla="val 5222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dirty="0">
                <a:solidFill>
                  <a:srgbClr val="FFFFFF"/>
                </a:solidFill>
                <a:latin typeface="Arial" pitchFamily="34" charset="0"/>
                <a:cs typeface="Arial" pitchFamily="34" charset="0"/>
              </a:rPr>
              <a:t>There </a:t>
            </a:r>
            <a:r>
              <a:rPr lang="en-US" b="1" dirty="0" smtClean="0">
                <a:solidFill>
                  <a:srgbClr val="FFFFFF"/>
                </a:solidFill>
                <a:latin typeface="Arial" pitchFamily="34" charset="0"/>
                <a:cs typeface="Arial" pitchFamily="34" charset="0"/>
              </a:rPr>
              <a:t>were 1,897 tornadoes </a:t>
            </a:r>
            <a:r>
              <a:rPr lang="en-US" b="1" dirty="0">
                <a:solidFill>
                  <a:srgbClr val="FFFFFF"/>
                </a:solidFill>
                <a:latin typeface="Arial" pitchFamily="34" charset="0"/>
                <a:cs typeface="Arial" pitchFamily="34" charset="0"/>
              </a:rPr>
              <a:t>in the </a:t>
            </a:r>
            <a:r>
              <a:rPr lang="en-US" b="1" dirty="0" smtClean="0">
                <a:solidFill>
                  <a:srgbClr val="FFFFFF"/>
                </a:solidFill>
                <a:latin typeface="Arial" pitchFamily="34" charset="0"/>
                <a:cs typeface="Arial" pitchFamily="34" charset="0"/>
              </a:rPr>
              <a:t>U.S. </a:t>
            </a:r>
            <a:r>
              <a:rPr lang="en-US" b="1" dirty="0">
                <a:solidFill>
                  <a:srgbClr val="FFFFFF"/>
                </a:solidFill>
                <a:latin typeface="Arial" pitchFamily="34" charset="0"/>
                <a:cs typeface="Arial" pitchFamily="34" charset="0"/>
              </a:rPr>
              <a:t>in </a:t>
            </a:r>
            <a:r>
              <a:rPr lang="en-US" b="1" dirty="0" smtClean="0">
                <a:solidFill>
                  <a:srgbClr val="FFFFFF"/>
                </a:solidFill>
                <a:latin typeface="Arial" pitchFamily="34" charset="0"/>
                <a:cs typeface="Arial" pitchFamily="34" charset="0"/>
              </a:rPr>
              <a:t>2011 far above average, but well below 2008’s record</a:t>
            </a:r>
            <a:endParaRPr lang="en-US" b="1" dirty="0">
              <a:solidFill>
                <a:srgbClr val="FFFFFF"/>
              </a:solidFill>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par>
                          <p:cTn id="8" fill="hold">
                            <p:stCondLst>
                              <p:cond delay="1200"/>
                            </p:stCondLst>
                            <p:childTnLst>
                              <p:par>
                                <p:cTn id="9" presetID="22" presetClass="entr" presetSubtype="2" fill="hold" grpId="0" nodeType="afterEffect">
                                  <p:stCondLst>
                                    <p:cond delay="700"/>
                                  </p:stCondLst>
                                  <p:childTnLst>
                                    <p:set>
                                      <p:cBhvr>
                                        <p:cTn id="10" dur="1" fill="hold">
                                          <p:stCondLst>
                                            <p:cond delay="0"/>
                                          </p:stCondLst>
                                        </p:cTn>
                                        <p:tgtEl>
                                          <p:spTgt spid="11"/>
                                        </p:tgtEl>
                                        <p:attrNameLst>
                                          <p:attrName>style.visibility</p:attrName>
                                        </p:attrNameLst>
                                      </p:cBhvr>
                                      <p:to>
                                        <p:strVal val="visible"/>
                                      </p:to>
                                    </p:set>
                                    <p:animEffect transition="in" filter="wipe(right)">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09762" name="Rectangle 2"/>
          <p:cNvSpPr>
            <a:spLocks noGrp="1" noChangeArrowheads="1"/>
          </p:cNvSpPr>
          <p:nvPr>
            <p:ph type="ctrTitle" idx="4294967295"/>
          </p:nvPr>
        </p:nvSpPr>
        <p:spPr bwMode="blackWhite">
          <a:xfrm>
            <a:off x="581025" y="2268538"/>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200" dirty="0" smtClean="0">
                <a:solidFill>
                  <a:schemeClr val="bg1"/>
                </a:solidFill>
              </a:rPr>
              <a:t>Terrorism Update</a:t>
            </a:r>
          </a:p>
        </p:txBody>
      </p:sp>
      <p:sp>
        <p:nvSpPr>
          <p:cNvPr id="102403"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02404"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8529A20C-ADB3-4B6C-9ADA-C87A773B28DB}" type="slidenum">
              <a:rPr lang="en-US" sz="900">
                <a:solidFill>
                  <a:schemeClr val="bg1"/>
                </a:solidFill>
              </a:rPr>
              <a:pPr algn="r" eaLnBrk="0" hangingPunct="0">
                <a:lnSpc>
                  <a:spcPct val="85000"/>
                </a:lnSpc>
                <a:spcBef>
                  <a:spcPct val="20000"/>
                </a:spcBef>
              </a:pPr>
              <a:t>66</a:t>
            </a:fld>
            <a:endParaRPr lang="en-US" sz="900">
              <a:solidFill>
                <a:schemeClr val="bg1"/>
              </a:solidFill>
            </a:endParaRPr>
          </a:p>
        </p:txBody>
      </p:sp>
      <p:pic>
        <p:nvPicPr>
          <p:cNvPr id="102405"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6" name="Rectangle 6"/>
          <p:cNvSpPr>
            <a:spLocks noChangeArrowheads="1"/>
          </p:cNvSpPr>
          <p:nvPr/>
        </p:nvSpPr>
        <p:spPr bwMode="auto">
          <a:xfrm>
            <a:off x="501448" y="4195043"/>
            <a:ext cx="8185355" cy="2080570"/>
          </a:xfrm>
          <a:prstGeom prst="rect">
            <a:avLst/>
          </a:prstGeom>
          <a:noFill/>
          <a:ln w="9525" algn="ctr">
            <a:noFill/>
            <a:miter lim="800000"/>
            <a:headEnd/>
            <a:tailEnd/>
          </a:ln>
        </p:spPr>
        <p:txBody>
          <a:bodyPr wrap="square" lIns="45720" rIns="45720">
            <a:spAutoFit/>
          </a:bodyPr>
          <a:lstStyle/>
          <a:p>
            <a:pPr marL="292100" indent="-292100" algn="ctr" eaLnBrk="0" hangingPunct="0">
              <a:lnSpc>
                <a:spcPct val="85000"/>
              </a:lnSpc>
              <a:spcBef>
                <a:spcPct val="25000"/>
              </a:spcBef>
              <a:buClr>
                <a:schemeClr val="accent2"/>
              </a:buClr>
              <a:buFont typeface="Wingdings" pitchFamily="2" charset="2"/>
              <a:buNone/>
            </a:pPr>
            <a:r>
              <a:rPr lang="en-US" sz="3800" b="1" dirty="0" smtClean="0">
                <a:solidFill>
                  <a:srgbClr val="225A7A"/>
                </a:solidFill>
              </a:rPr>
              <a:t>Boston Marathon Bombings Underscore the Need for Extension of the Terrorism Risk Insurance Program</a:t>
            </a: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66</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09762"/>
                                        </p:tgtEl>
                                        <p:attrNameLst>
                                          <p:attrName>style.visibility</p:attrName>
                                        </p:attrNameLst>
                                      </p:cBhvr>
                                      <p:to>
                                        <p:strVal val="visible"/>
                                      </p:to>
                                    </p:set>
                                    <p:animEffect transition="in" filter="barn(outVertical)">
                                      <p:cBhvr>
                                        <p:cTn id="7" dur="1000"/>
                                        <p:tgtEl>
                                          <p:spTgt spid="1909762"/>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9762" grpId="0" animBg="1"/>
      <p:bldP spid="6" grpId="0"/>
    </p:bldLst>
  </p:timing>
</p:sld>
</file>

<file path=ppt/slides/slide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4994"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84995"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84996"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1E7D8B55-450E-4A6A-8A1B-8EEFC4BF4261}" type="slidenum">
              <a:rPr lang="en-US" sz="900"/>
              <a:pPr algn="r" eaLnBrk="0" hangingPunct="0">
                <a:lnSpc>
                  <a:spcPct val="85000"/>
                </a:lnSpc>
                <a:spcBef>
                  <a:spcPct val="20000"/>
                </a:spcBef>
              </a:pPr>
              <a:t>67</a:t>
            </a:fld>
            <a:endParaRPr lang="en-US" sz="900"/>
          </a:p>
        </p:txBody>
      </p:sp>
      <p:sp>
        <p:nvSpPr>
          <p:cNvPr id="84997" name="Rectangle 2"/>
          <p:cNvSpPr>
            <a:spLocks noGrp="1" noChangeArrowheads="1"/>
          </p:cNvSpPr>
          <p:nvPr>
            <p:ph type="title" idx="4294967295"/>
          </p:nvPr>
        </p:nvSpPr>
        <p:spPr/>
        <p:txBody>
          <a:bodyPr/>
          <a:lstStyle/>
          <a:p>
            <a:r>
              <a:rPr lang="en-US" dirty="0" smtClean="0"/>
              <a:t>Terrorism Risk Insurance Program</a:t>
            </a:r>
          </a:p>
        </p:txBody>
      </p:sp>
      <p:sp>
        <p:nvSpPr>
          <p:cNvPr id="1922051" name="Rectangle 3"/>
          <p:cNvSpPr>
            <a:spLocks noGrp="1" noChangeArrowheads="1"/>
          </p:cNvSpPr>
          <p:nvPr>
            <p:ph type="body" idx="4294967295"/>
          </p:nvPr>
        </p:nvSpPr>
        <p:spPr>
          <a:xfrm>
            <a:off x="113420" y="1017836"/>
            <a:ext cx="8779857" cy="4652963"/>
          </a:xfrm>
        </p:spPr>
        <p:txBody>
          <a:bodyPr/>
          <a:lstStyle/>
          <a:p>
            <a:pPr>
              <a:lnSpc>
                <a:spcPts val="2200"/>
              </a:lnSpc>
              <a:spcBef>
                <a:spcPct val="50000"/>
              </a:spcBef>
            </a:pPr>
            <a:r>
              <a:rPr lang="en-US" b="1" dirty="0" smtClean="0"/>
              <a:t>Reauthorization Was a Major Industry Initiative for 2013 Even Before Boston</a:t>
            </a:r>
          </a:p>
          <a:p>
            <a:pPr>
              <a:lnSpc>
                <a:spcPts val="2200"/>
              </a:lnSpc>
              <a:spcBef>
                <a:spcPct val="50000"/>
              </a:spcBef>
            </a:pPr>
            <a:r>
              <a:rPr lang="en-US" b="1" dirty="0" smtClean="0"/>
              <a:t>I.I.I. Testified at First Congressional Hearing on 9/11/12</a:t>
            </a:r>
          </a:p>
          <a:p>
            <a:pPr lvl="1">
              <a:lnSpc>
                <a:spcPts val="2200"/>
              </a:lnSpc>
            </a:pPr>
            <a:r>
              <a:rPr lang="en-US" b="1" dirty="0" smtClean="0"/>
              <a:t>Provided testimony at NYC hearing on 6/17/13</a:t>
            </a:r>
          </a:p>
          <a:p>
            <a:pPr>
              <a:lnSpc>
                <a:spcPts val="2200"/>
              </a:lnSpc>
              <a:spcBef>
                <a:spcPct val="50000"/>
              </a:spcBef>
            </a:pPr>
            <a:r>
              <a:rPr lang="en-US" b="1" dirty="0" smtClean="0"/>
              <a:t>I.I.I. Accelerated Planned Study on Terrorism Risk and Insurance in the Wake of Boston and Was Well Received</a:t>
            </a:r>
          </a:p>
          <a:p>
            <a:pPr lvl="1">
              <a:lnSpc>
                <a:spcPts val="2200"/>
              </a:lnSpc>
            </a:pPr>
            <a:r>
              <a:rPr lang="en-US" b="1" i="1" dirty="0" smtClean="0"/>
              <a:t>Terrorism: A Constant Threat </a:t>
            </a:r>
            <a:r>
              <a:rPr lang="en-US" b="1" dirty="0" smtClean="0"/>
              <a:t>issued in June 2013</a:t>
            </a:r>
            <a:endParaRPr lang="en-US" b="1" i="1" dirty="0" smtClean="0"/>
          </a:p>
          <a:p>
            <a:pPr>
              <a:lnSpc>
                <a:spcPts val="2200"/>
              </a:lnSpc>
              <a:spcBef>
                <a:spcPct val="50000"/>
              </a:spcBef>
            </a:pPr>
            <a:endParaRPr lang="en-US" b="1" dirty="0" smtClean="0"/>
          </a:p>
        </p:txBody>
      </p:sp>
      <p:pic>
        <p:nvPicPr>
          <p:cNvPr id="8" name="Picture 2" descr="https://encrypted-tbn2.gstatic.com/images?q=tbn:ANd9GcQfqqhtgVzWHg55s3CP8jWjGvO9LFIe3JLBHB3WNJuck3beKU4k_w"/>
          <p:cNvPicPr>
            <a:picLocks noChangeAspect="1" noChangeArrowheads="1"/>
          </p:cNvPicPr>
          <p:nvPr/>
        </p:nvPicPr>
        <p:blipFill>
          <a:blip r:embed="rId3" cstate="email"/>
          <a:srcRect/>
          <a:stretch>
            <a:fillRect/>
          </a:stretch>
        </p:blipFill>
        <p:spPr bwMode="auto">
          <a:xfrm>
            <a:off x="188844" y="3737113"/>
            <a:ext cx="3962813" cy="2956870"/>
          </a:xfrm>
          <a:prstGeom prst="rect">
            <a:avLst/>
          </a:prstGeom>
          <a:noFill/>
        </p:spPr>
      </p:pic>
      <p:pic>
        <p:nvPicPr>
          <p:cNvPr id="3791874" name="Picture 2"/>
          <p:cNvPicPr>
            <a:picLocks noChangeAspect="1" noChangeArrowheads="1"/>
          </p:cNvPicPr>
          <p:nvPr/>
        </p:nvPicPr>
        <p:blipFill>
          <a:blip r:embed="rId4" cstate="email"/>
          <a:srcRect/>
          <a:stretch>
            <a:fillRect/>
          </a:stretch>
        </p:blipFill>
        <p:spPr bwMode="auto">
          <a:xfrm>
            <a:off x="6723002" y="3735800"/>
            <a:ext cx="2155321" cy="2977692"/>
          </a:xfrm>
          <a:prstGeom prst="rect">
            <a:avLst/>
          </a:prstGeom>
          <a:noFill/>
          <a:ln w="9525">
            <a:solidFill>
              <a:schemeClr val="accent1"/>
            </a:solidFill>
            <a:miter lim="800000"/>
            <a:headEnd/>
            <a:tailEnd/>
          </a:ln>
        </p:spPr>
      </p:pic>
      <p:pic>
        <p:nvPicPr>
          <p:cNvPr id="3791875" name="Picture 3"/>
          <p:cNvPicPr>
            <a:picLocks noChangeAspect="1" noChangeArrowheads="1"/>
          </p:cNvPicPr>
          <p:nvPr/>
        </p:nvPicPr>
        <p:blipFill>
          <a:blip r:embed="rId5" cstate="email"/>
          <a:srcRect/>
          <a:stretch>
            <a:fillRect/>
          </a:stretch>
        </p:blipFill>
        <p:spPr bwMode="auto">
          <a:xfrm>
            <a:off x="4269833" y="3725769"/>
            <a:ext cx="2319811" cy="2983144"/>
          </a:xfrm>
          <a:prstGeom prst="rect">
            <a:avLst/>
          </a:prstGeom>
          <a:noFill/>
          <a:ln w="9525">
            <a:solidFill>
              <a:schemeClr val="accent1"/>
            </a:solidFill>
            <a:miter lim="800000"/>
            <a:headEnd/>
            <a:tailEnd/>
          </a:ln>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22051">
                                            <p:txEl>
                                              <p:pRg st="1" end="1"/>
                                            </p:txEl>
                                          </p:spTgt>
                                        </p:tgtEl>
                                        <p:attrNameLst>
                                          <p:attrName>style.visibility</p:attrName>
                                        </p:attrNameLst>
                                      </p:cBhvr>
                                      <p:to>
                                        <p:strVal val="visible"/>
                                      </p:to>
                                    </p:set>
                                    <p:animEffect transition="in" filter="wipe(left)">
                                      <p:cBhvr>
                                        <p:cTn id="12" dur="500"/>
                                        <p:tgtEl>
                                          <p:spTgt spid="1922051">
                                            <p:txEl>
                                              <p:pRg st="1" end="1"/>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922051">
                                            <p:txEl>
                                              <p:pRg st="2" end="2"/>
                                            </p:txEl>
                                          </p:spTgt>
                                        </p:tgtEl>
                                        <p:attrNameLst>
                                          <p:attrName>style.visibility</p:attrName>
                                        </p:attrNameLst>
                                      </p:cBhvr>
                                      <p:to>
                                        <p:strVal val="visible"/>
                                      </p:to>
                                    </p:set>
                                    <p:animEffect transition="in" filter="wipe(left)">
                                      <p:cBhvr>
                                        <p:cTn id="15" dur="500"/>
                                        <p:tgtEl>
                                          <p:spTgt spid="1922051">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922051">
                                            <p:txEl>
                                              <p:pRg st="3" end="3"/>
                                            </p:txEl>
                                          </p:spTgt>
                                        </p:tgtEl>
                                        <p:attrNameLst>
                                          <p:attrName>style.visibility</p:attrName>
                                        </p:attrNameLst>
                                      </p:cBhvr>
                                      <p:to>
                                        <p:strVal val="visible"/>
                                      </p:to>
                                    </p:set>
                                    <p:animEffect transition="in" filter="wipe(left)">
                                      <p:cBhvr>
                                        <p:cTn id="20" dur="500"/>
                                        <p:tgtEl>
                                          <p:spTgt spid="1922051">
                                            <p:txEl>
                                              <p:pRg st="3" end="3"/>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1922051">
                                            <p:txEl>
                                              <p:pRg st="4" end="4"/>
                                            </p:txEl>
                                          </p:spTgt>
                                        </p:tgtEl>
                                        <p:attrNameLst>
                                          <p:attrName>style.visibility</p:attrName>
                                        </p:attrNameLst>
                                      </p:cBhvr>
                                      <p:to>
                                        <p:strVal val="visible"/>
                                      </p:to>
                                    </p:set>
                                    <p:animEffect transition="in" filter="wipe(left)">
                                      <p:cBhvr>
                                        <p:cTn id="23" dur="500"/>
                                        <p:tgtEl>
                                          <p:spTgt spid="192205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4994"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84995"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84996"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1E7D8B55-450E-4A6A-8A1B-8EEFC4BF4261}" type="slidenum">
              <a:rPr lang="en-US" sz="900"/>
              <a:pPr algn="r" eaLnBrk="0" hangingPunct="0">
                <a:lnSpc>
                  <a:spcPct val="85000"/>
                </a:lnSpc>
                <a:spcBef>
                  <a:spcPct val="20000"/>
                </a:spcBef>
              </a:pPr>
              <a:t>68</a:t>
            </a:fld>
            <a:endParaRPr lang="en-US" sz="900"/>
          </a:p>
        </p:txBody>
      </p:sp>
      <p:sp>
        <p:nvSpPr>
          <p:cNvPr id="84997" name="Rectangle 2"/>
          <p:cNvSpPr>
            <a:spLocks noGrp="1" noChangeArrowheads="1"/>
          </p:cNvSpPr>
          <p:nvPr>
            <p:ph type="title" idx="4294967295"/>
          </p:nvPr>
        </p:nvSpPr>
        <p:spPr/>
        <p:txBody>
          <a:bodyPr/>
          <a:lstStyle/>
          <a:p>
            <a:r>
              <a:rPr lang="en-US" dirty="0" smtClean="0"/>
              <a:t>Terrorism Risk Insurance Program</a:t>
            </a:r>
          </a:p>
        </p:txBody>
      </p:sp>
      <p:sp>
        <p:nvSpPr>
          <p:cNvPr id="1922051" name="Rectangle 3"/>
          <p:cNvSpPr>
            <a:spLocks noGrp="1" noChangeArrowheads="1"/>
          </p:cNvSpPr>
          <p:nvPr>
            <p:ph type="body" idx="4294967295"/>
          </p:nvPr>
        </p:nvSpPr>
        <p:spPr>
          <a:xfrm>
            <a:off x="113420" y="1017836"/>
            <a:ext cx="8779857" cy="5725864"/>
          </a:xfrm>
        </p:spPr>
        <p:txBody>
          <a:bodyPr/>
          <a:lstStyle/>
          <a:p>
            <a:pPr>
              <a:lnSpc>
                <a:spcPts val="2200"/>
              </a:lnSpc>
              <a:spcBef>
                <a:spcPct val="50000"/>
              </a:spcBef>
            </a:pPr>
            <a:r>
              <a:rPr lang="en-US" sz="2000" b="1" dirty="0" smtClean="0"/>
              <a:t>Boston Marathon Bombing Has Helped Focus Attention in Congress on TRIPRA and its Looming Expiration</a:t>
            </a:r>
          </a:p>
          <a:p>
            <a:pPr lvl="1">
              <a:lnSpc>
                <a:spcPts val="2200"/>
              </a:lnSpc>
            </a:pPr>
            <a:r>
              <a:rPr lang="en-US" sz="1800" b="1" dirty="0" smtClean="0"/>
              <a:t>Act expires 12/31/14</a:t>
            </a:r>
          </a:p>
          <a:p>
            <a:pPr lvl="1">
              <a:lnSpc>
                <a:spcPts val="2200"/>
              </a:lnSpc>
            </a:pPr>
            <a:r>
              <a:rPr lang="en-US" sz="1800" b="1" dirty="0" smtClean="0"/>
              <a:t>Exclusionary language will likely be inserted for post-1/1/2014 renewals and will likely lead to significant media interest (educational opportunity)</a:t>
            </a:r>
          </a:p>
          <a:p>
            <a:pPr lvl="1">
              <a:lnSpc>
                <a:spcPts val="2200"/>
              </a:lnSpc>
            </a:pPr>
            <a:r>
              <a:rPr lang="en-US" sz="1800" b="1" dirty="0" smtClean="0"/>
              <a:t>Numerous headwinds; not a priority issue in 2013 in Congress</a:t>
            </a:r>
          </a:p>
          <a:p>
            <a:pPr lvl="1">
              <a:lnSpc>
                <a:spcPts val="2200"/>
              </a:lnSpc>
            </a:pPr>
            <a:r>
              <a:rPr lang="en-US" sz="1800" b="1" dirty="0" smtClean="0"/>
              <a:t>3 extension bills introduced in 2013—2 since Boston</a:t>
            </a:r>
          </a:p>
          <a:p>
            <a:pPr>
              <a:lnSpc>
                <a:spcPts val="2200"/>
              </a:lnSpc>
            </a:pPr>
            <a:r>
              <a:rPr lang="en-US" sz="2000" b="1" dirty="0" smtClean="0"/>
              <a:t>Media Interest Soared</a:t>
            </a:r>
          </a:p>
          <a:p>
            <a:pPr lvl="1">
              <a:lnSpc>
                <a:spcPts val="2200"/>
              </a:lnSpc>
            </a:pPr>
            <a:r>
              <a:rPr lang="en-US" sz="1800" b="1" dirty="0" smtClean="0"/>
              <a:t>I.I.I. was conducting its first interviews within minutes after live-tweeting (nearly) from the scene; TV interest was high</a:t>
            </a:r>
          </a:p>
          <a:p>
            <a:pPr lvl="1">
              <a:lnSpc>
                <a:spcPts val="2200"/>
              </a:lnSpc>
            </a:pPr>
            <a:r>
              <a:rPr lang="en-US" sz="1800" b="1" dirty="0" smtClean="0"/>
              <a:t>Local, national and international media focused on this topic for the first time in any significant way since TRIA’s inception in late 2002</a:t>
            </a:r>
          </a:p>
          <a:p>
            <a:pPr lvl="1">
              <a:lnSpc>
                <a:spcPts val="2200"/>
              </a:lnSpc>
            </a:pPr>
            <a:r>
              <a:rPr lang="en-US" sz="1800" b="1" dirty="0" smtClean="0"/>
              <a:t>Inquiries revealed very little/no understanding (or even awareness) outside insurance industry and business owners</a:t>
            </a:r>
          </a:p>
          <a:p>
            <a:pPr lvl="1">
              <a:lnSpc>
                <a:spcPts val="2200"/>
              </a:lnSpc>
            </a:pPr>
            <a:r>
              <a:rPr lang="en-US" sz="1800" b="1" dirty="0" smtClean="0"/>
              <a:t>Certification process caused confusion</a:t>
            </a:r>
            <a:endParaRPr lang="en-US" sz="1600" b="1" dirty="0" smtClean="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22051">
                                            <p:txEl>
                                              <p:pRg st="1" end="1"/>
                                            </p:txEl>
                                          </p:spTgt>
                                        </p:tgtEl>
                                        <p:attrNameLst>
                                          <p:attrName>style.visibility</p:attrName>
                                        </p:attrNameLst>
                                      </p:cBhvr>
                                      <p:to>
                                        <p:strVal val="visible"/>
                                      </p:to>
                                    </p:set>
                                    <p:animEffect transition="in" filter="wipe(left)">
                                      <p:cBhvr>
                                        <p:cTn id="10" dur="500"/>
                                        <p:tgtEl>
                                          <p:spTgt spid="1922051">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922051">
                                            <p:txEl>
                                              <p:pRg st="2" end="2"/>
                                            </p:txEl>
                                          </p:spTgt>
                                        </p:tgtEl>
                                        <p:attrNameLst>
                                          <p:attrName>style.visibility</p:attrName>
                                        </p:attrNameLst>
                                      </p:cBhvr>
                                      <p:to>
                                        <p:strVal val="visible"/>
                                      </p:to>
                                    </p:set>
                                    <p:animEffect transition="in" filter="wipe(left)">
                                      <p:cBhvr>
                                        <p:cTn id="13" dur="500"/>
                                        <p:tgtEl>
                                          <p:spTgt spid="1922051">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922051">
                                            <p:txEl>
                                              <p:pRg st="3" end="3"/>
                                            </p:txEl>
                                          </p:spTgt>
                                        </p:tgtEl>
                                        <p:attrNameLst>
                                          <p:attrName>style.visibility</p:attrName>
                                        </p:attrNameLst>
                                      </p:cBhvr>
                                      <p:to>
                                        <p:strVal val="visible"/>
                                      </p:to>
                                    </p:set>
                                    <p:animEffect transition="in" filter="wipe(left)">
                                      <p:cBhvr>
                                        <p:cTn id="16" dur="500"/>
                                        <p:tgtEl>
                                          <p:spTgt spid="1922051">
                                            <p:txEl>
                                              <p:pRg st="3" end="3"/>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922051">
                                            <p:txEl>
                                              <p:pRg st="4" end="4"/>
                                            </p:txEl>
                                          </p:spTgt>
                                        </p:tgtEl>
                                        <p:attrNameLst>
                                          <p:attrName>style.visibility</p:attrName>
                                        </p:attrNameLst>
                                      </p:cBhvr>
                                      <p:to>
                                        <p:strVal val="visible"/>
                                      </p:to>
                                    </p:set>
                                    <p:animEffect transition="in" filter="wipe(left)">
                                      <p:cBhvr>
                                        <p:cTn id="19" dur="500"/>
                                        <p:tgtEl>
                                          <p:spTgt spid="1922051">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922051">
                                            <p:txEl>
                                              <p:pRg st="5" end="5"/>
                                            </p:txEl>
                                          </p:spTgt>
                                        </p:tgtEl>
                                        <p:attrNameLst>
                                          <p:attrName>style.visibility</p:attrName>
                                        </p:attrNameLst>
                                      </p:cBhvr>
                                      <p:to>
                                        <p:strVal val="visible"/>
                                      </p:to>
                                    </p:set>
                                    <p:animEffect transition="in" filter="wipe(left)">
                                      <p:cBhvr>
                                        <p:cTn id="24" dur="500"/>
                                        <p:tgtEl>
                                          <p:spTgt spid="1922051">
                                            <p:txEl>
                                              <p:pRg st="5" end="5"/>
                                            </p:txEl>
                                          </p:spTgt>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922051">
                                            <p:txEl>
                                              <p:pRg st="6" end="6"/>
                                            </p:txEl>
                                          </p:spTgt>
                                        </p:tgtEl>
                                        <p:attrNameLst>
                                          <p:attrName>style.visibility</p:attrName>
                                        </p:attrNameLst>
                                      </p:cBhvr>
                                      <p:to>
                                        <p:strVal val="visible"/>
                                      </p:to>
                                    </p:set>
                                    <p:animEffect transition="in" filter="wipe(left)">
                                      <p:cBhvr>
                                        <p:cTn id="27" dur="500"/>
                                        <p:tgtEl>
                                          <p:spTgt spid="1922051">
                                            <p:txEl>
                                              <p:pRg st="6" end="6"/>
                                            </p:txEl>
                                          </p:spTgt>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1922051">
                                            <p:txEl>
                                              <p:pRg st="7" end="7"/>
                                            </p:txEl>
                                          </p:spTgt>
                                        </p:tgtEl>
                                        <p:attrNameLst>
                                          <p:attrName>style.visibility</p:attrName>
                                        </p:attrNameLst>
                                      </p:cBhvr>
                                      <p:to>
                                        <p:strVal val="visible"/>
                                      </p:to>
                                    </p:set>
                                    <p:animEffect transition="in" filter="wipe(left)">
                                      <p:cBhvr>
                                        <p:cTn id="30" dur="500"/>
                                        <p:tgtEl>
                                          <p:spTgt spid="1922051">
                                            <p:txEl>
                                              <p:pRg st="7" end="7"/>
                                            </p:txEl>
                                          </p:spTgt>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1922051">
                                            <p:txEl>
                                              <p:pRg st="8" end="8"/>
                                            </p:txEl>
                                          </p:spTgt>
                                        </p:tgtEl>
                                        <p:attrNameLst>
                                          <p:attrName>style.visibility</p:attrName>
                                        </p:attrNameLst>
                                      </p:cBhvr>
                                      <p:to>
                                        <p:strVal val="visible"/>
                                      </p:to>
                                    </p:set>
                                    <p:animEffect transition="in" filter="wipe(left)">
                                      <p:cBhvr>
                                        <p:cTn id="33" dur="500"/>
                                        <p:tgtEl>
                                          <p:spTgt spid="1922051">
                                            <p:txEl>
                                              <p:pRg st="8" end="8"/>
                                            </p:txEl>
                                          </p:spTgt>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922051">
                                            <p:txEl>
                                              <p:pRg st="9" end="9"/>
                                            </p:txEl>
                                          </p:spTgt>
                                        </p:tgtEl>
                                        <p:attrNameLst>
                                          <p:attrName>style.visibility</p:attrName>
                                        </p:attrNameLst>
                                      </p:cBhvr>
                                      <p:to>
                                        <p:strVal val="visible"/>
                                      </p:to>
                                    </p:set>
                                    <p:animEffect transition="in" filter="wipe(left)">
                                      <p:cBhvr>
                                        <p:cTn id="36" dur="500"/>
                                        <p:tgtEl>
                                          <p:spTgt spid="192205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69.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84994"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84995"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84996"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1E7D8B55-450E-4A6A-8A1B-8EEFC4BF4261}" type="slidenum">
              <a:rPr lang="en-US" sz="900"/>
              <a:pPr algn="r" eaLnBrk="0" hangingPunct="0">
                <a:lnSpc>
                  <a:spcPct val="85000"/>
                </a:lnSpc>
                <a:spcBef>
                  <a:spcPct val="20000"/>
                </a:spcBef>
              </a:pPr>
              <a:t>69</a:t>
            </a:fld>
            <a:endParaRPr lang="en-US" sz="900"/>
          </a:p>
        </p:txBody>
      </p:sp>
      <p:sp>
        <p:nvSpPr>
          <p:cNvPr id="84997" name="Rectangle 2"/>
          <p:cNvSpPr>
            <a:spLocks noGrp="1" noChangeArrowheads="1"/>
          </p:cNvSpPr>
          <p:nvPr>
            <p:ph type="title" idx="4294967295"/>
          </p:nvPr>
        </p:nvSpPr>
        <p:spPr/>
        <p:txBody>
          <a:bodyPr/>
          <a:lstStyle/>
          <a:p>
            <a:r>
              <a:rPr lang="en-US" dirty="0" smtClean="0"/>
              <a:t>Terrorism Risk Insurance Program</a:t>
            </a:r>
          </a:p>
        </p:txBody>
      </p:sp>
      <p:sp>
        <p:nvSpPr>
          <p:cNvPr id="1922051" name="Rectangle 3"/>
          <p:cNvSpPr>
            <a:spLocks noGrp="1" noChangeArrowheads="1"/>
          </p:cNvSpPr>
          <p:nvPr>
            <p:ph type="body" idx="4294967295"/>
          </p:nvPr>
        </p:nvSpPr>
        <p:spPr>
          <a:xfrm>
            <a:off x="113420" y="1017836"/>
            <a:ext cx="8779857" cy="4652963"/>
          </a:xfrm>
        </p:spPr>
        <p:txBody>
          <a:bodyPr/>
          <a:lstStyle/>
          <a:p>
            <a:pPr>
              <a:lnSpc>
                <a:spcPts val="2200"/>
              </a:lnSpc>
              <a:spcBef>
                <a:spcPct val="50000"/>
              </a:spcBef>
            </a:pPr>
            <a:r>
              <a:rPr lang="en-US" b="1" dirty="0" smtClean="0"/>
              <a:t>Boston Marathon Bombing Should Help Focus Attention in Congress on TRIA</a:t>
            </a:r>
          </a:p>
          <a:p>
            <a:pPr lvl="1">
              <a:lnSpc>
                <a:spcPts val="2200"/>
              </a:lnSpc>
            </a:pPr>
            <a:r>
              <a:rPr lang="en-US" sz="2000" b="1" dirty="0" smtClean="0"/>
              <a:t>Act expires 12/31/14</a:t>
            </a:r>
          </a:p>
          <a:p>
            <a:pPr lvl="1">
              <a:lnSpc>
                <a:spcPts val="2200"/>
              </a:lnSpc>
            </a:pPr>
            <a:r>
              <a:rPr lang="en-US" sz="2000" b="1" dirty="0" smtClean="0"/>
              <a:t>Numerous headwinds</a:t>
            </a:r>
          </a:p>
          <a:p>
            <a:pPr>
              <a:lnSpc>
                <a:spcPts val="2200"/>
              </a:lnSpc>
            </a:pPr>
            <a:r>
              <a:rPr lang="en-US" b="1" dirty="0" smtClean="0"/>
              <a:t>Exclusionary Language Will                                                Be Inserted for Renewals 		                      Occurring After 1/1/14</a:t>
            </a:r>
          </a:p>
          <a:p>
            <a:pPr>
              <a:lnSpc>
                <a:spcPts val="2200"/>
              </a:lnSpc>
            </a:pPr>
            <a:r>
              <a:rPr lang="en-US" b="1" dirty="0" smtClean="0"/>
              <a:t>Boston Marathon Issues</a:t>
            </a:r>
          </a:p>
          <a:p>
            <a:pPr lvl="1">
              <a:lnSpc>
                <a:spcPts val="2200"/>
              </a:lnSpc>
            </a:pPr>
            <a:r>
              <a:rPr lang="en-US" sz="2000" b="1" dirty="0" smtClean="0"/>
              <a:t>Property and BI losses not large but could breach $5 mill threshold for certification under TRIPRA</a:t>
            </a:r>
          </a:p>
          <a:p>
            <a:pPr lvl="1">
              <a:lnSpc>
                <a:spcPts val="2200"/>
              </a:lnSpc>
            </a:pPr>
            <a:r>
              <a:rPr lang="en-US" sz="2000" b="1" dirty="0" smtClean="0"/>
              <a:t>Certification issue is generating press; No deadline to certify</a:t>
            </a:r>
          </a:p>
          <a:p>
            <a:pPr lvl="1">
              <a:lnSpc>
                <a:spcPts val="2200"/>
              </a:lnSpc>
            </a:pPr>
            <a:r>
              <a:rPr lang="en-US" sz="2000" b="1" dirty="0" smtClean="0"/>
              <a:t>Disincentive for Treasury (and Sec. of State and US AG) to certify?</a:t>
            </a:r>
          </a:p>
          <a:p>
            <a:pPr lvl="1">
              <a:lnSpc>
                <a:spcPts val="2200"/>
              </a:lnSpc>
            </a:pPr>
            <a:r>
              <a:rPr lang="en-US" sz="2000" b="1" dirty="0" smtClean="0"/>
              <a:t> Many of the impacted business had terror coverage</a:t>
            </a:r>
          </a:p>
          <a:p>
            <a:pPr lvl="1">
              <a:lnSpc>
                <a:spcPts val="2200"/>
              </a:lnSpc>
            </a:pPr>
            <a:r>
              <a:rPr lang="en-US" sz="2000" b="1" dirty="0" smtClean="0"/>
              <a:t>Longer-term: Litigation issues (e.g., race organizers)</a:t>
            </a:r>
          </a:p>
        </p:txBody>
      </p:sp>
      <p:pic>
        <p:nvPicPr>
          <p:cNvPr id="7" name="Picture 6" descr="P1000639.JPG"/>
          <p:cNvPicPr>
            <a:picLocks noChangeAspect="1"/>
          </p:cNvPicPr>
          <p:nvPr/>
        </p:nvPicPr>
        <p:blipFill>
          <a:blip r:embed="rId3" cstate="email"/>
          <a:stretch>
            <a:fillRect/>
          </a:stretch>
        </p:blipFill>
        <p:spPr>
          <a:xfrm>
            <a:off x="4773559" y="1342103"/>
            <a:ext cx="4149216" cy="3111912"/>
          </a:xfrm>
          <a:prstGeom prst="rect">
            <a:avLst/>
          </a:prstGeom>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22051">
                                            <p:txEl>
                                              <p:pRg st="1" end="1"/>
                                            </p:txEl>
                                          </p:spTgt>
                                        </p:tgtEl>
                                        <p:attrNameLst>
                                          <p:attrName>style.visibility</p:attrName>
                                        </p:attrNameLst>
                                      </p:cBhvr>
                                      <p:to>
                                        <p:strVal val="visible"/>
                                      </p:to>
                                    </p:set>
                                    <p:animEffect transition="in" filter="wipe(left)">
                                      <p:cBhvr>
                                        <p:cTn id="10" dur="500"/>
                                        <p:tgtEl>
                                          <p:spTgt spid="1922051">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922051">
                                            <p:txEl>
                                              <p:pRg st="2" end="2"/>
                                            </p:txEl>
                                          </p:spTgt>
                                        </p:tgtEl>
                                        <p:attrNameLst>
                                          <p:attrName>style.visibility</p:attrName>
                                        </p:attrNameLst>
                                      </p:cBhvr>
                                      <p:to>
                                        <p:strVal val="visible"/>
                                      </p:to>
                                    </p:set>
                                    <p:animEffect transition="in" filter="wipe(left)">
                                      <p:cBhvr>
                                        <p:cTn id="13" dur="500"/>
                                        <p:tgtEl>
                                          <p:spTgt spid="1922051">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922051">
                                            <p:txEl>
                                              <p:pRg st="3" end="3"/>
                                            </p:txEl>
                                          </p:spTgt>
                                        </p:tgtEl>
                                        <p:attrNameLst>
                                          <p:attrName>style.visibility</p:attrName>
                                        </p:attrNameLst>
                                      </p:cBhvr>
                                      <p:to>
                                        <p:strVal val="visible"/>
                                      </p:to>
                                    </p:set>
                                    <p:animEffect transition="in" filter="wipe(left)">
                                      <p:cBhvr>
                                        <p:cTn id="18" dur="500"/>
                                        <p:tgtEl>
                                          <p:spTgt spid="1922051">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922051">
                                            <p:txEl>
                                              <p:pRg st="4" end="4"/>
                                            </p:txEl>
                                          </p:spTgt>
                                        </p:tgtEl>
                                        <p:attrNameLst>
                                          <p:attrName>style.visibility</p:attrName>
                                        </p:attrNameLst>
                                      </p:cBhvr>
                                      <p:to>
                                        <p:strVal val="visible"/>
                                      </p:to>
                                    </p:set>
                                    <p:animEffect transition="in" filter="wipe(left)">
                                      <p:cBhvr>
                                        <p:cTn id="23" dur="500"/>
                                        <p:tgtEl>
                                          <p:spTgt spid="1922051">
                                            <p:txEl>
                                              <p:pRg st="4" end="4"/>
                                            </p:txEl>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1922051">
                                            <p:txEl>
                                              <p:pRg st="5" end="5"/>
                                            </p:txEl>
                                          </p:spTgt>
                                        </p:tgtEl>
                                        <p:attrNameLst>
                                          <p:attrName>style.visibility</p:attrName>
                                        </p:attrNameLst>
                                      </p:cBhvr>
                                      <p:to>
                                        <p:strVal val="visible"/>
                                      </p:to>
                                    </p:set>
                                    <p:animEffect transition="in" filter="wipe(left)">
                                      <p:cBhvr>
                                        <p:cTn id="26" dur="500"/>
                                        <p:tgtEl>
                                          <p:spTgt spid="1922051">
                                            <p:txEl>
                                              <p:pRg st="5" end="5"/>
                                            </p:txEl>
                                          </p:spTgt>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1922051">
                                            <p:txEl>
                                              <p:pRg st="6" end="6"/>
                                            </p:txEl>
                                          </p:spTgt>
                                        </p:tgtEl>
                                        <p:attrNameLst>
                                          <p:attrName>style.visibility</p:attrName>
                                        </p:attrNameLst>
                                      </p:cBhvr>
                                      <p:to>
                                        <p:strVal val="visible"/>
                                      </p:to>
                                    </p:set>
                                    <p:animEffect transition="in" filter="wipe(left)">
                                      <p:cBhvr>
                                        <p:cTn id="29" dur="500"/>
                                        <p:tgtEl>
                                          <p:spTgt spid="1922051">
                                            <p:txEl>
                                              <p:pRg st="6" end="6"/>
                                            </p:txEl>
                                          </p:spTgt>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1922051">
                                            <p:txEl>
                                              <p:pRg st="7" end="7"/>
                                            </p:txEl>
                                          </p:spTgt>
                                        </p:tgtEl>
                                        <p:attrNameLst>
                                          <p:attrName>style.visibility</p:attrName>
                                        </p:attrNameLst>
                                      </p:cBhvr>
                                      <p:to>
                                        <p:strVal val="visible"/>
                                      </p:to>
                                    </p:set>
                                    <p:animEffect transition="in" filter="wipe(left)">
                                      <p:cBhvr>
                                        <p:cTn id="32" dur="500"/>
                                        <p:tgtEl>
                                          <p:spTgt spid="1922051">
                                            <p:txEl>
                                              <p:pRg st="7" end="7"/>
                                            </p:txEl>
                                          </p:spTgt>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1922051">
                                            <p:txEl>
                                              <p:pRg st="8" end="8"/>
                                            </p:txEl>
                                          </p:spTgt>
                                        </p:tgtEl>
                                        <p:attrNameLst>
                                          <p:attrName>style.visibility</p:attrName>
                                        </p:attrNameLst>
                                      </p:cBhvr>
                                      <p:to>
                                        <p:strVal val="visible"/>
                                      </p:to>
                                    </p:set>
                                    <p:animEffect transition="in" filter="wipe(left)">
                                      <p:cBhvr>
                                        <p:cTn id="35" dur="500"/>
                                        <p:tgtEl>
                                          <p:spTgt spid="1922051">
                                            <p:txEl>
                                              <p:pRg st="8" end="8"/>
                                            </p:txEl>
                                          </p:spTgt>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1922051">
                                            <p:txEl>
                                              <p:pRg st="9" end="9"/>
                                            </p:txEl>
                                          </p:spTgt>
                                        </p:tgtEl>
                                        <p:attrNameLst>
                                          <p:attrName>style.visibility</p:attrName>
                                        </p:attrNameLst>
                                      </p:cBhvr>
                                      <p:to>
                                        <p:strVal val="visible"/>
                                      </p:to>
                                    </p:set>
                                    <p:animEffect transition="in" filter="wipe(left)">
                                      <p:cBhvr>
                                        <p:cTn id="38" dur="500"/>
                                        <p:tgtEl>
                                          <p:spTgt spid="192205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105"/>
          <p:cNvSpPr>
            <a:spLocks noGrp="1" noChangeArrowheads="1"/>
          </p:cNvSpPr>
          <p:nvPr>
            <p:ph type="dt" sz="quarter" idx="10"/>
          </p:nvPr>
        </p:nvSpPr>
        <p:spPr/>
        <p:txBody>
          <a:bodyPr/>
          <a:lstStyle/>
          <a:p>
            <a:pPr>
              <a:defRPr/>
            </a:pPr>
            <a:r>
              <a:rPr lang="en-US" smtClean="0"/>
              <a:t>12/01/09 - 9pm</a:t>
            </a:r>
          </a:p>
        </p:txBody>
      </p:sp>
      <p:sp>
        <p:nvSpPr>
          <p:cNvPr id="4101" name="Rectangle 110"/>
          <p:cNvSpPr>
            <a:spLocks noGrp="1" noChangeArrowheads="1"/>
          </p:cNvSpPr>
          <p:nvPr>
            <p:ph type="sldNum" sz="quarter" idx="12"/>
          </p:nvPr>
        </p:nvSpPr>
        <p:spPr/>
        <p:txBody>
          <a:bodyPr/>
          <a:lstStyle/>
          <a:p>
            <a:pPr>
              <a:defRPr/>
            </a:pPr>
            <a:fld id="{F7A0CDA3-BBCA-43E0-9320-4D65E8B5D3F4}" type="slidenum">
              <a:rPr lang="en-US" smtClean="0"/>
              <a:pPr>
                <a:defRPr/>
              </a:pPr>
              <a:t>7</a:t>
            </a:fld>
            <a:endParaRPr lang="en-US" smtClean="0"/>
          </a:p>
        </p:txBody>
      </p:sp>
      <p:sp>
        <p:nvSpPr>
          <p:cNvPr id="66566" name="Rectangle 11"/>
          <p:cNvSpPr>
            <a:spLocks noGrp="1" noChangeArrowheads="1"/>
          </p:cNvSpPr>
          <p:nvPr>
            <p:ph type="title"/>
          </p:nvPr>
        </p:nvSpPr>
        <p:spPr/>
        <p:txBody>
          <a:bodyPr/>
          <a:lstStyle/>
          <a:p>
            <a:r>
              <a:rPr lang="en-US" smtClean="0"/>
              <a:t>US Real GDP Growth*</a:t>
            </a:r>
          </a:p>
        </p:txBody>
      </p:sp>
      <p:sp>
        <p:nvSpPr>
          <p:cNvPr id="66567" name="Rectangle 3"/>
          <p:cNvSpPr>
            <a:spLocks noChangeArrowheads="1"/>
          </p:cNvSpPr>
          <p:nvPr/>
        </p:nvSpPr>
        <p:spPr bwMode="auto">
          <a:xfrm>
            <a:off x="0" y="6392863"/>
            <a:ext cx="7569200" cy="465137"/>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tabLst>
                <a:tab pos="342900" algn="l"/>
              </a:tabLst>
            </a:pPr>
            <a:r>
              <a:rPr lang="en-US" sz="1100" dirty="0"/>
              <a:t>*	Estimates/Forecasts from Blue Chip Economic Indicators.</a:t>
            </a:r>
          </a:p>
          <a:p>
            <a:pPr eaLnBrk="0" hangingPunct="0">
              <a:lnSpc>
                <a:spcPct val="85000"/>
              </a:lnSpc>
              <a:spcBef>
                <a:spcPct val="25000"/>
              </a:spcBef>
              <a:buClr>
                <a:schemeClr val="accent2"/>
              </a:buClr>
              <a:buFont typeface="Wingdings" pitchFamily="2" charset="2"/>
              <a:buNone/>
              <a:tabLst>
                <a:tab pos="342900" algn="l"/>
              </a:tabLst>
            </a:pPr>
            <a:r>
              <a:rPr lang="en-US" sz="1100" dirty="0"/>
              <a:t>Source: US Department of Commerce, Blue Economic Indicators </a:t>
            </a:r>
            <a:r>
              <a:rPr lang="en-US" sz="1100" dirty="0" smtClean="0"/>
              <a:t>6/13; </a:t>
            </a:r>
            <a:r>
              <a:rPr lang="en-US" sz="1100" dirty="0"/>
              <a:t>Insurance Information Institute.</a:t>
            </a:r>
          </a:p>
        </p:txBody>
      </p:sp>
      <p:graphicFrame>
        <p:nvGraphicFramePr>
          <p:cNvPr id="66562" name="Object 4"/>
          <p:cNvGraphicFramePr>
            <a:graphicFrameLocks noChangeAspect="1"/>
          </p:cNvGraphicFramePr>
          <p:nvPr/>
        </p:nvGraphicFramePr>
        <p:xfrm>
          <a:off x="39688" y="1638300"/>
          <a:ext cx="8867775" cy="3771900"/>
        </p:xfrm>
        <a:graphic>
          <a:graphicData uri="http://schemas.openxmlformats.org/presentationml/2006/ole">
            <p:oleObj spid="_x0000_s18818050" name="Chart" r:id="rId4" imgW="8534400" imgH="3772022" progId="MSGraph.Chart.8">
              <p:embed followColorScheme="full"/>
            </p:oleObj>
          </a:graphicData>
        </a:graphic>
      </p:graphicFrame>
      <p:sp>
        <p:nvSpPr>
          <p:cNvPr id="66568" name="Rectangle 5"/>
          <p:cNvSpPr>
            <a:spLocks noChangeArrowheads="1"/>
          </p:cNvSpPr>
          <p:nvPr/>
        </p:nvSpPr>
        <p:spPr bwMode="auto">
          <a:xfrm>
            <a:off x="457200" y="6400800"/>
            <a:ext cx="200025" cy="88900"/>
          </a:xfrm>
          <a:prstGeom prst="rect">
            <a:avLst/>
          </a:prstGeom>
          <a:solidFill>
            <a:schemeClr val="tx2"/>
          </a:solidFill>
          <a:ln w="9525">
            <a:noFill/>
            <a:miter lim="800000"/>
            <a:headEnd/>
            <a:tailEnd/>
          </a:ln>
        </p:spPr>
        <p:txBody>
          <a:bodyPr wrap="none" anchor="ctr"/>
          <a:lstStyle/>
          <a:p>
            <a:endParaRPr lang="en-US"/>
          </a:p>
        </p:txBody>
      </p:sp>
      <p:sp>
        <p:nvSpPr>
          <p:cNvPr id="1926150" name="Rectangle 6"/>
          <p:cNvSpPr>
            <a:spLocks noChangeArrowheads="1"/>
          </p:cNvSpPr>
          <p:nvPr/>
        </p:nvSpPr>
        <p:spPr bwMode="blackWhite">
          <a:xfrm>
            <a:off x="461963" y="5464175"/>
            <a:ext cx="8220075" cy="815975"/>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a:solidFill>
                  <a:srgbClr val="FFFFFF"/>
                </a:solidFill>
              </a:rPr>
              <a:t>Demand for Insurance Continues To Be Impacted by Sluggish Economic Conditions, but the Benefits of Even Slow Growth Will Compound and Gradually Benefit the Economy Broadly</a:t>
            </a:r>
          </a:p>
        </p:txBody>
      </p:sp>
      <p:sp>
        <p:nvSpPr>
          <p:cNvPr id="66570" name="Rectangle 8"/>
          <p:cNvSpPr>
            <a:spLocks noChangeArrowheads="1"/>
          </p:cNvSpPr>
          <p:nvPr/>
        </p:nvSpPr>
        <p:spPr bwMode="black">
          <a:xfrm>
            <a:off x="96947" y="1266825"/>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Real GDP Growth (%)</a:t>
            </a:r>
          </a:p>
        </p:txBody>
      </p:sp>
      <p:sp>
        <p:nvSpPr>
          <p:cNvPr id="1926153" name="AutoShape 9"/>
          <p:cNvSpPr>
            <a:spLocks noChangeArrowheads="1"/>
          </p:cNvSpPr>
          <p:nvPr/>
        </p:nvSpPr>
        <p:spPr bwMode="blackWhite">
          <a:xfrm>
            <a:off x="640511" y="3267636"/>
            <a:ext cx="2102689" cy="1415116"/>
          </a:xfrm>
          <a:prstGeom prst="wedgeRectCallout">
            <a:avLst>
              <a:gd name="adj1" fmla="val 56719"/>
              <a:gd name="adj2" fmla="val -64544"/>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400" b="1" dirty="0">
                <a:solidFill>
                  <a:schemeClr val="bg1"/>
                </a:solidFill>
              </a:rPr>
              <a:t>Recession began in Dec. 2007. Economic toll of credit crunch, housing slump, labor market contraction </a:t>
            </a:r>
            <a:r>
              <a:rPr lang="en-US" sz="1400" b="1" dirty="0" smtClean="0">
                <a:solidFill>
                  <a:schemeClr val="bg1"/>
                </a:solidFill>
              </a:rPr>
              <a:t>was severe</a:t>
            </a:r>
            <a:endParaRPr lang="en-US" sz="1400" b="1" dirty="0">
              <a:solidFill>
                <a:schemeClr val="bg1"/>
              </a:solidFill>
            </a:endParaRPr>
          </a:p>
        </p:txBody>
      </p:sp>
      <p:sp>
        <p:nvSpPr>
          <p:cNvPr id="1926154" name="AutoShape 10"/>
          <p:cNvSpPr>
            <a:spLocks noChangeArrowheads="1"/>
          </p:cNvSpPr>
          <p:nvPr/>
        </p:nvSpPr>
        <p:spPr bwMode="blackWhite">
          <a:xfrm>
            <a:off x="2459258" y="1090613"/>
            <a:ext cx="1980008" cy="900419"/>
          </a:xfrm>
          <a:prstGeom prst="wedgeRectCallout">
            <a:avLst>
              <a:gd name="adj1" fmla="val 14732"/>
              <a:gd name="adj2" fmla="val 15618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a:solidFill>
                  <a:schemeClr val="bg1"/>
                </a:solidFill>
              </a:rPr>
              <a:t>The Q4:2008 decline was the steepest since the Q1:1982 drop of 6.8%</a:t>
            </a:r>
          </a:p>
        </p:txBody>
      </p:sp>
      <p:sp>
        <p:nvSpPr>
          <p:cNvPr id="14" name="AutoShape 10"/>
          <p:cNvSpPr>
            <a:spLocks noChangeArrowheads="1"/>
          </p:cNvSpPr>
          <p:nvPr/>
        </p:nvSpPr>
        <p:spPr bwMode="blackWhite">
          <a:xfrm>
            <a:off x="6238563" y="3598601"/>
            <a:ext cx="2153266" cy="1091381"/>
          </a:xfrm>
          <a:prstGeom prst="wedgeRectCallout">
            <a:avLst>
              <a:gd name="adj1" fmla="val 6151"/>
              <a:gd name="adj2" fmla="val -9059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defRPr/>
            </a:pPr>
            <a:r>
              <a:rPr lang="en-US" sz="1400" b="1" dirty="0" smtClean="0">
                <a:solidFill>
                  <a:schemeClr val="bg1"/>
                </a:solidFill>
              </a:rPr>
              <a:t>2013 is expected to see   uneven growth, then gradually accelerate throughout the year and into 2014</a:t>
            </a:r>
            <a:endParaRPr lang="en-US" sz="1400" b="1" dirty="0">
              <a:solidFill>
                <a:schemeClr val="bg1"/>
              </a:solidFill>
            </a:endParaRPr>
          </a:p>
        </p:txBody>
      </p:sp>
      <p:sp>
        <p:nvSpPr>
          <p:cNvPr id="15" name="Rectangle 7"/>
          <p:cNvSpPr>
            <a:spLocks noChangeArrowheads="1"/>
          </p:cNvSpPr>
          <p:nvPr/>
        </p:nvSpPr>
        <p:spPr bwMode="grayWhite">
          <a:xfrm>
            <a:off x="3274142" y="2951163"/>
            <a:ext cx="929148" cy="1804987"/>
          </a:xfrm>
          <a:prstGeom prst="rect">
            <a:avLst/>
          </a:prstGeom>
          <a:noFill/>
          <a:ln w="28575">
            <a:solidFill>
              <a:schemeClr val="folHlink"/>
            </a:solidFill>
            <a:miter lim="800000"/>
            <a:headEnd/>
            <a:tailEnd/>
          </a:ln>
        </p:spPr>
        <p:txBody>
          <a:bodyPr wrap="none" anchor="ctr"/>
          <a:lstStyle/>
          <a:p>
            <a:endParaRPr lang="en-US"/>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26153"/>
                                        </p:tgtEl>
                                        <p:attrNameLst>
                                          <p:attrName>style.visibility</p:attrName>
                                        </p:attrNameLst>
                                      </p:cBhvr>
                                      <p:to>
                                        <p:strVal val="visible"/>
                                      </p:to>
                                    </p:set>
                                    <p:animEffect transition="in" filter="wipe(right)">
                                      <p:cBhvr>
                                        <p:cTn id="7" dur="500"/>
                                        <p:tgtEl>
                                          <p:spTgt spid="1926153"/>
                                        </p:tgtEl>
                                      </p:cBhvr>
                                    </p:animEffect>
                                  </p:childTnLst>
                                </p:cTn>
                              </p:par>
                            </p:childTnLst>
                          </p:cTn>
                        </p:par>
                        <p:par>
                          <p:cTn id="8" fill="hold">
                            <p:stCondLst>
                              <p:cond delay="500"/>
                            </p:stCondLst>
                            <p:childTnLst>
                              <p:par>
                                <p:cTn id="9" presetID="22" presetClass="entr" presetSubtype="8" fill="hold" grpId="0" nodeType="afterEffect">
                                  <p:stCondLst>
                                    <p:cond delay="1000"/>
                                  </p:stCondLst>
                                  <p:childTnLst>
                                    <p:set>
                                      <p:cBhvr>
                                        <p:cTn id="10" dur="1" fill="hold">
                                          <p:stCondLst>
                                            <p:cond delay="0"/>
                                          </p:stCondLst>
                                        </p:cTn>
                                        <p:tgtEl>
                                          <p:spTgt spid="1926154"/>
                                        </p:tgtEl>
                                        <p:attrNameLst>
                                          <p:attrName>style.visibility</p:attrName>
                                        </p:attrNameLst>
                                      </p:cBhvr>
                                      <p:to>
                                        <p:strVal val="visible"/>
                                      </p:to>
                                    </p:set>
                                    <p:animEffect transition="in" filter="wipe(left)">
                                      <p:cBhvr>
                                        <p:cTn id="11" dur="500"/>
                                        <p:tgtEl>
                                          <p:spTgt spid="1926154"/>
                                        </p:tgtEl>
                                      </p:cBhvr>
                                    </p:animEffect>
                                  </p:childTnLst>
                                </p:cTn>
                              </p:par>
                            </p:childTnLst>
                          </p:cTn>
                        </p:par>
                        <p:par>
                          <p:cTn id="12" fill="hold">
                            <p:stCondLst>
                              <p:cond delay="2000"/>
                            </p:stCondLst>
                            <p:childTnLst>
                              <p:par>
                                <p:cTn id="13" presetID="23" presetClass="entr" presetSubtype="16" fill="hold" grpId="0" nodeType="afterEffect">
                                  <p:stCondLst>
                                    <p:cond delay="1000"/>
                                  </p:stCondLst>
                                  <p:childTnLst>
                                    <p:set>
                                      <p:cBhvr>
                                        <p:cTn id="14" dur="1" fill="hold">
                                          <p:stCondLst>
                                            <p:cond delay="0"/>
                                          </p:stCondLst>
                                        </p:cTn>
                                        <p:tgtEl>
                                          <p:spTgt spid="1926150"/>
                                        </p:tgtEl>
                                        <p:attrNameLst>
                                          <p:attrName>style.visibility</p:attrName>
                                        </p:attrNameLst>
                                      </p:cBhvr>
                                      <p:to>
                                        <p:strVal val="visible"/>
                                      </p:to>
                                    </p:set>
                                    <p:anim calcmode="lin" valueType="num">
                                      <p:cBhvr>
                                        <p:cTn id="15" dur="500" fill="hold"/>
                                        <p:tgtEl>
                                          <p:spTgt spid="1926150"/>
                                        </p:tgtEl>
                                        <p:attrNameLst>
                                          <p:attrName>ppt_w</p:attrName>
                                        </p:attrNameLst>
                                      </p:cBhvr>
                                      <p:tavLst>
                                        <p:tav tm="0">
                                          <p:val>
                                            <p:fltVal val="0"/>
                                          </p:val>
                                        </p:tav>
                                        <p:tav tm="100000">
                                          <p:val>
                                            <p:strVal val="#ppt_w"/>
                                          </p:val>
                                        </p:tav>
                                      </p:tavLst>
                                    </p:anim>
                                    <p:anim calcmode="lin" valueType="num">
                                      <p:cBhvr>
                                        <p:cTn id="16" dur="500" fill="hold"/>
                                        <p:tgtEl>
                                          <p:spTgt spid="1926150"/>
                                        </p:tgtEl>
                                        <p:attrNameLst>
                                          <p:attrName>ppt_h</p:attrName>
                                        </p:attrNameLst>
                                      </p:cBhvr>
                                      <p:tavLst>
                                        <p:tav tm="0">
                                          <p:val>
                                            <p:fltVal val="0"/>
                                          </p:val>
                                        </p:tav>
                                        <p:tav tm="100000">
                                          <p:val>
                                            <p:strVal val="#ppt_h"/>
                                          </p:val>
                                        </p:tav>
                                      </p:tavLst>
                                    </p:anim>
                                  </p:childTnLst>
                                </p:cTn>
                              </p:par>
                            </p:childTnLst>
                          </p:cTn>
                        </p:par>
                        <p:par>
                          <p:cTn id="17" fill="hold">
                            <p:stCondLst>
                              <p:cond delay="3500"/>
                            </p:stCondLst>
                            <p:childTnLst>
                              <p:par>
                                <p:cTn id="18" presetID="22" presetClass="entr" presetSubtype="8" fill="hold" grpId="0" nodeType="afterEffect">
                                  <p:stCondLst>
                                    <p:cond delay="1000"/>
                                  </p:stCondLst>
                                  <p:childTnLst>
                                    <p:set>
                                      <p:cBhvr>
                                        <p:cTn id="19" dur="1" fill="hold">
                                          <p:stCondLst>
                                            <p:cond delay="0"/>
                                          </p:stCondLst>
                                        </p:cTn>
                                        <p:tgtEl>
                                          <p:spTgt spid="14"/>
                                        </p:tgtEl>
                                        <p:attrNameLst>
                                          <p:attrName>style.visibility</p:attrName>
                                        </p:attrNameLst>
                                      </p:cBhvr>
                                      <p:to>
                                        <p:strVal val="visible"/>
                                      </p:to>
                                    </p:set>
                                    <p:animEffect transition="in" filter="wipe(left)">
                                      <p:cBhvr>
                                        <p:cTn id="20" dur="500"/>
                                        <p:tgtEl>
                                          <p:spTgt spid="14"/>
                                        </p:tgtEl>
                                      </p:cBhvr>
                                    </p:animEffect>
                                  </p:childTnLst>
                                </p:cTn>
                              </p:par>
                              <p:par>
                                <p:cTn id="21" presetID="16" presetClass="entr" presetSubtype="26" fill="hold" grpId="0" nodeType="withEffect">
                                  <p:stCondLst>
                                    <p:cond delay="1000"/>
                                  </p:stCondLst>
                                  <p:childTnLst>
                                    <p:set>
                                      <p:cBhvr>
                                        <p:cTn id="22" dur="1" fill="hold">
                                          <p:stCondLst>
                                            <p:cond delay="0"/>
                                          </p:stCondLst>
                                        </p:cTn>
                                        <p:tgtEl>
                                          <p:spTgt spid="15"/>
                                        </p:tgtEl>
                                        <p:attrNameLst>
                                          <p:attrName>style.visibility</p:attrName>
                                        </p:attrNameLst>
                                      </p:cBhvr>
                                      <p:to>
                                        <p:strVal val="visible"/>
                                      </p:to>
                                    </p:set>
                                    <p:animEffect transition="in" filter="barn(inHorizontal)">
                                      <p:cBhvr>
                                        <p:cTn id="2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6150" grpId="0" animBg="1"/>
      <p:bldP spid="1926153" grpId="0" animBg="1"/>
      <p:bldP spid="1926154" grpId="0" animBg="1"/>
      <p:bldP spid="14" grpId="0" animBg="1"/>
      <p:bldP spid="15" grpId="0" animBg="1"/>
    </p:bldLst>
  </p:timing>
</p:sld>
</file>

<file path=ppt/slides/slide70.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97282" name="Rectangle 105"/>
          <p:cNvSpPr>
            <a:spLocks noGrp="1" noChangeArrowheads="1"/>
          </p:cNvSpPr>
          <p:nvPr>
            <p:ph type="dt" sz="quarter" idx="10"/>
          </p:nvPr>
        </p:nvSpPr>
        <p:spPr>
          <a:noFill/>
        </p:spPr>
        <p:txBody>
          <a:bodyPr/>
          <a:lstStyle/>
          <a:p>
            <a:r>
              <a:rPr lang="en-US" smtClean="0"/>
              <a:t>12/01/09 - 9pm</a:t>
            </a:r>
          </a:p>
        </p:txBody>
      </p:sp>
      <p:sp>
        <p:nvSpPr>
          <p:cNvPr id="97283"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97284" name="Rectangle 110"/>
          <p:cNvSpPr>
            <a:spLocks noGrp="1" noChangeArrowheads="1"/>
          </p:cNvSpPr>
          <p:nvPr>
            <p:ph type="sldNum" sz="quarter" idx="12"/>
          </p:nvPr>
        </p:nvSpPr>
        <p:spPr>
          <a:noFill/>
        </p:spPr>
        <p:txBody>
          <a:bodyPr/>
          <a:lstStyle/>
          <a:p>
            <a:fld id="{137FB000-2E2B-4BDB-975C-B9C3E40A0F71}" type="slidenum">
              <a:rPr lang="en-US" smtClean="0"/>
              <a:pPr/>
              <a:t>70</a:t>
            </a:fld>
            <a:endParaRPr lang="en-US" smtClean="0"/>
          </a:p>
        </p:txBody>
      </p:sp>
      <p:sp>
        <p:nvSpPr>
          <p:cNvPr id="97285" name="Rectangle 2"/>
          <p:cNvSpPr>
            <a:spLocks noGrp="1" noChangeArrowheads="1"/>
          </p:cNvSpPr>
          <p:nvPr>
            <p:ph type="title"/>
          </p:nvPr>
        </p:nvSpPr>
        <p:spPr>
          <a:xfrm>
            <a:off x="76200" y="28575"/>
            <a:ext cx="7667625" cy="860425"/>
          </a:xfrm>
        </p:spPr>
        <p:txBody>
          <a:bodyPr/>
          <a:lstStyle/>
          <a:p>
            <a:r>
              <a:rPr lang="en-US" dirty="0" smtClean="0"/>
              <a:t>Terrorist Risk Index</a:t>
            </a:r>
          </a:p>
        </p:txBody>
      </p:sp>
      <p:sp>
        <p:nvSpPr>
          <p:cNvPr id="9" name="Text Box 5"/>
          <p:cNvSpPr txBox="1">
            <a:spLocks noChangeArrowheads="1"/>
          </p:cNvSpPr>
          <p:nvPr/>
        </p:nvSpPr>
        <p:spPr bwMode="auto">
          <a:xfrm>
            <a:off x="-137648" y="6538427"/>
            <a:ext cx="8724900" cy="37856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800" dirty="0" smtClean="0"/>
              <a:t> </a:t>
            </a:r>
            <a:endParaRPr lang="en-US" sz="800" dirty="0"/>
          </a:p>
          <a:p>
            <a:pPr eaLnBrk="0" hangingPunct="0">
              <a:lnSpc>
                <a:spcPct val="85000"/>
              </a:lnSpc>
              <a:spcBef>
                <a:spcPct val="25000"/>
              </a:spcBef>
              <a:buClr>
                <a:schemeClr val="accent2"/>
              </a:buClr>
              <a:buFont typeface="Wingdings" pitchFamily="2" charset="2"/>
              <a:buNone/>
            </a:pPr>
            <a:r>
              <a:rPr lang="en-US" sz="800" dirty="0"/>
              <a:t>Sources: </a:t>
            </a:r>
            <a:r>
              <a:rPr lang="en-US" sz="800" dirty="0" smtClean="0"/>
              <a:t> </a:t>
            </a:r>
            <a:r>
              <a:rPr lang="en-US" sz="800" dirty="0" err="1" smtClean="0"/>
              <a:t>Maplecroft</a:t>
            </a:r>
            <a:r>
              <a:rPr lang="en-US" sz="800" dirty="0" smtClean="0"/>
              <a:t> Terrorism Risk Index; (2011); Guy Carpenter; Insurance </a:t>
            </a:r>
            <a:r>
              <a:rPr lang="en-US" sz="800" dirty="0"/>
              <a:t>Information </a:t>
            </a:r>
            <a:r>
              <a:rPr lang="en-US" sz="800" dirty="0" smtClean="0"/>
              <a:t>Institute.</a:t>
            </a:r>
            <a:endParaRPr lang="en-US" sz="800" dirty="0"/>
          </a:p>
        </p:txBody>
      </p:sp>
      <p:pic>
        <p:nvPicPr>
          <p:cNvPr id="11963394" name="Picture 2"/>
          <p:cNvPicPr>
            <a:picLocks noChangeAspect="1" noChangeArrowheads="1"/>
          </p:cNvPicPr>
          <p:nvPr/>
        </p:nvPicPr>
        <p:blipFill>
          <a:blip r:embed="rId3" cstate="email"/>
          <a:srcRect/>
          <a:stretch>
            <a:fillRect/>
          </a:stretch>
        </p:blipFill>
        <p:spPr bwMode="auto">
          <a:xfrm>
            <a:off x="210065" y="1186766"/>
            <a:ext cx="8625016" cy="5448300"/>
          </a:xfrm>
          <a:prstGeom prst="rect">
            <a:avLst/>
          </a:prstGeom>
          <a:noFill/>
          <a:ln w="9525">
            <a:noFill/>
            <a:miter lim="800000"/>
            <a:headEnd/>
            <a:tailEnd/>
          </a:ln>
        </p:spPr>
      </p:pic>
      <p:sp>
        <p:nvSpPr>
          <p:cNvPr id="12" name="AutoShape 13"/>
          <p:cNvSpPr>
            <a:spLocks noChangeArrowheads="1"/>
          </p:cNvSpPr>
          <p:nvPr/>
        </p:nvSpPr>
        <p:spPr bwMode="blackWhite">
          <a:xfrm>
            <a:off x="7607192" y="1396313"/>
            <a:ext cx="1536808" cy="2236574"/>
          </a:xfrm>
          <a:prstGeom prst="wedgeRectCallout">
            <a:avLst>
              <a:gd name="adj1" fmla="val -97759"/>
              <a:gd name="adj2" fmla="val -8347"/>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The threat of terrorism is highest in South Asia, Russia, the Middle East and Central and East Africa</a:t>
            </a:r>
            <a:endParaRPr lang="en-US" sz="1600" b="1" dirty="0">
              <a:solidFill>
                <a:schemeClr val="bg1"/>
              </a:solidFill>
            </a:endParaRPr>
          </a:p>
        </p:txBody>
      </p:sp>
      <p:sp>
        <p:nvSpPr>
          <p:cNvPr id="14" name="AutoShape 7"/>
          <p:cNvSpPr>
            <a:spLocks noChangeArrowheads="1"/>
          </p:cNvSpPr>
          <p:nvPr/>
        </p:nvSpPr>
        <p:spPr bwMode="blackWhite">
          <a:xfrm>
            <a:off x="2219301" y="2644347"/>
            <a:ext cx="1252947" cy="1651022"/>
          </a:xfrm>
          <a:prstGeom prst="wedgeRectCallout">
            <a:avLst>
              <a:gd name="adj1" fmla="val -76758"/>
              <a:gd name="adj2" fmla="val -1120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1400" b="1" dirty="0" smtClean="0">
                <a:solidFill>
                  <a:srgbClr val="FFFFFF"/>
                </a:solidFill>
              </a:rPr>
              <a:t>The US is still considered to be at “Medium Risk” for a terrorist attack</a:t>
            </a:r>
            <a:endParaRPr lang="en-US" sz="1400" b="1" dirty="0">
              <a:solidFill>
                <a:srgbClr val="FFFFFF"/>
              </a:solidFill>
              <a:latin typeface="Arial" charset="0"/>
              <a:cs typeface="Arial"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100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par>
                          <p:cTn id="8" fill="hold">
                            <p:stCondLst>
                              <p:cond delay="1500"/>
                            </p:stCondLst>
                            <p:childTnLst>
                              <p:par>
                                <p:cTn id="9" presetID="22" presetClass="entr" presetSubtype="4" fill="hold" grpId="0" nodeType="afterEffect">
                                  <p:stCondLst>
                                    <p:cond delay="700"/>
                                  </p:stCondLst>
                                  <p:childTnLst>
                                    <p:set>
                                      <p:cBhvr>
                                        <p:cTn id="10" dur="1" fill="hold">
                                          <p:stCondLst>
                                            <p:cond delay="0"/>
                                          </p:stCondLst>
                                        </p:cTn>
                                        <p:tgtEl>
                                          <p:spTgt spid="14"/>
                                        </p:tgtEl>
                                        <p:attrNameLst>
                                          <p:attrName>style.visibility</p:attrName>
                                        </p:attrNameLst>
                                      </p:cBhvr>
                                      <p:to>
                                        <p:strVal val="visible"/>
                                      </p:to>
                                    </p:set>
                                    <p:animEffect transition="in" filter="wipe(down)">
                                      <p:cBhvr>
                                        <p:cTn id="1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Lst>
  </p:timing>
</p:sld>
</file>

<file path=ppt/slides/slide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839554" name="Object 2"/>
          <p:cNvGraphicFramePr>
            <a:graphicFrameLocks noChangeAspect="1"/>
          </p:cNvGraphicFramePr>
          <p:nvPr>
            <p:ph type="chart" idx="1"/>
          </p:nvPr>
        </p:nvGraphicFramePr>
        <p:xfrm>
          <a:off x="439738" y="1034844"/>
          <a:ext cx="8458200" cy="4832350"/>
        </p:xfrm>
        <a:graphic>
          <a:graphicData uri="http://schemas.openxmlformats.org/presentationml/2006/ole">
            <p:oleObj spid="_x0000_s17543170" name="Chart" r:id="rId3" imgW="8486671" imgH="4848277" progId="MSGraph.Chart.8">
              <p:embed followColorScheme="full"/>
            </p:oleObj>
          </a:graphicData>
        </a:graphic>
      </p:graphicFrame>
      <p:sp>
        <p:nvSpPr>
          <p:cNvPr id="2839555" name="Text Box 3"/>
          <p:cNvSpPr txBox="1">
            <a:spLocks noChangeArrowheads="1"/>
          </p:cNvSpPr>
          <p:nvPr/>
        </p:nvSpPr>
        <p:spPr bwMode="auto">
          <a:xfrm>
            <a:off x="0" y="5373129"/>
            <a:ext cx="9061450" cy="1477970"/>
          </a:xfrm>
          <a:prstGeom prst="rect">
            <a:avLst/>
          </a:prstGeom>
          <a:noFill/>
          <a:ln w="9525">
            <a:noFill/>
            <a:miter lim="800000"/>
            <a:headEnd/>
            <a:tailEnd/>
          </a:ln>
          <a:effectLst/>
        </p:spPr>
        <p:txBody>
          <a:bodyPr lIns="92075" tIns="46038" rIns="92075" bIns="46038">
            <a:spAutoFit/>
          </a:bodyPr>
          <a:lstStyle/>
          <a:p>
            <a:pPr algn="ctr">
              <a:lnSpc>
                <a:spcPct val="90000"/>
              </a:lnSpc>
              <a:spcBef>
                <a:spcPct val="50000"/>
              </a:spcBef>
              <a:buClr>
                <a:srgbClr val="FF3300"/>
              </a:buClr>
              <a:buFont typeface="Wingdings" pitchFamily="2" charset="2"/>
              <a:buNone/>
            </a:pPr>
            <a:r>
              <a:rPr lang="en-US" sz="3200" b="1" dirty="0">
                <a:solidFill>
                  <a:srgbClr val="C00000"/>
                </a:solidFill>
              </a:rPr>
              <a:t>Total Insured Losses Estimate: </a:t>
            </a:r>
            <a:r>
              <a:rPr lang="en-US" sz="3200" b="1" dirty="0" smtClean="0">
                <a:solidFill>
                  <a:srgbClr val="C00000"/>
                </a:solidFill>
              </a:rPr>
              <a:t>$40.0B**</a:t>
            </a:r>
            <a:endParaRPr lang="en-US" sz="3200" b="1" dirty="0">
              <a:solidFill>
                <a:srgbClr val="C00000"/>
              </a:solidFill>
            </a:endParaRPr>
          </a:p>
          <a:p>
            <a:pPr>
              <a:lnSpc>
                <a:spcPct val="90000"/>
              </a:lnSpc>
              <a:spcBef>
                <a:spcPct val="50000"/>
              </a:spcBef>
              <a:buClr>
                <a:srgbClr val="FF3300"/>
              </a:buClr>
              <a:buFont typeface="Wingdings" pitchFamily="2" charset="2"/>
              <a:buNone/>
            </a:pPr>
            <a:r>
              <a:rPr lang="en-US" sz="1200" dirty="0" smtClean="0"/>
              <a:t>*Loss total does not include March 2010 New York City settlement of up to $657.5 million to compensate approximately 10,000 Ground Zero workers or any subsequent settlements.</a:t>
            </a:r>
          </a:p>
          <a:p>
            <a:pPr>
              <a:lnSpc>
                <a:spcPct val="90000"/>
              </a:lnSpc>
              <a:spcBef>
                <a:spcPct val="50000"/>
              </a:spcBef>
              <a:buClr>
                <a:srgbClr val="FF3300"/>
              </a:buClr>
              <a:buFont typeface="Wingdings" pitchFamily="2" charset="2"/>
              <a:buNone/>
            </a:pPr>
            <a:r>
              <a:rPr lang="en-US" sz="1200" dirty="0" smtClean="0"/>
              <a:t>**$32.5 billion in 2001 dollars.</a:t>
            </a:r>
            <a:endParaRPr lang="en-US" sz="1200" dirty="0"/>
          </a:p>
          <a:p>
            <a:pPr>
              <a:lnSpc>
                <a:spcPct val="90000"/>
              </a:lnSpc>
              <a:spcBef>
                <a:spcPct val="50000"/>
              </a:spcBef>
              <a:buClr>
                <a:srgbClr val="FF3300"/>
              </a:buClr>
              <a:buFont typeface="Wingdings" pitchFamily="2" charset="2"/>
              <a:buNone/>
            </a:pPr>
            <a:r>
              <a:rPr lang="en-US" sz="1200" dirty="0"/>
              <a:t>Source: Insurance Information </a:t>
            </a:r>
            <a:r>
              <a:rPr lang="en-US" sz="1200" dirty="0" smtClean="0"/>
              <a:t>Institute.</a:t>
            </a:r>
            <a:endParaRPr lang="en-US" sz="1200" dirty="0"/>
          </a:p>
        </p:txBody>
      </p:sp>
      <p:sp>
        <p:nvSpPr>
          <p:cNvPr id="2839556" name="Rectangle 4"/>
          <p:cNvSpPr>
            <a:spLocks noGrp="1" noChangeArrowheads="1"/>
          </p:cNvSpPr>
          <p:nvPr>
            <p:ph type="title"/>
          </p:nvPr>
        </p:nvSpPr>
        <p:spPr>
          <a:xfrm>
            <a:off x="117987" y="273312"/>
            <a:ext cx="8558981" cy="609600"/>
          </a:xfrm>
          <a:noFill/>
          <a:ln/>
        </p:spPr>
        <p:txBody>
          <a:bodyPr/>
          <a:lstStyle/>
          <a:p>
            <a:pPr>
              <a:lnSpc>
                <a:spcPct val="80000"/>
              </a:lnSpc>
            </a:pPr>
            <a:r>
              <a:rPr lang="en-US" sz="2800" dirty="0"/>
              <a:t>Loss Distribution by Type of </a:t>
            </a:r>
            <a:r>
              <a:rPr lang="en-US" sz="2800" dirty="0" smtClean="0"/>
              <a:t>Insurance</a:t>
            </a:r>
            <a:br>
              <a:rPr lang="en-US" sz="2800" dirty="0" smtClean="0"/>
            </a:br>
            <a:r>
              <a:rPr lang="en-US" sz="2800" dirty="0" smtClean="0"/>
              <a:t>from Sept. </a:t>
            </a:r>
            <a:r>
              <a:rPr lang="en-US" sz="2800" dirty="0"/>
              <a:t>11 Terrorist Attack ($ </a:t>
            </a:r>
            <a:r>
              <a:rPr lang="en-US" sz="2800" dirty="0" smtClean="0"/>
              <a:t>2011)</a:t>
            </a:r>
            <a:endParaRPr lang="en-US" sz="2800" i="0" dirty="0">
              <a:solidFill>
                <a:srgbClr val="FF3300"/>
              </a:solidFill>
            </a:endParaRPr>
          </a:p>
        </p:txBody>
      </p:sp>
      <p:sp>
        <p:nvSpPr>
          <p:cNvPr id="5" name="Rectangle 2"/>
          <p:cNvSpPr>
            <a:spLocks noChangeArrowheads="1"/>
          </p:cNvSpPr>
          <p:nvPr/>
        </p:nvSpPr>
        <p:spPr bwMode="black">
          <a:xfrm>
            <a:off x="259175" y="1030854"/>
            <a:ext cx="8534400" cy="332399"/>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dirty="0" smtClean="0">
                <a:solidFill>
                  <a:srgbClr val="225A7A"/>
                </a:solidFill>
              </a:rPr>
              <a:t>($ Billions)</a:t>
            </a:r>
            <a:endParaRPr lang="en-US" sz="2400" b="1" dirty="0">
              <a:solidFill>
                <a:srgbClr val="225A7A"/>
              </a:solidFill>
            </a:endParaRPr>
          </a:p>
        </p:txBody>
      </p:sp>
    </p:spTree>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821122" name="Rectangle 2"/>
          <p:cNvSpPr>
            <a:spLocks noGrp="1" noChangeArrowheads="1"/>
          </p:cNvSpPr>
          <p:nvPr>
            <p:ph type="title"/>
          </p:nvPr>
        </p:nvSpPr>
        <p:spPr>
          <a:xfrm>
            <a:off x="210060" y="24714"/>
            <a:ext cx="7620000" cy="1143000"/>
          </a:xfrm>
        </p:spPr>
        <p:txBody>
          <a:bodyPr/>
          <a:lstStyle/>
          <a:p>
            <a:r>
              <a:rPr lang="en-US" dirty="0" smtClean="0"/>
              <a:t>Terrorism </a:t>
            </a:r>
            <a:r>
              <a:rPr lang="en-US" dirty="0"/>
              <a:t>Violates Traditional Requirements for Insurability</a:t>
            </a:r>
          </a:p>
        </p:txBody>
      </p:sp>
      <p:graphicFrame>
        <p:nvGraphicFramePr>
          <p:cNvPr id="2821123" name="Group 3"/>
          <p:cNvGraphicFramePr>
            <a:graphicFrameLocks noGrp="1"/>
          </p:cNvGraphicFramePr>
          <p:nvPr>
            <p:ph idx="1"/>
          </p:nvPr>
        </p:nvGraphicFramePr>
        <p:xfrm>
          <a:off x="265670" y="1283831"/>
          <a:ext cx="8686800" cy="5121912"/>
        </p:xfrm>
        <a:graphic>
          <a:graphicData uri="http://schemas.openxmlformats.org/drawingml/2006/table">
            <a:tbl>
              <a:tblPr/>
              <a:tblGrid>
                <a:gridCol w="2230395"/>
                <a:gridCol w="3611605"/>
                <a:gridCol w="2844800"/>
              </a:tblGrid>
              <a:tr h="457200">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pitchFamily="34" charset="0"/>
                          <a:cs typeface="Arial" pitchFamily="34" charset="0"/>
                        </a:rPr>
                        <a:t>Requirement</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pitchFamily="34" charset="0"/>
                          <a:cs typeface="Arial" pitchFamily="34" charset="0"/>
                        </a:rPr>
                        <a:t>Definition</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pitchFamily="34" charset="0"/>
                          <a:cs typeface="Arial" pitchFamily="34" charset="0"/>
                        </a:rPr>
                        <a:t>Violation</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50000"/>
                      </a:srgbClr>
                    </a:solidFill>
                  </a:tcPr>
                </a:tc>
              </a:tr>
              <a:tr h="1828800">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pitchFamily="34" charset="0"/>
                          <a:cs typeface="Arial" pitchFamily="34" charset="0"/>
                        </a:rPr>
                        <a:t>Estimable</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pitchFamily="34" charset="0"/>
                          <a:cs typeface="Arial" pitchFamily="34" charset="0"/>
                        </a:rPr>
                        <a:t>Frequency</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Insurance requires large number of observations to develop predictive rate-making models (an actuarial concept known as credibility)</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9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Very few data points</a:t>
                      </a:r>
                    </a:p>
                    <a:p>
                      <a:pPr marL="0" marR="0" lvl="0" indent="0" algn="just" defTabSz="914400" rtl="0" eaLnBrk="0" fontAlgn="base" latinLnBrk="0" hangingPunct="0">
                        <a:lnSpc>
                          <a:spcPct val="9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Terror modeling still in infancy, untested.</a:t>
                      </a:r>
                    </a:p>
                    <a:p>
                      <a:pPr marL="0" marR="0" lvl="0" indent="0" algn="just" defTabSz="914400" rtl="0" eaLnBrk="0" fontAlgn="base" latinLnBrk="0" hangingPunct="0">
                        <a:lnSpc>
                          <a:spcPct val="9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Inconsistent  assessment of threat</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50000"/>
                      </a:srgbClr>
                    </a:solidFill>
                  </a:tcPr>
                </a:tc>
              </a:tr>
              <a:tr h="2514600">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pitchFamily="34" charset="0"/>
                          <a:cs typeface="Arial" pitchFamily="34" charset="0"/>
                        </a:rPr>
                        <a:t>Estimable</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pitchFamily="34" charset="0"/>
                          <a:cs typeface="Arial" pitchFamily="34" charset="0"/>
                        </a:rPr>
                        <a:t>Severity</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Maximum possible/ probable loss must be at least estimable in order to minimize “risk of ruin” (insurer cannot run an unreasonable risk of insolvency though assumption of the risk)</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9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Potential loss is virtually unbounded.</a:t>
                      </a:r>
                    </a:p>
                    <a:p>
                      <a:pPr marL="0" marR="0" lvl="0" indent="0" algn="just" defTabSz="914400" rtl="0" eaLnBrk="0" fontAlgn="base" latinLnBrk="0" hangingPunct="0">
                        <a:lnSpc>
                          <a:spcPct val="9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Losses can easily exceed insurer capital resources for paying claims.</a:t>
                      </a:r>
                    </a:p>
                    <a:p>
                      <a:pPr marL="0" marR="0" lvl="0" indent="0" algn="just" defTabSz="914400" rtl="0" eaLnBrk="0" fontAlgn="base" latinLnBrk="0" hangingPunct="0">
                        <a:lnSpc>
                          <a:spcPct val="9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Extreme risk in workers compensation and statute forbids exclusions.</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50000"/>
                      </a:srgbClr>
                    </a:solidFill>
                  </a:tcPr>
                </a:tc>
              </a:tr>
            </a:tbl>
          </a:graphicData>
        </a:graphic>
      </p:graphicFrame>
      <p:sp>
        <p:nvSpPr>
          <p:cNvPr id="2821141" name="Text Box 21"/>
          <p:cNvSpPr txBox="1">
            <a:spLocks noChangeArrowheads="1"/>
          </p:cNvSpPr>
          <p:nvPr/>
        </p:nvSpPr>
        <p:spPr bwMode="auto">
          <a:xfrm>
            <a:off x="152400" y="6613525"/>
            <a:ext cx="6661150" cy="320675"/>
          </a:xfrm>
          <a:prstGeom prst="rect">
            <a:avLst/>
          </a:prstGeom>
          <a:noFill/>
          <a:ln w="9525">
            <a:noFill/>
            <a:miter lim="800000"/>
            <a:headEnd/>
            <a:tailEnd/>
          </a:ln>
          <a:effectLst/>
        </p:spPr>
        <p:txBody>
          <a:bodyPr wrap="none" lIns="0" tIns="0" rIns="0" bIns="0"/>
          <a:lstStyle/>
          <a:p>
            <a:pPr marL="681038" indent="-681038">
              <a:lnSpc>
                <a:spcPct val="75000"/>
              </a:lnSpc>
              <a:spcBef>
                <a:spcPct val="0"/>
              </a:spcBef>
              <a:buClrTx/>
            </a:pPr>
            <a:r>
              <a:rPr lang="en-US" sz="1400">
                <a:latin typeface="Arial" charset="0"/>
              </a:rPr>
              <a:t>Source:  Insurance Information Institute</a:t>
            </a:r>
          </a:p>
        </p:txBody>
      </p:sp>
    </p:spTree>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822146" name="Group 2"/>
          <p:cNvGraphicFramePr>
            <a:graphicFrameLocks noGrp="1"/>
          </p:cNvGraphicFramePr>
          <p:nvPr>
            <p:ph idx="1"/>
          </p:nvPr>
        </p:nvGraphicFramePr>
        <p:xfrm>
          <a:off x="98856" y="1144800"/>
          <a:ext cx="8915400" cy="5518788"/>
        </p:xfrm>
        <a:graphic>
          <a:graphicData uri="http://schemas.openxmlformats.org/drawingml/2006/table">
            <a:tbl>
              <a:tblPr/>
              <a:tblGrid>
                <a:gridCol w="2082114"/>
                <a:gridCol w="2870886"/>
                <a:gridCol w="3962400"/>
              </a:tblGrid>
              <a:tr h="357188">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pitchFamily="34" charset="0"/>
                          <a:cs typeface="Arial" pitchFamily="34" charset="0"/>
                        </a:rPr>
                        <a:t>Requirement</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pitchFamily="34" charset="0"/>
                          <a:cs typeface="Arial" pitchFamily="34" charset="0"/>
                        </a:rPr>
                        <a:t>Definition</a:t>
                      </a:r>
                      <a:endParaRPr kumimoji="0" lang="en-US" sz="2400" b="0" i="0" u="none" strike="noStrike" cap="none" normalizeH="0" baseline="0" smtClean="0">
                        <a:ln>
                          <a:noFill/>
                        </a:ln>
                        <a:solidFill>
                          <a:schemeClr val="tx1"/>
                        </a:solidFill>
                        <a:effectLst/>
                        <a:latin typeface="Arial" pitchFamily="34" charset="0"/>
                        <a:cs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smtClean="0">
                          <a:ln>
                            <a:noFill/>
                          </a:ln>
                          <a:solidFill>
                            <a:schemeClr val="tx1"/>
                          </a:solidFill>
                          <a:effectLst/>
                          <a:latin typeface="Arial" pitchFamily="34" charset="0"/>
                          <a:cs typeface="Arial" pitchFamily="34" charset="0"/>
                        </a:rPr>
                        <a:t>Violation</a:t>
                      </a:r>
                      <a:endParaRPr kumimoji="0" lang="en-US" sz="2400" b="0" i="0" u="none" strike="noStrike" cap="none" normalizeH="0" baseline="0" smtClean="0">
                        <a:ln>
                          <a:noFill/>
                        </a:ln>
                        <a:solidFill>
                          <a:schemeClr val="tx1"/>
                        </a:solidFill>
                        <a:effectLst/>
                        <a:latin typeface="Arial" pitchFamily="34" charset="0"/>
                        <a:cs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50000"/>
                      </a:srgbClr>
                    </a:solidFill>
                  </a:tcPr>
                </a:tc>
              </a:tr>
              <a:tr h="396875">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pitchFamily="34" charset="0"/>
                          <a:cs typeface="Arial" pitchFamily="34" charset="0"/>
                        </a:rPr>
                        <a:t>Diversifiable Risk</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8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Must be able to spread/distribute risk across large number of risks</a:t>
                      </a:r>
                    </a:p>
                    <a:p>
                      <a:pPr marL="0" marR="0" lvl="0" indent="0" algn="just" defTabSz="914400" rtl="0" eaLnBrk="0" fontAlgn="base" latinLnBrk="0" hangingPunct="0">
                        <a:lnSpc>
                          <a:spcPct val="8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“Law of Large Numbers” helps makes losses manageable and less volatile</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8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Losses likely highly concentrated geographically or by industry (e.g., WTC, power plants)</a:t>
                      </a:r>
                    </a:p>
                    <a:p>
                      <a:pPr marL="0" marR="0" lvl="0" indent="0" algn="l" defTabSz="914400" rtl="0" eaLnBrk="0" fontAlgn="base" latinLnBrk="0" hangingPunct="0">
                        <a:lnSpc>
                          <a:spcPct val="80000"/>
                        </a:lnSpc>
                        <a:spcBef>
                          <a:spcPct val="0"/>
                        </a:spcBef>
                        <a:spcAft>
                          <a:spcPct val="0"/>
                        </a:spcAft>
                        <a:buClrTx/>
                        <a:buSzTx/>
                        <a:buFont typeface="Symbol" pitchFamily="18" charset="2"/>
                        <a:buNone/>
                        <a:tabLst>
                          <a:tab pos="228600" algn="l"/>
                        </a:tabLst>
                      </a:pP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50000"/>
                      </a:srgbClr>
                    </a:solidFill>
                  </a:tcPr>
                </a:tc>
              </a:tr>
              <a:tr h="701675">
                <a:tc>
                  <a:txBody>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pitchFamily="34" charset="0"/>
                          <a:cs typeface="Arial" pitchFamily="34" charset="0"/>
                        </a:rPr>
                        <a:t>Random Loss Distribution/Fortuity</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8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Probability of loss occurring must be purely random and fortuitous</a:t>
                      </a:r>
                    </a:p>
                    <a:p>
                      <a:pPr marL="0" marR="0" lvl="0" indent="0" algn="just" defTabSz="914400" rtl="0" eaLnBrk="0" fontAlgn="base" latinLnBrk="0" hangingPunct="0">
                        <a:lnSpc>
                          <a:spcPct val="8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Events are individually unpredictable in terms of time, location and magnitude</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8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Terrorism attacks are planned, coordinated and deliberate acts of destruction</a:t>
                      </a:r>
                    </a:p>
                    <a:p>
                      <a:pPr marL="0" marR="0" lvl="0" indent="0" algn="l" defTabSz="914400" rtl="0" eaLnBrk="0" fontAlgn="base" latinLnBrk="0" hangingPunct="0">
                        <a:lnSpc>
                          <a:spcPct val="8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Dynamic target shifting from “hardened targets” to “soft targets”</a:t>
                      </a:r>
                    </a:p>
                    <a:p>
                      <a:pPr marL="0" marR="0" lvl="0" indent="0" algn="l" defTabSz="914400" rtl="0" eaLnBrk="0" fontAlgn="base" latinLnBrk="0" hangingPunct="0">
                        <a:lnSpc>
                          <a:spcPct val="8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Terrorist adjust tactics to circumvent new security measures</a:t>
                      </a:r>
                    </a:p>
                    <a:p>
                      <a:pPr marL="0" marR="0" lvl="0" indent="0" algn="l" defTabSz="914400" rtl="0" eaLnBrk="0" fontAlgn="base" latinLnBrk="0" hangingPunct="0">
                        <a:lnSpc>
                          <a:spcPct val="80000"/>
                        </a:lnSpc>
                        <a:spcBef>
                          <a:spcPct val="0"/>
                        </a:spcBef>
                        <a:spcAft>
                          <a:spcPct val="0"/>
                        </a:spcAft>
                        <a:buClrTx/>
                        <a:buSzTx/>
                        <a:buFont typeface="Symbol" pitchFamily="18" charset="2"/>
                        <a:buChar char=""/>
                        <a:tabLst>
                          <a:tab pos="228600" algn="l"/>
                        </a:tabLst>
                      </a:pPr>
                      <a:r>
                        <a:rPr kumimoji="0" lang="en-US" sz="2000" b="0" i="0" u="none" strike="noStrike" cap="none" normalizeH="0" baseline="0" dirty="0" smtClean="0">
                          <a:ln>
                            <a:noFill/>
                          </a:ln>
                          <a:solidFill>
                            <a:schemeClr val="tx1"/>
                          </a:solidFill>
                          <a:effectLst/>
                          <a:latin typeface="Arial" pitchFamily="34" charset="0"/>
                          <a:cs typeface="Arial" pitchFamily="34" charset="0"/>
                        </a:rPr>
                        <a:t>Actions of US and foreign </a:t>
                      </a:r>
                      <a:r>
                        <a:rPr kumimoji="0" lang="en-US" sz="2000" b="0" i="0" u="none" strike="noStrike" cap="none" normalizeH="0" baseline="0" dirty="0" err="1" smtClean="0">
                          <a:ln>
                            <a:noFill/>
                          </a:ln>
                          <a:solidFill>
                            <a:schemeClr val="tx1"/>
                          </a:solidFill>
                          <a:effectLst/>
                          <a:latin typeface="Arial" pitchFamily="34" charset="0"/>
                          <a:cs typeface="Arial" pitchFamily="34" charset="0"/>
                        </a:rPr>
                        <a:t>govts</a:t>
                      </a:r>
                      <a:r>
                        <a:rPr kumimoji="0" lang="en-US" sz="2000" b="0" i="0" u="none" strike="noStrike" cap="none" normalizeH="0" baseline="0" dirty="0" smtClean="0">
                          <a:ln>
                            <a:noFill/>
                          </a:ln>
                          <a:solidFill>
                            <a:schemeClr val="tx1"/>
                          </a:solidFill>
                          <a:effectLst/>
                          <a:latin typeface="Arial" pitchFamily="34" charset="0"/>
                          <a:cs typeface="Arial" pitchFamily="34" charset="0"/>
                        </a:rPr>
                        <a:t>. may affect likelihood, nature and timing of attack</a:t>
                      </a:r>
                    </a:p>
                  </a:txBody>
                  <a:tcPr marL="92075" marR="92075" marT="46038" marB="4603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alpha val="50000"/>
                      </a:srgbClr>
                    </a:solidFill>
                  </a:tcPr>
                </a:tc>
              </a:tr>
            </a:tbl>
          </a:graphicData>
        </a:graphic>
      </p:graphicFrame>
      <p:sp>
        <p:nvSpPr>
          <p:cNvPr id="2822165" name="Text Box 21"/>
          <p:cNvSpPr txBox="1">
            <a:spLocks noChangeArrowheads="1"/>
          </p:cNvSpPr>
          <p:nvPr/>
        </p:nvSpPr>
        <p:spPr bwMode="auto">
          <a:xfrm>
            <a:off x="189471" y="6318421"/>
            <a:ext cx="6661150" cy="320675"/>
          </a:xfrm>
          <a:prstGeom prst="rect">
            <a:avLst/>
          </a:prstGeom>
          <a:noFill/>
          <a:ln w="9525">
            <a:noFill/>
            <a:miter lim="800000"/>
            <a:headEnd/>
            <a:tailEnd/>
          </a:ln>
          <a:effectLst/>
        </p:spPr>
        <p:txBody>
          <a:bodyPr wrap="none" lIns="0" tIns="0" rIns="0" bIns="0"/>
          <a:lstStyle/>
          <a:p>
            <a:pPr marL="681038" indent="-681038">
              <a:lnSpc>
                <a:spcPct val="75000"/>
              </a:lnSpc>
              <a:spcBef>
                <a:spcPct val="0"/>
              </a:spcBef>
              <a:buClrTx/>
            </a:pPr>
            <a:r>
              <a:rPr lang="en-US" sz="1400" dirty="0">
                <a:latin typeface="Arial" charset="0"/>
              </a:rPr>
              <a:t>Source:  </a:t>
            </a:r>
            <a:r>
              <a:rPr lang="en-US" sz="1400" dirty="0" smtClean="0">
                <a:latin typeface="Arial" charset="0"/>
              </a:rPr>
              <a:t>Insurance</a:t>
            </a:r>
          </a:p>
          <a:p>
            <a:pPr marL="681038" indent="-681038">
              <a:lnSpc>
                <a:spcPct val="75000"/>
              </a:lnSpc>
              <a:spcBef>
                <a:spcPct val="0"/>
              </a:spcBef>
              <a:buClrTx/>
            </a:pPr>
            <a:r>
              <a:rPr lang="en-US" sz="1400" dirty="0" smtClean="0">
                <a:latin typeface="Arial" charset="0"/>
              </a:rPr>
              <a:t> </a:t>
            </a:r>
            <a:r>
              <a:rPr lang="en-US" sz="1400" dirty="0">
                <a:latin typeface="Arial" charset="0"/>
              </a:rPr>
              <a:t>Information Institute</a:t>
            </a:r>
          </a:p>
        </p:txBody>
      </p:sp>
      <p:sp>
        <p:nvSpPr>
          <p:cNvPr id="6" name="Rectangle 2"/>
          <p:cNvSpPr txBox="1">
            <a:spLocks noChangeArrowheads="1"/>
          </p:cNvSpPr>
          <p:nvPr/>
        </p:nvSpPr>
        <p:spPr bwMode="black">
          <a:xfrm>
            <a:off x="0" y="0"/>
            <a:ext cx="7620000" cy="1143000"/>
          </a:xfrm>
          <a:prstGeom prst="rect">
            <a:avLst/>
          </a:prstGeom>
          <a:noFill/>
          <a:ln w="9525">
            <a:noFill/>
            <a:miter lim="800000"/>
            <a:headEnd/>
            <a:tailEnd/>
          </a:ln>
        </p:spPr>
        <p:txBody>
          <a:bodyPr vert="horz" wrap="square" lIns="45720" tIns="45720" rIns="45720" bIns="45720" numCol="1" rtlCol="0" anchor="ctr" anchorCtr="0" compatLnSpc="1">
            <a:prstTxWarp prst="textNoShape">
              <a:avLst/>
            </a:prstTxWarp>
          </a:bodyPr>
          <a:lstStyle/>
          <a:p>
            <a:pPr marL="0" marR="0" lvl="0" indent="0" algn="l" defTabSz="114300" rtl="0" eaLnBrk="0" fontAlgn="base" latinLnBrk="0" hangingPunct="0">
              <a:lnSpc>
                <a:spcPct val="90000"/>
              </a:lnSpc>
              <a:spcBef>
                <a:spcPct val="0"/>
              </a:spcBef>
              <a:spcAft>
                <a:spcPct val="0"/>
              </a:spcAft>
              <a:buClrTx/>
              <a:buSzTx/>
              <a:buFontTx/>
              <a:buNone/>
              <a:tabLst/>
              <a:defRPr/>
            </a:pPr>
            <a:r>
              <a:rPr kumimoji="0" lang="en-US" sz="3000" b="1" i="0" u="none" strike="noStrike" kern="0" cap="none" spc="0" normalizeH="0" baseline="0" noProof="0" dirty="0" smtClean="0">
                <a:ln>
                  <a:noFill/>
                </a:ln>
                <a:solidFill>
                  <a:srgbClr val="225A7A"/>
                </a:solidFill>
                <a:effectLst/>
                <a:uLnTx/>
                <a:uFillTx/>
                <a:latin typeface="Arial" charset="0"/>
                <a:ea typeface="+mj-ea"/>
                <a:cs typeface="+mj-cs"/>
              </a:rPr>
              <a:t>Terrorism Violates Traditional Requirements for Insurability (cont’d)</a:t>
            </a:r>
            <a:endParaRPr kumimoji="0" lang="en-US" sz="3000" b="1" i="0" u="none" strike="noStrike" kern="0" cap="none" spc="0" normalizeH="0" baseline="0" noProof="0" dirty="0">
              <a:ln>
                <a:noFill/>
              </a:ln>
              <a:solidFill>
                <a:srgbClr val="225A7A"/>
              </a:solidFill>
              <a:effectLst/>
              <a:uLnTx/>
              <a:uFillTx/>
              <a:latin typeface="Arial" charset="0"/>
              <a:ea typeface="+mj-ea"/>
              <a:cs typeface="+mj-cs"/>
            </a:endParaRPr>
          </a:p>
        </p:txBody>
      </p:sp>
    </p:spTree>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09762" name="Rectangle 2"/>
          <p:cNvSpPr>
            <a:spLocks noGrp="1" noChangeArrowheads="1"/>
          </p:cNvSpPr>
          <p:nvPr>
            <p:ph type="ctrTitle" idx="4294967295"/>
          </p:nvPr>
        </p:nvSpPr>
        <p:spPr bwMode="blackWhite">
          <a:xfrm>
            <a:off x="581025" y="2268538"/>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200" dirty="0" smtClean="0">
                <a:solidFill>
                  <a:schemeClr val="bg1"/>
                </a:solidFill>
              </a:rPr>
              <a:t>Hurricane Sandy Summary</a:t>
            </a:r>
          </a:p>
        </p:txBody>
      </p:sp>
      <p:sp>
        <p:nvSpPr>
          <p:cNvPr id="102403"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02404"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8529A20C-ADB3-4B6C-9ADA-C87A773B28DB}" type="slidenum">
              <a:rPr lang="en-US" sz="900">
                <a:solidFill>
                  <a:schemeClr val="bg1"/>
                </a:solidFill>
              </a:rPr>
              <a:pPr algn="r" eaLnBrk="0" hangingPunct="0">
                <a:lnSpc>
                  <a:spcPct val="85000"/>
                </a:lnSpc>
                <a:spcBef>
                  <a:spcPct val="20000"/>
                </a:spcBef>
              </a:pPr>
              <a:t>74</a:t>
            </a:fld>
            <a:endParaRPr lang="en-US" sz="900">
              <a:solidFill>
                <a:schemeClr val="bg1"/>
              </a:solidFill>
            </a:endParaRPr>
          </a:p>
        </p:txBody>
      </p:sp>
      <p:pic>
        <p:nvPicPr>
          <p:cNvPr id="102405"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6" name="Rectangle 6"/>
          <p:cNvSpPr>
            <a:spLocks noChangeArrowheads="1"/>
          </p:cNvSpPr>
          <p:nvPr/>
        </p:nvSpPr>
        <p:spPr bwMode="auto">
          <a:xfrm>
            <a:off x="575186" y="4445764"/>
            <a:ext cx="8185355" cy="1583510"/>
          </a:xfrm>
          <a:prstGeom prst="rect">
            <a:avLst/>
          </a:prstGeom>
          <a:noFill/>
          <a:ln w="9525" algn="ctr">
            <a:noFill/>
            <a:miter lim="800000"/>
            <a:headEnd/>
            <a:tailEnd/>
          </a:ln>
        </p:spPr>
        <p:txBody>
          <a:bodyPr wrap="square" lIns="45720" rIns="45720">
            <a:spAutoFit/>
          </a:bodyPr>
          <a:lstStyle/>
          <a:p>
            <a:pPr marL="292100" indent="-292100" algn="ctr" eaLnBrk="0" hangingPunct="0">
              <a:lnSpc>
                <a:spcPct val="85000"/>
              </a:lnSpc>
              <a:spcBef>
                <a:spcPct val="25000"/>
              </a:spcBef>
              <a:buClr>
                <a:schemeClr val="accent2"/>
              </a:buClr>
              <a:buFont typeface="Wingdings" pitchFamily="2" charset="2"/>
              <a:buNone/>
            </a:pPr>
            <a:r>
              <a:rPr lang="en-US" sz="3800" b="1" dirty="0" smtClean="0">
                <a:solidFill>
                  <a:srgbClr val="225A7A"/>
                </a:solidFill>
              </a:rPr>
              <a:t>Sandy Will Become One of the Most Expensive Events in Insurance History</a:t>
            </a: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74</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09762"/>
                                        </p:tgtEl>
                                        <p:attrNameLst>
                                          <p:attrName>style.visibility</p:attrName>
                                        </p:attrNameLst>
                                      </p:cBhvr>
                                      <p:to>
                                        <p:strVal val="visible"/>
                                      </p:to>
                                    </p:set>
                                    <p:animEffect transition="in" filter="barn(outVertical)">
                                      <p:cBhvr>
                                        <p:cTn id="7" dur="1000"/>
                                        <p:tgtEl>
                                          <p:spTgt spid="1909762"/>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9762" grpId="0" animBg="1"/>
      <p:bldP spid="6" grpId="0"/>
    </p:bldLst>
  </p:timing>
</p:sld>
</file>

<file path=ppt/slides/slide75.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84994"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84995"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84996"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1E7D8B55-450E-4A6A-8A1B-8EEFC4BF4261}" type="slidenum">
              <a:rPr lang="en-US" sz="900"/>
              <a:pPr algn="r" eaLnBrk="0" hangingPunct="0">
                <a:lnSpc>
                  <a:spcPct val="85000"/>
                </a:lnSpc>
                <a:spcBef>
                  <a:spcPct val="20000"/>
                </a:spcBef>
              </a:pPr>
              <a:t>75</a:t>
            </a:fld>
            <a:endParaRPr lang="en-US" sz="900"/>
          </a:p>
        </p:txBody>
      </p:sp>
      <p:sp>
        <p:nvSpPr>
          <p:cNvPr id="84997" name="Rectangle 2"/>
          <p:cNvSpPr>
            <a:spLocks noGrp="1" noChangeArrowheads="1"/>
          </p:cNvSpPr>
          <p:nvPr>
            <p:ph type="title" idx="4294967295"/>
          </p:nvPr>
        </p:nvSpPr>
        <p:spPr/>
        <p:txBody>
          <a:bodyPr/>
          <a:lstStyle/>
          <a:p>
            <a:r>
              <a:rPr lang="en-US" dirty="0" smtClean="0"/>
              <a:t>2012 Catastrophe Summary</a:t>
            </a:r>
          </a:p>
        </p:txBody>
      </p:sp>
      <p:sp>
        <p:nvSpPr>
          <p:cNvPr id="1922051" name="Rectangle 3"/>
          <p:cNvSpPr>
            <a:spLocks noGrp="1" noChangeArrowheads="1"/>
          </p:cNvSpPr>
          <p:nvPr>
            <p:ph type="body" idx="4294967295"/>
          </p:nvPr>
        </p:nvSpPr>
        <p:spPr>
          <a:xfrm>
            <a:off x="54428" y="1135820"/>
            <a:ext cx="9059592" cy="4652963"/>
          </a:xfrm>
        </p:spPr>
        <p:txBody>
          <a:bodyPr/>
          <a:lstStyle/>
          <a:p>
            <a:pPr>
              <a:lnSpc>
                <a:spcPts val="2500"/>
              </a:lnSpc>
              <a:spcBef>
                <a:spcPct val="50000"/>
              </a:spcBef>
            </a:pPr>
            <a:r>
              <a:rPr lang="en-US" sz="2800" b="1" dirty="0" smtClean="0"/>
              <a:t>Catastrophe Communications: US &amp; Global</a:t>
            </a:r>
          </a:p>
          <a:p>
            <a:pPr lvl="1">
              <a:lnSpc>
                <a:spcPts val="2500"/>
              </a:lnSpc>
              <a:buFont typeface="Wingdings" pitchFamily="2" charset="2"/>
              <a:buChar char="Ø"/>
            </a:pPr>
            <a:r>
              <a:rPr lang="en-US" sz="2400" b="1" dirty="0" smtClean="0">
                <a:solidFill>
                  <a:srgbClr val="C00000"/>
                </a:solidFill>
              </a:rPr>
              <a:t>U.S. Focus</a:t>
            </a:r>
            <a:r>
              <a:rPr lang="en-US" sz="2400" dirty="0" smtClean="0"/>
              <a:t>: ~$37-$42B = 2</a:t>
            </a:r>
            <a:r>
              <a:rPr lang="en-US" sz="2400" baseline="30000" dirty="0" smtClean="0"/>
              <a:t>nd</a:t>
            </a:r>
            <a:r>
              <a:rPr lang="en-US" sz="2400" dirty="0" smtClean="0"/>
              <a:t> Most Costliest Year Ever for </a:t>
            </a:r>
            <a:r>
              <a:rPr lang="en-US" sz="2400" u="sng" dirty="0" smtClean="0"/>
              <a:t>Insured</a:t>
            </a:r>
            <a:r>
              <a:rPr lang="en-US" sz="2400" dirty="0" smtClean="0"/>
              <a:t> Catastrophe Loss (Behind 2005)</a:t>
            </a:r>
            <a:endParaRPr lang="en-US" sz="2400" i="1" dirty="0" smtClean="0"/>
          </a:p>
          <a:p>
            <a:pPr lvl="2">
              <a:lnSpc>
                <a:spcPts val="2500"/>
              </a:lnSpc>
              <a:buFont typeface="Wingdings" pitchFamily="2" charset="2"/>
              <a:buChar char="§"/>
            </a:pPr>
            <a:r>
              <a:rPr lang="en-US" sz="2400" dirty="0" smtClean="0"/>
              <a:t>Economic Losses = $101B</a:t>
            </a:r>
          </a:p>
          <a:p>
            <a:pPr lvl="2">
              <a:lnSpc>
                <a:spcPts val="2500"/>
              </a:lnSpc>
              <a:buFont typeface="Wingdings" pitchFamily="2" charset="2"/>
              <a:buChar char="§"/>
            </a:pPr>
            <a:r>
              <a:rPr lang="en-US" sz="2400" dirty="0" smtClean="0"/>
              <a:t>Crop = Additional ~$16B ($7B-$8B privately insured) </a:t>
            </a:r>
          </a:p>
          <a:p>
            <a:pPr lvl="2">
              <a:lnSpc>
                <a:spcPts val="2500"/>
              </a:lnSpc>
              <a:buFont typeface="Wingdings" pitchFamily="2" charset="2"/>
              <a:buChar char="§"/>
            </a:pPr>
            <a:r>
              <a:rPr lang="en-US" sz="2400" dirty="0" smtClean="0"/>
              <a:t>NFIP Flood = Additional $9B+</a:t>
            </a:r>
          </a:p>
          <a:p>
            <a:pPr lvl="2">
              <a:lnSpc>
                <a:spcPts val="2500"/>
              </a:lnSpc>
              <a:buFont typeface="Wingdings" pitchFamily="2" charset="2"/>
              <a:buChar char="§"/>
            </a:pPr>
            <a:r>
              <a:rPr lang="en-US" sz="2400" dirty="0" smtClean="0"/>
              <a:t>Flood losses/NFIP/FEMA has been the #1 communications “issue” in the wake of Sandy</a:t>
            </a:r>
          </a:p>
          <a:p>
            <a:pPr lvl="1">
              <a:lnSpc>
                <a:spcPts val="2500"/>
              </a:lnSpc>
              <a:buFont typeface="Wingdings" pitchFamily="2" charset="2"/>
              <a:buChar char="Ø"/>
            </a:pPr>
            <a:r>
              <a:rPr lang="en-US" sz="2400" b="1" dirty="0" smtClean="0">
                <a:solidFill>
                  <a:srgbClr val="C00000"/>
                </a:solidFill>
              </a:rPr>
              <a:t>Global Focus</a:t>
            </a:r>
            <a:r>
              <a:rPr lang="en-US" sz="2400" b="1" dirty="0" smtClean="0"/>
              <a:t>:</a:t>
            </a:r>
            <a:r>
              <a:rPr lang="en-US" sz="2400" dirty="0" smtClean="0"/>
              <a:t> $65B in Insured </a:t>
            </a:r>
            <a:r>
              <a:rPr lang="en-US" sz="2400" dirty="0" err="1" smtClean="0"/>
              <a:t>Losses</a:t>
            </a:r>
            <a:r>
              <a:rPr lang="en-US" sz="2400" dirty="0" err="1" smtClean="0">
                <a:sym typeface="Wingdings" pitchFamily="2" charset="2"/>
              </a:rPr>
              <a:t>Well</a:t>
            </a:r>
            <a:r>
              <a:rPr lang="en-US" sz="2400" dirty="0" smtClean="0">
                <a:sym typeface="Wingdings" pitchFamily="2" charset="2"/>
              </a:rPr>
              <a:t> Below $105B in 2011 but Above 10-Yr. Avg. of $50B</a:t>
            </a:r>
            <a:endParaRPr lang="en-US" sz="2400" dirty="0" smtClean="0"/>
          </a:p>
          <a:p>
            <a:pPr lvl="2">
              <a:lnSpc>
                <a:spcPts val="2500"/>
              </a:lnSpc>
              <a:buFont typeface="Wingdings" pitchFamily="2" charset="2"/>
              <a:buChar char="§"/>
            </a:pPr>
            <a:r>
              <a:rPr lang="en-US" sz="2400" dirty="0" smtClean="0"/>
              <a:t>Cats abroad did not drive media cycle in 2012, save ongoing </a:t>
            </a:r>
            <a:r>
              <a:rPr lang="en-US" sz="2400" dirty="0" err="1" smtClean="0"/>
              <a:t>Fukishima</a:t>
            </a:r>
            <a:r>
              <a:rPr lang="en-US" sz="2400" dirty="0" smtClean="0"/>
              <a:t> issues; Climate change </a:t>
            </a:r>
          </a:p>
          <a:p>
            <a:pPr lvl="1">
              <a:lnSpc>
                <a:spcPts val="2500"/>
              </a:lnSpc>
              <a:buFont typeface="Wingdings" pitchFamily="2" charset="2"/>
              <a:buChar char="Ø"/>
            </a:pPr>
            <a:r>
              <a:rPr lang="en-US" sz="2400" b="1" dirty="0" smtClean="0">
                <a:solidFill>
                  <a:srgbClr val="C00000"/>
                </a:solidFill>
              </a:rPr>
              <a:t>Market Consequences</a:t>
            </a:r>
            <a:r>
              <a:rPr lang="en-US" sz="2400" dirty="0" smtClean="0"/>
              <a:t>:  Primary &amp; Reinsurance</a:t>
            </a:r>
          </a:p>
          <a:p>
            <a:pPr lvl="2">
              <a:lnSpc>
                <a:spcPts val="2500"/>
              </a:lnSpc>
              <a:buFont typeface="Wingdings" pitchFamily="2" charset="2"/>
              <a:buChar char="§"/>
            </a:pPr>
            <a:r>
              <a:rPr lang="en-US" sz="2400" dirty="0" smtClean="0"/>
              <a:t>Impacts on price, availability</a:t>
            </a:r>
            <a:endParaRPr lang="en-US" sz="2800" b="1" dirty="0" smtClean="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22051">
                                            <p:txEl>
                                              <p:pRg st="0" end="0"/>
                                            </p:txEl>
                                          </p:spTgt>
                                        </p:tgtEl>
                                        <p:attrNameLst>
                                          <p:attrName>style.visibility</p:attrName>
                                        </p:attrNameLst>
                                      </p:cBhvr>
                                      <p:to>
                                        <p:strVal val="visible"/>
                                      </p:to>
                                    </p:set>
                                    <p:animEffect transition="in" filter="wipe(left)">
                                      <p:cBhvr>
                                        <p:cTn id="7" dur="500"/>
                                        <p:tgtEl>
                                          <p:spTgt spid="1922051">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22051">
                                            <p:txEl>
                                              <p:pRg st="1" end="1"/>
                                            </p:txEl>
                                          </p:spTgt>
                                        </p:tgtEl>
                                        <p:attrNameLst>
                                          <p:attrName>style.visibility</p:attrName>
                                        </p:attrNameLst>
                                      </p:cBhvr>
                                      <p:to>
                                        <p:strVal val="visible"/>
                                      </p:to>
                                    </p:set>
                                    <p:animEffect transition="in" filter="wipe(left)">
                                      <p:cBhvr>
                                        <p:cTn id="10" dur="500"/>
                                        <p:tgtEl>
                                          <p:spTgt spid="1922051">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922051">
                                            <p:txEl>
                                              <p:pRg st="2" end="2"/>
                                            </p:txEl>
                                          </p:spTgt>
                                        </p:tgtEl>
                                        <p:attrNameLst>
                                          <p:attrName>style.visibility</p:attrName>
                                        </p:attrNameLst>
                                      </p:cBhvr>
                                      <p:to>
                                        <p:strVal val="visible"/>
                                      </p:to>
                                    </p:set>
                                    <p:animEffect transition="in" filter="wipe(left)">
                                      <p:cBhvr>
                                        <p:cTn id="13" dur="500"/>
                                        <p:tgtEl>
                                          <p:spTgt spid="1922051">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922051">
                                            <p:txEl>
                                              <p:pRg st="3" end="3"/>
                                            </p:txEl>
                                          </p:spTgt>
                                        </p:tgtEl>
                                        <p:attrNameLst>
                                          <p:attrName>style.visibility</p:attrName>
                                        </p:attrNameLst>
                                      </p:cBhvr>
                                      <p:to>
                                        <p:strVal val="visible"/>
                                      </p:to>
                                    </p:set>
                                    <p:animEffect transition="in" filter="wipe(left)">
                                      <p:cBhvr>
                                        <p:cTn id="16" dur="500"/>
                                        <p:tgtEl>
                                          <p:spTgt spid="1922051">
                                            <p:txEl>
                                              <p:pRg st="3" end="3"/>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922051">
                                            <p:txEl>
                                              <p:pRg st="4" end="4"/>
                                            </p:txEl>
                                          </p:spTgt>
                                        </p:tgtEl>
                                        <p:attrNameLst>
                                          <p:attrName>style.visibility</p:attrName>
                                        </p:attrNameLst>
                                      </p:cBhvr>
                                      <p:to>
                                        <p:strVal val="visible"/>
                                      </p:to>
                                    </p:set>
                                    <p:animEffect transition="in" filter="wipe(left)">
                                      <p:cBhvr>
                                        <p:cTn id="19" dur="500"/>
                                        <p:tgtEl>
                                          <p:spTgt spid="1922051">
                                            <p:txEl>
                                              <p:pRg st="4" end="4"/>
                                            </p:txEl>
                                          </p:spTgt>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1922051">
                                            <p:txEl>
                                              <p:pRg st="5" end="5"/>
                                            </p:txEl>
                                          </p:spTgt>
                                        </p:tgtEl>
                                        <p:attrNameLst>
                                          <p:attrName>style.visibility</p:attrName>
                                        </p:attrNameLst>
                                      </p:cBhvr>
                                      <p:to>
                                        <p:strVal val="visible"/>
                                      </p:to>
                                    </p:set>
                                    <p:animEffect transition="in" filter="wipe(left)">
                                      <p:cBhvr>
                                        <p:cTn id="22" dur="500"/>
                                        <p:tgtEl>
                                          <p:spTgt spid="1922051">
                                            <p:txEl>
                                              <p:pRg st="5" end="5"/>
                                            </p:tx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22051">
                                            <p:txEl>
                                              <p:pRg st="6" end="6"/>
                                            </p:txEl>
                                          </p:spTgt>
                                        </p:tgtEl>
                                        <p:attrNameLst>
                                          <p:attrName>style.visibility</p:attrName>
                                        </p:attrNameLst>
                                      </p:cBhvr>
                                      <p:to>
                                        <p:strVal val="visible"/>
                                      </p:to>
                                    </p:set>
                                    <p:animEffect transition="in" filter="wipe(left)">
                                      <p:cBhvr>
                                        <p:cTn id="25" dur="500"/>
                                        <p:tgtEl>
                                          <p:spTgt spid="1922051">
                                            <p:txEl>
                                              <p:pRg st="6" end="6"/>
                                            </p:txEl>
                                          </p:spTgt>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922051">
                                            <p:txEl>
                                              <p:pRg st="7" end="7"/>
                                            </p:txEl>
                                          </p:spTgt>
                                        </p:tgtEl>
                                        <p:attrNameLst>
                                          <p:attrName>style.visibility</p:attrName>
                                        </p:attrNameLst>
                                      </p:cBhvr>
                                      <p:to>
                                        <p:strVal val="visible"/>
                                      </p:to>
                                    </p:set>
                                    <p:animEffect transition="in" filter="wipe(left)">
                                      <p:cBhvr>
                                        <p:cTn id="28" dur="500"/>
                                        <p:tgtEl>
                                          <p:spTgt spid="1922051">
                                            <p:txEl>
                                              <p:pRg st="7" end="7"/>
                                            </p:txEl>
                                          </p:spTgt>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1922051">
                                            <p:txEl>
                                              <p:pRg st="8" end="8"/>
                                            </p:txEl>
                                          </p:spTgt>
                                        </p:tgtEl>
                                        <p:attrNameLst>
                                          <p:attrName>style.visibility</p:attrName>
                                        </p:attrNameLst>
                                      </p:cBhvr>
                                      <p:to>
                                        <p:strVal val="visible"/>
                                      </p:to>
                                    </p:set>
                                    <p:animEffect transition="in" filter="wipe(left)">
                                      <p:cBhvr>
                                        <p:cTn id="31" dur="500"/>
                                        <p:tgtEl>
                                          <p:spTgt spid="1922051">
                                            <p:txEl>
                                              <p:pRg st="8" end="8"/>
                                            </p:txEl>
                                          </p:spTgt>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922051">
                                            <p:txEl>
                                              <p:pRg st="9" end="9"/>
                                            </p:txEl>
                                          </p:spTgt>
                                        </p:tgtEl>
                                        <p:attrNameLst>
                                          <p:attrName>style.visibility</p:attrName>
                                        </p:attrNameLst>
                                      </p:cBhvr>
                                      <p:to>
                                        <p:strVal val="visible"/>
                                      </p:to>
                                    </p:set>
                                    <p:animEffect transition="in" filter="wipe(left)">
                                      <p:cBhvr>
                                        <p:cTn id="34" dur="500"/>
                                        <p:tgtEl>
                                          <p:spTgt spid="192205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2051" grpId="0" build="p" autoUpdateAnimBg="0"/>
    </p:bldLst>
  </p:timing>
</p:sld>
</file>

<file path=ppt/slides/slide76.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02403" name="Rectangle 105"/>
          <p:cNvSpPr>
            <a:spLocks noGrp="1" noChangeArrowheads="1"/>
          </p:cNvSpPr>
          <p:nvPr>
            <p:ph type="dt" sz="quarter" idx="10"/>
          </p:nvPr>
        </p:nvSpPr>
        <p:spPr/>
        <p:txBody>
          <a:bodyPr/>
          <a:lstStyle/>
          <a:p>
            <a:pPr>
              <a:defRPr/>
            </a:pPr>
            <a:r>
              <a:rPr lang="en-US" smtClean="0">
                <a:solidFill>
                  <a:srgbClr val="FFFFFF"/>
                </a:solidFill>
              </a:rPr>
              <a:t>12/01/09 - 9pm</a:t>
            </a:r>
          </a:p>
        </p:txBody>
      </p:sp>
      <p:sp>
        <p:nvSpPr>
          <p:cNvPr id="102405" name="Rectangle 110"/>
          <p:cNvSpPr>
            <a:spLocks noGrp="1" noChangeArrowheads="1"/>
          </p:cNvSpPr>
          <p:nvPr>
            <p:ph type="sldNum" sz="quarter" idx="12"/>
          </p:nvPr>
        </p:nvSpPr>
        <p:spPr/>
        <p:txBody>
          <a:bodyPr/>
          <a:lstStyle/>
          <a:p>
            <a:pPr>
              <a:defRPr/>
            </a:pPr>
            <a:fld id="{E220AE91-0BB9-4CEB-8C50-0B03C716B4B3}" type="slidenum">
              <a:rPr lang="en-US" smtClean="0">
                <a:solidFill>
                  <a:srgbClr val="000000"/>
                </a:solidFill>
              </a:rPr>
              <a:pPr>
                <a:defRPr/>
              </a:pPr>
              <a:t>76</a:t>
            </a:fld>
            <a:endParaRPr lang="en-US" smtClean="0">
              <a:solidFill>
                <a:srgbClr val="000000"/>
              </a:solidFill>
            </a:endParaRPr>
          </a:p>
        </p:txBody>
      </p:sp>
      <p:sp>
        <p:nvSpPr>
          <p:cNvPr id="31750" name="Rectangle 2"/>
          <p:cNvSpPr>
            <a:spLocks noGrp="1" noChangeArrowheads="1"/>
          </p:cNvSpPr>
          <p:nvPr>
            <p:ph type="title"/>
          </p:nvPr>
        </p:nvSpPr>
        <p:spPr>
          <a:xfrm>
            <a:off x="228600" y="90488"/>
            <a:ext cx="7400925" cy="860425"/>
          </a:xfrm>
        </p:spPr>
        <p:txBody>
          <a:bodyPr/>
          <a:lstStyle/>
          <a:p>
            <a:r>
              <a:rPr lang="en-US" dirty="0" smtClean="0"/>
              <a:t>Top 12 Most Costly Hurricanes</a:t>
            </a:r>
            <a:br>
              <a:rPr lang="en-US" dirty="0" smtClean="0"/>
            </a:br>
            <a:r>
              <a:rPr lang="en-US" dirty="0" smtClean="0"/>
              <a:t>in U.S. History</a:t>
            </a:r>
          </a:p>
        </p:txBody>
      </p:sp>
      <p:sp>
        <p:nvSpPr>
          <p:cNvPr id="31751" name="Rectangle 3"/>
          <p:cNvSpPr>
            <a:spLocks noChangeArrowheads="1"/>
          </p:cNvSpPr>
          <p:nvPr/>
        </p:nvSpPr>
        <p:spPr bwMode="black">
          <a:xfrm>
            <a:off x="117984" y="1365250"/>
            <a:ext cx="8534400"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a:solidFill>
                  <a:srgbClr val="225A7A"/>
                </a:solidFill>
                <a:latin typeface="Arial" charset="0"/>
                <a:cs typeface="Arial" charset="0"/>
              </a:rPr>
              <a:t>(Insured Losses, </a:t>
            </a:r>
            <a:r>
              <a:rPr lang="en-US" sz="1600" b="1" dirty="0" smtClean="0">
                <a:solidFill>
                  <a:srgbClr val="225A7A"/>
                </a:solidFill>
                <a:latin typeface="Arial" charset="0"/>
                <a:cs typeface="Arial" charset="0"/>
              </a:rPr>
              <a:t>2012 </a:t>
            </a:r>
            <a:r>
              <a:rPr lang="en-US" sz="1600" b="1" dirty="0">
                <a:solidFill>
                  <a:srgbClr val="225A7A"/>
                </a:solidFill>
                <a:latin typeface="Arial" charset="0"/>
                <a:cs typeface="Arial" charset="0"/>
              </a:rPr>
              <a:t>Dollars, $ Billions</a:t>
            </a:r>
            <a:r>
              <a:rPr lang="en-US" sz="1600" b="1" dirty="0" smtClean="0">
                <a:solidFill>
                  <a:srgbClr val="225A7A"/>
                </a:solidFill>
                <a:latin typeface="Arial" charset="0"/>
                <a:cs typeface="Arial" charset="0"/>
              </a:rPr>
              <a:t>)</a:t>
            </a:r>
            <a:endParaRPr lang="en-US" sz="1600" b="1" dirty="0">
              <a:solidFill>
                <a:srgbClr val="225A7A"/>
              </a:solidFill>
              <a:latin typeface="Arial" charset="0"/>
              <a:cs typeface="Arial" charset="0"/>
            </a:endParaRPr>
          </a:p>
        </p:txBody>
      </p:sp>
      <p:sp>
        <p:nvSpPr>
          <p:cNvPr id="31752" name="Rectangle 4"/>
          <p:cNvSpPr>
            <a:spLocks noChangeArrowheads="1"/>
          </p:cNvSpPr>
          <p:nvPr/>
        </p:nvSpPr>
        <p:spPr bwMode="auto">
          <a:xfrm>
            <a:off x="-2" y="6203205"/>
            <a:ext cx="9144001" cy="654795"/>
          </a:xfrm>
          <a:prstGeom prst="rect">
            <a:avLst/>
          </a:prstGeom>
          <a:noFill/>
          <a:ln w="9525">
            <a:noFill/>
            <a:miter lim="800000"/>
            <a:headEnd/>
            <a:tailEnd/>
          </a:ln>
        </p:spPr>
        <p:txBody>
          <a:bodyPr wrap="square" lIns="365760" tIns="0" rIns="0" bIns="137160" anchor="b">
            <a:spAutoFit/>
          </a:bodyPr>
          <a:lstStyle/>
          <a:p>
            <a:pPr algn="l" eaLnBrk="0" fontAlgn="base" hangingPunct="0">
              <a:lnSpc>
                <a:spcPct val="85000"/>
              </a:lnSpc>
              <a:spcBef>
                <a:spcPct val="25000"/>
              </a:spcBef>
              <a:spcAft>
                <a:spcPct val="0"/>
              </a:spcAft>
              <a:buClr>
                <a:srgbClr val="FF6801"/>
              </a:buClr>
              <a:buFont typeface="Wingdings" pitchFamily="2" charset="2"/>
              <a:buNone/>
            </a:pPr>
            <a:endParaRPr lang="en-US" sz="1100" dirty="0">
              <a:solidFill>
                <a:srgbClr val="000000"/>
              </a:solidFill>
              <a:latin typeface="Arial" charset="0"/>
              <a:cs typeface="Arial" charset="0"/>
            </a:endParaRPr>
          </a:p>
          <a:p>
            <a:pPr algn="l" eaLnBrk="0" fontAlgn="base" hangingPunct="0">
              <a:lnSpc>
                <a:spcPct val="85000"/>
              </a:lnSpc>
              <a:spcBef>
                <a:spcPct val="25000"/>
              </a:spcBef>
              <a:spcAft>
                <a:spcPct val="0"/>
              </a:spcAft>
              <a:buClr>
                <a:srgbClr val="FF6801"/>
              </a:buClr>
              <a:buFont typeface="Wingdings" pitchFamily="2" charset="2"/>
              <a:buNone/>
            </a:pPr>
            <a:r>
              <a:rPr lang="en-US" sz="1100" dirty="0" smtClean="0">
                <a:solidFill>
                  <a:srgbClr val="000000"/>
                </a:solidFill>
                <a:latin typeface="Arial" charset="0"/>
                <a:cs typeface="Arial" charset="0"/>
              </a:rPr>
              <a:t>*PCS  estimate as of </a:t>
            </a:r>
            <a:r>
              <a:rPr lang="en-US" sz="1100" dirty="0" smtClean="0">
                <a:solidFill>
                  <a:srgbClr val="000000"/>
                </a:solidFill>
              </a:rPr>
              <a:t>4/12/13</a:t>
            </a:r>
            <a:r>
              <a:rPr lang="en-US" sz="1100" dirty="0" smtClean="0">
                <a:solidFill>
                  <a:srgbClr val="000000"/>
                </a:solidFill>
                <a:latin typeface="Arial" charset="0"/>
                <a:cs typeface="Arial" charset="0"/>
              </a:rPr>
              <a:t>.</a:t>
            </a:r>
          </a:p>
          <a:p>
            <a:pPr algn="l" eaLnBrk="0" fontAlgn="base" hangingPunct="0">
              <a:lnSpc>
                <a:spcPct val="85000"/>
              </a:lnSpc>
              <a:spcBef>
                <a:spcPct val="25000"/>
              </a:spcBef>
              <a:spcAft>
                <a:spcPct val="0"/>
              </a:spcAft>
              <a:buClr>
                <a:srgbClr val="FF6801"/>
              </a:buClr>
              <a:buFont typeface="Wingdings" pitchFamily="2" charset="2"/>
              <a:buNone/>
            </a:pPr>
            <a:r>
              <a:rPr lang="en-US" sz="1100" dirty="0" smtClean="0">
                <a:solidFill>
                  <a:srgbClr val="000000"/>
                </a:solidFill>
                <a:latin typeface="Arial" charset="0"/>
                <a:cs typeface="Arial" charset="0"/>
              </a:rPr>
              <a:t>Sources</a:t>
            </a:r>
            <a:r>
              <a:rPr lang="en-US" sz="1100" dirty="0">
                <a:solidFill>
                  <a:srgbClr val="000000"/>
                </a:solidFill>
                <a:latin typeface="Arial" charset="0"/>
                <a:cs typeface="Arial" charset="0"/>
              </a:rPr>
              <a:t>: PCS; Insurance Information Institute inflation </a:t>
            </a:r>
            <a:r>
              <a:rPr lang="en-US" sz="1100" dirty="0" smtClean="0">
                <a:solidFill>
                  <a:srgbClr val="000000"/>
                </a:solidFill>
                <a:latin typeface="Arial" charset="0"/>
                <a:cs typeface="Arial" charset="0"/>
              </a:rPr>
              <a:t>adjustments to 2012 dollars using the CPI.</a:t>
            </a:r>
            <a:endParaRPr lang="en-US" sz="1100" dirty="0">
              <a:solidFill>
                <a:srgbClr val="000000"/>
              </a:solidFill>
              <a:latin typeface="Arial" charset="0"/>
              <a:cs typeface="Arial" charset="0"/>
            </a:endParaRPr>
          </a:p>
        </p:txBody>
      </p:sp>
      <p:graphicFrame>
        <p:nvGraphicFramePr>
          <p:cNvPr id="31746" name="Object 5"/>
          <p:cNvGraphicFramePr>
            <a:graphicFrameLocks noChangeAspect="1"/>
          </p:cNvGraphicFramePr>
          <p:nvPr/>
        </p:nvGraphicFramePr>
        <p:xfrm>
          <a:off x="179387" y="2928631"/>
          <a:ext cx="8964613" cy="3348037"/>
        </p:xfrm>
        <a:graphic>
          <a:graphicData uri="http://schemas.openxmlformats.org/presentationml/2006/ole">
            <p:oleObj spid="_x0000_s14958594" name="Chart" r:id="rId4" imgW="8419996" imgH="3371740" progId="MSGraph.Chart.8">
              <p:embed followColorScheme="full"/>
            </p:oleObj>
          </a:graphicData>
        </a:graphic>
      </p:graphicFrame>
      <p:sp>
        <p:nvSpPr>
          <p:cNvPr id="2067463" name="AutoShape 7"/>
          <p:cNvSpPr>
            <a:spLocks noChangeArrowheads="1"/>
          </p:cNvSpPr>
          <p:nvPr/>
        </p:nvSpPr>
        <p:spPr bwMode="blackWhite">
          <a:xfrm>
            <a:off x="4807975" y="2787445"/>
            <a:ext cx="3229896" cy="1224115"/>
          </a:xfrm>
          <a:prstGeom prst="wedgeRectCallout">
            <a:avLst>
              <a:gd name="adj1" fmla="val 25955"/>
              <a:gd name="adj2" fmla="val 8531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smtClean="0">
                <a:solidFill>
                  <a:srgbClr val="FFFFFF"/>
                </a:solidFill>
              </a:rPr>
              <a:t>Hurricane Sandy became the 3</a:t>
            </a:r>
            <a:r>
              <a:rPr lang="en-US" sz="2000" b="1" baseline="30000" dirty="0" smtClean="0">
                <a:solidFill>
                  <a:srgbClr val="FFFFFF"/>
                </a:solidFill>
              </a:rPr>
              <a:t>rd</a:t>
            </a:r>
            <a:r>
              <a:rPr lang="en-US" sz="2000" b="1" dirty="0" smtClean="0">
                <a:solidFill>
                  <a:srgbClr val="FFFFFF"/>
                </a:solidFill>
              </a:rPr>
              <a:t> </a:t>
            </a:r>
            <a:r>
              <a:rPr lang="en-US" sz="2000" b="1" dirty="0" smtClean="0">
                <a:solidFill>
                  <a:srgbClr val="FFFFFF"/>
                </a:solidFill>
                <a:latin typeface="Arial" charset="0"/>
                <a:cs typeface="Arial" charset="0"/>
              </a:rPr>
              <a:t>costliest </a:t>
            </a:r>
            <a:r>
              <a:rPr lang="en-US" sz="2000" b="1" dirty="0" smtClean="0">
                <a:solidFill>
                  <a:srgbClr val="FFFFFF"/>
                </a:solidFill>
              </a:rPr>
              <a:t>hurricane</a:t>
            </a:r>
            <a:r>
              <a:rPr lang="en-US" sz="2000" b="1" dirty="0" smtClean="0">
                <a:solidFill>
                  <a:srgbClr val="FFFFFF"/>
                </a:solidFill>
                <a:latin typeface="Arial" charset="0"/>
                <a:cs typeface="Arial" charset="0"/>
              </a:rPr>
              <a:t> </a:t>
            </a:r>
            <a:r>
              <a:rPr lang="en-US" sz="2000" b="1" dirty="0">
                <a:solidFill>
                  <a:srgbClr val="FFFFFF"/>
                </a:solidFill>
                <a:latin typeface="Arial" charset="0"/>
                <a:cs typeface="Arial" charset="0"/>
              </a:rPr>
              <a:t>in US insurance history</a:t>
            </a:r>
          </a:p>
        </p:txBody>
      </p:sp>
      <p:sp>
        <p:nvSpPr>
          <p:cNvPr id="10" name="AutoShape 7"/>
          <p:cNvSpPr>
            <a:spLocks noChangeArrowheads="1"/>
          </p:cNvSpPr>
          <p:nvPr/>
        </p:nvSpPr>
        <p:spPr bwMode="blackWhite">
          <a:xfrm>
            <a:off x="730649" y="3377380"/>
            <a:ext cx="2853209" cy="1291615"/>
          </a:xfrm>
          <a:prstGeom prst="wedgeRectCallout">
            <a:avLst>
              <a:gd name="adj1" fmla="val -42284"/>
              <a:gd name="adj2" fmla="val 8231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smtClean="0">
                <a:solidFill>
                  <a:srgbClr val="FFFFFF"/>
                </a:solidFill>
              </a:rPr>
              <a:t>Hurricane Irene became the 12</a:t>
            </a:r>
            <a:r>
              <a:rPr lang="en-US" sz="2000" b="1" baseline="30000" dirty="0" smtClean="0">
                <a:solidFill>
                  <a:srgbClr val="FFFFFF"/>
                </a:solidFill>
              </a:rPr>
              <a:t>th</a:t>
            </a:r>
            <a:r>
              <a:rPr lang="en-US" sz="2000" b="1" dirty="0" smtClean="0">
                <a:solidFill>
                  <a:srgbClr val="FFFFFF"/>
                </a:solidFill>
              </a:rPr>
              <a:t> most expensive hurricane in US history in 2011</a:t>
            </a:r>
            <a:endParaRPr lang="en-US" sz="2000" b="1" dirty="0">
              <a:solidFill>
                <a:srgbClr val="FFFFFF"/>
              </a:solidFill>
              <a:latin typeface="Arial" charset="0"/>
              <a:cs typeface="Arial" charset="0"/>
            </a:endParaRPr>
          </a:p>
        </p:txBody>
      </p:sp>
      <p:sp>
        <p:nvSpPr>
          <p:cNvPr id="13" name="Text Box 17"/>
          <p:cNvSpPr txBox="1">
            <a:spLocks noChangeArrowheads="1"/>
          </p:cNvSpPr>
          <p:nvPr/>
        </p:nvSpPr>
        <p:spPr bwMode="auto">
          <a:xfrm>
            <a:off x="870156" y="1710813"/>
            <a:ext cx="7772400" cy="830997"/>
          </a:xfrm>
          <a:prstGeom prst="rect">
            <a:avLst/>
          </a:prstGeom>
          <a:solidFill>
            <a:schemeClr val="accent1">
              <a:lumMod val="75000"/>
            </a:schemeClr>
          </a:solidFill>
          <a:ln w="9525" algn="ctr">
            <a:noFill/>
            <a:miter lim="800000"/>
            <a:headEnd/>
            <a:tailEnd/>
          </a:ln>
        </p:spPr>
        <p:txBody>
          <a:bodyPr wrap="square">
            <a:spAutoFit/>
          </a:bodyPr>
          <a:lstStyle/>
          <a:p>
            <a:pPr algn="ctr">
              <a:defRPr/>
            </a:pPr>
            <a:r>
              <a:rPr lang="en-US" sz="2400" b="1" dirty="0" smtClean="0">
                <a:solidFill>
                  <a:schemeClr val="bg1"/>
                </a:solidFill>
              </a:rPr>
              <a:t>10 of the 12 most costly hurricanes in insurance history occurred over the past 9 years (2004—2012)</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2067463"/>
                                        </p:tgtEl>
                                        <p:attrNameLst>
                                          <p:attrName>style.visibility</p:attrName>
                                        </p:attrNameLst>
                                      </p:cBhvr>
                                      <p:to>
                                        <p:strVal val="visible"/>
                                      </p:to>
                                    </p:set>
                                    <p:animEffect transition="in" filter="wipe(down)">
                                      <p:cBhvr>
                                        <p:cTn id="7" dur="500"/>
                                        <p:tgtEl>
                                          <p:spTgt spid="2067463"/>
                                        </p:tgtEl>
                                      </p:cBhvr>
                                    </p:animEffect>
                                  </p:childTnLst>
                                </p:cTn>
                              </p:par>
                            </p:childTnLst>
                          </p:cTn>
                        </p:par>
                        <p:par>
                          <p:cTn id="8" fill="hold">
                            <p:stCondLst>
                              <p:cond delay="1200"/>
                            </p:stCondLst>
                            <p:childTnLst>
                              <p:par>
                                <p:cTn id="9" presetID="22" presetClass="entr" presetSubtype="4" fill="hold" grpId="0" nodeType="afterEffect">
                                  <p:stCondLst>
                                    <p:cond delay="700"/>
                                  </p:stCondLst>
                                  <p:childTnLst>
                                    <p:set>
                                      <p:cBhvr>
                                        <p:cTn id="10" dur="1" fill="hold">
                                          <p:stCondLst>
                                            <p:cond delay="0"/>
                                          </p:stCondLst>
                                        </p:cTn>
                                        <p:tgtEl>
                                          <p:spTgt spid="10"/>
                                        </p:tgtEl>
                                        <p:attrNameLst>
                                          <p:attrName>style.visibility</p:attrName>
                                        </p:attrNameLst>
                                      </p:cBhvr>
                                      <p:to>
                                        <p:strVal val="visible"/>
                                      </p:to>
                                    </p:set>
                                    <p:animEffect transition="in" filter="wipe(down)">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463" grpId="0" animBg="1"/>
      <p:bldP spid="10"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Rectangle 2"/>
          <p:cNvSpPr>
            <a:spLocks noGrp="1" noChangeArrowheads="1"/>
          </p:cNvSpPr>
          <p:nvPr>
            <p:ph type="title"/>
          </p:nvPr>
        </p:nvSpPr>
        <p:spPr>
          <a:xfrm>
            <a:off x="66676" y="109538"/>
            <a:ext cx="7853643" cy="860425"/>
          </a:xfrm>
        </p:spPr>
        <p:txBody>
          <a:bodyPr/>
          <a:lstStyle/>
          <a:p>
            <a:r>
              <a:rPr lang="en-US" dirty="0" smtClean="0"/>
              <a:t>Hurricane Sandy: Claim Payments to Policyholders, by  State</a:t>
            </a:r>
          </a:p>
        </p:txBody>
      </p:sp>
      <p:graphicFrame>
        <p:nvGraphicFramePr>
          <p:cNvPr id="95234" name="Object 2"/>
          <p:cNvGraphicFramePr>
            <a:graphicFrameLocks/>
          </p:cNvGraphicFramePr>
          <p:nvPr/>
        </p:nvGraphicFramePr>
        <p:xfrm>
          <a:off x="215153" y="1276910"/>
          <a:ext cx="8673353" cy="4330700"/>
        </p:xfrm>
        <a:graphic>
          <a:graphicData uri="http://schemas.openxmlformats.org/presentationml/2006/ole">
            <p:oleObj spid="_x0000_s15197186" name="Chart" r:id="rId4" imgW="8439161" imgH="4333784" progId="MSGraph.Chart.8">
              <p:embed followColorScheme="full"/>
            </p:oleObj>
          </a:graphicData>
        </a:graphic>
      </p:graphicFrame>
      <p:sp>
        <p:nvSpPr>
          <p:cNvPr id="6" name="Rectangle 5"/>
          <p:cNvSpPr>
            <a:spLocks noChangeArrowheads="1"/>
          </p:cNvSpPr>
          <p:nvPr/>
        </p:nvSpPr>
        <p:spPr bwMode="blackWhite">
          <a:xfrm>
            <a:off x="454398" y="5595191"/>
            <a:ext cx="8232401" cy="6858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Insurers Will Pay at Least $18.75 Billion to 1.52 Million Policyholders Across 15 States and DC in the Wake of Hurricane Sandy</a:t>
            </a:r>
            <a:endParaRPr lang="en-US" b="1" dirty="0">
              <a:solidFill>
                <a:srgbClr val="FFFFFF"/>
              </a:solidFill>
            </a:endParaRPr>
          </a:p>
        </p:txBody>
      </p:sp>
      <p:sp>
        <p:nvSpPr>
          <p:cNvPr id="95239" name="Rectangle 110"/>
          <p:cNvSpPr>
            <a:spLocks noGrp="1" noChangeArrowheads="1"/>
          </p:cNvSpPr>
          <p:nvPr>
            <p:ph type="sldNum" sz="quarter" idx="12"/>
          </p:nvPr>
        </p:nvSpPr>
        <p:spPr>
          <a:noFill/>
        </p:spPr>
        <p:txBody>
          <a:bodyPr/>
          <a:lstStyle/>
          <a:p>
            <a:fld id="{108AF790-FF04-42DB-8600-2355AD6BD9B9}" type="slidenum">
              <a:rPr lang="en-US" smtClean="0"/>
              <a:pPr/>
              <a:t>77</a:t>
            </a:fld>
            <a:endParaRPr lang="en-US" smtClean="0"/>
          </a:p>
        </p:txBody>
      </p:sp>
      <p:sp>
        <p:nvSpPr>
          <p:cNvPr id="10" name="AutoShape 8"/>
          <p:cNvSpPr>
            <a:spLocks noChangeArrowheads="1"/>
          </p:cNvSpPr>
          <p:nvPr/>
        </p:nvSpPr>
        <p:spPr bwMode="blackWhite">
          <a:xfrm>
            <a:off x="3275554" y="1760265"/>
            <a:ext cx="2358329" cy="1398493"/>
          </a:xfrm>
          <a:prstGeom prst="wedgeRectCallout">
            <a:avLst>
              <a:gd name="adj1" fmla="val -125448"/>
              <a:gd name="adj2" fmla="val -340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600" b="1" dirty="0" smtClean="0">
                <a:solidFill>
                  <a:srgbClr val="FFFFFF"/>
                </a:solidFill>
                <a:latin typeface="Arial" pitchFamily="34" charset="0"/>
                <a:cs typeface="Arial" pitchFamily="34" charset="0"/>
              </a:rPr>
              <a:t>At $9.6B and $6.6B, respectively, NY and NJ suffered, by far, the largest losses from Hurricane Sandy</a:t>
            </a:r>
            <a:endParaRPr lang="en-US" sz="1600" b="1" dirty="0">
              <a:solidFill>
                <a:srgbClr val="FFFFFF"/>
              </a:solidFill>
              <a:latin typeface="Arial" pitchFamily="34" charset="0"/>
              <a:cs typeface="Arial" pitchFamily="34" charset="0"/>
            </a:endParaRPr>
          </a:p>
        </p:txBody>
      </p:sp>
      <p:sp>
        <p:nvSpPr>
          <p:cNvPr id="11" name="Rectangle 4"/>
          <p:cNvSpPr>
            <a:spLocks noChangeArrowheads="1"/>
          </p:cNvSpPr>
          <p:nvPr/>
        </p:nvSpPr>
        <p:spPr bwMode="black">
          <a:xfrm>
            <a:off x="255493" y="1196600"/>
            <a:ext cx="8221663" cy="276999"/>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000" b="1" dirty="0" smtClean="0">
                <a:solidFill>
                  <a:srgbClr val="225A7A"/>
                </a:solidFill>
              </a:rPr>
              <a:t>TOTAL = $18.75 BILLION</a:t>
            </a:r>
            <a:endParaRPr lang="en-US" sz="2000" b="1" dirty="0">
              <a:solidFill>
                <a:srgbClr val="225A7A"/>
              </a:solidFill>
            </a:endParaRPr>
          </a:p>
        </p:txBody>
      </p:sp>
      <p:sp>
        <p:nvSpPr>
          <p:cNvPr id="14" name="Rectangle 6"/>
          <p:cNvSpPr>
            <a:spLocks noChangeArrowheads="1"/>
          </p:cNvSpPr>
          <p:nvPr/>
        </p:nvSpPr>
        <p:spPr bwMode="black">
          <a:xfrm>
            <a:off x="347663" y="1074084"/>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 Thousands)</a:t>
            </a:r>
            <a:endParaRPr lang="en-US" sz="1600" b="1" dirty="0">
              <a:solidFill>
                <a:srgbClr val="225A7A"/>
              </a:solidFill>
            </a:endParaRPr>
          </a:p>
        </p:txBody>
      </p:sp>
      <p:sp>
        <p:nvSpPr>
          <p:cNvPr id="12" name="Rectangle 4"/>
          <p:cNvSpPr>
            <a:spLocks noChangeArrowheads="1"/>
          </p:cNvSpPr>
          <p:nvPr/>
        </p:nvSpPr>
        <p:spPr bwMode="auto">
          <a:xfrm>
            <a:off x="-127000" y="6301088"/>
            <a:ext cx="9191625" cy="61247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Sources: Catastrophe loss data is for Catastrophe Serial No. 90 (Oct. 28 – 31, 2012) from PCS as of Jan. 18, 2013; Insurance Information Institute . </a:t>
            </a:r>
            <a:endParaRPr lang="en-US" sz="1100"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childTnLst>
                          </p:cTn>
                        </p:par>
                        <p:par>
                          <p:cTn id="9" fill="hold">
                            <p:stCondLst>
                              <p:cond delay="1200"/>
                            </p:stCondLst>
                            <p:childTnLst>
                              <p:par>
                                <p:cTn id="10" presetID="22" presetClass="entr" presetSubtype="4" fill="hold" grpId="0" nodeType="afterEffect">
                                  <p:stCondLst>
                                    <p:cond delay="70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698" name="Object 2"/>
          <p:cNvGraphicFramePr>
            <a:graphicFrameLocks noChangeAspect="1"/>
          </p:cNvGraphicFramePr>
          <p:nvPr>
            <p:ph type="chart" idx="1"/>
          </p:nvPr>
        </p:nvGraphicFramePr>
        <p:xfrm>
          <a:off x="-297998" y="1346455"/>
          <a:ext cx="8736013" cy="4972050"/>
        </p:xfrm>
        <a:graphic>
          <a:graphicData uri="http://schemas.openxmlformats.org/presentationml/2006/ole">
            <p:oleObj spid="_x0000_s14959618" name="Chart" r:id="rId3" imgW="8620022" imgH="4905503" progId="MSGraph.Chart.8">
              <p:embed followColorScheme="full"/>
            </p:oleObj>
          </a:graphicData>
        </a:graphic>
      </p:graphicFrame>
      <p:sp>
        <p:nvSpPr>
          <p:cNvPr id="29699" name="Text Box 6"/>
          <p:cNvSpPr txBox="1">
            <a:spLocks noChangeArrowheads="1"/>
          </p:cNvSpPr>
          <p:nvPr/>
        </p:nvSpPr>
        <p:spPr bwMode="blackWhite">
          <a:xfrm>
            <a:off x="6430295" y="1076631"/>
            <a:ext cx="2585833" cy="2993923"/>
          </a:xfrm>
          <a:prstGeom prst="rect">
            <a:avLst/>
          </a:prstGeom>
          <a:gradFill rotWithShape="1">
            <a:gsLst>
              <a:gs pos="0">
                <a:srgbClr val="225A7A"/>
              </a:gs>
              <a:gs pos="100000">
                <a:srgbClr val="173C51"/>
              </a:gs>
            </a:gsLst>
            <a:lin ang="5400000" scaled="1"/>
          </a:gradFill>
          <a:ln w="28575" algn="ctr">
            <a:solidFill>
              <a:srgbClr val="FFFFFF"/>
            </a:solidFill>
            <a:miter lim="800000"/>
            <a:headEnd type="none" w="sm" len="sm"/>
            <a:tailEnd type="none" w="sm" len="sm"/>
          </a:ln>
        </p:spPr>
        <p:txBody>
          <a:bodyPr tIns="91440" bIns="91440" anchor="ctr"/>
          <a:lstStyle/>
          <a:p>
            <a:pPr algn="ctr" eaLnBrk="0" hangingPunct="0">
              <a:lnSpc>
                <a:spcPct val="85000"/>
              </a:lnSpc>
              <a:spcBef>
                <a:spcPct val="50000"/>
              </a:spcBef>
              <a:buClr>
                <a:srgbClr val="FFFFFF"/>
              </a:buClr>
              <a:buFont typeface="Wingdings" pitchFamily="2" charset="2"/>
              <a:buNone/>
            </a:pPr>
            <a:r>
              <a:rPr lang="en-US" b="1" dirty="0" smtClean="0">
                <a:solidFill>
                  <a:srgbClr val="FFFFFF"/>
                </a:solidFill>
              </a:rPr>
              <a:t>Hurricane Sandy resulted in an estimated 1.52 million privately insured claims resulting in an estimated $18.75 to $25 billion in insured losses.   Hurricane Katrina produced 1.74 million claims and $48.7B in losses (in 2012 $)</a:t>
            </a:r>
            <a:endParaRPr lang="en-US" b="1" dirty="0">
              <a:solidFill>
                <a:srgbClr val="FFFFFF"/>
              </a:solidFill>
            </a:endParaRPr>
          </a:p>
        </p:txBody>
      </p:sp>
      <p:sp>
        <p:nvSpPr>
          <p:cNvPr id="7" name="Title 8"/>
          <p:cNvSpPr txBox="1">
            <a:spLocks/>
          </p:cNvSpPr>
          <p:nvPr/>
        </p:nvSpPr>
        <p:spPr bwMode="black">
          <a:xfrm>
            <a:off x="39688" y="120650"/>
            <a:ext cx="7799387" cy="719138"/>
          </a:xfrm>
          <a:prstGeom prst="rect">
            <a:avLst/>
          </a:prstGeom>
          <a:noFill/>
          <a:ln w="9525">
            <a:noFill/>
            <a:miter lim="800000"/>
            <a:headEnd/>
            <a:tailEnd/>
          </a:ln>
        </p:spPr>
        <p:txBody>
          <a:bodyPr lIns="45720" rIns="45720" anchor="ctr"/>
          <a:lstStyle/>
          <a:p>
            <a:pPr algn="l" defTabSz="114300" eaLnBrk="0" hangingPunct="0">
              <a:lnSpc>
                <a:spcPct val="90000"/>
              </a:lnSpc>
              <a:defRPr/>
            </a:pPr>
            <a:r>
              <a:rPr lang="en-US" sz="3000" b="1" dirty="0" smtClean="0">
                <a:solidFill>
                  <a:srgbClr val="28688C"/>
                </a:solidFill>
                <a:latin typeface="Arial"/>
                <a:ea typeface="Arial Unicode MS"/>
                <a:cs typeface="Arial"/>
              </a:rPr>
              <a:t>Hurricane Sandy: Number of Claims </a:t>
            </a:r>
          </a:p>
          <a:p>
            <a:pPr algn="l" defTabSz="114300" eaLnBrk="0" hangingPunct="0">
              <a:lnSpc>
                <a:spcPct val="90000"/>
              </a:lnSpc>
              <a:defRPr/>
            </a:pPr>
            <a:r>
              <a:rPr lang="en-US" sz="3000" b="1" dirty="0" smtClean="0">
                <a:solidFill>
                  <a:srgbClr val="28688C"/>
                </a:solidFill>
                <a:latin typeface="Arial"/>
                <a:ea typeface="Arial Unicode MS"/>
                <a:cs typeface="Arial"/>
              </a:rPr>
              <a:t>by Type*</a:t>
            </a:r>
            <a:endParaRPr lang="en-US" sz="3000" b="1" kern="0" dirty="0">
              <a:solidFill>
                <a:srgbClr val="28688C"/>
              </a:solidFill>
              <a:ea typeface="+mj-ea"/>
              <a:cs typeface="+mj-cs"/>
            </a:endParaRPr>
          </a:p>
        </p:txBody>
      </p:sp>
      <p:sp>
        <p:nvSpPr>
          <p:cNvPr id="8" name="Rectangle 3"/>
          <p:cNvSpPr>
            <a:spLocks noChangeArrowheads="1"/>
          </p:cNvSpPr>
          <p:nvPr/>
        </p:nvSpPr>
        <p:spPr bwMode="auto">
          <a:xfrm>
            <a:off x="0" y="6266808"/>
            <a:ext cx="8242300" cy="553998"/>
          </a:xfrm>
          <a:prstGeom prst="rect">
            <a:avLst/>
          </a:prstGeom>
          <a:noFill/>
          <a:ln w="9525" algn="ctr">
            <a:noFill/>
            <a:miter lim="800000"/>
            <a:headEnd/>
            <a:tailEnd/>
          </a:ln>
        </p:spPr>
        <p:txBody>
          <a:bodyPr anchor="ctr">
            <a:spAutoFit/>
          </a:bodyPr>
          <a:lstStyle/>
          <a:p>
            <a:pPr algn="l">
              <a:defRPr/>
            </a:pPr>
            <a:r>
              <a:rPr lang="en-US" sz="1000" dirty="0" smtClean="0">
                <a:solidFill>
                  <a:schemeClr val="accent4">
                    <a:lumMod val="75000"/>
                  </a:schemeClr>
                </a:solidFill>
                <a:cs typeface="+mn-cs"/>
              </a:rPr>
              <a:t>*PCS claim count estimate s as of 1/18/13.  Loss estimate </a:t>
            </a:r>
            <a:r>
              <a:rPr lang="en-US" sz="1000" dirty="0" smtClean="0">
                <a:solidFill>
                  <a:schemeClr val="accent4">
                    <a:lumMod val="75000"/>
                  </a:schemeClr>
                </a:solidFill>
              </a:rPr>
              <a:t>represents PCS total ($18.75B) and upper end of range estimates by risk modelers RMS, </a:t>
            </a:r>
            <a:r>
              <a:rPr lang="en-US" sz="1000" dirty="0" err="1" smtClean="0">
                <a:solidFill>
                  <a:schemeClr val="accent4">
                    <a:lumMod val="75000"/>
                  </a:schemeClr>
                </a:solidFill>
              </a:rPr>
              <a:t>Eqecat</a:t>
            </a:r>
            <a:r>
              <a:rPr lang="en-US" sz="1000" dirty="0" smtClean="0">
                <a:solidFill>
                  <a:schemeClr val="accent4">
                    <a:lumMod val="75000"/>
                  </a:schemeClr>
                </a:solidFill>
              </a:rPr>
              <a:t> and AIR. All figures e</a:t>
            </a:r>
            <a:r>
              <a:rPr lang="en-US" sz="1000" dirty="0" smtClean="0">
                <a:solidFill>
                  <a:schemeClr val="accent4">
                    <a:lumMod val="75000"/>
                  </a:schemeClr>
                </a:solidFill>
                <a:cs typeface="+mn-cs"/>
              </a:rPr>
              <a:t>xclude losses paid by the NFIP.</a:t>
            </a:r>
          </a:p>
          <a:p>
            <a:pPr algn="l">
              <a:defRPr/>
            </a:pPr>
            <a:r>
              <a:rPr lang="en-US" sz="1000" dirty="0" smtClean="0">
                <a:solidFill>
                  <a:schemeClr val="accent4">
                    <a:lumMod val="75000"/>
                  </a:schemeClr>
                </a:solidFill>
                <a:cs typeface="+mn-cs"/>
              </a:rPr>
              <a:t>Source</a:t>
            </a:r>
            <a:r>
              <a:rPr lang="en-US" sz="1000" dirty="0">
                <a:solidFill>
                  <a:schemeClr val="accent4">
                    <a:lumMod val="75000"/>
                  </a:schemeClr>
                </a:solidFill>
                <a:cs typeface="+mn-cs"/>
              </a:rPr>
              <a:t>: </a:t>
            </a:r>
            <a:r>
              <a:rPr lang="en-US" sz="1000" dirty="0" smtClean="0">
                <a:solidFill>
                  <a:schemeClr val="accent4">
                    <a:lumMod val="75000"/>
                  </a:schemeClr>
                </a:solidFill>
                <a:cs typeface="+mn-cs"/>
              </a:rPr>
              <a:t>PCS; AIR, </a:t>
            </a:r>
            <a:r>
              <a:rPr lang="en-US" sz="1000" dirty="0" err="1" smtClean="0">
                <a:solidFill>
                  <a:schemeClr val="accent4">
                    <a:lumMod val="75000"/>
                  </a:schemeClr>
                </a:solidFill>
                <a:cs typeface="+mn-cs"/>
              </a:rPr>
              <a:t>Eqecat</a:t>
            </a:r>
            <a:r>
              <a:rPr lang="en-US" sz="1000" dirty="0" smtClean="0">
                <a:solidFill>
                  <a:schemeClr val="accent4">
                    <a:lumMod val="75000"/>
                  </a:schemeClr>
                </a:solidFill>
                <a:cs typeface="+mn-cs"/>
              </a:rPr>
              <a:t>, AIR Worldwide; Insurance Information Institute.</a:t>
            </a:r>
            <a:endParaRPr lang="en-US" sz="1000" i="1" dirty="0">
              <a:solidFill>
                <a:schemeClr val="accent4">
                  <a:lumMod val="75000"/>
                </a:schemeClr>
              </a:solidFill>
              <a:cs typeface="+mn-cs"/>
            </a:endParaRP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9" name="Slide Number Placeholder 8"/>
          <p:cNvSpPr>
            <a:spLocks noGrp="1"/>
          </p:cNvSpPr>
          <p:nvPr>
            <p:ph type="sldNum" sz="quarter" idx="12"/>
          </p:nvPr>
        </p:nvSpPr>
        <p:spPr/>
        <p:txBody>
          <a:bodyPr/>
          <a:lstStyle/>
          <a:p>
            <a:pPr>
              <a:defRPr/>
            </a:pPr>
            <a:fld id="{213DCD5A-272D-460F-810D-8B44844B5B0F}" type="slidenum">
              <a:rPr lang="en-US" smtClean="0"/>
              <a:pPr>
                <a:defRPr/>
              </a:pPr>
              <a:t>78</a:t>
            </a:fld>
            <a:endParaRPr lang="en-US"/>
          </a:p>
        </p:txBody>
      </p:sp>
      <p:sp>
        <p:nvSpPr>
          <p:cNvPr id="10" name="AutoShape 7"/>
          <p:cNvSpPr>
            <a:spLocks noChangeArrowheads="1"/>
          </p:cNvSpPr>
          <p:nvPr/>
        </p:nvSpPr>
        <p:spPr bwMode="blackWhite">
          <a:xfrm>
            <a:off x="250965" y="4856088"/>
            <a:ext cx="3229896" cy="1177366"/>
          </a:xfrm>
          <a:prstGeom prst="wedgeRectCallout">
            <a:avLst>
              <a:gd name="adj1" fmla="val 74222"/>
              <a:gd name="adj2" fmla="val -63647"/>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smtClean="0">
                <a:solidFill>
                  <a:srgbClr val="FFFFFF"/>
                </a:solidFill>
              </a:rPr>
              <a:t>Sandy is a high HO frequency, (relatively low)  severity event (avg. severity &lt;50% Katrina)</a:t>
            </a:r>
            <a:endParaRPr lang="en-US" sz="2000" b="1" dirty="0">
              <a:solidFill>
                <a:srgbClr val="FFFFFF"/>
              </a:solidFill>
              <a:latin typeface="Arial" charset="0"/>
              <a:cs typeface="Arial" charset="0"/>
            </a:endParaRPr>
          </a:p>
        </p:txBody>
      </p:sp>
      <p:sp>
        <p:nvSpPr>
          <p:cNvPr id="11" name="Rectangle 6"/>
          <p:cNvSpPr>
            <a:spLocks noChangeArrowheads="1"/>
          </p:cNvSpPr>
          <p:nvPr/>
        </p:nvSpPr>
        <p:spPr bwMode="black">
          <a:xfrm>
            <a:off x="1814046" y="1209983"/>
            <a:ext cx="4291780" cy="332399"/>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Total Claims = 1.52 Million*</a:t>
            </a:r>
            <a:endParaRPr lang="en-US" sz="2400" b="1" u="sng" dirty="0">
              <a:solidFill>
                <a:srgbClr val="225A7A"/>
              </a:solidFill>
            </a:endParaRPr>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70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698" name="Object 2"/>
          <p:cNvGraphicFramePr>
            <a:graphicFrameLocks noChangeAspect="1"/>
          </p:cNvGraphicFramePr>
          <p:nvPr>
            <p:ph type="chart" idx="1"/>
          </p:nvPr>
        </p:nvGraphicFramePr>
        <p:xfrm>
          <a:off x="-430733" y="1287463"/>
          <a:ext cx="8736013" cy="4972050"/>
        </p:xfrm>
        <a:graphic>
          <a:graphicData uri="http://schemas.openxmlformats.org/presentationml/2006/ole">
            <p:oleObj spid="_x0000_s15195138" name="Chart" r:id="rId3" imgW="8620022" imgH="4905503" progId="MSGraph.Chart.8">
              <p:embed followColorScheme="full"/>
            </p:oleObj>
          </a:graphicData>
        </a:graphic>
      </p:graphicFrame>
      <p:sp>
        <p:nvSpPr>
          <p:cNvPr id="29699" name="Text Box 6"/>
          <p:cNvSpPr txBox="1">
            <a:spLocks noChangeArrowheads="1"/>
          </p:cNvSpPr>
          <p:nvPr/>
        </p:nvSpPr>
        <p:spPr bwMode="blackWhite">
          <a:xfrm>
            <a:off x="6366437" y="1179872"/>
            <a:ext cx="2585833" cy="2713702"/>
          </a:xfrm>
          <a:prstGeom prst="rect">
            <a:avLst/>
          </a:prstGeom>
          <a:gradFill rotWithShape="1">
            <a:gsLst>
              <a:gs pos="0">
                <a:srgbClr val="225A7A"/>
              </a:gs>
              <a:gs pos="100000">
                <a:srgbClr val="173C51"/>
              </a:gs>
            </a:gsLst>
            <a:lin ang="5400000" scaled="1"/>
          </a:gradFill>
          <a:ln w="28575" algn="ctr">
            <a:solidFill>
              <a:srgbClr val="FFFFFF"/>
            </a:solidFill>
            <a:miter lim="800000"/>
            <a:headEnd type="none" w="sm" len="sm"/>
            <a:tailEnd type="none" w="sm" len="sm"/>
          </a:ln>
        </p:spPr>
        <p:txBody>
          <a:bodyPr tIns="91440" bIns="91440" anchor="ctr"/>
          <a:lstStyle/>
          <a:p>
            <a:pPr algn="ctr" eaLnBrk="0" hangingPunct="0">
              <a:lnSpc>
                <a:spcPct val="85000"/>
              </a:lnSpc>
              <a:spcBef>
                <a:spcPct val="50000"/>
              </a:spcBef>
              <a:buClr>
                <a:srgbClr val="FFFFFF"/>
              </a:buClr>
              <a:buFont typeface="Wingdings" pitchFamily="2" charset="2"/>
              <a:buNone/>
            </a:pPr>
            <a:r>
              <a:rPr lang="en-US" b="1" dirty="0" smtClean="0">
                <a:solidFill>
                  <a:srgbClr val="FFFFFF"/>
                </a:solidFill>
              </a:rPr>
              <a:t>Although Commercial Lines accounted for only 13% of total claims, they account for 48% of all claim dollars paid. In most hurricanes, Commercial Lines accounts for about 1/3 of insured losses.</a:t>
            </a:r>
            <a:endParaRPr lang="en-US" b="1" dirty="0">
              <a:solidFill>
                <a:srgbClr val="FFFFFF"/>
              </a:solidFill>
            </a:endParaRPr>
          </a:p>
        </p:txBody>
      </p:sp>
      <p:sp>
        <p:nvSpPr>
          <p:cNvPr id="7" name="Title 8"/>
          <p:cNvSpPr txBox="1">
            <a:spLocks/>
          </p:cNvSpPr>
          <p:nvPr/>
        </p:nvSpPr>
        <p:spPr bwMode="black">
          <a:xfrm>
            <a:off x="39688" y="120650"/>
            <a:ext cx="7799387" cy="719138"/>
          </a:xfrm>
          <a:prstGeom prst="rect">
            <a:avLst/>
          </a:prstGeom>
          <a:noFill/>
          <a:ln w="9525">
            <a:noFill/>
            <a:miter lim="800000"/>
            <a:headEnd/>
            <a:tailEnd/>
          </a:ln>
        </p:spPr>
        <p:txBody>
          <a:bodyPr lIns="45720" rIns="45720" anchor="ctr"/>
          <a:lstStyle/>
          <a:p>
            <a:pPr algn="l" defTabSz="114300" eaLnBrk="0" hangingPunct="0">
              <a:lnSpc>
                <a:spcPct val="90000"/>
              </a:lnSpc>
              <a:defRPr/>
            </a:pPr>
            <a:r>
              <a:rPr lang="en-US" sz="3000" b="1" dirty="0" smtClean="0">
                <a:solidFill>
                  <a:srgbClr val="28688C"/>
                </a:solidFill>
                <a:latin typeface="Arial"/>
                <a:ea typeface="Arial Unicode MS"/>
                <a:cs typeface="Arial"/>
              </a:rPr>
              <a:t>Hurricane Sandy: Insured Loss by</a:t>
            </a:r>
          </a:p>
          <a:p>
            <a:pPr algn="l" defTabSz="114300" eaLnBrk="0" hangingPunct="0">
              <a:lnSpc>
                <a:spcPct val="90000"/>
              </a:lnSpc>
              <a:defRPr/>
            </a:pPr>
            <a:r>
              <a:rPr lang="en-US" sz="3000" b="1" dirty="0" smtClean="0">
                <a:solidFill>
                  <a:srgbClr val="28688C"/>
                </a:solidFill>
                <a:latin typeface="Arial"/>
                <a:ea typeface="Arial Unicode MS"/>
                <a:cs typeface="Arial"/>
              </a:rPr>
              <a:t>Claim Type*  ($ Millions)</a:t>
            </a:r>
            <a:endParaRPr lang="en-US" sz="3000" b="1" kern="0" dirty="0">
              <a:solidFill>
                <a:srgbClr val="28688C"/>
              </a:solidFill>
              <a:ea typeface="+mj-ea"/>
              <a:cs typeface="+mj-cs"/>
            </a:endParaRPr>
          </a:p>
        </p:txBody>
      </p:sp>
      <p:sp>
        <p:nvSpPr>
          <p:cNvPr id="8" name="Rectangle 3"/>
          <p:cNvSpPr>
            <a:spLocks noChangeArrowheads="1"/>
          </p:cNvSpPr>
          <p:nvPr/>
        </p:nvSpPr>
        <p:spPr bwMode="auto">
          <a:xfrm>
            <a:off x="0" y="6387991"/>
            <a:ext cx="8242300" cy="400110"/>
          </a:xfrm>
          <a:prstGeom prst="rect">
            <a:avLst/>
          </a:prstGeom>
          <a:noFill/>
          <a:ln w="9525" algn="ctr">
            <a:noFill/>
            <a:miter lim="800000"/>
            <a:headEnd/>
            <a:tailEnd/>
          </a:ln>
        </p:spPr>
        <p:txBody>
          <a:bodyPr anchor="ctr">
            <a:spAutoFit/>
          </a:bodyPr>
          <a:lstStyle/>
          <a:p>
            <a:pPr algn="l">
              <a:defRPr/>
            </a:pPr>
            <a:r>
              <a:rPr lang="en-US" sz="1000" dirty="0" smtClean="0">
                <a:solidFill>
                  <a:schemeClr val="accent4">
                    <a:lumMod val="75000"/>
                  </a:schemeClr>
                </a:solidFill>
                <a:cs typeface="+mn-cs"/>
              </a:rPr>
              <a:t>*PCS insured loss estimates as of 1/18/13.</a:t>
            </a:r>
            <a:r>
              <a:rPr lang="en-US" sz="1000" dirty="0" smtClean="0">
                <a:solidFill>
                  <a:schemeClr val="accent4">
                    <a:lumMod val="75000"/>
                  </a:schemeClr>
                </a:solidFill>
              </a:rPr>
              <a:t> Catastrophe modeler estimates range up to $25 billion.  All figures e</a:t>
            </a:r>
            <a:r>
              <a:rPr lang="en-US" sz="1000" dirty="0" smtClean="0">
                <a:solidFill>
                  <a:schemeClr val="accent4">
                    <a:lumMod val="75000"/>
                  </a:schemeClr>
                </a:solidFill>
                <a:cs typeface="+mn-cs"/>
              </a:rPr>
              <a:t>xclude losses paid by the NFIP.</a:t>
            </a:r>
          </a:p>
          <a:p>
            <a:pPr algn="l">
              <a:defRPr/>
            </a:pPr>
            <a:r>
              <a:rPr lang="en-US" sz="1000" dirty="0" smtClean="0">
                <a:solidFill>
                  <a:schemeClr val="accent4">
                    <a:lumMod val="75000"/>
                  </a:schemeClr>
                </a:solidFill>
                <a:cs typeface="+mn-cs"/>
              </a:rPr>
              <a:t>Source</a:t>
            </a:r>
            <a:r>
              <a:rPr lang="en-US" sz="1000" dirty="0">
                <a:solidFill>
                  <a:schemeClr val="accent4">
                    <a:lumMod val="75000"/>
                  </a:schemeClr>
                </a:solidFill>
                <a:cs typeface="+mn-cs"/>
              </a:rPr>
              <a:t>: </a:t>
            </a:r>
            <a:r>
              <a:rPr lang="en-US" sz="1000" dirty="0" smtClean="0">
                <a:solidFill>
                  <a:schemeClr val="accent4">
                    <a:lumMod val="75000"/>
                  </a:schemeClr>
                </a:solidFill>
                <a:cs typeface="+mn-cs"/>
              </a:rPr>
              <a:t>PCS;  Insurance Information Institute.</a:t>
            </a:r>
            <a:endParaRPr lang="en-US" sz="1000" i="1" dirty="0">
              <a:solidFill>
                <a:schemeClr val="accent4">
                  <a:lumMod val="75000"/>
                </a:schemeClr>
              </a:solidFill>
              <a:cs typeface="+mn-cs"/>
            </a:endParaRP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9" name="Slide Number Placeholder 8"/>
          <p:cNvSpPr>
            <a:spLocks noGrp="1"/>
          </p:cNvSpPr>
          <p:nvPr>
            <p:ph type="sldNum" sz="quarter" idx="12"/>
          </p:nvPr>
        </p:nvSpPr>
        <p:spPr/>
        <p:txBody>
          <a:bodyPr/>
          <a:lstStyle/>
          <a:p>
            <a:pPr>
              <a:defRPr/>
            </a:pPr>
            <a:fld id="{213DCD5A-272D-460F-810D-8B44844B5B0F}" type="slidenum">
              <a:rPr lang="en-US" smtClean="0"/>
              <a:pPr>
                <a:defRPr/>
              </a:pPr>
              <a:t>79</a:t>
            </a:fld>
            <a:endParaRPr lang="en-US"/>
          </a:p>
        </p:txBody>
      </p:sp>
      <p:sp>
        <p:nvSpPr>
          <p:cNvPr id="11" name="Rectangle 6"/>
          <p:cNvSpPr>
            <a:spLocks noChangeArrowheads="1"/>
          </p:cNvSpPr>
          <p:nvPr/>
        </p:nvSpPr>
        <p:spPr bwMode="black">
          <a:xfrm>
            <a:off x="1194619" y="1209983"/>
            <a:ext cx="4911207" cy="332399"/>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400" b="1" u="sng" dirty="0" smtClean="0">
                <a:solidFill>
                  <a:srgbClr val="225A7A"/>
                </a:solidFill>
              </a:rPr>
              <a:t>Total Claim Value = $18.75 Billion*</a:t>
            </a:r>
            <a:endParaRPr lang="en-US" sz="2400" b="1" u="sng" dirty="0">
              <a:solidFill>
                <a:srgbClr val="225A7A"/>
              </a:solidFill>
            </a:endParaRPr>
          </a:p>
        </p:txBody>
      </p:sp>
    </p:spTree>
  </p:cSld>
  <p:clrMapOvr>
    <a:masterClrMapping/>
  </p:clrMapOvr>
  <p:transition>
    <p:wipe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Rectangle 2"/>
          <p:cNvSpPr txBox="1">
            <a:spLocks noChangeArrowheads="1"/>
          </p:cNvSpPr>
          <p:nvPr/>
        </p:nvSpPr>
        <p:spPr bwMode="black">
          <a:xfrm>
            <a:off x="44250" y="73025"/>
            <a:ext cx="7875639" cy="860425"/>
          </a:xfrm>
          <a:prstGeom prst="rect">
            <a:avLst/>
          </a:prstGeom>
          <a:noFill/>
          <a:ln w="9525">
            <a:noFill/>
            <a:miter lim="800000"/>
            <a:headEnd/>
            <a:tailEnd/>
          </a:ln>
        </p:spPr>
        <p:txBody>
          <a:bodyPr lIns="45720" rIns="45720" anchor="ctr"/>
          <a:lstStyle/>
          <a:p>
            <a:pPr defTabSz="114300" eaLnBrk="0" hangingPunct="0">
              <a:lnSpc>
                <a:spcPct val="90000"/>
              </a:lnSpc>
              <a:defRPr/>
            </a:pPr>
            <a:r>
              <a:rPr lang="en-US" sz="3000" b="1" kern="0" dirty="0" smtClean="0">
                <a:solidFill>
                  <a:srgbClr val="225A7A"/>
                </a:solidFill>
                <a:ea typeface="+mj-ea"/>
                <a:cs typeface="+mj-cs"/>
              </a:rPr>
              <a:t>Federal Spending as a Share of State GDP: Vulnerability to Sequestration Varies</a:t>
            </a:r>
            <a:endParaRPr lang="en-US" sz="3000" b="1" kern="0" dirty="0">
              <a:solidFill>
                <a:srgbClr val="225A7A"/>
              </a:solidFill>
              <a:ea typeface="+mj-ea"/>
              <a:cs typeface="+mj-cs"/>
            </a:endParaRPr>
          </a:p>
        </p:txBody>
      </p:sp>
      <p:sp>
        <p:nvSpPr>
          <p:cNvPr id="74758" name="Rectangle 6"/>
          <p:cNvSpPr>
            <a:spLocks noChangeArrowheads="1"/>
          </p:cNvSpPr>
          <p:nvPr/>
        </p:nvSpPr>
        <p:spPr bwMode="auto">
          <a:xfrm>
            <a:off x="-176976" y="6582155"/>
            <a:ext cx="8942388" cy="27584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defRPr/>
            </a:pPr>
            <a:r>
              <a:rPr lang="en-US" sz="1050" dirty="0"/>
              <a:t>Sources: </a:t>
            </a:r>
            <a:r>
              <a:rPr lang="en-US" sz="1050" dirty="0" smtClean="0"/>
              <a:t>Pew Center on the States (2012)  </a:t>
            </a:r>
            <a:r>
              <a:rPr lang="en-US" sz="1050" i="1" dirty="0" smtClean="0"/>
              <a:t>Impact of the Fiscal Cliff on the States</a:t>
            </a:r>
            <a:r>
              <a:rPr lang="en-US" sz="1050" dirty="0" smtClean="0"/>
              <a:t>; Wells Fargo; Insurance </a:t>
            </a:r>
            <a:r>
              <a:rPr lang="en-US" sz="1050" dirty="0"/>
              <a:t>Information Institute.</a:t>
            </a:r>
          </a:p>
        </p:txBody>
      </p:sp>
      <p:sp>
        <p:nvSpPr>
          <p:cNvPr id="9" name="Date Placeholder 8"/>
          <p:cNvSpPr>
            <a:spLocks noGrp="1"/>
          </p:cNvSpPr>
          <p:nvPr>
            <p:ph type="dt" sz="quarter" idx="10"/>
          </p:nvPr>
        </p:nvSpPr>
        <p:spPr/>
        <p:txBody>
          <a:bodyPr/>
          <a:lstStyle/>
          <a:p>
            <a:pPr>
              <a:defRPr/>
            </a:pPr>
            <a:r>
              <a:rPr lang="en-US"/>
              <a:t>12/01/09 - 9pm</a:t>
            </a:r>
          </a:p>
        </p:txBody>
      </p:sp>
      <p:sp>
        <p:nvSpPr>
          <p:cNvPr id="11" name="Slide Number Placeholder 10"/>
          <p:cNvSpPr>
            <a:spLocks noGrp="1"/>
          </p:cNvSpPr>
          <p:nvPr>
            <p:ph type="sldNum" sz="quarter" idx="12"/>
          </p:nvPr>
        </p:nvSpPr>
        <p:spPr/>
        <p:txBody>
          <a:bodyPr/>
          <a:lstStyle/>
          <a:p>
            <a:pPr>
              <a:defRPr/>
            </a:pPr>
            <a:fld id="{0EB074E3-34FC-4F2A-8E61-DEE1E5BB130A}" type="slidenum">
              <a:rPr lang="en-US" smtClean="0"/>
              <a:pPr>
                <a:defRPr/>
              </a:pPr>
              <a:t>8</a:t>
            </a:fld>
            <a:endParaRPr lang="en-US"/>
          </a:p>
        </p:txBody>
      </p:sp>
      <p:sp>
        <p:nvSpPr>
          <p:cNvPr id="38918" name="AutoShape 2" descr="Chart 1, showing growth in real GDP by state"/>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38919" name="AutoShape 4" descr="Chart 1, showing growth in real GDP by state"/>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38920" name="AutoShape 6" descr="Chart 2, annual percent change in real GDP by region"/>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pic>
        <p:nvPicPr>
          <p:cNvPr id="15753218" name="Picture 2"/>
          <p:cNvPicPr>
            <a:picLocks noChangeAspect="1" noChangeArrowheads="1"/>
          </p:cNvPicPr>
          <p:nvPr/>
        </p:nvPicPr>
        <p:blipFill>
          <a:blip r:embed="rId3" cstate="email"/>
          <a:srcRect/>
          <a:stretch>
            <a:fillRect/>
          </a:stretch>
        </p:blipFill>
        <p:spPr bwMode="auto">
          <a:xfrm>
            <a:off x="-1" y="1510838"/>
            <a:ext cx="8731045" cy="4950790"/>
          </a:xfrm>
          <a:prstGeom prst="rect">
            <a:avLst/>
          </a:prstGeom>
          <a:noFill/>
          <a:ln w="9525">
            <a:noFill/>
            <a:miter lim="800000"/>
            <a:headEnd/>
            <a:tailEnd/>
          </a:ln>
        </p:spPr>
      </p:pic>
      <p:sp>
        <p:nvSpPr>
          <p:cNvPr id="10" name="AutoShape 6"/>
          <p:cNvSpPr>
            <a:spLocks noChangeArrowheads="1"/>
          </p:cNvSpPr>
          <p:nvPr/>
        </p:nvSpPr>
        <p:spPr bwMode="blackWhite">
          <a:xfrm>
            <a:off x="3807539" y="1103206"/>
            <a:ext cx="2755492" cy="961563"/>
          </a:xfrm>
          <a:prstGeom prst="wedgeRectCallout">
            <a:avLst>
              <a:gd name="adj1" fmla="val -93567"/>
              <a:gd name="adj2" fmla="val 7967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sz="1600" b="1" dirty="0" smtClean="0">
                <a:solidFill>
                  <a:schemeClr val="bg1"/>
                </a:solidFill>
              </a:rPr>
              <a:t>WA and ID are more vulnerable to the effects of sequestration</a:t>
            </a:r>
            <a:endParaRPr lang="en-US" sz="1600" b="1" dirty="0">
              <a:solidFill>
                <a:schemeClr val="bg1"/>
              </a:solidFill>
              <a:latin typeface="Arial" charset="0"/>
            </a:endParaRPr>
          </a:p>
        </p:txBody>
      </p:sp>
      <p:sp>
        <p:nvSpPr>
          <p:cNvPr id="12" name="Rectangle 8"/>
          <p:cNvSpPr>
            <a:spLocks noChangeArrowheads="1"/>
          </p:cNvSpPr>
          <p:nvPr/>
        </p:nvSpPr>
        <p:spPr bwMode="auto">
          <a:xfrm>
            <a:off x="1469924" y="1784551"/>
            <a:ext cx="1710812" cy="1567323"/>
          </a:xfrm>
          <a:prstGeom prst="rect">
            <a:avLst/>
          </a:prstGeom>
          <a:noFill/>
          <a:ln w="38100">
            <a:solidFill>
              <a:srgbClr val="FF00FF"/>
            </a:solidFill>
            <a:miter lim="800000"/>
            <a:headEnd/>
            <a:tailEnd/>
          </a:ln>
        </p:spPr>
        <p:txBody>
          <a:bodyPr lIns="92075" tIns="46038" rIns="92075" bIns="46038" anchor="ctr"/>
          <a:lstStyle/>
          <a:p>
            <a:pPr eaLnBrk="0" hangingPunct="0">
              <a:spcBef>
                <a:spcPct val="50000"/>
              </a:spcBef>
              <a:buClr>
                <a:srgbClr val="FF3300"/>
              </a:buClr>
              <a:buFont typeface="Wingdings" pitchFamily="2" charset="2"/>
              <a:buNone/>
            </a:pPr>
            <a:endParaRPr lang="en-US" sz="1000">
              <a:latin typeface="Times New Roman" pitchFamily="18"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8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9698" name="Object 2"/>
          <p:cNvGraphicFramePr>
            <a:graphicFrameLocks noChangeAspect="1"/>
          </p:cNvGraphicFramePr>
          <p:nvPr>
            <p:ph type="chart" idx="1"/>
          </p:nvPr>
        </p:nvGraphicFramePr>
        <p:xfrm>
          <a:off x="-356267" y="1331709"/>
          <a:ext cx="8736013" cy="4972050"/>
        </p:xfrm>
        <a:graphic>
          <a:graphicData uri="http://schemas.openxmlformats.org/presentationml/2006/ole">
            <p:oleObj spid="_x0000_s14960642" name="Chart" r:id="rId3" imgW="8620022" imgH="4905503" progId="MSGraph.Chart.8">
              <p:embed followColorScheme="full"/>
            </p:oleObj>
          </a:graphicData>
        </a:graphic>
      </p:graphicFrame>
      <p:sp>
        <p:nvSpPr>
          <p:cNvPr id="7" name="Title 8"/>
          <p:cNvSpPr txBox="1">
            <a:spLocks/>
          </p:cNvSpPr>
          <p:nvPr/>
        </p:nvSpPr>
        <p:spPr bwMode="black">
          <a:xfrm>
            <a:off x="39688" y="120650"/>
            <a:ext cx="7799387" cy="719138"/>
          </a:xfrm>
          <a:prstGeom prst="rect">
            <a:avLst/>
          </a:prstGeom>
          <a:noFill/>
          <a:ln w="9525">
            <a:noFill/>
            <a:miter lim="800000"/>
            <a:headEnd/>
            <a:tailEnd/>
          </a:ln>
        </p:spPr>
        <p:txBody>
          <a:bodyPr lIns="45720" rIns="45720" anchor="ctr"/>
          <a:lstStyle/>
          <a:p>
            <a:pPr algn="l" defTabSz="114300" eaLnBrk="0" hangingPunct="0">
              <a:lnSpc>
                <a:spcPct val="90000"/>
              </a:lnSpc>
              <a:defRPr/>
            </a:pPr>
            <a:r>
              <a:rPr lang="en-US" sz="3000" b="1" dirty="0" smtClean="0">
                <a:solidFill>
                  <a:srgbClr val="28688C"/>
                </a:solidFill>
                <a:latin typeface="Arial"/>
                <a:ea typeface="Arial Unicode MS"/>
                <a:cs typeface="Arial"/>
              </a:rPr>
              <a:t>Hurricane Sandy: Value of Homeowners Claims Paid, by State*  ($ Millions)</a:t>
            </a:r>
            <a:endParaRPr lang="en-US" sz="3000" b="1" kern="0" dirty="0">
              <a:solidFill>
                <a:srgbClr val="28688C"/>
              </a:solidFill>
              <a:ea typeface="+mj-ea"/>
              <a:cs typeface="+mj-cs"/>
            </a:endParaRPr>
          </a:p>
        </p:txBody>
      </p:sp>
      <p:sp>
        <p:nvSpPr>
          <p:cNvPr id="8" name="Rectangle 3"/>
          <p:cNvSpPr>
            <a:spLocks noChangeArrowheads="1"/>
          </p:cNvSpPr>
          <p:nvPr/>
        </p:nvSpPr>
        <p:spPr bwMode="auto">
          <a:xfrm>
            <a:off x="0" y="6363416"/>
            <a:ext cx="8242300" cy="400110"/>
          </a:xfrm>
          <a:prstGeom prst="rect">
            <a:avLst/>
          </a:prstGeom>
          <a:noFill/>
          <a:ln w="9525" algn="ctr">
            <a:noFill/>
            <a:miter lim="800000"/>
            <a:headEnd/>
            <a:tailEnd/>
          </a:ln>
        </p:spPr>
        <p:txBody>
          <a:bodyPr anchor="ctr">
            <a:spAutoFit/>
          </a:bodyPr>
          <a:lstStyle/>
          <a:p>
            <a:pPr algn="l">
              <a:defRPr/>
            </a:pPr>
            <a:r>
              <a:rPr lang="en-US" sz="1000" dirty="0" smtClean="0">
                <a:solidFill>
                  <a:schemeClr val="accent4">
                    <a:lumMod val="75000"/>
                  </a:schemeClr>
                </a:solidFill>
                <a:cs typeface="+mn-cs"/>
              </a:rPr>
              <a:t>*Preliminary as of 1/18/13.</a:t>
            </a:r>
          </a:p>
          <a:p>
            <a:pPr algn="l">
              <a:defRPr/>
            </a:pPr>
            <a:r>
              <a:rPr lang="en-US" sz="1000" dirty="0" smtClean="0">
                <a:solidFill>
                  <a:schemeClr val="accent4">
                    <a:lumMod val="75000"/>
                  </a:schemeClr>
                </a:solidFill>
                <a:cs typeface="+mn-cs"/>
              </a:rPr>
              <a:t>Source</a:t>
            </a:r>
            <a:r>
              <a:rPr lang="en-US" sz="1000" dirty="0">
                <a:solidFill>
                  <a:schemeClr val="accent4">
                    <a:lumMod val="75000"/>
                  </a:schemeClr>
                </a:solidFill>
                <a:cs typeface="+mn-cs"/>
              </a:rPr>
              <a:t>: </a:t>
            </a:r>
            <a:r>
              <a:rPr lang="en-US" sz="1000" dirty="0" smtClean="0">
                <a:solidFill>
                  <a:schemeClr val="accent4">
                    <a:lumMod val="75000"/>
                  </a:schemeClr>
                </a:solidFill>
                <a:cs typeface="+mn-cs"/>
              </a:rPr>
              <a:t>PCS.</a:t>
            </a:r>
            <a:endParaRPr lang="en-US" sz="1000" i="1" dirty="0">
              <a:solidFill>
                <a:schemeClr val="accent4">
                  <a:lumMod val="75000"/>
                </a:schemeClr>
              </a:solidFill>
              <a:cs typeface="+mn-cs"/>
            </a:endParaRP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9" name="Slide Number Placeholder 8"/>
          <p:cNvSpPr>
            <a:spLocks noGrp="1"/>
          </p:cNvSpPr>
          <p:nvPr>
            <p:ph type="sldNum" sz="quarter" idx="12"/>
          </p:nvPr>
        </p:nvSpPr>
        <p:spPr/>
        <p:txBody>
          <a:bodyPr/>
          <a:lstStyle/>
          <a:p>
            <a:pPr>
              <a:defRPr/>
            </a:pPr>
            <a:fld id="{213DCD5A-272D-460F-810D-8B44844B5B0F}" type="slidenum">
              <a:rPr lang="en-US" smtClean="0"/>
              <a:pPr>
                <a:defRPr/>
              </a:pPr>
              <a:t>80</a:t>
            </a:fld>
            <a:endParaRPr lang="en-US"/>
          </a:p>
        </p:txBody>
      </p:sp>
      <p:sp>
        <p:nvSpPr>
          <p:cNvPr id="10" name="Text Box 6"/>
          <p:cNvSpPr txBox="1">
            <a:spLocks noChangeArrowheads="1"/>
          </p:cNvSpPr>
          <p:nvPr/>
        </p:nvSpPr>
        <p:spPr bwMode="blackWhite">
          <a:xfrm>
            <a:off x="6508665" y="1081549"/>
            <a:ext cx="2527180" cy="3529780"/>
          </a:xfrm>
          <a:prstGeom prst="rect">
            <a:avLst/>
          </a:prstGeom>
          <a:gradFill rotWithShape="1">
            <a:gsLst>
              <a:gs pos="0">
                <a:srgbClr val="225A7A"/>
              </a:gs>
              <a:gs pos="100000">
                <a:srgbClr val="173C51"/>
              </a:gs>
            </a:gsLst>
            <a:lin ang="5400000" scaled="1"/>
          </a:gradFill>
          <a:ln w="28575" algn="ctr">
            <a:solidFill>
              <a:srgbClr val="FFFFFF"/>
            </a:solidFill>
            <a:miter lim="800000"/>
            <a:headEnd type="none" w="sm" len="sm"/>
            <a:tailEnd type="none" w="sm" len="sm"/>
          </a:ln>
        </p:spPr>
        <p:txBody>
          <a:bodyPr tIns="91440" bIns="91440" anchor="ctr"/>
          <a:lstStyle/>
          <a:p>
            <a:pPr algn="ctr" eaLnBrk="0" hangingPunct="0">
              <a:lnSpc>
                <a:spcPct val="85000"/>
              </a:lnSpc>
              <a:spcBef>
                <a:spcPct val="50000"/>
              </a:spcBef>
              <a:buClr>
                <a:srgbClr val="FFFFFF"/>
              </a:buClr>
              <a:buFont typeface="Wingdings" pitchFamily="2" charset="2"/>
              <a:buNone/>
            </a:pPr>
            <a:r>
              <a:rPr lang="en-US" b="1" u="sng" dirty="0" smtClean="0">
                <a:solidFill>
                  <a:srgbClr val="FFFFFF"/>
                </a:solidFill>
              </a:rPr>
              <a:t>Hurricane Sandy</a:t>
            </a:r>
          </a:p>
          <a:p>
            <a:pPr algn="ctr" eaLnBrk="0" hangingPunct="0">
              <a:lnSpc>
                <a:spcPct val="85000"/>
              </a:lnSpc>
              <a:spcBef>
                <a:spcPct val="50000"/>
              </a:spcBef>
              <a:buClr>
                <a:srgbClr val="FFFFFF"/>
              </a:buClr>
              <a:buFont typeface="Arial" pitchFamily="34" charset="0"/>
              <a:buChar char="•"/>
            </a:pPr>
            <a:r>
              <a:rPr lang="en-US" b="1" dirty="0" smtClean="0">
                <a:solidFill>
                  <a:srgbClr val="FFFFFF"/>
                </a:solidFill>
              </a:rPr>
              <a:t>Estimated 1,067,000 homeowners claims**</a:t>
            </a:r>
          </a:p>
          <a:p>
            <a:pPr algn="ctr" eaLnBrk="0" hangingPunct="0">
              <a:lnSpc>
                <a:spcPct val="85000"/>
              </a:lnSpc>
              <a:spcBef>
                <a:spcPct val="50000"/>
              </a:spcBef>
              <a:buClr>
                <a:srgbClr val="FFFFFF"/>
              </a:buClr>
              <a:buFont typeface="Arial" pitchFamily="34" charset="0"/>
              <a:buChar char="•"/>
            </a:pPr>
            <a:r>
              <a:rPr lang="en-US" b="1" dirty="0" smtClean="0">
                <a:solidFill>
                  <a:srgbClr val="FFFFFF"/>
                </a:solidFill>
              </a:rPr>
              <a:t>$7.0 billion in insured losses.</a:t>
            </a:r>
          </a:p>
          <a:p>
            <a:pPr algn="ctr" eaLnBrk="0" hangingPunct="0">
              <a:lnSpc>
                <a:spcPct val="85000"/>
              </a:lnSpc>
              <a:spcBef>
                <a:spcPct val="50000"/>
              </a:spcBef>
              <a:buClr>
                <a:srgbClr val="FFFFFF"/>
              </a:buClr>
              <a:buFont typeface="Arial" pitchFamily="34" charset="0"/>
              <a:buChar char="•"/>
            </a:pPr>
            <a:r>
              <a:rPr lang="en-US" b="1" dirty="0" smtClean="0">
                <a:solidFill>
                  <a:srgbClr val="FFFFFF"/>
                </a:solidFill>
              </a:rPr>
              <a:t>Average loss  per claim is $6,558</a:t>
            </a:r>
          </a:p>
          <a:p>
            <a:pPr algn="ctr" eaLnBrk="0" hangingPunct="0">
              <a:lnSpc>
                <a:spcPct val="85000"/>
              </a:lnSpc>
              <a:spcBef>
                <a:spcPct val="50000"/>
              </a:spcBef>
              <a:buClr>
                <a:srgbClr val="FFFFFF"/>
              </a:buClr>
              <a:buFont typeface="Arial" pitchFamily="34" charset="0"/>
              <a:buChar char="•"/>
            </a:pPr>
            <a:r>
              <a:rPr lang="en-US" b="1" dirty="0" smtClean="0">
                <a:solidFill>
                  <a:srgbClr val="FFFFFF"/>
                </a:solidFill>
              </a:rPr>
              <a:t>Claims in NJ estimated at $2.5 billion (36%) and $2.7 billion in NY (38%)</a:t>
            </a:r>
            <a:endParaRPr lang="en-US" b="1" dirty="0">
              <a:solidFill>
                <a:srgbClr val="FFFFFF"/>
              </a:solidFill>
            </a:endParaRPr>
          </a:p>
        </p:txBody>
      </p:sp>
    </p:spTree>
  </p:cSld>
  <p:clrMapOvr>
    <a:masterClrMapping/>
  </p:clrMapOvr>
  <p:transition>
    <p:wipe dir="u"/>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9698" name="Object 2"/>
          <p:cNvGraphicFramePr>
            <a:graphicFrameLocks noChangeAspect="1"/>
          </p:cNvGraphicFramePr>
          <p:nvPr>
            <p:ph type="chart" idx="1"/>
          </p:nvPr>
        </p:nvGraphicFramePr>
        <p:xfrm>
          <a:off x="-385763" y="1287463"/>
          <a:ext cx="8736013" cy="4972050"/>
        </p:xfrm>
        <a:graphic>
          <a:graphicData uri="http://schemas.openxmlformats.org/presentationml/2006/ole">
            <p:oleObj spid="_x0000_s13849602" name="Chart" r:id="rId3" imgW="8620022" imgH="4905503" progId="MSGraph.Chart.8">
              <p:embed followColorScheme="full"/>
            </p:oleObj>
          </a:graphicData>
        </a:graphic>
      </p:graphicFrame>
      <p:sp>
        <p:nvSpPr>
          <p:cNvPr id="29699" name="Text Box 6"/>
          <p:cNvSpPr txBox="1">
            <a:spLocks noChangeArrowheads="1"/>
          </p:cNvSpPr>
          <p:nvPr/>
        </p:nvSpPr>
        <p:spPr bwMode="blackWhite">
          <a:xfrm>
            <a:off x="6513584" y="1194621"/>
            <a:ext cx="2527180" cy="3111910"/>
          </a:xfrm>
          <a:prstGeom prst="rect">
            <a:avLst/>
          </a:prstGeom>
          <a:gradFill rotWithShape="1">
            <a:gsLst>
              <a:gs pos="0">
                <a:srgbClr val="225A7A"/>
              </a:gs>
              <a:gs pos="100000">
                <a:srgbClr val="173C51"/>
              </a:gs>
            </a:gsLst>
            <a:lin ang="5400000" scaled="1"/>
          </a:gradFill>
          <a:ln w="28575" algn="ctr">
            <a:solidFill>
              <a:srgbClr val="FFFFFF"/>
            </a:solidFill>
            <a:miter lim="800000"/>
            <a:headEnd type="none" w="sm" len="sm"/>
            <a:tailEnd type="none" w="sm" len="sm"/>
          </a:ln>
        </p:spPr>
        <p:txBody>
          <a:bodyPr tIns="91440" bIns="91440" anchor="ctr"/>
          <a:lstStyle/>
          <a:p>
            <a:pPr algn="ctr" eaLnBrk="0" hangingPunct="0">
              <a:lnSpc>
                <a:spcPct val="85000"/>
              </a:lnSpc>
              <a:spcBef>
                <a:spcPct val="50000"/>
              </a:spcBef>
              <a:buClr>
                <a:srgbClr val="FFFFFF"/>
              </a:buClr>
              <a:buFont typeface="Wingdings" pitchFamily="2" charset="2"/>
              <a:buNone/>
            </a:pPr>
            <a:r>
              <a:rPr lang="en-US" b="1" u="sng" dirty="0" smtClean="0">
                <a:solidFill>
                  <a:srgbClr val="FFFFFF"/>
                </a:solidFill>
              </a:rPr>
              <a:t>Hurricane Sandy</a:t>
            </a:r>
          </a:p>
          <a:p>
            <a:pPr algn="ctr" eaLnBrk="0" hangingPunct="0">
              <a:lnSpc>
                <a:spcPct val="85000"/>
              </a:lnSpc>
              <a:spcBef>
                <a:spcPct val="50000"/>
              </a:spcBef>
              <a:buClr>
                <a:srgbClr val="FFFFFF"/>
              </a:buClr>
              <a:buFont typeface="Arial" pitchFamily="34" charset="0"/>
              <a:buChar char="•"/>
            </a:pPr>
            <a:r>
              <a:rPr lang="en-US" b="1" dirty="0" smtClean="0">
                <a:solidFill>
                  <a:srgbClr val="FFFFFF"/>
                </a:solidFill>
              </a:rPr>
              <a:t>Estimated 250,500 vehicle claims</a:t>
            </a:r>
          </a:p>
          <a:p>
            <a:pPr algn="ctr" eaLnBrk="0" hangingPunct="0">
              <a:lnSpc>
                <a:spcPct val="85000"/>
              </a:lnSpc>
              <a:spcBef>
                <a:spcPct val="50000"/>
              </a:spcBef>
              <a:buClr>
                <a:srgbClr val="FFFFFF"/>
              </a:buClr>
              <a:buFont typeface="Arial" pitchFamily="34" charset="0"/>
              <a:buChar char="•"/>
            </a:pPr>
            <a:r>
              <a:rPr lang="en-US" b="1" dirty="0" smtClean="0">
                <a:solidFill>
                  <a:srgbClr val="FFFFFF"/>
                </a:solidFill>
              </a:rPr>
              <a:t>$2.729 billion in insured losses.</a:t>
            </a:r>
          </a:p>
          <a:p>
            <a:pPr algn="ctr" eaLnBrk="0" hangingPunct="0">
              <a:lnSpc>
                <a:spcPct val="85000"/>
              </a:lnSpc>
              <a:spcBef>
                <a:spcPct val="50000"/>
              </a:spcBef>
              <a:buClr>
                <a:srgbClr val="FFFFFF"/>
              </a:buClr>
              <a:buFont typeface="Arial" pitchFamily="34" charset="0"/>
              <a:buChar char="•"/>
            </a:pPr>
            <a:r>
              <a:rPr lang="en-US" b="1" dirty="0" smtClean="0">
                <a:solidFill>
                  <a:srgbClr val="FFFFFF"/>
                </a:solidFill>
              </a:rPr>
              <a:t>Average loss  per claim is $10,894</a:t>
            </a:r>
          </a:p>
          <a:p>
            <a:pPr algn="ctr" eaLnBrk="0" hangingPunct="0">
              <a:lnSpc>
                <a:spcPct val="85000"/>
              </a:lnSpc>
              <a:spcBef>
                <a:spcPct val="50000"/>
              </a:spcBef>
              <a:buClr>
                <a:srgbClr val="FFFFFF"/>
              </a:buClr>
              <a:buFont typeface="Arial" pitchFamily="34" charset="0"/>
              <a:buChar char="•"/>
            </a:pPr>
            <a:r>
              <a:rPr lang="en-US" b="1" dirty="0" smtClean="0">
                <a:solidFill>
                  <a:srgbClr val="FFFFFF"/>
                </a:solidFill>
              </a:rPr>
              <a:t>60% of the claims occurred in NY state.</a:t>
            </a:r>
            <a:endParaRPr lang="en-US" b="1" dirty="0">
              <a:solidFill>
                <a:srgbClr val="FFFFFF"/>
              </a:solidFill>
            </a:endParaRPr>
          </a:p>
        </p:txBody>
      </p:sp>
      <p:sp>
        <p:nvSpPr>
          <p:cNvPr id="7" name="Title 8"/>
          <p:cNvSpPr txBox="1">
            <a:spLocks/>
          </p:cNvSpPr>
          <p:nvPr/>
        </p:nvSpPr>
        <p:spPr bwMode="black">
          <a:xfrm>
            <a:off x="39688" y="120650"/>
            <a:ext cx="7799387" cy="719138"/>
          </a:xfrm>
          <a:prstGeom prst="rect">
            <a:avLst/>
          </a:prstGeom>
          <a:noFill/>
          <a:ln w="9525">
            <a:noFill/>
            <a:miter lim="800000"/>
            <a:headEnd/>
            <a:tailEnd/>
          </a:ln>
        </p:spPr>
        <p:txBody>
          <a:bodyPr lIns="45720" rIns="45720" anchor="ctr"/>
          <a:lstStyle/>
          <a:p>
            <a:pPr algn="l" defTabSz="114300" eaLnBrk="0" hangingPunct="0">
              <a:lnSpc>
                <a:spcPct val="90000"/>
              </a:lnSpc>
              <a:defRPr/>
            </a:pPr>
            <a:r>
              <a:rPr lang="en-US" sz="3000" b="1" dirty="0" smtClean="0">
                <a:solidFill>
                  <a:srgbClr val="28688C"/>
                </a:solidFill>
                <a:latin typeface="Arial"/>
                <a:ea typeface="Arial Unicode MS"/>
                <a:cs typeface="Arial"/>
              </a:rPr>
              <a:t>Hurricane Sandy: Number of Auto Claims by State*</a:t>
            </a:r>
            <a:endParaRPr lang="en-US" sz="3000" b="1" kern="0" dirty="0">
              <a:solidFill>
                <a:srgbClr val="28688C"/>
              </a:solidFill>
              <a:ea typeface="+mj-ea"/>
              <a:cs typeface="+mj-cs"/>
            </a:endParaRPr>
          </a:p>
        </p:txBody>
      </p:sp>
      <p:sp>
        <p:nvSpPr>
          <p:cNvPr id="8" name="Rectangle 3"/>
          <p:cNvSpPr>
            <a:spLocks noChangeArrowheads="1"/>
          </p:cNvSpPr>
          <p:nvPr/>
        </p:nvSpPr>
        <p:spPr bwMode="auto">
          <a:xfrm>
            <a:off x="0" y="6363416"/>
            <a:ext cx="8242300" cy="400110"/>
          </a:xfrm>
          <a:prstGeom prst="rect">
            <a:avLst/>
          </a:prstGeom>
          <a:noFill/>
          <a:ln w="9525" algn="ctr">
            <a:noFill/>
            <a:miter lim="800000"/>
            <a:headEnd/>
            <a:tailEnd/>
          </a:ln>
        </p:spPr>
        <p:txBody>
          <a:bodyPr anchor="ctr">
            <a:spAutoFit/>
          </a:bodyPr>
          <a:lstStyle/>
          <a:p>
            <a:pPr algn="l">
              <a:defRPr/>
            </a:pPr>
            <a:r>
              <a:rPr lang="en-US" sz="1000" dirty="0" smtClean="0">
                <a:solidFill>
                  <a:schemeClr val="accent4">
                    <a:lumMod val="75000"/>
                  </a:schemeClr>
                </a:solidFill>
                <a:cs typeface="+mn-cs"/>
              </a:rPr>
              <a:t>*Preliminary as of 1/18/13.</a:t>
            </a:r>
          </a:p>
          <a:p>
            <a:pPr algn="l">
              <a:defRPr/>
            </a:pPr>
            <a:r>
              <a:rPr lang="en-US" sz="1000" dirty="0" smtClean="0">
                <a:solidFill>
                  <a:schemeClr val="accent4">
                    <a:lumMod val="75000"/>
                  </a:schemeClr>
                </a:solidFill>
                <a:cs typeface="+mn-cs"/>
              </a:rPr>
              <a:t>Source</a:t>
            </a:r>
            <a:r>
              <a:rPr lang="en-US" sz="1000" dirty="0">
                <a:solidFill>
                  <a:schemeClr val="accent4">
                    <a:lumMod val="75000"/>
                  </a:schemeClr>
                </a:solidFill>
                <a:cs typeface="+mn-cs"/>
              </a:rPr>
              <a:t>: </a:t>
            </a:r>
            <a:r>
              <a:rPr lang="en-US" sz="1000" dirty="0" smtClean="0">
                <a:solidFill>
                  <a:schemeClr val="accent4">
                    <a:lumMod val="75000"/>
                  </a:schemeClr>
                </a:solidFill>
                <a:cs typeface="+mn-cs"/>
              </a:rPr>
              <a:t>PCS.</a:t>
            </a:r>
            <a:endParaRPr lang="en-US" sz="1000" i="1" dirty="0">
              <a:solidFill>
                <a:schemeClr val="accent4">
                  <a:lumMod val="75000"/>
                </a:schemeClr>
              </a:solidFill>
              <a:cs typeface="+mn-cs"/>
            </a:endParaRP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9" name="Slide Number Placeholder 8"/>
          <p:cNvSpPr>
            <a:spLocks noGrp="1"/>
          </p:cNvSpPr>
          <p:nvPr>
            <p:ph type="sldNum" sz="quarter" idx="12"/>
          </p:nvPr>
        </p:nvSpPr>
        <p:spPr/>
        <p:txBody>
          <a:bodyPr/>
          <a:lstStyle/>
          <a:p>
            <a:pPr>
              <a:defRPr/>
            </a:pPr>
            <a:fld id="{213DCD5A-272D-460F-810D-8B44844B5B0F}" type="slidenum">
              <a:rPr lang="en-US" smtClean="0"/>
              <a:pPr>
                <a:defRPr/>
              </a:pPr>
              <a:t>81</a:t>
            </a:fld>
            <a:endParaRPr lang="en-US"/>
          </a:p>
        </p:txBody>
      </p:sp>
    </p:spTree>
  </p:cSld>
  <p:clrMapOvr>
    <a:masterClrMapping/>
  </p:clrMapOvr>
  <p:transition>
    <p:wipe dir="u"/>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9698" name="Object 2"/>
          <p:cNvGraphicFramePr>
            <a:graphicFrameLocks noChangeAspect="1"/>
          </p:cNvGraphicFramePr>
          <p:nvPr>
            <p:ph type="chart" idx="1"/>
          </p:nvPr>
        </p:nvGraphicFramePr>
        <p:xfrm>
          <a:off x="-385576" y="1223963"/>
          <a:ext cx="8736013" cy="5099050"/>
        </p:xfrm>
        <a:graphic>
          <a:graphicData uri="http://schemas.openxmlformats.org/presentationml/2006/ole">
            <p:oleObj spid="_x0000_s13850626" name="Chart" r:id="rId3" imgW="8610735" imgH="4905439" progId="MSGraph.Chart.8">
              <p:embed followColorScheme="full"/>
            </p:oleObj>
          </a:graphicData>
        </a:graphic>
      </p:graphicFrame>
      <p:sp>
        <p:nvSpPr>
          <p:cNvPr id="29699" name="Text Box 6"/>
          <p:cNvSpPr txBox="1">
            <a:spLocks noChangeArrowheads="1"/>
          </p:cNvSpPr>
          <p:nvPr/>
        </p:nvSpPr>
        <p:spPr bwMode="blackWhite">
          <a:xfrm>
            <a:off x="6489290" y="1056973"/>
            <a:ext cx="2551474" cy="3111910"/>
          </a:xfrm>
          <a:prstGeom prst="rect">
            <a:avLst/>
          </a:prstGeom>
          <a:gradFill rotWithShape="1">
            <a:gsLst>
              <a:gs pos="0">
                <a:srgbClr val="225A7A"/>
              </a:gs>
              <a:gs pos="100000">
                <a:srgbClr val="173C51"/>
              </a:gs>
            </a:gsLst>
            <a:lin ang="5400000" scaled="1"/>
          </a:gradFill>
          <a:ln w="28575" algn="ctr">
            <a:solidFill>
              <a:srgbClr val="FFFFFF"/>
            </a:solidFill>
            <a:miter lim="800000"/>
            <a:headEnd type="none" w="sm" len="sm"/>
            <a:tailEnd type="none" w="sm" len="sm"/>
          </a:ln>
        </p:spPr>
        <p:txBody>
          <a:bodyPr tIns="91440" bIns="91440" anchor="ctr"/>
          <a:lstStyle/>
          <a:p>
            <a:pPr algn="ctr" eaLnBrk="0" hangingPunct="0">
              <a:lnSpc>
                <a:spcPct val="85000"/>
              </a:lnSpc>
              <a:spcBef>
                <a:spcPct val="50000"/>
              </a:spcBef>
              <a:buClr>
                <a:srgbClr val="FFFFFF"/>
              </a:buClr>
              <a:buFont typeface="Wingdings" pitchFamily="2" charset="2"/>
              <a:buNone/>
            </a:pPr>
            <a:r>
              <a:rPr lang="en-US" b="1" u="sng" dirty="0" smtClean="0">
                <a:solidFill>
                  <a:srgbClr val="FFFFFF"/>
                </a:solidFill>
              </a:rPr>
              <a:t>Hurricane Sandy</a:t>
            </a:r>
          </a:p>
          <a:p>
            <a:pPr algn="ctr" eaLnBrk="0" hangingPunct="0">
              <a:lnSpc>
                <a:spcPct val="85000"/>
              </a:lnSpc>
              <a:spcBef>
                <a:spcPct val="50000"/>
              </a:spcBef>
              <a:buClr>
                <a:srgbClr val="FFFFFF"/>
              </a:buClr>
              <a:buFont typeface="Arial" pitchFamily="34" charset="0"/>
              <a:buChar char="•"/>
            </a:pPr>
            <a:r>
              <a:rPr lang="en-US" b="1" dirty="0" smtClean="0">
                <a:solidFill>
                  <a:srgbClr val="FFFFFF"/>
                </a:solidFill>
              </a:rPr>
              <a:t>Estimated 250,500 vehicle claims</a:t>
            </a:r>
          </a:p>
          <a:p>
            <a:pPr algn="ctr" eaLnBrk="0" hangingPunct="0">
              <a:lnSpc>
                <a:spcPct val="85000"/>
              </a:lnSpc>
              <a:spcBef>
                <a:spcPct val="50000"/>
              </a:spcBef>
              <a:buClr>
                <a:srgbClr val="FFFFFF"/>
              </a:buClr>
              <a:buFont typeface="Arial" pitchFamily="34" charset="0"/>
              <a:buChar char="•"/>
            </a:pPr>
            <a:r>
              <a:rPr lang="en-US" b="1" dirty="0" smtClean="0">
                <a:solidFill>
                  <a:srgbClr val="FFFFFF"/>
                </a:solidFill>
              </a:rPr>
              <a:t>$2.729 billion in insured losses.</a:t>
            </a:r>
          </a:p>
          <a:p>
            <a:pPr algn="ctr" eaLnBrk="0" hangingPunct="0">
              <a:lnSpc>
                <a:spcPct val="85000"/>
              </a:lnSpc>
              <a:spcBef>
                <a:spcPct val="50000"/>
              </a:spcBef>
              <a:buClr>
                <a:srgbClr val="FFFFFF"/>
              </a:buClr>
              <a:buFont typeface="Arial" pitchFamily="34" charset="0"/>
              <a:buChar char="•"/>
            </a:pPr>
            <a:r>
              <a:rPr lang="en-US" b="1" dirty="0" smtClean="0">
                <a:solidFill>
                  <a:srgbClr val="FFFFFF"/>
                </a:solidFill>
              </a:rPr>
              <a:t>Average loss  per claim is $10,894</a:t>
            </a:r>
          </a:p>
          <a:p>
            <a:pPr algn="ctr" eaLnBrk="0" hangingPunct="0">
              <a:lnSpc>
                <a:spcPct val="85000"/>
              </a:lnSpc>
              <a:spcBef>
                <a:spcPct val="50000"/>
              </a:spcBef>
              <a:buClr>
                <a:srgbClr val="FFFFFF"/>
              </a:buClr>
              <a:buFont typeface="Arial" pitchFamily="34" charset="0"/>
              <a:buChar char="•"/>
            </a:pPr>
            <a:r>
              <a:rPr lang="en-US" b="1" dirty="0" smtClean="0">
                <a:solidFill>
                  <a:srgbClr val="FFFFFF"/>
                </a:solidFill>
              </a:rPr>
              <a:t>About 69% of the claim dollars will be paid in NY, 26% in NJ.</a:t>
            </a:r>
            <a:endParaRPr lang="en-US" b="1" dirty="0">
              <a:solidFill>
                <a:srgbClr val="FFFFFF"/>
              </a:solidFill>
            </a:endParaRPr>
          </a:p>
        </p:txBody>
      </p:sp>
      <p:sp>
        <p:nvSpPr>
          <p:cNvPr id="7" name="Title 8"/>
          <p:cNvSpPr txBox="1">
            <a:spLocks/>
          </p:cNvSpPr>
          <p:nvPr/>
        </p:nvSpPr>
        <p:spPr bwMode="black">
          <a:xfrm>
            <a:off x="39688" y="120650"/>
            <a:ext cx="7799387" cy="719138"/>
          </a:xfrm>
          <a:prstGeom prst="rect">
            <a:avLst/>
          </a:prstGeom>
          <a:noFill/>
          <a:ln w="9525">
            <a:noFill/>
            <a:miter lim="800000"/>
            <a:headEnd/>
            <a:tailEnd/>
          </a:ln>
        </p:spPr>
        <p:txBody>
          <a:bodyPr lIns="45720" rIns="45720" anchor="ctr"/>
          <a:lstStyle/>
          <a:p>
            <a:pPr algn="l" defTabSz="114300" eaLnBrk="0" hangingPunct="0">
              <a:lnSpc>
                <a:spcPct val="90000"/>
              </a:lnSpc>
              <a:defRPr/>
            </a:pPr>
            <a:r>
              <a:rPr lang="en-US" sz="3000" b="1" dirty="0" smtClean="0">
                <a:solidFill>
                  <a:srgbClr val="28688C"/>
                </a:solidFill>
                <a:latin typeface="Arial"/>
                <a:ea typeface="Arial Unicode MS"/>
                <a:cs typeface="Arial"/>
              </a:rPr>
              <a:t>Hurricane Sandy: Value of Auto Claims Paid, by State*  ($ Millions)</a:t>
            </a:r>
            <a:endParaRPr lang="en-US" sz="3000" b="1" kern="0" dirty="0">
              <a:solidFill>
                <a:srgbClr val="28688C"/>
              </a:solidFill>
              <a:ea typeface="+mj-ea"/>
              <a:cs typeface="+mj-cs"/>
            </a:endParaRPr>
          </a:p>
        </p:txBody>
      </p:sp>
      <p:sp>
        <p:nvSpPr>
          <p:cNvPr id="8" name="Rectangle 3"/>
          <p:cNvSpPr>
            <a:spLocks noChangeArrowheads="1"/>
          </p:cNvSpPr>
          <p:nvPr/>
        </p:nvSpPr>
        <p:spPr bwMode="auto">
          <a:xfrm>
            <a:off x="0" y="6363416"/>
            <a:ext cx="8242300" cy="400110"/>
          </a:xfrm>
          <a:prstGeom prst="rect">
            <a:avLst/>
          </a:prstGeom>
          <a:noFill/>
          <a:ln w="9525" algn="ctr">
            <a:noFill/>
            <a:miter lim="800000"/>
            <a:headEnd/>
            <a:tailEnd/>
          </a:ln>
        </p:spPr>
        <p:txBody>
          <a:bodyPr anchor="ctr">
            <a:spAutoFit/>
          </a:bodyPr>
          <a:lstStyle/>
          <a:p>
            <a:pPr algn="l">
              <a:defRPr/>
            </a:pPr>
            <a:r>
              <a:rPr lang="en-US" sz="1000" dirty="0" smtClean="0">
                <a:solidFill>
                  <a:schemeClr val="accent4">
                    <a:lumMod val="75000"/>
                  </a:schemeClr>
                </a:solidFill>
                <a:cs typeface="+mn-cs"/>
              </a:rPr>
              <a:t>*Preliminary as of 1/18/13.</a:t>
            </a:r>
          </a:p>
          <a:p>
            <a:pPr algn="l">
              <a:defRPr/>
            </a:pPr>
            <a:r>
              <a:rPr lang="en-US" sz="1000" dirty="0" smtClean="0">
                <a:solidFill>
                  <a:schemeClr val="accent4">
                    <a:lumMod val="75000"/>
                  </a:schemeClr>
                </a:solidFill>
                <a:cs typeface="+mn-cs"/>
              </a:rPr>
              <a:t>Source</a:t>
            </a:r>
            <a:r>
              <a:rPr lang="en-US" sz="1000" dirty="0">
                <a:solidFill>
                  <a:schemeClr val="accent4">
                    <a:lumMod val="75000"/>
                  </a:schemeClr>
                </a:solidFill>
                <a:cs typeface="+mn-cs"/>
              </a:rPr>
              <a:t>: </a:t>
            </a:r>
            <a:r>
              <a:rPr lang="en-US" sz="1000" dirty="0" smtClean="0">
                <a:solidFill>
                  <a:schemeClr val="accent4">
                    <a:lumMod val="75000"/>
                  </a:schemeClr>
                </a:solidFill>
                <a:cs typeface="+mn-cs"/>
              </a:rPr>
              <a:t>PCS.</a:t>
            </a:r>
            <a:endParaRPr lang="en-US" sz="1000" i="1" dirty="0">
              <a:solidFill>
                <a:schemeClr val="accent4">
                  <a:lumMod val="75000"/>
                </a:schemeClr>
              </a:solidFill>
              <a:cs typeface="+mn-cs"/>
            </a:endParaRP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9" name="Slide Number Placeholder 8"/>
          <p:cNvSpPr>
            <a:spLocks noGrp="1"/>
          </p:cNvSpPr>
          <p:nvPr>
            <p:ph type="sldNum" sz="quarter" idx="12"/>
          </p:nvPr>
        </p:nvSpPr>
        <p:spPr/>
        <p:txBody>
          <a:bodyPr/>
          <a:lstStyle/>
          <a:p>
            <a:pPr>
              <a:defRPr/>
            </a:pPr>
            <a:fld id="{213DCD5A-272D-460F-810D-8B44844B5B0F}" type="slidenum">
              <a:rPr lang="en-US" smtClean="0"/>
              <a:pPr>
                <a:defRPr/>
              </a:pPr>
              <a:t>82</a:t>
            </a:fld>
            <a:endParaRPr lang="en-US"/>
          </a:p>
        </p:txBody>
      </p:sp>
    </p:spTree>
  </p:cSld>
  <p:clrMapOvr>
    <a:masterClrMapping/>
  </p:clrMapOvr>
  <p:transition>
    <p:wipe dir="u"/>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itle 8"/>
          <p:cNvSpPr txBox="1">
            <a:spLocks/>
          </p:cNvSpPr>
          <p:nvPr/>
        </p:nvSpPr>
        <p:spPr bwMode="black">
          <a:xfrm>
            <a:off x="159608" y="150630"/>
            <a:ext cx="7799387" cy="719138"/>
          </a:xfrm>
          <a:prstGeom prst="rect">
            <a:avLst/>
          </a:prstGeom>
          <a:noFill/>
          <a:ln w="9525">
            <a:noFill/>
            <a:miter lim="800000"/>
            <a:headEnd/>
            <a:tailEnd/>
          </a:ln>
        </p:spPr>
        <p:txBody>
          <a:bodyPr lIns="45720" rIns="45720" anchor="ctr"/>
          <a:lstStyle/>
          <a:p>
            <a:pPr algn="l" defTabSz="114300" eaLnBrk="0" hangingPunct="0">
              <a:lnSpc>
                <a:spcPct val="90000"/>
              </a:lnSpc>
              <a:defRPr/>
            </a:pPr>
            <a:r>
              <a:rPr lang="en-US" sz="2400" b="1" dirty="0" smtClean="0">
                <a:solidFill>
                  <a:srgbClr val="28688C"/>
                </a:solidFill>
                <a:latin typeface="Arial"/>
                <a:ea typeface="Arial Unicode MS"/>
                <a:cs typeface="Arial"/>
              </a:rPr>
              <a:t>Hurricane Sandy: Loss Distribution by Commercial/Personal Lines and                Reinsurance vs. Primary Insurer</a:t>
            </a:r>
            <a:endParaRPr lang="en-US" sz="2400" b="1" kern="0" dirty="0">
              <a:solidFill>
                <a:srgbClr val="28688C"/>
              </a:solidFill>
              <a:ea typeface="+mj-ea"/>
              <a:cs typeface="+mj-cs"/>
            </a:endParaRPr>
          </a:p>
        </p:txBody>
      </p:sp>
      <p:sp>
        <p:nvSpPr>
          <p:cNvPr id="8" name="Rectangle 3"/>
          <p:cNvSpPr>
            <a:spLocks noChangeArrowheads="1"/>
          </p:cNvSpPr>
          <p:nvPr/>
        </p:nvSpPr>
        <p:spPr bwMode="auto">
          <a:xfrm>
            <a:off x="0" y="6433692"/>
            <a:ext cx="8242300" cy="400110"/>
          </a:xfrm>
          <a:prstGeom prst="rect">
            <a:avLst/>
          </a:prstGeom>
          <a:noFill/>
          <a:ln w="9525" algn="ctr">
            <a:noFill/>
            <a:miter lim="800000"/>
            <a:headEnd/>
            <a:tailEnd/>
          </a:ln>
        </p:spPr>
        <p:txBody>
          <a:bodyPr anchor="ctr">
            <a:spAutoFit/>
          </a:bodyPr>
          <a:lstStyle/>
          <a:p>
            <a:pPr algn="l">
              <a:defRPr/>
            </a:pPr>
            <a:r>
              <a:rPr lang="en-US" sz="1000" dirty="0" smtClean="0">
                <a:solidFill>
                  <a:schemeClr val="accent4">
                    <a:lumMod val="75000"/>
                  </a:schemeClr>
                </a:solidFill>
                <a:cs typeface="+mn-cs"/>
              </a:rPr>
              <a:t>*Fitch Ratings assigns a range of 60-65% commercial and 35-40% personal lines., </a:t>
            </a:r>
            <a:r>
              <a:rPr lang="en-US" sz="1000" i="1" dirty="0" smtClean="0">
                <a:solidFill>
                  <a:schemeClr val="accent4">
                    <a:lumMod val="75000"/>
                  </a:schemeClr>
                </a:solidFill>
                <a:cs typeface="+mn-cs"/>
              </a:rPr>
              <a:t>Hurricane Sandy Update</a:t>
            </a:r>
            <a:r>
              <a:rPr lang="en-US" sz="1000" dirty="0" smtClean="0">
                <a:solidFill>
                  <a:schemeClr val="accent4">
                    <a:lumMod val="75000"/>
                  </a:schemeClr>
                </a:solidFill>
                <a:cs typeface="+mn-cs"/>
              </a:rPr>
              <a:t>, January 8, 2013.</a:t>
            </a:r>
          </a:p>
          <a:p>
            <a:pPr algn="l">
              <a:defRPr/>
            </a:pPr>
            <a:r>
              <a:rPr lang="en-US" sz="1000" dirty="0" smtClean="0">
                <a:solidFill>
                  <a:schemeClr val="accent4">
                    <a:lumMod val="75000"/>
                  </a:schemeClr>
                </a:solidFill>
                <a:cs typeface="+mn-cs"/>
              </a:rPr>
              <a:t>**Source</a:t>
            </a:r>
            <a:r>
              <a:rPr lang="en-US" sz="1000" dirty="0">
                <a:solidFill>
                  <a:schemeClr val="accent4">
                    <a:lumMod val="75000"/>
                  </a:schemeClr>
                </a:solidFill>
                <a:cs typeface="+mn-cs"/>
              </a:rPr>
              <a:t>: </a:t>
            </a:r>
            <a:r>
              <a:rPr lang="en-US" sz="1000" dirty="0" smtClean="0">
                <a:solidFill>
                  <a:schemeClr val="accent4">
                    <a:lumMod val="75000"/>
                  </a:schemeClr>
                </a:solidFill>
                <a:cs typeface="+mn-cs"/>
              </a:rPr>
              <a:t> Insurance Information Institute rough estimate based on  company reports as of January 13, 2013.  Actual number will vary.</a:t>
            </a:r>
            <a:endParaRPr lang="en-US" sz="1000" i="1" dirty="0">
              <a:solidFill>
                <a:schemeClr val="accent4">
                  <a:lumMod val="75000"/>
                </a:schemeClr>
              </a:solidFill>
              <a:cs typeface="+mn-cs"/>
            </a:endParaRPr>
          </a:p>
        </p:txBody>
      </p:sp>
      <p:sp>
        <p:nvSpPr>
          <p:cNvPr id="6" name="Date Placeholder 5"/>
          <p:cNvSpPr>
            <a:spLocks noGrp="1"/>
          </p:cNvSpPr>
          <p:nvPr>
            <p:ph type="dt" sz="half" idx="10"/>
          </p:nvPr>
        </p:nvSpPr>
        <p:spPr/>
        <p:txBody>
          <a:bodyPr/>
          <a:lstStyle/>
          <a:p>
            <a:pPr>
              <a:defRPr/>
            </a:pPr>
            <a:r>
              <a:rPr lang="en-US" smtClean="0"/>
              <a:t>12/01/09 - 9pm</a:t>
            </a:r>
            <a:endParaRPr lang="en-US"/>
          </a:p>
        </p:txBody>
      </p:sp>
      <p:sp>
        <p:nvSpPr>
          <p:cNvPr id="9" name="Slide Number Placeholder 8"/>
          <p:cNvSpPr>
            <a:spLocks noGrp="1"/>
          </p:cNvSpPr>
          <p:nvPr>
            <p:ph type="sldNum" sz="quarter" idx="12"/>
          </p:nvPr>
        </p:nvSpPr>
        <p:spPr/>
        <p:txBody>
          <a:bodyPr/>
          <a:lstStyle/>
          <a:p>
            <a:pPr>
              <a:defRPr/>
            </a:pPr>
            <a:fld id="{213DCD5A-272D-460F-810D-8B44844B5B0F}" type="slidenum">
              <a:rPr lang="en-US" smtClean="0"/>
              <a:pPr>
                <a:defRPr/>
              </a:pPr>
              <a:t>83</a:t>
            </a:fld>
            <a:endParaRPr lang="en-US"/>
          </a:p>
        </p:txBody>
      </p:sp>
      <p:graphicFrame>
        <p:nvGraphicFramePr>
          <p:cNvPr id="14951429" name="Object 2"/>
          <p:cNvGraphicFramePr>
            <a:graphicFrameLocks noChangeAspect="1"/>
          </p:cNvGraphicFramePr>
          <p:nvPr>
            <p:ph type="chart" idx="1"/>
          </p:nvPr>
        </p:nvGraphicFramePr>
        <p:xfrm>
          <a:off x="-755297" y="1560160"/>
          <a:ext cx="6178551" cy="3515971"/>
        </p:xfrm>
        <a:graphic>
          <a:graphicData uri="http://schemas.openxmlformats.org/presentationml/2006/ole">
            <p:oleObj spid="_x0000_s14961666" name="Chart" r:id="rId3" imgW="8620022" imgH="4905503" progId="MSGraph.Chart.8">
              <p:embed followColorScheme="full"/>
            </p:oleObj>
          </a:graphicData>
        </a:graphic>
      </p:graphicFrame>
      <p:graphicFrame>
        <p:nvGraphicFramePr>
          <p:cNvPr id="14951431" name="Object 2"/>
          <p:cNvGraphicFramePr>
            <a:graphicFrameLocks noChangeAspect="1"/>
          </p:cNvGraphicFramePr>
          <p:nvPr/>
        </p:nvGraphicFramePr>
        <p:xfrm>
          <a:off x="3719000" y="1461352"/>
          <a:ext cx="6178551" cy="3516312"/>
        </p:xfrm>
        <a:graphic>
          <a:graphicData uri="http://schemas.openxmlformats.org/presentationml/2006/ole">
            <p:oleObj spid="_x0000_s14961667" name="Chart" r:id="rId4" imgW="8620176" imgH="4905439" progId="MSGraph.Chart.8">
              <p:embed followColorScheme="full"/>
            </p:oleObj>
          </a:graphicData>
        </a:graphic>
      </p:graphicFrame>
      <p:sp>
        <p:nvSpPr>
          <p:cNvPr id="13" name="Rectangle 3"/>
          <p:cNvSpPr>
            <a:spLocks noChangeArrowheads="1"/>
          </p:cNvSpPr>
          <p:nvPr/>
        </p:nvSpPr>
        <p:spPr bwMode="black">
          <a:xfrm>
            <a:off x="293687" y="1135626"/>
            <a:ext cx="4735513" cy="276999"/>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000" b="1" u="sng" dirty="0" smtClean="0">
                <a:solidFill>
                  <a:srgbClr val="225A7A"/>
                </a:solidFill>
              </a:rPr>
              <a:t>Personal vs. Commercial Lines*</a:t>
            </a:r>
            <a:endParaRPr lang="en-US" sz="2000" b="1" u="sng" dirty="0">
              <a:solidFill>
                <a:srgbClr val="225A7A"/>
              </a:solidFill>
            </a:endParaRPr>
          </a:p>
        </p:txBody>
      </p:sp>
      <p:sp>
        <p:nvSpPr>
          <p:cNvPr id="14" name="Rectangle 3"/>
          <p:cNvSpPr>
            <a:spLocks noChangeArrowheads="1"/>
          </p:cNvSpPr>
          <p:nvPr/>
        </p:nvSpPr>
        <p:spPr bwMode="black">
          <a:xfrm>
            <a:off x="4408487" y="1140543"/>
            <a:ext cx="4735513" cy="276999"/>
          </a:xfrm>
          <a:prstGeom prst="rect">
            <a:avLst/>
          </a:prstGeom>
          <a:noFill/>
          <a:ln w="9525" algn="ctr">
            <a:noFill/>
            <a:miter lim="800000"/>
            <a:headEnd/>
            <a:tailEnd/>
          </a:ln>
        </p:spPr>
        <p:txBody>
          <a:bodyPr wrap="square" lIns="0" tIns="0" rIns="0" bIns="0">
            <a:spAutoFit/>
          </a:bodyPr>
          <a:lstStyle/>
          <a:p>
            <a:pPr algn="ctr" defTabSz="114300" eaLnBrk="0" hangingPunct="0">
              <a:lnSpc>
                <a:spcPct val="90000"/>
              </a:lnSpc>
              <a:spcBef>
                <a:spcPct val="20000"/>
              </a:spcBef>
            </a:pPr>
            <a:r>
              <a:rPr lang="en-US" sz="2000" b="1" u="sng" dirty="0" smtClean="0">
                <a:solidFill>
                  <a:srgbClr val="225A7A"/>
                </a:solidFill>
              </a:rPr>
              <a:t>Primary vs. Reinsurer Share**</a:t>
            </a:r>
            <a:endParaRPr lang="en-US" sz="2000" b="1" u="sng" dirty="0">
              <a:solidFill>
                <a:srgbClr val="225A7A"/>
              </a:solidFill>
            </a:endParaRPr>
          </a:p>
        </p:txBody>
      </p:sp>
      <p:sp>
        <p:nvSpPr>
          <p:cNvPr id="11" name="AutoShape 7"/>
          <p:cNvSpPr>
            <a:spLocks noChangeArrowheads="1"/>
          </p:cNvSpPr>
          <p:nvPr/>
        </p:nvSpPr>
        <p:spPr bwMode="blackWhite">
          <a:xfrm>
            <a:off x="264502" y="5163869"/>
            <a:ext cx="3902763" cy="1206887"/>
          </a:xfrm>
          <a:prstGeom prst="wedgeRectCallout">
            <a:avLst>
              <a:gd name="adj1" fmla="val 11950"/>
              <a:gd name="adj2" fmla="val -77400"/>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~55% of Sandy losses appear to be commercial lines, and ~45% personal, the opposite of the norm for hurricane losses</a:t>
            </a:r>
            <a:endParaRPr lang="en-US" b="1" dirty="0">
              <a:solidFill>
                <a:srgbClr val="FFFFFF"/>
              </a:solidFill>
              <a:latin typeface="Arial" pitchFamily="34" charset="0"/>
              <a:cs typeface="Arial" pitchFamily="34" charset="0"/>
            </a:endParaRPr>
          </a:p>
        </p:txBody>
      </p:sp>
      <p:sp>
        <p:nvSpPr>
          <p:cNvPr id="12" name="AutoShape 7"/>
          <p:cNvSpPr>
            <a:spLocks noChangeArrowheads="1"/>
          </p:cNvSpPr>
          <p:nvPr/>
        </p:nvSpPr>
        <p:spPr bwMode="blackWhite">
          <a:xfrm>
            <a:off x="4736892" y="5351489"/>
            <a:ext cx="4347148" cy="1006775"/>
          </a:xfrm>
          <a:prstGeom prst="wedgeRectCallout">
            <a:avLst>
              <a:gd name="adj1" fmla="val 21766"/>
              <a:gd name="adj2" fmla="val -21026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Reinsurers’ share of Sandy losses appears to be in the 30% range, though this is highly preliminary</a:t>
            </a:r>
            <a:endParaRPr lang="en-US" b="1" dirty="0">
              <a:solidFill>
                <a:srgbClr val="FFFFFF"/>
              </a:solidFill>
              <a:latin typeface="Arial" pitchFamily="34" charset="0"/>
              <a:cs typeface="Arial" pitchFamily="34" charset="0"/>
            </a:endParaRPr>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childTnLst>
                          </p:cTn>
                        </p:par>
                        <p:par>
                          <p:cTn id="8" fill="hold">
                            <p:stCondLst>
                              <p:cond delay="1200"/>
                            </p:stCondLst>
                            <p:childTnLst>
                              <p:par>
                                <p:cTn id="9" presetID="22" presetClass="entr" presetSubtype="2" fill="hold" grpId="0" nodeType="afterEffect">
                                  <p:stCondLst>
                                    <p:cond delay="70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105"/>
          <p:cNvSpPr>
            <a:spLocks noGrp="1" noChangeArrowheads="1"/>
          </p:cNvSpPr>
          <p:nvPr>
            <p:ph type="dt" sz="quarter" idx="10"/>
          </p:nvPr>
        </p:nvSpPr>
        <p:spPr/>
        <p:txBody>
          <a:bodyPr/>
          <a:lstStyle/>
          <a:p>
            <a:pPr>
              <a:defRPr/>
            </a:pPr>
            <a:r>
              <a:rPr lang="en-US" smtClean="0"/>
              <a:t>12/01/09 - 9pm</a:t>
            </a:r>
          </a:p>
        </p:txBody>
      </p:sp>
      <p:sp>
        <p:nvSpPr>
          <p:cNvPr id="55300" name="Rectangle 106"/>
          <p:cNvSpPr>
            <a:spLocks noGrp="1" noChangeArrowheads="1"/>
          </p:cNvSpPr>
          <p:nvPr>
            <p:ph type="ftr" sz="quarter" idx="11"/>
          </p:nvPr>
        </p:nvSpPr>
        <p:spPr/>
        <p:txBody>
          <a:bodyPr/>
          <a:lstStyle/>
          <a:p>
            <a:pPr>
              <a:defRPr/>
            </a:pPr>
            <a:r>
              <a:rPr lang="en-US" smtClean="0"/>
              <a:t>eSlide – P6466 – The Financial Crisis and the Future of the P/C</a:t>
            </a:r>
          </a:p>
        </p:txBody>
      </p:sp>
      <p:sp>
        <p:nvSpPr>
          <p:cNvPr id="55301" name="Rectangle 110"/>
          <p:cNvSpPr>
            <a:spLocks noGrp="1" noChangeArrowheads="1"/>
          </p:cNvSpPr>
          <p:nvPr>
            <p:ph type="sldNum" sz="quarter" idx="12"/>
          </p:nvPr>
        </p:nvSpPr>
        <p:spPr/>
        <p:txBody>
          <a:bodyPr/>
          <a:lstStyle/>
          <a:p>
            <a:pPr>
              <a:defRPr/>
            </a:pPr>
            <a:fld id="{AE21827A-84F6-4A43-8588-541F0AF3455F}" type="slidenum">
              <a:rPr lang="en-US" smtClean="0"/>
              <a:pPr>
                <a:defRPr/>
              </a:pPr>
              <a:t>84</a:t>
            </a:fld>
            <a:endParaRPr lang="en-US" smtClean="0"/>
          </a:p>
        </p:txBody>
      </p:sp>
      <p:graphicFrame>
        <p:nvGraphicFramePr>
          <p:cNvPr id="51202" name="Object 2"/>
          <p:cNvGraphicFramePr>
            <a:graphicFrameLocks/>
          </p:cNvGraphicFramePr>
          <p:nvPr/>
        </p:nvGraphicFramePr>
        <p:xfrm>
          <a:off x="329783" y="1034877"/>
          <a:ext cx="8493125" cy="4343400"/>
        </p:xfrm>
        <a:graphic>
          <a:graphicData uri="http://schemas.openxmlformats.org/presentationml/2006/ole">
            <p:oleObj spid="_x0000_s19319810" name="Chart" r:id="rId4" imgW="8439161" imgH="4324336" progId="MSGraph.Chart.8">
              <p:embed followColorScheme="full"/>
            </p:oleObj>
          </a:graphicData>
        </a:graphic>
      </p:graphicFrame>
      <p:sp>
        <p:nvSpPr>
          <p:cNvPr id="11" name="AutoShape 8"/>
          <p:cNvSpPr>
            <a:spLocks noChangeArrowheads="1"/>
          </p:cNvSpPr>
          <p:nvPr/>
        </p:nvSpPr>
        <p:spPr bwMode="blackWhite">
          <a:xfrm>
            <a:off x="1405282" y="1734243"/>
            <a:ext cx="3348130" cy="1559859"/>
          </a:xfrm>
          <a:prstGeom prst="wedgeRectCallout">
            <a:avLst>
              <a:gd name="adj1" fmla="val 79497"/>
              <a:gd name="adj2" fmla="val 6259"/>
            </a:avLst>
          </a:prstGeom>
          <a:solidFill>
            <a:schemeClr val="accent1"/>
          </a:soli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600" b="1" dirty="0" smtClean="0">
                <a:solidFill>
                  <a:schemeClr val="bg1"/>
                </a:solidFill>
              </a:rPr>
              <a:t>Commercial (i.e., business claims) are more expensive because the value of property is often higher as well as the impact of insured business interruption losses</a:t>
            </a:r>
            <a:endParaRPr lang="en-US" sz="1600" b="1" dirty="0">
              <a:solidFill>
                <a:schemeClr val="bg1"/>
              </a:solidFill>
            </a:endParaRPr>
          </a:p>
        </p:txBody>
      </p:sp>
      <p:sp>
        <p:nvSpPr>
          <p:cNvPr id="12" name="Rectangle 4"/>
          <p:cNvSpPr>
            <a:spLocks noChangeArrowheads="1"/>
          </p:cNvSpPr>
          <p:nvPr/>
        </p:nvSpPr>
        <p:spPr bwMode="auto">
          <a:xfrm>
            <a:off x="-47625" y="6419417"/>
            <a:ext cx="9191625" cy="438582"/>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000" dirty="0" smtClean="0"/>
              <a:t>*Includes rental and condo policies (excludes NFIP flood).   **Preliminary as of May 14, 2013.</a:t>
            </a:r>
          </a:p>
          <a:p>
            <a:pPr eaLnBrk="0" hangingPunct="0">
              <a:lnSpc>
                <a:spcPct val="85000"/>
              </a:lnSpc>
              <a:spcBef>
                <a:spcPct val="25000"/>
              </a:spcBef>
              <a:buClr>
                <a:schemeClr val="accent2"/>
              </a:buClr>
              <a:buFont typeface="Wingdings" pitchFamily="2" charset="2"/>
              <a:buNone/>
            </a:pPr>
            <a:r>
              <a:rPr lang="en-US" sz="1000" dirty="0" smtClean="0"/>
              <a:t>Sources: Catastrophe loss data is for Catastrophe Serial No. 90 (Oct. 28 – 31, 2012) from PCS as of March 2013; Insurance Information Institute. </a:t>
            </a:r>
            <a:endParaRPr lang="en-US" sz="1000" dirty="0"/>
          </a:p>
        </p:txBody>
      </p:sp>
      <p:sp>
        <p:nvSpPr>
          <p:cNvPr id="14" name="Rectangle 2"/>
          <p:cNvSpPr txBox="1">
            <a:spLocks noChangeArrowheads="1"/>
          </p:cNvSpPr>
          <p:nvPr/>
        </p:nvSpPr>
        <p:spPr bwMode="black">
          <a:xfrm>
            <a:off x="111647" y="14990"/>
            <a:ext cx="7853643" cy="860425"/>
          </a:xfrm>
          <a:prstGeom prst="rect">
            <a:avLst/>
          </a:prstGeom>
          <a:noFill/>
          <a:ln w="9525">
            <a:noFill/>
            <a:miter lim="800000"/>
            <a:headEnd/>
            <a:tailEnd/>
          </a:ln>
        </p:spPr>
        <p:txBody>
          <a:bodyPr vert="horz" wrap="square" lIns="45720" tIns="45720" rIns="45720" bIns="45720" numCol="1" rtlCol="0" anchor="ctr" anchorCtr="0" compatLnSpc="1">
            <a:prstTxWarp prst="textNoShape">
              <a:avLst/>
            </a:prstTxWarp>
          </a:bodyPr>
          <a:lstStyle/>
          <a:p>
            <a:pPr marL="0" marR="0" lvl="0" indent="0" algn="l" defTabSz="114300" rtl="0" eaLnBrk="0" fontAlgn="base" latinLnBrk="0" hangingPunct="0">
              <a:lnSpc>
                <a:spcPct val="90000"/>
              </a:lnSpc>
              <a:spcBef>
                <a:spcPct val="0"/>
              </a:spcBef>
              <a:spcAft>
                <a:spcPct val="0"/>
              </a:spcAft>
              <a:buClrTx/>
              <a:buSzTx/>
              <a:buFontTx/>
              <a:buNone/>
              <a:tabLst/>
              <a:defRPr/>
            </a:pPr>
            <a:r>
              <a:rPr kumimoji="0" lang="en-US" sz="3000" b="1" i="0" u="none" strike="noStrike" kern="0" cap="none" spc="0" normalizeH="0" baseline="0" noProof="0" dirty="0" smtClean="0">
                <a:ln>
                  <a:noFill/>
                </a:ln>
                <a:solidFill>
                  <a:srgbClr val="225A7A"/>
                </a:solidFill>
                <a:effectLst/>
                <a:uLnTx/>
                <a:uFillTx/>
                <a:latin typeface="Arial" charset="0"/>
                <a:ea typeface="+mj-ea"/>
                <a:cs typeface="+mj-cs"/>
              </a:rPr>
              <a:t>Hurricane Sandy: Average Claim Payment by Type of Claim </a:t>
            </a:r>
          </a:p>
        </p:txBody>
      </p:sp>
      <p:sp>
        <p:nvSpPr>
          <p:cNvPr id="15" name="AutoShape 8"/>
          <p:cNvSpPr>
            <a:spLocks noChangeArrowheads="1"/>
          </p:cNvSpPr>
          <p:nvPr/>
        </p:nvSpPr>
        <p:spPr bwMode="blackWhite">
          <a:xfrm>
            <a:off x="5431114" y="3232368"/>
            <a:ext cx="2753516" cy="1336896"/>
          </a:xfrm>
          <a:prstGeom prst="wedgeRectCallout">
            <a:avLst>
              <a:gd name="adj1" fmla="val 31924"/>
              <a:gd name="adj2" fmla="val -13161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600" b="1" dirty="0" smtClean="0">
                <a:solidFill>
                  <a:srgbClr val="FFFFFF"/>
                </a:solidFill>
                <a:latin typeface="Arial" pitchFamily="34" charset="0"/>
                <a:cs typeface="Arial" pitchFamily="34" charset="0"/>
              </a:rPr>
              <a:t>The average insured flood loss was nearly 8 times larger than the average non-flood  insured loss (mostly wind)</a:t>
            </a:r>
            <a:endParaRPr lang="en-US" sz="1600" b="1" dirty="0">
              <a:solidFill>
                <a:srgbClr val="FFFFFF"/>
              </a:solidFill>
              <a:latin typeface="Arial" pitchFamily="34" charset="0"/>
              <a:cs typeface="Arial" pitchFamily="34" charset="0"/>
            </a:endParaRPr>
          </a:p>
        </p:txBody>
      </p:sp>
      <p:sp>
        <p:nvSpPr>
          <p:cNvPr id="16" name="Rectangle 15"/>
          <p:cNvSpPr>
            <a:spLocks noChangeArrowheads="1"/>
          </p:cNvSpPr>
          <p:nvPr/>
        </p:nvSpPr>
        <p:spPr bwMode="blackWhite">
          <a:xfrm>
            <a:off x="454398" y="5353665"/>
            <a:ext cx="8232401" cy="899651"/>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Commercial (Business) Claims Were Nearly Seven Times More Expensive than Homeowners Claims; Vehicle Claims Were Unusually Expensive  Due to Extensive Flooding</a:t>
            </a:r>
            <a:endParaRPr lang="en-US" b="1" dirty="0">
              <a:solidFill>
                <a:srgbClr val="FFFFFF"/>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22" presetClass="entr" presetSubtype="4" fill="hold" grpId="0" nodeType="afterEffect">
                                  <p:stCondLst>
                                    <p:cond delay="700"/>
                                  </p:stCondLst>
                                  <p:childTnLst>
                                    <p:set>
                                      <p:cBhvr>
                                        <p:cTn id="10" dur="1" fill="hold">
                                          <p:stCondLst>
                                            <p:cond delay="0"/>
                                          </p:stCondLst>
                                        </p:cTn>
                                        <p:tgtEl>
                                          <p:spTgt spid="15"/>
                                        </p:tgtEl>
                                        <p:attrNameLst>
                                          <p:attrName>style.visibility</p:attrName>
                                        </p:attrNameLst>
                                      </p:cBhvr>
                                      <p:to>
                                        <p:strVal val="visible"/>
                                      </p:to>
                                    </p:set>
                                    <p:animEffect transition="in" filter="wipe(down)">
                                      <p:cBhvr>
                                        <p:cTn id="11" dur="500"/>
                                        <p:tgtEl>
                                          <p:spTgt spid="15"/>
                                        </p:tgtEl>
                                      </p:cBhvr>
                                    </p:animEffect>
                                  </p:childTnLst>
                                </p:cTn>
                              </p:par>
                            </p:childTnLst>
                          </p:cTn>
                        </p:par>
                        <p:par>
                          <p:cTn id="12" fill="hold">
                            <p:stCondLst>
                              <p:cond delay="1700"/>
                            </p:stCondLst>
                            <p:childTnLst>
                              <p:par>
                                <p:cTn id="13" presetID="23" presetClass="entr" presetSubtype="16" fill="hold" grpId="0" nodeType="afterEffect">
                                  <p:stCondLst>
                                    <p:cond delay="70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5" grpId="0" animBg="1"/>
      <p:bldP spid="16" grpId="0" animBg="1"/>
    </p:bldLst>
  </p:timing>
</p:sld>
</file>

<file path=ppt/slides/slide85.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909762" name="Rectangle 2"/>
          <p:cNvSpPr>
            <a:spLocks noGrp="1" noChangeArrowheads="1"/>
          </p:cNvSpPr>
          <p:nvPr>
            <p:ph type="ctrTitle" idx="4294967295"/>
          </p:nvPr>
        </p:nvSpPr>
        <p:spPr bwMode="blackWhite">
          <a:xfrm>
            <a:off x="581025" y="2268538"/>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200" dirty="0" smtClean="0">
                <a:solidFill>
                  <a:schemeClr val="bg1"/>
                </a:solidFill>
              </a:rPr>
              <a:t>Hurricane Sandy: Flood Issues</a:t>
            </a:r>
          </a:p>
        </p:txBody>
      </p:sp>
      <p:sp>
        <p:nvSpPr>
          <p:cNvPr id="102403"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02404"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8529A20C-ADB3-4B6C-9ADA-C87A773B28DB}" type="slidenum">
              <a:rPr lang="en-US" sz="900">
                <a:solidFill>
                  <a:schemeClr val="bg1"/>
                </a:solidFill>
              </a:rPr>
              <a:pPr algn="r" eaLnBrk="0" hangingPunct="0">
                <a:lnSpc>
                  <a:spcPct val="85000"/>
                </a:lnSpc>
                <a:spcBef>
                  <a:spcPct val="20000"/>
                </a:spcBef>
              </a:pPr>
              <a:t>85</a:t>
            </a:fld>
            <a:endParaRPr lang="en-US" sz="900">
              <a:solidFill>
                <a:schemeClr val="bg1"/>
              </a:solidFill>
            </a:endParaRPr>
          </a:p>
        </p:txBody>
      </p:sp>
      <p:pic>
        <p:nvPicPr>
          <p:cNvPr id="102405"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6" name="Rectangle 6"/>
          <p:cNvSpPr>
            <a:spLocks noChangeArrowheads="1"/>
          </p:cNvSpPr>
          <p:nvPr/>
        </p:nvSpPr>
        <p:spPr bwMode="auto">
          <a:xfrm>
            <a:off x="575186" y="4445764"/>
            <a:ext cx="8185355" cy="1086451"/>
          </a:xfrm>
          <a:prstGeom prst="rect">
            <a:avLst/>
          </a:prstGeom>
          <a:noFill/>
          <a:ln w="9525" algn="ctr">
            <a:noFill/>
            <a:miter lim="800000"/>
            <a:headEnd/>
            <a:tailEnd/>
          </a:ln>
        </p:spPr>
        <p:txBody>
          <a:bodyPr wrap="square" lIns="45720" rIns="45720">
            <a:spAutoFit/>
          </a:bodyPr>
          <a:lstStyle/>
          <a:p>
            <a:pPr marL="292100" indent="-292100" algn="ctr" eaLnBrk="0" hangingPunct="0">
              <a:lnSpc>
                <a:spcPct val="85000"/>
              </a:lnSpc>
              <a:spcBef>
                <a:spcPct val="25000"/>
              </a:spcBef>
              <a:buClr>
                <a:schemeClr val="accent2"/>
              </a:buClr>
              <a:buFont typeface="Wingdings" pitchFamily="2" charset="2"/>
              <a:buNone/>
            </a:pPr>
            <a:r>
              <a:rPr lang="en-US" sz="3800" b="1" dirty="0" smtClean="0">
                <a:solidFill>
                  <a:srgbClr val="225A7A"/>
                </a:solidFill>
              </a:rPr>
              <a:t>Most of the Uninsured Direct Losses Are Due to Flooding</a:t>
            </a: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85</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09762"/>
                                        </p:tgtEl>
                                        <p:attrNameLst>
                                          <p:attrName>style.visibility</p:attrName>
                                        </p:attrNameLst>
                                      </p:cBhvr>
                                      <p:to>
                                        <p:strVal val="visible"/>
                                      </p:to>
                                    </p:set>
                                    <p:animEffect transition="in" filter="barn(outVertical)">
                                      <p:cBhvr>
                                        <p:cTn id="7" dur="1000"/>
                                        <p:tgtEl>
                                          <p:spTgt spid="1909762"/>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9762" grpId="0" animBg="1"/>
      <p:bldP spid="6" grpId="0"/>
    </p:bldLst>
  </p:timing>
</p:sld>
</file>

<file path=ppt/slides/slide8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7" name="Rectangle 3"/>
          <p:cNvSpPr>
            <a:spLocks noChangeArrowheads="1"/>
          </p:cNvSpPr>
          <p:nvPr/>
        </p:nvSpPr>
        <p:spPr bwMode="auto">
          <a:xfrm>
            <a:off x="-1" y="6543596"/>
            <a:ext cx="8023123" cy="246221"/>
          </a:xfrm>
          <a:prstGeom prst="rect">
            <a:avLst/>
          </a:prstGeom>
          <a:noFill/>
          <a:ln w="9525" algn="ctr">
            <a:noFill/>
            <a:miter lim="800000"/>
            <a:headEnd/>
            <a:tailEnd/>
          </a:ln>
        </p:spPr>
        <p:txBody>
          <a:bodyPr wrap="square" anchor="ctr">
            <a:spAutoFit/>
          </a:bodyPr>
          <a:lstStyle/>
          <a:p>
            <a:pPr>
              <a:defRPr/>
            </a:pPr>
            <a:r>
              <a:rPr lang="en-US" sz="1000" dirty="0">
                <a:solidFill>
                  <a:schemeClr val="accent4">
                    <a:lumMod val="75000"/>
                  </a:schemeClr>
                </a:solidFill>
                <a:cs typeface="+mn-cs"/>
              </a:rPr>
              <a:t>Source: </a:t>
            </a:r>
            <a:r>
              <a:rPr lang="en-US" sz="1000" dirty="0" smtClean="0">
                <a:solidFill>
                  <a:schemeClr val="accent4">
                    <a:lumMod val="75000"/>
                  </a:schemeClr>
                </a:solidFill>
                <a:cs typeface="+mn-cs"/>
              </a:rPr>
              <a:t>Wharton Center for Risk Management and Decision Processes, </a:t>
            </a:r>
            <a:r>
              <a:rPr lang="en-US" sz="1000" i="1" dirty="0" smtClean="0">
                <a:solidFill>
                  <a:schemeClr val="accent4">
                    <a:lumMod val="75000"/>
                  </a:schemeClr>
                </a:solidFill>
                <a:cs typeface="+mn-cs"/>
              </a:rPr>
              <a:t>Issue Brief, </a:t>
            </a:r>
            <a:r>
              <a:rPr lang="en-US" sz="1000" dirty="0" smtClean="0">
                <a:solidFill>
                  <a:schemeClr val="accent4">
                    <a:lumMod val="75000"/>
                  </a:schemeClr>
                </a:solidFill>
                <a:cs typeface="+mn-cs"/>
              </a:rPr>
              <a:t>Nov. 2012; Insurance Information Institute.</a:t>
            </a:r>
            <a:endParaRPr lang="en-US" sz="1000" i="1" dirty="0">
              <a:solidFill>
                <a:schemeClr val="accent4">
                  <a:lumMod val="75000"/>
                </a:schemeClr>
              </a:solidFill>
              <a:cs typeface="+mn-cs"/>
            </a:endParaRPr>
          </a:p>
        </p:txBody>
      </p:sp>
      <p:sp>
        <p:nvSpPr>
          <p:cNvPr id="16" name="Title 15"/>
          <p:cNvSpPr>
            <a:spLocks noGrp="1"/>
          </p:cNvSpPr>
          <p:nvPr>
            <p:ph type="title" idx="4294967295"/>
          </p:nvPr>
        </p:nvSpPr>
        <p:spPr>
          <a:xfrm>
            <a:off x="287338" y="158750"/>
            <a:ext cx="7256462" cy="719138"/>
          </a:xfrm>
        </p:spPr>
        <p:txBody>
          <a:bodyPr/>
          <a:lstStyle/>
          <a:p>
            <a:pPr>
              <a:defRPr/>
            </a:pPr>
            <a:r>
              <a:rPr lang="en-US" kern="1200" dirty="0" smtClean="0">
                <a:solidFill>
                  <a:srgbClr val="28688C"/>
                </a:solidFill>
                <a:latin typeface="Arial"/>
                <a:ea typeface="Arial Unicode MS"/>
                <a:cs typeface="Arial"/>
              </a:rPr>
              <a:t>Residential NFIP Flood Take-Up Rates in NJ (2010) &amp; Sandy Storm Surge</a:t>
            </a:r>
            <a:endParaRPr lang="en-US" dirty="0">
              <a:solidFill>
                <a:srgbClr val="28688C"/>
              </a:solidFill>
            </a:endParaRPr>
          </a:p>
        </p:txBody>
      </p:sp>
      <p:sp>
        <p:nvSpPr>
          <p:cNvPr id="12" name="TextBox 11"/>
          <p:cNvSpPr txBox="1"/>
          <p:nvPr/>
        </p:nvSpPr>
        <p:spPr>
          <a:xfrm>
            <a:off x="8415338" y="6551613"/>
            <a:ext cx="685800" cy="274637"/>
          </a:xfrm>
          <a:prstGeom prst="rect">
            <a:avLst/>
          </a:prstGeom>
          <a:noFill/>
        </p:spPr>
        <p:txBody>
          <a:bodyPr anchor="ctr"/>
          <a:lstStyle/>
          <a:p>
            <a:pPr algn="r">
              <a:defRPr/>
            </a:pPr>
            <a:fld id="{78C5944E-386F-40B1-B026-705BED1D17C7}" type="slidenum">
              <a:rPr lang="en-US" sz="1000">
                <a:solidFill>
                  <a:schemeClr val="accent4">
                    <a:lumMod val="75000"/>
                  </a:schemeClr>
                </a:solidFill>
                <a:latin typeface="+mn-lt"/>
                <a:cs typeface="+mn-cs"/>
              </a:rPr>
              <a:pPr algn="r">
                <a:defRPr/>
              </a:pPr>
              <a:t>86</a:t>
            </a:fld>
            <a:endParaRPr lang="en-US" sz="1000" dirty="0">
              <a:solidFill>
                <a:schemeClr val="accent4">
                  <a:lumMod val="75000"/>
                </a:schemeClr>
              </a:solidFill>
              <a:latin typeface="+mn-lt"/>
              <a:cs typeface="+mn-cs"/>
            </a:endParaRPr>
          </a:p>
        </p:txBody>
      </p:sp>
      <p:pic>
        <p:nvPicPr>
          <p:cNvPr id="13880322" name="Picture 2"/>
          <p:cNvPicPr>
            <a:picLocks noChangeAspect="1" noChangeArrowheads="1"/>
          </p:cNvPicPr>
          <p:nvPr/>
        </p:nvPicPr>
        <p:blipFill>
          <a:blip r:embed="rId3" cstate="email"/>
          <a:srcRect/>
          <a:stretch>
            <a:fillRect/>
          </a:stretch>
        </p:blipFill>
        <p:spPr bwMode="auto">
          <a:xfrm>
            <a:off x="678426" y="1029624"/>
            <a:ext cx="4599005" cy="5533407"/>
          </a:xfrm>
          <a:prstGeom prst="rect">
            <a:avLst/>
          </a:prstGeom>
          <a:noFill/>
          <a:ln w="9525">
            <a:noFill/>
            <a:miter lim="800000"/>
            <a:headEnd/>
            <a:tailEnd/>
          </a:ln>
        </p:spPr>
      </p:pic>
      <p:sp>
        <p:nvSpPr>
          <p:cNvPr id="10" name="AutoShape 7"/>
          <p:cNvSpPr>
            <a:spLocks noChangeArrowheads="1"/>
          </p:cNvSpPr>
          <p:nvPr/>
        </p:nvSpPr>
        <p:spPr bwMode="blackWhite">
          <a:xfrm>
            <a:off x="5082989" y="2747445"/>
            <a:ext cx="3662805" cy="1588581"/>
          </a:xfrm>
          <a:prstGeom prst="wedgeRectCallout">
            <a:avLst>
              <a:gd name="adj1" fmla="val -71934"/>
              <a:gd name="adj2" fmla="val -23835"/>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Flood coverage penetration rates were extremely low in many very vulnerable areas in NJ, with take-up rates far below 50% in many areas</a:t>
            </a:r>
            <a:endParaRPr lang="en-US" b="1" dirty="0">
              <a:solidFill>
                <a:srgbClr val="FFFFFF"/>
              </a:solidFill>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8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7" name="Rectangle 3"/>
          <p:cNvSpPr>
            <a:spLocks noChangeArrowheads="1"/>
          </p:cNvSpPr>
          <p:nvPr/>
        </p:nvSpPr>
        <p:spPr bwMode="auto">
          <a:xfrm>
            <a:off x="-1" y="6543596"/>
            <a:ext cx="8023123" cy="246221"/>
          </a:xfrm>
          <a:prstGeom prst="rect">
            <a:avLst/>
          </a:prstGeom>
          <a:noFill/>
          <a:ln w="9525" algn="ctr">
            <a:noFill/>
            <a:miter lim="800000"/>
            <a:headEnd/>
            <a:tailEnd/>
          </a:ln>
        </p:spPr>
        <p:txBody>
          <a:bodyPr wrap="square" anchor="ctr">
            <a:spAutoFit/>
          </a:bodyPr>
          <a:lstStyle/>
          <a:p>
            <a:pPr>
              <a:defRPr/>
            </a:pPr>
            <a:r>
              <a:rPr lang="en-US" sz="1000" dirty="0">
                <a:solidFill>
                  <a:schemeClr val="accent4">
                    <a:lumMod val="75000"/>
                  </a:schemeClr>
                </a:solidFill>
                <a:cs typeface="+mn-cs"/>
              </a:rPr>
              <a:t>Source: </a:t>
            </a:r>
            <a:r>
              <a:rPr lang="en-US" sz="1000" dirty="0" smtClean="0">
                <a:solidFill>
                  <a:schemeClr val="accent4">
                    <a:lumMod val="75000"/>
                  </a:schemeClr>
                </a:solidFill>
                <a:cs typeface="+mn-cs"/>
              </a:rPr>
              <a:t>Wharton Center for Risk Management and Decision Processes, </a:t>
            </a:r>
            <a:r>
              <a:rPr lang="en-US" sz="1000" i="1" dirty="0" smtClean="0">
                <a:solidFill>
                  <a:schemeClr val="accent4">
                    <a:lumMod val="75000"/>
                  </a:schemeClr>
                </a:solidFill>
                <a:cs typeface="+mn-cs"/>
              </a:rPr>
              <a:t>Issue Brief, </a:t>
            </a:r>
            <a:r>
              <a:rPr lang="en-US" sz="1000" dirty="0" smtClean="0">
                <a:solidFill>
                  <a:schemeClr val="accent4">
                    <a:lumMod val="75000"/>
                  </a:schemeClr>
                </a:solidFill>
                <a:cs typeface="+mn-cs"/>
              </a:rPr>
              <a:t>Nov. 2012; Insurance Information Institute.</a:t>
            </a:r>
            <a:endParaRPr lang="en-US" sz="1000" i="1" dirty="0">
              <a:solidFill>
                <a:schemeClr val="accent4">
                  <a:lumMod val="75000"/>
                </a:schemeClr>
              </a:solidFill>
              <a:cs typeface="+mn-cs"/>
            </a:endParaRPr>
          </a:p>
        </p:txBody>
      </p:sp>
      <p:sp>
        <p:nvSpPr>
          <p:cNvPr id="16" name="Title 15"/>
          <p:cNvSpPr>
            <a:spLocks noGrp="1"/>
          </p:cNvSpPr>
          <p:nvPr>
            <p:ph type="title" idx="4294967295"/>
          </p:nvPr>
        </p:nvSpPr>
        <p:spPr>
          <a:xfrm>
            <a:off x="287338" y="158750"/>
            <a:ext cx="7256462" cy="719138"/>
          </a:xfrm>
        </p:spPr>
        <p:txBody>
          <a:bodyPr/>
          <a:lstStyle/>
          <a:p>
            <a:pPr>
              <a:defRPr/>
            </a:pPr>
            <a:r>
              <a:rPr lang="en-US" kern="1200" dirty="0" smtClean="0">
                <a:solidFill>
                  <a:srgbClr val="28688C"/>
                </a:solidFill>
                <a:latin typeface="Arial"/>
                <a:ea typeface="Arial Unicode MS"/>
                <a:cs typeface="Arial"/>
              </a:rPr>
              <a:t>Residential NFIP Flood Take-Up Rates in NY, CT (2010) &amp; Sandy Storm Surge</a:t>
            </a:r>
            <a:endParaRPr lang="en-US" dirty="0">
              <a:solidFill>
                <a:srgbClr val="28688C"/>
              </a:solidFill>
            </a:endParaRPr>
          </a:p>
        </p:txBody>
      </p:sp>
      <p:sp>
        <p:nvSpPr>
          <p:cNvPr id="12" name="TextBox 11"/>
          <p:cNvSpPr txBox="1"/>
          <p:nvPr/>
        </p:nvSpPr>
        <p:spPr>
          <a:xfrm>
            <a:off x="8415338" y="6551613"/>
            <a:ext cx="685800" cy="274637"/>
          </a:xfrm>
          <a:prstGeom prst="rect">
            <a:avLst/>
          </a:prstGeom>
          <a:noFill/>
        </p:spPr>
        <p:txBody>
          <a:bodyPr anchor="ctr"/>
          <a:lstStyle/>
          <a:p>
            <a:pPr algn="r">
              <a:defRPr/>
            </a:pPr>
            <a:fld id="{78C5944E-386F-40B1-B026-705BED1D17C7}" type="slidenum">
              <a:rPr lang="en-US" sz="1000">
                <a:solidFill>
                  <a:schemeClr val="accent4">
                    <a:lumMod val="75000"/>
                  </a:schemeClr>
                </a:solidFill>
                <a:latin typeface="+mn-lt"/>
                <a:cs typeface="+mn-cs"/>
              </a:rPr>
              <a:pPr algn="r">
                <a:defRPr/>
              </a:pPr>
              <a:t>87</a:t>
            </a:fld>
            <a:endParaRPr lang="en-US" sz="1000" dirty="0">
              <a:solidFill>
                <a:schemeClr val="accent4">
                  <a:lumMod val="75000"/>
                </a:schemeClr>
              </a:solidFill>
              <a:latin typeface="+mn-lt"/>
              <a:cs typeface="+mn-cs"/>
            </a:endParaRPr>
          </a:p>
        </p:txBody>
      </p:sp>
      <p:pic>
        <p:nvPicPr>
          <p:cNvPr id="13882370" name="Picture 2"/>
          <p:cNvPicPr>
            <a:picLocks noChangeAspect="1" noChangeArrowheads="1"/>
          </p:cNvPicPr>
          <p:nvPr/>
        </p:nvPicPr>
        <p:blipFill>
          <a:blip r:embed="rId3" cstate="email"/>
          <a:srcRect/>
          <a:stretch>
            <a:fillRect/>
          </a:stretch>
        </p:blipFill>
        <p:spPr bwMode="auto">
          <a:xfrm>
            <a:off x="191729" y="1178850"/>
            <a:ext cx="7447936" cy="5299071"/>
          </a:xfrm>
          <a:prstGeom prst="rect">
            <a:avLst/>
          </a:prstGeom>
          <a:noFill/>
          <a:ln w="9525">
            <a:noFill/>
            <a:miter lim="800000"/>
            <a:headEnd/>
            <a:tailEnd/>
          </a:ln>
        </p:spPr>
      </p:pic>
      <p:sp>
        <p:nvSpPr>
          <p:cNvPr id="8" name="AutoShape 7"/>
          <p:cNvSpPr>
            <a:spLocks noChangeArrowheads="1"/>
          </p:cNvSpPr>
          <p:nvPr/>
        </p:nvSpPr>
        <p:spPr bwMode="blackWhite">
          <a:xfrm>
            <a:off x="7285703" y="3008671"/>
            <a:ext cx="1858297" cy="3067664"/>
          </a:xfrm>
          <a:prstGeom prst="wedgeRectCallout">
            <a:avLst>
              <a:gd name="adj1" fmla="val -86220"/>
              <a:gd name="adj2" fmla="val -38258"/>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b="1" dirty="0" smtClean="0">
                <a:solidFill>
                  <a:srgbClr val="FFFFFF"/>
                </a:solidFill>
                <a:latin typeface="Arial" pitchFamily="34" charset="0"/>
                <a:cs typeface="Arial" pitchFamily="34" charset="0"/>
              </a:rPr>
              <a:t>Flood coverage penetration rates were extremely low in many very vulnerable areas of  NY and CT, with take-up rates far below 50% in many areas</a:t>
            </a:r>
            <a:endParaRPr lang="en-US" b="1" dirty="0">
              <a:solidFill>
                <a:srgbClr val="FFFFFF"/>
              </a:solidFill>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5235" name="Rectangle 2"/>
          <p:cNvSpPr>
            <a:spLocks noGrp="1" noChangeArrowheads="1"/>
          </p:cNvSpPr>
          <p:nvPr>
            <p:ph type="title"/>
          </p:nvPr>
        </p:nvSpPr>
        <p:spPr>
          <a:xfrm>
            <a:off x="66676" y="80042"/>
            <a:ext cx="7853643" cy="860425"/>
          </a:xfrm>
        </p:spPr>
        <p:txBody>
          <a:bodyPr/>
          <a:lstStyle/>
          <a:p>
            <a:r>
              <a:rPr lang="en-US" dirty="0" smtClean="0"/>
              <a:t>Hurricane Sandy: National Flood Insurance Program Payment, by State*</a:t>
            </a:r>
          </a:p>
        </p:txBody>
      </p:sp>
      <p:graphicFrame>
        <p:nvGraphicFramePr>
          <p:cNvPr id="95234" name="Object 2"/>
          <p:cNvGraphicFramePr>
            <a:graphicFrameLocks/>
          </p:cNvGraphicFramePr>
          <p:nvPr/>
        </p:nvGraphicFramePr>
        <p:xfrm>
          <a:off x="215153" y="1276910"/>
          <a:ext cx="8673353" cy="4330700"/>
        </p:xfrm>
        <a:graphic>
          <a:graphicData uri="http://schemas.openxmlformats.org/presentationml/2006/ole">
            <p:oleObj spid="_x0000_s16358402" name="Chart" r:id="rId4" imgW="8439161" imgH="4333784" progId="MSGraph.Chart.8">
              <p:embed followColorScheme="full"/>
            </p:oleObj>
          </a:graphicData>
        </a:graphic>
      </p:graphicFrame>
      <p:sp>
        <p:nvSpPr>
          <p:cNvPr id="6" name="Rectangle 5"/>
          <p:cNvSpPr>
            <a:spLocks noChangeArrowheads="1"/>
          </p:cNvSpPr>
          <p:nvPr/>
        </p:nvSpPr>
        <p:spPr bwMode="blackWhite">
          <a:xfrm>
            <a:off x="454398" y="5585359"/>
            <a:ext cx="8232401" cy="68580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The NFIP Will Ultimately Likely Pay Close to $7 Billion to 100,000 Policyholders Across 9 States and DC in the Wake of Hurricane Sandy</a:t>
            </a:r>
            <a:endParaRPr lang="en-US" b="1" dirty="0">
              <a:solidFill>
                <a:srgbClr val="FFFFFF"/>
              </a:solidFill>
            </a:endParaRPr>
          </a:p>
        </p:txBody>
      </p:sp>
      <p:sp>
        <p:nvSpPr>
          <p:cNvPr id="95239" name="Rectangle 110"/>
          <p:cNvSpPr>
            <a:spLocks noGrp="1" noChangeArrowheads="1"/>
          </p:cNvSpPr>
          <p:nvPr>
            <p:ph type="sldNum" sz="quarter" idx="12"/>
          </p:nvPr>
        </p:nvSpPr>
        <p:spPr>
          <a:noFill/>
        </p:spPr>
        <p:txBody>
          <a:bodyPr/>
          <a:lstStyle/>
          <a:p>
            <a:fld id="{108AF790-FF04-42DB-8600-2355AD6BD9B9}" type="slidenum">
              <a:rPr lang="en-US" smtClean="0"/>
              <a:pPr/>
              <a:t>88</a:t>
            </a:fld>
            <a:endParaRPr lang="en-US" smtClean="0"/>
          </a:p>
        </p:txBody>
      </p:sp>
      <p:sp>
        <p:nvSpPr>
          <p:cNvPr id="10" name="AutoShape 8"/>
          <p:cNvSpPr>
            <a:spLocks noChangeArrowheads="1"/>
          </p:cNvSpPr>
          <p:nvPr/>
        </p:nvSpPr>
        <p:spPr bwMode="blackWhite">
          <a:xfrm>
            <a:off x="3462367" y="1701272"/>
            <a:ext cx="2486149" cy="1398493"/>
          </a:xfrm>
          <a:prstGeom prst="wedgeRectCallout">
            <a:avLst>
              <a:gd name="adj1" fmla="val -115859"/>
              <a:gd name="adj2" fmla="val -17462"/>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rgbClr val="FFFFFF"/>
              </a:buClr>
              <a:buFont typeface="Wingdings" pitchFamily="2" charset="2"/>
              <a:buNone/>
              <a:defRPr/>
            </a:pPr>
            <a:r>
              <a:rPr lang="en-US" sz="1600" b="1" dirty="0" smtClean="0">
                <a:solidFill>
                  <a:srgbClr val="FFFFFF"/>
                </a:solidFill>
                <a:latin typeface="Arial" pitchFamily="34" charset="0"/>
                <a:cs typeface="Arial" pitchFamily="34" charset="0"/>
              </a:rPr>
              <a:t>At $2.437B and $2.152B, respectively, NY and NJ sustained, by far, the largest NFIP flood losses from Hurricane Sandy</a:t>
            </a:r>
            <a:endParaRPr lang="en-US" sz="1600" b="1" dirty="0">
              <a:solidFill>
                <a:srgbClr val="FFFFFF"/>
              </a:solidFill>
              <a:latin typeface="Arial" pitchFamily="34" charset="0"/>
              <a:cs typeface="Arial" pitchFamily="34" charset="0"/>
            </a:endParaRPr>
          </a:p>
        </p:txBody>
      </p:sp>
      <p:sp>
        <p:nvSpPr>
          <p:cNvPr id="11" name="Rectangle 4"/>
          <p:cNvSpPr>
            <a:spLocks noChangeArrowheads="1"/>
          </p:cNvSpPr>
          <p:nvPr/>
        </p:nvSpPr>
        <p:spPr bwMode="black">
          <a:xfrm>
            <a:off x="255493" y="1196600"/>
            <a:ext cx="8221663" cy="276999"/>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000" b="1" dirty="0" smtClean="0">
                <a:solidFill>
                  <a:srgbClr val="225A7A"/>
                </a:solidFill>
              </a:rPr>
              <a:t>TOTAL = $4.797 BILLION</a:t>
            </a:r>
            <a:endParaRPr lang="en-US" sz="2000" b="1" dirty="0">
              <a:solidFill>
                <a:srgbClr val="225A7A"/>
              </a:solidFill>
            </a:endParaRPr>
          </a:p>
        </p:txBody>
      </p:sp>
      <p:sp>
        <p:nvSpPr>
          <p:cNvPr id="14" name="Rectangle 6"/>
          <p:cNvSpPr>
            <a:spLocks noChangeArrowheads="1"/>
          </p:cNvSpPr>
          <p:nvPr/>
        </p:nvSpPr>
        <p:spPr bwMode="black">
          <a:xfrm>
            <a:off x="347663" y="1074084"/>
            <a:ext cx="8221662"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 Millions)</a:t>
            </a:r>
            <a:endParaRPr lang="en-US" sz="1600" b="1" dirty="0">
              <a:solidFill>
                <a:srgbClr val="225A7A"/>
              </a:solidFill>
            </a:endParaRPr>
          </a:p>
        </p:txBody>
      </p:sp>
      <p:sp>
        <p:nvSpPr>
          <p:cNvPr id="12" name="Rectangle 4"/>
          <p:cNvSpPr>
            <a:spLocks noChangeArrowheads="1"/>
          </p:cNvSpPr>
          <p:nvPr/>
        </p:nvSpPr>
        <p:spPr bwMode="auto">
          <a:xfrm>
            <a:off x="-127000" y="6258768"/>
            <a:ext cx="9191625" cy="65479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*As of February 20, 2013.</a:t>
            </a:r>
          </a:p>
          <a:p>
            <a:pPr eaLnBrk="0" hangingPunct="0">
              <a:lnSpc>
                <a:spcPct val="85000"/>
              </a:lnSpc>
              <a:spcBef>
                <a:spcPct val="25000"/>
              </a:spcBef>
              <a:buClr>
                <a:schemeClr val="accent2"/>
              </a:buClr>
              <a:buFont typeface="Wingdings" pitchFamily="2" charset="2"/>
              <a:buNone/>
            </a:pPr>
            <a:r>
              <a:rPr lang="en-US" sz="1100" dirty="0" smtClean="0"/>
              <a:t>Sources: NFIP; Insurance Information Institute . </a:t>
            </a:r>
            <a:endParaRPr lang="en-US" sz="1100"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70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childTnLst>
                          </p:cTn>
                        </p:par>
                        <p:par>
                          <p:cTn id="9" fill="hold">
                            <p:stCondLst>
                              <p:cond delay="1200"/>
                            </p:stCondLst>
                            <p:childTnLst>
                              <p:par>
                                <p:cTn id="10" presetID="22" presetClass="entr" presetSubtype="4" fill="hold" grpId="0" nodeType="afterEffect">
                                  <p:stCondLst>
                                    <p:cond delay="70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Lst>
  </p:timing>
</p:sld>
</file>

<file path=ppt/slides/slide8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5"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13316"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13317"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ECFF73BF-3C85-4B75-B632-436947623127}" type="slidenum">
              <a:rPr lang="en-US" sz="900"/>
              <a:pPr algn="r" eaLnBrk="0" hangingPunct="0">
                <a:lnSpc>
                  <a:spcPct val="85000"/>
                </a:lnSpc>
                <a:spcBef>
                  <a:spcPct val="20000"/>
                </a:spcBef>
              </a:pPr>
              <a:t>89</a:t>
            </a:fld>
            <a:endParaRPr lang="en-US" sz="900"/>
          </a:p>
        </p:txBody>
      </p:sp>
      <p:sp>
        <p:nvSpPr>
          <p:cNvPr id="13318" name="Rectangle 7"/>
          <p:cNvSpPr>
            <a:spLocks noGrp="1" noChangeArrowheads="1"/>
          </p:cNvSpPr>
          <p:nvPr>
            <p:ph type="title" idx="4294967295"/>
          </p:nvPr>
        </p:nvSpPr>
        <p:spPr>
          <a:xfrm>
            <a:off x="241300" y="128588"/>
            <a:ext cx="6711950" cy="860425"/>
          </a:xfrm>
        </p:spPr>
        <p:txBody>
          <a:bodyPr/>
          <a:lstStyle/>
          <a:p>
            <a:r>
              <a:rPr lang="en-US" sz="2800" dirty="0" smtClean="0"/>
              <a:t>Flood Loss Paid by the National Flood Insurance Program, 1980-2012E</a:t>
            </a:r>
          </a:p>
        </p:txBody>
      </p:sp>
      <p:sp>
        <p:nvSpPr>
          <p:cNvPr id="13319" name="Text Box 5"/>
          <p:cNvSpPr txBox="1">
            <a:spLocks noChangeArrowheads="1"/>
          </p:cNvSpPr>
          <p:nvPr/>
        </p:nvSpPr>
        <p:spPr bwMode="auto">
          <a:xfrm>
            <a:off x="0" y="6389410"/>
            <a:ext cx="8724900"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*Estimate as of 11/25/12.</a:t>
            </a:r>
            <a:endParaRPr lang="en-US" sz="1100" dirty="0"/>
          </a:p>
          <a:p>
            <a:pPr eaLnBrk="0" hangingPunct="0">
              <a:lnSpc>
                <a:spcPct val="85000"/>
              </a:lnSpc>
              <a:spcBef>
                <a:spcPct val="25000"/>
              </a:spcBef>
              <a:buClr>
                <a:schemeClr val="accent2"/>
              </a:buClr>
              <a:buFont typeface="Wingdings" pitchFamily="2" charset="2"/>
              <a:buNone/>
            </a:pPr>
            <a:r>
              <a:rPr lang="en-US" sz="1100" dirty="0" smtClean="0"/>
              <a:t>Sources: Department of Homeland Security, Federal Emergency Management Agency, NFIP; </a:t>
            </a:r>
            <a:r>
              <a:rPr lang="en-US" sz="1100" dirty="0"/>
              <a:t>Insurance Information </a:t>
            </a:r>
            <a:r>
              <a:rPr lang="en-US" sz="1100" dirty="0" smtClean="0"/>
              <a:t>Institute.</a:t>
            </a:r>
            <a:endParaRPr lang="en-US" sz="1100" dirty="0"/>
          </a:p>
        </p:txBody>
      </p:sp>
      <p:sp>
        <p:nvSpPr>
          <p:cNvPr id="13320" name="Rectangle 6"/>
          <p:cNvSpPr>
            <a:spLocks noChangeArrowheads="1"/>
          </p:cNvSpPr>
          <p:nvPr/>
        </p:nvSpPr>
        <p:spPr bwMode="black">
          <a:xfrm>
            <a:off x="193675" y="1047750"/>
            <a:ext cx="2438400" cy="220663"/>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Billions (Original Values)</a:t>
            </a:r>
            <a:endParaRPr lang="en-US" sz="1600" b="1" dirty="0">
              <a:solidFill>
                <a:srgbClr val="225A7A"/>
              </a:solidFill>
            </a:endParaRPr>
          </a:p>
        </p:txBody>
      </p:sp>
      <p:graphicFrame>
        <p:nvGraphicFramePr>
          <p:cNvPr id="13314" name="Object 8"/>
          <p:cNvGraphicFramePr>
            <a:graphicFrameLocks noChangeAspect="1"/>
          </p:cNvGraphicFramePr>
          <p:nvPr/>
        </p:nvGraphicFramePr>
        <p:xfrm>
          <a:off x="352424" y="1408005"/>
          <a:ext cx="8536081" cy="4838700"/>
        </p:xfrm>
        <a:graphic>
          <a:graphicData uri="http://schemas.openxmlformats.org/presentationml/2006/ole">
            <p:oleObj spid="_x0000_s13845506" name="Chart" r:id="rId4" imgW="8343872" imgH="4381562" progId="MSGraph.Chart.8">
              <p:embed followColorScheme="full"/>
            </p:oleObj>
          </a:graphicData>
        </a:graphic>
      </p:graphicFrame>
      <p:sp>
        <p:nvSpPr>
          <p:cNvPr id="10" name="AutoShape 14"/>
          <p:cNvSpPr>
            <a:spLocks noChangeArrowheads="1"/>
          </p:cNvSpPr>
          <p:nvPr/>
        </p:nvSpPr>
        <p:spPr bwMode="blackWhite">
          <a:xfrm>
            <a:off x="1120877" y="2043776"/>
            <a:ext cx="2403682" cy="1672818"/>
          </a:xfrm>
          <a:prstGeom prst="wedgeRectCallout">
            <a:avLst>
              <a:gd name="adj1" fmla="val 70520"/>
              <a:gd name="adj2" fmla="val -31721"/>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Hurricanes Katrina and Rita accounted for the majority of 2005’s record $17.4B payout</a:t>
            </a:r>
            <a:endParaRPr lang="en-US" b="1" dirty="0">
              <a:solidFill>
                <a:schemeClr val="bg1"/>
              </a:solidFill>
            </a:endParaRPr>
          </a:p>
        </p:txBody>
      </p:sp>
      <p:sp>
        <p:nvSpPr>
          <p:cNvPr id="13" name="AutoShape 14"/>
          <p:cNvSpPr>
            <a:spLocks noChangeArrowheads="1"/>
          </p:cNvSpPr>
          <p:nvPr/>
        </p:nvSpPr>
        <p:spPr bwMode="blackWhite">
          <a:xfrm>
            <a:off x="4822722" y="3731341"/>
            <a:ext cx="1283111" cy="687229"/>
          </a:xfrm>
          <a:prstGeom prst="wedgeRectCallout">
            <a:avLst>
              <a:gd name="adj1" fmla="val 33395"/>
              <a:gd name="adj2" fmla="val 84103"/>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Hurricane Ike</a:t>
            </a:r>
            <a:endParaRPr lang="en-US" b="1" dirty="0">
              <a:solidFill>
                <a:schemeClr val="bg1"/>
              </a:solidFill>
            </a:endParaRPr>
          </a:p>
        </p:txBody>
      </p:sp>
      <p:sp>
        <p:nvSpPr>
          <p:cNvPr id="15" name="Date Placeholder 14"/>
          <p:cNvSpPr>
            <a:spLocks noGrp="1"/>
          </p:cNvSpPr>
          <p:nvPr>
            <p:ph type="dt" sz="half" idx="10"/>
          </p:nvPr>
        </p:nvSpPr>
        <p:spPr/>
        <p:txBody>
          <a:bodyPr/>
          <a:lstStyle/>
          <a:p>
            <a:pPr>
              <a:defRPr/>
            </a:pPr>
            <a:r>
              <a:rPr lang="en-US" smtClean="0"/>
              <a:t>12/01/09 - 9pm</a:t>
            </a:r>
            <a:endParaRPr lang="en-US"/>
          </a:p>
        </p:txBody>
      </p:sp>
      <p:sp>
        <p:nvSpPr>
          <p:cNvPr id="16" name="Slide Number Placeholder 15"/>
          <p:cNvSpPr>
            <a:spLocks noGrp="1"/>
          </p:cNvSpPr>
          <p:nvPr>
            <p:ph type="sldNum" sz="quarter" idx="12"/>
          </p:nvPr>
        </p:nvSpPr>
        <p:spPr/>
        <p:txBody>
          <a:bodyPr/>
          <a:lstStyle/>
          <a:p>
            <a:pPr>
              <a:defRPr/>
            </a:pPr>
            <a:fld id="{79649112-2361-4913-9798-B6AEBB59A8D4}" type="slidenum">
              <a:rPr lang="en-US" smtClean="0"/>
              <a:pPr>
                <a:defRPr/>
              </a:pPr>
              <a:t>89</a:t>
            </a:fld>
            <a:endParaRPr lang="en-US"/>
          </a:p>
        </p:txBody>
      </p:sp>
      <p:sp>
        <p:nvSpPr>
          <p:cNvPr id="18" name="AutoShape 7"/>
          <p:cNvSpPr>
            <a:spLocks noChangeArrowheads="1"/>
          </p:cNvSpPr>
          <p:nvPr/>
        </p:nvSpPr>
        <p:spPr bwMode="blackWhite">
          <a:xfrm>
            <a:off x="4793225" y="1401093"/>
            <a:ext cx="4100051" cy="1828800"/>
          </a:xfrm>
          <a:prstGeom prst="wedgeRectCallout">
            <a:avLst>
              <a:gd name="adj1" fmla="val 36729"/>
              <a:gd name="adj2" fmla="val 79271"/>
            </a:avLst>
          </a:prstGeom>
          <a:gradFill rotWithShape="1">
            <a:gsLst>
              <a:gs pos="0">
                <a:schemeClr val="tx2"/>
              </a:gs>
              <a:gs pos="100000">
                <a:schemeClr val="tx2">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smtClean="0">
                <a:solidFill>
                  <a:srgbClr val="FFFFFF"/>
                </a:solidFill>
              </a:rPr>
              <a:t>Hurricane Sandy and other events could result in $7.5 billion in payouts from the NFIP in 2012, second only to 2005 and potentially exhausting the NFIP’s borrowing authority</a:t>
            </a:r>
            <a:endParaRPr lang="en-US" sz="2000" b="1" dirty="0">
              <a:solidFill>
                <a:srgbClr val="FFFFFF"/>
              </a:solidFill>
              <a:latin typeface="Arial" charset="0"/>
              <a:cs typeface="Arial"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par>
                          <p:cTn id="8" fill="hold">
                            <p:stCondLst>
                              <p:cond delay="1500"/>
                            </p:stCondLst>
                            <p:childTnLst>
                              <p:par>
                                <p:cTn id="9" presetID="22" presetClass="entr" presetSubtype="2" fill="hold" grpId="0" nodeType="afterEffect">
                                  <p:stCondLst>
                                    <p:cond delay="100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500"/>
                                        <p:tgtEl>
                                          <p:spTgt spid="13"/>
                                        </p:tgtEl>
                                      </p:cBhvr>
                                    </p:animEffect>
                                  </p:childTnLst>
                                </p:cTn>
                              </p:par>
                            </p:childTnLst>
                          </p:cTn>
                        </p:par>
                        <p:par>
                          <p:cTn id="12" fill="hold">
                            <p:stCondLst>
                              <p:cond delay="3000"/>
                            </p:stCondLst>
                            <p:childTnLst>
                              <p:par>
                                <p:cTn id="13" presetID="22" presetClass="entr" presetSubtype="4" fill="hold" grpId="0" nodeType="afterEffect">
                                  <p:stCondLst>
                                    <p:cond delay="700"/>
                                  </p:stCondLst>
                                  <p:childTnLst>
                                    <p:set>
                                      <p:cBhvr>
                                        <p:cTn id="14" dur="1" fill="hold">
                                          <p:stCondLst>
                                            <p:cond delay="0"/>
                                          </p:stCondLst>
                                        </p:cTn>
                                        <p:tgtEl>
                                          <p:spTgt spid="18"/>
                                        </p:tgtEl>
                                        <p:attrNameLst>
                                          <p:attrName>style.visibility</p:attrName>
                                        </p:attrNameLst>
                                      </p:cBhvr>
                                      <p:to>
                                        <p:strVal val="visible"/>
                                      </p:to>
                                    </p:set>
                                    <p:animEffect transition="in" filter="wipe(down)">
                                      <p:cBhvr>
                                        <p:cTn id="1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8"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7" name="Rectangle 110"/>
          <p:cNvSpPr>
            <a:spLocks noGrp="1" noChangeArrowheads="1"/>
          </p:cNvSpPr>
          <p:nvPr>
            <p:ph type="sldNum" sz="quarter" idx="12"/>
          </p:nvPr>
        </p:nvSpPr>
        <p:spPr>
          <a:noFill/>
        </p:spPr>
        <p:txBody>
          <a:bodyPr/>
          <a:lstStyle/>
          <a:p>
            <a:fld id="{6B4A20F6-91D8-4339-87D8-CFCAAAD28962}" type="slidenum">
              <a:rPr lang="en-US" smtClean="0">
                <a:latin typeface="Arial" pitchFamily="34" charset="0"/>
              </a:rPr>
              <a:pPr/>
              <a:t>9</a:t>
            </a:fld>
            <a:endParaRPr lang="en-US" smtClean="0">
              <a:latin typeface="Arial" pitchFamily="34" charset="0"/>
            </a:endParaRPr>
          </a:p>
        </p:txBody>
      </p:sp>
      <p:sp>
        <p:nvSpPr>
          <p:cNvPr id="1028" name="Rectangle 2"/>
          <p:cNvSpPr>
            <a:spLocks noGrp="1" noChangeArrowheads="1"/>
          </p:cNvSpPr>
          <p:nvPr>
            <p:ph type="title" idx="4294967295"/>
          </p:nvPr>
        </p:nvSpPr>
        <p:spPr>
          <a:xfrm>
            <a:off x="0" y="-1"/>
            <a:ext cx="8686800" cy="1019175"/>
          </a:xfrm>
        </p:spPr>
        <p:txBody>
          <a:bodyPr lIns="92075" tIns="46038" rIns="92075" bIns="46038" anchor="b"/>
          <a:lstStyle/>
          <a:p>
            <a:r>
              <a:rPr lang="en-US" sz="2800" dirty="0" smtClean="0">
                <a:latin typeface="Arial" pitchFamily="34" charset="0"/>
              </a:rPr>
              <a:t>Defense and Non-Defense Federal Spending        as a Share of State GDP: Top 10 States*</a:t>
            </a:r>
          </a:p>
        </p:txBody>
      </p:sp>
      <p:graphicFrame>
        <p:nvGraphicFramePr>
          <p:cNvPr id="1026" name="Object 3"/>
          <p:cNvGraphicFramePr>
            <a:graphicFrameLocks noChangeAspect="1"/>
          </p:cNvGraphicFramePr>
          <p:nvPr>
            <p:ph idx="4294967295"/>
          </p:nvPr>
        </p:nvGraphicFramePr>
        <p:xfrm>
          <a:off x="0" y="1291210"/>
          <a:ext cx="9144000" cy="4754563"/>
        </p:xfrm>
        <a:graphic>
          <a:graphicData uri="http://schemas.openxmlformats.org/presentationml/2006/ole">
            <p:oleObj spid="_x0000_s15771650" name="Chart" r:id="rId4" imgW="8810600" imgH="4581583" progId="MSGraph.Chart.8">
              <p:embed followColorScheme="full"/>
            </p:oleObj>
          </a:graphicData>
        </a:graphic>
      </p:graphicFrame>
      <p:sp>
        <p:nvSpPr>
          <p:cNvPr id="2173958" name="AutoShape 6"/>
          <p:cNvSpPr>
            <a:spLocks noChangeArrowheads="1"/>
          </p:cNvSpPr>
          <p:nvPr/>
        </p:nvSpPr>
        <p:spPr bwMode="blackWhite">
          <a:xfrm>
            <a:off x="2330251" y="1629235"/>
            <a:ext cx="2418735" cy="1143461"/>
          </a:xfrm>
          <a:prstGeom prst="wedgeRectCallout">
            <a:avLst>
              <a:gd name="adj1" fmla="val -75092"/>
              <a:gd name="adj2" fmla="val 18093"/>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sz="1600" b="1" dirty="0" smtClean="0">
                <a:solidFill>
                  <a:schemeClr val="bg1"/>
                </a:solidFill>
              </a:rPr>
              <a:t>Federal defense spending accounts for approximately 10%+ of GDP in 5 states</a:t>
            </a:r>
            <a:endParaRPr lang="en-US" sz="1600" b="1" dirty="0">
              <a:solidFill>
                <a:schemeClr val="bg1"/>
              </a:solidFill>
              <a:latin typeface="Arial" charset="0"/>
            </a:endParaRPr>
          </a:p>
        </p:txBody>
      </p:sp>
      <p:sp>
        <p:nvSpPr>
          <p:cNvPr id="7" name="Rectangle 6"/>
          <p:cNvSpPr>
            <a:spLocks noChangeArrowheads="1"/>
          </p:cNvSpPr>
          <p:nvPr/>
        </p:nvSpPr>
        <p:spPr bwMode="auto">
          <a:xfrm>
            <a:off x="-176976" y="6404414"/>
            <a:ext cx="8942388" cy="453586"/>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defRPr/>
            </a:pPr>
            <a:r>
              <a:rPr lang="en-US" sz="1050" dirty="0" smtClean="0"/>
              <a:t>*As of 2010.</a:t>
            </a:r>
          </a:p>
          <a:p>
            <a:pPr eaLnBrk="0" hangingPunct="0">
              <a:lnSpc>
                <a:spcPct val="85000"/>
              </a:lnSpc>
              <a:spcBef>
                <a:spcPct val="25000"/>
              </a:spcBef>
              <a:buClr>
                <a:schemeClr val="accent2"/>
              </a:buClr>
              <a:buFont typeface="Wingdings" pitchFamily="2" charset="2"/>
              <a:buNone/>
              <a:defRPr/>
            </a:pPr>
            <a:r>
              <a:rPr lang="en-US" sz="1050" dirty="0" smtClean="0"/>
              <a:t>Sources</a:t>
            </a:r>
            <a:r>
              <a:rPr lang="en-US" sz="1050" dirty="0"/>
              <a:t>: </a:t>
            </a:r>
            <a:r>
              <a:rPr lang="en-US" sz="1050" dirty="0" smtClean="0"/>
              <a:t>Pew Center on the States (2012)  </a:t>
            </a:r>
            <a:r>
              <a:rPr lang="en-US" sz="1050" i="1" dirty="0" smtClean="0"/>
              <a:t>Impact of the Fiscal Cliff on the States</a:t>
            </a:r>
            <a:r>
              <a:rPr lang="en-US" sz="1050" dirty="0" smtClean="0"/>
              <a:t>; Wells Fargo Securities; Insurance </a:t>
            </a:r>
            <a:r>
              <a:rPr lang="en-US" sz="1050" dirty="0"/>
              <a:t>Information Institute.</a:t>
            </a:r>
          </a:p>
        </p:txBody>
      </p:sp>
      <p:sp>
        <p:nvSpPr>
          <p:cNvPr id="8" name="TextBox 7"/>
          <p:cNvSpPr txBox="1"/>
          <p:nvPr/>
        </p:nvSpPr>
        <p:spPr>
          <a:xfrm>
            <a:off x="1769807" y="1135626"/>
            <a:ext cx="2868093" cy="461665"/>
          </a:xfrm>
          <a:prstGeom prst="rect">
            <a:avLst/>
          </a:prstGeom>
          <a:noFill/>
        </p:spPr>
        <p:txBody>
          <a:bodyPr wrap="none" rtlCol="0">
            <a:spAutoFit/>
          </a:bodyPr>
          <a:lstStyle/>
          <a:p>
            <a:r>
              <a:rPr lang="en-US" sz="2400" b="1" u="sng" dirty="0" smtClean="0"/>
              <a:t>Defense Spending</a:t>
            </a:r>
            <a:endParaRPr lang="en-US" b="1" u="sng" dirty="0"/>
          </a:p>
        </p:txBody>
      </p:sp>
      <p:sp>
        <p:nvSpPr>
          <p:cNvPr id="9" name="TextBox 8"/>
          <p:cNvSpPr txBox="1"/>
          <p:nvPr/>
        </p:nvSpPr>
        <p:spPr>
          <a:xfrm>
            <a:off x="5343807" y="1155293"/>
            <a:ext cx="3568606" cy="461665"/>
          </a:xfrm>
          <a:prstGeom prst="rect">
            <a:avLst/>
          </a:prstGeom>
          <a:noFill/>
        </p:spPr>
        <p:txBody>
          <a:bodyPr wrap="none" rtlCol="0">
            <a:spAutoFit/>
          </a:bodyPr>
          <a:lstStyle/>
          <a:p>
            <a:r>
              <a:rPr lang="en-US" sz="2400" b="1" u="sng" dirty="0" smtClean="0"/>
              <a:t>Non-Defense Spending</a:t>
            </a:r>
            <a:endParaRPr lang="en-US" b="1" u="sng" dirty="0"/>
          </a:p>
        </p:txBody>
      </p:sp>
      <p:sp>
        <p:nvSpPr>
          <p:cNvPr id="10" name="AutoShape 6"/>
          <p:cNvSpPr>
            <a:spLocks noChangeArrowheads="1"/>
          </p:cNvSpPr>
          <p:nvPr/>
        </p:nvSpPr>
        <p:spPr bwMode="blackWhite">
          <a:xfrm>
            <a:off x="6875204" y="1973366"/>
            <a:ext cx="2140976" cy="1357312"/>
          </a:xfrm>
          <a:prstGeom prst="wedgeRectCallout">
            <a:avLst>
              <a:gd name="adj1" fmla="val -73952"/>
              <a:gd name="adj2" fmla="val 9119"/>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defRPr/>
            </a:pPr>
            <a:r>
              <a:rPr lang="en-US" sz="1600" b="1" dirty="0" smtClean="0">
                <a:solidFill>
                  <a:schemeClr val="bg1"/>
                </a:solidFill>
              </a:rPr>
              <a:t>Federal non-defense spending accounts for 10%+ of GDP in 3 states</a:t>
            </a:r>
            <a:endParaRPr lang="en-US" sz="1600" b="1" dirty="0">
              <a:solidFill>
                <a:schemeClr val="bg1"/>
              </a:solidFill>
              <a:latin typeface="Arial" charset="0"/>
            </a:endParaRPr>
          </a:p>
        </p:txBody>
      </p:sp>
      <p:sp>
        <p:nvSpPr>
          <p:cNvPr id="11" name="Rectangle 7"/>
          <p:cNvSpPr>
            <a:spLocks noChangeArrowheads="1"/>
          </p:cNvSpPr>
          <p:nvPr/>
        </p:nvSpPr>
        <p:spPr bwMode="blackWhite">
          <a:xfrm>
            <a:off x="510988" y="5692877"/>
            <a:ext cx="8323296" cy="648929"/>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Sequestration Could Adversely Impact Commercial Insurance Exposures Directly at Defense Contractors and Indirectly in Impacted Communities</a:t>
            </a:r>
            <a:endParaRPr lang="en-US" b="1" dirty="0">
              <a:solidFill>
                <a:srgbClr val="FFFFFF"/>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2173958"/>
                                        </p:tgtEl>
                                        <p:attrNameLst>
                                          <p:attrName>style.visibility</p:attrName>
                                        </p:attrNameLst>
                                      </p:cBhvr>
                                      <p:to>
                                        <p:strVal val="visible"/>
                                      </p:to>
                                    </p:set>
                                    <p:animEffect transition="in" filter="wipe(left)">
                                      <p:cBhvr>
                                        <p:cTn id="7" dur="500"/>
                                        <p:tgtEl>
                                          <p:spTgt spid="2173958"/>
                                        </p:tgtEl>
                                      </p:cBhvr>
                                    </p:animEffect>
                                  </p:childTnLst>
                                </p:cTn>
                              </p:par>
                            </p:childTnLst>
                          </p:cTn>
                        </p:par>
                        <p:par>
                          <p:cTn id="8" fill="hold">
                            <p:stCondLst>
                              <p:cond delay="1500"/>
                            </p:stCondLst>
                            <p:childTnLst>
                              <p:par>
                                <p:cTn id="9" presetID="22" presetClass="entr" presetSubtype="8" fill="hold" grpId="0" nodeType="afterEffect">
                                  <p:stCondLst>
                                    <p:cond delay="100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3000"/>
                            </p:stCondLst>
                            <p:childTnLst>
                              <p:par>
                                <p:cTn id="13" presetID="23" presetClass="entr" presetSubtype="16" fill="hold" grpId="0" nodeType="afterEffect">
                                  <p:stCondLst>
                                    <p:cond delay="50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3958" grpId="0" animBg="1"/>
      <p:bldP spid="10" grpId="0" animBg="1"/>
      <p:bldP spid="11" grpId="0" animBg="1"/>
    </p:bldLst>
  </p:timing>
</p:sld>
</file>

<file path=ppt/slides/slide9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0179" name="Rectangle 105"/>
          <p:cNvSpPr txBox="1">
            <a:spLocks noGrp="1" noChangeArrowheads="1"/>
          </p:cNvSpPr>
          <p:nvPr/>
        </p:nvSpPr>
        <p:spPr bwMode="auto">
          <a:xfrm>
            <a:off x="85725" y="6961188"/>
            <a:ext cx="1352550" cy="115887"/>
          </a:xfrm>
          <a:prstGeom prst="rect">
            <a:avLst/>
          </a:prstGeom>
          <a:noFill/>
          <a:ln w="9525">
            <a:noFill/>
            <a:miter lim="800000"/>
            <a:headEnd/>
            <a:tailEnd/>
          </a:ln>
        </p:spPr>
        <p:txBody>
          <a:bodyPr lIns="0" tIns="0" rIns="0" bIns="0">
            <a:spAutoFit/>
          </a:bodyPr>
          <a:lstStyle/>
          <a:p>
            <a:pPr eaLnBrk="0" hangingPunct="0">
              <a:lnSpc>
                <a:spcPct val="85000"/>
              </a:lnSpc>
              <a:spcBef>
                <a:spcPct val="20000"/>
              </a:spcBef>
            </a:pPr>
            <a:r>
              <a:rPr lang="en-US" sz="900">
                <a:solidFill>
                  <a:schemeClr val="bg1"/>
                </a:solidFill>
              </a:rPr>
              <a:t>12/01/09 - 9pm</a:t>
            </a:r>
          </a:p>
        </p:txBody>
      </p:sp>
      <p:sp>
        <p:nvSpPr>
          <p:cNvPr id="50180" name="Rectangle 106"/>
          <p:cNvSpPr txBox="1">
            <a:spLocks noGrp="1" noChangeArrowheads="1"/>
          </p:cNvSpPr>
          <p:nvPr/>
        </p:nvSpPr>
        <p:spPr bwMode="auto">
          <a:xfrm>
            <a:off x="2695575" y="6961188"/>
            <a:ext cx="3752850" cy="117475"/>
          </a:xfrm>
          <a:prstGeom prst="rect">
            <a:avLst/>
          </a:prstGeom>
          <a:noFill/>
          <a:ln w="9525">
            <a:noFill/>
            <a:miter lim="800000"/>
            <a:headEnd/>
            <a:tailEnd/>
          </a:ln>
        </p:spPr>
        <p:txBody>
          <a:bodyPr lIns="0" tIns="0" rIns="0" bIns="0">
            <a:spAutoFit/>
          </a:bodyPr>
          <a:lstStyle/>
          <a:p>
            <a:pPr algn="ctr" eaLnBrk="0" hangingPunct="0">
              <a:lnSpc>
                <a:spcPct val="85000"/>
              </a:lnSpc>
              <a:spcBef>
                <a:spcPct val="20000"/>
              </a:spcBef>
            </a:pPr>
            <a:r>
              <a:rPr lang="en-US" sz="900">
                <a:solidFill>
                  <a:schemeClr val="bg1"/>
                </a:solidFill>
              </a:rPr>
              <a:t>eSlide – P6466 – The Financial Crisis and the Future of the P/C</a:t>
            </a:r>
          </a:p>
        </p:txBody>
      </p:sp>
      <p:sp>
        <p:nvSpPr>
          <p:cNvPr id="50181" name="Rectangle 110"/>
          <p:cNvSpPr txBox="1">
            <a:spLocks noGrp="1"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A6E6B276-B00D-4649-880D-E50F174CC9ED}" type="slidenum">
              <a:rPr lang="en-US" sz="900"/>
              <a:pPr algn="r" eaLnBrk="0" hangingPunct="0">
                <a:lnSpc>
                  <a:spcPct val="85000"/>
                </a:lnSpc>
                <a:spcBef>
                  <a:spcPct val="20000"/>
                </a:spcBef>
              </a:pPr>
              <a:t>90</a:t>
            </a:fld>
            <a:endParaRPr lang="en-US" sz="900"/>
          </a:p>
        </p:txBody>
      </p:sp>
      <p:sp>
        <p:nvSpPr>
          <p:cNvPr id="50182" name="Rectangle 2"/>
          <p:cNvSpPr>
            <a:spLocks noGrp="1" noChangeArrowheads="1"/>
          </p:cNvSpPr>
          <p:nvPr>
            <p:ph type="title" idx="4294967295"/>
          </p:nvPr>
        </p:nvSpPr>
        <p:spPr>
          <a:xfrm>
            <a:off x="88488" y="90488"/>
            <a:ext cx="7895303" cy="860425"/>
          </a:xfrm>
        </p:spPr>
        <p:txBody>
          <a:bodyPr/>
          <a:lstStyle/>
          <a:p>
            <a:r>
              <a:rPr lang="en-US" sz="2400" dirty="0" smtClean="0"/>
              <a:t>Federal Aid Requests for States With Greatest</a:t>
            </a:r>
            <a:br>
              <a:rPr lang="en-US" sz="2400" dirty="0" smtClean="0"/>
            </a:br>
            <a:r>
              <a:rPr lang="en-US" sz="2400" dirty="0" smtClean="0"/>
              <a:t>Sandy Impact  &amp; Federal Aid Proposals (as of 1/6/13)</a:t>
            </a:r>
          </a:p>
        </p:txBody>
      </p:sp>
      <p:sp>
        <p:nvSpPr>
          <p:cNvPr id="50183" name="Rectangle 4"/>
          <p:cNvSpPr>
            <a:spLocks noChangeArrowheads="1"/>
          </p:cNvSpPr>
          <p:nvPr/>
        </p:nvSpPr>
        <p:spPr bwMode="auto">
          <a:xfrm>
            <a:off x="-186199" y="6271722"/>
            <a:ext cx="6478121" cy="654795"/>
          </a:xfrm>
          <a:prstGeom prst="rect">
            <a:avLst/>
          </a:prstGeom>
          <a:noFill/>
          <a:ln w="9525" algn="ctr">
            <a:noFill/>
            <a:miter lim="800000"/>
            <a:headEnd/>
            <a:tailEnd/>
          </a:ln>
        </p:spPr>
        <p:txBody>
          <a:bodyPr wrap="square"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*As of Jan. 2, 2013.</a:t>
            </a:r>
          </a:p>
          <a:p>
            <a:pPr eaLnBrk="0" hangingPunct="0">
              <a:lnSpc>
                <a:spcPct val="85000"/>
              </a:lnSpc>
              <a:spcBef>
                <a:spcPct val="25000"/>
              </a:spcBef>
              <a:buClr>
                <a:schemeClr val="accent2"/>
              </a:buClr>
              <a:buFont typeface="Wingdings" pitchFamily="2" charset="2"/>
              <a:buNone/>
            </a:pPr>
            <a:r>
              <a:rPr lang="en-US" sz="1100" dirty="0" smtClean="0"/>
              <a:t>Source: </a:t>
            </a:r>
            <a:r>
              <a:rPr lang="en-US" sz="1100" i="1" dirty="0" smtClean="0"/>
              <a:t>New York </a:t>
            </a:r>
            <a:r>
              <a:rPr lang="en-US" sz="1100" dirty="0" smtClean="0"/>
              <a:t>Times, Dec. 6, 2012; Insurance </a:t>
            </a:r>
            <a:r>
              <a:rPr lang="en-US" sz="1100" dirty="0"/>
              <a:t>Information </a:t>
            </a:r>
            <a:r>
              <a:rPr lang="en-US" sz="1100" dirty="0" smtClean="0"/>
              <a:t>Institute research.</a:t>
            </a:r>
            <a:endParaRPr lang="en-US" sz="1100" dirty="0"/>
          </a:p>
        </p:txBody>
      </p:sp>
      <p:sp>
        <p:nvSpPr>
          <p:cNvPr id="50184" name="Rectangle 4"/>
          <p:cNvSpPr>
            <a:spLocks noChangeArrowheads="1"/>
          </p:cNvSpPr>
          <p:nvPr/>
        </p:nvSpPr>
        <p:spPr bwMode="black">
          <a:xfrm>
            <a:off x="52926" y="1514307"/>
            <a:ext cx="2030506" cy="249299"/>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b="1" dirty="0" smtClean="0">
                <a:solidFill>
                  <a:srgbClr val="225A7A"/>
                </a:solidFill>
              </a:rPr>
              <a:t>Billions</a:t>
            </a:r>
            <a:endParaRPr lang="en-US" b="1" dirty="0">
              <a:solidFill>
                <a:srgbClr val="225A7A"/>
              </a:solidFill>
            </a:endParaRPr>
          </a:p>
        </p:txBody>
      </p:sp>
      <p:graphicFrame>
        <p:nvGraphicFramePr>
          <p:cNvPr id="50178" name="Object 3"/>
          <p:cNvGraphicFramePr>
            <a:graphicFrameLocks/>
          </p:cNvGraphicFramePr>
          <p:nvPr/>
        </p:nvGraphicFramePr>
        <p:xfrm>
          <a:off x="147128" y="1814044"/>
          <a:ext cx="8537575" cy="4087902"/>
        </p:xfrm>
        <a:graphic>
          <a:graphicData uri="http://schemas.openxmlformats.org/presentationml/2006/ole">
            <p:oleObj spid="_x0000_s14559234" name="Chart" r:id="rId4" imgW="8772538" imgH="3305067" progId="MSGraph.Chart.8">
              <p:embed followColorScheme="full"/>
            </p:oleObj>
          </a:graphicData>
        </a:graphic>
      </p:graphicFrame>
      <p:sp>
        <p:nvSpPr>
          <p:cNvPr id="10" name="Rectangle 5"/>
          <p:cNvSpPr>
            <a:spLocks noChangeArrowheads="1"/>
          </p:cNvSpPr>
          <p:nvPr/>
        </p:nvSpPr>
        <p:spPr bwMode="blackWhite">
          <a:xfrm>
            <a:off x="441151" y="5768612"/>
            <a:ext cx="8390965" cy="639762"/>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sz="2000" b="1" dirty="0" smtClean="0">
                <a:solidFill>
                  <a:srgbClr val="FFFFFF"/>
                </a:solidFill>
              </a:rPr>
              <a:t>States Requested Enormous Sums in Sandy Aid in the Middle of the “Fiscal Cliff” Debate, Causing Delays</a:t>
            </a:r>
            <a:endParaRPr lang="en-US" sz="2000" b="1" dirty="0">
              <a:solidFill>
                <a:srgbClr val="FFFFFF"/>
              </a:solidFill>
            </a:endParaRPr>
          </a:p>
        </p:txBody>
      </p:sp>
      <p:sp>
        <p:nvSpPr>
          <p:cNvPr id="25" name="TextBox 10"/>
          <p:cNvSpPr txBox="1">
            <a:spLocks noChangeArrowheads="1"/>
          </p:cNvSpPr>
          <p:nvPr/>
        </p:nvSpPr>
        <p:spPr bwMode="auto">
          <a:xfrm>
            <a:off x="917512" y="3927962"/>
            <a:ext cx="889000" cy="400110"/>
          </a:xfrm>
          <a:prstGeom prst="rect">
            <a:avLst/>
          </a:prstGeom>
          <a:noFill/>
          <a:ln w="9525">
            <a:noFill/>
            <a:miter lim="800000"/>
            <a:headEnd/>
            <a:tailEnd/>
          </a:ln>
        </p:spPr>
        <p:txBody>
          <a:bodyPr>
            <a:spAutoFit/>
          </a:bodyPr>
          <a:lstStyle/>
          <a:p>
            <a:pPr algn="ctr"/>
            <a:r>
              <a:rPr lang="en-US" sz="2000" b="1" dirty="0" smtClean="0">
                <a:solidFill>
                  <a:srgbClr val="003366"/>
                </a:solidFill>
              </a:rPr>
              <a:t>$33.0</a:t>
            </a:r>
            <a:endParaRPr lang="en-US" sz="2000" b="1" dirty="0">
              <a:solidFill>
                <a:srgbClr val="003366"/>
              </a:solidFill>
            </a:endParaRPr>
          </a:p>
        </p:txBody>
      </p:sp>
      <p:sp>
        <p:nvSpPr>
          <p:cNvPr id="26" name="TextBox 10"/>
          <p:cNvSpPr txBox="1">
            <a:spLocks noChangeArrowheads="1"/>
          </p:cNvSpPr>
          <p:nvPr/>
        </p:nvSpPr>
        <p:spPr bwMode="auto">
          <a:xfrm>
            <a:off x="3236613" y="3362894"/>
            <a:ext cx="889000" cy="400110"/>
          </a:xfrm>
          <a:prstGeom prst="rect">
            <a:avLst/>
          </a:prstGeom>
          <a:noFill/>
          <a:ln w="9525">
            <a:noFill/>
            <a:miter lim="800000"/>
            <a:headEnd/>
            <a:tailEnd/>
          </a:ln>
        </p:spPr>
        <p:txBody>
          <a:bodyPr>
            <a:spAutoFit/>
          </a:bodyPr>
          <a:lstStyle/>
          <a:p>
            <a:pPr algn="ctr"/>
            <a:r>
              <a:rPr lang="en-US" sz="2000" b="1" dirty="0" smtClean="0">
                <a:solidFill>
                  <a:schemeClr val="accent3"/>
                </a:solidFill>
              </a:rPr>
              <a:t>$7.4</a:t>
            </a:r>
            <a:endParaRPr lang="en-US" sz="2000" b="1" dirty="0">
              <a:solidFill>
                <a:schemeClr val="accent3"/>
              </a:solidFill>
            </a:endParaRPr>
          </a:p>
        </p:txBody>
      </p:sp>
      <p:sp>
        <p:nvSpPr>
          <p:cNvPr id="28" name="TextBox 10"/>
          <p:cNvSpPr txBox="1">
            <a:spLocks noChangeArrowheads="1"/>
          </p:cNvSpPr>
          <p:nvPr/>
        </p:nvSpPr>
        <p:spPr bwMode="auto">
          <a:xfrm>
            <a:off x="2200626" y="3948493"/>
            <a:ext cx="889000" cy="400110"/>
          </a:xfrm>
          <a:prstGeom prst="rect">
            <a:avLst/>
          </a:prstGeom>
          <a:noFill/>
          <a:ln w="9525">
            <a:noFill/>
            <a:miter lim="800000"/>
            <a:headEnd/>
            <a:tailEnd/>
          </a:ln>
        </p:spPr>
        <p:txBody>
          <a:bodyPr>
            <a:spAutoFit/>
          </a:bodyPr>
          <a:lstStyle/>
          <a:p>
            <a:pPr algn="ctr"/>
            <a:r>
              <a:rPr lang="en-US" sz="2000" b="1" dirty="0" smtClean="0">
                <a:solidFill>
                  <a:srgbClr val="003366"/>
                </a:solidFill>
              </a:rPr>
              <a:t>$29.5</a:t>
            </a:r>
            <a:endParaRPr lang="en-US" sz="2000" b="1" dirty="0">
              <a:solidFill>
                <a:srgbClr val="003366"/>
              </a:solidFill>
            </a:endParaRPr>
          </a:p>
        </p:txBody>
      </p:sp>
      <p:sp>
        <p:nvSpPr>
          <p:cNvPr id="29" name="TextBox 10"/>
          <p:cNvSpPr txBox="1">
            <a:spLocks noChangeArrowheads="1"/>
          </p:cNvSpPr>
          <p:nvPr/>
        </p:nvSpPr>
        <p:spPr bwMode="auto">
          <a:xfrm>
            <a:off x="830829" y="2663073"/>
            <a:ext cx="1124871" cy="461665"/>
          </a:xfrm>
          <a:prstGeom prst="rect">
            <a:avLst/>
          </a:prstGeom>
          <a:noFill/>
          <a:ln w="9525">
            <a:noFill/>
            <a:miter lim="800000"/>
            <a:headEnd/>
            <a:tailEnd/>
          </a:ln>
        </p:spPr>
        <p:txBody>
          <a:bodyPr wrap="square">
            <a:spAutoFit/>
          </a:bodyPr>
          <a:lstStyle/>
          <a:p>
            <a:pPr algn="ctr"/>
            <a:r>
              <a:rPr lang="en-US" sz="2400" b="1" dirty="0" smtClean="0">
                <a:solidFill>
                  <a:srgbClr val="225A7A"/>
                </a:solidFill>
              </a:rPr>
              <a:t>$42.0</a:t>
            </a:r>
            <a:endParaRPr lang="en-US" sz="2400" b="1" dirty="0">
              <a:solidFill>
                <a:srgbClr val="225A7A"/>
              </a:solidFill>
            </a:endParaRPr>
          </a:p>
        </p:txBody>
      </p:sp>
      <p:sp>
        <p:nvSpPr>
          <p:cNvPr id="30" name="TextBox 10"/>
          <p:cNvSpPr txBox="1">
            <a:spLocks noChangeArrowheads="1"/>
          </p:cNvSpPr>
          <p:nvPr/>
        </p:nvSpPr>
        <p:spPr bwMode="auto">
          <a:xfrm>
            <a:off x="943527" y="3055209"/>
            <a:ext cx="889000" cy="400110"/>
          </a:xfrm>
          <a:prstGeom prst="rect">
            <a:avLst/>
          </a:prstGeom>
          <a:noFill/>
          <a:ln w="9525">
            <a:noFill/>
            <a:miter lim="800000"/>
            <a:headEnd/>
            <a:tailEnd/>
          </a:ln>
        </p:spPr>
        <p:txBody>
          <a:bodyPr>
            <a:spAutoFit/>
          </a:bodyPr>
          <a:lstStyle/>
          <a:p>
            <a:pPr algn="ctr"/>
            <a:r>
              <a:rPr lang="en-US" sz="2000" b="1" dirty="0" smtClean="0">
                <a:solidFill>
                  <a:schemeClr val="bg1"/>
                </a:solidFill>
              </a:rPr>
              <a:t>$9.0</a:t>
            </a:r>
            <a:endParaRPr lang="en-US" sz="2000" b="1" dirty="0">
              <a:solidFill>
                <a:schemeClr val="bg1"/>
              </a:solidFill>
            </a:endParaRPr>
          </a:p>
        </p:txBody>
      </p:sp>
      <p:sp>
        <p:nvSpPr>
          <p:cNvPr id="31" name="TextBox 10"/>
          <p:cNvSpPr txBox="1">
            <a:spLocks noChangeArrowheads="1"/>
          </p:cNvSpPr>
          <p:nvPr/>
        </p:nvSpPr>
        <p:spPr bwMode="auto">
          <a:xfrm>
            <a:off x="4182821" y="3480168"/>
            <a:ext cx="889000" cy="307777"/>
          </a:xfrm>
          <a:prstGeom prst="rect">
            <a:avLst/>
          </a:prstGeom>
          <a:noFill/>
          <a:ln w="9525">
            <a:noFill/>
            <a:miter lim="800000"/>
            <a:headEnd/>
            <a:tailEnd/>
          </a:ln>
        </p:spPr>
        <p:txBody>
          <a:bodyPr>
            <a:spAutoFit/>
          </a:bodyPr>
          <a:lstStyle/>
          <a:p>
            <a:pPr algn="ctr"/>
            <a:r>
              <a:rPr lang="en-US" sz="1400" b="1" dirty="0" smtClean="0">
                <a:solidFill>
                  <a:schemeClr val="accent3"/>
                </a:solidFill>
              </a:rPr>
              <a:t>$6.0</a:t>
            </a:r>
            <a:endParaRPr lang="en-US" sz="1400" b="1" dirty="0">
              <a:solidFill>
                <a:schemeClr val="accent3"/>
              </a:solidFill>
            </a:endParaRPr>
          </a:p>
        </p:txBody>
      </p:sp>
      <p:sp>
        <p:nvSpPr>
          <p:cNvPr id="32" name="TextBox 10"/>
          <p:cNvSpPr txBox="1">
            <a:spLocks noChangeArrowheads="1"/>
          </p:cNvSpPr>
          <p:nvPr/>
        </p:nvSpPr>
        <p:spPr bwMode="auto">
          <a:xfrm>
            <a:off x="2133627" y="2879525"/>
            <a:ext cx="1082663" cy="461665"/>
          </a:xfrm>
          <a:prstGeom prst="rect">
            <a:avLst/>
          </a:prstGeom>
          <a:noFill/>
          <a:ln w="9525">
            <a:noFill/>
            <a:miter lim="800000"/>
            <a:headEnd/>
            <a:tailEnd/>
          </a:ln>
        </p:spPr>
        <p:txBody>
          <a:bodyPr wrap="square">
            <a:spAutoFit/>
          </a:bodyPr>
          <a:lstStyle/>
          <a:p>
            <a:pPr algn="ctr"/>
            <a:r>
              <a:rPr lang="en-US" sz="2400" b="1" dirty="0" smtClean="0">
                <a:solidFill>
                  <a:srgbClr val="225A7A"/>
                </a:solidFill>
              </a:rPr>
              <a:t>$36.9</a:t>
            </a:r>
            <a:endParaRPr lang="en-US" sz="2000" b="1" dirty="0">
              <a:solidFill>
                <a:srgbClr val="225A7A"/>
              </a:solidFill>
            </a:endParaRPr>
          </a:p>
        </p:txBody>
      </p:sp>
      <p:sp>
        <p:nvSpPr>
          <p:cNvPr id="33" name="TextBox 10"/>
          <p:cNvSpPr txBox="1">
            <a:spLocks noChangeArrowheads="1"/>
          </p:cNvSpPr>
          <p:nvPr/>
        </p:nvSpPr>
        <p:spPr bwMode="auto">
          <a:xfrm>
            <a:off x="2192515" y="3225833"/>
            <a:ext cx="889000" cy="400110"/>
          </a:xfrm>
          <a:prstGeom prst="rect">
            <a:avLst/>
          </a:prstGeom>
          <a:noFill/>
          <a:ln w="9525">
            <a:noFill/>
            <a:miter lim="800000"/>
            <a:headEnd/>
            <a:tailEnd/>
          </a:ln>
        </p:spPr>
        <p:txBody>
          <a:bodyPr>
            <a:spAutoFit/>
          </a:bodyPr>
          <a:lstStyle/>
          <a:p>
            <a:pPr algn="ctr"/>
            <a:r>
              <a:rPr lang="en-US" sz="2000" b="1" dirty="0" smtClean="0">
                <a:solidFill>
                  <a:schemeClr val="accent3"/>
                </a:solidFill>
              </a:rPr>
              <a:t>$7.9</a:t>
            </a:r>
            <a:endParaRPr lang="en-US" sz="2000" b="1" dirty="0">
              <a:solidFill>
                <a:schemeClr val="accent3"/>
              </a:solidFill>
            </a:endParaRPr>
          </a:p>
        </p:txBody>
      </p:sp>
      <p:sp>
        <p:nvSpPr>
          <p:cNvPr id="36" name="Date Placeholder 35"/>
          <p:cNvSpPr>
            <a:spLocks noGrp="1"/>
          </p:cNvSpPr>
          <p:nvPr>
            <p:ph type="dt" sz="half" idx="10"/>
          </p:nvPr>
        </p:nvSpPr>
        <p:spPr/>
        <p:txBody>
          <a:bodyPr/>
          <a:lstStyle/>
          <a:p>
            <a:pPr>
              <a:defRPr/>
            </a:pPr>
            <a:r>
              <a:rPr lang="en-US" smtClean="0"/>
              <a:t>12/01/09 - 9pm</a:t>
            </a:r>
            <a:endParaRPr lang="en-US"/>
          </a:p>
        </p:txBody>
      </p:sp>
      <p:sp>
        <p:nvSpPr>
          <p:cNvPr id="43" name="Slide Number Placeholder 42"/>
          <p:cNvSpPr>
            <a:spLocks noGrp="1"/>
          </p:cNvSpPr>
          <p:nvPr>
            <p:ph type="sldNum" sz="quarter" idx="12"/>
          </p:nvPr>
        </p:nvSpPr>
        <p:spPr/>
        <p:txBody>
          <a:bodyPr/>
          <a:lstStyle/>
          <a:p>
            <a:pPr>
              <a:defRPr/>
            </a:pPr>
            <a:fld id="{79649112-2361-4913-9798-B6AEBB59A8D4}" type="slidenum">
              <a:rPr lang="en-US" smtClean="0"/>
              <a:pPr>
                <a:defRPr/>
              </a:pPr>
              <a:t>90</a:t>
            </a:fld>
            <a:endParaRPr lang="en-US"/>
          </a:p>
        </p:txBody>
      </p:sp>
      <p:sp>
        <p:nvSpPr>
          <p:cNvPr id="44" name="AutoShape 8"/>
          <p:cNvSpPr>
            <a:spLocks noChangeArrowheads="1"/>
          </p:cNvSpPr>
          <p:nvPr/>
        </p:nvSpPr>
        <p:spPr bwMode="blackWhite">
          <a:xfrm>
            <a:off x="914404" y="1253616"/>
            <a:ext cx="1622319" cy="1194616"/>
          </a:xfrm>
          <a:prstGeom prst="wedgeRectCallout">
            <a:avLst>
              <a:gd name="adj1" fmla="val -27553"/>
              <a:gd name="adj2" fmla="val 76662"/>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200" b="1" dirty="0" smtClean="0">
                <a:solidFill>
                  <a:schemeClr val="bg1"/>
                </a:solidFill>
              </a:rPr>
              <a:t>$33B to repair subways, hospitals and other facilities; $9B to upgrade infrastructure against future storms</a:t>
            </a:r>
            <a:endParaRPr lang="en-US" sz="1200" b="1" dirty="0">
              <a:solidFill>
                <a:schemeClr val="bg1"/>
              </a:solidFill>
            </a:endParaRPr>
          </a:p>
        </p:txBody>
      </p:sp>
      <p:sp>
        <p:nvSpPr>
          <p:cNvPr id="45" name="TextBox 10"/>
          <p:cNvSpPr txBox="1">
            <a:spLocks noChangeArrowheads="1"/>
          </p:cNvSpPr>
          <p:nvPr/>
        </p:nvSpPr>
        <p:spPr bwMode="auto">
          <a:xfrm>
            <a:off x="3342973" y="4029903"/>
            <a:ext cx="1082663" cy="461665"/>
          </a:xfrm>
          <a:prstGeom prst="rect">
            <a:avLst/>
          </a:prstGeom>
          <a:noFill/>
          <a:ln w="9525">
            <a:noFill/>
            <a:miter lim="800000"/>
            <a:headEnd/>
            <a:tailEnd/>
          </a:ln>
        </p:spPr>
        <p:txBody>
          <a:bodyPr wrap="square">
            <a:spAutoFit/>
          </a:bodyPr>
          <a:lstStyle/>
          <a:p>
            <a:pPr algn="ctr"/>
            <a:r>
              <a:rPr lang="en-US" sz="2400" b="1" dirty="0" smtClean="0">
                <a:solidFill>
                  <a:srgbClr val="225A7A"/>
                </a:solidFill>
              </a:rPr>
              <a:t>$3.2</a:t>
            </a:r>
            <a:endParaRPr lang="en-US" sz="2000" b="1" dirty="0">
              <a:solidFill>
                <a:srgbClr val="225A7A"/>
              </a:solidFill>
            </a:endParaRPr>
          </a:p>
        </p:txBody>
      </p:sp>
      <p:sp>
        <p:nvSpPr>
          <p:cNvPr id="46" name="TextBox 10"/>
          <p:cNvSpPr txBox="1">
            <a:spLocks noChangeArrowheads="1"/>
          </p:cNvSpPr>
          <p:nvPr/>
        </p:nvSpPr>
        <p:spPr bwMode="auto">
          <a:xfrm>
            <a:off x="4744065" y="1886483"/>
            <a:ext cx="1082663" cy="461665"/>
          </a:xfrm>
          <a:prstGeom prst="rect">
            <a:avLst/>
          </a:prstGeom>
          <a:noFill/>
          <a:ln w="9525">
            <a:noFill/>
            <a:miter lim="800000"/>
            <a:headEnd/>
            <a:tailEnd/>
          </a:ln>
        </p:spPr>
        <p:txBody>
          <a:bodyPr wrap="square">
            <a:spAutoFit/>
          </a:bodyPr>
          <a:lstStyle/>
          <a:p>
            <a:pPr algn="ctr"/>
            <a:r>
              <a:rPr lang="en-US" sz="2400" b="1" dirty="0" smtClean="0">
                <a:solidFill>
                  <a:srgbClr val="225A7A"/>
                </a:solidFill>
              </a:rPr>
              <a:t>$60.4</a:t>
            </a:r>
            <a:endParaRPr lang="en-US" sz="2000" b="1" dirty="0">
              <a:solidFill>
                <a:srgbClr val="225A7A"/>
              </a:solidFill>
            </a:endParaRPr>
          </a:p>
        </p:txBody>
      </p:sp>
      <p:sp>
        <p:nvSpPr>
          <p:cNvPr id="47" name="AutoShape 8"/>
          <p:cNvSpPr>
            <a:spLocks noChangeArrowheads="1"/>
          </p:cNvSpPr>
          <p:nvPr/>
        </p:nvSpPr>
        <p:spPr bwMode="blackWhite">
          <a:xfrm>
            <a:off x="2625214" y="1140542"/>
            <a:ext cx="1976285" cy="1248698"/>
          </a:xfrm>
          <a:prstGeom prst="wedgeRectCallout">
            <a:avLst>
              <a:gd name="adj1" fmla="val -59362"/>
              <a:gd name="adj2" fmla="val 91663"/>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200" b="1" dirty="0" smtClean="0">
                <a:solidFill>
                  <a:schemeClr val="bg1"/>
                </a:solidFill>
              </a:rPr>
              <a:t>$39.5B to repair schools roads, bridges, businesses, homes and other facilities; $7.4B to for mitigation and prevention against future storms</a:t>
            </a:r>
            <a:endParaRPr lang="en-US" sz="1200" b="1" dirty="0">
              <a:solidFill>
                <a:schemeClr val="bg1"/>
              </a:solidFill>
            </a:endParaRPr>
          </a:p>
        </p:txBody>
      </p:sp>
      <p:sp>
        <p:nvSpPr>
          <p:cNvPr id="48" name="AutoShape 8"/>
          <p:cNvSpPr>
            <a:spLocks noChangeArrowheads="1"/>
          </p:cNvSpPr>
          <p:nvPr/>
        </p:nvSpPr>
        <p:spPr bwMode="blackWhite">
          <a:xfrm>
            <a:off x="3195484" y="2561302"/>
            <a:ext cx="1553497" cy="1406013"/>
          </a:xfrm>
          <a:prstGeom prst="wedgeRectCallout">
            <a:avLst>
              <a:gd name="adj1" fmla="val -10184"/>
              <a:gd name="adj2" fmla="val 62105"/>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200" b="1" dirty="0" smtClean="0">
                <a:solidFill>
                  <a:schemeClr val="bg1"/>
                </a:solidFill>
              </a:rPr>
              <a:t>$3.2B to bury power lines, upgrade transmission systems, build sewage treatment plants and other mitigation projects</a:t>
            </a:r>
            <a:endParaRPr lang="en-US" sz="1200" b="1" dirty="0">
              <a:solidFill>
                <a:schemeClr val="bg1"/>
              </a:solidFill>
            </a:endParaRPr>
          </a:p>
        </p:txBody>
      </p:sp>
      <p:sp>
        <p:nvSpPr>
          <p:cNvPr id="27" name="TextBox 10"/>
          <p:cNvSpPr txBox="1">
            <a:spLocks noChangeArrowheads="1"/>
          </p:cNvSpPr>
          <p:nvPr/>
        </p:nvSpPr>
        <p:spPr bwMode="auto">
          <a:xfrm>
            <a:off x="6036977" y="1911067"/>
            <a:ext cx="1082663" cy="461665"/>
          </a:xfrm>
          <a:prstGeom prst="rect">
            <a:avLst/>
          </a:prstGeom>
          <a:noFill/>
          <a:ln w="9525">
            <a:noFill/>
            <a:miter lim="800000"/>
            <a:headEnd/>
            <a:tailEnd/>
          </a:ln>
        </p:spPr>
        <p:txBody>
          <a:bodyPr wrap="square">
            <a:spAutoFit/>
          </a:bodyPr>
          <a:lstStyle/>
          <a:p>
            <a:pPr algn="ctr"/>
            <a:r>
              <a:rPr lang="en-US" sz="2400" b="1" dirty="0" smtClean="0">
                <a:solidFill>
                  <a:srgbClr val="225A7A"/>
                </a:solidFill>
              </a:rPr>
              <a:t>$60.2</a:t>
            </a:r>
            <a:endParaRPr lang="en-US" sz="2000" b="1" dirty="0">
              <a:solidFill>
                <a:srgbClr val="225A7A"/>
              </a:solidFill>
            </a:endParaRPr>
          </a:p>
        </p:txBody>
      </p:sp>
      <p:sp>
        <p:nvSpPr>
          <p:cNvPr id="35" name="TextBox 10"/>
          <p:cNvSpPr txBox="1">
            <a:spLocks noChangeArrowheads="1"/>
          </p:cNvSpPr>
          <p:nvPr/>
        </p:nvSpPr>
        <p:spPr bwMode="auto">
          <a:xfrm>
            <a:off x="7418362" y="2395008"/>
            <a:ext cx="889000" cy="400110"/>
          </a:xfrm>
          <a:prstGeom prst="rect">
            <a:avLst/>
          </a:prstGeom>
          <a:noFill/>
          <a:ln w="9525">
            <a:noFill/>
            <a:miter lim="800000"/>
            <a:headEnd/>
            <a:tailEnd/>
          </a:ln>
        </p:spPr>
        <p:txBody>
          <a:bodyPr>
            <a:spAutoFit/>
          </a:bodyPr>
          <a:lstStyle/>
          <a:p>
            <a:pPr algn="ctr"/>
            <a:r>
              <a:rPr lang="en-US" sz="2000" b="1" dirty="0" smtClean="0">
                <a:solidFill>
                  <a:schemeClr val="accent3"/>
                </a:solidFill>
              </a:rPr>
              <a:t>$9.7</a:t>
            </a:r>
            <a:endParaRPr lang="en-US" sz="2000" b="1" dirty="0">
              <a:solidFill>
                <a:schemeClr val="accent3"/>
              </a:solidFill>
            </a:endParaRPr>
          </a:p>
        </p:txBody>
      </p:sp>
      <p:sp>
        <p:nvSpPr>
          <p:cNvPr id="37" name="TextBox 10"/>
          <p:cNvSpPr txBox="1">
            <a:spLocks noChangeArrowheads="1"/>
          </p:cNvSpPr>
          <p:nvPr/>
        </p:nvSpPr>
        <p:spPr bwMode="auto">
          <a:xfrm>
            <a:off x="7455970" y="3923914"/>
            <a:ext cx="889000" cy="400110"/>
          </a:xfrm>
          <a:prstGeom prst="rect">
            <a:avLst/>
          </a:prstGeom>
          <a:noFill/>
          <a:ln w="9525">
            <a:noFill/>
            <a:miter lim="800000"/>
            <a:headEnd/>
            <a:tailEnd/>
          </a:ln>
        </p:spPr>
        <p:txBody>
          <a:bodyPr>
            <a:spAutoFit/>
          </a:bodyPr>
          <a:lstStyle/>
          <a:p>
            <a:pPr algn="ctr"/>
            <a:r>
              <a:rPr lang="en-US" sz="2000" b="1" dirty="0" smtClean="0">
                <a:solidFill>
                  <a:srgbClr val="003366"/>
                </a:solidFill>
              </a:rPr>
              <a:t>$51.0</a:t>
            </a:r>
            <a:endParaRPr lang="en-US" sz="2000" b="1" dirty="0">
              <a:solidFill>
                <a:srgbClr val="003366"/>
              </a:solidFill>
            </a:endParaRPr>
          </a:p>
        </p:txBody>
      </p:sp>
      <p:sp>
        <p:nvSpPr>
          <p:cNvPr id="38" name="AutoShape 8"/>
          <p:cNvSpPr>
            <a:spLocks noChangeArrowheads="1"/>
          </p:cNvSpPr>
          <p:nvPr/>
        </p:nvSpPr>
        <p:spPr bwMode="blackWhite">
          <a:xfrm>
            <a:off x="7034982" y="2910348"/>
            <a:ext cx="1155290" cy="558006"/>
          </a:xfrm>
          <a:prstGeom prst="wedgeRectCallout">
            <a:avLst>
              <a:gd name="adj1" fmla="val 15928"/>
              <a:gd name="adj2" fmla="val -84144"/>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200" b="1" dirty="0" smtClean="0">
                <a:solidFill>
                  <a:schemeClr val="bg1"/>
                </a:solidFill>
              </a:rPr>
              <a:t>House passed on Jan. 5</a:t>
            </a:r>
            <a:endParaRPr lang="en-US" sz="1200" b="1" dirty="0">
              <a:solidFill>
                <a:schemeClr val="bg1"/>
              </a:solidFill>
            </a:endParaRPr>
          </a:p>
        </p:txBody>
      </p:sp>
      <p:sp>
        <p:nvSpPr>
          <p:cNvPr id="39" name="TextBox 10"/>
          <p:cNvSpPr txBox="1">
            <a:spLocks noChangeArrowheads="1"/>
          </p:cNvSpPr>
          <p:nvPr/>
        </p:nvSpPr>
        <p:spPr bwMode="auto">
          <a:xfrm>
            <a:off x="7349553" y="1925819"/>
            <a:ext cx="1082663" cy="461665"/>
          </a:xfrm>
          <a:prstGeom prst="rect">
            <a:avLst/>
          </a:prstGeom>
          <a:noFill/>
          <a:ln w="9525">
            <a:noFill/>
            <a:miter lim="800000"/>
            <a:headEnd/>
            <a:tailEnd/>
          </a:ln>
        </p:spPr>
        <p:txBody>
          <a:bodyPr wrap="square">
            <a:spAutoFit/>
          </a:bodyPr>
          <a:lstStyle/>
          <a:p>
            <a:pPr algn="ctr"/>
            <a:r>
              <a:rPr lang="en-US" sz="2400" b="1" dirty="0" smtClean="0">
                <a:solidFill>
                  <a:srgbClr val="225A7A"/>
                </a:solidFill>
              </a:rPr>
              <a:t>$60.0*</a:t>
            </a:r>
            <a:endParaRPr lang="en-US" sz="2000" b="1" dirty="0">
              <a:solidFill>
                <a:srgbClr val="225A7A"/>
              </a:solidFill>
            </a:endParaRPr>
          </a:p>
        </p:txBody>
      </p:sp>
      <p:sp>
        <p:nvSpPr>
          <p:cNvPr id="40" name="AutoShape 8"/>
          <p:cNvSpPr>
            <a:spLocks noChangeArrowheads="1"/>
          </p:cNvSpPr>
          <p:nvPr/>
        </p:nvSpPr>
        <p:spPr bwMode="blackWhite">
          <a:xfrm>
            <a:off x="7988710" y="4380271"/>
            <a:ext cx="1027471" cy="558006"/>
          </a:xfrm>
          <a:prstGeom prst="wedgeRectCallout">
            <a:avLst>
              <a:gd name="adj1" fmla="val -47051"/>
              <a:gd name="adj2" fmla="val -73571"/>
            </a:avLst>
          </a:prstGeom>
          <a:solidFill>
            <a:schemeClr val="accent1"/>
          </a:solidFill>
          <a:ln w="28575" algn="ctr">
            <a:noFill/>
            <a:miter lim="800000"/>
            <a:headEnd/>
            <a:tailEnd/>
          </a:ln>
        </p:spPr>
        <p:txBody>
          <a:bodyPr tIns="91440" bIns="91440" anchor="ctr"/>
          <a:lstStyle/>
          <a:p>
            <a:pPr algn="ctr" eaLnBrk="0" hangingPunct="0">
              <a:lnSpc>
                <a:spcPct val="90000"/>
              </a:lnSpc>
              <a:spcBef>
                <a:spcPct val="50000"/>
              </a:spcBef>
              <a:buClr>
                <a:schemeClr val="bg1"/>
              </a:buClr>
              <a:buFont typeface="Wingdings" pitchFamily="2" charset="2"/>
              <a:buNone/>
            </a:pPr>
            <a:r>
              <a:rPr lang="en-US" sz="1200" b="1" dirty="0" smtClean="0">
                <a:solidFill>
                  <a:schemeClr val="bg1"/>
                </a:solidFill>
              </a:rPr>
              <a:t>House passed on Jan. 15</a:t>
            </a:r>
            <a:endParaRPr lang="en-US" sz="12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Effect transition="in" filter="wipe(left)">
                                      <p:cBhvr>
                                        <p:cTn id="12" dur="500"/>
                                        <p:tgtEl>
                                          <p:spTgt spid="44"/>
                                        </p:tgtEl>
                                      </p:cBhvr>
                                    </p:animEffect>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wipe(left)">
                                      <p:cBhvr>
                                        <p:cTn id="16" dur="500"/>
                                        <p:tgtEl>
                                          <p:spTgt spid="47"/>
                                        </p:tgtEl>
                                      </p:cBhvr>
                                    </p:animEffect>
                                  </p:childTnLst>
                                </p:cTn>
                              </p:par>
                            </p:childTnLst>
                          </p:cTn>
                        </p:par>
                        <p:par>
                          <p:cTn id="17" fill="hold">
                            <p:stCondLst>
                              <p:cond delay="2500"/>
                            </p:stCondLst>
                            <p:childTnLst>
                              <p:par>
                                <p:cTn id="18" presetID="22" presetClass="entr" presetSubtype="8" fill="hold" grpId="0" nodeType="afterEffect">
                                  <p:stCondLst>
                                    <p:cond delay="0"/>
                                  </p:stCondLst>
                                  <p:childTnLst>
                                    <p:set>
                                      <p:cBhvr>
                                        <p:cTn id="19" dur="1" fill="hold">
                                          <p:stCondLst>
                                            <p:cond delay="0"/>
                                          </p:stCondLst>
                                        </p:cTn>
                                        <p:tgtEl>
                                          <p:spTgt spid="48"/>
                                        </p:tgtEl>
                                        <p:attrNameLst>
                                          <p:attrName>style.visibility</p:attrName>
                                        </p:attrNameLst>
                                      </p:cBhvr>
                                      <p:to>
                                        <p:strVal val="visible"/>
                                      </p:to>
                                    </p:set>
                                    <p:animEffect transition="in" filter="wipe(left)">
                                      <p:cBhvr>
                                        <p:cTn id="20" dur="500"/>
                                        <p:tgtEl>
                                          <p:spTgt spid="48"/>
                                        </p:tgtEl>
                                      </p:cBhvr>
                                    </p:animEffect>
                                  </p:childTnLst>
                                </p:cTn>
                              </p:par>
                            </p:childTnLst>
                          </p:cTn>
                        </p:par>
                        <p:par>
                          <p:cTn id="21" fill="hold">
                            <p:stCondLst>
                              <p:cond delay="3000"/>
                            </p:stCondLst>
                            <p:childTnLst>
                              <p:par>
                                <p:cTn id="22" presetID="22" presetClass="entr" presetSubtype="8" fill="hold" grpId="0" nodeType="after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wipe(left)">
                                      <p:cBhvr>
                                        <p:cTn id="24" dur="500"/>
                                        <p:tgtEl>
                                          <p:spTgt spid="38"/>
                                        </p:tgtEl>
                                      </p:cBhvr>
                                    </p:animEffect>
                                  </p:childTnLst>
                                </p:cTn>
                              </p:par>
                            </p:childTnLst>
                          </p:cTn>
                        </p:par>
                        <p:par>
                          <p:cTn id="25" fill="hold">
                            <p:stCondLst>
                              <p:cond delay="3500"/>
                            </p:stCondLst>
                            <p:childTnLst>
                              <p:par>
                                <p:cTn id="26" presetID="22" presetClass="entr" presetSubtype="8"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wipe(left)">
                                      <p:cBhvr>
                                        <p:cTn id="28"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44" grpId="0" animBg="1"/>
      <p:bldP spid="47" grpId="0" animBg="1"/>
      <p:bldP spid="48" grpId="0" animBg="1"/>
      <p:bldP spid="38" grpId="0" animBg="1"/>
      <p:bldP spid="40" grpId="0" animBg="1"/>
    </p:bldLst>
  </p:timing>
</p:sld>
</file>

<file path=ppt/slides/slide9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09762" name="Rectangle 2"/>
          <p:cNvSpPr>
            <a:spLocks noGrp="1" noChangeArrowheads="1"/>
          </p:cNvSpPr>
          <p:nvPr>
            <p:ph type="ctrTitle" idx="4294967295"/>
          </p:nvPr>
        </p:nvSpPr>
        <p:spPr bwMode="blackWhite">
          <a:xfrm>
            <a:off x="581025" y="2268538"/>
            <a:ext cx="7981950" cy="1470025"/>
          </a:xfrm>
          <a:gradFill rotWithShape="1">
            <a:gsLst>
              <a:gs pos="0">
                <a:srgbClr val="FF6801"/>
              </a:gs>
              <a:gs pos="100000">
                <a:srgbClr val="DC5A01"/>
              </a:gs>
            </a:gsLst>
            <a:lin ang="5400000" scaled="1"/>
          </a:gradFill>
          <a:ln w="12700" cap="flat" algn="ctr">
            <a:solidFill>
              <a:srgbClr val="FF6801"/>
            </a:solidFill>
          </a:ln>
        </p:spPr>
        <p:txBody>
          <a:bodyPr/>
          <a:lstStyle/>
          <a:p>
            <a:pPr algn="ctr" defTabSz="914400" eaLnBrk="1" hangingPunct="1">
              <a:lnSpc>
                <a:spcPct val="95000"/>
              </a:lnSpc>
              <a:spcBef>
                <a:spcPct val="25000"/>
              </a:spcBef>
            </a:pPr>
            <a:r>
              <a:rPr lang="en-US" sz="4200" dirty="0" smtClean="0">
                <a:solidFill>
                  <a:schemeClr val="bg1"/>
                </a:solidFill>
              </a:rPr>
              <a:t>Public Opinion Survey</a:t>
            </a:r>
          </a:p>
        </p:txBody>
      </p:sp>
      <p:sp>
        <p:nvSpPr>
          <p:cNvPr id="102403"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endParaRPr lang="en-US"/>
          </a:p>
        </p:txBody>
      </p:sp>
      <p:sp>
        <p:nvSpPr>
          <p:cNvPr id="102404"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hangingPunct="0">
              <a:lnSpc>
                <a:spcPct val="85000"/>
              </a:lnSpc>
              <a:spcBef>
                <a:spcPct val="20000"/>
              </a:spcBef>
            </a:pPr>
            <a:fld id="{8529A20C-ADB3-4B6C-9ADA-C87A773B28DB}" type="slidenum">
              <a:rPr lang="en-US" sz="900">
                <a:solidFill>
                  <a:schemeClr val="bg1"/>
                </a:solidFill>
              </a:rPr>
              <a:pPr algn="r" eaLnBrk="0" hangingPunct="0">
                <a:lnSpc>
                  <a:spcPct val="85000"/>
                </a:lnSpc>
                <a:spcBef>
                  <a:spcPct val="20000"/>
                </a:spcBef>
              </a:pPr>
              <a:t>91</a:t>
            </a:fld>
            <a:endParaRPr lang="en-US" sz="900">
              <a:solidFill>
                <a:schemeClr val="bg1"/>
              </a:solidFill>
            </a:endParaRPr>
          </a:p>
        </p:txBody>
      </p:sp>
      <p:pic>
        <p:nvPicPr>
          <p:cNvPr id="102405"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6" name="Rectangle 6"/>
          <p:cNvSpPr>
            <a:spLocks noChangeArrowheads="1"/>
          </p:cNvSpPr>
          <p:nvPr/>
        </p:nvSpPr>
        <p:spPr bwMode="auto">
          <a:xfrm>
            <a:off x="389745" y="4001600"/>
            <a:ext cx="8490718" cy="1875898"/>
          </a:xfrm>
          <a:prstGeom prst="rect">
            <a:avLst/>
          </a:prstGeom>
          <a:noFill/>
          <a:ln w="9525" algn="ctr">
            <a:noFill/>
            <a:miter lim="800000"/>
            <a:headEnd/>
            <a:tailEnd/>
          </a:ln>
        </p:spPr>
        <p:txBody>
          <a:bodyPr wrap="square" lIns="45720" rIns="45720">
            <a:spAutoFit/>
          </a:bodyPr>
          <a:lstStyle/>
          <a:p>
            <a:pPr marL="292100" indent="-292100" algn="ctr" eaLnBrk="0" hangingPunct="0">
              <a:lnSpc>
                <a:spcPct val="85000"/>
              </a:lnSpc>
              <a:spcBef>
                <a:spcPct val="25000"/>
              </a:spcBef>
              <a:buClr>
                <a:schemeClr val="accent2"/>
              </a:buClr>
              <a:buFont typeface="Wingdings" pitchFamily="2" charset="2"/>
              <a:buNone/>
            </a:pPr>
            <a:r>
              <a:rPr lang="en-US" sz="3800" b="1" dirty="0" smtClean="0">
                <a:solidFill>
                  <a:srgbClr val="225A7A"/>
                </a:solidFill>
              </a:rPr>
              <a:t>Industry Favorability Ratings</a:t>
            </a:r>
          </a:p>
          <a:p>
            <a:pPr marL="292100" indent="-292100" algn="ctr" eaLnBrk="0" hangingPunct="0">
              <a:lnSpc>
                <a:spcPct val="85000"/>
              </a:lnSpc>
              <a:spcBef>
                <a:spcPct val="25000"/>
              </a:spcBef>
              <a:buClr>
                <a:schemeClr val="accent2"/>
              </a:buClr>
              <a:buFont typeface="Wingdings" pitchFamily="2" charset="2"/>
              <a:buNone/>
            </a:pPr>
            <a:r>
              <a:rPr lang="en-US" sz="3800" b="1" dirty="0" smtClean="0">
                <a:solidFill>
                  <a:srgbClr val="225A7A"/>
                </a:solidFill>
              </a:rPr>
              <a:t>Policy Forms &amp; Disclosure</a:t>
            </a:r>
          </a:p>
          <a:p>
            <a:pPr marL="292100" indent="-292100" algn="ctr" eaLnBrk="0" hangingPunct="0">
              <a:lnSpc>
                <a:spcPct val="85000"/>
              </a:lnSpc>
              <a:spcBef>
                <a:spcPct val="25000"/>
              </a:spcBef>
              <a:buClr>
                <a:schemeClr val="accent2"/>
              </a:buClr>
              <a:buFont typeface="Wingdings" pitchFamily="2" charset="2"/>
              <a:buNone/>
            </a:pPr>
            <a:r>
              <a:rPr lang="en-US" sz="3800" b="1" dirty="0" smtClean="0">
                <a:solidFill>
                  <a:srgbClr val="225A7A"/>
                </a:solidFill>
              </a:rPr>
              <a:t>Disaster Preparedness</a:t>
            </a: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91</a:t>
            </a:fld>
            <a:endParaRPr lang="en-US"/>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1909762"/>
                                        </p:tgtEl>
                                        <p:attrNameLst>
                                          <p:attrName>style.visibility</p:attrName>
                                        </p:attrNameLst>
                                      </p:cBhvr>
                                      <p:to>
                                        <p:strVal val="visible"/>
                                      </p:to>
                                    </p:set>
                                    <p:animEffect transition="in" filter="barn(outVertical)">
                                      <p:cBhvr>
                                        <p:cTn id="7" dur="1000"/>
                                        <p:tgtEl>
                                          <p:spTgt spid="1909762"/>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6"/>
                                        </p:tgtEl>
                                        <p:attrNameLst>
                                          <p:attrName>style.visibility</p:attrName>
                                        </p:attrNameLst>
                                      </p:cBhvr>
                                      <p:to>
                                        <p:strVal val="visible"/>
                                      </p:to>
                                    </p:set>
                                    <p:animEffect transition="in" filter="barn(outVertical)">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9762" grpId="0" animBg="1"/>
      <p:bldP spid="6" grpId="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05"/>
          <p:cNvSpPr>
            <a:spLocks noGrp="1" noChangeArrowheads="1"/>
          </p:cNvSpPr>
          <p:nvPr>
            <p:ph type="dt" sz="quarter" idx="10"/>
          </p:nvPr>
        </p:nvSpPr>
        <p:spPr>
          <a:noFill/>
        </p:spPr>
        <p:txBody>
          <a:bodyPr/>
          <a:lstStyle/>
          <a:p>
            <a:r>
              <a:rPr lang="en-US" smtClean="0"/>
              <a:t>12/01/09 - 9pm</a:t>
            </a:r>
          </a:p>
        </p:txBody>
      </p:sp>
      <p:sp>
        <p:nvSpPr>
          <p:cNvPr id="1028"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029" name="Rectangle 110"/>
          <p:cNvSpPr>
            <a:spLocks noGrp="1" noChangeArrowheads="1"/>
          </p:cNvSpPr>
          <p:nvPr>
            <p:ph type="sldNum" sz="quarter" idx="12"/>
          </p:nvPr>
        </p:nvSpPr>
        <p:spPr>
          <a:noFill/>
        </p:spPr>
        <p:txBody>
          <a:bodyPr/>
          <a:lstStyle/>
          <a:p>
            <a:fld id="{EE22D9B5-EA2F-4906-A047-8391D6D5F408}" type="slidenum">
              <a:rPr lang="en-US" smtClean="0"/>
              <a:pPr/>
              <a:t>92</a:t>
            </a:fld>
            <a:endParaRPr lang="en-US" smtClean="0"/>
          </a:p>
        </p:txBody>
      </p:sp>
      <p:sp>
        <p:nvSpPr>
          <p:cNvPr id="1030" name="Rectangle 2"/>
          <p:cNvSpPr>
            <a:spLocks noGrp="1" noChangeArrowheads="1"/>
          </p:cNvSpPr>
          <p:nvPr>
            <p:ph type="title"/>
          </p:nvPr>
        </p:nvSpPr>
        <p:spPr/>
        <p:txBody>
          <a:bodyPr/>
          <a:lstStyle/>
          <a:p>
            <a:r>
              <a:rPr lang="en-US" dirty="0" err="1" smtClean="0"/>
              <a:t>I.I.I.</a:t>
            </a:r>
            <a:r>
              <a:rPr lang="en-US" dirty="0" smtClean="0"/>
              <a:t> Poll: Favorability</a:t>
            </a:r>
            <a:endParaRPr lang="en-US" baseline="30000" dirty="0" smtClean="0"/>
          </a:p>
        </p:txBody>
      </p:sp>
      <p:sp>
        <p:nvSpPr>
          <p:cNvPr id="1031" name="Rectangle 3"/>
          <p:cNvSpPr>
            <a:spLocks noChangeArrowheads="1"/>
          </p:cNvSpPr>
          <p:nvPr/>
        </p:nvSpPr>
        <p:spPr bwMode="auto">
          <a:xfrm>
            <a:off x="0" y="6578600"/>
            <a:ext cx="8636000" cy="27940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a:t>Source: Insurance Information Institute Annual </a:t>
            </a:r>
            <a:r>
              <a:rPr lang="en-US" sz="1100" i="1"/>
              <a:t>Pulse</a:t>
            </a:r>
            <a:r>
              <a:rPr lang="en-US" sz="1100"/>
              <a:t> Survey.</a:t>
            </a:r>
          </a:p>
        </p:txBody>
      </p:sp>
      <p:graphicFrame>
        <p:nvGraphicFramePr>
          <p:cNvPr id="1026" name="Object 2"/>
          <p:cNvGraphicFramePr>
            <a:graphicFrameLocks noChangeAspect="1"/>
          </p:cNvGraphicFramePr>
          <p:nvPr/>
        </p:nvGraphicFramePr>
        <p:xfrm>
          <a:off x="0" y="2097088"/>
          <a:ext cx="9144000" cy="3763962"/>
        </p:xfrm>
        <a:graphic>
          <a:graphicData uri="http://schemas.openxmlformats.org/presentationml/2006/ole">
            <p:oleObj spid="_x0000_s19324930" name="Chart" r:id="rId4" imgW="8467775" imgH="3962355" progId="MSGraph.Chart.8">
              <p:embed followColorScheme="full"/>
            </p:oleObj>
          </a:graphicData>
        </a:graphic>
      </p:graphicFrame>
      <p:sp>
        <p:nvSpPr>
          <p:cNvPr id="1032" name="Rectangle 7"/>
          <p:cNvSpPr>
            <a:spLocks noChangeArrowheads="1"/>
          </p:cNvSpPr>
          <p:nvPr/>
        </p:nvSpPr>
        <p:spPr bwMode="black">
          <a:xfrm>
            <a:off x="347663" y="1266825"/>
            <a:ext cx="8221662" cy="249299"/>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b="1" dirty="0">
                <a:solidFill>
                  <a:srgbClr val="225A7A"/>
                </a:solidFill>
              </a:rPr>
              <a:t>Percent of Public Rating Industry as Very or Mostly </a:t>
            </a:r>
            <a:r>
              <a:rPr lang="en-US" b="1" dirty="0" smtClean="0">
                <a:solidFill>
                  <a:srgbClr val="225A7A"/>
                </a:solidFill>
              </a:rPr>
              <a:t>Favorable, 2013</a:t>
            </a:r>
            <a:endParaRPr lang="en-US" b="1" dirty="0">
              <a:solidFill>
                <a:srgbClr val="225A7A"/>
              </a:solidFill>
            </a:endParaRPr>
          </a:p>
        </p:txBody>
      </p:sp>
      <p:sp>
        <p:nvSpPr>
          <p:cNvPr id="9" name="Rectangle 5"/>
          <p:cNvSpPr>
            <a:spLocks noChangeArrowheads="1"/>
          </p:cNvSpPr>
          <p:nvPr/>
        </p:nvSpPr>
        <p:spPr bwMode="blackWhite">
          <a:xfrm>
            <a:off x="681038" y="5891213"/>
            <a:ext cx="7824787" cy="50323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Auto Insurers and Home Insurers </a:t>
            </a:r>
            <a:r>
              <a:rPr lang="en-US" b="1" dirty="0">
                <a:solidFill>
                  <a:srgbClr val="FFFFFF"/>
                </a:solidFill>
              </a:rPr>
              <a:t>Ranked </a:t>
            </a:r>
            <a:r>
              <a:rPr lang="en-US" b="1" dirty="0" smtClean="0">
                <a:solidFill>
                  <a:srgbClr val="FFFFFF"/>
                </a:solidFill>
              </a:rPr>
              <a:t>Highest.</a:t>
            </a:r>
            <a:endParaRPr lang="en-US" b="1" dirty="0">
              <a:solidFill>
                <a:srgbClr val="FFFFFF"/>
              </a:solidFill>
            </a:endParaRPr>
          </a:p>
        </p:txBody>
      </p:sp>
      <p:sp>
        <p:nvSpPr>
          <p:cNvPr id="10" name="AutoShape 13"/>
          <p:cNvSpPr>
            <a:spLocks noChangeArrowheads="1"/>
          </p:cNvSpPr>
          <p:nvPr/>
        </p:nvSpPr>
        <p:spPr bwMode="blackWhite">
          <a:xfrm>
            <a:off x="2573080" y="1610241"/>
            <a:ext cx="4093535" cy="966703"/>
          </a:xfrm>
          <a:prstGeom prst="wedgeRectCallout">
            <a:avLst>
              <a:gd name="adj1" fmla="val -75542"/>
              <a:gd name="adj2" fmla="val 70441"/>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Viewed separately, auto and home insurers have highest favorability ratings of all industries surveyed</a:t>
            </a:r>
            <a:endParaRPr lang="en-US"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70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105"/>
          <p:cNvSpPr>
            <a:spLocks noGrp="1" noChangeArrowheads="1"/>
          </p:cNvSpPr>
          <p:nvPr>
            <p:ph type="dt" sz="quarter" idx="10"/>
          </p:nvPr>
        </p:nvSpPr>
        <p:spPr>
          <a:noFill/>
        </p:spPr>
        <p:txBody>
          <a:bodyPr/>
          <a:lstStyle/>
          <a:p>
            <a:r>
              <a:rPr lang="en-US" smtClean="0"/>
              <a:t>12/01/09 - 9pm</a:t>
            </a:r>
          </a:p>
        </p:txBody>
      </p:sp>
      <p:sp>
        <p:nvSpPr>
          <p:cNvPr id="14340"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4341" name="Rectangle 110"/>
          <p:cNvSpPr>
            <a:spLocks noGrp="1" noChangeArrowheads="1"/>
          </p:cNvSpPr>
          <p:nvPr>
            <p:ph type="sldNum" sz="quarter" idx="12"/>
          </p:nvPr>
        </p:nvSpPr>
        <p:spPr>
          <a:noFill/>
        </p:spPr>
        <p:txBody>
          <a:bodyPr/>
          <a:lstStyle/>
          <a:p>
            <a:fld id="{C8D41946-FD3D-4091-A2F2-5BB338BC6915}" type="slidenum">
              <a:rPr lang="en-US" smtClean="0"/>
              <a:pPr/>
              <a:t>93</a:t>
            </a:fld>
            <a:endParaRPr lang="en-US" smtClean="0"/>
          </a:p>
        </p:txBody>
      </p:sp>
      <p:sp>
        <p:nvSpPr>
          <p:cNvPr id="14342" name="Rectangle 2"/>
          <p:cNvSpPr>
            <a:spLocks noGrp="1" noChangeArrowheads="1"/>
          </p:cNvSpPr>
          <p:nvPr>
            <p:ph type="title"/>
          </p:nvPr>
        </p:nvSpPr>
        <p:spPr/>
        <p:txBody>
          <a:bodyPr/>
          <a:lstStyle/>
          <a:p>
            <a:r>
              <a:rPr lang="en-US" dirty="0" err="1" smtClean="0"/>
              <a:t>I.I.I.</a:t>
            </a:r>
            <a:r>
              <a:rPr lang="en-US" dirty="0" smtClean="0"/>
              <a:t> Poll: Homeowners Insurance</a:t>
            </a:r>
          </a:p>
        </p:txBody>
      </p:sp>
      <p:sp>
        <p:nvSpPr>
          <p:cNvPr id="14343" name="Rectangle 3"/>
          <p:cNvSpPr>
            <a:spLocks noChangeArrowheads="1"/>
          </p:cNvSpPr>
          <p:nvPr/>
        </p:nvSpPr>
        <p:spPr bwMode="black">
          <a:xfrm>
            <a:off x="347663" y="1266825"/>
            <a:ext cx="8534400" cy="747897"/>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b="1" dirty="0">
                <a:solidFill>
                  <a:srgbClr val="225A7A"/>
                </a:solidFill>
              </a:rPr>
              <a:t>Q. </a:t>
            </a:r>
            <a:r>
              <a:rPr lang="en-US" b="1" dirty="0" smtClean="0">
                <a:solidFill>
                  <a:srgbClr val="225A7A"/>
                </a:solidFill>
              </a:rPr>
              <a:t>Do you think that it is fair that people who live in areas affected by record storms in 2011 and 2012 should pay more for their homeowners insurance in the future?</a:t>
            </a:r>
            <a:endParaRPr lang="en-US" b="1" dirty="0">
              <a:solidFill>
                <a:srgbClr val="225A7A"/>
              </a:solidFill>
            </a:endParaRPr>
          </a:p>
        </p:txBody>
      </p:sp>
      <p:sp>
        <p:nvSpPr>
          <p:cNvPr id="14344" name="Rectangle 4"/>
          <p:cNvSpPr>
            <a:spLocks noChangeArrowheads="1"/>
          </p:cNvSpPr>
          <p:nvPr/>
        </p:nvSpPr>
        <p:spPr bwMode="auto">
          <a:xfrm>
            <a:off x="0" y="6575615"/>
            <a:ext cx="7569200" cy="28238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Insurance Information Institute Annual </a:t>
            </a:r>
            <a:r>
              <a:rPr lang="en-US" sz="1100" i="1" dirty="0"/>
              <a:t>Pulse</a:t>
            </a:r>
            <a:r>
              <a:rPr lang="en-US" sz="1100" dirty="0"/>
              <a:t> Survey.</a:t>
            </a:r>
          </a:p>
        </p:txBody>
      </p:sp>
      <p:sp>
        <p:nvSpPr>
          <p:cNvPr id="2069509" name="Text Box 5"/>
          <p:cNvSpPr txBox="1">
            <a:spLocks noChangeArrowheads="1"/>
          </p:cNvSpPr>
          <p:nvPr/>
        </p:nvSpPr>
        <p:spPr bwMode="blackWhite">
          <a:xfrm>
            <a:off x="312738" y="5503863"/>
            <a:ext cx="8518525" cy="750887"/>
          </a:xfrm>
          <a:prstGeom prst="rect">
            <a:avLst/>
          </a:prstGeom>
          <a:gradFill rotWithShape="0">
            <a:gsLst>
              <a:gs pos="0">
                <a:schemeClr val="accent2"/>
              </a:gs>
              <a:gs pos="100000">
                <a:srgbClr val="DC5A01"/>
              </a:gs>
            </a:gsLst>
            <a:lin ang="5400000" scaled="1"/>
          </a:gradFill>
          <a:ln w="12700" algn="ctr">
            <a:solidFill>
              <a:srgbClr val="FF6801"/>
            </a:solidFill>
            <a:miter lim="800000"/>
            <a:headEnd type="none" w="sm" len="sm"/>
            <a:tailEnd type="none" w="sm" len="sm"/>
          </a:ln>
        </p:spPr>
        <p:txBody>
          <a:bodyPr bIns="64008" anchor="ctr"/>
          <a:lstStyle/>
          <a:p>
            <a:pPr algn="ctr">
              <a:lnSpc>
                <a:spcPct val="95000"/>
              </a:lnSpc>
              <a:spcBef>
                <a:spcPct val="25000"/>
              </a:spcBef>
            </a:pPr>
            <a:r>
              <a:rPr lang="en-US" b="1" dirty="0" smtClean="0">
                <a:solidFill>
                  <a:srgbClr val="FFFFFF"/>
                </a:solidFill>
              </a:rPr>
              <a:t>Nearly 60 percent of Americans believe that homeowners insurance premiums should not be raised as a result of recent storms in their areas.</a:t>
            </a:r>
            <a:endParaRPr lang="en-US" b="1" dirty="0">
              <a:solidFill>
                <a:srgbClr val="FFFFFF"/>
              </a:solidFill>
            </a:endParaRPr>
          </a:p>
        </p:txBody>
      </p:sp>
      <p:graphicFrame>
        <p:nvGraphicFramePr>
          <p:cNvPr id="14338" name="Object 2"/>
          <p:cNvGraphicFramePr>
            <a:graphicFrameLocks/>
          </p:cNvGraphicFramePr>
          <p:nvPr/>
        </p:nvGraphicFramePr>
        <p:xfrm>
          <a:off x="2930525" y="2371725"/>
          <a:ext cx="3041650" cy="2720975"/>
        </p:xfrm>
        <a:graphic>
          <a:graphicData uri="http://schemas.openxmlformats.org/presentationml/2006/ole">
            <p:oleObj spid="_x0000_s19326978" name="Chart" r:id="rId4" imgW="4467251" imgH="3800395" progId="MSGraph.Chart.8">
              <p:embed followColorScheme="full"/>
            </p:oleObj>
          </a:graphicData>
        </a:graphic>
      </p:graphicFrame>
      <p:sp>
        <p:nvSpPr>
          <p:cNvPr id="14346" name="Text Box 8"/>
          <p:cNvSpPr txBox="1">
            <a:spLocks noChangeArrowheads="1"/>
          </p:cNvSpPr>
          <p:nvPr/>
        </p:nvSpPr>
        <p:spPr bwMode="auto">
          <a:xfrm>
            <a:off x="3549687" y="2059025"/>
            <a:ext cx="1187450" cy="193675"/>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1400" dirty="0"/>
              <a:t>Don’t know</a:t>
            </a:r>
            <a:endParaRPr lang="en-US" sz="1400" b="1" dirty="0"/>
          </a:p>
        </p:txBody>
      </p:sp>
      <p:sp>
        <p:nvSpPr>
          <p:cNvPr id="14347" name="Text Box 9"/>
          <p:cNvSpPr txBox="1">
            <a:spLocks noChangeArrowheads="1"/>
          </p:cNvSpPr>
          <p:nvPr/>
        </p:nvSpPr>
        <p:spPr bwMode="auto">
          <a:xfrm>
            <a:off x="5802682" y="3893510"/>
            <a:ext cx="830262" cy="193675"/>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1400" dirty="0"/>
              <a:t>Yes</a:t>
            </a:r>
            <a:endParaRPr lang="en-US" sz="1400" b="1" dirty="0"/>
          </a:p>
        </p:txBody>
      </p:sp>
      <p:sp>
        <p:nvSpPr>
          <p:cNvPr id="14348" name="Text Box 10"/>
          <p:cNvSpPr txBox="1">
            <a:spLocks noChangeArrowheads="1"/>
          </p:cNvSpPr>
          <p:nvPr/>
        </p:nvSpPr>
        <p:spPr bwMode="auto">
          <a:xfrm>
            <a:off x="2424076" y="3550130"/>
            <a:ext cx="584200" cy="193675"/>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1400" dirty="0"/>
              <a:t>No</a:t>
            </a:r>
            <a:endParaRPr lang="en-US" sz="1400" b="1" dirty="0"/>
          </a:p>
        </p:txBody>
      </p:sp>
      <p:sp>
        <p:nvSpPr>
          <p:cNvPr id="13" name="AutoShape 13"/>
          <p:cNvSpPr>
            <a:spLocks noChangeArrowheads="1"/>
          </p:cNvSpPr>
          <p:nvPr/>
        </p:nvSpPr>
        <p:spPr bwMode="blackWhite">
          <a:xfrm>
            <a:off x="265814" y="2223655"/>
            <a:ext cx="2158409" cy="1880512"/>
          </a:xfrm>
          <a:prstGeom prst="wedgeRectCallout">
            <a:avLst>
              <a:gd name="adj1" fmla="val 71790"/>
              <a:gd name="adj2" fmla="val -4746"/>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Public believes it is not fair to raise premiums of homeowners due to events they cannot control</a:t>
            </a:r>
            <a:endParaRPr lang="en-US"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2069509"/>
                                        </p:tgtEl>
                                        <p:attrNameLst>
                                          <p:attrName>style.visibility</p:attrName>
                                        </p:attrNameLst>
                                      </p:cBhvr>
                                      <p:to>
                                        <p:strVal val="visible"/>
                                      </p:to>
                                    </p:set>
                                    <p:anim calcmode="lin" valueType="num">
                                      <p:cBhvr>
                                        <p:cTn id="7" dur="500" fill="hold"/>
                                        <p:tgtEl>
                                          <p:spTgt spid="2069509"/>
                                        </p:tgtEl>
                                        <p:attrNameLst>
                                          <p:attrName>ppt_w</p:attrName>
                                        </p:attrNameLst>
                                      </p:cBhvr>
                                      <p:tavLst>
                                        <p:tav tm="0">
                                          <p:val>
                                            <p:fltVal val="0"/>
                                          </p:val>
                                        </p:tav>
                                        <p:tav tm="100000">
                                          <p:val>
                                            <p:strVal val="#ppt_w"/>
                                          </p:val>
                                        </p:tav>
                                      </p:tavLst>
                                    </p:anim>
                                    <p:anim calcmode="lin" valueType="num">
                                      <p:cBhvr>
                                        <p:cTn id="8" dur="500" fill="hold"/>
                                        <p:tgtEl>
                                          <p:spTgt spid="2069509"/>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22" presetClass="entr" presetSubtype="8" fill="hold" grpId="0" nodeType="afterEffect">
                                  <p:stCondLst>
                                    <p:cond delay="70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9509" grpId="0" animBg="1"/>
      <p:bldP spid="13" grpId="0" animBg="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05"/>
          <p:cNvSpPr>
            <a:spLocks noGrp="1" noChangeArrowheads="1"/>
          </p:cNvSpPr>
          <p:nvPr>
            <p:ph type="dt" sz="quarter" idx="10"/>
          </p:nvPr>
        </p:nvSpPr>
        <p:spPr>
          <a:noFill/>
        </p:spPr>
        <p:txBody>
          <a:bodyPr/>
          <a:lstStyle/>
          <a:p>
            <a:r>
              <a:rPr lang="en-US" smtClean="0"/>
              <a:t>12/01/09 - 9pm</a:t>
            </a:r>
          </a:p>
        </p:txBody>
      </p:sp>
      <p:sp>
        <p:nvSpPr>
          <p:cNvPr id="1028"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029" name="Rectangle 110"/>
          <p:cNvSpPr>
            <a:spLocks noGrp="1" noChangeArrowheads="1"/>
          </p:cNvSpPr>
          <p:nvPr>
            <p:ph type="sldNum" sz="quarter" idx="12"/>
          </p:nvPr>
        </p:nvSpPr>
        <p:spPr>
          <a:noFill/>
        </p:spPr>
        <p:txBody>
          <a:bodyPr/>
          <a:lstStyle/>
          <a:p>
            <a:fld id="{EE22D9B5-EA2F-4906-A047-8391D6D5F408}" type="slidenum">
              <a:rPr lang="en-US" smtClean="0"/>
              <a:pPr/>
              <a:t>94</a:t>
            </a:fld>
            <a:endParaRPr lang="en-US" smtClean="0"/>
          </a:p>
        </p:txBody>
      </p:sp>
      <p:sp>
        <p:nvSpPr>
          <p:cNvPr id="1030" name="Rectangle 2"/>
          <p:cNvSpPr>
            <a:spLocks noGrp="1" noChangeArrowheads="1"/>
          </p:cNvSpPr>
          <p:nvPr>
            <p:ph type="title"/>
          </p:nvPr>
        </p:nvSpPr>
        <p:spPr/>
        <p:txBody>
          <a:bodyPr/>
          <a:lstStyle/>
          <a:p>
            <a:r>
              <a:rPr lang="en-US" dirty="0" err="1" smtClean="0"/>
              <a:t>I.I.I.</a:t>
            </a:r>
            <a:r>
              <a:rPr lang="en-US" dirty="0" smtClean="0"/>
              <a:t> Poll: Flood Insurance</a:t>
            </a:r>
            <a:endParaRPr lang="en-US" baseline="30000" dirty="0" smtClean="0"/>
          </a:p>
        </p:txBody>
      </p:sp>
      <p:sp>
        <p:nvSpPr>
          <p:cNvPr id="1031" name="Rectangle 3"/>
          <p:cNvSpPr>
            <a:spLocks noChangeArrowheads="1"/>
          </p:cNvSpPr>
          <p:nvPr/>
        </p:nvSpPr>
        <p:spPr bwMode="auto">
          <a:xfrm>
            <a:off x="0" y="6389410"/>
            <a:ext cx="8636000" cy="468590"/>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Insurance Information Institute Annual </a:t>
            </a:r>
            <a:r>
              <a:rPr lang="en-US" sz="1100" i="1" dirty="0"/>
              <a:t>Pulse</a:t>
            </a:r>
            <a:r>
              <a:rPr lang="en-US" sz="1100" dirty="0"/>
              <a:t> Survey.</a:t>
            </a:r>
          </a:p>
        </p:txBody>
      </p:sp>
      <p:graphicFrame>
        <p:nvGraphicFramePr>
          <p:cNvPr id="1026" name="Object 2"/>
          <p:cNvGraphicFramePr>
            <a:graphicFrameLocks noChangeAspect="1"/>
          </p:cNvGraphicFramePr>
          <p:nvPr/>
        </p:nvGraphicFramePr>
        <p:xfrm>
          <a:off x="393405" y="2109603"/>
          <a:ext cx="8412163" cy="3100388"/>
        </p:xfrm>
        <a:graphic>
          <a:graphicData uri="http://schemas.openxmlformats.org/presentationml/2006/ole">
            <p:oleObj spid="_x0000_s19328002" name="Chart" r:id="rId4" imgW="7781855" imgH="2866965" progId="MSGraph.Chart.8">
              <p:embed followColorScheme="full"/>
            </p:oleObj>
          </a:graphicData>
        </a:graphic>
      </p:graphicFrame>
      <p:sp>
        <p:nvSpPr>
          <p:cNvPr id="1032" name="Rectangle 7"/>
          <p:cNvSpPr>
            <a:spLocks noChangeArrowheads="1"/>
          </p:cNvSpPr>
          <p:nvPr/>
        </p:nvSpPr>
        <p:spPr bwMode="black">
          <a:xfrm>
            <a:off x="317683" y="1101933"/>
            <a:ext cx="7672074" cy="803297"/>
          </a:xfrm>
          <a:prstGeom prst="rect">
            <a:avLst/>
          </a:prstGeom>
          <a:noFill/>
          <a:ln w="9525" algn="ctr">
            <a:noFill/>
            <a:miter lim="800000"/>
            <a:headEnd/>
            <a:tailEnd/>
          </a:ln>
        </p:spPr>
        <p:txBody>
          <a:bodyPr wrap="square" lIns="0" tIns="0" rIns="0" bIns="0">
            <a:spAutoFit/>
          </a:bodyPr>
          <a:lstStyle/>
          <a:p>
            <a:pPr defTabSz="114300" eaLnBrk="0" hangingPunct="0">
              <a:lnSpc>
                <a:spcPct val="90000"/>
              </a:lnSpc>
              <a:spcBef>
                <a:spcPct val="20000"/>
              </a:spcBef>
            </a:pPr>
            <a:r>
              <a:rPr lang="en-US" b="1" dirty="0" smtClean="0">
                <a:solidFill>
                  <a:srgbClr val="225A7A"/>
                </a:solidFill>
              </a:rPr>
              <a:t>Q. The federal government plans to raise the price of flood insurance so it reflects the costs of paying claims. Do you believe this is fair?</a:t>
            </a:r>
          </a:p>
          <a:p>
            <a:pPr defTabSz="114300" eaLnBrk="0" hangingPunct="0">
              <a:lnSpc>
                <a:spcPct val="90000"/>
              </a:lnSpc>
              <a:spcBef>
                <a:spcPct val="20000"/>
              </a:spcBef>
            </a:pPr>
            <a:r>
              <a:rPr lang="en-US" b="1" baseline="30000" dirty="0" smtClean="0">
                <a:solidFill>
                  <a:srgbClr val="225A7A"/>
                </a:solidFill>
              </a:rPr>
              <a:t> </a:t>
            </a:r>
            <a:r>
              <a:rPr lang="en-US" b="1" i="1" dirty="0" smtClean="0">
                <a:solidFill>
                  <a:srgbClr val="C00000"/>
                </a:solidFill>
              </a:rPr>
              <a:t>[% Responding “NO”]</a:t>
            </a:r>
            <a:endParaRPr lang="en-US" b="1" i="1" baseline="30000" dirty="0">
              <a:solidFill>
                <a:srgbClr val="C00000"/>
              </a:solidFill>
            </a:endParaRPr>
          </a:p>
        </p:txBody>
      </p:sp>
      <p:sp>
        <p:nvSpPr>
          <p:cNvPr id="9" name="Rectangle 5"/>
          <p:cNvSpPr>
            <a:spLocks noChangeArrowheads="1"/>
          </p:cNvSpPr>
          <p:nvPr/>
        </p:nvSpPr>
        <p:spPr bwMode="blackWhite">
          <a:xfrm>
            <a:off x="223284" y="5188687"/>
            <a:ext cx="8697433" cy="818721"/>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More than one-half of Americans do not think it is fair for the federal government to raise its flood insurance premiums to better reflect claims payouts.</a:t>
            </a:r>
            <a:endParaRPr lang="en-US" b="1" dirty="0">
              <a:solidFill>
                <a:srgbClr val="FFFFFF"/>
              </a:solidFill>
            </a:endParaRPr>
          </a:p>
        </p:txBody>
      </p:sp>
      <p:sp>
        <p:nvSpPr>
          <p:cNvPr id="10" name="AutoShape 13"/>
          <p:cNvSpPr>
            <a:spLocks noChangeArrowheads="1"/>
          </p:cNvSpPr>
          <p:nvPr/>
        </p:nvSpPr>
        <p:spPr bwMode="blackWhite">
          <a:xfrm>
            <a:off x="3019647" y="1865425"/>
            <a:ext cx="5411973" cy="867144"/>
          </a:xfrm>
          <a:prstGeom prst="wedgeRectCallout">
            <a:avLst>
              <a:gd name="adj1" fmla="val -69295"/>
              <a:gd name="adj2" fmla="val 64864"/>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Most people believe it is unfair for government to raise flood insurance premiums, even though they are subsidized by taxpayers</a:t>
            </a:r>
            <a:endParaRPr lang="en-US"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70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05"/>
          <p:cNvSpPr>
            <a:spLocks noGrp="1" noChangeArrowheads="1"/>
          </p:cNvSpPr>
          <p:nvPr>
            <p:ph type="dt" sz="quarter" idx="10"/>
          </p:nvPr>
        </p:nvSpPr>
        <p:spPr>
          <a:noFill/>
        </p:spPr>
        <p:txBody>
          <a:bodyPr/>
          <a:lstStyle/>
          <a:p>
            <a:r>
              <a:rPr lang="en-US" smtClean="0"/>
              <a:t>12/01/09 - 9pm</a:t>
            </a:r>
          </a:p>
        </p:txBody>
      </p:sp>
      <p:sp>
        <p:nvSpPr>
          <p:cNvPr id="1028"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029" name="Rectangle 110"/>
          <p:cNvSpPr>
            <a:spLocks noGrp="1" noChangeArrowheads="1"/>
          </p:cNvSpPr>
          <p:nvPr>
            <p:ph type="sldNum" sz="quarter" idx="12"/>
          </p:nvPr>
        </p:nvSpPr>
        <p:spPr>
          <a:noFill/>
        </p:spPr>
        <p:txBody>
          <a:bodyPr/>
          <a:lstStyle/>
          <a:p>
            <a:fld id="{EE22D9B5-EA2F-4906-A047-8391D6D5F408}" type="slidenum">
              <a:rPr lang="en-US" smtClean="0"/>
              <a:pPr/>
              <a:t>95</a:t>
            </a:fld>
            <a:endParaRPr lang="en-US" smtClean="0"/>
          </a:p>
        </p:txBody>
      </p:sp>
      <p:sp>
        <p:nvSpPr>
          <p:cNvPr id="1030" name="Rectangle 2"/>
          <p:cNvSpPr>
            <a:spLocks noGrp="1" noChangeArrowheads="1"/>
          </p:cNvSpPr>
          <p:nvPr>
            <p:ph type="title"/>
          </p:nvPr>
        </p:nvSpPr>
        <p:spPr/>
        <p:txBody>
          <a:bodyPr/>
          <a:lstStyle/>
          <a:p>
            <a:r>
              <a:rPr lang="en-US" dirty="0" err="1" smtClean="0"/>
              <a:t>I.I.I.</a:t>
            </a:r>
            <a:r>
              <a:rPr lang="en-US" dirty="0" smtClean="0"/>
              <a:t> Poll: Disaster Preparedness</a:t>
            </a:r>
            <a:endParaRPr lang="en-US" baseline="30000" dirty="0" smtClean="0"/>
          </a:p>
        </p:txBody>
      </p:sp>
      <p:sp>
        <p:nvSpPr>
          <p:cNvPr id="1031" name="Rectangle 3"/>
          <p:cNvSpPr>
            <a:spLocks noChangeArrowheads="1"/>
          </p:cNvSpPr>
          <p:nvPr/>
        </p:nvSpPr>
        <p:spPr bwMode="auto">
          <a:xfrm>
            <a:off x="0" y="6203205"/>
            <a:ext cx="8636000" cy="65479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pPr>
            <a:r>
              <a:rPr lang="en-US" sz="1100" baseline="30000" dirty="0" smtClean="0"/>
              <a:t>1</a:t>
            </a:r>
            <a:r>
              <a:rPr lang="en-US" sz="1100" dirty="0" smtClean="0"/>
              <a:t>Asked of those who have homeowners insurance and who responded “yes”.</a:t>
            </a:r>
          </a:p>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Insurance Information Institute Annual </a:t>
            </a:r>
            <a:r>
              <a:rPr lang="en-US" sz="1100" i="1" dirty="0"/>
              <a:t>Pulse</a:t>
            </a:r>
            <a:r>
              <a:rPr lang="en-US" sz="1100" dirty="0"/>
              <a:t> Survey.</a:t>
            </a:r>
          </a:p>
        </p:txBody>
      </p:sp>
      <p:graphicFrame>
        <p:nvGraphicFramePr>
          <p:cNvPr id="1026" name="Object 2"/>
          <p:cNvGraphicFramePr>
            <a:graphicFrameLocks noChangeAspect="1"/>
          </p:cNvGraphicFramePr>
          <p:nvPr/>
        </p:nvGraphicFramePr>
        <p:xfrm>
          <a:off x="0" y="1810009"/>
          <a:ext cx="9144000" cy="3763962"/>
        </p:xfrm>
        <a:graphic>
          <a:graphicData uri="http://schemas.openxmlformats.org/presentationml/2006/ole">
            <p:oleObj spid="_x0000_s19329026" name="Chart" r:id="rId4" imgW="8467775" imgH="3962355" progId="MSGraph.Chart.8">
              <p:embed followColorScheme="full"/>
            </p:oleObj>
          </a:graphicData>
        </a:graphic>
      </p:graphicFrame>
      <p:sp>
        <p:nvSpPr>
          <p:cNvPr id="1032" name="Rectangle 7"/>
          <p:cNvSpPr>
            <a:spLocks noChangeArrowheads="1"/>
          </p:cNvSpPr>
          <p:nvPr/>
        </p:nvSpPr>
        <p:spPr bwMode="black">
          <a:xfrm>
            <a:off x="347663" y="1266825"/>
            <a:ext cx="8221662" cy="221599"/>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Q. Does your homeowners policy cover damage from flooding during a hurricane?</a:t>
            </a:r>
            <a:r>
              <a:rPr lang="en-US" sz="1600" b="1" baseline="30000" dirty="0" smtClean="0">
                <a:solidFill>
                  <a:srgbClr val="225A7A"/>
                </a:solidFill>
              </a:rPr>
              <a:t>1</a:t>
            </a:r>
            <a:endParaRPr lang="en-US" sz="1600" b="1" baseline="30000" dirty="0">
              <a:solidFill>
                <a:srgbClr val="225A7A"/>
              </a:solidFill>
            </a:endParaRPr>
          </a:p>
        </p:txBody>
      </p:sp>
      <p:sp>
        <p:nvSpPr>
          <p:cNvPr id="9" name="Rectangle 5"/>
          <p:cNvSpPr>
            <a:spLocks noChangeArrowheads="1"/>
          </p:cNvSpPr>
          <p:nvPr/>
        </p:nvSpPr>
        <p:spPr bwMode="blackWhite">
          <a:xfrm>
            <a:off x="223283" y="5231996"/>
            <a:ext cx="8697433" cy="786033"/>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The proportion of homeowners who believe their homeowners policy covers damage from flooding during a hurricane stands at 21 percent. This proportion rises eight percentage points in the South, to 29 percent.</a:t>
            </a:r>
            <a:endParaRPr lang="en-US" b="1" dirty="0">
              <a:solidFill>
                <a:srgbClr val="FFFFFF"/>
              </a:solidFill>
            </a:endParaRPr>
          </a:p>
        </p:txBody>
      </p:sp>
      <p:sp>
        <p:nvSpPr>
          <p:cNvPr id="10" name="AutoShape 13"/>
          <p:cNvSpPr>
            <a:spLocks noChangeArrowheads="1"/>
          </p:cNvSpPr>
          <p:nvPr/>
        </p:nvSpPr>
        <p:spPr bwMode="blackWhite">
          <a:xfrm>
            <a:off x="5922335" y="1520455"/>
            <a:ext cx="2158409" cy="1446030"/>
          </a:xfrm>
          <a:prstGeom prst="wedgeRectCallout">
            <a:avLst>
              <a:gd name="adj1" fmla="val 64401"/>
              <a:gd name="adj2" fmla="val 4844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About 20 percent of the public still believes flooding from a hurricane is covered</a:t>
            </a:r>
            <a:endParaRPr lang="en-US"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70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05"/>
          <p:cNvSpPr>
            <a:spLocks noGrp="1" noChangeArrowheads="1"/>
          </p:cNvSpPr>
          <p:nvPr>
            <p:ph type="dt" sz="quarter" idx="10"/>
          </p:nvPr>
        </p:nvSpPr>
        <p:spPr>
          <a:noFill/>
        </p:spPr>
        <p:txBody>
          <a:bodyPr/>
          <a:lstStyle/>
          <a:p>
            <a:r>
              <a:rPr lang="en-US" smtClean="0"/>
              <a:t>12/01/09 - 9pm</a:t>
            </a:r>
          </a:p>
        </p:txBody>
      </p:sp>
      <p:sp>
        <p:nvSpPr>
          <p:cNvPr id="1028"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029" name="Rectangle 110"/>
          <p:cNvSpPr>
            <a:spLocks noGrp="1" noChangeArrowheads="1"/>
          </p:cNvSpPr>
          <p:nvPr>
            <p:ph type="sldNum" sz="quarter" idx="12"/>
          </p:nvPr>
        </p:nvSpPr>
        <p:spPr>
          <a:noFill/>
        </p:spPr>
        <p:txBody>
          <a:bodyPr/>
          <a:lstStyle/>
          <a:p>
            <a:fld id="{EE22D9B5-EA2F-4906-A047-8391D6D5F408}" type="slidenum">
              <a:rPr lang="en-US" smtClean="0"/>
              <a:pPr/>
              <a:t>96</a:t>
            </a:fld>
            <a:endParaRPr lang="en-US" smtClean="0"/>
          </a:p>
        </p:txBody>
      </p:sp>
      <p:sp>
        <p:nvSpPr>
          <p:cNvPr id="1030" name="Rectangle 2"/>
          <p:cNvSpPr>
            <a:spLocks noGrp="1" noChangeArrowheads="1"/>
          </p:cNvSpPr>
          <p:nvPr>
            <p:ph type="title"/>
          </p:nvPr>
        </p:nvSpPr>
        <p:spPr/>
        <p:txBody>
          <a:bodyPr/>
          <a:lstStyle/>
          <a:p>
            <a:r>
              <a:rPr lang="en-US" dirty="0" err="1" smtClean="0"/>
              <a:t>I.I.I.</a:t>
            </a:r>
            <a:r>
              <a:rPr lang="en-US" dirty="0" smtClean="0"/>
              <a:t> Poll: Disaster Preparedness</a:t>
            </a:r>
            <a:endParaRPr lang="en-US" baseline="30000" dirty="0" smtClean="0"/>
          </a:p>
        </p:txBody>
      </p:sp>
      <p:sp>
        <p:nvSpPr>
          <p:cNvPr id="1031" name="Rectangle 3"/>
          <p:cNvSpPr>
            <a:spLocks noChangeArrowheads="1"/>
          </p:cNvSpPr>
          <p:nvPr/>
        </p:nvSpPr>
        <p:spPr bwMode="auto">
          <a:xfrm>
            <a:off x="0" y="6203205"/>
            <a:ext cx="8636000" cy="654795"/>
          </a:xfrm>
          <a:prstGeom prst="rect">
            <a:avLst/>
          </a:prstGeom>
          <a:noFill/>
          <a:ln w="9525" algn="ctr">
            <a:noFill/>
            <a:miter lim="800000"/>
            <a:headEnd/>
            <a:tailEnd/>
          </a:ln>
        </p:spPr>
        <p:txBody>
          <a:bodyPr lIns="365760" tIns="0" rIns="0" bIns="137160" anchor="b">
            <a:spAutoFit/>
          </a:bodyPr>
          <a:lstStyle/>
          <a:p>
            <a:pPr eaLnBrk="0" hangingPunct="0">
              <a:lnSpc>
                <a:spcPct val="85000"/>
              </a:lnSpc>
              <a:spcBef>
                <a:spcPct val="25000"/>
              </a:spcBef>
              <a:buClr>
                <a:schemeClr val="accent2"/>
              </a:buClr>
            </a:pPr>
            <a:r>
              <a:rPr lang="en-US" sz="1100" baseline="30000" dirty="0" smtClean="0"/>
              <a:t>1</a:t>
            </a:r>
            <a:r>
              <a:rPr lang="en-US" sz="1100" dirty="0" smtClean="0"/>
              <a:t>Asked of those who have homeowners insurance but not flood insurance.</a:t>
            </a:r>
          </a:p>
          <a:p>
            <a:pPr eaLnBrk="0" hangingPunct="0">
              <a:lnSpc>
                <a:spcPct val="85000"/>
              </a:lnSpc>
              <a:spcBef>
                <a:spcPct val="25000"/>
              </a:spcBef>
              <a:buClr>
                <a:schemeClr val="accent2"/>
              </a:buClr>
              <a:buFont typeface="Wingdings" pitchFamily="2" charset="2"/>
              <a:buNone/>
            </a:pPr>
            <a:endParaRPr lang="en-US" sz="1100" dirty="0" smtClean="0"/>
          </a:p>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Insurance Information Institute Annual </a:t>
            </a:r>
            <a:r>
              <a:rPr lang="en-US" sz="1100" i="1" dirty="0"/>
              <a:t>Pulse</a:t>
            </a:r>
            <a:r>
              <a:rPr lang="en-US" sz="1100" dirty="0"/>
              <a:t> Survey.</a:t>
            </a:r>
          </a:p>
        </p:txBody>
      </p:sp>
      <p:graphicFrame>
        <p:nvGraphicFramePr>
          <p:cNvPr id="1026" name="Object 2"/>
          <p:cNvGraphicFramePr>
            <a:graphicFrameLocks noChangeAspect="1"/>
          </p:cNvGraphicFramePr>
          <p:nvPr/>
        </p:nvGraphicFramePr>
        <p:xfrm>
          <a:off x="0" y="2075823"/>
          <a:ext cx="9144000" cy="3763962"/>
        </p:xfrm>
        <a:graphic>
          <a:graphicData uri="http://schemas.openxmlformats.org/presentationml/2006/ole">
            <p:oleObj spid="_x0000_s19331074" name="Chart" r:id="rId4" imgW="8467775" imgH="3962355" progId="MSGraph.Chart.8">
              <p:embed followColorScheme="full"/>
            </p:oleObj>
          </a:graphicData>
        </a:graphic>
      </p:graphicFrame>
      <p:sp>
        <p:nvSpPr>
          <p:cNvPr id="1032" name="Rectangle 7"/>
          <p:cNvSpPr>
            <a:spLocks noChangeArrowheads="1"/>
          </p:cNvSpPr>
          <p:nvPr/>
        </p:nvSpPr>
        <p:spPr bwMode="black">
          <a:xfrm>
            <a:off x="347663" y="1266825"/>
            <a:ext cx="8221662" cy="443198"/>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smtClean="0">
                <a:solidFill>
                  <a:srgbClr val="225A7A"/>
                </a:solidFill>
              </a:rPr>
              <a:t>Q. Have recent flooding events such as Hurricane Sandy or Hurricane Irene motivated you to buy flood coverage?</a:t>
            </a:r>
            <a:r>
              <a:rPr lang="en-US" sz="1600" b="1" baseline="30000" dirty="0" smtClean="0">
                <a:solidFill>
                  <a:srgbClr val="225A7A"/>
                </a:solidFill>
              </a:rPr>
              <a:t>1</a:t>
            </a:r>
            <a:endParaRPr lang="en-US" sz="1600" b="1" baseline="30000" dirty="0">
              <a:solidFill>
                <a:srgbClr val="225A7A"/>
              </a:solidFill>
            </a:endParaRPr>
          </a:p>
        </p:txBody>
      </p:sp>
      <p:sp>
        <p:nvSpPr>
          <p:cNvPr id="9" name="Rectangle 5"/>
          <p:cNvSpPr>
            <a:spLocks noChangeArrowheads="1"/>
          </p:cNvSpPr>
          <p:nvPr/>
        </p:nvSpPr>
        <p:spPr bwMode="blackWhite">
          <a:xfrm>
            <a:off x="223283" y="5454505"/>
            <a:ext cx="8697433" cy="584790"/>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bIns="64008" anchor="ctr"/>
          <a:lstStyle/>
          <a:p>
            <a:pPr algn="ctr">
              <a:lnSpc>
                <a:spcPct val="95000"/>
              </a:lnSpc>
              <a:spcBef>
                <a:spcPct val="25000"/>
              </a:spcBef>
            </a:pPr>
            <a:r>
              <a:rPr lang="en-US" b="1" dirty="0" smtClean="0">
                <a:solidFill>
                  <a:srgbClr val="FFFFFF"/>
                </a:solidFill>
              </a:rPr>
              <a:t>Recent storms have not motivated people to buy flood insurance </a:t>
            </a:r>
            <a:r>
              <a:rPr lang="en-US" b="1" dirty="0" err="1" smtClean="0">
                <a:solidFill>
                  <a:srgbClr val="FFFFFF"/>
                </a:solidFill>
              </a:rPr>
              <a:t>coverag.e</a:t>
            </a:r>
            <a:endParaRPr lang="en-US" b="1" dirty="0">
              <a:solidFill>
                <a:srgbClr val="FFFFFF"/>
              </a:solidFill>
            </a:endParaRPr>
          </a:p>
        </p:txBody>
      </p:sp>
      <p:sp>
        <p:nvSpPr>
          <p:cNvPr id="10" name="AutoShape 13"/>
          <p:cNvSpPr>
            <a:spLocks noChangeArrowheads="1"/>
          </p:cNvSpPr>
          <p:nvPr/>
        </p:nvSpPr>
        <p:spPr bwMode="blackWhite">
          <a:xfrm>
            <a:off x="2115879" y="3370520"/>
            <a:ext cx="4848447" cy="871871"/>
          </a:xfrm>
          <a:prstGeom prst="wedgeRectCallout">
            <a:avLst>
              <a:gd name="adj1" fmla="val 23165"/>
              <a:gd name="adj2" fmla="val 39237"/>
            </a:avLst>
          </a:prstGeom>
          <a:solidFill>
            <a:srgbClr val="C00000"/>
          </a:soli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pPr>
            <a:r>
              <a:rPr lang="en-US" sz="2000" b="1" dirty="0" smtClean="0">
                <a:solidFill>
                  <a:schemeClr val="bg1"/>
                </a:solidFill>
              </a:rPr>
              <a:t>Despite recent major flood events, few people see the need to buy coverage</a:t>
            </a:r>
            <a:endParaRPr lang="en-US" sz="2000"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8" fill="hold" grpId="0" nodeType="afterEffect">
                                  <p:stCondLst>
                                    <p:cond delay="70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105"/>
          <p:cNvSpPr>
            <a:spLocks noGrp="1" noChangeArrowheads="1"/>
          </p:cNvSpPr>
          <p:nvPr>
            <p:ph type="dt" sz="quarter" idx="10"/>
          </p:nvPr>
        </p:nvSpPr>
        <p:spPr>
          <a:noFill/>
        </p:spPr>
        <p:txBody>
          <a:bodyPr/>
          <a:lstStyle/>
          <a:p>
            <a:r>
              <a:rPr lang="en-US" smtClean="0"/>
              <a:t>12/01/09 - 9pm</a:t>
            </a:r>
          </a:p>
        </p:txBody>
      </p:sp>
      <p:sp>
        <p:nvSpPr>
          <p:cNvPr id="14340" name="Rectangle 106"/>
          <p:cNvSpPr>
            <a:spLocks noGrp="1" noChangeArrowheads="1"/>
          </p:cNvSpPr>
          <p:nvPr>
            <p:ph type="ftr" sz="quarter" idx="11"/>
          </p:nvPr>
        </p:nvSpPr>
        <p:spPr>
          <a:noFill/>
        </p:spPr>
        <p:txBody>
          <a:bodyPr/>
          <a:lstStyle/>
          <a:p>
            <a:r>
              <a:rPr lang="en-US" smtClean="0"/>
              <a:t>eSlide – P6466 – The Financial Crisis and the Future of the P/C</a:t>
            </a:r>
          </a:p>
        </p:txBody>
      </p:sp>
      <p:sp>
        <p:nvSpPr>
          <p:cNvPr id="14341" name="Rectangle 110"/>
          <p:cNvSpPr>
            <a:spLocks noGrp="1" noChangeArrowheads="1"/>
          </p:cNvSpPr>
          <p:nvPr>
            <p:ph type="sldNum" sz="quarter" idx="12"/>
          </p:nvPr>
        </p:nvSpPr>
        <p:spPr>
          <a:noFill/>
        </p:spPr>
        <p:txBody>
          <a:bodyPr/>
          <a:lstStyle/>
          <a:p>
            <a:fld id="{C8D41946-FD3D-4091-A2F2-5BB338BC6915}" type="slidenum">
              <a:rPr lang="en-US" smtClean="0"/>
              <a:pPr/>
              <a:t>97</a:t>
            </a:fld>
            <a:endParaRPr lang="en-US" smtClean="0"/>
          </a:p>
        </p:txBody>
      </p:sp>
      <p:sp>
        <p:nvSpPr>
          <p:cNvPr id="14342" name="Rectangle 2"/>
          <p:cNvSpPr>
            <a:spLocks noGrp="1" noChangeArrowheads="1"/>
          </p:cNvSpPr>
          <p:nvPr>
            <p:ph type="title"/>
          </p:nvPr>
        </p:nvSpPr>
        <p:spPr/>
        <p:txBody>
          <a:bodyPr/>
          <a:lstStyle/>
          <a:p>
            <a:r>
              <a:rPr lang="en-US" dirty="0" err="1" smtClean="0"/>
              <a:t>I.I.I.</a:t>
            </a:r>
            <a:r>
              <a:rPr lang="en-US" dirty="0" smtClean="0"/>
              <a:t> Poll: Disaster Preparedness</a:t>
            </a:r>
          </a:p>
        </p:txBody>
      </p:sp>
      <p:sp>
        <p:nvSpPr>
          <p:cNvPr id="14343" name="Rectangle 3"/>
          <p:cNvSpPr>
            <a:spLocks noChangeArrowheads="1"/>
          </p:cNvSpPr>
          <p:nvPr/>
        </p:nvSpPr>
        <p:spPr bwMode="black">
          <a:xfrm>
            <a:off x="347663" y="1266825"/>
            <a:ext cx="8534400" cy="443198"/>
          </a:xfrm>
          <a:prstGeom prst="rect">
            <a:avLst/>
          </a:prstGeom>
          <a:noFill/>
          <a:ln w="9525" algn="ctr">
            <a:noFill/>
            <a:miter lim="800000"/>
            <a:headEnd/>
            <a:tailEnd/>
          </a:ln>
        </p:spPr>
        <p:txBody>
          <a:bodyPr lIns="0" tIns="0" rIns="0" bIns="0">
            <a:spAutoFit/>
          </a:bodyPr>
          <a:lstStyle/>
          <a:p>
            <a:pPr defTabSz="114300" eaLnBrk="0" hangingPunct="0">
              <a:lnSpc>
                <a:spcPct val="90000"/>
              </a:lnSpc>
              <a:spcBef>
                <a:spcPct val="20000"/>
              </a:spcBef>
            </a:pPr>
            <a:r>
              <a:rPr lang="en-US" sz="1600" b="1" dirty="0">
                <a:solidFill>
                  <a:srgbClr val="225A7A"/>
                </a:solidFill>
              </a:rPr>
              <a:t>Q. </a:t>
            </a:r>
            <a:r>
              <a:rPr lang="en-US" sz="1600" b="1" dirty="0" smtClean="0">
                <a:solidFill>
                  <a:srgbClr val="225A7A"/>
                </a:solidFill>
              </a:rPr>
              <a:t>If you expect some relief from the government, do you purchase less insurance coverage against these natural disasters than you would have otherwise?</a:t>
            </a:r>
            <a:endParaRPr lang="en-US" sz="1600" b="1" dirty="0">
              <a:solidFill>
                <a:srgbClr val="225A7A"/>
              </a:solidFill>
            </a:endParaRPr>
          </a:p>
        </p:txBody>
      </p:sp>
      <p:sp>
        <p:nvSpPr>
          <p:cNvPr id="14344" name="Rectangle 4"/>
          <p:cNvSpPr>
            <a:spLocks noChangeArrowheads="1"/>
          </p:cNvSpPr>
          <p:nvPr/>
        </p:nvSpPr>
        <p:spPr bwMode="auto">
          <a:xfrm>
            <a:off x="0" y="6575615"/>
            <a:ext cx="7569200" cy="282385"/>
          </a:xfrm>
          <a:prstGeom prst="rect">
            <a:avLst/>
          </a:prstGeom>
          <a:noFill/>
          <a:ln w="9525">
            <a:noFill/>
            <a:miter lim="800000"/>
            <a:headEnd/>
            <a:tailEnd/>
          </a:ln>
        </p:spPr>
        <p:txBody>
          <a:bodyPr lIns="365760" tIns="0" rIns="0" bIns="137160" anchor="b">
            <a:spAutoFit/>
          </a:bodyPr>
          <a:lstStyle/>
          <a:p>
            <a:pPr eaLnBrk="0" hangingPunct="0">
              <a:lnSpc>
                <a:spcPct val="85000"/>
              </a:lnSpc>
              <a:spcBef>
                <a:spcPct val="25000"/>
              </a:spcBef>
              <a:buClr>
                <a:schemeClr val="accent2"/>
              </a:buClr>
              <a:buFont typeface="Wingdings" pitchFamily="2" charset="2"/>
              <a:buNone/>
            </a:pPr>
            <a:r>
              <a:rPr lang="en-US" sz="1100" dirty="0" smtClean="0"/>
              <a:t>Source</a:t>
            </a:r>
            <a:r>
              <a:rPr lang="en-US" sz="1100" dirty="0"/>
              <a:t>: Insurance Information Institute Annual </a:t>
            </a:r>
            <a:r>
              <a:rPr lang="en-US" sz="1100" i="1" dirty="0"/>
              <a:t>Pulse</a:t>
            </a:r>
            <a:r>
              <a:rPr lang="en-US" sz="1100" dirty="0"/>
              <a:t> Survey.</a:t>
            </a:r>
          </a:p>
        </p:txBody>
      </p:sp>
      <p:sp>
        <p:nvSpPr>
          <p:cNvPr id="2069509" name="Text Box 5"/>
          <p:cNvSpPr txBox="1">
            <a:spLocks noChangeArrowheads="1"/>
          </p:cNvSpPr>
          <p:nvPr/>
        </p:nvSpPr>
        <p:spPr bwMode="blackWhite">
          <a:xfrm>
            <a:off x="312738" y="5503863"/>
            <a:ext cx="8518525" cy="750887"/>
          </a:xfrm>
          <a:prstGeom prst="rect">
            <a:avLst/>
          </a:prstGeom>
          <a:gradFill rotWithShape="0">
            <a:gsLst>
              <a:gs pos="0">
                <a:schemeClr val="accent2"/>
              </a:gs>
              <a:gs pos="100000">
                <a:srgbClr val="DC5A01"/>
              </a:gs>
            </a:gsLst>
            <a:lin ang="5400000" scaled="1"/>
          </a:gradFill>
          <a:ln w="12700" algn="ctr">
            <a:solidFill>
              <a:srgbClr val="FF6801"/>
            </a:solidFill>
            <a:miter lim="800000"/>
            <a:headEnd type="none" w="sm" len="sm"/>
            <a:tailEnd type="none" w="sm" len="sm"/>
          </a:ln>
        </p:spPr>
        <p:txBody>
          <a:bodyPr bIns="64008" anchor="ctr"/>
          <a:lstStyle/>
          <a:p>
            <a:pPr algn="ctr">
              <a:lnSpc>
                <a:spcPct val="95000"/>
              </a:lnSpc>
              <a:spcBef>
                <a:spcPct val="25000"/>
              </a:spcBef>
            </a:pPr>
            <a:r>
              <a:rPr lang="en-US" b="1" dirty="0" smtClean="0">
                <a:solidFill>
                  <a:srgbClr val="FFFFFF"/>
                </a:solidFill>
              </a:rPr>
              <a:t>Seventy-two percent of Americans would not purchase less insurance if they expect some relief from the government—but 22% would.</a:t>
            </a:r>
            <a:endParaRPr lang="en-US" b="1" dirty="0">
              <a:solidFill>
                <a:srgbClr val="FFFFFF"/>
              </a:solidFill>
            </a:endParaRPr>
          </a:p>
        </p:txBody>
      </p:sp>
      <p:graphicFrame>
        <p:nvGraphicFramePr>
          <p:cNvPr id="14338" name="Object 2"/>
          <p:cNvGraphicFramePr>
            <a:graphicFrameLocks/>
          </p:cNvGraphicFramePr>
          <p:nvPr/>
        </p:nvGraphicFramePr>
        <p:xfrm>
          <a:off x="2930525" y="2371725"/>
          <a:ext cx="3041650" cy="2720975"/>
        </p:xfrm>
        <a:graphic>
          <a:graphicData uri="http://schemas.openxmlformats.org/presentationml/2006/ole">
            <p:oleObj spid="_x0000_s19333122" name="Chart" r:id="rId4" imgW="4467251" imgH="3800395" progId="MSGraph.Chart.8">
              <p:embed followColorScheme="full"/>
            </p:oleObj>
          </a:graphicData>
        </a:graphic>
      </p:graphicFrame>
      <p:sp>
        <p:nvSpPr>
          <p:cNvPr id="14346" name="Text Box 8"/>
          <p:cNvSpPr txBox="1">
            <a:spLocks noChangeArrowheads="1"/>
          </p:cNvSpPr>
          <p:nvPr/>
        </p:nvSpPr>
        <p:spPr bwMode="auto">
          <a:xfrm>
            <a:off x="3698544" y="2016493"/>
            <a:ext cx="1187450" cy="193675"/>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1400" dirty="0"/>
              <a:t>Don’t know</a:t>
            </a:r>
            <a:endParaRPr lang="en-US" sz="1400" b="1" dirty="0"/>
          </a:p>
        </p:txBody>
      </p:sp>
      <p:sp>
        <p:nvSpPr>
          <p:cNvPr id="14347" name="Text Box 9"/>
          <p:cNvSpPr txBox="1">
            <a:spLocks noChangeArrowheads="1"/>
          </p:cNvSpPr>
          <p:nvPr/>
        </p:nvSpPr>
        <p:spPr bwMode="auto">
          <a:xfrm>
            <a:off x="5281687" y="2330524"/>
            <a:ext cx="830262" cy="193675"/>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1400" dirty="0"/>
              <a:t>Yes</a:t>
            </a:r>
            <a:endParaRPr lang="en-US" sz="1400" b="1" dirty="0"/>
          </a:p>
        </p:txBody>
      </p:sp>
      <p:sp>
        <p:nvSpPr>
          <p:cNvPr id="14348" name="Text Box 10"/>
          <p:cNvSpPr txBox="1">
            <a:spLocks noChangeArrowheads="1"/>
          </p:cNvSpPr>
          <p:nvPr/>
        </p:nvSpPr>
        <p:spPr bwMode="auto">
          <a:xfrm>
            <a:off x="2541036" y="4198716"/>
            <a:ext cx="584200" cy="193675"/>
          </a:xfrm>
          <a:prstGeom prst="rect">
            <a:avLst/>
          </a:prstGeom>
          <a:noFill/>
          <a:ln w="9525">
            <a:noFill/>
            <a:miter lim="800000"/>
            <a:headEnd/>
            <a:tailEnd/>
          </a:ln>
        </p:spPr>
        <p:txBody>
          <a:bodyPr lIns="0" tIns="0" rIns="0" bIns="0" anchor="ctr">
            <a:spAutoFit/>
          </a:bodyPr>
          <a:lstStyle/>
          <a:p>
            <a:pPr algn="ctr" eaLnBrk="0" hangingPunct="0">
              <a:lnSpc>
                <a:spcPct val="90000"/>
              </a:lnSpc>
              <a:buSzPct val="90000"/>
              <a:buFont typeface="Wingdings" pitchFamily="2" charset="2"/>
              <a:buNone/>
            </a:pPr>
            <a:r>
              <a:rPr lang="en-US" sz="1400" dirty="0"/>
              <a:t>No</a:t>
            </a:r>
            <a:endParaRPr lang="en-US" sz="1400" b="1" dirty="0"/>
          </a:p>
        </p:txBody>
      </p:sp>
      <p:sp>
        <p:nvSpPr>
          <p:cNvPr id="13" name="AutoShape 13"/>
          <p:cNvSpPr>
            <a:spLocks noChangeArrowheads="1"/>
          </p:cNvSpPr>
          <p:nvPr/>
        </p:nvSpPr>
        <p:spPr bwMode="blackWhite">
          <a:xfrm>
            <a:off x="6453964" y="2296633"/>
            <a:ext cx="2158409" cy="1935125"/>
          </a:xfrm>
          <a:prstGeom prst="wedgeRectCallout">
            <a:avLst>
              <a:gd name="adj1" fmla="val -84860"/>
              <a:gd name="adj2" fmla="val -18852"/>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hangingPunct="0">
              <a:lnSpc>
                <a:spcPct val="90000"/>
              </a:lnSpc>
              <a:spcBef>
                <a:spcPct val="50000"/>
              </a:spcBef>
              <a:buClr>
                <a:schemeClr val="bg1"/>
              </a:buClr>
              <a:buFont typeface="Wingdings" pitchFamily="2" charset="2"/>
              <a:buNone/>
            </a:pPr>
            <a:r>
              <a:rPr lang="en-US" b="1" dirty="0" smtClean="0">
                <a:solidFill>
                  <a:schemeClr val="bg1"/>
                </a:solidFill>
              </a:rPr>
              <a:t>More than 20 percent cut back on insurance coverage in expectation of government disaster aid</a:t>
            </a:r>
            <a:endParaRPr lang="en-US" b="1" dirty="0">
              <a:solidFill>
                <a:schemeClr val="bg1"/>
              </a:solidFill>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500"/>
                                  </p:stCondLst>
                                  <p:childTnLst>
                                    <p:set>
                                      <p:cBhvr>
                                        <p:cTn id="6" dur="1" fill="hold">
                                          <p:stCondLst>
                                            <p:cond delay="0"/>
                                          </p:stCondLst>
                                        </p:cTn>
                                        <p:tgtEl>
                                          <p:spTgt spid="2069509"/>
                                        </p:tgtEl>
                                        <p:attrNameLst>
                                          <p:attrName>style.visibility</p:attrName>
                                        </p:attrNameLst>
                                      </p:cBhvr>
                                      <p:to>
                                        <p:strVal val="visible"/>
                                      </p:to>
                                    </p:set>
                                    <p:anim calcmode="lin" valueType="num">
                                      <p:cBhvr>
                                        <p:cTn id="7" dur="500" fill="hold"/>
                                        <p:tgtEl>
                                          <p:spTgt spid="2069509"/>
                                        </p:tgtEl>
                                        <p:attrNameLst>
                                          <p:attrName>ppt_w</p:attrName>
                                        </p:attrNameLst>
                                      </p:cBhvr>
                                      <p:tavLst>
                                        <p:tav tm="0">
                                          <p:val>
                                            <p:fltVal val="0"/>
                                          </p:val>
                                        </p:tav>
                                        <p:tav tm="100000">
                                          <p:val>
                                            <p:strVal val="#ppt_w"/>
                                          </p:val>
                                        </p:tav>
                                      </p:tavLst>
                                    </p:anim>
                                    <p:anim calcmode="lin" valueType="num">
                                      <p:cBhvr>
                                        <p:cTn id="8" dur="500" fill="hold"/>
                                        <p:tgtEl>
                                          <p:spTgt spid="2069509"/>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22" presetClass="entr" presetSubtype="8" fill="hold" grpId="0" nodeType="afterEffect">
                                  <p:stCondLst>
                                    <p:cond delay="70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9509" grpId="0" animBg="1"/>
      <p:bldP spid="13" grpId="0" animBg="1"/>
    </p:bldLst>
  </p:timing>
</p:sld>
</file>

<file path=ppt/slides/slide9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8306" name="Rectangle 3"/>
          <p:cNvSpPr>
            <a:spLocks noChangeArrowheads="1"/>
          </p:cNvSpPr>
          <p:nvPr/>
        </p:nvSpPr>
        <p:spPr bwMode="auto">
          <a:xfrm>
            <a:off x="0" y="6556375"/>
            <a:ext cx="9144000" cy="301625"/>
          </a:xfrm>
          <a:prstGeom prst="rect">
            <a:avLst/>
          </a:prstGeom>
          <a:solidFill>
            <a:srgbClr val="225A7A"/>
          </a:solidFill>
          <a:ln w="9525">
            <a:noFill/>
            <a:miter lim="800000"/>
            <a:headEnd/>
            <a:tailEnd/>
          </a:ln>
        </p:spPr>
        <p:txBody>
          <a:bodyPr wrap="none" anchor="ctr"/>
          <a:lstStyle/>
          <a:p>
            <a:pPr fontAlgn="base">
              <a:spcBef>
                <a:spcPct val="0"/>
              </a:spcBef>
              <a:spcAft>
                <a:spcPct val="0"/>
              </a:spcAft>
            </a:pPr>
            <a:endParaRPr lang="en-US">
              <a:solidFill>
                <a:srgbClr val="000000"/>
              </a:solidFill>
              <a:latin typeface="Arial" charset="0"/>
              <a:cs typeface="Arial" charset="0"/>
            </a:endParaRPr>
          </a:p>
        </p:txBody>
      </p:sp>
      <p:sp>
        <p:nvSpPr>
          <p:cNvPr id="98307" name="Rectangle 4"/>
          <p:cNvSpPr>
            <a:spLocks noChangeArrowheads="1"/>
          </p:cNvSpPr>
          <p:nvPr/>
        </p:nvSpPr>
        <p:spPr bwMode="auto">
          <a:xfrm>
            <a:off x="8601075" y="6656388"/>
            <a:ext cx="447675" cy="115887"/>
          </a:xfrm>
          <a:prstGeom prst="rect">
            <a:avLst/>
          </a:prstGeom>
          <a:noFill/>
          <a:ln w="9525">
            <a:noFill/>
            <a:miter lim="800000"/>
            <a:headEnd/>
            <a:tailEnd/>
          </a:ln>
        </p:spPr>
        <p:txBody>
          <a:bodyPr lIns="0" tIns="0" rIns="0" bIns="0">
            <a:spAutoFit/>
          </a:bodyPr>
          <a:lstStyle/>
          <a:p>
            <a:pPr algn="r" eaLnBrk="0" fontAlgn="base" hangingPunct="0">
              <a:lnSpc>
                <a:spcPct val="85000"/>
              </a:lnSpc>
              <a:spcBef>
                <a:spcPct val="20000"/>
              </a:spcBef>
              <a:spcAft>
                <a:spcPct val="0"/>
              </a:spcAft>
            </a:pPr>
            <a:fld id="{364333B5-F606-4F22-B5AB-C00680A5C585}" type="slidenum">
              <a:rPr lang="en-US" sz="900">
                <a:solidFill>
                  <a:srgbClr val="FFFFFF"/>
                </a:solidFill>
                <a:latin typeface="Arial" charset="0"/>
                <a:cs typeface="Arial" charset="0"/>
              </a:rPr>
              <a:pPr algn="r" eaLnBrk="0" fontAlgn="base" hangingPunct="0">
                <a:lnSpc>
                  <a:spcPct val="85000"/>
                </a:lnSpc>
                <a:spcBef>
                  <a:spcPct val="20000"/>
                </a:spcBef>
                <a:spcAft>
                  <a:spcPct val="0"/>
                </a:spcAft>
              </a:pPr>
              <a:t>98</a:t>
            </a:fld>
            <a:endParaRPr lang="en-US" sz="900">
              <a:solidFill>
                <a:srgbClr val="FFFFFF"/>
              </a:solidFill>
              <a:latin typeface="Arial" charset="0"/>
              <a:cs typeface="Arial" charset="0"/>
            </a:endParaRPr>
          </a:p>
        </p:txBody>
      </p:sp>
      <p:pic>
        <p:nvPicPr>
          <p:cNvPr id="98308" name="Picture 5"/>
          <p:cNvPicPr>
            <a:picLocks noChangeAspect="1" noChangeArrowheads="1"/>
          </p:cNvPicPr>
          <p:nvPr/>
        </p:nvPicPr>
        <p:blipFill>
          <a:blip r:embed="rId3" cstate="email"/>
          <a:srcRect/>
          <a:stretch>
            <a:fillRect/>
          </a:stretch>
        </p:blipFill>
        <p:spPr bwMode="auto">
          <a:xfrm>
            <a:off x="3051175" y="838200"/>
            <a:ext cx="3032125" cy="838200"/>
          </a:xfrm>
          <a:prstGeom prst="rect">
            <a:avLst/>
          </a:prstGeom>
          <a:noFill/>
          <a:ln w="9525">
            <a:noFill/>
            <a:miter lim="800000"/>
            <a:headEnd/>
            <a:tailEnd/>
          </a:ln>
        </p:spPr>
      </p:pic>
      <p:sp>
        <p:nvSpPr>
          <p:cNvPr id="2152455" name="Rectangle 7"/>
          <p:cNvSpPr>
            <a:spLocks noChangeArrowheads="1"/>
          </p:cNvSpPr>
          <p:nvPr/>
        </p:nvSpPr>
        <p:spPr bwMode="blackWhite">
          <a:xfrm>
            <a:off x="581025" y="2268538"/>
            <a:ext cx="7981950" cy="1296987"/>
          </a:xfrm>
          <a:prstGeom prst="rect">
            <a:avLst/>
          </a:prstGeom>
          <a:gradFill rotWithShape="1">
            <a:gsLst>
              <a:gs pos="0">
                <a:srgbClr val="FF6801"/>
              </a:gs>
              <a:gs pos="100000">
                <a:srgbClr val="DC5A01"/>
              </a:gs>
            </a:gsLst>
            <a:lin ang="5400000" scaled="1"/>
          </a:gradFill>
          <a:ln w="12700" algn="ctr">
            <a:solidFill>
              <a:srgbClr val="FF6801"/>
            </a:solidFill>
            <a:miter lim="800000"/>
            <a:headEnd/>
            <a:tailEnd/>
          </a:ln>
        </p:spPr>
        <p:txBody>
          <a:bodyPr lIns="45720" rIns="45720" anchor="ctr"/>
          <a:lstStyle/>
          <a:p>
            <a:pPr algn="ctr" defTabSz="114300" fontAlgn="base">
              <a:lnSpc>
                <a:spcPct val="95000"/>
              </a:lnSpc>
              <a:spcBef>
                <a:spcPct val="25000"/>
              </a:spcBef>
              <a:spcAft>
                <a:spcPct val="0"/>
              </a:spcAft>
            </a:pPr>
            <a:r>
              <a:rPr lang="en-US" sz="4200" b="1" dirty="0" smtClean="0">
                <a:solidFill>
                  <a:srgbClr val="FFFFFF"/>
                </a:solidFill>
              </a:rPr>
              <a:t>Growth Analysis by State and Business Segment</a:t>
            </a:r>
            <a:endParaRPr lang="en-US" sz="4200" b="1" dirty="0">
              <a:solidFill>
                <a:srgbClr val="FFFFFF"/>
              </a:solidFill>
              <a:latin typeface="Arial" charset="0"/>
              <a:cs typeface="Arial" charset="0"/>
            </a:endParaRPr>
          </a:p>
        </p:txBody>
      </p:sp>
      <p:sp>
        <p:nvSpPr>
          <p:cNvPr id="2152456" name="Rectangle 8"/>
          <p:cNvSpPr>
            <a:spLocks noChangeArrowheads="1"/>
          </p:cNvSpPr>
          <p:nvPr/>
        </p:nvSpPr>
        <p:spPr bwMode="auto">
          <a:xfrm>
            <a:off x="501446" y="4180503"/>
            <a:ext cx="7842715" cy="1200329"/>
          </a:xfrm>
          <a:prstGeom prst="rect">
            <a:avLst/>
          </a:prstGeom>
          <a:noFill/>
          <a:ln w="9525" algn="ctr">
            <a:noFill/>
            <a:miter lim="800000"/>
            <a:headEnd/>
            <a:tailEnd/>
          </a:ln>
        </p:spPr>
        <p:txBody>
          <a:bodyPr wrap="square" lIns="45720" rIns="45720">
            <a:spAutoFit/>
          </a:bodyPr>
          <a:lstStyle/>
          <a:p>
            <a:pPr marL="292100" indent="-292100" algn="ctr" eaLnBrk="0" fontAlgn="base" hangingPunct="0">
              <a:lnSpc>
                <a:spcPct val="90000"/>
              </a:lnSpc>
              <a:spcBef>
                <a:spcPct val="25000"/>
              </a:spcBef>
              <a:spcAft>
                <a:spcPct val="0"/>
              </a:spcAft>
              <a:buClr>
                <a:srgbClr val="FF6801"/>
              </a:buClr>
              <a:buFont typeface="Wingdings" pitchFamily="2" charset="2"/>
              <a:buNone/>
            </a:pPr>
            <a:r>
              <a:rPr lang="en-US" sz="4000" b="1" dirty="0" smtClean="0">
                <a:solidFill>
                  <a:srgbClr val="225A7A"/>
                </a:solidFill>
              </a:rPr>
              <a:t>Premium Growth Rates Vary Tremendously by State</a:t>
            </a:r>
            <a:endParaRPr lang="en-US" sz="4000" b="1" dirty="0">
              <a:solidFill>
                <a:srgbClr val="225A7A"/>
              </a:solidFill>
              <a:latin typeface="Arial" charset="0"/>
              <a:cs typeface="Arial" charset="0"/>
            </a:endParaRPr>
          </a:p>
        </p:txBody>
      </p:sp>
      <p:sp>
        <p:nvSpPr>
          <p:cNvPr id="7" name="Date Placeholder 6"/>
          <p:cNvSpPr>
            <a:spLocks noGrp="1"/>
          </p:cNvSpPr>
          <p:nvPr>
            <p:ph type="dt" sz="half" idx="10"/>
          </p:nvPr>
        </p:nvSpPr>
        <p:spPr/>
        <p:txBody>
          <a:bodyPr/>
          <a:lstStyle/>
          <a:p>
            <a:pPr>
              <a:defRPr/>
            </a:pPr>
            <a:r>
              <a:rPr lang="en-US" smtClean="0"/>
              <a:t>12/01/09 - 9pm</a:t>
            </a:r>
            <a:endParaRPr lang="en-US"/>
          </a:p>
        </p:txBody>
      </p:sp>
      <p:sp>
        <p:nvSpPr>
          <p:cNvPr id="8" name="Slide Number Placeholder 7"/>
          <p:cNvSpPr>
            <a:spLocks noGrp="1"/>
          </p:cNvSpPr>
          <p:nvPr>
            <p:ph type="sldNum" sz="quarter" idx="12"/>
          </p:nvPr>
        </p:nvSpPr>
        <p:spPr/>
        <p:txBody>
          <a:bodyPr/>
          <a:lstStyle/>
          <a:p>
            <a:pPr>
              <a:defRPr/>
            </a:pPr>
            <a:fld id="{79649112-2361-4913-9798-B6AEBB59A8D4}" type="slidenum">
              <a:rPr lang="en-US" smtClean="0"/>
              <a:pPr>
                <a:defRPr/>
              </a:pPr>
              <a:t>98</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300"/>
                                  </p:stCondLst>
                                  <p:childTnLst>
                                    <p:set>
                                      <p:cBhvr>
                                        <p:cTn id="6" dur="1" fill="hold">
                                          <p:stCondLst>
                                            <p:cond delay="0"/>
                                          </p:stCondLst>
                                        </p:cTn>
                                        <p:tgtEl>
                                          <p:spTgt spid="2152455"/>
                                        </p:tgtEl>
                                        <p:attrNameLst>
                                          <p:attrName>style.visibility</p:attrName>
                                        </p:attrNameLst>
                                      </p:cBhvr>
                                      <p:to>
                                        <p:strVal val="visible"/>
                                      </p:to>
                                    </p:set>
                                    <p:animEffect transition="in" filter="barn(outVertical)">
                                      <p:cBhvr>
                                        <p:cTn id="7" dur="1000"/>
                                        <p:tgtEl>
                                          <p:spTgt spid="2152455"/>
                                        </p:tgtEl>
                                      </p:cBhvr>
                                    </p:animEffect>
                                  </p:childTnLst>
                                </p:cTn>
                              </p:par>
                              <p:par>
                                <p:cTn id="8" presetID="16" presetClass="entr" presetSubtype="37" fill="hold" grpId="0" nodeType="withEffect">
                                  <p:stCondLst>
                                    <p:cond delay="300"/>
                                  </p:stCondLst>
                                  <p:childTnLst>
                                    <p:set>
                                      <p:cBhvr>
                                        <p:cTn id="9" dur="1" fill="hold">
                                          <p:stCondLst>
                                            <p:cond delay="0"/>
                                          </p:stCondLst>
                                        </p:cTn>
                                        <p:tgtEl>
                                          <p:spTgt spid="2152456"/>
                                        </p:tgtEl>
                                        <p:attrNameLst>
                                          <p:attrName>style.visibility</p:attrName>
                                        </p:attrNameLst>
                                      </p:cBhvr>
                                      <p:to>
                                        <p:strVal val="visible"/>
                                      </p:to>
                                    </p:set>
                                    <p:animEffect transition="in" filter="barn(outVertical)">
                                      <p:cBhvr>
                                        <p:cTn id="10" dur="1000"/>
                                        <p:tgtEl>
                                          <p:spTgt spid="21524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5" grpId="0" animBg="1"/>
      <p:bldP spid="2152456" grpId="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110"/>
          <p:cNvSpPr>
            <a:spLocks noGrp="1" noChangeArrowheads="1"/>
          </p:cNvSpPr>
          <p:nvPr>
            <p:ph type="sldNum" sz="quarter" idx="12"/>
          </p:nvPr>
        </p:nvSpPr>
        <p:spPr/>
        <p:txBody>
          <a:bodyPr/>
          <a:lstStyle/>
          <a:p>
            <a:pPr>
              <a:defRPr/>
            </a:pPr>
            <a:fld id="{7C33BF46-354D-4726-9F86-FEA51FC2199F}" type="slidenum">
              <a:rPr lang="en-US" smtClean="0">
                <a:solidFill>
                  <a:srgbClr val="000000"/>
                </a:solidFill>
              </a:rPr>
              <a:pPr>
                <a:defRPr/>
              </a:pPr>
              <a:t>99</a:t>
            </a:fld>
            <a:endParaRPr lang="en-US" smtClean="0">
              <a:solidFill>
                <a:srgbClr val="000000"/>
              </a:solidFill>
            </a:endParaRPr>
          </a:p>
        </p:txBody>
      </p:sp>
      <p:sp>
        <p:nvSpPr>
          <p:cNvPr id="83972" name="Rectangle 2"/>
          <p:cNvSpPr>
            <a:spLocks noGrp="1" noChangeArrowheads="1"/>
          </p:cNvSpPr>
          <p:nvPr>
            <p:ph type="title" idx="4294967295"/>
          </p:nvPr>
        </p:nvSpPr>
        <p:spPr>
          <a:xfrm>
            <a:off x="114300" y="-80963"/>
            <a:ext cx="7696200" cy="1095376"/>
          </a:xfrm>
        </p:spPr>
        <p:txBody>
          <a:bodyPr lIns="92075" tIns="46038" rIns="92075" bIns="46038" anchor="b"/>
          <a:lstStyle/>
          <a:p>
            <a:r>
              <a:rPr lang="en-US" dirty="0" smtClean="0"/>
              <a:t>Direct Premiums Written: Total P/C</a:t>
            </a:r>
            <a:br>
              <a:rPr lang="en-US" dirty="0" smtClean="0"/>
            </a:br>
            <a:r>
              <a:rPr lang="en-US" dirty="0" smtClean="0"/>
              <a:t>Percent Change by State, 2007-2012*</a:t>
            </a:r>
          </a:p>
        </p:txBody>
      </p:sp>
      <p:graphicFrame>
        <p:nvGraphicFramePr>
          <p:cNvPr id="83970" name="Object 3"/>
          <p:cNvGraphicFramePr>
            <a:graphicFrameLocks noChangeAspect="1"/>
          </p:cNvGraphicFramePr>
          <p:nvPr>
            <p:ph idx="4294967295"/>
          </p:nvPr>
        </p:nvGraphicFramePr>
        <p:xfrm>
          <a:off x="4763" y="1674813"/>
          <a:ext cx="9132887" cy="4719637"/>
        </p:xfrm>
        <a:graphic>
          <a:graphicData uri="http://schemas.openxmlformats.org/presentationml/2006/ole">
            <p:oleObj spid="_x0000_s17814530" name="Chart" r:id="rId4" imgW="8810600" imgH="4552970" progId="MSGraph.Chart.8">
              <p:embed followColorScheme="full"/>
            </p:oleObj>
          </a:graphicData>
        </a:graphic>
      </p:graphicFrame>
      <p:sp>
        <p:nvSpPr>
          <p:cNvPr id="83973" name="Text Box 4"/>
          <p:cNvSpPr txBox="1">
            <a:spLocks noChangeArrowheads="1"/>
          </p:cNvSpPr>
          <p:nvPr/>
        </p:nvSpPr>
        <p:spPr bwMode="auto">
          <a:xfrm>
            <a:off x="127000" y="6367157"/>
            <a:ext cx="9017000" cy="417103"/>
          </a:xfrm>
          <a:prstGeom prst="rect">
            <a:avLst/>
          </a:prstGeom>
          <a:noFill/>
          <a:ln w="9525">
            <a:noFill/>
            <a:miter lim="800000"/>
            <a:headEnd/>
            <a:tailEnd/>
          </a:ln>
        </p:spPr>
        <p:txBody>
          <a:bodyPr lIns="92075" tIns="46038" rIns="92075" bIns="46038">
            <a:spAutoFit/>
          </a:bodyPr>
          <a:lstStyle/>
          <a:p>
            <a:pPr eaLnBrk="0" hangingPunct="0">
              <a:lnSpc>
                <a:spcPct val="70000"/>
              </a:lnSpc>
              <a:spcBef>
                <a:spcPct val="50000"/>
              </a:spcBef>
              <a:buClr>
                <a:srgbClr val="FF3300"/>
              </a:buClr>
              <a:buFont typeface="Wingdings" pitchFamily="2" charset="2"/>
              <a:buNone/>
            </a:pPr>
            <a:r>
              <a:rPr lang="en-US" sz="1100" dirty="0" smtClean="0">
                <a:solidFill>
                  <a:srgbClr val="000000"/>
                </a:solidFill>
              </a:rPr>
              <a:t>*Data are preliminary as of 5/1/13 and do not yet fully reflect the impact of state-run pools and plans. </a:t>
            </a:r>
          </a:p>
          <a:p>
            <a:pPr eaLnBrk="0" hangingPunct="0">
              <a:lnSpc>
                <a:spcPct val="70000"/>
              </a:lnSpc>
              <a:spcBef>
                <a:spcPct val="50000"/>
              </a:spcBef>
              <a:buClr>
                <a:srgbClr val="FF3300"/>
              </a:buClr>
              <a:buFont typeface="Wingdings" pitchFamily="2" charset="2"/>
              <a:buNone/>
            </a:pPr>
            <a:r>
              <a:rPr lang="en-US" sz="1100" dirty="0" smtClean="0">
                <a:solidFill>
                  <a:srgbClr val="000000"/>
                </a:solidFill>
              </a:rPr>
              <a:t>Sources</a:t>
            </a:r>
            <a:r>
              <a:rPr lang="en-US" sz="1100" dirty="0">
                <a:solidFill>
                  <a:srgbClr val="000000"/>
                </a:solidFill>
              </a:rPr>
              <a:t>:  SNL Financial LC.; Insurance Information Institute.		</a:t>
            </a:r>
          </a:p>
        </p:txBody>
      </p:sp>
      <p:sp>
        <p:nvSpPr>
          <p:cNvPr id="83974" name="Rectangle 3"/>
          <p:cNvSpPr>
            <a:spLocks noChangeArrowheads="1"/>
          </p:cNvSpPr>
          <p:nvPr/>
        </p:nvSpPr>
        <p:spPr bwMode="black">
          <a:xfrm>
            <a:off x="347663" y="1266825"/>
            <a:ext cx="8534400" cy="331788"/>
          </a:xfrm>
          <a:prstGeom prst="rect">
            <a:avLst/>
          </a:prstGeom>
          <a:noFill/>
          <a:ln w="9525" algn="ctr">
            <a:noFill/>
            <a:miter lim="800000"/>
            <a:headEnd/>
            <a:tailEnd/>
          </a:ln>
        </p:spPr>
        <p:txBody>
          <a:bodyPr lIns="0" tIns="0" rIns="0" bIns="0">
            <a:spAutoFit/>
          </a:bodyPr>
          <a:lstStyle/>
          <a:p>
            <a:pPr algn="ctr" defTabSz="114300" eaLnBrk="0" hangingPunct="0">
              <a:lnSpc>
                <a:spcPct val="90000"/>
              </a:lnSpc>
              <a:spcBef>
                <a:spcPct val="20000"/>
              </a:spcBef>
            </a:pPr>
            <a:r>
              <a:rPr lang="en-US" sz="2400" b="1">
                <a:solidFill>
                  <a:srgbClr val="225A7A"/>
                </a:solidFill>
              </a:rPr>
              <a:t>Top 25 States</a:t>
            </a:r>
          </a:p>
        </p:txBody>
      </p:sp>
      <p:sp>
        <p:nvSpPr>
          <p:cNvPr id="9" name="Date Placeholder 8"/>
          <p:cNvSpPr>
            <a:spLocks noGrp="1"/>
          </p:cNvSpPr>
          <p:nvPr>
            <p:ph type="dt" sz="half" idx="10"/>
          </p:nvPr>
        </p:nvSpPr>
        <p:spPr/>
        <p:txBody>
          <a:bodyPr/>
          <a:lstStyle/>
          <a:p>
            <a:pPr>
              <a:defRPr/>
            </a:pPr>
            <a:r>
              <a:rPr lang="en-US" smtClean="0"/>
              <a:t>12/01/09 - 9pm</a:t>
            </a:r>
            <a:endParaRPr lang="en-US"/>
          </a:p>
        </p:txBody>
      </p:sp>
    </p:spTree>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TITLE_TAG" val="World Map"/>
  <p:tag name="ARTICULATE_SLIDE_GUID" val="8408931d-5b4d-4301-9808-a7e9e071fc6f"/>
  <p:tag name="ARTICULATE_SLIDE_NAV" val="40"/>
  <p:tag name="ARTICULATE_SLIDE_PAUSE" val="0"/>
  <p:tag name="ARTICULATE_NAV_LEVEL" val="2"/>
  <p:tag name="ARTICULATE_SLIDE_PRESENTER" val="Ernst Rauch"/>
  <p:tag name="ARTICULATE_SLIDE_PRESENTER_GUID" val="1A34B5C7F99A"/>
  <p:tag name="ARTICULATE_PLAYLIST_ID" val="-1"/>
  <p:tag name="ARTICULATE_LOCK_SLIDE" val="0"/>
</p:tagLst>
</file>

<file path=ppt/tags/tag10.xml><?xml version="1.0" encoding="utf-8"?>
<p:tagLst xmlns:a="http://schemas.openxmlformats.org/drawingml/2006/main" xmlns:r="http://schemas.openxmlformats.org/officeDocument/2006/relationships" xmlns:p="http://schemas.openxmlformats.org/presentationml/2006/main">
  <p:tag name="ARTICULATE_SLIDE_NAV" val="51"/>
  <p:tag name="ARTICULATE_SLIDE_GUID" val="d1b25dd7-2819-40d4-857e-0586fe15f666"/>
  <p:tag name="ARTICULATE_SLIDE_PAUSE" val="0"/>
  <p:tag name="ARTICULATE_NAV_LEVEL" val="3"/>
  <p:tag name="ARTICULATE_SLIDE_PRESENTER" val="Dr. Robert P. Hartwig, CPCU"/>
  <p:tag name="ARTICULATE_SLIDE_PRESENTER_GUID" val="87C4BC35D5FE"/>
  <p:tag name="ARTICULATE_PLAYLIST_ID" val="-1"/>
  <p:tag name="ARTICULATE_LOCK_SLIDE" val="0"/>
</p:tagLst>
</file>

<file path=ppt/tags/tag2.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n1100201\AppData\Local\Temp\articulate\presenter\imgtemp\dhD1L4vd_files\slide0001_image001.jpg"/>
</p:tagLst>
</file>

<file path=ppt/tags/tag3.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4.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5.xml><?xml version="1.0" encoding="utf-8"?>
<p:tagLst xmlns:a="http://schemas.openxmlformats.org/drawingml/2006/main" xmlns:r="http://schemas.openxmlformats.org/officeDocument/2006/relationships" xmlns:p="http://schemas.openxmlformats.org/presentationml/2006/main">
  <p:tag name="ARTICULATE_SLIDE_GUID" val="6a4ced4d-8df6-4cf6-88db-6d3639104882"/>
  <p:tag name="AUDIO_IMPORT" val="U:\Webinar\2011_07 - Nat Cat Review\Articulate\07.mp3"/>
  <p:tag name="ELAPSEDTIME" val="40.697"/>
  <p:tag name="AUDIO_ID" val="297"/>
  <p:tag name="ARTICULATE_SLIDE_NAV" val="7"/>
  <p:tag name="ARTICULATE_SLIDE_PAUSE" val="0"/>
  <p:tag name="ARTICULATE_NAV_LEVEL" val="3"/>
  <p:tag name="ARTICULATE_SLIDE_PRESENTER" val="Carl Hedde, CPCU"/>
  <p:tag name="ARTICULATE_SLIDE_PRESENTER_GUID" val="5AFE23B0F3CC"/>
  <p:tag name="ARTICULATE_PLAYLIST_ID" val="-1"/>
  <p:tag name="ARTICULATE_LOCK_SLIDE" val="0"/>
</p:tagLst>
</file>

<file path=ppt/tags/tag6.xml><?xml version="1.0" encoding="utf-8"?>
<p:tagLst xmlns:a="http://schemas.openxmlformats.org/drawingml/2006/main" xmlns:r="http://schemas.openxmlformats.org/officeDocument/2006/relationships" xmlns:p="http://schemas.openxmlformats.org/presentationml/2006/main">
  <p:tag name="ARTICULATE_TITLE_TAG" val="Significant Natural Catastrophes, 2012"/>
  <p:tag name="ARTICULATE_SLIDE_GUID" val="22a4f984-038d-4267-a427-6d11375750eb"/>
  <p:tag name="ARTICULATE_SLIDE_NAV" val="10"/>
  <p:tag name="ARTICULATE_SLIDE_PAUSE" val="0"/>
  <p:tag name="ARTICULATE_NAV_LEVEL" val="3"/>
  <p:tag name="ARTICULATE_SLIDE_PRESENTER" val="Carl Hedde, CPCU"/>
  <p:tag name="ARTICULATE_SLIDE_PRESENTER_GUID" val="5AFE23B0F3CC"/>
  <p:tag name="ARTICULATE_PLAYLIST_ID" val="-1"/>
  <p:tag name="ARTICULATE_LOCK_SLIDE" val="0"/>
</p:tagLst>
</file>

<file path=ppt/tags/tag7.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n1100201\AppData\Local\Temp\articulate\presenter\imgtemp\ZWPwYx5B_files\slide0001_image001.emz"/>
</p:tagLst>
</file>

<file path=ppt/tags/tag8.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n1100201\AppData\Local\Temp\articulate\presenter\imgtemp\we5Vo5pR_files\slide0001_image001.emz"/>
</p:tagLst>
</file>

<file path=ppt/tags/tag9.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n1100201\AppData\Local\Temp\articulate\presenter\imgtemp\NTpkEW0T_files\slide0001_image001.png"/>
</p:tagLst>
</file>

<file path=ppt/theme/theme1.xml><?xml version="1.0" encoding="utf-8"?>
<a:theme xmlns:a="http://schemas.openxmlformats.org/drawingml/2006/main" name="Default Design">
  <a:themeElements>
    <a:clrScheme name="">
      <a:dk1>
        <a:srgbClr val="000000"/>
      </a:dk1>
      <a:lt1>
        <a:srgbClr val="FFFFFF"/>
      </a:lt1>
      <a:dk2>
        <a:srgbClr val="EEC100"/>
      </a:dk2>
      <a:lt2>
        <a:srgbClr val="6FCAEF"/>
      </a:lt2>
      <a:accent1>
        <a:srgbClr val="225A7A"/>
      </a:accent1>
      <a:accent2>
        <a:srgbClr val="FF6801"/>
      </a:accent2>
      <a:accent3>
        <a:srgbClr val="FFFFFF"/>
      </a:accent3>
      <a:accent4>
        <a:srgbClr val="000000"/>
      </a:accent4>
      <a:accent5>
        <a:srgbClr val="ABB5BE"/>
      </a:accent5>
      <a:accent6>
        <a:srgbClr val="E75E01"/>
      </a:accent6>
      <a:hlink>
        <a:srgbClr val="339966"/>
      </a:hlink>
      <a:folHlink>
        <a:srgbClr val="A50021"/>
      </a:folHlink>
    </a:clrScheme>
    <a:fontScheme name="Aspect">
      <a:majorFont>
        <a:latin typeface="Verdana"/>
        <a:ea typeface=""/>
        <a:cs typeface=""/>
        <a:font script="Jpan" typeface="ＭＳ ゴシック"/>
        <a:font script="Hang" typeface="굴림"/>
        <a:font script="Hans" typeface="黑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宋体"/>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336699"/>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2376BD"/>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16">
        <a:dk1>
          <a:srgbClr val="000000"/>
        </a:dk1>
        <a:lt1>
          <a:srgbClr val="FFFFFF"/>
        </a:lt1>
        <a:dk2>
          <a:srgbClr val="1067B5"/>
        </a:dk2>
        <a:lt2>
          <a:srgbClr val="808080"/>
        </a:lt2>
        <a:accent1>
          <a:srgbClr val="0A2E4E"/>
        </a:accent1>
        <a:accent2>
          <a:srgbClr val="99CC00"/>
        </a:accent2>
        <a:accent3>
          <a:srgbClr val="FFFFFF"/>
        </a:accent3>
        <a:accent4>
          <a:srgbClr val="000000"/>
        </a:accent4>
        <a:accent5>
          <a:srgbClr val="AAADB2"/>
        </a:accent5>
        <a:accent6>
          <a:srgbClr val="8AB900"/>
        </a:accent6>
        <a:hlink>
          <a:srgbClr val="66CCFF"/>
        </a:hlink>
        <a:folHlink>
          <a:srgbClr val="FF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7DC3"/>
      </a:dk2>
      <a:lt2>
        <a:srgbClr val="808080"/>
      </a:lt2>
      <a:accent1>
        <a:srgbClr val="0A2E4E"/>
      </a:accent1>
      <a:accent2>
        <a:srgbClr val="99CC00"/>
      </a:accent2>
      <a:accent3>
        <a:srgbClr val="FFFFFF"/>
      </a:accent3>
      <a:accent4>
        <a:srgbClr val="000000"/>
      </a:accent4>
      <a:accent5>
        <a:srgbClr val="AAADB2"/>
      </a:accent5>
      <a:accent6>
        <a:srgbClr val="8AB900"/>
      </a:accent6>
      <a:hlink>
        <a:srgbClr val="007DC3"/>
      </a:hlink>
      <a:folHlink>
        <a:srgbClr val="FF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158631</TotalTime>
  <Words>16439</Words>
  <Application>Microsoft Office PowerPoint</Application>
  <PresentationFormat>On-screen Show (4:3)</PresentationFormat>
  <Paragraphs>2292</Paragraphs>
  <Slides>213</Slides>
  <Notes>194</Notes>
  <HiddenSlides>116</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213</vt:i4>
      </vt:variant>
    </vt:vector>
  </HeadingPairs>
  <TitlesOfParts>
    <vt:vector size="216" baseType="lpstr">
      <vt:lpstr>Default Design</vt:lpstr>
      <vt:lpstr>Chart</vt:lpstr>
      <vt:lpstr>Worksheet</vt:lpstr>
      <vt:lpstr>Drink From My Firehose: Everything Communicators Need to Know About the P/C Insurance Industry in 60 Minutes or Less</vt:lpstr>
      <vt:lpstr>Slide 2</vt:lpstr>
      <vt:lpstr>P/C Net Income After Taxes 1991–2013:Q1 ($ Millions)</vt:lpstr>
      <vt:lpstr>Profitability Peaks &amp; Troughs in the P/C Insurance Industry, 1975 – 2013:Q1*</vt:lpstr>
      <vt:lpstr>A 100 Combined Ratio Isn’t What It Once Was: Investment Impact on ROEs</vt:lpstr>
      <vt:lpstr>The Strength of the Economy Will Influence P/C Insurer Growth Opportunities</vt:lpstr>
      <vt:lpstr>US Real GDP Growth*</vt:lpstr>
      <vt:lpstr>Slide 8</vt:lpstr>
      <vt:lpstr>Defense and Non-Defense Federal Spending        as a Share of State GDP: Top 10 States*</vt:lpstr>
      <vt:lpstr>Slide 10</vt:lpstr>
      <vt:lpstr>Slide 11</vt:lpstr>
      <vt:lpstr>Auto/Light Truck Sales, 1999-2019F</vt:lpstr>
      <vt:lpstr>Personal Auto Insurance Direct Written Premiums vs. Recently-Registered Cars</vt:lpstr>
      <vt:lpstr>Monthly Change* in Auto Insurance Prices, 1991–2013*</vt:lpstr>
      <vt:lpstr>Monthly Change* in Auto Insurance Prices, January 2005 - May 2013</vt:lpstr>
      <vt:lpstr>New Private Housing Starts, 1990-2019F</vt:lpstr>
      <vt:lpstr>Average Premium for Home Insurance Policies**</vt:lpstr>
      <vt:lpstr>Construction Employment, Jan. 2010—May 2013*</vt:lpstr>
      <vt:lpstr>Construction Employment,  Jan. 2003–May 2013 </vt:lpstr>
      <vt:lpstr>Nonfarm Payroll (Wages and Salaries): Quarterly, 2005–2013:Q1</vt:lpstr>
      <vt:lpstr>Commercial &amp; Industrial Loans Outstanding at FDIC-Insured Banks, Quarterly, 2006-2013*</vt:lpstr>
      <vt:lpstr>Percent of Non-current Commercial &amp; Industrial Loans Outstanding at FDIC-Insured Banks, Quarterly, 2006-2012:Q4*</vt:lpstr>
      <vt:lpstr>Value of Construction Put in Place,   April 2013 vs. April 2012*</vt:lpstr>
      <vt:lpstr>Value of Private Construction Put in Place, by Segment,  Apr. 2013 vs. Apr. 2012*</vt:lpstr>
      <vt:lpstr>Value of Public Construction Put in Place, by Segment,  Apr. 2013 vs. Apr. 2012*</vt:lpstr>
      <vt:lpstr>Slide 26</vt:lpstr>
      <vt:lpstr>Dollar Value* of Manufacturers’ Shipments Monthly, Jan. 1992—Apr. 2013</vt:lpstr>
      <vt:lpstr>Manufacturing Growth for Selected Sectors, 2013 vs. 2013*</vt:lpstr>
      <vt:lpstr>Recovery in Capacity Utilization is a Positive Sign for Commercial Exposures</vt:lpstr>
      <vt:lpstr>Manufacturing Employment, Jan. 2010—May 2013*</vt:lpstr>
      <vt:lpstr>Slide 31</vt:lpstr>
      <vt:lpstr>Business Bankruptcy Filings, 1980-2012:Q3</vt:lpstr>
      <vt:lpstr>Private Sector Business Starts,  1993:Q2 – 2012:Q3*</vt:lpstr>
      <vt:lpstr>Slide 34</vt:lpstr>
      <vt:lpstr>12 Industries for the Next 10 Years: Insurance Solutions Needed</vt:lpstr>
      <vt:lpstr>Slide 36</vt:lpstr>
      <vt:lpstr>U.S. Insured Catastrophe Losses</vt:lpstr>
      <vt:lpstr>Impact: Documents Insurer Charitable Actions Following Hurricane Sandy</vt:lpstr>
      <vt:lpstr>Moore, OK, Tornado: Media Coverage Was Generally Favorable</vt:lpstr>
      <vt:lpstr>Moore, OK, Tornado: Media Coverage Was Generally Favorable</vt:lpstr>
      <vt:lpstr>Scenes from my Visit to Moore, OK, Tornado: High Claim Severity</vt:lpstr>
      <vt:lpstr>Top 16 Most Costly Disasters in U.S. History</vt:lpstr>
      <vt:lpstr>Top 16 Most Costly World Insurance Losses, 1970-2012*</vt:lpstr>
      <vt:lpstr>Slide 44</vt:lpstr>
      <vt:lpstr>Top 12 Most Costly Hurricanes in U.S. History</vt:lpstr>
      <vt:lpstr>Outlook for 2013 Hurricane Season:  75% Worse Than Average</vt:lpstr>
      <vt:lpstr>Landfall Probabilities for 2013 Hurricane Season: Above Average</vt:lpstr>
      <vt:lpstr>Natural Disaster Losses in the United States: 2012</vt:lpstr>
      <vt:lpstr>Significant Natural Catastrophes, 2012 (Events with $1 billion economic loss and/or 50 fatalities)</vt:lpstr>
      <vt:lpstr>Natural Disasters in the United States, 1980 – 2012 Number of Events (Annual Totals 1980 – 2012) </vt:lpstr>
      <vt:lpstr>Losses Due to Natural Disasters in the US, 1980–2012 (Overall &amp; Insured Losses)</vt:lpstr>
      <vt:lpstr>U.S. Thunderstorm Loss Trends, 1980 – 2012</vt:lpstr>
      <vt:lpstr>U.S. Insured Catastrophe Losses by Cause of Loss, 2011 ($ Millions)</vt:lpstr>
      <vt:lpstr>Inflation Adjusted U.S. Catastrophe Losses by Cause of Loss, 1992–20111</vt:lpstr>
      <vt:lpstr>Homeowners Insurance Catastrophe-Related Claim Frequency and Severity, 1997—2012*</vt:lpstr>
      <vt:lpstr>Combined Ratio Points Associated with Catastrophe Losses: 1960 – 2012*</vt:lpstr>
      <vt:lpstr>Homeowners Insurance Combined Ratio: 1990–2015F</vt:lpstr>
      <vt:lpstr>Slide 58</vt:lpstr>
      <vt:lpstr>Number of Federal Disaster Declarations, 1953-2013*</vt:lpstr>
      <vt:lpstr>Federal Disasters Declarations by State,  1953 – 2013: Highest 25 States*</vt:lpstr>
      <vt:lpstr>Federal Disasters Declarations by State,  1953 – 2013: Lowest 25 States*</vt:lpstr>
      <vt:lpstr>Slide 62</vt:lpstr>
      <vt:lpstr>Severe Weather Reports, 2012</vt:lpstr>
      <vt:lpstr>Severe Weather Reports: Through June 17, 2013</vt:lpstr>
      <vt:lpstr>U.S. Tornado Count, 2005-2013* </vt:lpstr>
      <vt:lpstr>Terrorism Update</vt:lpstr>
      <vt:lpstr>Terrorism Risk Insurance Program</vt:lpstr>
      <vt:lpstr>Terrorism Risk Insurance Program</vt:lpstr>
      <vt:lpstr>Terrorism Risk Insurance Program</vt:lpstr>
      <vt:lpstr>Terrorist Risk Index</vt:lpstr>
      <vt:lpstr>Loss Distribution by Type of Insurance from Sept. 11 Terrorist Attack ($ 2011)</vt:lpstr>
      <vt:lpstr>Terrorism Violates Traditional Requirements for Insurability</vt:lpstr>
      <vt:lpstr>Slide 73</vt:lpstr>
      <vt:lpstr>Hurricane Sandy Summary</vt:lpstr>
      <vt:lpstr>2012 Catastrophe Summary</vt:lpstr>
      <vt:lpstr>Top 12 Most Costly Hurricanes in U.S. History</vt:lpstr>
      <vt:lpstr>Hurricane Sandy: Claim Payments to Policyholders, by  State</vt:lpstr>
      <vt:lpstr>Slide 78</vt:lpstr>
      <vt:lpstr>Slide 79</vt:lpstr>
      <vt:lpstr>Slide 80</vt:lpstr>
      <vt:lpstr>Slide 81</vt:lpstr>
      <vt:lpstr>Slide 82</vt:lpstr>
      <vt:lpstr>Slide 83</vt:lpstr>
      <vt:lpstr>Slide 84</vt:lpstr>
      <vt:lpstr>Hurricane Sandy: Flood Issues</vt:lpstr>
      <vt:lpstr>Residential NFIP Flood Take-Up Rates in NJ (2010) &amp; Sandy Storm Surge</vt:lpstr>
      <vt:lpstr>Residential NFIP Flood Take-Up Rates in NY, CT (2010) &amp; Sandy Storm Surge</vt:lpstr>
      <vt:lpstr>Hurricane Sandy: National Flood Insurance Program Payment, by State*</vt:lpstr>
      <vt:lpstr>Flood Loss Paid by the National Flood Insurance Program, 1980-2012E</vt:lpstr>
      <vt:lpstr>Federal Aid Requests for States With Greatest Sandy Impact  &amp; Federal Aid Proposals (as of 1/6/13)</vt:lpstr>
      <vt:lpstr>Public Opinion Survey</vt:lpstr>
      <vt:lpstr>I.I.I. Poll: Favorability</vt:lpstr>
      <vt:lpstr>I.I.I. Poll: Homeowners Insurance</vt:lpstr>
      <vt:lpstr>I.I.I. Poll: Flood Insurance</vt:lpstr>
      <vt:lpstr>I.I.I. Poll: Disaster Preparedness</vt:lpstr>
      <vt:lpstr>I.I.I. Poll: Disaster Preparedness</vt:lpstr>
      <vt:lpstr>I.I.I. Poll: Disaster Preparedness</vt:lpstr>
      <vt:lpstr>Slide 98</vt:lpstr>
      <vt:lpstr>Direct Premiums Written: Total P/C Percent Change by State, 2007-2012*</vt:lpstr>
      <vt:lpstr>Direct Premiums Written: Total P/C Percent Change by State, 2007-2012*</vt:lpstr>
      <vt:lpstr>Direct Premiums Written: Total P/C Percent Change by State, 2006-2011*</vt:lpstr>
      <vt:lpstr>Direct Premiums Written: Total P/C Percent Change by State, 2006-2011*</vt:lpstr>
      <vt:lpstr>Direct Premiums Written: PP Auto Percent Change by State, 2006-2011*</vt:lpstr>
      <vt:lpstr>Direct Premiums Written: PP Auto Percent Change by State, 2006-2011*</vt:lpstr>
      <vt:lpstr>Direct Premiums Written: Homeowners Percent Change by State, 2006-2011*</vt:lpstr>
      <vt:lpstr>Direct Premiums Written: Homeowners Percent Change by State, 2006-2011*</vt:lpstr>
      <vt:lpstr>Direct Premiums Written: Comm. Lines Percent Change by State, 2006-2011*</vt:lpstr>
      <vt:lpstr>Direct Premiums Written: Comm. Lines Percent Change by State, 2006-2011*</vt:lpstr>
      <vt:lpstr>Direct Premiums Written: Workers’ Comp Percent Change by State, 2006-2011*</vt:lpstr>
      <vt:lpstr>Direct Premiums Written: Worker’s Comp Percent Change by State, 2006-2011*</vt:lpstr>
      <vt:lpstr>Slide 111</vt:lpstr>
      <vt:lpstr>Unemployment and Underemployment Rates: Stubbornly High in 2012, But Falling</vt:lpstr>
      <vt:lpstr>Slide 113</vt:lpstr>
      <vt:lpstr>Slide 114</vt:lpstr>
      <vt:lpstr>Slide 115</vt:lpstr>
      <vt:lpstr>Slide 116</vt:lpstr>
      <vt:lpstr>Net Change in Government Employment: Jan. 2010—Apr. 2013*</vt:lpstr>
      <vt:lpstr>Unemployment Rates by State, April 2013: Highest 25 States*</vt:lpstr>
      <vt:lpstr>Slide 119</vt:lpstr>
      <vt:lpstr>Oil &amp; Gas Extraction Employment, Jan. 2010—April 2013*</vt:lpstr>
      <vt:lpstr>US Unemployment Rate Forecast</vt:lpstr>
      <vt:lpstr>US Unemployment Rate Forecasts</vt:lpstr>
      <vt:lpstr>Nonfarm Payroll (Wages and Salaries): Quarterly, 2005–2013:Q1</vt:lpstr>
      <vt:lpstr>Payroll vs. Workers Comp Net Written Premiums, 1990-2012E</vt:lpstr>
      <vt:lpstr>The BIG Question: Where Is the Market Heading?</vt:lpstr>
      <vt:lpstr>INVESTMENTS:  THE NEW REALITY</vt:lpstr>
      <vt:lpstr>Property/Casualty Insurance Industry Investment Income: 2000–2013*1</vt:lpstr>
      <vt:lpstr>P/C Insurer Net Realized  Capital Gains/Losses, 1990-2013:Q1</vt:lpstr>
      <vt:lpstr>Property/Casualty Insurance Industry Investment Gain: 1994–2013:Q11</vt:lpstr>
      <vt:lpstr>U.S. 10-Year Treasury Note Yields: A Long Downward Trend, 1990–2013*</vt:lpstr>
      <vt:lpstr>Treasury Yield Curves:   Pre-Crisis (July 2007) vs. Jan. 2013 </vt:lpstr>
      <vt:lpstr>Average Maturity of Bonds Held by US  P/C Insurers, 2006—2011*</vt:lpstr>
      <vt:lpstr>Distribution of Bond Maturities, P/C Insurance Industry, 2003-2012</vt:lpstr>
      <vt:lpstr>Slide 134</vt:lpstr>
      <vt:lpstr>Annual Inflation Rates, (CPI-U, %), 1990–2014F</vt:lpstr>
      <vt:lpstr>1. UNDERWRITING</vt:lpstr>
      <vt:lpstr>P/C Insurance Industry  Combined Ratio, 2001–2013:Q1*</vt:lpstr>
      <vt:lpstr>Underwriting Gain (Loss) 1975–2013:Q1*</vt:lpstr>
      <vt:lpstr>Combined Ratios by Predominant Business Segment, 2012 vs. 2011*</vt:lpstr>
      <vt:lpstr>P/C Reserve Development, 1992–2013F</vt:lpstr>
      <vt:lpstr>Number of Years with Underwriting Profits by Decade, 1920s–2010s </vt:lpstr>
      <vt:lpstr>Financial Strength &amp; Underwriting</vt:lpstr>
      <vt:lpstr>P/C Insurer Impairments, 1969–2012</vt:lpstr>
      <vt:lpstr>P/C Insurer Impairment Frequency vs. Combined Ratio, 1969-2011</vt:lpstr>
      <vt:lpstr>Reasons for US P/C Insurer Impairments, 1969–2010</vt:lpstr>
      <vt:lpstr>Top 10 Lines of Business for US P/C Impaired Insurers, 2000–2010</vt:lpstr>
      <vt:lpstr>Number of Recessions Endured by P/C Insurers, by Number of Years in Operation</vt:lpstr>
      <vt:lpstr>Slide 148</vt:lpstr>
      <vt:lpstr>Private Passenger Auto Combined Ratio: 1993–2015F</vt:lpstr>
      <vt:lpstr>Homeowners Insurance Combined Ratio: 1990–2015F</vt:lpstr>
      <vt:lpstr>Homeowners Multi-Peril Loss &amp; LAE Ratio, 2011: Highest 25 States</vt:lpstr>
      <vt:lpstr>Homeowners Multi-Peril Loss &amp; LAE Ratio, 2011: Lowest 25 States</vt:lpstr>
      <vt:lpstr>Commercial Lines Combined Ratio, 1990-2015F*</vt:lpstr>
      <vt:lpstr>Commercial Auto Combined Ratio: 1993–2015F</vt:lpstr>
      <vt:lpstr>Commercial Multi-Peril Combined Ratio: 1995–2015F</vt:lpstr>
      <vt:lpstr>General Liability Combined Ratio:  2005–2015F</vt:lpstr>
      <vt:lpstr>Inland Marine Combined Ratio:       1999–2015F</vt:lpstr>
      <vt:lpstr>Other &amp; Products Liability Combined Ratio: 1991–2013F</vt:lpstr>
      <vt:lpstr>Medical Malpractice Combined Ratio vs. All Lines Combined Ratio, 1991-2015F</vt:lpstr>
      <vt:lpstr>Workers Compensation   Operating Environment</vt:lpstr>
      <vt:lpstr>Workers Compensation Combined Ratio: 1994–2012P</vt:lpstr>
      <vt:lpstr>Workers Compensation Medical Severity Moderate Increase in 2012</vt:lpstr>
      <vt:lpstr>Slide 163</vt:lpstr>
      <vt:lpstr>Workers Compensation Premium:  Second Consecutive Year of Increase  Net Written Premium</vt:lpstr>
      <vt:lpstr>Nonfarm Payroll (Wages and Salaries): Quarterly, 2005–2011:Q4</vt:lpstr>
      <vt:lpstr>Payroll vs. Workers Comp Net Written Premiums, 1990-2011</vt:lpstr>
      <vt:lpstr>Average Approved Bureau Rates/Loss Costs</vt:lpstr>
      <vt:lpstr>Current NCCI Voluntary Market Filed Rate/Loss Cost Changes   (Excludes Law-Only Filings)</vt:lpstr>
      <vt:lpstr>Impact of Discounting on Workers Compensation Premium  NCCI States—Private Carriers</vt:lpstr>
      <vt:lpstr>Workers Comp Rate Changes, 2008:Q4 – 2012:Q4</vt:lpstr>
      <vt:lpstr>2. SURPLUS/CAPITAL/CAPACITY</vt:lpstr>
      <vt:lpstr>US Policyholder Surplus: 1975–2012*</vt:lpstr>
      <vt:lpstr>Policyholder Surplus,  2006:Q4–2013:Q1</vt:lpstr>
      <vt:lpstr>U.S. INSURANCE MERGERS AND ACQUISITIONS, 2002-2012 (1)</vt:lpstr>
      <vt:lpstr>Slide 175</vt:lpstr>
      <vt:lpstr>Reinsurer Share of Recent Significant Market Losses</vt:lpstr>
      <vt:lpstr>Regional Property Catastrophe Rate on Line Index, 1990—2013 (as of January 1)</vt:lpstr>
      <vt:lpstr>CATASTROPHE BONDS, ANNUAL RISK CAPITAL ISSUED, 2002-2012</vt:lpstr>
      <vt:lpstr>CATASTROPHE BONDS, RISK CAPITAL OUTSTANDING, 2002-2012</vt:lpstr>
      <vt:lpstr>4.  RENEWED PRICING DISCIPLINE</vt:lpstr>
      <vt:lpstr>Distribution of Direct Premiums Written by Segment/Line, 2010</vt:lpstr>
      <vt:lpstr>Net Premium Growth: Annual Change,  1971—2012</vt:lpstr>
      <vt:lpstr>P/C Net Premiums Written: % Change, Quarter vs. Year-Prior Quarter</vt:lpstr>
      <vt:lpstr>Growth in Net Written Premium by Segment, 2012 vs. 2011*</vt:lpstr>
      <vt:lpstr>Average Commercial Rate Change, All Lines, (1Q:2004–1Q:2013)</vt:lpstr>
      <vt:lpstr>Change in Commercial Rate Renewals, by Account Size: 1999:Q4 to 2013:Q1</vt:lpstr>
      <vt:lpstr>Cumulative Qtrly. Commercial Rate Changes, by Account Size: 1999:Q4 to 2013:Q1</vt:lpstr>
      <vt:lpstr>Cumulative Qtrly. Commercial Rate Changes, by Line: 1999:Q4 to 2013:Q1</vt:lpstr>
      <vt:lpstr>Workers Comp. Quarterly Rate Changes, by Line: 2000:Q1 to 2013:Q1</vt:lpstr>
      <vt:lpstr>Change in Commercial Rate Renewals, by Line: 2013:Q1</vt:lpstr>
      <vt:lpstr>CLIPS: Change in Written Price Level: All Lines, 2010:Q2 – 2012:Q4</vt:lpstr>
      <vt:lpstr>Workers Comp Rate Changes, 2008:Q4 – 2013:Q1</vt:lpstr>
      <vt:lpstr>Shifting Legal Liability &amp;  Tort Environment</vt:lpstr>
      <vt:lpstr>Over the Last Three Decades, Total Tort Costs as a % of GDP Appear Somewhat Cyclical, 1980-2013E</vt:lpstr>
      <vt:lpstr>Commercial Lines Tort Costs: Insured vs. Self-(Un)Insured Shares, 1973-2010</vt:lpstr>
      <vt:lpstr>Commercial Lines Tort Costs: Insured vs. Self-(Un)Insured Shares, 1973-2010</vt:lpstr>
      <vt:lpstr>Business Leaders Ranking of Liability Systems in 2012</vt:lpstr>
      <vt:lpstr>The Nation’s Judicial Hellholes: 2011</vt:lpstr>
      <vt:lpstr>CYBER RISK</vt:lpstr>
      <vt:lpstr>Data Breaches 2005-2013, By Number of Breaches and Records Exposed</vt:lpstr>
      <vt:lpstr>2012 Data Breaches By Business Category, By Number of Breaches</vt:lpstr>
      <vt:lpstr>2012 Data Breaches By Category, By Number of Records Exposed</vt:lpstr>
      <vt:lpstr>AIG Survey: Cyber Attacks Top Concern Among Execs</vt:lpstr>
      <vt:lpstr>The Most Costly Cyber Crimes, Fiscal Year 2012</vt:lpstr>
      <vt:lpstr>External Cyber Crime Costs: Fiscal Year 2012</vt:lpstr>
      <vt:lpstr>High Profile Data Breaches, 2012-2013</vt:lpstr>
      <vt:lpstr>Average Organizational Cost of a Data Breach, 2008-2011* ($ Millions)</vt:lpstr>
      <vt:lpstr>Main Causes of Data Breach</vt:lpstr>
      <vt:lpstr>Marsh: Increase in Purchase of Cyber Insurance Among U.S. Companies, 2012</vt:lpstr>
      <vt:lpstr>Marsh: Total Limits Purchased, By Industry – Cyber Liability, All Revenue Size</vt:lpstr>
      <vt:lpstr>Marsh: Total Limits Purchased, By Industry – Cyber Liability, Revenue $1 Billion+</vt:lpstr>
      <vt:lpstr>Cyber Liability: Historical Rate (price per million) Changes</vt:lpstr>
      <vt:lpstr>Slide 213</vt:lpstr>
    </vt:vector>
  </TitlesOfParts>
  <Company>insurance information institute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P6466 - iii Template</dc:title>
  <dc:creator>Call @ 866-2-eSlide</dc:creator>
  <cp:lastModifiedBy>Shorna Lewis</cp:lastModifiedBy>
  <cp:revision>3233</cp:revision>
  <dcterms:modified xsi:type="dcterms:W3CDTF">2013-06-24T19:08:43Z</dcterms:modified>
</cp:coreProperties>
</file>