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slides/slide120.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theme/theme2.xml" ContentType="application/vnd.openxmlformats-officedocument.theme+xml"/>
  <Override PartName="/ppt/notesSlides/notesSlide57.xml" ContentType="application/vnd.openxmlformats-officedocument.presentationml.notesSlide+xml"/>
  <Override PartName="/ppt/tags/tag5.xml" ContentType="application/vnd.openxmlformats-officedocument.presentationml.tags+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notesSlides/notesSlide195.xml" ContentType="application/vnd.openxmlformats-officedocument.presentationml.notesSlide+xml"/>
  <Override PartName="/ppt/notesSlides/notesSlide200.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tags/tag10.xml" ContentType="application/vnd.openxmlformats-officedocument.presentationml.tags+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tags/tag7.xml" ContentType="application/vnd.openxmlformats-officedocument.presentationml.tags+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Default Extension="wav" ContentType="audio/wav"/>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charts/chart2.xml" ContentType="application/vnd.openxmlformats-officedocument.drawingml.chart+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tags/tag1.xml" ContentType="application/vnd.openxmlformats-officedocument.presentationml.tags+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charts/chart1.xml" ContentType="application/vnd.openxmlformats-officedocument.drawingml.chart+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drawings/drawing1.xml" ContentType="application/vnd.openxmlformats-officedocument.drawingml.chartshapes+xml"/>
  <Override PartName="/ppt/notesSlides/notesSlide209.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tags/tag3.xml" ContentType="application/vnd.openxmlformats-officedocument.presentationml.tags+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20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31"/>
  </p:notesMasterIdLst>
  <p:handoutMasterIdLst>
    <p:handoutMasterId r:id="rId232"/>
  </p:handoutMasterIdLst>
  <p:sldIdLst>
    <p:sldId id="3491" r:id="rId2"/>
    <p:sldId id="2574" r:id="rId3"/>
    <p:sldId id="3601" r:id="rId4"/>
    <p:sldId id="3348" r:id="rId5"/>
    <p:sldId id="3347" r:id="rId6"/>
    <p:sldId id="3433" r:id="rId7"/>
    <p:sldId id="3602" r:id="rId8"/>
    <p:sldId id="3457" r:id="rId9"/>
    <p:sldId id="3458" r:id="rId10"/>
    <p:sldId id="3416" r:id="rId11"/>
    <p:sldId id="3603" r:id="rId12"/>
    <p:sldId id="3604" r:id="rId13"/>
    <p:sldId id="3381" r:id="rId14"/>
    <p:sldId id="3247" r:id="rId15"/>
    <p:sldId id="3203" r:id="rId16"/>
    <p:sldId id="3605" r:id="rId17"/>
    <p:sldId id="3481" r:id="rId18"/>
    <p:sldId id="3606" r:id="rId19"/>
    <p:sldId id="3607" r:id="rId20"/>
    <p:sldId id="3523" r:id="rId21"/>
    <p:sldId id="3611" r:id="rId22"/>
    <p:sldId id="3480" r:id="rId23"/>
    <p:sldId id="3608" r:id="rId24"/>
    <p:sldId id="3609" r:id="rId25"/>
    <p:sldId id="3610" r:id="rId26"/>
    <p:sldId id="3612" r:id="rId27"/>
    <p:sldId id="3613" r:id="rId28"/>
    <p:sldId id="3614" r:id="rId29"/>
    <p:sldId id="3615" r:id="rId30"/>
    <p:sldId id="3616" r:id="rId31"/>
    <p:sldId id="3532" r:id="rId32"/>
    <p:sldId id="3533" r:id="rId33"/>
    <p:sldId id="3534" r:id="rId34"/>
    <p:sldId id="3535" r:id="rId35"/>
    <p:sldId id="2934" r:id="rId36"/>
    <p:sldId id="3648" r:id="rId37"/>
    <p:sldId id="3649" r:id="rId38"/>
    <p:sldId id="3650" r:id="rId39"/>
    <p:sldId id="3651" r:id="rId40"/>
    <p:sldId id="3652" r:id="rId41"/>
    <p:sldId id="3653" r:id="rId42"/>
    <p:sldId id="3654" r:id="rId43"/>
    <p:sldId id="3655" r:id="rId44"/>
    <p:sldId id="3656" r:id="rId45"/>
    <p:sldId id="3657" r:id="rId46"/>
    <p:sldId id="3658" r:id="rId47"/>
    <p:sldId id="3659" r:id="rId48"/>
    <p:sldId id="3660" r:id="rId49"/>
    <p:sldId id="3661" r:id="rId50"/>
    <p:sldId id="3662" r:id="rId51"/>
    <p:sldId id="3663" r:id="rId52"/>
    <p:sldId id="3664" r:id="rId53"/>
    <p:sldId id="3665" r:id="rId54"/>
    <p:sldId id="3096" r:id="rId55"/>
    <p:sldId id="3618" r:id="rId56"/>
    <p:sldId id="3630" r:id="rId57"/>
    <p:sldId id="3388" r:id="rId58"/>
    <p:sldId id="3324" r:id="rId59"/>
    <p:sldId id="3619" r:id="rId60"/>
    <p:sldId id="3494" r:id="rId61"/>
    <p:sldId id="3492" r:id="rId62"/>
    <p:sldId id="3493" r:id="rId63"/>
    <p:sldId id="3428" r:id="rId64"/>
    <p:sldId id="3429" r:id="rId65"/>
    <p:sldId id="3430" r:id="rId66"/>
    <p:sldId id="3431" r:id="rId67"/>
    <p:sldId id="3387" r:id="rId68"/>
    <p:sldId id="2599" r:id="rId69"/>
    <p:sldId id="2600" r:id="rId70"/>
    <p:sldId id="2965" r:id="rId71"/>
    <p:sldId id="3415" r:id="rId72"/>
    <p:sldId id="3478" r:id="rId73"/>
    <p:sldId id="3620" r:id="rId74"/>
    <p:sldId id="3621" r:id="rId75"/>
    <p:sldId id="3622" r:id="rId76"/>
    <p:sldId id="3623" r:id="rId77"/>
    <p:sldId id="3580" r:id="rId78"/>
    <p:sldId id="3582" r:id="rId79"/>
    <p:sldId id="3583" r:id="rId80"/>
    <p:sldId id="3666" r:id="rId81"/>
    <p:sldId id="3627" r:id="rId82"/>
    <p:sldId id="3302" r:id="rId83"/>
    <p:sldId id="3625" r:id="rId84"/>
    <p:sldId id="3626" r:id="rId85"/>
    <p:sldId id="3382" r:id="rId86"/>
    <p:sldId id="3558" r:id="rId87"/>
    <p:sldId id="3511" r:id="rId88"/>
    <p:sldId id="3512" r:id="rId89"/>
    <p:sldId id="3513" r:id="rId90"/>
    <p:sldId id="3495" r:id="rId91"/>
    <p:sldId id="3496" r:id="rId92"/>
    <p:sldId id="3383" r:id="rId93"/>
    <p:sldId id="3413" r:id="rId94"/>
    <p:sldId id="3384" r:id="rId95"/>
    <p:sldId id="3411" r:id="rId96"/>
    <p:sldId id="3385" r:id="rId97"/>
    <p:sldId id="3300" r:id="rId98"/>
    <p:sldId id="3301" r:id="rId99"/>
    <p:sldId id="3386" r:id="rId100"/>
    <p:sldId id="3631" r:id="rId101"/>
    <p:sldId id="3473" r:id="rId102"/>
    <p:sldId id="3474" r:id="rId103"/>
    <p:sldId id="3475" r:id="rId104"/>
    <p:sldId id="3476" r:id="rId105"/>
    <p:sldId id="3296" r:id="rId106"/>
    <p:sldId id="3352" r:id="rId107"/>
    <p:sldId id="3635" r:id="rId108"/>
    <p:sldId id="3639" r:id="rId109"/>
    <p:sldId id="3641" r:id="rId110"/>
    <p:sldId id="3642" r:id="rId111"/>
    <p:sldId id="3643" r:id="rId112"/>
    <p:sldId id="3645" r:id="rId113"/>
    <p:sldId id="3647" r:id="rId114"/>
    <p:sldId id="3269" r:id="rId115"/>
    <p:sldId id="3515" r:id="rId116"/>
    <p:sldId id="3516" r:id="rId117"/>
    <p:sldId id="3259" r:id="rId118"/>
    <p:sldId id="3260" r:id="rId119"/>
    <p:sldId id="3261" r:id="rId120"/>
    <p:sldId id="3262" r:id="rId121"/>
    <p:sldId id="3263" r:id="rId122"/>
    <p:sldId id="3264" r:id="rId123"/>
    <p:sldId id="3265" r:id="rId124"/>
    <p:sldId id="3266" r:id="rId125"/>
    <p:sldId id="3267" r:id="rId126"/>
    <p:sldId id="3268" r:id="rId127"/>
    <p:sldId id="2680" r:id="rId128"/>
    <p:sldId id="3539" r:id="rId129"/>
    <p:sldId id="3540" r:id="rId130"/>
    <p:sldId id="3541" r:id="rId131"/>
    <p:sldId id="3542" r:id="rId132"/>
    <p:sldId id="3543" r:id="rId133"/>
    <p:sldId id="3544" r:id="rId134"/>
    <p:sldId id="3667" r:id="rId135"/>
    <p:sldId id="3668" r:id="rId136"/>
    <p:sldId id="3547" r:id="rId137"/>
    <p:sldId id="3548" r:id="rId138"/>
    <p:sldId id="3549" r:id="rId139"/>
    <p:sldId id="3550" r:id="rId140"/>
    <p:sldId id="3551" r:id="rId141"/>
    <p:sldId id="3286" r:id="rId142"/>
    <p:sldId id="1693" r:id="rId143"/>
    <p:sldId id="3364" r:id="rId144"/>
    <p:sldId id="2882" r:id="rId145"/>
    <p:sldId id="2881" r:id="rId146"/>
    <p:sldId id="3552" r:id="rId147"/>
    <p:sldId id="3237" r:id="rId148"/>
    <p:sldId id="3471" r:id="rId149"/>
    <p:sldId id="3634" r:id="rId150"/>
    <p:sldId id="1618" r:id="rId151"/>
    <p:sldId id="3553" r:id="rId152"/>
    <p:sldId id="1687" r:id="rId153"/>
    <p:sldId id="3365" r:id="rId154"/>
    <p:sldId id="3366" r:id="rId155"/>
    <p:sldId id="3367" r:id="rId156"/>
    <p:sldId id="2977" r:id="rId157"/>
    <p:sldId id="1748" r:id="rId158"/>
    <p:sldId id="2291" r:id="rId159"/>
    <p:sldId id="3109" r:id="rId160"/>
    <p:sldId id="3105" r:id="rId161"/>
    <p:sldId id="3106" r:id="rId162"/>
    <p:sldId id="3107" r:id="rId163"/>
    <p:sldId id="3108" r:id="rId164"/>
    <p:sldId id="2331" r:id="rId165"/>
    <p:sldId id="3010" r:id="rId166"/>
    <p:sldId id="3514" r:id="rId167"/>
    <p:sldId id="3013" r:id="rId168"/>
    <p:sldId id="3014" r:id="rId169"/>
    <p:sldId id="2432" r:id="rId170"/>
    <p:sldId id="2658" r:id="rId171"/>
    <p:sldId id="2642" r:id="rId172"/>
    <p:sldId id="3015" r:id="rId173"/>
    <p:sldId id="2643" r:id="rId174"/>
    <p:sldId id="2336" r:id="rId175"/>
    <p:sldId id="2659" r:id="rId176"/>
    <p:sldId id="2660" r:id="rId177"/>
    <p:sldId id="2685" r:id="rId178"/>
    <p:sldId id="3555" r:id="rId179"/>
    <p:sldId id="3147" r:id="rId180"/>
    <p:sldId id="3556" r:id="rId181"/>
    <p:sldId id="2773" r:id="rId182"/>
    <p:sldId id="2670" r:id="rId183"/>
    <p:sldId id="3244" r:id="rId184"/>
    <p:sldId id="3284" r:id="rId185"/>
    <p:sldId id="3285" r:id="rId186"/>
    <p:sldId id="3432" r:id="rId187"/>
    <p:sldId id="2091" r:id="rId188"/>
    <p:sldId id="3350" r:id="rId189"/>
    <p:sldId id="3351" r:id="rId190"/>
    <p:sldId id="3586" r:id="rId191"/>
    <p:sldId id="2174" r:id="rId192"/>
    <p:sldId id="2638" r:id="rId193"/>
    <p:sldId id="3425" r:id="rId194"/>
    <p:sldId id="3584" r:id="rId195"/>
    <p:sldId id="3585" r:id="rId196"/>
    <p:sldId id="2185" r:id="rId197"/>
    <p:sldId id="3016" r:id="rId198"/>
    <p:sldId id="3368" r:id="rId199"/>
    <p:sldId id="3369" r:id="rId200"/>
    <p:sldId id="3370" r:id="rId201"/>
    <p:sldId id="3330" r:id="rId202"/>
    <p:sldId id="3331" r:id="rId203"/>
    <p:sldId id="3332" r:id="rId204"/>
    <p:sldId id="3333" r:id="rId205"/>
    <p:sldId id="3334" r:id="rId206"/>
    <p:sldId id="3335" r:id="rId207"/>
    <p:sldId id="3336" r:id="rId208"/>
    <p:sldId id="3469" r:id="rId209"/>
    <p:sldId id="1445" r:id="rId210"/>
    <p:sldId id="1450" r:id="rId211"/>
    <p:sldId id="2652" r:id="rId212"/>
    <p:sldId id="2655" r:id="rId213"/>
    <p:sldId id="3228" r:id="rId214"/>
    <p:sldId id="2710" r:id="rId215"/>
    <p:sldId id="3510" r:id="rId216"/>
    <p:sldId id="3497" r:id="rId217"/>
    <p:sldId id="3498" r:id="rId218"/>
    <p:sldId id="3499" r:id="rId219"/>
    <p:sldId id="3500" r:id="rId220"/>
    <p:sldId id="3501" r:id="rId221"/>
    <p:sldId id="3502" r:id="rId222"/>
    <p:sldId id="3503" r:id="rId223"/>
    <p:sldId id="3504" r:id="rId224"/>
    <p:sldId id="3505" r:id="rId225"/>
    <p:sldId id="3506" r:id="rId226"/>
    <p:sldId id="3507" r:id="rId227"/>
    <p:sldId id="3508" r:id="rId228"/>
    <p:sldId id="3509" r:id="rId229"/>
    <p:sldId id="1136" r:id="rId230"/>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7299"/>
    <a:srgbClr val="3691C4"/>
    <a:srgbClr val="3333CC"/>
    <a:srgbClr val="28688C"/>
    <a:srgbClr val="225A7A"/>
    <a:srgbClr val="E5F1F7"/>
    <a:srgbClr val="4B9FCD"/>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0" d="100"/>
          <a:sy n="90" d="100"/>
        </p:scale>
        <p:origin x="-342" y="-10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tableStyles" Target="tableStyles.xml"/><Relationship Id="rId26" Type="http://schemas.openxmlformats.org/officeDocument/2006/relationships/slide" Target="slides/slide25.xml"/><Relationship Id="rId231" Type="http://schemas.openxmlformats.org/officeDocument/2006/relationships/notesMaster" Target="notesMasters/notes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Private Carriers ($ B)</c:v>
                </c:pt>
              </c:strCache>
            </c:strRef>
          </c:tx>
          <c:spPr>
            <a:solidFill>
              <a:srgbClr val="28688C"/>
            </a:solidFill>
          </c:spPr>
          <c:dPt>
            <c:idx val="19"/>
            <c:spPr>
              <a:solidFill>
                <a:srgbClr val="28688C"/>
              </a:solidFill>
              <a:ln>
                <a:solidFill>
                  <a:srgbClr val="3E7BB8"/>
                </a:solidFill>
              </a:ln>
            </c:spPr>
          </c:dPt>
          <c:dPt>
            <c:idx val="21"/>
            <c:spPr>
              <a:solidFill>
                <a:srgbClr val="2B7299"/>
              </a:solidFill>
            </c:spPr>
          </c:dPt>
          <c:dPt>
            <c:idx val="22"/>
            <c:spPr>
              <a:solidFill>
                <a:srgbClr val="00B0F0"/>
              </a:solidFill>
            </c:spPr>
          </c:dPt>
          <c:dLbls>
            <c:numFmt formatCode="#,##0.0" sourceLinked="0"/>
            <c:txPr>
              <a:bodyPr rot="0" vert="horz"/>
              <a:lstStyle/>
              <a:p>
                <a:pPr>
                  <a:defRPr sz="1094" b="1" i="0" baseline="0">
                    <a:solidFill>
                      <a:schemeClr val="bg1"/>
                    </a:solidFill>
                    <a:latin typeface="Arial" pitchFamily="34" charset="0"/>
                  </a:defRPr>
                </a:pPr>
                <a:endParaRPr lang="en-US"/>
              </a:p>
            </c:txPr>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Sheet1!$B$2:$B$24</c:f>
              <c:numCache>
                <c:formatCode>0.000</c:formatCode>
                <c:ptCount val="23"/>
                <c:pt idx="0">
                  <c:v>30.996355121000036</c:v>
                </c:pt>
                <c:pt idx="1">
                  <c:v>31.316294560999999</c:v>
                </c:pt>
                <c:pt idx="2">
                  <c:v>29.753761604000001</c:v>
                </c:pt>
                <c:pt idx="3">
                  <c:v>30.505050416000028</c:v>
                </c:pt>
                <c:pt idx="4">
                  <c:v>29.077386128000036</c:v>
                </c:pt>
                <c:pt idx="5">
                  <c:v>26.321967000000036</c:v>
                </c:pt>
                <c:pt idx="6">
                  <c:v>25.202254229000001</c:v>
                </c:pt>
                <c:pt idx="7">
                  <c:v>24.183790124000001</c:v>
                </c:pt>
                <c:pt idx="8">
                  <c:v>23.294640042999966</c:v>
                </c:pt>
                <c:pt idx="9">
                  <c:v>22.304646870999942</c:v>
                </c:pt>
                <c:pt idx="10">
                  <c:v>24.956931406999999</c:v>
                </c:pt>
                <c:pt idx="11">
                  <c:v>26.133928442000045</c:v>
                </c:pt>
                <c:pt idx="12">
                  <c:v>29.249614615000002</c:v>
                </c:pt>
                <c:pt idx="13">
                  <c:v>31.117596655999996</c:v>
                </c:pt>
                <c:pt idx="14">
                  <c:v>34.662006891000011</c:v>
                </c:pt>
                <c:pt idx="15">
                  <c:v>37.784561175999997</c:v>
                </c:pt>
                <c:pt idx="16">
                  <c:v>38.611554640000001</c:v>
                </c:pt>
                <c:pt idx="17">
                  <c:v>37.587669666999936</c:v>
                </c:pt>
                <c:pt idx="18">
                  <c:v>33.755330208000075</c:v>
                </c:pt>
                <c:pt idx="19">
                  <c:v>30.3</c:v>
                </c:pt>
                <c:pt idx="20">
                  <c:v>29.9</c:v>
                </c:pt>
                <c:pt idx="21">
                  <c:v>32.300000000000004</c:v>
                </c:pt>
                <c:pt idx="22">
                  <c:v>35.200000000000003</c:v>
                </c:pt>
              </c:numCache>
            </c:numRef>
          </c:val>
        </c:ser>
        <c:ser>
          <c:idx val="2"/>
          <c:order val="1"/>
          <c:tx>
            <c:strRef>
              <c:f>Sheet1!$C$1</c:f>
              <c:strCache>
                <c:ptCount val="1"/>
                <c:pt idx="0">
                  <c:v>State Funds ($ B)</c:v>
                </c:pt>
              </c:strCache>
            </c:strRef>
          </c:tx>
          <c:spPr>
            <a:solidFill>
              <a:schemeClr val="accent6"/>
            </a:solidFill>
          </c:spPr>
          <c:dPt>
            <c:idx val="19"/>
            <c:spPr>
              <a:solidFill>
                <a:schemeClr val="accent6"/>
              </a:solidFill>
              <a:ln>
                <a:solidFill>
                  <a:schemeClr val="accent2"/>
                </a:solidFill>
              </a:ln>
            </c:spPr>
          </c:dPt>
          <c:dPt>
            <c:idx val="22"/>
            <c:spPr>
              <a:solidFill>
                <a:schemeClr val="accent6">
                  <a:lumMod val="60000"/>
                  <a:lumOff val="40000"/>
                </a:schemeClr>
              </a:solidFill>
            </c:spPr>
          </c:dPt>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Sheet1!$C$2:$C$24</c:f>
              <c:numCache>
                <c:formatCode>General</c:formatCode>
                <c:ptCount val="23"/>
                <c:pt idx="6" formatCode="0.000">
                  <c:v>2.9784999999999977</c:v>
                </c:pt>
                <c:pt idx="7" formatCode="0.000">
                  <c:v>2.6816056490000002</c:v>
                </c:pt>
                <c:pt idx="8" formatCode="0.000">
                  <c:v>2.644896573</c:v>
                </c:pt>
                <c:pt idx="9" formatCode="0.000">
                  <c:v>2.7023846020000035</c:v>
                </c:pt>
                <c:pt idx="10" formatCode="0.000">
                  <c:v>3.6824865690000004</c:v>
                </c:pt>
                <c:pt idx="11" formatCode="0.000">
                  <c:v>6.0117218489999926</c:v>
                </c:pt>
                <c:pt idx="12" formatCode="0.000">
                  <c:v>8.4210921709999997</c:v>
                </c:pt>
                <c:pt idx="13" formatCode="0.000">
                  <c:v>11.156217815000014</c:v>
                </c:pt>
                <c:pt idx="14" formatCode="0.000">
                  <c:v>11.819045131000006</c:v>
                </c:pt>
                <c:pt idx="15" formatCode="0.000">
                  <c:v>10.065000000000014</c:v>
                </c:pt>
                <c:pt idx="16" formatCode="0.000">
                  <c:v>7.8433660380000001</c:v>
                </c:pt>
                <c:pt idx="17" formatCode="0.000">
                  <c:v>6.7283254809999997</c:v>
                </c:pt>
                <c:pt idx="18" formatCode="0.000">
                  <c:v>5.5453181000000002</c:v>
                </c:pt>
                <c:pt idx="19" formatCode="0.000">
                  <c:v>4.3</c:v>
                </c:pt>
                <c:pt idx="20" formatCode="0.000">
                  <c:v>3.9</c:v>
                </c:pt>
                <c:pt idx="21" formatCode="0.000">
                  <c:v>4.0999999999999996</c:v>
                </c:pt>
                <c:pt idx="22" formatCode="0.000">
                  <c:v>4.4000000000000004</c:v>
                </c:pt>
              </c:numCache>
            </c:numRef>
          </c:val>
        </c:ser>
        <c:gapWidth val="20"/>
        <c:overlap val="100"/>
        <c:axId val="190849024"/>
        <c:axId val="190850560"/>
      </c:barChart>
      <c:lineChart>
        <c:grouping val="standard"/>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dLblPos val="t"/>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Sheet1!$D$2:$D$24</c:f>
              <c:numCache>
                <c:formatCode>0.000</c:formatCode>
                <c:ptCount val="23"/>
                <c:pt idx="0">
                  <c:v>30.996355121000036</c:v>
                </c:pt>
                <c:pt idx="1">
                  <c:v>31.316294560999999</c:v>
                </c:pt>
                <c:pt idx="2">
                  <c:v>29.753761604000001</c:v>
                </c:pt>
                <c:pt idx="3">
                  <c:v>30.505050416000028</c:v>
                </c:pt>
                <c:pt idx="4">
                  <c:v>29.077386128000036</c:v>
                </c:pt>
                <c:pt idx="5">
                  <c:v>26.321967000000036</c:v>
                </c:pt>
                <c:pt idx="6">
                  <c:v>28.180754229000001</c:v>
                </c:pt>
                <c:pt idx="7">
                  <c:v>26.865395773000003</c:v>
                </c:pt>
                <c:pt idx="8">
                  <c:v>25.939536616000002</c:v>
                </c:pt>
                <c:pt idx="9">
                  <c:v>25.007031472999987</c:v>
                </c:pt>
                <c:pt idx="10">
                  <c:v>28.639417975999987</c:v>
                </c:pt>
                <c:pt idx="11">
                  <c:v>32.145650291000003</c:v>
                </c:pt>
                <c:pt idx="12">
                  <c:v>37.670706786000011</c:v>
                </c:pt>
                <c:pt idx="13">
                  <c:v>42.273814470999994</c:v>
                </c:pt>
                <c:pt idx="14">
                  <c:v>46.481052022</c:v>
                </c:pt>
                <c:pt idx="15">
                  <c:v>47.849561175999995</c:v>
                </c:pt>
                <c:pt idx="16">
                  <c:v>46.454920677999944</c:v>
                </c:pt>
                <c:pt idx="17">
                  <c:v>44.315995148000013</c:v>
                </c:pt>
                <c:pt idx="18">
                  <c:v>39.300648308</c:v>
                </c:pt>
                <c:pt idx="19">
                  <c:v>34.6</c:v>
                </c:pt>
                <c:pt idx="20">
                  <c:v>33.800000000000004</c:v>
                </c:pt>
                <c:pt idx="21">
                  <c:v>36.4</c:v>
                </c:pt>
                <c:pt idx="22">
                  <c:v>39.6</c:v>
                </c:pt>
              </c:numCache>
            </c:numRef>
          </c:val>
        </c:ser>
        <c:ser>
          <c:idx val="1"/>
          <c:order val="3"/>
          <c:tx>
            <c:strRef>
              <c:f>Sheet1!$E$1</c:f>
              <c:strCache>
                <c:ptCount val="1"/>
                <c:pt idx="0">
                  <c:v>AVG</c:v>
                </c:pt>
              </c:strCache>
            </c:strRef>
          </c:tx>
          <c:spPr>
            <a:ln w="28024">
              <a:noFill/>
            </a:ln>
          </c:spPr>
          <c:marker>
            <c:symbol val="none"/>
          </c:marker>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Sheet1!$E$2:$E$24</c:f>
              <c:numCache>
                <c:formatCode>0.000</c:formatCode>
                <c:ptCount val="23"/>
                <c:pt idx="0">
                  <c:v>29.621833333333299</c:v>
                </c:pt>
                <c:pt idx="1">
                  <c:v>29.621833333333299</c:v>
                </c:pt>
                <c:pt idx="2">
                  <c:v>29.621833333333299</c:v>
                </c:pt>
                <c:pt idx="3">
                  <c:v>29.621833333333299</c:v>
                </c:pt>
                <c:pt idx="4">
                  <c:v>29.621833333333299</c:v>
                </c:pt>
                <c:pt idx="5">
                  <c:v>29.621833333333299</c:v>
                </c:pt>
                <c:pt idx="6">
                  <c:v>29.621833333333299</c:v>
                </c:pt>
                <c:pt idx="7">
                  <c:v>29.621833333333299</c:v>
                </c:pt>
                <c:pt idx="8">
                  <c:v>29.621833333333299</c:v>
                </c:pt>
                <c:pt idx="9">
                  <c:v>29.621833333333299</c:v>
                </c:pt>
                <c:pt idx="10">
                  <c:v>29.621833333333299</c:v>
                </c:pt>
                <c:pt idx="11">
                  <c:v>29.621833333333299</c:v>
                </c:pt>
                <c:pt idx="12">
                  <c:v>29.621833333333299</c:v>
                </c:pt>
                <c:pt idx="13">
                  <c:v>29.621833333333299</c:v>
                </c:pt>
                <c:pt idx="14">
                  <c:v>29.621833333333299</c:v>
                </c:pt>
                <c:pt idx="15">
                  <c:v>29.621833333333299</c:v>
                </c:pt>
                <c:pt idx="16">
                  <c:v>29.621833333333299</c:v>
                </c:pt>
                <c:pt idx="17">
                  <c:v>29.621833333333299</c:v>
                </c:pt>
                <c:pt idx="18">
                  <c:v>29.621833333333299</c:v>
                </c:pt>
                <c:pt idx="19">
                  <c:v>29.622</c:v>
                </c:pt>
                <c:pt idx="20">
                  <c:v>29.622</c:v>
                </c:pt>
                <c:pt idx="21">
                  <c:v>29.622</c:v>
                </c:pt>
                <c:pt idx="22">
                  <c:v>29.622</c:v>
                </c:pt>
              </c:numCache>
            </c:numRef>
          </c:val>
        </c:ser>
        <c:marker val="1"/>
        <c:axId val="190849024"/>
        <c:axId val="190850560"/>
      </c:lineChart>
      <c:catAx>
        <c:axId val="190849024"/>
        <c:scaling>
          <c:orientation val="minMax"/>
        </c:scaling>
        <c:axPos val="b"/>
        <c:numFmt formatCode="General" sourceLinked="1"/>
        <c:maj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90850560"/>
        <c:crosses val="autoZero"/>
        <c:lblAlgn val="ctr"/>
        <c:lblOffset val="100"/>
        <c:tickLblSkip val="1"/>
      </c:catAx>
      <c:valAx>
        <c:axId val="190850560"/>
        <c:scaling>
          <c:orientation val="minMax"/>
          <c:max val="50"/>
          <c:min val="0"/>
        </c:scaling>
        <c:axPos val="l"/>
        <c:numFmt formatCode="0" sourceLinked="0"/>
        <c:maj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90849024"/>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1E-2"/>
          <c:w val="0.29913829315438406"/>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chart>
  <c:txPr>
    <a:bodyPr/>
    <a:lstStyle/>
    <a:p>
      <a:pPr>
        <a:defRPr sz="176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0104111986001914E-2"/>
          <c:y val="8.0779569892474243E-2"/>
          <c:w val="0.92461811023622043"/>
          <c:h val="0.72275908051820914"/>
        </c:manualLayout>
      </c:layout>
      <c:barChart>
        <c:barDir val="col"/>
        <c:grouping val="clustered"/>
        <c:ser>
          <c:idx val="0"/>
          <c:order val="0"/>
          <c:tx>
            <c:strRef>
              <c:f>Chart!$B$1</c:f>
              <c:strCache>
                <c:ptCount val="1"/>
                <c:pt idx="0">
                  <c:v>Effective Dates 1/1/2012 and Prior</c:v>
                </c:pt>
              </c:strCache>
            </c:strRef>
          </c:tx>
          <c:spPr>
            <a:ln w="6350">
              <a:solidFill>
                <a:srgbClr val="0F5173"/>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Chart!$B$2:$B$39</c:f>
              <c:numCache>
                <c:formatCode>General</c:formatCode>
                <c:ptCount val="38"/>
                <c:pt idx="1">
                  <c:v>-8.1</c:v>
                </c:pt>
                <c:pt idx="2">
                  <c:v>-7.5</c:v>
                </c:pt>
                <c:pt idx="4">
                  <c:v>-3.8</c:v>
                </c:pt>
                <c:pt idx="5">
                  <c:v>-3</c:v>
                </c:pt>
                <c:pt idx="6">
                  <c:v>-1.7</c:v>
                </c:pt>
                <c:pt idx="7">
                  <c:v>-0.5</c:v>
                </c:pt>
                <c:pt idx="12">
                  <c:v>0.60000000000000064</c:v>
                </c:pt>
                <c:pt idx="14">
                  <c:v>1.4</c:v>
                </c:pt>
                <c:pt idx="15">
                  <c:v>1.5</c:v>
                </c:pt>
                <c:pt idx="16">
                  <c:v>1.9000000000000001</c:v>
                </c:pt>
                <c:pt idx="17">
                  <c:v>2.2999999999999998</c:v>
                </c:pt>
                <c:pt idx="18">
                  <c:v>2.7</c:v>
                </c:pt>
                <c:pt idx="20">
                  <c:v>2.9</c:v>
                </c:pt>
                <c:pt idx="21">
                  <c:v>3.5</c:v>
                </c:pt>
                <c:pt idx="22">
                  <c:v>3.6</c:v>
                </c:pt>
                <c:pt idx="23">
                  <c:v>3.7</c:v>
                </c:pt>
                <c:pt idx="25">
                  <c:v>4.4000000000000004</c:v>
                </c:pt>
                <c:pt idx="26">
                  <c:v>4.5</c:v>
                </c:pt>
                <c:pt idx="28">
                  <c:v>5.2</c:v>
                </c:pt>
                <c:pt idx="30">
                  <c:v>6.2</c:v>
                </c:pt>
                <c:pt idx="32">
                  <c:v>6.7</c:v>
                </c:pt>
                <c:pt idx="34">
                  <c:v>7.4</c:v>
                </c:pt>
                <c:pt idx="35">
                  <c:v>8.9</c:v>
                </c:pt>
              </c:numCache>
            </c:numRef>
          </c:val>
        </c:ser>
        <c:ser>
          <c:idx val="1"/>
          <c:order val="1"/>
          <c:tx>
            <c:strRef>
              <c:f>Chart!$C$1</c:f>
              <c:strCache>
                <c:ptCount val="1"/>
                <c:pt idx="0">
                  <c:v>Effective Dates Subsequent to 1/1/2012</c:v>
                </c:pt>
              </c:strCache>
            </c:strRef>
          </c:tx>
          <c:spPr>
            <a:ln w="6350">
              <a:solidFill>
                <a:schemeClr val="accent2"/>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Chart!$C$2:$C$39</c:f>
              <c:numCache>
                <c:formatCode>General</c:formatCode>
                <c:ptCount val="38"/>
                <c:pt idx="0">
                  <c:v>-9.3000000000000007</c:v>
                </c:pt>
                <c:pt idx="3">
                  <c:v>-4.0999999999999996</c:v>
                </c:pt>
                <c:pt idx="8">
                  <c:v>-0.30000000000000032</c:v>
                </c:pt>
                <c:pt idx="9">
                  <c:v>-0.30000000000000032</c:v>
                </c:pt>
                <c:pt idx="10">
                  <c:v>0</c:v>
                </c:pt>
                <c:pt idx="11">
                  <c:v>0.4</c:v>
                </c:pt>
                <c:pt idx="13">
                  <c:v>1</c:v>
                </c:pt>
                <c:pt idx="19">
                  <c:v>2.9</c:v>
                </c:pt>
                <c:pt idx="24">
                  <c:v>4.0999999999999996</c:v>
                </c:pt>
                <c:pt idx="27">
                  <c:v>4.9000000000000004</c:v>
                </c:pt>
                <c:pt idx="29">
                  <c:v>6</c:v>
                </c:pt>
                <c:pt idx="31">
                  <c:v>6.4</c:v>
                </c:pt>
                <c:pt idx="36">
                  <c:v>9.9</c:v>
                </c:pt>
                <c:pt idx="37">
                  <c:v>10.5</c:v>
                </c:pt>
              </c:numCache>
            </c:numRef>
          </c:val>
        </c:ser>
        <c:ser>
          <c:idx val="2"/>
          <c:order val="2"/>
          <c:tx>
            <c:strRef>
              <c:f>Chart!$D$1</c:f>
              <c:strCache>
                <c:ptCount val="1"/>
                <c:pt idx="0">
                  <c:v>Filed and Pending</c:v>
                </c:pt>
              </c:strCache>
            </c:strRef>
          </c:tx>
          <c:spPr>
            <a:ln w="6350">
              <a:solidFill>
                <a:schemeClr val="accent1"/>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Chart!$D$2:$D$39</c:f>
              <c:numCache>
                <c:formatCode>General</c:formatCode>
                <c:ptCount val="38"/>
                <c:pt idx="33">
                  <c:v>7.3</c:v>
                </c:pt>
              </c:numCache>
            </c:numRef>
          </c:val>
        </c:ser>
        <c:gapWidth val="30"/>
        <c:overlap val="100"/>
        <c:axId val="192097664"/>
        <c:axId val="192111744"/>
      </c:barChart>
      <c:lineChart>
        <c:grouping val="standard"/>
        <c:ser>
          <c:idx val="3"/>
          <c:order val="3"/>
          <c:tx>
            <c:strRef>
              <c:f>Chart!$E$1</c:f>
              <c:strCache>
                <c:ptCount val="1"/>
                <c:pt idx="0">
                  <c:v>Labels</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b"/>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Chart!$E$2:$E$39</c:f>
              <c:numCache>
                <c:formatCode>General</c:formatCode>
                <c:ptCount val="38"/>
                <c:pt idx="0">
                  <c:v>-9.3000000000000007</c:v>
                </c:pt>
                <c:pt idx="1">
                  <c:v>-8.1</c:v>
                </c:pt>
                <c:pt idx="2">
                  <c:v>-7.5</c:v>
                </c:pt>
                <c:pt idx="3">
                  <c:v>-4.0999999999999996</c:v>
                </c:pt>
                <c:pt idx="4">
                  <c:v>-3.8</c:v>
                </c:pt>
                <c:pt idx="5">
                  <c:v>-3</c:v>
                </c:pt>
                <c:pt idx="6">
                  <c:v>-1.7</c:v>
                </c:pt>
                <c:pt idx="7">
                  <c:v>-0.5</c:v>
                </c:pt>
                <c:pt idx="8">
                  <c:v>-0.30000000000000032</c:v>
                </c:pt>
                <c:pt idx="9">
                  <c:v>-0.30000000000000032</c:v>
                </c:pt>
              </c:numCache>
            </c:numRef>
          </c:val>
        </c:ser>
        <c:ser>
          <c:idx val="4"/>
          <c:order val="4"/>
          <c:tx>
            <c:strRef>
              <c:f>Chart!$F$1</c:f>
              <c:strCache>
                <c:ptCount val="1"/>
                <c:pt idx="0">
                  <c:v>Labels2</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t"/>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Chart!$F$2:$F$39</c:f>
              <c:numCache>
                <c:formatCode>General</c:formatCode>
                <c:ptCount val="38"/>
                <c:pt idx="10">
                  <c:v>0</c:v>
                </c:pt>
                <c:pt idx="11">
                  <c:v>0.4</c:v>
                </c:pt>
                <c:pt idx="12">
                  <c:v>0.60000000000000064</c:v>
                </c:pt>
                <c:pt idx="13">
                  <c:v>1</c:v>
                </c:pt>
                <c:pt idx="14">
                  <c:v>1.4</c:v>
                </c:pt>
                <c:pt idx="15">
                  <c:v>1.5</c:v>
                </c:pt>
                <c:pt idx="16">
                  <c:v>1.9000000000000001</c:v>
                </c:pt>
                <c:pt idx="17">
                  <c:v>2.2999999999999998</c:v>
                </c:pt>
                <c:pt idx="18">
                  <c:v>2.7</c:v>
                </c:pt>
                <c:pt idx="19">
                  <c:v>2.9</c:v>
                </c:pt>
                <c:pt idx="20">
                  <c:v>2.9</c:v>
                </c:pt>
                <c:pt idx="21">
                  <c:v>3.5</c:v>
                </c:pt>
                <c:pt idx="22">
                  <c:v>3.6</c:v>
                </c:pt>
                <c:pt idx="23">
                  <c:v>3.7</c:v>
                </c:pt>
                <c:pt idx="24">
                  <c:v>4.0999999999999996</c:v>
                </c:pt>
                <c:pt idx="25">
                  <c:v>4.4000000000000004</c:v>
                </c:pt>
                <c:pt idx="26">
                  <c:v>4.5</c:v>
                </c:pt>
                <c:pt idx="27">
                  <c:v>4.9000000000000004</c:v>
                </c:pt>
                <c:pt idx="28">
                  <c:v>5.2</c:v>
                </c:pt>
                <c:pt idx="29">
                  <c:v>6</c:v>
                </c:pt>
                <c:pt idx="30">
                  <c:v>6.2</c:v>
                </c:pt>
                <c:pt idx="31">
                  <c:v>6.4</c:v>
                </c:pt>
                <c:pt idx="32">
                  <c:v>6.7</c:v>
                </c:pt>
                <c:pt idx="33">
                  <c:v>7.3</c:v>
                </c:pt>
                <c:pt idx="34">
                  <c:v>7.4</c:v>
                </c:pt>
                <c:pt idx="35">
                  <c:v>8.9</c:v>
                </c:pt>
                <c:pt idx="36">
                  <c:v>9.9</c:v>
                </c:pt>
                <c:pt idx="37">
                  <c:v>10.5</c:v>
                </c:pt>
              </c:numCache>
            </c:numRef>
          </c:val>
        </c:ser>
        <c:marker val="1"/>
        <c:axId val="192097664"/>
        <c:axId val="192111744"/>
      </c:lineChart>
      <c:catAx>
        <c:axId val="192097664"/>
        <c:scaling>
          <c:orientation val="minMax"/>
        </c:scaling>
        <c:axPos val="b"/>
        <c:majorTickMark val="none"/>
        <c:tickLblPos val="low"/>
        <c:spPr>
          <a:ln w="28575"/>
        </c:spPr>
        <c:txPr>
          <a:bodyPr rot="0" vert="horz"/>
          <a:lstStyle/>
          <a:p>
            <a:pPr>
              <a:defRPr sz="1100" b="0">
                <a:latin typeface="Arial" pitchFamily="34" charset="0"/>
                <a:cs typeface="Arial" pitchFamily="34" charset="0"/>
              </a:defRPr>
            </a:pPr>
            <a:endParaRPr lang="en-US"/>
          </a:p>
        </c:txPr>
        <c:crossAx val="192111744"/>
        <c:crosses val="autoZero"/>
        <c:auto val="1"/>
        <c:lblAlgn val="ctr"/>
        <c:lblOffset val="100"/>
        <c:tickLblSkip val="1"/>
      </c:catAx>
      <c:valAx>
        <c:axId val="192111744"/>
        <c:scaling>
          <c:orientation val="minMax"/>
          <c:max val="25"/>
          <c:min val="-25"/>
        </c:scaling>
        <c:axPos val="l"/>
        <c:numFmt formatCode="General" sourceLinked="1"/>
        <c:majorTickMark val="none"/>
        <c:tickLblPos val="nextTo"/>
        <c:spPr>
          <a:ln w="28575"/>
        </c:spPr>
        <c:txPr>
          <a:bodyPr/>
          <a:lstStyle/>
          <a:p>
            <a:pPr>
              <a:defRPr sz="1400" b="1">
                <a:latin typeface="Arial" pitchFamily="34" charset="0"/>
                <a:cs typeface="Arial" pitchFamily="34" charset="0"/>
              </a:defRPr>
            </a:pPr>
            <a:endParaRPr lang="en-US"/>
          </a:p>
        </c:txPr>
        <c:crossAx val="192097664"/>
        <c:crosses val="autoZero"/>
        <c:crossBetween val="between"/>
        <c:majorUnit val="5"/>
      </c:valAx>
    </c:plotArea>
    <c:legend>
      <c:legendPos val="b"/>
      <c:legendEntry>
        <c:idx val="3"/>
        <c:delete val="1"/>
      </c:legendEntry>
      <c:legendEntry>
        <c:idx val="4"/>
        <c:delete val="1"/>
      </c:legendEntry>
      <c:layout>
        <c:manualLayout>
          <c:xMode val="edge"/>
          <c:yMode val="edge"/>
          <c:x val="1.5850721784776901E-2"/>
          <c:y val="0.90332634831934056"/>
          <c:w val="0.95471833381938365"/>
          <c:h val="8.3232720909886745E-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1105166341386817E-2"/>
          <c:y val="3.9444444444444449E-2"/>
          <c:w val="0.93040188886645558"/>
          <c:h val="0.8101896325459601"/>
        </c:manualLayout>
      </c:layout>
      <c:barChart>
        <c:barDir val="col"/>
        <c:grouping val="stacked"/>
        <c:ser>
          <c:idx val="0"/>
          <c:order val="0"/>
          <c:tx>
            <c:strRef>
              <c:f>Chart!$B$1</c:f>
              <c:strCache>
                <c:ptCount val="1"/>
                <c:pt idx="0">
                  <c:v>Rate/Loss Cost Departure</c:v>
                </c:pt>
              </c:strCache>
            </c:strRef>
          </c:tx>
          <c:spPr>
            <a:ln w="6350">
              <a:solidFill>
                <a:srgbClr val="0F5173"/>
              </a:solidFill>
            </a:ln>
          </c:spPr>
          <c:dPt>
            <c:idx val="20"/>
            <c:spPr>
              <a:solidFill>
                <a:schemeClr val="accent1">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Chart!$B$2:$B$22</c:f>
              <c:numCache>
                <c:formatCode>0.0</c:formatCode>
                <c:ptCount val="21"/>
                <c:pt idx="0">
                  <c:v>-2.1775707317073767</c:v>
                </c:pt>
                <c:pt idx="1">
                  <c:v>-2.7683063829787256</c:v>
                </c:pt>
                <c:pt idx="2">
                  <c:v>-2.6728744186046534</c:v>
                </c:pt>
                <c:pt idx="3">
                  <c:v>-2.8619169811320782</c:v>
                </c:pt>
                <c:pt idx="4">
                  <c:v>-2.8512463768115968</c:v>
                </c:pt>
                <c:pt idx="5">
                  <c:v>-4.3826635514018824</c:v>
                </c:pt>
                <c:pt idx="6">
                  <c:v>-7.5144244897958945</c:v>
                </c:pt>
                <c:pt idx="7">
                  <c:v>-10.362668341708552</c:v>
                </c:pt>
                <c:pt idx="8">
                  <c:v>-9.7909823232323188</c:v>
                </c:pt>
                <c:pt idx="9">
                  <c:v>-8.9255615853658536</c:v>
                </c:pt>
                <c:pt idx="10">
                  <c:v>-6.5196383928572024</c:v>
                </c:pt>
                <c:pt idx="11">
                  <c:v>0.39867826086957536</c:v>
                </c:pt>
                <c:pt idx="12">
                  <c:v>1.4883870967741839</c:v>
                </c:pt>
                <c:pt idx="13">
                  <c:v>4.6413234374999925</c:v>
                </c:pt>
                <c:pt idx="14">
                  <c:v>4.4189999999999925</c:v>
                </c:pt>
                <c:pt idx="15">
                  <c:v>3.1412906666666691</c:v>
                </c:pt>
                <c:pt idx="16">
                  <c:v>2.552602298850577</c:v>
                </c:pt>
                <c:pt idx="17">
                  <c:v>1.3834831460674168</c:v>
                </c:pt>
                <c:pt idx="18">
                  <c:v>0.89273793103447263</c:v>
                </c:pt>
                <c:pt idx="19">
                  <c:v>0.69548539325841663</c:v>
                </c:pt>
                <c:pt idx="20">
                  <c:v>0.89273793103447263</c:v>
                </c:pt>
              </c:numCache>
            </c:numRef>
          </c:val>
        </c:ser>
        <c:ser>
          <c:idx val="1"/>
          <c:order val="1"/>
          <c:tx>
            <c:strRef>
              <c:f>Chart!$C$1</c:f>
              <c:strCache>
                <c:ptCount val="1"/>
                <c:pt idx="0">
                  <c:v>Schedule Rating</c:v>
                </c:pt>
              </c:strCache>
            </c:strRef>
          </c:tx>
          <c:spPr>
            <a:ln w="6350">
              <a:solidFill>
                <a:srgbClr val="0F5173"/>
              </a:solidFill>
            </a:ln>
          </c:spPr>
          <c:dPt>
            <c:idx val="20"/>
            <c:spPr>
              <a:solidFill>
                <a:schemeClr val="accent2">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Chart!$C$2:$C$22</c:f>
              <c:numCache>
                <c:formatCode>0.0</c:formatCode>
                <c:ptCount val="21"/>
                <c:pt idx="0">
                  <c:v>-1.8806292682926697</c:v>
                </c:pt>
                <c:pt idx="1">
                  <c:v>-1.8784936170212778</c:v>
                </c:pt>
                <c:pt idx="2">
                  <c:v>-1.5839255813953499</c:v>
                </c:pt>
                <c:pt idx="3">
                  <c:v>-2.3684830188679649</c:v>
                </c:pt>
                <c:pt idx="4">
                  <c:v>-3.9327536231883573</c:v>
                </c:pt>
                <c:pt idx="5">
                  <c:v>-6.0383364485981383</c:v>
                </c:pt>
                <c:pt idx="6">
                  <c:v>-6.6473755102040775</c:v>
                </c:pt>
                <c:pt idx="7">
                  <c:v>-8.5563316582914553</c:v>
                </c:pt>
                <c:pt idx="8">
                  <c:v>-9.0305176767676745</c:v>
                </c:pt>
                <c:pt idx="9">
                  <c:v>-6.8141384146341428</c:v>
                </c:pt>
                <c:pt idx="10">
                  <c:v>-4.3788616071428734</c:v>
                </c:pt>
                <c:pt idx="11">
                  <c:v>-1.9062782608695681</c:v>
                </c:pt>
                <c:pt idx="12">
                  <c:v>-1.6123870967741951</c:v>
                </c:pt>
                <c:pt idx="13">
                  <c:v>-1.7212234374999742</c:v>
                </c:pt>
                <c:pt idx="14">
                  <c:v>-3.0540000000000025</c:v>
                </c:pt>
                <c:pt idx="15">
                  <c:v>-4.3788906666666705</c:v>
                </c:pt>
                <c:pt idx="16">
                  <c:v>-6.2112022988505924</c:v>
                </c:pt>
                <c:pt idx="17">
                  <c:v>-7.5884831460674045</c:v>
                </c:pt>
                <c:pt idx="18">
                  <c:v>-7.862937931034395</c:v>
                </c:pt>
                <c:pt idx="19">
                  <c:v>-8.2528853932584223</c:v>
                </c:pt>
                <c:pt idx="20">
                  <c:v>-7.862937931034395</c:v>
                </c:pt>
              </c:numCache>
            </c:numRef>
          </c:val>
        </c:ser>
        <c:ser>
          <c:idx val="2"/>
          <c:order val="2"/>
          <c:tx>
            <c:strRef>
              <c:f>Chart!$D$1</c:f>
              <c:strCache>
                <c:ptCount val="1"/>
                <c:pt idx="0">
                  <c:v>Dividends</c:v>
                </c:pt>
              </c:strCache>
            </c:strRef>
          </c:tx>
          <c:spPr>
            <a:solidFill>
              <a:schemeClr val="tx2">
                <a:lumMod val="60000"/>
                <a:lumOff val="40000"/>
              </a:schemeClr>
            </a:solidFill>
            <a:ln w="6350">
              <a:solidFill>
                <a:srgbClr val="0F5173"/>
              </a:solidFill>
            </a:ln>
          </c:spPr>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Chart!$D$2:$D$22</c:f>
              <c:numCache>
                <c:formatCode>0.0</c:formatCode>
                <c:ptCount val="21"/>
                <c:pt idx="0">
                  <c:v>-3</c:v>
                </c:pt>
                <c:pt idx="1">
                  <c:v>-2.8000000000000003</c:v>
                </c:pt>
                <c:pt idx="2">
                  <c:v>-2.8000000000000003</c:v>
                </c:pt>
                <c:pt idx="3">
                  <c:v>-3.3000000000000003</c:v>
                </c:pt>
                <c:pt idx="4">
                  <c:v>-3.6999999999999997</c:v>
                </c:pt>
                <c:pt idx="5">
                  <c:v>-4.2</c:v>
                </c:pt>
                <c:pt idx="6">
                  <c:v>-3.5000000000000004</c:v>
                </c:pt>
                <c:pt idx="7">
                  <c:v>-3.6999999999999997</c:v>
                </c:pt>
                <c:pt idx="8">
                  <c:v>-4.3999999999999995</c:v>
                </c:pt>
                <c:pt idx="9">
                  <c:v>-3.5000000000000004</c:v>
                </c:pt>
                <c:pt idx="10">
                  <c:v>-3.4000000000000004</c:v>
                </c:pt>
                <c:pt idx="11">
                  <c:v>-2.5</c:v>
                </c:pt>
                <c:pt idx="12">
                  <c:v>-1.6</c:v>
                </c:pt>
                <c:pt idx="13">
                  <c:v>-0.8</c:v>
                </c:pt>
                <c:pt idx="14">
                  <c:v>-0.70000000000000062</c:v>
                </c:pt>
                <c:pt idx="15">
                  <c:v>-1</c:v>
                </c:pt>
                <c:pt idx="16">
                  <c:v>-1</c:v>
                </c:pt>
                <c:pt idx="17">
                  <c:v>-1.2</c:v>
                </c:pt>
                <c:pt idx="18">
                  <c:v>-1.3</c:v>
                </c:pt>
                <c:pt idx="19">
                  <c:v>-1.099999999999981</c:v>
                </c:pt>
                <c:pt idx="20">
                  <c:v>-1</c:v>
                </c:pt>
              </c:numCache>
            </c:numRef>
          </c:val>
        </c:ser>
        <c:gapWidth val="70"/>
        <c:overlap val="100"/>
        <c:axId val="192229760"/>
        <c:axId val="192231296"/>
      </c:barChart>
      <c:lineChart>
        <c:grouping val="standard"/>
        <c:ser>
          <c:idx val="3"/>
          <c:order val="3"/>
          <c:tx>
            <c:strRef>
              <c:f>Chart!$E$1</c:f>
              <c:strCache>
                <c:ptCount val="1"/>
                <c:pt idx="0">
                  <c:v> </c:v>
                </c:pt>
              </c:strCache>
            </c:strRef>
          </c:tx>
          <c:spPr>
            <a:ln>
              <a:noFill/>
            </a:ln>
          </c:spPr>
          <c:marker>
            <c:symbol val="none"/>
          </c:marker>
          <c:dLbls>
            <c:dLbl>
              <c:idx val="12"/>
              <c:layout>
                <c:manualLayout>
                  <c:x val="-2.4396244739397787E-2"/>
                  <c:y val="5.3682646286861223E-2"/>
                </c:manualLayout>
              </c:layout>
              <c:dLblPos val="r"/>
              <c:showVal val="1"/>
            </c:dLbl>
            <c:dLbl>
              <c:idx val="13"/>
              <c:layout>
                <c:manualLayout>
                  <c:x val="-2.1809672625496757E-2"/>
                  <c:y val="-8.0643430600586694E-2"/>
                </c:manualLayout>
              </c:layout>
              <c:dLblPos val="r"/>
              <c:showVal val="1"/>
            </c:dLbl>
            <c:dLbl>
              <c:idx val="14"/>
              <c:layout>
                <c:manualLayout>
                  <c:x val="-2.1809672625496757E-2"/>
                  <c:y val="-0.103180098811178"/>
                </c:manualLayout>
              </c:layout>
              <c:dLblPos val="r"/>
              <c:showVal val="1"/>
            </c:dLbl>
            <c:dLbl>
              <c:idx val="15"/>
              <c:layout>
                <c:manualLayout>
                  <c:x val="-2.5691162188411033E-2"/>
                  <c:y val="9.2898139570788948E-2"/>
                </c:manualLayout>
              </c:layout>
              <c:dLblPos val="r"/>
              <c:showVal val="1"/>
            </c:dLbl>
            <c:dLbl>
              <c:idx val="16"/>
              <c:layout>
                <c:manualLayout>
                  <c:x val="-2.4396244739397787E-2"/>
                  <c:y val="7.5741469816272972E-2"/>
                </c:manualLayout>
              </c:layout>
              <c:dLblPos val="r"/>
              <c:showVal val="1"/>
            </c:dLbl>
            <c:dLbl>
              <c:idx val="17"/>
              <c:layout>
                <c:manualLayout>
                  <c:x val="-2.4396244739397947E-2"/>
                  <c:y val="5.3682646286861223E-2"/>
                </c:manualLayout>
              </c:layout>
              <c:dLblPos val="r"/>
              <c:showVal val="1"/>
            </c:dLbl>
            <c:dLbl>
              <c:idx val="18"/>
              <c:layout>
                <c:manualLayout>
                  <c:x val="-2.4396244739397787E-2"/>
                  <c:y val="3.8976763933920022E-2"/>
                </c:manualLayout>
              </c:layout>
              <c:dLblPos val="r"/>
              <c:showVal val="1"/>
            </c:dLbl>
            <c:dLbl>
              <c:idx val="19"/>
              <c:layout>
                <c:manualLayout>
                  <c:x val="-2.4396244739397787E-2"/>
                  <c:y val="4.3878724718233814E-2"/>
                </c:manualLayout>
              </c:layout>
              <c:dLblPos val="r"/>
              <c:showVal val="1"/>
            </c:dLbl>
            <c:dLbl>
              <c:idx val="20"/>
              <c:tx>
                <c:rich>
                  <a:bodyPr/>
                  <a:lstStyle/>
                  <a:p>
                    <a:pPr>
                      <a:defRPr sz="1400" b="1" baseline="0">
                        <a:latin typeface="Arial" pitchFamily="34" charset="0"/>
                        <a:cs typeface="Arial" pitchFamily="34" charset="0"/>
                      </a:defRPr>
                    </a:pPr>
                    <a:r>
                      <a:rPr lang="en-US" dirty="0"/>
                      <a:t>-</a:t>
                    </a:r>
                    <a:r>
                      <a:rPr lang="en-US" dirty="0" smtClean="0"/>
                      <a:t>8.0</a:t>
                    </a:r>
                    <a:endParaRPr lang="en-US" dirty="0"/>
                  </a:p>
                </c:rich>
              </c:tx>
              <c:numFmt formatCode="#,##0" sourceLinked="0"/>
              <c:spPr/>
              <c:dLblPos val="b"/>
              <c:showVal val="1"/>
            </c:dLbl>
            <c:numFmt formatCode="#,##0.0" sourceLinked="0"/>
            <c:txPr>
              <a:bodyPr/>
              <a:lstStyle/>
              <a:p>
                <a:pPr>
                  <a:defRPr sz="1200" b="1" baseline="0">
                    <a:latin typeface="Arial" pitchFamily="34" charset="0"/>
                    <a:cs typeface="Arial" pitchFamily="34" charset="0"/>
                  </a:defRPr>
                </a:pPr>
                <a:endParaRPr lang="en-US"/>
              </a:p>
            </c:txPr>
            <c:dLblPos val="b"/>
            <c:showVal val="1"/>
          </c:dLbls>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Chart!$E$2:$E$22</c:f>
              <c:numCache>
                <c:formatCode>0.0</c:formatCode>
                <c:ptCount val="21"/>
                <c:pt idx="0">
                  <c:v>-7.0582000000000003</c:v>
                </c:pt>
                <c:pt idx="1">
                  <c:v>-7.4468000000000094</c:v>
                </c:pt>
                <c:pt idx="2">
                  <c:v>-7.0568000000000044</c:v>
                </c:pt>
                <c:pt idx="3">
                  <c:v>-8.530400000000002</c:v>
                </c:pt>
                <c:pt idx="4">
                  <c:v>-10.484000000000002</c:v>
                </c:pt>
                <c:pt idx="5">
                  <c:v>-14.621000000000015</c:v>
                </c:pt>
                <c:pt idx="6">
                  <c:v>-17.661799999999989</c:v>
                </c:pt>
                <c:pt idx="7">
                  <c:v>-22.618999999999996</c:v>
                </c:pt>
                <c:pt idx="8">
                  <c:v>-23.221499999999889</c:v>
                </c:pt>
                <c:pt idx="9">
                  <c:v>-19.239699999999889</c:v>
                </c:pt>
                <c:pt idx="10">
                  <c:v>-14.298500000000001</c:v>
                </c:pt>
                <c:pt idx="11">
                  <c:v>-4.0075999999999965</c:v>
                </c:pt>
                <c:pt idx="12">
                  <c:v>-1.7240000000000131</c:v>
                </c:pt>
                <c:pt idx="13">
                  <c:v>2.1200999999999808</c:v>
                </c:pt>
                <c:pt idx="14">
                  <c:v>0.66500000000000348</c:v>
                </c:pt>
                <c:pt idx="15">
                  <c:v>-2.2376000000000054</c:v>
                </c:pt>
                <c:pt idx="16">
                  <c:v>-4.6586000000000007</c:v>
                </c:pt>
                <c:pt idx="17">
                  <c:v>-7.4049999999999905</c:v>
                </c:pt>
                <c:pt idx="18">
                  <c:v>-8.2702000000000009</c:v>
                </c:pt>
                <c:pt idx="19">
                  <c:v>-8.6574000000000026</c:v>
                </c:pt>
                <c:pt idx="20">
                  <c:v>-7.9702000000000766</c:v>
                </c:pt>
              </c:numCache>
            </c:numRef>
          </c:val>
        </c:ser>
        <c:marker val="1"/>
        <c:axId val="192242816"/>
        <c:axId val="192232832"/>
      </c:lineChart>
      <c:catAx>
        <c:axId val="192229760"/>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92231296"/>
        <c:crosses val="autoZero"/>
        <c:lblAlgn val="ctr"/>
        <c:lblOffset val="300"/>
        <c:tickLblSkip val="1"/>
      </c:catAx>
      <c:valAx>
        <c:axId val="192231296"/>
        <c:scaling>
          <c:orientation val="minMax"/>
          <c:max val="10"/>
          <c:min val="-25"/>
        </c:scaling>
        <c:axPos val="l"/>
        <c:numFmt formatCode="0" sourceLinked="0"/>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92229760"/>
        <c:crosses val="autoZero"/>
        <c:crossBetween val="between"/>
        <c:majorUnit val="5"/>
      </c:valAx>
      <c:valAx>
        <c:axId val="192232832"/>
        <c:scaling>
          <c:orientation val="minMax"/>
          <c:max val="10"/>
          <c:min val="-25"/>
        </c:scaling>
        <c:axPos val="r"/>
        <c:numFmt formatCode="0.0" sourceLinked="1"/>
        <c:majorTickMark val="none"/>
        <c:tickLblPos val="none"/>
        <c:spPr>
          <a:ln>
            <a:noFill/>
          </a:ln>
        </c:spPr>
        <c:crossAx val="192242816"/>
        <c:crosses val="max"/>
        <c:crossBetween val="between"/>
        <c:majorUnit val="5"/>
      </c:valAx>
      <c:catAx>
        <c:axId val="192242816"/>
        <c:scaling>
          <c:orientation val="minMax"/>
        </c:scaling>
        <c:delete val="1"/>
        <c:axPos val="b"/>
        <c:numFmt formatCode="General" sourceLinked="1"/>
        <c:tickLblPos val="none"/>
        <c:crossAx val="192232832"/>
        <c:crosses val="autoZero"/>
        <c:lblAlgn val="ctr"/>
        <c:lblOffset val="100"/>
      </c:catAx>
    </c:plotArea>
    <c:legend>
      <c:legendPos val="b"/>
      <c:layout>
        <c:manualLayout>
          <c:xMode val="edge"/>
          <c:yMode val="edge"/>
          <c:x val="6.7691522534042314E-2"/>
          <c:y val="3.4813210848644652E-2"/>
          <c:w val="0.28352995939610132"/>
          <c:h val="0.1791211723534558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77.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87.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88.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90.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9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93.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94.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196.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197.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198.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0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image" Target="../media/image90.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30.emf"/></Relationships>
</file>

<file path=ppt/drawings/drawing1.xml><?xml version="1.0" encoding="utf-8"?>
<c:userShapes xmlns:c="http://schemas.openxmlformats.org/drawingml/2006/chart">
  <cdr:relSizeAnchor xmlns:cdr="http://schemas.openxmlformats.org/drawingml/2006/chartDrawing">
    <cdr:from>
      <cdr:x>0.60772</cdr:x>
      <cdr:y>0.71313</cdr:y>
    </cdr:from>
    <cdr:to>
      <cdr:x>0.87617</cdr:x>
      <cdr:y>0.90226</cdr:y>
    </cdr:to>
    <cdr:sp macro="" textlink="">
      <cdr:nvSpPr>
        <cdr:cNvPr id="2" name="AutoShape 38"/>
        <cdr:cNvSpPr>
          <a:spLocks xmlns:a="http://schemas.openxmlformats.org/drawingml/2006/main" noChangeArrowheads="1"/>
        </cdr:cNvSpPr>
      </cdr:nvSpPr>
      <cdr:spPr bwMode="blackWhite">
        <a:xfrm xmlns:a="http://schemas.openxmlformats.org/drawingml/2006/main">
          <a:off x="5442155" y="3073656"/>
          <a:ext cx="2403987" cy="815156"/>
        </a:xfrm>
        <a:prstGeom xmlns:a="http://schemas.openxmlformats.org/drawingml/2006/main" prst="wedgeRectCallout">
          <a:avLst>
            <a:gd name="adj1" fmla="val 80056"/>
            <a:gd name="adj2" fmla="val -16111"/>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+9.0% in 2012, the best since 2005</a:t>
          </a:r>
          <a:endParaRPr lang="en-US" sz="1400" b="1"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6/26/2013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114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115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116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117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118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119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120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121</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122</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123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12</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124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125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126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127</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8A9D9E5E-FFD0-4C26-9FBA-DF28A7728F06}" type="slidenum">
              <a:rPr lang="en-US" sz="1000"/>
              <a:pPr algn="ctr" defTabSz="930275"/>
              <a:t>128</a:t>
            </a:fld>
            <a:endParaRPr lang="en-US" sz="10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133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319"/>
            <a:ext cx="704850" cy="247794"/>
          </a:xfrm>
        </p:spPr>
        <p:txBody>
          <a:bodyPr/>
          <a:lstStyle/>
          <a:p>
            <a:pPr>
              <a:defRPr/>
            </a:pPr>
            <a:fld id="{DDEFB222-CE26-4681-BBEB-6CA6CED4556C}" type="slidenum">
              <a:rPr lang="en-US" smtClean="0"/>
              <a:pPr>
                <a:defRPr/>
              </a:pPr>
              <a:t>13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17138D2F-D6D9-441A-8EA5-0C9315847B2B}" type="slidenum">
              <a:rPr lang="en-US" smtClean="0"/>
              <a:pPr defTabSz="928787"/>
              <a:t>134</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13BADEA2-08A8-4E13-BB8B-CD889D0114FE}" type="slidenum">
              <a:rPr lang="en-US" smtClean="0"/>
              <a:pPr defTabSz="928787"/>
              <a:t>135</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136</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137</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4235DF62-E68F-4DB6-8DD5-1F40EFEB7612}" type="slidenum">
              <a:rPr lang="en-US" smtClean="0"/>
              <a:pPr/>
              <a:t>138</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139</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140</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141</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142</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14</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144</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146</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147</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148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149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150</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148013" y="9034463"/>
            <a:ext cx="704850" cy="247650"/>
          </a:xfrm>
        </p:spPr>
        <p:txBody>
          <a:bodyPr/>
          <a:lstStyle/>
          <a:p>
            <a:pPr>
              <a:defRPr/>
            </a:pPr>
            <a:fld id="{7FF981F9-8331-43C1-8622-D2EDB409ECCC}" type="slidenum">
              <a:rPr lang="en-US" smtClean="0"/>
              <a:pPr>
                <a:defRPr/>
              </a:pPr>
              <a:t>151</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152</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3"/>
            <a:ext cx="704850" cy="247650"/>
          </a:xfrm>
        </p:spPr>
        <p:txBody>
          <a:bodyPr/>
          <a:lstStyle/>
          <a:p>
            <a:pPr defTabSz="928626">
              <a:defRPr/>
            </a:pPr>
            <a:fld id="{5858BD08-603D-48F8-9A20-C039EB7A66EE}" type="slidenum">
              <a:rPr lang="en-US" smtClean="0">
                <a:solidFill>
                  <a:srgbClr val="000000"/>
                </a:solidFill>
              </a:rPr>
              <a:pPr defTabSz="928626">
                <a:defRPr/>
              </a:pPr>
              <a:t>153</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15</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155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156</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157</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158</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160</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161</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162</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163</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16</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164</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9A6E5439-9D2A-4CD2-8AB5-D96889696FBF}" type="slidenum">
              <a:rPr lang="en-US" smtClean="0"/>
              <a:pPr defTabSz="928787"/>
              <a:t>167</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E8A599E-323A-439F-9DB7-C51FF478F99C}" type="slidenum">
              <a:rPr lang="en-US" smtClean="0"/>
              <a:pPr defTabSz="928787"/>
              <a:t>168</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48013" y="9034319"/>
            <a:ext cx="704850" cy="247794"/>
          </a:xfrm>
          <a:noFill/>
        </p:spPr>
        <p:txBody>
          <a:bodyPr/>
          <a:lstStyle/>
          <a:p>
            <a:pPr defTabSz="928908"/>
            <a:fld id="{FFF15467-B734-4D13-B337-6BBFA5D46509}" type="slidenum">
              <a:rPr lang="en-US" smtClean="0">
                <a:latin typeface="Arial" pitchFamily="34" charset="0"/>
              </a:rPr>
              <a:pPr defTabSz="928908"/>
              <a:t>17</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176</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179</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181</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182</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187</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18</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464"/>
            <a:ext cx="704850" cy="247650"/>
          </a:xfrm>
          <a:prstGeom prst="rect">
            <a:avLst/>
          </a:prstGeom>
          <a:noFill/>
          <a:ln w="9525">
            <a:noFill/>
            <a:miter lim="800000"/>
            <a:headEnd/>
            <a:tailEnd/>
          </a:ln>
        </p:spPr>
        <p:txBody>
          <a:bodyPr lIns="45874" tIns="46487" rIns="45874" bIns="46487" anchor="b">
            <a:spAutoFit/>
          </a:bodyPr>
          <a:lstStyle/>
          <a:p>
            <a:pPr algn="ctr" defTabSz="930117"/>
            <a:fld id="{10D51B6F-E5CE-42ED-829B-9910A1E4B827}" type="slidenum">
              <a:rPr lang="en-US" sz="1000">
                <a:solidFill>
                  <a:srgbClr val="000000"/>
                </a:solidFill>
              </a:rPr>
              <a:pPr algn="ctr" defTabSz="930117"/>
              <a:t>189</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190</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191</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192</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xfrm>
            <a:off x="3148013" y="9034464"/>
            <a:ext cx="704850" cy="247650"/>
          </a:xfrm>
          <a:noFill/>
        </p:spPr>
        <p:txBody>
          <a:bodyPr/>
          <a:lstStyle/>
          <a:p>
            <a:fld id="{79DFC9C8-330E-49F1-BC1C-7C93036D49B8}" type="slidenum">
              <a:rPr lang="en-US" smtClean="0">
                <a:cs typeface="Arial" charset="0"/>
              </a:rPr>
              <a:pPr/>
              <a:t>193</a:t>
            </a:fld>
            <a:endParaRPr lang="en-US" smtClean="0">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194</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195</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196</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197</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19</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198</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199</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200</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201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202</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203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204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205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206</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20</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209</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210</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211</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212</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214</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215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217</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218</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21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219</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220</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221</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223</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224</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225</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226</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227</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8A2867E2-B710-4B16-85A0-57A1F39F6118}" type="slidenum">
              <a:rPr lang="en-US" smtClean="0">
                <a:latin typeface="Arial" pitchFamily="34" charset="0"/>
              </a:rPr>
              <a:pPr/>
              <a:t>228</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22</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229</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2" tIns="46494" rIns="45882" bIns="46494" anchor="b">
            <a:spAutoFit/>
          </a:bodyPr>
          <a:lstStyle/>
          <a:p>
            <a:pPr algn="ctr" defTabSz="930275"/>
            <a:fld id="{159FE8EA-C6CA-4B7C-A2A0-C1C179F36AEA}" type="slidenum">
              <a:rPr lang="en-US" sz="1000"/>
              <a:pPr algn="ctr" defTabSz="930275"/>
              <a:t>27</a:t>
            </a:fld>
            <a:endParaRPr lang="en-US" sz="1000"/>
          </a:p>
        </p:txBody>
      </p:sp>
      <p:sp>
        <p:nvSpPr>
          <p:cNvPr id="80899"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defRPr/>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29</a:t>
            </a:fld>
            <a:endParaRPr lang="en-US" sz="10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30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32</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33</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35</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sldNum" sz="quarter" idx="5"/>
          </p:nvPr>
        </p:nvSpPr>
        <p:spPr>
          <a:xfrm>
            <a:off x="3148013" y="9034319"/>
            <a:ext cx="704850" cy="247794"/>
          </a:xfrm>
        </p:spPr>
        <p:txBody>
          <a:bodyPr/>
          <a:lstStyle/>
          <a:p>
            <a:pPr>
              <a:defRPr/>
            </a:pPr>
            <a:fld id="{78B36FBE-5855-49C0-9B19-7D27C8CAECC9}" type="slidenum">
              <a:rPr lang="en-US" smtClean="0"/>
              <a:pPr>
                <a:defRPr/>
              </a:pPr>
              <a:t>36</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8ADF07E1-15A1-4521-A368-636043DDCE37}" type="slidenum">
              <a:rPr lang="en-US" sz="1000"/>
              <a:pPr algn="ctr" defTabSz="930275"/>
              <a:t>37</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4AF0716B-A81F-47D0-8510-C4A5B69DFC94}" type="slidenum">
              <a:rPr lang="en-US" sz="1000"/>
              <a:pPr algn="ctr" defTabSz="930275"/>
              <a:t>38</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BE197464-53E7-41AF-8553-EECD9592BFF6}" type="slidenum">
              <a:rPr lang="en-US" sz="1000"/>
              <a:pPr algn="ctr" defTabSz="930275"/>
              <a:t>39</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5EDFD5F0-7291-492F-8FEE-FA404AD074D9}" type="slidenum">
              <a:rPr lang="en-US" sz="1000"/>
              <a:pPr algn="ctr" defTabSz="930275"/>
              <a:t>40</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E9B615C0-ABEF-41D4-808F-BD86AD452DE4}" type="slidenum">
              <a:rPr lang="en-US" sz="1000"/>
              <a:pPr algn="ctr" defTabSz="930275"/>
              <a:t>41</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77925" y="696913"/>
            <a:ext cx="4641850" cy="3481387"/>
          </a:xfrm>
          <a:ln/>
        </p:spPr>
      </p:sp>
      <p:sp>
        <p:nvSpPr>
          <p:cNvPr id="28675" name="Rectangle 3"/>
          <p:cNvSpPr>
            <a:spLocks noGrp="1" noChangeArrowheads="1"/>
          </p:cNvSpPr>
          <p:nvPr>
            <p:ph type="body" idx="1"/>
          </p:nvPr>
        </p:nvSpPr>
        <p:spPr>
          <a:xfrm>
            <a:off x="700578" y="4410392"/>
            <a:ext cx="5596546" cy="4175763"/>
          </a:xfrm>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77925" y="696913"/>
            <a:ext cx="4641850" cy="3481387"/>
          </a:xfrm>
          <a:ln/>
        </p:spPr>
      </p:sp>
      <p:sp>
        <p:nvSpPr>
          <p:cNvPr id="29699" name="Rectangle 3"/>
          <p:cNvSpPr>
            <a:spLocks noGrp="1" noChangeArrowheads="1"/>
          </p:cNvSpPr>
          <p:nvPr>
            <p:ph type="body" idx="1"/>
          </p:nvPr>
        </p:nvSpPr>
        <p:spPr>
          <a:xfrm>
            <a:off x="700578" y="4410392"/>
            <a:ext cx="5596546" cy="4175763"/>
          </a:xfrm>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sldNum" sz="quarter" idx="5"/>
          </p:nvPr>
        </p:nvSpPr>
        <p:spPr>
          <a:xfrm>
            <a:off x="3148013" y="9034319"/>
            <a:ext cx="704850" cy="247794"/>
          </a:xfrm>
        </p:spPr>
        <p:txBody>
          <a:bodyPr/>
          <a:lstStyle/>
          <a:p>
            <a:pPr>
              <a:defRPr/>
            </a:pPr>
            <a:fld id="{8135CD1C-7E70-4A18-9548-CDAA3A8BAE71}" type="slidenum">
              <a:rPr lang="en-US" smtClean="0">
                <a:solidFill>
                  <a:srgbClr val="000000"/>
                </a:solidFill>
              </a:rPr>
              <a:pPr>
                <a:defRPr/>
              </a:pPr>
              <a:t>44</a:t>
            </a:fld>
            <a:endParaRPr lang="en-US" smtClean="0">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77925" y="696913"/>
            <a:ext cx="4641850" cy="3481387"/>
          </a:xfrm>
          <a:ln/>
        </p:spPr>
      </p:sp>
      <p:sp>
        <p:nvSpPr>
          <p:cNvPr id="31747" name="Rectangle 3"/>
          <p:cNvSpPr>
            <a:spLocks noGrp="1" noChangeArrowheads="1"/>
          </p:cNvSpPr>
          <p:nvPr>
            <p:ph type="body" idx="1"/>
          </p:nvPr>
        </p:nvSpPr>
        <p:spPr>
          <a:xfrm>
            <a:off x="700578" y="4410392"/>
            <a:ext cx="5596546" cy="4175763"/>
          </a:xfrm>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77925" y="696913"/>
            <a:ext cx="4641850" cy="3481387"/>
          </a:xfrm>
          <a:ln/>
        </p:spPr>
      </p:sp>
      <p:sp>
        <p:nvSpPr>
          <p:cNvPr id="32771" name="Rectangle 3"/>
          <p:cNvSpPr>
            <a:spLocks noGrp="1" noChangeArrowheads="1"/>
          </p:cNvSpPr>
          <p:nvPr>
            <p:ph type="body" idx="1"/>
          </p:nvPr>
        </p:nvSpPr>
        <p:spPr>
          <a:xfrm>
            <a:off x="700578" y="4410392"/>
            <a:ext cx="5596546" cy="4175763"/>
          </a:xfrm>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77925" y="696913"/>
            <a:ext cx="4641850" cy="3481387"/>
          </a:xfrm>
          <a:ln/>
        </p:spPr>
      </p:sp>
      <p:sp>
        <p:nvSpPr>
          <p:cNvPr id="33795" name="Rectangle 3"/>
          <p:cNvSpPr>
            <a:spLocks noGrp="1" noChangeArrowheads="1"/>
          </p:cNvSpPr>
          <p:nvPr>
            <p:ph type="body" idx="1"/>
          </p:nvPr>
        </p:nvSpPr>
        <p:spPr>
          <a:xfrm>
            <a:off x="700578" y="4410392"/>
            <a:ext cx="5596546" cy="4175763"/>
          </a:xfrm>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sldNum" sz="quarter" idx="5"/>
          </p:nvPr>
        </p:nvSpPr>
        <p:spPr>
          <a:xfrm>
            <a:off x="3148013" y="9034319"/>
            <a:ext cx="704850" cy="247794"/>
          </a:xfrm>
        </p:spPr>
        <p:txBody>
          <a:bodyPr/>
          <a:lstStyle/>
          <a:p>
            <a:pPr>
              <a:defRPr/>
            </a:pPr>
            <a:fld id="{D98D03E8-D9E8-4366-81BD-93B05D696289}" type="slidenum">
              <a:rPr lang="en-US" smtClean="0">
                <a:solidFill>
                  <a:srgbClr val="000000"/>
                </a:solidFill>
              </a:rPr>
              <a:pPr>
                <a:defRPr/>
              </a:pPr>
              <a:t>48</a:t>
            </a:fld>
            <a:endParaRPr lang="en-US" smtClean="0">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3863B835-E364-402E-A2EC-C8804A319D9B}" type="slidenum">
              <a:rPr lang="en-US" sz="1000"/>
              <a:pPr algn="ctr" defTabSz="930275"/>
              <a:t>49</a:t>
            </a:fld>
            <a:endParaRPr lang="en-US" sz="10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395602DC-2B23-4D55-B628-AFB81B0BCE0B}" type="slidenum">
              <a:rPr lang="en-US" sz="1000"/>
              <a:pPr algn="ctr" defTabSz="930275"/>
              <a:t>50</a:t>
            </a:fld>
            <a:endParaRPr lang="en-US" sz="10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71AC98C2-0972-4FE0-B84B-C9CA45B02AD5}" type="slidenum">
              <a:rPr lang="en-US" sz="1000"/>
              <a:pPr algn="ctr" defTabSz="930275"/>
              <a:t>51</a:t>
            </a:fld>
            <a:endParaRPr lang="en-US" sz="10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D042CC0D-2E89-4CDD-8D5E-790F50713075}" type="slidenum">
              <a:rPr lang="en-US" sz="1000"/>
              <a:pPr algn="ctr" defTabSz="930275"/>
              <a:t>52</a:t>
            </a:fld>
            <a:endParaRPr lang="en-US" sz="10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A454469A-D074-4401-8138-1C9749599DC0}" type="slidenum">
              <a:rPr lang="en-US" sz="1000"/>
              <a:pPr algn="ctr" defTabSz="930275"/>
              <a:t>53</a:t>
            </a:fld>
            <a:endParaRPr lang="en-US" sz="10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54</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55</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57</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58</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20"/>
            <a:ext cx="704850" cy="247794"/>
          </a:xfrm>
        </p:spPr>
        <p:txBody>
          <a:bodyPr/>
          <a:lstStyle/>
          <a:p>
            <a:fld id="{076349CA-7964-46F8-9AF2-4ABE1A925F7D}" type="slidenum">
              <a:rPr lang="en-US" smtClean="0"/>
              <a:pPr/>
              <a:t>59</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60</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data from </a:t>
            </a:r>
            <a:r>
              <a:rPr lang="en-US" dirty="0" err="1" smtClean="0"/>
              <a:t>NatCat</a:t>
            </a:r>
            <a:r>
              <a:rPr lang="en-US" dirty="0" smtClean="0"/>
              <a:t> Service</a:t>
            </a:r>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63</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64</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68</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69</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71</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73</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75</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76</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77</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82</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83</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84</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4F53A191-94D2-46FB-8B8F-870A0FB3F315}" type="slidenum">
              <a:rPr lang="en-US" smtClean="0">
                <a:latin typeface="Arial" pitchFamily="34" charset="0"/>
              </a:rPr>
              <a:pPr defTabSz="928787"/>
              <a:t>9</a:t>
            </a:fld>
            <a:endParaRPr lang="en-US" dirty="0" smtClean="0">
              <a:latin typeface="Arial" pitchFamily="34" charset="0"/>
            </a:endParaRPr>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0" y="9034803"/>
            <a:ext cx="703573" cy="247312"/>
          </a:xfrm>
          <a:prstGeom prst="rect">
            <a:avLst/>
          </a:prstGeom>
          <a:noFill/>
          <a:ln w="9525">
            <a:noFill/>
            <a:miter lim="800000"/>
            <a:headEnd/>
            <a:tailEnd/>
          </a:ln>
        </p:spPr>
        <p:txBody>
          <a:bodyPr lIns="45882" tIns="46494" rIns="45882" bIns="46494" anchor="b">
            <a:spAutoFit/>
          </a:bodyPr>
          <a:lstStyle/>
          <a:p>
            <a:pPr algn="ctr" defTabSz="928787"/>
            <a:fld id="{0D384969-57EF-47F2-8E1F-3213D4760988}" type="slidenum">
              <a:rPr lang="en-US" sz="1000"/>
              <a:pPr algn="ctr" defTabSz="928787"/>
              <a:t>85</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86</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90</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0" y="9034803"/>
            <a:ext cx="703573" cy="247312"/>
          </a:xfrm>
          <a:prstGeom prst="rect">
            <a:avLst/>
          </a:prstGeom>
          <a:noFill/>
          <a:ln w="9525">
            <a:noFill/>
            <a:miter lim="800000"/>
            <a:headEnd/>
            <a:tailEnd/>
          </a:ln>
        </p:spPr>
        <p:txBody>
          <a:bodyPr lIns="45882" tIns="46494" rIns="45882" bIns="46494" anchor="b">
            <a:spAutoFit/>
          </a:bodyPr>
          <a:lstStyle/>
          <a:p>
            <a:pPr algn="ctr" defTabSz="928787"/>
            <a:fld id="{0D384969-57EF-47F2-8E1F-3213D4760988}" type="slidenum">
              <a:rPr lang="en-US" sz="1000"/>
              <a:pPr algn="ctr" defTabSz="928787"/>
              <a:t>91</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92</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100</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101</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1971"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1971"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105</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106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1" y="9034464"/>
            <a:ext cx="701675" cy="247650"/>
          </a:xfrm>
          <a:prstGeom prst="rect">
            <a:avLst/>
          </a:prstGeom>
          <a:noFill/>
          <a:ln w="9525">
            <a:noFill/>
            <a:miter lim="800000"/>
            <a:headEnd/>
            <a:tailEnd/>
          </a:ln>
        </p:spPr>
        <p:txBody>
          <a:bodyPr lIns="45951" tIns="46564" rIns="45951" bIns="46564" anchor="b">
            <a:spAutoFit/>
          </a:bodyPr>
          <a:lstStyle/>
          <a:p>
            <a:pPr algn="ctr" defTabSz="930179"/>
            <a:fld id="{80B93877-0C9D-4CAD-84B4-15CDCD63F2DF}" type="slidenum">
              <a:rPr lang="en-US" sz="1000"/>
              <a:pPr algn="ctr" defTabSz="930179"/>
              <a:t>107</a:t>
            </a:fld>
            <a:endParaRPr lang="en-US" sz="1000"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108</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109</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110</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111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112</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113</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858000" y="6610350"/>
            <a:ext cx="2133600" cy="476250"/>
          </a:xfrm>
        </p:spPr>
        <p:txBody>
          <a:bodyPr/>
          <a:lstStyle>
            <a:lvl1pPr>
              <a:defRPr/>
            </a:lvl1pPr>
          </a:lstStyle>
          <a:p>
            <a:pPr>
              <a:defRPr/>
            </a:pPr>
            <a:r>
              <a:rPr lang="en-US"/>
              <a:t>Slide </a:t>
            </a:r>
            <a:fld id="{C27D5E62-C3E0-408F-919E-EFB6DB2A4FF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39"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64.vml"/><Relationship Id="rId4" Type="http://schemas.openxmlformats.org/officeDocument/2006/relationships/oleObject" Target="../embeddings/oleObject65.bin"/></Relationships>
</file>

<file path=ppt/slides/_rels/slide1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65.vml"/><Relationship Id="rId4" Type="http://schemas.openxmlformats.org/officeDocument/2006/relationships/oleObject" Target="../embeddings/oleObject66.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66.vml"/><Relationship Id="rId4" Type="http://schemas.openxmlformats.org/officeDocument/2006/relationships/oleObject" Target="../embeddings/oleObject67.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67.vml"/><Relationship Id="rId4" Type="http://schemas.openxmlformats.org/officeDocument/2006/relationships/oleObject" Target="../embeddings/oleObject68.bin"/></Relationships>
</file>

<file path=ppt/slides/_rels/slide10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68.vml"/><Relationship Id="rId4" Type="http://schemas.openxmlformats.org/officeDocument/2006/relationships/oleObject" Target="../embeddings/oleObject69.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69.vml"/><Relationship Id="rId4" Type="http://schemas.openxmlformats.org/officeDocument/2006/relationships/oleObject" Target="../embeddings/oleObject7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70.vml"/><Relationship Id="rId4" Type="http://schemas.openxmlformats.org/officeDocument/2006/relationships/oleObject" Target="../embeddings/oleObject71.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71.vml"/><Relationship Id="rId4" Type="http://schemas.openxmlformats.org/officeDocument/2006/relationships/oleObject" Target="../embeddings/oleObject72.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72.vml"/><Relationship Id="rId4" Type="http://schemas.openxmlformats.org/officeDocument/2006/relationships/oleObject" Target="../embeddings/oleObject73.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73.vml"/><Relationship Id="rId4" Type="http://schemas.openxmlformats.org/officeDocument/2006/relationships/oleObject" Target="../embeddings/oleObject74.bin"/></Relationships>
</file>

<file path=ppt/slides/_rels/slide1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vmlDrawing" Target="../drawings/vmlDrawing74.vml"/><Relationship Id="rId4" Type="http://schemas.openxmlformats.org/officeDocument/2006/relationships/oleObject" Target="../embeddings/oleObject75.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vmlDrawing" Target="../drawings/vmlDrawing75.vml"/><Relationship Id="rId4" Type="http://schemas.openxmlformats.org/officeDocument/2006/relationships/oleObject" Target="../embeddings/oleObject76.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76.vml"/><Relationship Id="rId4" Type="http://schemas.openxmlformats.org/officeDocument/2006/relationships/oleObject" Target="../embeddings/oleObject77.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vmlDrawing" Target="../drawings/vmlDrawing77.vml"/><Relationship Id="rId4" Type="http://schemas.openxmlformats.org/officeDocument/2006/relationships/oleObject" Target="../embeddings/oleObject78.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7.xml"/><Relationship Id="rId1" Type="http://schemas.openxmlformats.org/officeDocument/2006/relationships/vmlDrawing" Target="../drawings/vmlDrawing78.vml"/><Relationship Id="rId4" Type="http://schemas.openxmlformats.org/officeDocument/2006/relationships/oleObject" Target="../embeddings/oleObject7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vmlDrawing" Target="../drawings/vmlDrawing79.vml"/><Relationship Id="rId4" Type="http://schemas.openxmlformats.org/officeDocument/2006/relationships/oleObject" Target="../embeddings/oleObject80.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vmlDrawing" Target="../drawings/vmlDrawing80.vml"/><Relationship Id="rId4" Type="http://schemas.openxmlformats.org/officeDocument/2006/relationships/oleObject" Target="../embeddings/oleObject81.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vmlDrawing" Target="../drawings/vmlDrawing81.vml"/><Relationship Id="rId4" Type="http://schemas.openxmlformats.org/officeDocument/2006/relationships/oleObject" Target="../embeddings/oleObject82.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82.vml"/><Relationship Id="rId4" Type="http://schemas.openxmlformats.org/officeDocument/2006/relationships/oleObject" Target="../embeddings/oleObject83.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83.vml"/><Relationship Id="rId4" Type="http://schemas.openxmlformats.org/officeDocument/2006/relationships/oleObject" Target="../embeddings/oleObject84.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84.vml"/><Relationship Id="rId4" Type="http://schemas.openxmlformats.org/officeDocument/2006/relationships/oleObject" Target="../embeddings/oleObject85.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vmlDrawing" Target="../drawings/vmlDrawing85.vml"/><Relationship Id="rId4" Type="http://schemas.openxmlformats.org/officeDocument/2006/relationships/oleObject" Target="../embeddings/oleObject86.bin"/></Relationships>
</file>

<file path=ppt/slides/_rels/slide1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86.vml"/><Relationship Id="rId4" Type="http://schemas.openxmlformats.org/officeDocument/2006/relationships/oleObject" Target="../embeddings/oleObject87.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87.vml"/><Relationship Id="rId5" Type="http://schemas.openxmlformats.org/officeDocument/2006/relationships/hyperlink" Target="http://www.bls.gov/ces/home.htm" TargetMode="External"/><Relationship Id="rId4" Type="http://schemas.openxmlformats.org/officeDocument/2006/relationships/oleObject" Target="../embeddings/oleObject8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88.vml"/><Relationship Id="rId5" Type="http://schemas.openxmlformats.org/officeDocument/2006/relationships/hyperlink" Target="http://www.bls.gov/ces/home.htm" TargetMode="External"/><Relationship Id="rId4" Type="http://schemas.openxmlformats.org/officeDocument/2006/relationships/oleObject" Target="../embeddings/oleObject89.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89.vml"/><Relationship Id="rId5" Type="http://schemas.openxmlformats.org/officeDocument/2006/relationships/hyperlink" Target="http://www.bls.gov/ces/home.htm" TargetMode="External"/><Relationship Id="rId4" Type="http://schemas.openxmlformats.org/officeDocument/2006/relationships/oleObject" Target="../embeddings/oleObject90.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90.vml"/><Relationship Id="rId5" Type="http://schemas.openxmlformats.org/officeDocument/2006/relationships/hyperlink" Target="http://www.bls.gov/data/" TargetMode="External"/><Relationship Id="rId4" Type="http://schemas.openxmlformats.org/officeDocument/2006/relationships/oleObject" Target="../embeddings/oleObject91.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vmlDrawing" Target="../drawings/vmlDrawing91.vml"/><Relationship Id="rId5" Type="http://schemas.openxmlformats.org/officeDocument/2006/relationships/hyperlink" Target="http://www.bls.gov/data/" TargetMode="External"/><Relationship Id="rId4" Type="http://schemas.openxmlformats.org/officeDocument/2006/relationships/oleObject" Target="../embeddings/oleObject92.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92.vml"/><Relationship Id="rId4" Type="http://schemas.openxmlformats.org/officeDocument/2006/relationships/oleObject" Target="../embeddings/oleObject93.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vmlDrawing" Target="../drawings/vmlDrawing93.vml"/><Relationship Id="rId4" Type="http://schemas.openxmlformats.org/officeDocument/2006/relationships/oleObject" Target="../embeddings/oleObject94.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vmlDrawing" Target="../drawings/vmlDrawing94.vml"/><Relationship Id="rId6" Type="http://schemas.openxmlformats.org/officeDocument/2006/relationships/image" Target="../media/image125.jpeg"/><Relationship Id="rId5" Type="http://schemas.openxmlformats.org/officeDocument/2006/relationships/oleObject" Target="../embeddings/oleObject95.bin"/><Relationship Id="rId4" Type="http://schemas.openxmlformats.org/officeDocument/2006/relationships/hyperlink" Target="http://data.bls.gov/" TargetMode="Externa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6.xml"/><Relationship Id="rId1" Type="http://schemas.openxmlformats.org/officeDocument/2006/relationships/vmlDrawing" Target="../drawings/vmlDrawing95.vml"/><Relationship Id="rId4" Type="http://schemas.openxmlformats.org/officeDocument/2006/relationships/oleObject" Target="../embeddings/oleObject96.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6.xml"/><Relationship Id="rId1" Type="http://schemas.openxmlformats.org/officeDocument/2006/relationships/vmlDrawing" Target="../drawings/vmlDrawing96.vml"/><Relationship Id="rId4" Type="http://schemas.openxmlformats.org/officeDocument/2006/relationships/oleObject" Target="../embeddings/oleObject97.bin"/></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7.xml"/><Relationship Id="rId1" Type="http://schemas.openxmlformats.org/officeDocument/2006/relationships/vmlDrawing" Target="../drawings/vmlDrawing97.vml"/><Relationship Id="rId5" Type="http://schemas.openxmlformats.org/officeDocument/2006/relationships/oleObject" Target="../embeddings/oleObject98.bin"/><Relationship Id="rId4" Type="http://schemas.openxmlformats.org/officeDocument/2006/relationships/hyperlink" Target="http://research.stlouisfed.org/fred2/series/WASCUR"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vmlDrawing" Target="../drawings/vmlDrawing98.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99.bin"/></Relationships>
</file>

<file path=ppt/slides/_rels/slide1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7.xml"/><Relationship Id="rId1" Type="http://schemas.openxmlformats.org/officeDocument/2006/relationships/vmlDrawing" Target="../drawings/vmlDrawing99.vml"/><Relationship Id="rId4" Type="http://schemas.openxmlformats.org/officeDocument/2006/relationships/oleObject" Target="../embeddings/oleObject100.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7.xml"/><Relationship Id="rId1" Type="http://schemas.openxmlformats.org/officeDocument/2006/relationships/vmlDrawing" Target="../drawings/vmlDrawing100.vml"/><Relationship Id="rId4" Type="http://schemas.openxmlformats.org/officeDocument/2006/relationships/oleObject" Target="../embeddings/oleObject101.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vmlDrawing" Target="../drawings/vmlDrawing101.vml"/><Relationship Id="rId4" Type="http://schemas.openxmlformats.org/officeDocument/2006/relationships/oleObject" Target="../embeddings/oleObject102.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7.xml"/><Relationship Id="rId1" Type="http://schemas.openxmlformats.org/officeDocument/2006/relationships/vmlDrawing" Target="../drawings/vmlDrawing102.vml"/><Relationship Id="rId5" Type="http://schemas.openxmlformats.org/officeDocument/2006/relationships/oleObject" Target="../embeddings/oleObject103.bin"/><Relationship Id="rId4" Type="http://schemas.openxmlformats.org/officeDocument/2006/relationships/hyperlink" Target="http://www.federalreserve.gov/releases/h15/data.htm" TargetMode="Externa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6.xml"/><Relationship Id="rId1" Type="http://schemas.openxmlformats.org/officeDocument/2006/relationships/vmlDrawing" Target="../drawings/vmlDrawing103.vml"/><Relationship Id="rId4" Type="http://schemas.openxmlformats.org/officeDocument/2006/relationships/oleObject" Target="../embeddings/oleObject104.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vmlDrawing" Target="../drawings/vmlDrawing104.vml"/><Relationship Id="rId4" Type="http://schemas.openxmlformats.org/officeDocument/2006/relationships/oleObject" Target="../embeddings/oleObject105.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105.vml"/><Relationship Id="rId4" Type="http://schemas.openxmlformats.org/officeDocument/2006/relationships/oleObject" Target="../embeddings/oleObject10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7.xml"/><Relationship Id="rId1" Type="http://schemas.openxmlformats.org/officeDocument/2006/relationships/vmlDrawing" Target="../drawings/vmlDrawing106.vml"/><Relationship Id="rId4" Type="http://schemas.openxmlformats.org/officeDocument/2006/relationships/oleObject" Target="../embeddings/oleObject107.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6.xml"/><Relationship Id="rId1" Type="http://schemas.openxmlformats.org/officeDocument/2006/relationships/vmlDrawing" Target="../drawings/vmlDrawing107.vml"/><Relationship Id="rId4" Type="http://schemas.openxmlformats.org/officeDocument/2006/relationships/oleObject" Target="../embeddings/oleObject108.bin"/></Relationships>
</file>

<file path=ppt/slides/_rels/slide1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6.xml"/><Relationship Id="rId1" Type="http://schemas.openxmlformats.org/officeDocument/2006/relationships/vmlDrawing" Target="../drawings/vmlDrawing108.vml"/><Relationship Id="rId4" Type="http://schemas.openxmlformats.org/officeDocument/2006/relationships/oleObject" Target="../embeddings/oleObject109.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vmlDrawing" Target="../drawings/vmlDrawing109.vml"/><Relationship Id="rId4" Type="http://schemas.openxmlformats.org/officeDocument/2006/relationships/oleObject" Target="../embeddings/oleObject110.bin"/></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6.xml"/><Relationship Id="rId1" Type="http://schemas.openxmlformats.org/officeDocument/2006/relationships/vmlDrawing" Target="../drawings/vmlDrawing110.vml"/><Relationship Id="rId4" Type="http://schemas.openxmlformats.org/officeDocument/2006/relationships/oleObject" Target="../embeddings/oleObject111.bin"/></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6.xml"/><Relationship Id="rId1" Type="http://schemas.openxmlformats.org/officeDocument/2006/relationships/vmlDrawing" Target="../drawings/vmlDrawing111.vml"/><Relationship Id="rId4" Type="http://schemas.openxmlformats.org/officeDocument/2006/relationships/oleObject" Target="../embeddings/oleObject112.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vmlDrawing" Target="../drawings/vmlDrawing112.vml"/><Relationship Id="rId4" Type="http://schemas.openxmlformats.org/officeDocument/2006/relationships/oleObject" Target="../embeddings/oleObject113.bin"/></Relationships>
</file>

<file path=ppt/slides/_rels/slide1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6.xml"/><Relationship Id="rId1" Type="http://schemas.openxmlformats.org/officeDocument/2006/relationships/vmlDrawing" Target="../drawings/vmlDrawing113.vml"/><Relationship Id="rId4" Type="http://schemas.openxmlformats.org/officeDocument/2006/relationships/oleObject" Target="../embeddings/oleObject11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6.xml"/><Relationship Id="rId1" Type="http://schemas.openxmlformats.org/officeDocument/2006/relationships/vmlDrawing" Target="../drawings/vmlDrawing114.vml"/><Relationship Id="rId4" Type="http://schemas.openxmlformats.org/officeDocument/2006/relationships/oleObject" Target="../embeddings/oleObject115.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6.xml"/><Relationship Id="rId1" Type="http://schemas.openxmlformats.org/officeDocument/2006/relationships/vmlDrawing" Target="../drawings/vmlDrawing115.vml"/><Relationship Id="rId4" Type="http://schemas.openxmlformats.org/officeDocument/2006/relationships/oleObject" Target="../embeddings/oleObject116.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6.xml"/><Relationship Id="rId1" Type="http://schemas.openxmlformats.org/officeDocument/2006/relationships/vmlDrawing" Target="../drawings/vmlDrawing116.vml"/><Relationship Id="rId4" Type="http://schemas.openxmlformats.org/officeDocument/2006/relationships/oleObject" Target="../embeddings/oleObject117.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7.xml"/><Relationship Id="rId1" Type="http://schemas.openxmlformats.org/officeDocument/2006/relationships/vmlDrawing" Target="../drawings/vmlDrawing117.vml"/><Relationship Id="rId4" Type="http://schemas.openxmlformats.org/officeDocument/2006/relationships/oleObject" Target="../embeddings/oleObject118.bin"/></Relationships>
</file>

<file path=ppt/slides/_rels/slide1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6.xml"/><Relationship Id="rId1" Type="http://schemas.openxmlformats.org/officeDocument/2006/relationships/vmlDrawing" Target="../drawings/vmlDrawing118.vml"/><Relationship Id="rId4" Type="http://schemas.openxmlformats.org/officeDocument/2006/relationships/oleObject" Target="../embeddings/oleObject119.bin"/></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6.xml"/><Relationship Id="rId1" Type="http://schemas.openxmlformats.org/officeDocument/2006/relationships/vmlDrawing" Target="../drawings/vmlDrawing119.vml"/><Relationship Id="rId4" Type="http://schemas.openxmlformats.org/officeDocument/2006/relationships/oleObject" Target="../embeddings/oleObject120.bin"/></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7.xml"/><Relationship Id="rId1" Type="http://schemas.openxmlformats.org/officeDocument/2006/relationships/vmlDrawing" Target="../drawings/vmlDrawing120.vml"/><Relationship Id="rId4" Type="http://schemas.openxmlformats.org/officeDocument/2006/relationships/oleObject" Target="../embeddings/oleObject121.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7.xml"/><Relationship Id="rId1" Type="http://schemas.openxmlformats.org/officeDocument/2006/relationships/vmlDrawing" Target="../drawings/vmlDrawing121.vml"/><Relationship Id="rId4" Type="http://schemas.openxmlformats.org/officeDocument/2006/relationships/oleObject" Target="../embeddings/oleObject122.bin"/></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12.xml"/><Relationship Id="rId1" Type="http://schemas.openxmlformats.org/officeDocument/2006/relationships/vmlDrawing" Target="../drawings/vmlDrawing122.v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6.xml"/><Relationship Id="rId1" Type="http://schemas.openxmlformats.org/officeDocument/2006/relationships/vmlDrawing" Target="../drawings/vmlDrawing123.vml"/><Relationship Id="rId4" Type="http://schemas.openxmlformats.org/officeDocument/2006/relationships/oleObject" Target="../embeddings/oleObject124.bin"/></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6.xml"/><Relationship Id="rId1" Type="http://schemas.openxmlformats.org/officeDocument/2006/relationships/vmlDrawing" Target="../drawings/vmlDrawing124.vml"/><Relationship Id="rId4" Type="http://schemas.openxmlformats.org/officeDocument/2006/relationships/oleObject" Target="../embeddings/oleObject125.bin"/></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6.xml"/><Relationship Id="rId1" Type="http://schemas.openxmlformats.org/officeDocument/2006/relationships/vmlDrawing" Target="../drawings/vmlDrawing125.vml"/><Relationship Id="rId4" Type="http://schemas.openxmlformats.org/officeDocument/2006/relationships/oleObject" Target="../embeddings/oleObject126.bin"/></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6.xml"/><Relationship Id="rId1" Type="http://schemas.openxmlformats.org/officeDocument/2006/relationships/vmlDrawing" Target="../drawings/vmlDrawing126.vml"/><Relationship Id="rId4" Type="http://schemas.openxmlformats.org/officeDocument/2006/relationships/oleObject" Target="../embeddings/oleObject127.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6.xml"/><Relationship Id="rId1" Type="http://schemas.openxmlformats.org/officeDocument/2006/relationships/vmlDrawing" Target="../drawings/vmlDrawing127.vml"/><Relationship Id="rId4" Type="http://schemas.openxmlformats.org/officeDocument/2006/relationships/oleObject" Target="../embeddings/oleObject128.bin"/></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6.xml"/><Relationship Id="rId1" Type="http://schemas.openxmlformats.org/officeDocument/2006/relationships/vmlDrawing" Target="../drawings/vmlDrawing128.vml"/></Relationships>
</file>

<file path=ppt/slides/_rels/slide1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6.xml"/><Relationship Id="rId1" Type="http://schemas.openxmlformats.org/officeDocument/2006/relationships/vmlDrawing" Target="../drawings/vmlDrawing129.vml"/><Relationship Id="rId4" Type="http://schemas.openxmlformats.org/officeDocument/2006/relationships/oleObject" Target="../embeddings/oleObject130.bin"/></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6.xml"/><Relationship Id="rId1" Type="http://schemas.openxmlformats.org/officeDocument/2006/relationships/vmlDrawing" Target="../drawings/vmlDrawing130.vml"/><Relationship Id="rId4" Type="http://schemas.openxmlformats.org/officeDocument/2006/relationships/oleObject" Target="../embeddings/Microsoft_Office_Excel_97-2003_Worksheet1.xls"/></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7.xml"/><Relationship Id="rId1" Type="http://schemas.openxmlformats.org/officeDocument/2006/relationships/vmlDrawing" Target="../drawings/vmlDrawing131.vml"/><Relationship Id="rId4" Type="http://schemas.openxmlformats.org/officeDocument/2006/relationships/oleObject" Target="../embeddings/oleObject13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oleObject" Target="../embeddings/oleObject13.bin"/><Relationship Id="rId4" Type="http://schemas.openxmlformats.org/officeDocument/2006/relationships/hyperlink" Target="http://data.bls.gov/" TargetMode="External"/></Relationships>
</file>

<file path=ppt/slides/_rels/slide18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7.xml"/><Relationship Id="rId1" Type="http://schemas.openxmlformats.org/officeDocument/2006/relationships/vmlDrawing" Target="../drawings/vmlDrawing132.vml"/><Relationship Id="rId5" Type="http://schemas.openxmlformats.org/officeDocument/2006/relationships/oleObject" Target="../embeddings/oleObject132.bin"/><Relationship Id="rId4" Type="http://schemas.openxmlformats.org/officeDocument/2006/relationships/hyperlink" Target="http://research.stlouisfed.org/fred2/series/WASCUR" TargetMode="Externa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6.xml"/><Relationship Id="rId1" Type="http://schemas.openxmlformats.org/officeDocument/2006/relationships/vmlDrawing" Target="../drawings/vmlDrawing133.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133.bin"/></Relationships>
</file>

<file path=ppt/slides/_rels/slide183.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134.vml"/></Relationships>
</file>

<file path=ppt/slides/_rels/slide18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6.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7.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7.xml"/><Relationship Id="rId1" Type="http://schemas.openxmlformats.org/officeDocument/2006/relationships/vmlDrawing" Target="../drawings/vmlDrawing135.vml"/><Relationship Id="rId4" Type="http://schemas.openxmlformats.org/officeDocument/2006/relationships/oleObject" Target="../embeddings/oleObject134.bin"/></Relationships>
</file>

<file path=ppt/slides/_rels/slide1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7.xml"/><Relationship Id="rId1" Type="http://schemas.openxmlformats.org/officeDocument/2006/relationships/vmlDrawing" Target="../drawings/vmlDrawing136.vml"/><Relationship Id="rId4" Type="http://schemas.openxmlformats.org/officeDocument/2006/relationships/oleObject" Target="../embeddings/oleObject135.bin"/></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7.xml"/><Relationship Id="rId1" Type="http://schemas.openxmlformats.org/officeDocument/2006/relationships/vmlDrawing" Target="../drawings/vmlDrawing137.vml"/><Relationship Id="rId4" Type="http://schemas.openxmlformats.org/officeDocument/2006/relationships/oleObject" Target="../embeddings/oleObject13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6.xml"/><Relationship Id="rId1" Type="http://schemas.openxmlformats.org/officeDocument/2006/relationships/vmlDrawing" Target="../drawings/vmlDrawing138.vml"/><Relationship Id="rId4" Type="http://schemas.openxmlformats.org/officeDocument/2006/relationships/oleObject" Target="../embeddings/oleObject137.bin"/></Relationships>
</file>

<file path=ppt/slides/_rels/slide1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7.xml"/><Relationship Id="rId1" Type="http://schemas.openxmlformats.org/officeDocument/2006/relationships/vmlDrawing" Target="../drawings/vmlDrawing139.vml"/><Relationship Id="rId4" Type="http://schemas.openxmlformats.org/officeDocument/2006/relationships/oleObject" Target="../embeddings/oleObject138.bin"/></Relationships>
</file>

<file path=ppt/slides/_rels/slide193.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notesSlide" Target="../notesSlides/notesSlide175.xml"/><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6.xml"/><Relationship Id="rId1" Type="http://schemas.openxmlformats.org/officeDocument/2006/relationships/vmlDrawing" Target="../drawings/vmlDrawing140.vml"/><Relationship Id="rId4" Type="http://schemas.openxmlformats.org/officeDocument/2006/relationships/oleObject" Target="../embeddings/oleObject139.bin"/></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6.xml"/><Relationship Id="rId1" Type="http://schemas.openxmlformats.org/officeDocument/2006/relationships/vmlDrawing" Target="../drawings/vmlDrawing141.vml"/><Relationship Id="rId4" Type="http://schemas.openxmlformats.org/officeDocument/2006/relationships/oleObject" Target="../embeddings/oleObject140.bin"/></Relationships>
</file>

<file path=ppt/slides/_rels/slide1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2.xml"/><Relationship Id="rId1" Type="http://schemas.openxmlformats.org/officeDocument/2006/relationships/vmlDrawing" Target="../drawings/vmlDrawing142.vml"/><Relationship Id="rId4" Type="http://schemas.openxmlformats.org/officeDocument/2006/relationships/oleObject" Target="../embeddings/oleObject141.bin"/></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6.xml"/><Relationship Id="rId1" Type="http://schemas.openxmlformats.org/officeDocument/2006/relationships/vmlDrawing" Target="../drawings/vmlDrawing143.vml"/><Relationship Id="rId4" Type="http://schemas.openxmlformats.org/officeDocument/2006/relationships/oleObject" Target="../embeddings/oleObject142.bin"/></Relationships>
</file>

<file path=ppt/slides/_rels/slide19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vmlDrawing" Target="../drawings/vmlDrawing144.vml"/><Relationship Id="rId5" Type="http://schemas.openxmlformats.org/officeDocument/2006/relationships/oleObject" Target="../embeddings/oleObject143.bin"/><Relationship Id="rId4" Type="http://schemas.openxmlformats.org/officeDocument/2006/relationships/notesSlide" Target="../notesSlides/notesSlide18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oleObject" Target="../embeddings/oleObject15.bin"/><Relationship Id="rId4" Type="http://schemas.openxmlformats.org/officeDocument/2006/relationships/hyperlink" Target="http://research.stlouisfed.org/fred2/series/WASCUR" TargetMode="Externa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6.xml"/><Relationship Id="rId1" Type="http://schemas.openxmlformats.org/officeDocument/2006/relationships/vmlDrawing" Target="../drawings/vmlDrawing145.vml"/><Relationship Id="rId4" Type="http://schemas.openxmlformats.org/officeDocument/2006/relationships/oleObject" Target="../embeddings/oleObject144.bin"/></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6.xml"/><Relationship Id="rId1" Type="http://schemas.openxmlformats.org/officeDocument/2006/relationships/vmlDrawing" Target="../drawings/vmlDrawing146.vml"/><Relationship Id="rId4" Type="http://schemas.openxmlformats.org/officeDocument/2006/relationships/oleObject" Target="../embeddings/oleObject145.bin"/></Relationships>
</file>

<file path=ppt/slides/_rels/slide202.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184.xml"/><Relationship Id="rId1" Type="http://schemas.openxmlformats.org/officeDocument/2006/relationships/slideLayout" Target="../slideLayouts/slideLayout6.xml"/><Relationship Id="rId4" Type="http://schemas.openxmlformats.org/officeDocument/2006/relationships/image" Target="../media/image179.png"/></Relationships>
</file>

<file path=ppt/slides/_rels/slide20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85.xml"/><Relationship Id="rId1" Type="http://schemas.openxmlformats.org/officeDocument/2006/relationships/slideLayout" Target="../slideLayouts/slideLayout6.xml"/><Relationship Id="rId4" Type="http://schemas.openxmlformats.org/officeDocument/2006/relationships/image" Target="../media/image179.png"/></Relationships>
</file>

<file path=ppt/slides/_rels/slide204.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86.xml"/><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87.xml"/><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6.xml"/><Relationship Id="rId1" Type="http://schemas.openxmlformats.org/officeDocument/2006/relationships/vmlDrawing" Target="../drawings/vmlDrawing147.vml"/><Relationship Id="rId4" Type="http://schemas.openxmlformats.org/officeDocument/2006/relationships/oleObject" Target="../embeddings/oleObject146.bin"/></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7.xml"/><Relationship Id="rId1" Type="http://schemas.openxmlformats.org/officeDocument/2006/relationships/vmlDrawing" Target="../drawings/vmlDrawing148.vml"/><Relationship Id="rId4" Type="http://schemas.openxmlformats.org/officeDocument/2006/relationships/oleObject" Target="../embeddings/oleObject147.bin"/></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7.xml"/><Relationship Id="rId1" Type="http://schemas.openxmlformats.org/officeDocument/2006/relationships/vmlDrawing" Target="../drawings/vmlDrawing149.vml"/><Relationship Id="rId4" Type="http://schemas.openxmlformats.org/officeDocument/2006/relationships/oleObject" Target="../embeddings/oleObject148.bin"/></Relationships>
</file>

<file path=ppt/slides/_rels/slide2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hyperlink" Target="http://www2.fdic.gov/qbp/" TargetMode="External"/><Relationship Id="rId4" Type="http://schemas.openxmlformats.org/officeDocument/2006/relationships/oleObject" Target="../embeddings/oleObject16.bin"/></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6.xml"/><Relationship Id="rId1" Type="http://schemas.openxmlformats.org/officeDocument/2006/relationships/vmlDrawing" Target="../drawings/vmlDrawing150.vml"/><Relationship Id="rId4" Type="http://schemas.openxmlformats.org/officeDocument/2006/relationships/oleObject" Target="../embeddings/oleObject149.bin"/></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7.xml"/><Relationship Id="rId1" Type="http://schemas.openxmlformats.org/officeDocument/2006/relationships/vmlDrawing" Target="../drawings/vmlDrawing151.vml"/><Relationship Id="rId4" Type="http://schemas.openxmlformats.org/officeDocument/2006/relationships/oleObject" Target="../embeddings/oleObject150.bin"/></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7.xml"/><Relationship Id="rId1" Type="http://schemas.openxmlformats.org/officeDocument/2006/relationships/vmlDrawing" Target="../drawings/vmlDrawing152.vml"/><Relationship Id="rId4" Type="http://schemas.openxmlformats.org/officeDocument/2006/relationships/oleObject" Target="../embeddings/oleObject151.bin"/></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6.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6.xml"/><Relationship Id="rId1" Type="http://schemas.openxmlformats.org/officeDocument/2006/relationships/vmlDrawing" Target="../drawings/vmlDrawing153.vml"/><Relationship Id="rId4" Type="http://schemas.openxmlformats.org/officeDocument/2006/relationships/oleObject" Target="../embeddings/oleObject152.bin"/></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6.xml"/><Relationship Id="rId1" Type="http://schemas.openxmlformats.org/officeDocument/2006/relationships/vmlDrawing" Target="../drawings/vmlDrawing154.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53.bin"/></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6.xml"/><Relationship Id="rId1" Type="http://schemas.openxmlformats.org/officeDocument/2006/relationships/vmlDrawing" Target="../drawings/vmlDrawing155.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54.bin"/></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7.xml"/><Relationship Id="rId1" Type="http://schemas.openxmlformats.org/officeDocument/2006/relationships/vmlDrawing" Target="../drawings/vmlDrawing156.vml"/><Relationship Id="rId4" Type="http://schemas.openxmlformats.org/officeDocument/2006/relationships/oleObject" Target="../embeddings/oleObject15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hyperlink" Target="http://www2.fdic.gov/qbp/" TargetMode="External"/><Relationship Id="rId4" Type="http://schemas.openxmlformats.org/officeDocument/2006/relationships/oleObject" Target="../embeddings/oleObject17.bin"/></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6.xml"/><Relationship Id="rId1" Type="http://schemas.openxmlformats.org/officeDocument/2006/relationships/vmlDrawing" Target="../drawings/vmlDrawing157.vml"/><Relationship Id="rId4" Type="http://schemas.openxmlformats.org/officeDocument/2006/relationships/oleObject" Target="../embeddings/oleObject156.bin"/></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6.xml"/><Relationship Id="rId1" Type="http://schemas.openxmlformats.org/officeDocument/2006/relationships/vmlDrawing" Target="../drawings/vmlDrawing158.vml"/><Relationship Id="rId4" Type="http://schemas.openxmlformats.org/officeDocument/2006/relationships/oleObject" Target="../embeddings/oleObject157.bin"/></Relationships>
</file>

<file path=ppt/slides/_rels/slide222.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7.xml"/><Relationship Id="rId1" Type="http://schemas.openxmlformats.org/officeDocument/2006/relationships/vmlDrawing" Target="../drawings/vmlDrawing159.vml"/><Relationship Id="rId4" Type="http://schemas.openxmlformats.org/officeDocument/2006/relationships/oleObject" Target="../embeddings/oleObject158.bin"/></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6.xml"/><Relationship Id="rId1" Type="http://schemas.openxmlformats.org/officeDocument/2006/relationships/vmlDrawing" Target="../drawings/vmlDrawing160.vml"/><Relationship Id="rId4" Type="http://schemas.openxmlformats.org/officeDocument/2006/relationships/oleObject" Target="../embeddings/oleObject159.bin"/></Relationships>
</file>

<file path=ppt/slides/_rels/slide225.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7.xml"/><Relationship Id="rId1" Type="http://schemas.openxmlformats.org/officeDocument/2006/relationships/vmlDrawing" Target="../drawings/vmlDrawing161.vml"/><Relationship Id="rId4" Type="http://schemas.openxmlformats.org/officeDocument/2006/relationships/oleObject" Target="../embeddings/oleObject160.bin"/></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7.xml"/><Relationship Id="rId1" Type="http://schemas.openxmlformats.org/officeDocument/2006/relationships/vmlDrawing" Target="../drawings/vmlDrawing162.vml"/><Relationship Id="rId4" Type="http://schemas.openxmlformats.org/officeDocument/2006/relationships/oleObject" Target="../embeddings/oleObject161.bin"/></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7.xml"/><Relationship Id="rId1" Type="http://schemas.openxmlformats.org/officeDocument/2006/relationships/vmlDrawing" Target="../drawings/vmlDrawing163.vml"/><Relationship Id="rId4" Type="http://schemas.openxmlformats.org/officeDocument/2006/relationships/oleObject" Target="../embeddings/oleObject162.bin"/></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6.xml"/><Relationship Id="rId1" Type="http://schemas.openxmlformats.org/officeDocument/2006/relationships/vmlDrawing" Target="../drawings/vmlDrawing164.vml"/><Relationship Id="rId4" Type="http://schemas.openxmlformats.org/officeDocument/2006/relationships/oleObject" Target="../embeddings/oleObject163.bin"/></Relationships>
</file>

<file path=ppt/slides/_rels/slide229.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hyperlink" Target="http://www.ism.ws/ismreport/mfgrob.cfm" TargetMode="External"/><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hyperlink" Target="http://www.census.gov/manufacturing/m3/" TargetMode="External"/><Relationship Id="rId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hyperlink" Target="http://www.census.gov/manufacturing/m3/" TargetMode="External"/><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hyperlink" Target="http://www.federalreserve.gov/releases/g17/Current/default.htm" TargetMode="External"/><Relationship Id="rId5" Type="http://schemas.openxmlformats.org/officeDocument/2006/relationships/oleObject" Target="../embeddings/oleObject24.bin"/><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hyperlink" Target="http://data.bls.gov/" TargetMode="External"/><Relationship Id="rId4"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hyperlink" Target="http://www.ism.ws/ismreport/nonmfgrob.cfm" TargetMode="External"/><Relationship Id="rId4" Type="http://schemas.openxmlformats.org/officeDocument/2006/relationships/oleObject" Target="../embeddings/oleObject26.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27.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hyperlink" Target="http://www.bls.gov/news.release/cewbd.t08.htm" TargetMode="External"/><Relationship Id="rId4" Type="http://schemas.openxmlformats.org/officeDocument/2006/relationships/oleObject" Target="../embeddings/oleObject28.bin"/></Relationships>
</file>

<file path=ppt/slides/_rels/slide34.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4.gi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oleObject" Target="../embeddings/oleObject3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31.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vmlDrawing" Target="../drawings/vmlDrawing36.vml"/><Relationship Id="rId4" Type="http://schemas.openxmlformats.org/officeDocument/2006/relationships/oleObject" Target="../embeddings/oleObject36.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vmlDrawing" Target="../drawings/vmlDrawing37.vml"/><Relationship Id="rId4" Type="http://schemas.openxmlformats.org/officeDocument/2006/relationships/oleObject" Target="../embeddings/oleObject37.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vmlDrawing" Target="../drawings/vmlDrawing38.vml"/><Relationship Id="rId4" Type="http://schemas.openxmlformats.org/officeDocument/2006/relationships/oleObject" Target="../embeddings/oleObject38.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oleObject" Target="../embeddings/oleObject39.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oleObject" Target="../embeddings/oleObject40.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oleObject" Target="../embeddings/oleObject41.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oleObject" Target="../embeddings/oleObject42.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oleObject" Target="../embeddings/oleObject43.bin"/></Relationships>
</file>

<file path=ppt/slides/_rels/slide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44.vml"/><Relationship Id="rId4" Type="http://schemas.openxmlformats.org/officeDocument/2006/relationships/oleObject" Target="../embeddings/oleObject44.bin"/></Relationships>
</file>

<file path=ppt/slides/_rels/slide56.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5.vml"/><Relationship Id="rId4" Type="http://schemas.openxmlformats.org/officeDocument/2006/relationships/oleObject" Target="../embeddings/oleObject45.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6.vml"/><Relationship Id="rId4" Type="http://schemas.openxmlformats.org/officeDocument/2006/relationships/oleObject" Target="../embeddings/oleObject46.bin"/></Relationships>
</file>

<file path=ppt/slides/_rels/slide5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0.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58.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7.vml"/><Relationship Id="rId4" Type="http://schemas.openxmlformats.org/officeDocument/2006/relationships/oleObject" Target="../embeddings/oleObject47.bin"/></Relationships>
</file>

<file path=ppt/slides/_rels/slide61.xml.rels><?xml version="1.0" encoding="UTF-8" standalone="yes"?>
<Relationships xmlns="http://schemas.openxmlformats.org/package/2006/relationships"><Relationship Id="rId2" Type="http://schemas.openxmlformats.org/officeDocument/2006/relationships/hyperlink" Target="http://tropical.atmos.colostate.edu/forecasts/2013/apr2013/apr2013.pd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64.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48.vml"/><Relationship Id="rId4" Type="http://schemas.openxmlformats.org/officeDocument/2006/relationships/oleObject" Target="../embeddings/oleObject48.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49.vml"/><Relationship Id="rId4" Type="http://schemas.openxmlformats.org/officeDocument/2006/relationships/oleObject" Target="../embeddings/oleObject49.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0.vml"/><Relationship Id="rId4" Type="http://schemas.openxmlformats.org/officeDocument/2006/relationships/oleObject" Target="../embeddings/oleObject50.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1.vml"/><Relationship Id="rId4" Type="http://schemas.openxmlformats.org/officeDocument/2006/relationships/oleObject" Target="../embeddings/oleObject51.bin"/></Relationships>
</file>

<file path=ppt/slides/_rels/slide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hyperlink" Target="http://www.fema.gov/disasters" TargetMode="External"/><Relationship Id="rId4" Type="http://schemas.openxmlformats.org/officeDocument/2006/relationships/oleObject" Target="../embeddings/oleObject52.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53.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54.bin"/></Relationships>
</file>

<file path=ppt/slides/_rels/slide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www.spc.noaa.gov/climo/online/monthly/2011_annual_summary.html" TargetMode="External"/><Relationship Id="rId2" Type="http://schemas.openxmlformats.org/officeDocument/2006/relationships/notesSlide" Target="../notesSlides/notesSlide73.xml"/><Relationship Id="rId1" Type="http://schemas.openxmlformats.org/officeDocument/2006/relationships/slideLayout" Target="../slideLayouts/slideLayout13.xml"/><Relationship Id="rId4" Type="http://schemas.openxmlformats.org/officeDocument/2006/relationships/image" Target="../media/image73.gif"/></Relationships>
</file>

<file path=ppt/slides/_rels/slide79.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74.xml"/><Relationship Id="rId1" Type="http://schemas.openxmlformats.org/officeDocument/2006/relationships/slideLayout" Target="../slideLayouts/slideLayout13.xml"/><Relationship Id="rId4" Type="http://schemas.openxmlformats.org/officeDocument/2006/relationships/image" Target="../media/image74.gi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75.xml"/><Relationship Id="rId1" Type="http://schemas.openxmlformats.org/officeDocument/2006/relationships/slideLayout" Target="../slideLayouts/slideLayout13.xml"/><Relationship Id="rId4" Type="http://schemas.openxmlformats.org/officeDocument/2006/relationships/image" Target="../media/image75.gif"/></Relationships>
</file>

<file path=ppt/slides/_rels/slide81.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76.xml"/><Relationship Id="rId1" Type="http://schemas.openxmlformats.org/officeDocument/2006/relationships/slideLayout" Target="../slideLayouts/slideLayout13.xml"/><Relationship Id="rId5" Type="http://schemas.openxmlformats.org/officeDocument/2006/relationships/image" Target="../media/image76.png"/><Relationship Id="rId4" Type="http://schemas.openxmlformats.org/officeDocument/2006/relationships/hyperlink" Target="http://www.spc.noaa.gov/wcm/torngraph-big.png"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2.xml"/><Relationship Id="rId1" Type="http://schemas.openxmlformats.org/officeDocument/2006/relationships/vmlDrawing" Target="../drawings/vmlDrawing55.v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56.vml"/><Relationship Id="rId4" Type="http://schemas.openxmlformats.org/officeDocument/2006/relationships/oleObject" Target="../embeddings/oleObject56.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57.vml"/><Relationship Id="rId4" Type="http://schemas.openxmlformats.org/officeDocument/2006/relationships/oleObject" Target="../embeddings/oleObject57.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2.xml"/><Relationship Id="rId1" Type="http://schemas.openxmlformats.org/officeDocument/2006/relationships/vmlDrawing" Target="../drawings/vmlDrawing58.v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2.xml"/><Relationship Id="rId1" Type="http://schemas.openxmlformats.org/officeDocument/2006/relationships/vmlDrawing" Target="../drawings/vmlDrawing59.v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2.xml"/><Relationship Id="rId1" Type="http://schemas.openxmlformats.org/officeDocument/2006/relationships/vmlDrawing" Target="../drawings/vmlDrawing60.v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2.xml"/><Relationship Id="rId1" Type="http://schemas.openxmlformats.org/officeDocument/2006/relationships/vmlDrawing" Target="../drawings/vmlDrawing61.v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2.xml"/><Relationship Id="rId1" Type="http://schemas.openxmlformats.org/officeDocument/2006/relationships/vmlDrawing" Target="../drawings/vmlDrawing62.v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2.xml"/><Relationship Id="rId1" Type="http://schemas.openxmlformats.org/officeDocument/2006/relationships/vmlDrawing" Target="../drawings/vmlDrawing63.vml"/><Relationship Id="rId4" Type="http://schemas.openxmlformats.org/officeDocument/2006/relationships/oleObject" Target="../embeddings/oleObject6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344194"/>
            <a:ext cx="9104313" cy="1714315"/>
          </a:xfrm>
          <a:ln/>
        </p:spPr>
        <p:txBody>
          <a:bodyPr/>
          <a:lstStyle/>
          <a:p>
            <a:r>
              <a:rPr lang="en-US" sz="4400" dirty="0" smtClean="0"/>
              <a:t>Overview and Outlook for the P/C Insurance Industry:</a:t>
            </a:r>
            <a:br>
              <a:rPr lang="en-US" sz="4400" dirty="0" smtClean="0"/>
            </a:br>
            <a:r>
              <a:rPr lang="en-US" sz="3600" i="1" dirty="0" smtClean="0"/>
              <a:t>Focus on Louisiana Markets</a:t>
            </a:r>
            <a:endParaRPr lang="en-US" sz="3400" i="1" dirty="0">
              <a:solidFill>
                <a:srgbClr val="C00000"/>
              </a:solidFill>
            </a:endParaRPr>
          </a:p>
        </p:txBody>
      </p:sp>
      <p:sp>
        <p:nvSpPr>
          <p:cNvPr id="94211" name="Rectangle 3"/>
          <p:cNvSpPr>
            <a:spLocks noGrp="1" noChangeArrowheads="1"/>
          </p:cNvSpPr>
          <p:nvPr>
            <p:ph type="subTitle" idx="1"/>
          </p:nvPr>
        </p:nvSpPr>
        <p:spPr>
          <a:xfrm>
            <a:off x="191729" y="4170308"/>
            <a:ext cx="8952271" cy="1737399"/>
          </a:xfrm>
        </p:spPr>
        <p:txBody>
          <a:bodyPr/>
          <a:lstStyle/>
          <a:p>
            <a:pPr>
              <a:lnSpc>
                <a:spcPct val="80000"/>
              </a:lnSpc>
            </a:pPr>
            <a:r>
              <a:rPr lang="en-US" dirty="0" smtClean="0"/>
              <a:t>Independent Insurance Agents of Louisiana</a:t>
            </a:r>
          </a:p>
          <a:p>
            <a:pPr>
              <a:lnSpc>
                <a:spcPct val="80000"/>
              </a:lnSpc>
            </a:pPr>
            <a:r>
              <a:rPr lang="en-US" dirty="0" smtClean="0"/>
              <a:t>Destin, FL</a:t>
            </a:r>
          </a:p>
          <a:p>
            <a:pPr>
              <a:lnSpc>
                <a:spcPct val="80000"/>
              </a:lnSpc>
            </a:pPr>
            <a:r>
              <a:rPr lang="en-US" sz="2800" dirty="0" smtClean="0"/>
              <a:t>June 26, 2013</a:t>
            </a:r>
          </a:p>
          <a:p>
            <a:pPr>
              <a:lnSpc>
                <a:spcPct val="80000"/>
              </a:lnSpc>
            </a:pPr>
            <a:r>
              <a:rPr lang="en-US" sz="2800" i="1" dirty="0" smtClean="0">
                <a:solidFill>
                  <a:srgbClr val="C00000"/>
                </a:solidFill>
              </a:rPr>
              <a:t>Download at: www.iii.org/presentations</a:t>
            </a:r>
            <a:endParaRPr lang="en-US" sz="2800" i="1" dirty="0">
              <a:solidFill>
                <a:srgbClr val="C0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2013:Q2</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10</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6771074" name="Picture 2" descr="http://www.philadelphiafed.org/research-and-data/regional-economy/indexes/leading/charts/2013/LeadingIndexes0113.jpg"/>
          <p:cNvPicPr>
            <a:picLocks noChangeAspect="1" noChangeArrowheads="1"/>
          </p:cNvPicPr>
          <p:nvPr/>
        </p:nvPicPr>
        <p:blipFill>
          <a:blip r:embed="rId4" cstate="email"/>
          <a:srcRect/>
          <a:stretch>
            <a:fillRect/>
          </a:stretch>
        </p:blipFill>
        <p:spPr bwMode="auto">
          <a:xfrm>
            <a:off x="116246" y="1119058"/>
            <a:ext cx="6717173" cy="5183419"/>
          </a:xfrm>
          <a:prstGeom prst="rect">
            <a:avLst/>
          </a:prstGeom>
          <a:noFill/>
        </p:spPr>
      </p:pic>
      <p:sp>
        <p:nvSpPr>
          <p:cNvPr id="14" name="AutoShape 8"/>
          <p:cNvSpPr>
            <a:spLocks noChangeArrowheads="1"/>
          </p:cNvSpPr>
          <p:nvPr/>
        </p:nvSpPr>
        <p:spPr bwMode="blackWhite">
          <a:xfrm>
            <a:off x="6764594" y="2448232"/>
            <a:ext cx="2251587" cy="1622323"/>
          </a:xfrm>
          <a:prstGeom prst="wedgeRectCallout">
            <a:avLst>
              <a:gd name="adj1" fmla="val -60238"/>
              <a:gd name="adj2" fmla="val -320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New England is relatively strong, suggesting future strength in the creation of insurable exposures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100</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p:oleObj spid="_x0000_s19319810" name="Chart" r:id="rId4" imgW="8439161" imgH="4324336" progId="MSGraph.Chart.8">
              <p:embed followColorScheme="full"/>
            </p:oleObj>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**Preliminary as of May 14,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8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Commercial (Business) Claims Were Nearly Seven Times More Expensive than Homeowners Claims; Vehicle Claims Were Unusually Expensive  Due to Extensive Flooding</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Hurricane Sandy: Flood Issues</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101</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575186" y="4445764"/>
            <a:ext cx="8185355"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Most of the Uninsured Direct Losses Are Due to Flooding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Rectangle 3"/>
          <p:cNvSpPr>
            <a:spLocks noChangeArrowheads="1"/>
          </p:cNvSpPr>
          <p:nvPr/>
        </p:nvSpPr>
        <p:spPr bwMode="auto">
          <a:xfrm>
            <a:off x="-1" y="6543596"/>
            <a:ext cx="8023123" cy="246221"/>
          </a:xfrm>
          <a:prstGeom prst="rect">
            <a:avLst/>
          </a:prstGeom>
          <a:noFill/>
          <a:ln w="9525" algn="ctr">
            <a:noFill/>
            <a:miter lim="800000"/>
            <a:headEnd/>
            <a:tailEnd/>
          </a:ln>
        </p:spPr>
        <p:txBody>
          <a:bodyPr wrap="square" anchor="ctr">
            <a:spAutoFit/>
          </a:bodyPr>
          <a:lstStyle/>
          <a:p>
            <a:pPr>
              <a:defRPr/>
            </a:pPr>
            <a:r>
              <a:rPr lang="en-US" sz="1000" dirty="0">
                <a:solidFill>
                  <a:schemeClr val="accent4">
                    <a:lumMod val="75000"/>
                  </a:schemeClr>
                </a:solidFill>
                <a:cs typeface="+mn-cs"/>
              </a:rPr>
              <a:t>Source: </a:t>
            </a:r>
            <a:r>
              <a:rPr lang="en-US" sz="1000" dirty="0" smtClean="0">
                <a:solidFill>
                  <a:schemeClr val="accent4">
                    <a:lumMod val="75000"/>
                  </a:schemeClr>
                </a:solidFill>
                <a:cs typeface="+mn-cs"/>
              </a:rPr>
              <a:t>Wharton Center for Risk Management and Decision Processes, </a:t>
            </a:r>
            <a:r>
              <a:rPr lang="en-US" sz="1000" i="1" dirty="0" smtClean="0">
                <a:solidFill>
                  <a:schemeClr val="accent4">
                    <a:lumMod val="75000"/>
                  </a:schemeClr>
                </a:solidFill>
                <a:cs typeface="+mn-cs"/>
              </a:rPr>
              <a:t>Issue Brief, </a:t>
            </a:r>
            <a:r>
              <a:rPr lang="en-US" sz="1000" dirty="0" smtClean="0">
                <a:solidFill>
                  <a:schemeClr val="accent4">
                    <a:lumMod val="75000"/>
                  </a:schemeClr>
                </a:solidFill>
                <a:cs typeface="+mn-cs"/>
              </a:rPr>
              <a:t>Nov. 2012; Insurance Information Institute.</a:t>
            </a:r>
            <a:endParaRPr lang="en-US" sz="1000" i="1" dirty="0">
              <a:solidFill>
                <a:schemeClr val="accent4">
                  <a:lumMod val="75000"/>
                </a:schemeClr>
              </a:solidFill>
              <a:cs typeface="+mn-cs"/>
            </a:endParaRPr>
          </a:p>
        </p:txBody>
      </p:sp>
      <p:sp>
        <p:nvSpPr>
          <p:cNvPr id="16" name="Title 15"/>
          <p:cNvSpPr>
            <a:spLocks noGrp="1"/>
          </p:cNvSpPr>
          <p:nvPr>
            <p:ph type="title" idx="4294967295"/>
          </p:nvPr>
        </p:nvSpPr>
        <p:spPr>
          <a:xfrm>
            <a:off x="287338" y="158750"/>
            <a:ext cx="7256462" cy="719138"/>
          </a:xfrm>
        </p:spPr>
        <p:txBody>
          <a:bodyPr/>
          <a:lstStyle/>
          <a:p>
            <a:pPr>
              <a:defRPr/>
            </a:pPr>
            <a:r>
              <a:rPr lang="en-US" kern="1200" dirty="0" smtClean="0">
                <a:solidFill>
                  <a:srgbClr val="28688C"/>
                </a:solidFill>
                <a:latin typeface="Arial"/>
                <a:ea typeface="Arial Unicode MS"/>
                <a:cs typeface="Arial"/>
              </a:rPr>
              <a:t>Residential NFIP Flood Take-Up Rates in NJ (2010) &amp; Sandy Storm Surge</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78C5944E-386F-40B1-B026-705BED1D17C7}" type="slidenum">
              <a:rPr lang="en-US" sz="1000">
                <a:solidFill>
                  <a:schemeClr val="accent4">
                    <a:lumMod val="75000"/>
                  </a:schemeClr>
                </a:solidFill>
                <a:latin typeface="+mn-lt"/>
                <a:cs typeface="+mn-cs"/>
              </a:rPr>
              <a:pPr algn="r">
                <a:defRPr/>
              </a:pPr>
              <a:t>102</a:t>
            </a:fld>
            <a:endParaRPr lang="en-US" sz="1000" dirty="0">
              <a:solidFill>
                <a:schemeClr val="accent4">
                  <a:lumMod val="75000"/>
                </a:schemeClr>
              </a:solidFill>
              <a:latin typeface="+mn-lt"/>
              <a:cs typeface="+mn-cs"/>
            </a:endParaRPr>
          </a:p>
        </p:txBody>
      </p:sp>
      <p:pic>
        <p:nvPicPr>
          <p:cNvPr id="13880322" name="Picture 2"/>
          <p:cNvPicPr>
            <a:picLocks noChangeAspect="1" noChangeArrowheads="1"/>
          </p:cNvPicPr>
          <p:nvPr/>
        </p:nvPicPr>
        <p:blipFill>
          <a:blip r:embed="rId3" cstate="email"/>
          <a:srcRect/>
          <a:stretch>
            <a:fillRect/>
          </a:stretch>
        </p:blipFill>
        <p:spPr bwMode="auto">
          <a:xfrm>
            <a:off x="678426" y="1029624"/>
            <a:ext cx="4599005" cy="5533407"/>
          </a:xfrm>
          <a:prstGeom prst="rect">
            <a:avLst/>
          </a:prstGeom>
          <a:noFill/>
          <a:ln w="9525">
            <a:noFill/>
            <a:miter lim="800000"/>
            <a:headEnd/>
            <a:tailEnd/>
          </a:ln>
        </p:spPr>
      </p:pic>
      <p:sp>
        <p:nvSpPr>
          <p:cNvPr id="10" name="AutoShape 7"/>
          <p:cNvSpPr>
            <a:spLocks noChangeArrowheads="1"/>
          </p:cNvSpPr>
          <p:nvPr/>
        </p:nvSpPr>
        <p:spPr bwMode="blackWhite">
          <a:xfrm>
            <a:off x="5082989" y="2747445"/>
            <a:ext cx="3662805" cy="1588581"/>
          </a:xfrm>
          <a:prstGeom prst="wedgeRectCallout">
            <a:avLst>
              <a:gd name="adj1" fmla="val -71934"/>
              <a:gd name="adj2" fmla="val -238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Flood coverage penetration rates were extremely low in many very vulnerable areas in NJ, with take-up rates far below 50% in many areas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Rectangle 3"/>
          <p:cNvSpPr>
            <a:spLocks noChangeArrowheads="1"/>
          </p:cNvSpPr>
          <p:nvPr/>
        </p:nvSpPr>
        <p:spPr bwMode="auto">
          <a:xfrm>
            <a:off x="-1" y="6543596"/>
            <a:ext cx="8023123" cy="246221"/>
          </a:xfrm>
          <a:prstGeom prst="rect">
            <a:avLst/>
          </a:prstGeom>
          <a:noFill/>
          <a:ln w="9525" algn="ctr">
            <a:noFill/>
            <a:miter lim="800000"/>
            <a:headEnd/>
            <a:tailEnd/>
          </a:ln>
        </p:spPr>
        <p:txBody>
          <a:bodyPr wrap="square" anchor="ctr">
            <a:spAutoFit/>
          </a:bodyPr>
          <a:lstStyle/>
          <a:p>
            <a:pPr>
              <a:defRPr/>
            </a:pPr>
            <a:r>
              <a:rPr lang="en-US" sz="1000" dirty="0">
                <a:solidFill>
                  <a:schemeClr val="accent4">
                    <a:lumMod val="75000"/>
                  </a:schemeClr>
                </a:solidFill>
                <a:cs typeface="+mn-cs"/>
              </a:rPr>
              <a:t>Source: </a:t>
            </a:r>
            <a:r>
              <a:rPr lang="en-US" sz="1000" dirty="0" smtClean="0">
                <a:solidFill>
                  <a:schemeClr val="accent4">
                    <a:lumMod val="75000"/>
                  </a:schemeClr>
                </a:solidFill>
                <a:cs typeface="+mn-cs"/>
              </a:rPr>
              <a:t>Wharton Center for Risk Management and Decision Processes, </a:t>
            </a:r>
            <a:r>
              <a:rPr lang="en-US" sz="1000" i="1" dirty="0" smtClean="0">
                <a:solidFill>
                  <a:schemeClr val="accent4">
                    <a:lumMod val="75000"/>
                  </a:schemeClr>
                </a:solidFill>
                <a:cs typeface="+mn-cs"/>
              </a:rPr>
              <a:t>Issue Brief, </a:t>
            </a:r>
            <a:r>
              <a:rPr lang="en-US" sz="1000" dirty="0" smtClean="0">
                <a:solidFill>
                  <a:schemeClr val="accent4">
                    <a:lumMod val="75000"/>
                  </a:schemeClr>
                </a:solidFill>
                <a:cs typeface="+mn-cs"/>
              </a:rPr>
              <a:t>Nov. 2012; Insurance Information Institute.</a:t>
            </a:r>
            <a:endParaRPr lang="en-US" sz="1000" i="1" dirty="0">
              <a:solidFill>
                <a:schemeClr val="accent4">
                  <a:lumMod val="75000"/>
                </a:schemeClr>
              </a:solidFill>
              <a:cs typeface="+mn-cs"/>
            </a:endParaRPr>
          </a:p>
        </p:txBody>
      </p:sp>
      <p:sp>
        <p:nvSpPr>
          <p:cNvPr id="16" name="Title 15"/>
          <p:cNvSpPr>
            <a:spLocks noGrp="1"/>
          </p:cNvSpPr>
          <p:nvPr>
            <p:ph type="title" idx="4294967295"/>
          </p:nvPr>
        </p:nvSpPr>
        <p:spPr>
          <a:xfrm>
            <a:off x="287338" y="158750"/>
            <a:ext cx="7256462" cy="719138"/>
          </a:xfrm>
        </p:spPr>
        <p:txBody>
          <a:bodyPr/>
          <a:lstStyle/>
          <a:p>
            <a:pPr>
              <a:defRPr/>
            </a:pPr>
            <a:r>
              <a:rPr lang="en-US" kern="1200" dirty="0" smtClean="0">
                <a:solidFill>
                  <a:srgbClr val="28688C"/>
                </a:solidFill>
                <a:latin typeface="Arial"/>
                <a:ea typeface="Arial Unicode MS"/>
                <a:cs typeface="Arial"/>
              </a:rPr>
              <a:t>Residential NFIP Flood Take-Up Rates in NY, CT (2010) &amp; Sandy Storm Surge</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78C5944E-386F-40B1-B026-705BED1D17C7}" type="slidenum">
              <a:rPr lang="en-US" sz="1000">
                <a:solidFill>
                  <a:schemeClr val="accent4">
                    <a:lumMod val="75000"/>
                  </a:schemeClr>
                </a:solidFill>
                <a:latin typeface="+mn-lt"/>
                <a:cs typeface="+mn-cs"/>
              </a:rPr>
              <a:pPr algn="r">
                <a:defRPr/>
              </a:pPr>
              <a:t>103</a:t>
            </a:fld>
            <a:endParaRPr lang="en-US" sz="1000" dirty="0">
              <a:solidFill>
                <a:schemeClr val="accent4">
                  <a:lumMod val="75000"/>
                </a:schemeClr>
              </a:solidFill>
              <a:latin typeface="+mn-lt"/>
              <a:cs typeface="+mn-cs"/>
            </a:endParaRPr>
          </a:p>
        </p:txBody>
      </p:sp>
      <p:pic>
        <p:nvPicPr>
          <p:cNvPr id="13882370" name="Picture 2"/>
          <p:cNvPicPr>
            <a:picLocks noChangeAspect="1" noChangeArrowheads="1"/>
          </p:cNvPicPr>
          <p:nvPr/>
        </p:nvPicPr>
        <p:blipFill>
          <a:blip r:embed="rId3" cstate="email"/>
          <a:srcRect/>
          <a:stretch>
            <a:fillRect/>
          </a:stretch>
        </p:blipFill>
        <p:spPr bwMode="auto">
          <a:xfrm>
            <a:off x="191729" y="1178850"/>
            <a:ext cx="7447936" cy="5299071"/>
          </a:xfrm>
          <a:prstGeom prst="rect">
            <a:avLst/>
          </a:prstGeom>
          <a:noFill/>
          <a:ln w="9525">
            <a:noFill/>
            <a:miter lim="800000"/>
            <a:headEnd/>
            <a:tailEnd/>
          </a:ln>
        </p:spPr>
      </p:pic>
      <p:sp>
        <p:nvSpPr>
          <p:cNvPr id="8" name="AutoShape 7"/>
          <p:cNvSpPr>
            <a:spLocks noChangeArrowheads="1"/>
          </p:cNvSpPr>
          <p:nvPr/>
        </p:nvSpPr>
        <p:spPr bwMode="blackWhite">
          <a:xfrm>
            <a:off x="7285703" y="3008671"/>
            <a:ext cx="1858297" cy="3067664"/>
          </a:xfrm>
          <a:prstGeom prst="wedgeRectCallout">
            <a:avLst>
              <a:gd name="adj1" fmla="val -86220"/>
              <a:gd name="adj2" fmla="val -382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Flood coverage penetration rates were extremely low in many very vulnerable areas of  NY and CT, with take-up rates far below 50% in many areas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66676" y="80042"/>
            <a:ext cx="7853643" cy="860425"/>
          </a:xfrm>
        </p:spPr>
        <p:txBody>
          <a:bodyPr/>
          <a:lstStyle/>
          <a:p>
            <a:r>
              <a:rPr lang="en-US" dirty="0" smtClean="0"/>
              <a:t>Hurricane Sandy: National Flood Insurance Program Payment, by State*</a:t>
            </a:r>
          </a:p>
        </p:txBody>
      </p:sp>
      <p:graphicFrame>
        <p:nvGraphicFramePr>
          <p:cNvPr id="95234" name="Object 2"/>
          <p:cNvGraphicFramePr>
            <a:graphicFrameLocks/>
          </p:cNvGraphicFramePr>
          <p:nvPr/>
        </p:nvGraphicFramePr>
        <p:xfrm>
          <a:off x="215153" y="1276910"/>
          <a:ext cx="8673353" cy="4330700"/>
        </p:xfrm>
        <a:graphic>
          <a:graphicData uri="http://schemas.openxmlformats.org/presentationml/2006/ole">
            <p:oleObj spid="_x0000_s16358402" name="Chart" r:id="rId4" imgW="8439161" imgH="4333784" progId="MSGraph.Chart.8">
              <p:embed followColorScheme="full"/>
            </p:oleObj>
          </a:graphicData>
        </a:graphic>
      </p:graphicFrame>
      <p:sp>
        <p:nvSpPr>
          <p:cNvPr id="6" name="Rectangle 5"/>
          <p:cNvSpPr>
            <a:spLocks noChangeArrowheads="1"/>
          </p:cNvSpPr>
          <p:nvPr/>
        </p:nvSpPr>
        <p:spPr bwMode="blackWhite">
          <a:xfrm>
            <a:off x="454398" y="5585359"/>
            <a:ext cx="8232401" cy="685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NFIP Will Ultimately Likely Pay Close to $7 Billion to 100,000 Policyholders Across 9 States and DC in the Wake of Hurricane Sandy</a:t>
            </a:r>
            <a:endParaRPr lang="en-US" b="1" dirty="0">
              <a:solidFill>
                <a:srgbClr val="FFFFFF"/>
              </a:solidFill>
            </a:endParaRPr>
          </a:p>
        </p:txBody>
      </p:sp>
      <p:sp>
        <p:nvSpPr>
          <p:cNvPr id="95239" name="Rectangle 110"/>
          <p:cNvSpPr>
            <a:spLocks noGrp="1" noChangeArrowheads="1"/>
          </p:cNvSpPr>
          <p:nvPr>
            <p:ph type="sldNum" sz="quarter" idx="12"/>
          </p:nvPr>
        </p:nvSpPr>
        <p:spPr>
          <a:noFill/>
        </p:spPr>
        <p:txBody>
          <a:bodyPr/>
          <a:lstStyle/>
          <a:p>
            <a:fld id="{108AF790-FF04-42DB-8600-2355AD6BD9B9}" type="slidenum">
              <a:rPr lang="en-US" smtClean="0"/>
              <a:pPr/>
              <a:t>104</a:t>
            </a:fld>
            <a:endParaRPr lang="en-US" smtClean="0"/>
          </a:p>
        </p:txBody>
      </p:sp>
      <p:sp>
        <p:nvSpPr>
          <p:cNvPr id="10" name="AutoShape 8"/>
          <p:cNvSpPr>
            <a:spLocks noChangeArrowheads="1"/>
          </p:cNvSpPr>
          <p:nvPr/>
        </p:nvSpPr>
        <p:spPr bwMode="blackWhite">
          <a:xfrm>
            <a:off x="3462367" y="1701272"/>
            <a:ext cx="2486149" cy="1398493"/>
          </a:xfrm>
          <a:prstGeom prst="wedgeRectCallout">
            <a:avLst>
              <a:gd name="adj1" fmla="val -115859"/>
              <a:gd name="adj2" fmla="val -174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At $2.437B and $2.152B, respectively, NY and NJ sustained, by far, the largest NFIP flood losses from Hurricane Sandy</a:t>
            </a:r>
            <a:endParaRPr lang="en-US" sz="1600" b="1" dirty="0">
              <a:solidFill>
                <a:srgbClr val="FFFFFF"/>
              </a:solidFill>
              <a:latin typeface="Arial" pitchFamily="34" charset="0"/>
              <a:cs typeface="Arial" pitchFamily="34" charset="0"/>
            </a:endParaRPr>
          </a:p>
        </p:txBody>
      </p:sp>
      <p:sp>
        <p:nvSpPr>
          <p:cNvPr id="11" name="Rectangle 4"/>
          <p:cNvSpPr>
            <a:spLocks noChangeArrowheads="1"/>
          </p:cNvSpPr>
          <p:nvPr/>
        </p:nvSpPr>
        <p:spPr bwMode="black">
          <a:xfrm>
            <a:off x="255493" y="1196600"/>
            <a:ext cx="8221663"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TOTAL = $4.797 BILLION</a:t>
            </a:r>
            <a:endParaRPr lang="en-US" sz="2000" b="1" dirty="0">
              <a:solidFill>
                <a:srgbClr val="225A7A"/>
              </a:solidFill>
            </a:endParaRPr>
          </a:p>
        </p:txBody>
      </p:sp>
      <p:sp>
        <p:nvSpPr>
          <p:cNvPr id="14" name="Rectangle 6"/>
          <p:cNvSpPr>
            <a:spLocks noChangeArrowheads="1"/>
          </p:cNvSpPr>
          <p:nvPr/>
        </p:nvSpPr>
        <p:spPr bwMode="black">
          <a:xfrm>
            <a:off x="347663" y="107408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2" name="Rectangle 4"/>
          <p:cNvSpPr>
            <a:spLocks noChangeArrowheads="1"/>
          </p:cNvSpPr>
          <p:nvPr/>
        </p:nvSpPr>
        <p:spPr bwMode="auto">
          <a:xfrm>
            <a:off x="-127000" y="6258768"/>
            <a:ext cx="9191625"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*As of February 20, 2013.</a:t>
            </a:r>
          </a:p>
          <a:p>
            <a:pPr eaLnBrk="0" hangingPunct="0">
              <a:lnSpc>
                <a:spcPct val="85000"/>
              </a:lnSpc>
              <a:spcBef>
                <a:spcPct val="25000"/>
              </a:spcBef>
              <a:buClr>
                <a:schemeClr val="accent2"/>
              </a:buClr>
              <a:buFont typeface="Wingdings" pitchFamily="2" charset="2"/>
              <a:buNone/>
            </a:pPr>
            <a:r>
              <a:rPr lang="en-US" sz="1100" dirty="0" smtClean="0"/>
              <a:t>Sources: NFIP; Insurance Information Institute .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105</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Flood Loss Paid by the National Flood Insurance Program, 1980-2012E</a:t>
            </a:r>
          </a:p>
        </p:txBody>
      </p:sp>
      <p:sp>
        <p:nvSpPr>
          <p:cNvPr id="13319" name="Text Box 5"/>
          <p:cNvSpPr txBox="1">
            <a:spLocks noChangeArrowheads="1"/>
          </p:cNvSpPr>
          <p:nvPr/>
        </p:nvSpPr>
        <p:spPr bwMode="auto">
          <a:xfrm>
            <a:off x="0" y="638941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*Estimate as of 11/25/12.</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Department of Homeland Security, Federal Emergency Management Agency, NFIP; </a:t>
            </a:r>
            <a:r>
              <a:rPr lang="en-US" sz="1100" dirty="0"/>
              <a:t>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Billions (Original Values)</a:t>
            </a:r>
            <a:endParaRPr lang="en-US" sz="1600" b="1" dirty="0">
              <a:solidFill>
                <a:srgbClr val="225A7A"/>
              </a:solidFill>
            </a:endParaRPr>
          </a:p>
        </p:txBody>
      </p:sp>
      <p:graphicFrame>
        <p:nvGraphicFramePr>
          <p:cNvPr id="13314" name="Object 8"/>
          <p:cNvGraphicFramePr>
            <a:graphicFrameLocks noChangeAspect="1"/>
          </p:cNvGraphicFramePr>
          <p:nvPr/>
        </p:nvGraphicFramePr>
        <p:xfrm>
          <a:off x="352424" y="1408005"/>
          <a:ext cx="8536081" cy="4838700"/>
        </p:xfrm>
        <a:graphic>
          <a:graphicData uri="http://schemas.openxmlformats.org/presentationml/2006/ole">
            <p:oleObj spid="_x0000_s13845506" name="Chart" r:id="rId4" imgW="8343872" imgH="4381562" progId="MSGraph.Chart.8">
              <p:embed followColorScheme="full"/>
            </p:oleObj>
          </a:graphicData>
        </a:graphic>
      </p:graphicFrame>
      <p:sp>
        <p:nvSpPr>
          <p:cNvPr id="10" name="AutoShape 14"/>
          <p:cNvSpPr>
            <a:spLocks noChangeArrowheads="1"/>
          </p:cNvSpPr>
          <p:nvPr/>
        </p:nvSpPr>
        <p:spPr bwMode="blackWhite">
          <a:xfrm>
            <a:off x="1120877" y="2043776"/>
            <a:ext cx="2403682" cy="1672818"/>
          </a:xfrm>
          <a:prstGeom prst="wedgeRectCallout">
            <a:avLst>
              <a:gd name="adj1" fmla="val 70520"/>
              <a:gd name="adj2" fmla="val -317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Hurricanes Katrina and Rita accounted for the majority of 2005’s record $17.4B payout</a:t>
            </a:r>
            <a:endParaRPr lang="en-US" b="1" dirty="0">
              <a:solidFill>
                <a:schemeClr val="bg1"/>
              </a:solidFill>
            </a:endParaRPr>
          </a:p>
        </p:txBody>
      </p:sp>
      <p:sp>
        <p:nvSpPr>
          <p:cNvPr id="13" name="AutoShape 14"/>
          <p:cNvSpPr>
            <a:spLocks noChangeArrowheads="1"/>
          </p:cNvSpPr>
          <p:nvPr/>
        </p:nvSpPr>
        <p:spPr bwMode="blackWhite">
          <a:xfrm>
            <a:off x="4822722" y="3731341"/>
            <a:ext cx="1283111" cy="687229"/>
          </a:xfrm>
          <a:prstGeom prst="wedgeRectCallout">
            <a:avLst>
              <a:gd name="adj1" fmla="val 33395"/>
              <a:gd name="adj2" fmla="val 841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Hurricane Ike</a:t>
            </a:r>
            <a:endParaRPr lang="en-US"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105</a:t>
            </a:fld>
            <a:endParaRPr lang="en-US"/>
          </a:p>
        </p:txBody>
      </p:sp>
      <p:sp>
        <p:nvSpPr>
          <p:cNvPr id="18" name="AutoShape 7"/>
          <p:cNvSpPr>
            <a:spLocks noChangeArrowheads="1"/>
          </p:cNvSpPr>
          <p:nvPr/>
        </p:nvSpPr>
        <p:spPr bwMode="blackWhite">
          <a:xfrm>
            <a:off x="4793225" y="1401093"/>
            <a:ext cx="4100051" cy="1828800"/>
          </a:xfrm>
          <a:prstGeom prst="wedgeRectCallout">
            <a:avLst>
              <a:gd name="adj1" fmla="val 36729"/>
              <a:gd name="adj2" fmla="val 792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and other events could result in $7.5 billion in payouts from the NFIP in 2012, second only to 2005 and potentially exhausting the NFIP’s borrowing authority</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3000"/>
                            </p:stCondLst>
                            <p:childTnLst>
                              <p:par>
                                <p:cTn id="13" presetID="22" presetClass="entr" presetSubtype="4"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8"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106</a:t>
            </a:fld>
            <a:endParaRPr lang="en-US" sz="900"/>
          </a:p>
        </p:txBody>
      </p:sp>
      <p:sp>
        <p:nvSpPr>
          <p:cNvPr id="50182" name="Rectangle 2"/>
          <p:cNvSpPr>
            <a:spLocks noGrp="1" noChangeArrowheads="1"/>
          </p:cNvSpPr>
          <p:nvPr>
            <p:ph type="title" idx="4294967295"/>
          </p:nvPr>
        </p:nvSpPr>
        <p:spPr>
          <a:xfrm>
            <a:off x="88488" y="90488"/>
            <a:ext cx="7895303" cy="860425"/>
          </a:xfrm>
        </p:spPr>
        <p:txBody>
          <a:bodyPr/>
          <a:lstStyle/>
          <a:p>
            <a:r>
              <a:rPr lang="en-US" sz="2400" dirty="0" smtClean="0"/>
              <a:t>Federal Aid Requests for States With Greatest</a:t>
            </a:r>
            <a:br>
              <a:rPr lang="en-US" sz="2400" dirty="0" smtClean="0"/>
            </a:br>
            <a:r>
              <a:rPr lang="en-US" sz="2400" dirty="0" smtClean="0"/>
              <a:t>Sandy Impact  &amp; Federal Aid Proposals (as of 1/6/13)</a:t>
            </a:r>
          </a:p>
        </p:txBody>
      </p:sp>
      <p:sp>
        <p:nvSpPr>
          <p:cNvPr id="50183" name="Rectangle 4"/>
          <p:cNvSpPr>
            <a:spLocks noChangeArrowheads="1"/>
          </p:cNvSpPr>
          <p:nvPr/>
        </p:nvSpPr>
        <p:spPr bwMode="auto">
          <a:xfrm>
            <a:off x="-186199" y="6271722"/>
            <a:ext cx="6478121" cy="65479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*As of Jan. 2, 2013.</a:t>
            </a:r>
          </a:p>
          <a:p>
            <a:pPr eaLnBrk="0" hangingPunct="0">
              <a:lnSpc>
                <a:spcPct val="85000"/>
              </a:lnSpc>
              <a:spcBef>
                <a:spcPct val="25000"/>
              </a:spcBef>
              <a:buClr>
                <a:schemeClr val="accent2"/>
              </a:buClr>
              <a:buFont typeface="Wingdings" pitchFamily="2" charset="2"/>
              <a:buNone/>
            </a:pPr>
            <a:r>
              <a:rPr lang="en-US" sz="1100" dirty="0" smtClean="0"/>
              <a:t>Source: </a:t>
            </a:r>
            <a:r>
              <a:rPr lang="en-US" sz="1100" i="1" dirty="0" smtClean="0"/>
              <a:t>New York </a:t>
            </a:r>
            <a:r>
              <a:rPr lang="en-US" sz="1100" dirty="0" smtClean="0"/>
              <a:t>Times, Dec. 6, 2012; Insurance </a:t>
            </a:r>
            <a:r>
              <a:rPr lang="en-US" sz="1100" dirty="0"/>
              <a:t>Information </a:t>
            </a:r>
            <a:r>
              <a:rPr lang="en-US" sz="1100" dirty="0" smtClean="0"/>
              <a:t>Institute research.</a:t>
            </a:r>
            <a:endParaRPr lang="en-US" sz="1100" dirty="0"/>
          </a:p>
        </p:txBody>
      </p:sp>
      <p:sp>
        <p:nvSpPr>
          <p:cNvPr id="50184" name="Rectangle 4"/>
          <p:cNvSpPr>
            <a:spLocks noChangeArrowheads="1"/>
          </p:cNvSpPr>
          <p:nvPr/>
        </p:nvSpPr>
        <p:spPr bwMode="black">
          <a:xfrm>
            <a:off x="52926" y="1514307"/>
            <a:ext cx="2030506" cy="2492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b="1" dirty="0" smtClean="0">
                <a:solidFill>
                  <a:srgbClr val="225A7A"/>
                </a:solidFill>
              </a:rPr>
              <a:t>Billions</a:t>
            </a:r>
            <a:endParaRPr lang="en-US" b="1" dirty="0">
              <a:solidFill>
                <a:srgbClr val="225A7A"/>
              </a:solidFill>
            </a:endParaRPr>
          </a:p>
        </p:txBody>
      </p:sp>
      <p:graphicFrame>
        <p:nvGraphicFramePr>
          <p:cNvPr id="50178" name="Object 3"/>
          <p:cNvGraphicFramePr>
            <a:graphicFrameLocks/>
          </p:cNvGraphicFramePr>
          <p:nvPr/>
        </p:nvGraphicFramePr>
        <p:xfrm>
          <a:off x="147128" y="1814044"/>
          <a:ext cx="8537575" cy="4087902"/>
        </p:xfrm>
        <a:graphic>
          <a:graphicData uri="http://schemas.openxmlformats.org/presentationml/2006/ole">
            <p:oleObj spid="_x0000_s14559234" name="Chart" r:id="rId4" imgW="8772538" imgH="3305067" progId="MSGraph.Chart.8">
              <p:embed followColorScheme="full"/>
            </p:oleObj>
          </a:graphicData>
        </a:graphic>
      </p:graphicFrame>
      <p:sp>
        <p:nvSpPr>
          <p:cNvPr id="10" name="Rectangle 5"/>
          <p:cNvSpPr>
            <a:spLocks noChangeArrowheads="1"/>
          </p:cNvSpPr>
          <p:nvPr/>
        </p:nvSpPr>
        <p:spPr bwMode="blackWhite">
          <a:xfrm>
            <a:off x="441151" y="5768612"/>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States Requested Enormous Sums in Sandy Aid in the Middle of the “Fiscal Cliff” Debate, Causing Delays</a:t>
            </a:r>
            <a:endParaRPr lang="en-US" sz="2000" b="1" dirty="0">
              <a:solidFill>
                <a:srgbClr val="FFFFFF"/>
              </a:solidFill>
            </a:endParaRPr>
          </a:p>
        </p:txBody>
      </p:sp>
      <p:sp>
        <p:nvSpPr>
          <p:cNvPr id="25" name="TextBox 10"/>
          <p:cNvSpPr txBox="1">
            <a:spLocks noChangeArrowheads="1"/>
          </p:cNvSpPr>
          <p:nvPr/>
        </p:nvSpPr>
        <p:spPr bwMode="auto">
          <a:xfrm>
            <a:off x="917512" y="3927962"/>
            <a:ext cx="889000" cy="400110"/>
          </a:xfrm>
          <a:prstGeom prst="rect">
            <a:avLst/>
          </a:prstGeom>
          <a:noFill/>
          <a:ln w="9525">
            <a:noFill/>
            <a:miter lim="800000"/>
            <a:headEnd/>
            <a:tailEnd/>
          </a:ln>
        </p:spPr>
        <p:txBody>
          <a:bodyPr>
            <a:spAutoFit/>
          </a:bodyPr>
          <a:lstStyle/>
          <a:p>
            <a:pPr algn="ctr"/>
            <a:r>
              <a:rPr lang="en-US" sz="2000" b="1" dirty="0" smtClean="0">
                <a:solidFill>
                  <a:srgbClr val="003366"/>
                </a:solidFill>
              </a:rPr>
              <a:t>$33.0</a:t>
            </a:r>
            <a:endParaRPr lang="en-US" sz="2000" b="1" dirty="0">
              <a:solidFill>
                <a:srgbClr val="003366"/>
              </a:solidFill>
            </a:endParaRPr>
          </a:p>
        </p:txBody>
      </p:sp>
      <p:sp>
        <p:nvSpPr>
          <p:cNvPr id="26" name="TextBox 10"/>
          <p:cNvSpPr txBox="1">
            <a:spLocks noChangeArrowheads="1"/>
          </p:cNvSpPr>
          <p:nvPr/>
        </p:nvSpPr>
        <p:spPr bwMode="auto">
          <a:xfrm>
            <a:off x="3236613" y="3362894"/>
            <a:ext cx="889000" cy="400110"/>
          </a:xfrm>
          <a:prstGeom prst="rect">
            <a:avLst/>
          </a:prstGeom>
          <a:noFill/>
          <a:ln w="9525">
            <a:noFill/>
            <a:miter lim="800000"/>
            <a:headEnd/>
            <a:tailEnd/>
          </a:ln>
        </p:spPr>
        <p:txBody>
          <a:bodyPr>
            <a:spAutoFit/>
          </a:bodyPr>
          <a:lstStyle/>
          <a:p>
            <a:pPr algn="ctr"/>
            <a:r>
              <a:rPr lang="en-US" sz="2000" b="1" dirty="0" smtClean="0">
                <a:solidFill>
                  <a:schemeClr val="accent3"/>
                </a:solidFill>
              </a:rPr>
              <a:t>$7.4</a:t>
            </a:r>
            <a:endParaRPr lang="en-US" sz="2000" b="1" dirty="0">
              <a:solidFill>
                <a:schemeClr val="accent3"/>
              </a:solidFill>
            </a:endParaRPr>
          </a:p>
        </p:txBody>
      </p:sp>
      <p:sp>
        <p:nvSpPr>
          <p:cNvPr id="28" name="TextBox 10"/>
          <p:cNvSpPr txBox="1">
            <a:spLocks noChangeArrowheads="1"/>
          </p:cNvSpPr>
          <p:nvPr/>
        </p:nvSpPr>
        <p:spPr bwMode="auto">
          <a:xfrm>
            <a:off x="2200626" y="3948493"/>
            <a:ext cx="889000" cy="400110"/>
          </a:xfrm>
          <a:prstGeom prst="rect">
            <a:avLst/>
          </a:prstGeom>
          <a:noFill/>
          <a:ln w="9525">
            <a:noFill/>
            <a:miter lim="800000"/>
            <a:headEnd/>
            <a:tailEnd/>
          </a:ln>
        </p:spPr>
        <p:txBody>
          <a:bodyPr>
            <a:spAutoFit/>
          </a:bodyPr>
          <a:lstStyle/>
          <a:p>
            <a:pPr algn="ctr"/>
            <a:r>
              <a:rPr lang="en-US" sz="2000" b="1" dirty="0" smtClean="0">
                <a:solidFill>
                  <a:srgbClr val="003366"/>
                </a:solidFill>
              </a:rPr>
              <a:t>$29.5</a:t>
            </a:r>
            <a:endParaRPr lang="en-US" sz="2000" b="1" dirty="0">
              <a:solidFill>
                <a:srgbClr val="003366"/>
              </a:solidFill>
            </a:endParaRPr>
          </a:p>
        </p:txBody>
      </p:sp>
      <p:sp>
        <p:nvSpPr>
          <p:cNvPr id="29" name="TextBox 10"/>
          <p:cNvSpPr txBox="1">
            <a:spLocks noChangeArrowheads="1"/>
          </p:cNvSpPr>
          <p:nvPr/>
        </p:nvSpPr>
        <p:spPr bwMode="auto">
          <a:xfrm>
            <a:off x="830829" y="2663073"/>
            <a:ext cx="1124871" cy="461665"/>
          </a:xfrm>
          <a:prstGeom prst="rect">
            <a:avLst/>
          </a:prstGeom>
          <a:noFill/>
          <a:ln w="9525">
            <a:noFill/>
            <a:miter lim="800000"/>
            <a:headEnd/>
            <a:tailEnd/>
          </a:ln>
        </p:spPr>
        <p:txBody>
          <a:bodyPr wrap="square">
            <a:spAutoFit/>
          </a:bodyPr>
          <a:lstStyle/>
          <a:p>
            <a:pPr algn="ctr"/>
            <a:r>
              <a:rPr lang="en-US" sz="2400" b="1" dirty="0" smtClean="0">
                <a:solidFill>
                  <a:srgbClr val="225A7A"/>
                </a:solidFill>
              </a:rPr>
              <a:t>$42.0</a:t>
            </a:r>
            <a:endParaRPr lang="en-US" sz="2400" b="1" dirty="0">
              <a:solidFill>
                <a:srgbClr val="225A7A"/>
              </a:solidFill>
            </a:endParaRPr>
          </a:p>
        </p:txBody>
      </p:sp>
      <p:sp>
        <p:nvSpPr>
          <p:cNvPr id="30" name="TextBox 10"/>
          <p:cNvSpPr txBox="1">
            <a:spLocks noChangeArrowheads="1"/>
          </p:cNvSpPr>
          <p:nvPr/>
        </p:nvSpPr>
        <p:spPr bwMode="auto">
          <a:xfrm>
            <a:off x="943527" y="3055209"/>
            <a:ext cx="889000" cy="400110"/>
          </a:xfrm>
          <a:prstGeom prst="rect">
            <a:avLst/>
          </a:prstGeom>
          <a:noFill/>
          <a:ln w="9525">
            <a:noFill/>
            <a:miter lim="800000"/>
            <a:headEnd/>
            <a:tailEnd/>
          </a:ln>
        </p:spPr>
        <p:txBody>
          <a:bodyPr>
            <a:spAutoFit/>
          </a:bodyPr>
          <a:lstStyle/>
          <a:p>
            <a:pPr algn="ctr"/>
            <a:r>
              <a:rPr lang="en-US" sz="2000" b="1" dirty="0" smtClean="0">
                <a:solidFill>
                  <a:schemeClr val="bg1"/>
                </a:solidFill>
              </a:rPr>
              <a:t>$9.0</a:t>
            </a:r>
            <a:endParaRPr lang="en-US" sz="2000" b="1" dirty="0">
              <a:solidFill>
                <a:schemeClr val="bg1"/>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2133627" y="2879525"/>
            <a:ext cx="1082663" cy="461665"/>
          </a:xfrm>
          <a:prstGeom prst="rect">
            <a:avLst/>
          </a:prstGeom>
          <a:noFill/>
          <a:ln w="9525">
            <a:noFill/>
            <a:miter lim="800000"/>
            <a:headEnd/>
            <a:tailEnd/>
          </a:ln>
        </p:spPr>
        <p:txBody>
          <a:bodyPr wrap="square">
            <a:spAutoFit/>
          </a:bodyPr>
          <a:lstStyle/>
          <a:p>
            <a:pPr algn="ctr"/>
            <a:r>
              <a:rPr lang="en-US" sz="2400" b="1" dirty="0" smtClean="0">
                <a:solidFill>
                  <a:srgbClr val="225A7A"/>
                </a:solidFill>
              </a:rPr>
              <a:t>$36.9</a:t>
            </a:r>
            <a:endParaRPr lang="en-US" sz="2000" b="1" dirty="0">
              <a:solidFill>
                <a:srgbClr val="225A7A"/>
              </a:solidFill>
            </a:endParaRPr>
          </a:p>
        </p:txBody>
      </p:sp>
      <p:sp>
        <p:nvSpPr>
          <p:cNvPr id="33" name="TextBox 10"/>
          <p:cNvSpPr txBox="1">
            <a:spLocks noChangeArrowheads="1"/>
          </p:cNvSpPr>
          <p:nvPr/>
        </p:nvSpPr>
        <p:spPr bwMode="auto">
          <a:xfrm>
            <a:off x="2192515" y="3225833"/>
            <a:ext cx="889000" cy="400110"/>
          </a:xfrm>
          <a:prstGeom prst="rect">
            <a:avLst/>
          </a:prstGeom>
          <a:noFill/>
          <a:ln w="9525">
            <a:noFill/>
            <a:miter lim="800000"/>
            <a:headEnd/>
            <a:tailEnd/>
          </a:ln>
        </p:spPr>
        <p:txBody>
          <a:bodyPr>
            <a:spAutoFit/>
          </a:bodyPr>
          <a:lstStyle/>
          <a:p>
            <a:pPr algn="ctr"/>
            <a:r>
              <a:rPr lang="en-US" sz="2000" b="1" dirty="0" smtClean="0">
                <a:solidFill>
                  <a:schemeClr val="accent3"/>
                </a:solidFill>
              </a:rPr>
              <a:t>$7.9</a:t>
            </a:r>
            <a:endParaRPr lang="en-US" sz="2000" b="1" dirty="0">
              <a:solidFill>
                <a:schemeClr val="accent3"/>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106</a:t>
            </a:fld>
            <a:endParaRPr lang="en-US"/>
          </a:p>
        </p:txBody>
      </p:sp>
      <p:sp>
        <p:nvSpPr>
          <p:cNvPr id="44" name="AutoShape 8"/>
          <p:cNvSpPr>
            <a:spLocks noChangeArrowheads="1"/>
          </p:cNvSpPr>
          <p:nvPr/>
        </p:nvSpPr>
        <p:spPr bwMode="blackWhite">
          <a:xfrm>
            <a:off x="914404" y="1253616"/>
            <a:ext cx="1622319" cy="1194616"/>
          </a:xfrm>
          <a:prstGeom prst="wedgeRectCallout">
            <a:avLst>
              <a:gd name="adj1" fmla="val -27553"/>
              <a:gd name="adj2" fmla="val 7666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$33B to repair subways, hospitals and other facilities; $9B to upgrade infrastructure against future storms</a:t>
            </a:r>
            <a:endParaRPr lang="en-US" sz="1200" b="1" dirty="0">
              <a:solidFill>
                <a:schemeClr val="bg1"/>
              </a:solidFill>
            </a:endParaRPr>
          </a:p>
        </p:txBody>
      </p:sp>
      <p:sp>
        <p:nvSpPr>
          <p:cNvPr id="45" name="TextBox 10"/>
          <p:cNvSpPr txBox="1">
            <a:spLocks noChangeArrowheads="1"/>
          </p:cNvSpPr>
          <p:nvPr/>
        </p:nvSpPr>
        <p:spPr bwMode="auto">
          <a:xfrm>
            <a:off x="3342973" y="4029903"/>
            <a:ext cx="1082663" cy="461665"/>
          </a:xfrm>
          <a:prstGeom prst="rect">
            <a:avLst/>
          </a:prstGeom>
          <a:noFill/>
          <a:ln w="9525">
            <a:noFill/>
            <a:miter lim="800000"/>
            <a:headEnd/>
            <a:tailEnd/>
          </a:ln>
        </p:spPr>
        <p:txBody>
          <a:bodyPr wrap="square">
            <a:spAutoFit/>
          </a:bodyPr>
          <a:lstStyle/>
          <a:p>
            <a:pPr algn="ctr"/>
            <a:r>
              <a:rPr lang="en-US" sz="2400" b="1" dirty="0" smtClean="0">
                <a:solidFill>
                  <a:srgbClr val="225A7A"/>
                </a:solidFill>
              </a:rPr>
              <a:t>$3.2</a:t>
            </a:r>
            <a:endParaRPr lang="en-US" sz="2000" b="1" dirty="0">
              <a:solidFill>
                <a:srgbClr val="225A7A"/>
              </a:solidFill>
            </a:endParaRPr>
          </a:p>
        </p:txBody>
      </p:sp>
      <p:sp>
        <p:nvSpPr>
          <p:cNvPr id="46" name="TextBox 10"/>
          <p:cNvSpPr txBox="1">
            <a:spLocks noChangeArrowheads="1"/>
          </p:cNvSpPr>
          <p:nvPr/>
        </p:nvSpPr>
        <p:spPr bwMode="auto">
          <a:xfrm>
            <a:off x="4744065" y="1886483"/>
            <a:ext cx="1082663" cy="461665"/>
          </a:xfrm>
          <a:prstGeom prst="rect">
            <a:avLst/>
          </a:prstGeom>
          <a:noFill/>
          <a:ln w="9525">
            <a:noFill/>
            <a:miter lim="800000"/>
            <a:headEnd/>
            <a:tailEnd/>
          </a:ln>
        </p:spPr>
        <p:txBody>
          <a:bodyPr wrap="square">
            <a:spAutoFit/>
          </a:bodyPr>
          <a:lstStyle/>
          <a:p>
            <a:pPr algn="ctr"/>
            <a:r>
              <a:rPr lang="en-US" sz="2400" b="1" dirty="0" smtClean="0">
                <a:solidFill>
                  <a:srgbClr val="225A7A"/>
                </a:solidFill>
              </a:rPr>
              <a:t>$60.4</a:t>
            </a:r>
            <a:endParaRPr lang="en-US" sz="2000" b="1" dirty="0">
              <a:solidFill>
                <a:srgbClr val="225A7A"/>
              </a:solidFill>
            </a:endParaRPr>
          </a:p>
        </p:txBody>
      </p:sp>
      <p:sp>
        <p:nvSpPr>
          <p:cNvPr id="47" name="AutoShape 8"/>
          <p:cNvSpPr>
            <a:spLocks noChangeArrowheads="1"/>
          </p:cNvSpPr>
          <p:nvPr/>
        </p:nvSpPr>
        <p:spPr bwMode="blackWhite">
          <a:xfrm>
            <a:off x="2625214" y="1140542"/>
            <a:ext cx="1976285" cy="1248698"/>
          </a:xfrm>
          <a:prstGeom prst="wedgeRectCallout">
            <a:avLst>
              <a:gd name="adj1" fmla="val -59362"/>
              <a:gd name="adj2" fmla="val 91663"/>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$39.5B to repair schools roads, bridges, businesses, homes and other facilities; $7.4B to for mitigation and prevention against future storms</a:t>
            </a:r>
            <a:endParaRPr lang="en-US" sz="1200" b="1" dirty="0">
              <a:solidFill>
                <a:schemeClr val="bg1"/>
              </a:solidFill>
            </a:endParaRPr>
          </a:p>
        </p:txBody>
      </p:sp>
      <p:sp>
        <p:nvSpPr>
          <p:cNvPr id="48" name="AutoShape 8"/>
          <p:cNvSpPr>
            <a:spLocks noChangeArrowheads="1"/>
          </p:cNvSpPr>
          <p:nvPr/>
        </p:nvSpPr>
        <p:spPr bwMode="blackWhite">
          <a:xfrm>
            <a:off x="3195484" y="2561302"/>
            <a:ext cx="1553497" cy="1406013"/>
          </a:xfrm>
          <a:prstGeom prst="wedgeRectCallout">
            <a:avLst>
              <a:gd name="adj1" fmla="val -10184"/>
              <a:gd name="adj2" fmla="val 6210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$3.2B to bury power lines, upgrade transmission systems, build sewage treatment plants and other mitigation projects</a:t>
            </a:r>
            <a:endParaRPr lang="en-US" sz="1200" b="1" dirty="0">
              <a:solidFill>
                <a:schemeClr val="bg1"/>
              </a:solidFill>
            </a:endParaRPr>
          </a:p>
        </p:txBody>
      </p:sp>
      <p:sp>
        <p:nvSpPr>
          <p:cNvPr id="27" name="TextBox 10"/>
          <p:cNvSpPr txBox="1">
            <a:spLocks noChangeArrowheads="1"/>
          </p:cNvSpPr>
          <p:nvPr/>
        </p:nvSpPr>
        <p:spPr bwMode="auto">
          <a:xfrm>
            <a:off x="6036977" y="1911067"/>
            <a:ext cx="1082663" cy="461665"/>
          </a:xfrm>
          <a:prstGeom prst="rect">
            <a:avLst/>
          </a:prstGeom>
          <a:noFill/>
          <a:ln w="9525">
            <a:noFill/>
            <a:miter lim="800000"/>
            <a:headEnd/>
            <a:tailEnd/>
          </a:ln>
        </p:spPr>
        <p:txBody>
          <a:bodyPr wrap="square">
            <a:spAutoFit/>
          </a:bodyPr>
          <a:lstStyle/>
          <a:p>
            <a:pPr algn="ctr"/>
            <a:r>
              <a:rPr lang="en-US" sz="2400" b="1" dirty="0" smtClean="0">
                <a:solidFill>
                  <a:srgbClr val="225A7A"/>
                </a:solidFill>
              </a:rPr>
              <a:t>$60.2</a:t>
            </a:r>
            <a:endParaRPr lang="en-US" sz="2000" b="1" dirty="0">
              <a:solidFill>
                <a:srgbClr val="225A7A"/>
              </a:solidFill>
            </a:endParaRPr>
          </a:p>
        </p:txBody>
      </p:sp>
      <p:sp>
        <p:nvSpPr>
          <p:cNvPr id="35" name="TextBox 10"/>
          <p:cNvSpPr txBox="1">
            <a:spLocks noChangeArrowheads="1"/>
          </p:cNvSpPr>
          <p:nvPr/>
        </p:nvSpPr>
        <p:spPr bwMode="auto">
          <a:xfrm>
            <a:off x="7418362" y="2395008"/>
            <a:ext cx="889000" cy="400110"/>
          </a:xfrm>
          <a:prstGeom prst="rect">
            <a:avLst/>
          </a:prstGeom>
          <a:noFill/>
          <a:ln w="9525">
            <a:noFill/>
            <a:miter lim="800000"/>
            <a:headEnd/>
            <a:tailEnd/>
          </a:ln>
        </p:spPr>
        <p:txBody>
          <a:bodyPr>
            <a:spAutoFit/>
          </a:bodyPr>
          <a:lstStyle/>
          <a:p>
            <a:pPr algn="ctr"/>
            <a:r>
              <a:rPr lang="en-US" sz="2000" b="1" dirty="0" smtClean="0">
                <a:solidFill>
                  <a:schemeClr val="accent3"/>
                </a:solidFill>
              </a:rPr>
              <a:t>$9.7</a:t>
            </a:r>
            <a:endParaRPr lang="en-US" sz="2000" b="1" dirty="0">
              <a:solidFill>
                <a:schemeClr val="accent3"/>
              </a:solidFill>
            </a:endParaRPr>
          </a:p>
        </p:txBody>
      </p:sp>
      <p:sp>
        <p:nvSpPr>
          <p:cNvPr id="37" name="TextBox 10"/>
          <p:cNvSpPr txBox="1">
            <a:spLocks noChangeArrowheads="1"/>
          </p:cNvSpPr>
          <p:nvPr/>
        </p:nvSpPr>
        <p:spPr bwMode="auto">
          <a:xfrm>
            <a:off x="7455970" y="3923914"/>
            <a:ext cx="889000" cy="400110"/>
          </a:xfrm>
          <a:prstGeom prst="rect">
            <a:avLst/>
          </a:prstGeom>
          <a:noFill/>
          <a:ln w="9525">
            <a:noFill/>
            <a:miter lim="800000"/>
            <a:headEnd/>
            <a:tailEnd/>
          </a:ln>
        </p:spPr>
        <p:txBody>
          <a:bodyPr>
            <a:spAutoFit/>
          </a:bodyPr>
          <a:lstStyle/>
          <a:p>
            <a:pPr algn="ctr"/>
            <a:r>
              <a:rPr lang="en-US" sz="2000" b="1" dirty="0" smtClean="0">
                <a:solidFill>
                  <a:srgbClr val="003366"/>
                </a:solidFill>
              </a:rPr>
              <a:t>$51.0</a:t>
            </a:r>
            <a:endParaRPr lang="en-US" sz="2000" b="1" dirty="0">
              <a:solidFill>
                <a:srgbClr val="003366"/>
              </a:solidFill>
            </a:endParaRPr>
          </a:p>
        </p:txBody>
      </p:sp>
      <p:sp>
        <p:nvSpPr>
          <p:cNvPr id="38" name="AutoShape 8"/>
          <p:cNvSpPr>
            <a:spLocks noChangeArrowheads="1"/>
          </p:cNvSpPr>
          <p:nvPr/>
        </p:nvSpPr>
        <p:spPr bwMode="blackWhite">
          <a:xfrm>
            <a:off x="7034982" y="2910348"/>
            <a:ext cx="1155290" cy="558006"/>
          </a:xfrm>
          <a:prstGeom prst="wedgeRectCallout">
            <a:avLst>
              <a:gd name="adj1" fmla="val 15928"/>
              <a:gd name="adj2" fmla="val -8414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House passed on Jan. 5</a:t>
            </a:r>
            <a:endParaRPr lang="en-US" sz="1200" b="1" dirty="0">
              <a:solidFill>
                <a:schemeClr val="bg1"/>
              </a:solidFill>
            </a:endParaRPr>
          </a:p>
        </p:txBody>
      </p:sp>
      <p:sp>
        <p:nvSpPr>
          <p:cNvPr id="39" name="TextBox 10"/>
          <p:cNvSpPr txBox="1">
            <a:spLocks noChangeArrowheads="1"/>
          </p:cNvSpPr>
          <p:nvPr/>
        </p:nvSpPr>
        <p:spPr bwMode="auto">
          <a:xfrm>
            <a:off x="7349553" y="1925819"/>
            <a:ext cx="1082663" cy="461665"/>
          </a:xfrm>
          <a:prstGeom prst="rect">
            <a:avLst/>
          </a:prstGeom>
          <a:noFill/>
          <a:ln w="9525">
            <a:noFill/>
            <a:miter lim="800000"/>
            <a:headEnd/>
            <a:tailEnd/>
          </a:ln>
        </p:spPr>
        <p:txBody>
          <a:bodyPr wrap="square">
            <a:spAutoFit/>
          </a:bodyPr>
          <a:lstStyle/>
          <a:p>
            <a:pPr algn="ctr"/>
            <a:r>
              <a:rPr lang="en-US" sz="2400" b="1" dirty="0" smtClean="0">
                <a:solidFill>
                  <a:srgbClr val="225A7A"/>
                </a:solidFill>
              </a:rPr>
              <a:t>$60.0*</a:t>
            </a:r>
            <a:endParaRPr lang="en-US" sz="2000" b="1" dirty="0">
              <a:solidFill>
                <a:srgbClr val="225A7A"/>
              </a:solidFill>
            </a:endParaRPr>
          </a:p>
        </p:txBody>
      </p:sp>
      <p:sp>
        <p:nvSpPr>
          <p:cNvPr id="40" name="AutoShape 8"/>
          <p:cNvSpPr>
            <a:spLocks noChangeArrowheads="1"/>
          </p:cNvSpPr>
          <p:nvPr/>
        </p:nvSpPr>
        <p:spPr bwMode="blackWhite">
          <a:xfrm>
            <a:off x="7988710" y="4380271"/>
            <a:ext cx="1027471" cy="558006"/>
          </a:xfrm>
          <a:prstGeom prst="wedgeRectCallout">
            <a:avLst>
              <a:gd name="adj1" fmla="val -47051"/>
              <a:gd name="adj2" fmla="val -7357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House passed on Jan. 15</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left)">
                                      <p:cBhvr>
                                        <p:cTn id="20" dur="500"/>
                                        <p:tgtEl>
                                          <p:spTgt spid="48"/>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4" grpId="0" animBg="1"/>
      <p:bldP spid="47" grpId="0" animBg="1"/>
      <p:bldP spid="48" grpId="0" animBg="1"/>
      <p:bldP spid="38" grpId="0" animBg="1"/>
      <p:bldP spid="40"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Public Opinion Survey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107</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89745" y="4001600"/>
            <a:ext cx="8490718" cy="1875898"/>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Industry Favorability Ratings</a:t>
            </a:r>
          </a:p>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Policy Forms &amp; Disclosure</a:t>
            </a:r>
          </a:p>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Disaster Preparedness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108</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Favorability</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Insurance Information Institute Annual </a:t>
            </a:r>
            <a:r>
              <a:rPr lang="en-US" sz="1100" i="1"/>
              <a:t>Pulse</a:t>
            </a:r>
            <a:r>
              <a:rPr lang="en-US" sz="1100"/>
              <a:t> Survey.</a:t>
            </a:r>
          </a:p>
        </p:txBody>
      </p:sp>
      <p:graphicFrame>
        <p:nvGraphicFramePr>
          <p:cNvPr id="1026" name="Object 2"/>
          <p:cNvGraphicFramePr>
            <a:graphicFrameLocks noChangeAspect="1"/>
          </p:cNvGraphicFramePr>
          <p:nvPr/>
        </p:nvGraphicFramePr>
        <p:xfrm>
          <a:off x="0" y="2097088"/>
          <a:ext cx="9144000" cy="3763962"/>
        </p:xfrm>
        <a:graphic>
          <a:graphicData uri="http://schemas.openxmlformats.org/presentationml/2006/ole">
            <p:oleObj spid="_x0000_s19324930"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Percent of Public Rating Industry as Very or Mostly </a:t>
            </a:r>
            <a:r>
              <a:rPr lang="en-US" b="1" dirty="0" smtClean="0">
                <a:solidFill>
                  <a:srgbClr val="225A7A"/>
                </a:solidFill>
              </a:rPr>
              <a:t>Favorable, 2013</a:t>
            </a:r>
            <a:endParaRPr lang="en-US" b="1" dirty="0">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Auto Insurers and Home Insurers </a:t>
            </a:r>
            <a:r>
              <a:rPr lang="en-US" b="1" dirty="0">
                <a:solidFill>
                  <a:srgbClr val="FFFFFF"/>
                </a:solidFill>
              </a:rPr>
              <a:t>Ranked </a:t>
            </a:r>
            <a:r>
              <a:rPr lang="en-US" b="1" dirty="0" smtClean="0">
                <a:solidFill>
                  <a:srgbClr val="FFFFFF"/>
                </a:solidFill>
              </a:rPr>
              <a:t>Highest.</a:t>
            </a:r>
            <a:endParaRPr lang="en-US" b="1" dirty="0">
              <a:solidFill>
                <a:srgbClr val="FFFFFF"/>
              </a:solidFill>
            </a:endParaRPr>
          </a:p>
        </p:txBody>
      </p:sp>
      <p:sp>
        <p:nvSpPr>
          <p:cNvPr id="10" name="AutoShape 13"/>
          <p:cNvSpPr>
            <a:spLocks noChangeArrowheads="1"/>
          </p:cNvSpPr>
          <p:nvPr/>
        </p:nvSpPr>
        <p:spPr bwMode="blackWhite">
          <a:xfrm>
            <a:off x="2573080" y="1610241"/>
            <a:ext cx="4093535" cy="966703"/>
          </a:xfrm>
          <a:prstGeom prst="wedgeRectCallout">
            <a:avLst>
              <a:gd name="adj1" fmla="val -75542"/>
              <a:gd name="adj2" fmla="val 704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Viewed separately, auto and home insurers have highest favorability ratings of all industries surveyed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109</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Homeowners Insurance</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Do you think that it is fair that people who live in areas affected by record storms in 2011 and 2012 should pay more for their homeowners insurance in the future?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Nearly 60 percent of Americans believe that homeowners insurance premiums should not be raised as a result of recent storms in their areas.</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26978" name="Chart" r:id="rId4" imgW="4467251" imgH="3800395" progId="MSGraph.Chart.8">
              <p:embed followColorScheme="full"/>
            </p:oleObj>
          </a:graphicData>
        </a:graphic>
      </p:graphicFrame>
      <p:sp>
        <p:nvSpPr>
          <p:cNvPr id="14346" name="Text Box 8"/>
          <p:cNvSpPr txBox="1">
            <a:spLocks noChangeArrowheads="1"/>
          </p:cNvSpPr>
          <p:nvPr/>
        </p:nvSpPr>
        <p:spPr bwMode="auto">
          <a:xfrm>
            <a:off x="3549687" y="2059025"/>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424076" y="3550130"/>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265814" y="2223655"/>
            <a:ext cx="2158409" cy="1880512"/>
          </a:xfrm>
          <a:prstGeom prst="wedgeRectCallout">
            <a:avLst>
              <a:gd name="adj1" fmla="val 71790"/>
              <a:gd name="adj2" fmla="val -47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Public believes it is not fair to raise premiums of homeowners due to events they cannot control</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77336"/>
          <a:ext cx="8775700" cy="4087813"/>
        </p:xfrm>
        <a:graphic>
          <a:graphicData uri="http://schemas.openxmlformats.org/presentationml/2006/ole">
            <p:oleObj spid="_x0000_s18819074"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May 2013</a:t>
            </a:r>
            <a:endParaRPr lang="en-US" sz="1600" b="1" dirty="0">
              <a:solidFill>
                <a:srgbClr val="225A7A"/>
              </a:solidFill>
            </a:endParaRPr>
          </a:p>
        </p:txBody>
      </p:sp>
      <p:sp>
        <p:nvSpPr>
          <p:cNvPr id="10" name="Rectangle 7"/>
          <p:cNvSpPr>
            <a:spLocks noChangeArrowheads="1"/>
          </p:cNvSpPr>
          <p:nvPr/>
        </p:nvSpPr>
        <p:spPr bwMode="blackWhite">
          <a:xfrm>
            <a:off x="510988" y="5562600"/>
            <a:ext cx="7975787"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in late 2011 and in 2012</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294671" y="3441291"/>
            <a:ext cx="3347884" cy="1244375"/>
          </a:xfrm>
          <a:prstGeom prst="wedgeRectCallout">
            <a:avLst>
              <a:gd name="adj1" fmla="val 53108"/>
              <a:gd name="adj2" fmla="val -82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has remained fairly strong despite tax hike, federal budget concerns.  May’s reading was the highest since July 2007</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110</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Flood Insurance</a:t>
            </a:r>
            <a:endParaRPr lang="en-US" baseline="30000" dirty="0" smtClean="0"/>
          </a:p>
        </p:txBody>
      </p:sp>
      <p:sp>
        <p:nvSpPr>
          <p:cNvPr id="1031" name="Rectangle 3"/>
          <p:cNvSpPr>
            <a:spLocks noChangeArrowheads="1"/>
          </p:cNvSpPr>
          <p:nvPr/>
        </p:nvSpPr>
        <p:spPr bwMode="auto">
          <a:xfrm>
            <a:off x="0" y="6389410"/>
            <a:ext cx="86360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393405" y="2109603"/>
          <a:ext cx="8412163" cy="3100388"/>
        </p:xfrm>
        <a:graphic>
          <a:graphicData uri="http://schemas.openxmlformats.org/presentationml/2006/ole">
            <p:oleObj spid="_x0000_s19328002" name="Chart" r:id="rId4" imgW="7781855" imgH="2866965" progId="MSGraph.Chart.8">
              <p:embed followColorScheme="full"/>
            </p:oleObj>
          </a:graphicData>
        </a:graphic>
      </p:graphicFrame>
      <p:sp>
        <p:nvSpPr>
          <p:cNvPr id="1032" name="Rectangle 7"/>
          <p:cNvSpPr>
            <a:spLocks noChangeArrowheads="1"/>
          </p:cNvSpPr>
          <p:nvPr/>
        </p:nvSpPr>
        <p:spPr bwMode="black">
          <a:xfrm>
            <a:off x="317683" y="1101933"/>
            <a:ext cx="7672074" cy="803297"/>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b="1" dirty="0" smtClean="0">
                <a:solidFill>
                  <a:srgbClr val="225A7A"/>
                </a:solidFill>
              </a:rPr>
              <a:t>Q. The federal government plans to raise the price of flood insurance so it reflects the costs of paying claims. Do you believe this is fair?</a:t>
            </a:r>
          </a:p>
          <a:p>
            <a:pPr defTabSz="114300" eaLnBrk="0" hangingPunct="0">
              <a:lnSpc>
                <a:spcPct val="90000"/>
              </a:lnSpc>
              <a:spcBef>
                <a:spcPct val="20000"/>
              </a:spcBef>
            </a:pPr>
            <a:r>
              <a:rPr lang="en-US" b="1" baseline="30000" dirty="0" smtClean="0">
                <a:solidFill>
                  <a:srgbClr val="225A7A"/>
                </a:solidFill>
              </a:rPr>
              <a:t> </a:t>
            </a:r>
            <a:r>
              <a:rPr lang="en-US" b="1" i="1" dirty="0" smtClean="0">
                <a:solidFill>
                  <a:srgbClr val="C00000"/>
                </a:solidFill>
              </a:rPr>
              <a:t>[% Responding “NO”]</a:t>
            </a:r>
            <a:endParaRPr lang="en-US" b="1" i="1" baseline="30000" dirty="0">
              <a:solidFill>
                <a:srgbClr val="C00000"/>
              </a:solidFill>
            </a:endParaRPr>
          </a:p>
        </p:txBody>
      </p:sp>
      <p:sp>
        <p:nvSpPr>
          <p:cNvPr id="9" name="Rectangle 5"/>
          <p:cNvSpPr>
            <a:spLocks noChangeArrowheads="1"/>
          </p:cNvSpPr>
          <p:nvPr/>
        </p:nvSpPr>
        <p:spPr bwMode="blackWhite">
          <a:xfrm>
            <a:off x="223284" y="5188687"/>
            <a:ext cx="8697433" cy="8187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More than one-half of Americans do not think it is fair for the federal government to raise its flood insurance premiums to better reflect claims payouts.</a:t>
            </a:r>
            <a:endParaRPr lang="en-US" b="1" dirty="0">
              <a:solidFill>
                <a:srgbClr val="FFFFFF"/>
              </a:solidFill>
            </a:endParaRPr>
          </a:p>
        </p:txBody>
      </p:sp>
      <p:sp>
        <p:nvSpPr>
          <p:cNvPr id="10" name="AutoShape 13"/>
          <p:cNvSpPr>
            <a:spLocks noChangeArrowheads="1"/>
          </p:cNvSpPr>
          <p:nvPr/>
        </p:nvSpPr>
        <p:spPr bwMode="blackWhite">
          <a:xfrm>
            <a:off x="3019647" y="1865425"/>
            <a:ext cx="5411973" cy="867144"/>
          </a:xfrm>
          <a:prstGeom prst="wedgeRectCallout">
            <a:avLst>
              <a:gd name="adj1" fmla="val -69295"/>
              <a:gd name="adj2" fmla="val 648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Most people believe it is unfair for government to raise flood insurance premiums, even though they are subsidized by taxpayers</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111</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1810009"/>
          <a:ext cx="9144000" cy="3763962"/>
        </p:xfrm>
        <a:graphic>
          <a:graphicData uri="http://schemas.openxmlformats.org/presentationml/2006/ole">
            <p:oleObj spid="_x0000_s19329026"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Does your homeowners policy cover damage from flooding during a hurricane?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231996"/>
            <a:ext cx="8697433" cy="786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proportion of homeowners who believe their homeowners policy covers damage from flooding during a hurricane stands at 21 percent. This proportion rises eight percentage points in the South, to 29 percent.</a:t>
            </a:r>
            <a:endParaRPr lang="en-US" b="1" dirty="0">
              <a:solidFill>
                <a:srgbClr val="FFFFFF"/>
              </a:solidFill>
            </a:endParaRPr>
          </a:p>
        </p:txBody>
      </p:sp>
      <p:sp>
        <p:nvSpPr>
          <p:cNvPr id="10" name="AutoShape 13"/>
          <p:cNvSpPr>
            <a:spLocks noChangeArrowheads="1"/>
          </p:cNvSpPr>
          <p:nvPr/>
        </p:nvSpPr>
        <p:spPr bwMode="blackWhite">
          <a:xfrm>
            <a:off x="5922335" y="1520455"/>
            <a:ext cx="2158409" cy="1446030"/>
          </a:xfrm>
          <a:prstGeom prst="wedgeRectCallout">
            <a:avLst>
              <a:gd name="adj1" fmla="val 64401"/>
              <a:gd name="adj2" fmla="val 484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About 20 percent of the public still believes flooding from a hurricane is covered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112</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but not flood insurance.</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2075823"/>
          <a:ext cx="9144000" cy="3763962"/>
        </p:xfrm>
        <a:graphic>
          <a:graphicData uri="http://schemas.openxmlformats.org/presentationml/2006/ole">
            <p:oleObj spid="_x0000_s19331074"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4431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Have recent flooding events such as Hurricane Sandy or Hurricane Irene motivated you to buy flood coverage?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454505"/>
            <a:ext cx="8697433" cy="5847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Recent storms have not motivated people to buy flood insurance </a:t>
            </a:r>
            <a:r>
              <a:rPr lang="en-US" b="1" dirty="0" err="1" smtClean="0">
                <a:solidFill>
                  <a:srgbClr val="FFFFFF"/>
                </a:solidFill>
              </a:rPr>
              <a:t>coverag.e</a:t>
            </a:r>
            <a:endParaRPr lang="en-US" b="1" dirty="0">
              <a:solidFill>
                <a:srgbClr val="FFFFFF"/>
              </a:solidFill>
            </a:endParaRPr>
          </a:p>
        </p:txBody>
      </p:sp>
      <p:sp>
        <p:nvSpPr>
          <p:cNvPr id="10" name="AutoShape 13"/>
          <p:cNvSpPr>
            <a:spLocks noChangeArrowheads="1"/>
          </p:cNvSpPr>
          <p:nvPr/>
        </p:nvSpPr>
        <p:spPr bwMode="blackWhite">
          <a:xfrm>
            <a:off x="2115879" y="3370520"/>
            <a:ext cx="4848447" cy="871871"/>
          </a:xfrm>
          <a:prstGeom prst="wedgeRectCallout">
            <a:avLst>
              <a:gd name="adj1" fmla="val 23165"/>
              <a:gd name="adj2" fmla="val 39237"/>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Despite recent major flood events, few people see the need to buy coverage</a:t>
            </a:r>
            <a:endParaRPr lang="en-US" sz="20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113</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Disaster Preparedness</a:t>
            </a:r>
          </a:p>
        </p:txBody>
      </p:sp>
      <p:sp>
        <p:nvSpPr>
          <p:cNvPr id="14343" name="Rectangle 3"/>
          <p:cNvSpPr>
            <a:spLocks noChangeArrowheads="1"/>
          </p:cNvSpPr>
          <p:nvPr/>
        </p:nvSpPr>
        <p:spPr bwMode="black">
          <a:xfrm>
            <a:off x="347663" y="1266825"/>
            <a:ext cx="8534400" cy="4431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 </a:t>
            </a:r>
            <a:r>
              <a:rPr lang="en-US" sz="1600" b="1" dirty="0" smtClean="0">
                <a:solidFill>
                  <a:srgbClr val="225A7A"/>
                </a:solidFill>
              </a:rPr>
              <a:t>If you expect some relief from the government, do you purchase less insurance coverage against these natural disasters than you would have otherwise?</a:t>
            </a:r>
            <a:endParaRPr lang="en-US" sz="16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Seventy-two percent of Americans would not purchase less insurance if they expect some relief from the government—but 22% would.</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33122" name="Chart" r:id="rId4" imgW="4467251" imgH="3800395" progId="MSGraph.Chart.8">
              <p:embed followColorScheme="full"/>
            </p:oleObj>
          </a:graphicData>
        </a:graphic>
      </p:graphicFrame>
      <p:sp>
        <p:nvSpPr>
          <p:cNvPr id="14346" name="Text Box 8"/>
          <p:cNvSpPr txBox="1">
            <a:spLocks noChangeArrowheads="1"/>
          </p:cNvSpPr>
          <p:nvPr/>
        </p:nvSpPr>
        <p:spPr bwMode="auto">
          <a:xfrm>
            <a:off x="3698544" y="2016493"/>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281687" y="2330524"/>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6" y="4198716"/>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453964" y="2296633"/>
            <a:ext cx="2158409" cy="1935125"/>
          </a:xfrm>
          <a:prstGeom prst="wedgeRectCallout">
            <a:avLst>
              <a:gd name="adj1" fmla="val -84860"/>
              <a:gd name="adj2" fmla="val -188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More than 20 percent cut back on insurance coverage in expectation of government disaster aid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114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115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781453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5/1/13 and do not yet fully reflect the impact of state-run pools and plans. </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778477" y="2559204"/>
            <a:ext cx="3677829" cy="1230312"/>
          </a:xfrm>
          <a:prstGeom prst="wedgeRectCallout">
            <a:avLst>
              <a:gd name="adj1" fmla="val -6057"/>
              <a:gd name="adj2" fmla="val 14759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Louisiana was a growth leader over the past 5 years even though premiums written only expanded by 4.5%</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116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17815554" name="Chart" r:id="rId4" imgW="8810600" imgH="4552970"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27000" y="6367157"/>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5/1/13 and do not yet fully reflect the impact of state-run pools and plans. </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LC.; Insurance Information Institute.		</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117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1154"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8" name="AutoShape 14"/>
          <p:cNvSpPr>
            <a:spLocks noChangeArrowheads="1"/>
          </p:cNvSpPr>
          <p:nvPr/>
        </p:nvSpPr>
        <p:spPr bwMode="blackWhite">
          <a:xfrm>
            <a:off x="3097213" y="1792288"/>
            <a:ext cx="3235325" cy="1230312"/>
          </a:xfrm>
          <a:prstGeom prst="wedgeRectCallout">
            <a:avLst>
              <a:gd name="adj1" fmla="val -89348"/>
              <a:gd name="adj2" fmla="val 708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 limited number of states showed strong growth over the past 5 years</a:t>
            </a:r>
            <a:endParaRPr lang="en-US"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118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13362178" name="Chart" r:id="rId4" imgW="8810608" imgH="4552851"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96654" y="3922304"/>
            <a:ext cx="3441700" cy="1450975"/>
          </a:xfrm>
          <a:prstGeom prst="wedgeRectCallout">
            <a:avLst>
              <a:gd name="adj1" fmla="val 102138"/>
              <a:gd name="adj2" fmla="val -101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8"/>
          <p:cNvSpPr>
            <a:spLocks noChangeArrowheads="1"/>
          </p:cNvSpPr>
          <p:nvPr/>
        </p:nvSpPr>
        <p:spPr bwMode="blackWhite">
          <a:xfrm>
            <a:off x="3436718" y="1597742"/>
            <a:ext cx="2000521" cy="1078568"/>
          </a:xfrm>
          <a:prstGeom prst="wedgeRectCallout">
            <a:avLst>
              <a:gd name="adj1" fmla="val -104751"/>
              <a:gd name="adj2" fmla="val 5431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NY’s change in premium growth was similar to the US average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119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3175" y="1670050"/>
          <a:ext cx="9136063" cy="4730750"/>
        </p:xfrm>
        <a:graphic>
          <a:graphicData uri="http://schemas.openxmlformats.org/presentationml/2006/ole">
            <p:oleObj spid="_x0000_s13363202" name="Chart" r:id="rId4" imgW="8810600" imgH="4562417"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12</a:t>
            </a:fld>
            <a:endParaRPr lang="en-US" smtClean="0"/>
          </a:p>
        </p:txBody>
      </p:sp>
      <p:graphicFrame>
        <p:nvGraphicFramePr>
          <p:cNvPr id="39938" name="Object 11"/>
          <p:cNvGraphicFramePr>
            <a:graphicFrameLocks noChangeAspect="1"/>
          </p:cNvGraphicFramePr>
          <p:nvPr/>
        </p:nvGraphicFramePr>
        <p:xfrm>
          <a:off x="363538" y="1285875"/>
          <a:ext cx="8188325" cy="4330700"/>
        </p:xfrm>
        <a:graphic>
          <a:graphicData uri="http://schemas.openxmlformats.org/presentationml/2006/ole">
            <p:oleObj spid="_x0000_s18820098" name="Chart" r:id="rId4" imgW="7829584" imgH="3848214" progId="MSGraph.Chart.8">
              <p:embed followColorScheme="full"/>
            </p:oleObj>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(6/13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966730" y="1081548"/>
            <a:ext cx="2689710" cy="1140631"/>
          </a:xfrm>
          <a:prstGeom prst="wedgeRectCallout">
            <a:avLst>
              <a:gd name="adj1" fmla="val 30105"/>
              <a:gd name="adj2" fmla="val 720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2013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120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13364226" name="Chart" r:id="rId4" imgW="8810600"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8"/>
          <p:cNvSpPr>
            <a:spLocks noChangeArrowheads="1"/>
          </p:cNvSpPr>
          <p:nvPr/>
        </p:nvSpPr>
        <p:spPr bwMode="blackWhite">
          <a:xfrm>
            <a:off x="6401144" y="1194619"/>
            <a:ext cx="2000521" cy="1363705"/>
          </a:xfrm>
          <a:prstGeom prst="wedgeRectCallout">
            <a:avLst>
              <a:gd name="adj1" fmla="val -207962"/>
              <a:gd name="adj2" fmla="val 1129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OR and ID saw sluggish PPA growth in recent years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121</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525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122</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13366274" name="Chart" r:id="rId4" imgW="8820048"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123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7298"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12 </a:t>
            </a:r>
            <a:r>
              <a:rPr lang="en-US" b="1" dirty="0">
                <a:solidFill>
                  <a:schemeClr val="bg1"/>
                </a:solidFill>
              </a:rPr>
              <a:t>states showed </a:t>
            </a:r>
            <a:r>
              <a:rPr lang="en-US" b="1" dirty="0" smtClean="0">
                <a:solidFill>
                  <a:schemeClr val="bg1"/>
                </a:solidFill>
              </a:rPr>
              <a:t>any commercial lines growth 2006 </a:t>
            </a:r>
            <a:r>
              <a:rPr lang="en-US" b="1" dirty="0">
                <a:solidFill>
                  <a:schemeClr val="bg1"/>
                </a:solidFill>
              </a:rPr>
              <a:t>and </a:t>
            </a:r>
            <a:r>
              <a:rPr lang="en-US" b="1" dirty="0" smtClean="0">
                <a:solidFill>
                  <a:schemeClr val="bg1"/>
                </a:solidFill>
              </a:rPr>
              <a:t>2011</a:t>
            </a:r>
            <a:endParaRPr lang="en-US"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124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13368322" name="Chart" r:id="rId4" imgW="8810600"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125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0" y="1674813"/>
          <a:ext cx="9144000" cy="4719637"/>
        </p:xfrm>
        <a:graphic>
          <a:graphicData uri="http://schemas.openxmlformats.org/presentationml/2006/ole">
            <p:oleObj spid="_x0000_s13369346" name="Chart" r:id="rId4" imgW="8820049" imgH="4552851" progId="MSGraph.Chart.8">
              <p:embed followColorScheme="full"/>
            </p:oleObj>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126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0" y="1792288"/>
          <a:ext cx="9144000" cy="4719637"/>
        </p:xfrm>
        <a:graphic>
          <a:graphicData uri="http://schemas.openxmlformats.org/presentationml/2006/ole">
            <p:oleObj spid="_x0000_s13370370" name="Chart" r:id="rId4" imgW="8820049" imgH="4552851"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127</a:t>
            </a:fld>
            <a:endParaRPr lang="en-US" sz="900">
              <a:solidFill>
                <a:schemeClr val="bg1"/>
              </a:solidFill>
            </a:endParaRPr>
          </a:p>
        </p:txBody>
      </p:sp>
      <p:pic>
        <p:nvPicPr>
          <p:cNvPr id="15462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09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09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E26AED-119F-4456-85F5-92CA4B421A3F}" type="slidenum">
              <a:rPr lang="en-US" sz="900"/>
              <a:pPr algn="r" eaLnBrk="0" hangingPunct="0">
                <a:lnSpc>
                  <a:spcPct val="85000"/>
                </a:lnSpc>
                <a:spcBef>
                  <a:spcPct val="20000"/>
                </a:spcBef>
              </a:pPr>
              <a:t>128</a:t>
            </a:fld>
            <a:endParaRPr lang="en-US" sz="900"/>
          </a:p>
        </p:txBody>
      </p:sp>
      <p:sp>
        <p:nvSpPr>
          <p:cNvPr id="40966" name="Rectangle 2"/>
          <p:cNvSpPr>
            <a:spLocks noGrp="1" noChangeArrowheads="1"/>
          </p:cNvSpPr>
          <p:nvPr>
            <p:ph type="title" idx="4294967295"/>
          </p:nvPr>
        </p:nvSpPr>
        <p:spPr>
          <a:xfrm>
            <a:off x="142875" y="0"/>
            <a:ext cx="7524750" cy="989013"/>
          </a:xfrm>
        </p:spPr>
        <p:txBody>
          <a:bodyPr/>
          <a:lstStyle/>
          <a:p>
            <a:r>
              <a:rPr lang="en-US" sz="2800" dirty="0" smtClean="0"/>
              <a:t>Unemployment and Underemployment Rates: Stubbornly High in 2012, But Falling</a:t>
            </a:r>
          </a:p>
        </p:txBody>
      </p:sp>
      <p:graphicFrame>
        <p:nvGraphicFramePr>
          <p:cNvPr id="40962" name="Object 2"/>
          <p:cNvGraphicFramePr>
            <a:graphicFrameLocks/>
          </p:cNvGraphicFramePr>
          <p:nvPr>
            <p:ph idx="4294967295"/>
          </p:nvPr>
        </p:nvGraphicFramePr>
        <p:xfrm>
          <a:off x="0" y="1201738"/>
          <a:ext cx="7081837" cy="4867275"/>
        </p:xfrm>
        <a:graphic>
          <a:graphicData uri="http://schemas.openxmlformats.org/presentationml/2006/ole">
            <p:oleObj spid="_x0000_s17988610" name="Chart" r:id="rId4" imgW="7096176" imgH="4876800" progId="MSGraph.Chart.8">
              <p:embed followColorScheme="full"/>
            </p:oleObj>
          </a:graphicData>
        </a:graphic>
      </p:graphicFrame>
      <p:sp>
        <p:nvSpPr>
          <p:cNvPr id="7072775" name="AutoShape 7"/>
          <p:cNvSpPr>
            <a:spLocks noChangeArrowheads="1"/>
          </p:cNvSpPr>
          <p:nvPr/>
        </p:nvSpPr>
        <p:spPr bwMode="blackWhite">
          <a:xfrm>
            <a:off x="7256206" y="2714625"/>
            <a:ext cx="1692532" cy="2988085"/>
          </a:xfrm>
          <a:prstGeom prst="wedgeRectCallout">
            <a:avLst>
              <a:gd name="adj1" fmla="val -64971"/>
              <a:gd name="adj2" fmla="val -148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stood </a:t>
            </a:r>
            <a:r>
              <a:rPr lang="en-US" sz="1400" b="1" dirty="0" smtClean="0">
                <a:cs typeface="+mn-cs"/>
              </a:rPr>
              <a:t>at 7.5% </a:t>
            </a:r>
            <a:r>
              <a:rPr lang="en-US" sz="1400" b="1" dirty="0">
                <a:cs typeface="+mn-cs"/>
              </a:rPr>
              <a:t>in </a:t>
            </a:r>
            <a:r>
              <a:rPr lang="en-US" sz="1400" b="1" dirty="0" smtClean="0">
                <a:cs typeface="+mn-cs"/>
              </a:rPr>
              <a:t>Apr</a:t>
            </a:r>
            <a:r>
              <a:rPr lang="en-US" sz="1400" b="1" dirty="0" smtClean="0"/>
              <a:t>.</a:t>
            </a:r>
            <a:r>
              <a:rPr lang="en-US" sz="1400" b="1" dirty="0" smtClean="0">
                <a:cs typeface="+mn-cs"/>
              </a:rPr>
              <a:t> 2013—lowest in 4 years.</a:t>
            </a:r>
            <a:endParaRPr lang="en-US" sz="1400" b="1" dirty="0">
              <a:cs typeface="+mn-cs"/>
            </a:endParaRPr>
          </a:p>
          <a:p>
            <a:pPr algn="ctr" eaLnBrk="0" hangingPunct="0">
              <a:lnSpc>
                <a:spcPct val="90000"/>
              </a:lnSpc>
              <a:spcBef>
                <a:spcPct val="50000"/>
              </a:spcBef>
              <a:buClr>
                <a:schemeClr val="bg1"/>
              </a:buClr>
              <a:buFont typeface="Wingdings" pitchFamily="2" charset="2"/>
              <a:buNone/>
              <a:defRPr/>
            </a:pPr>
            <a:r>
              <a:rPr lang="en-US" sz="1400" b="1" dirty="0">
                <a:cs typeface="+mn-cs"/>
              </a:rPr>
              <a:t>Unemployment peaked at 10.1% in October 2009, highest monthly rate since 1983.</a:t>
            </a:r>
          </a:p>
          <a:p>
            <a:pPr algn="ctr" eaLnBrk="0" hangingPunct="0">
              <a:lnSpc>
                <a:spcPct val="90000"/>
              </a:lnSpc>
              <a:spcBef>
                <a:spcPct val="50000"/>
              </a:spcBef>
              <a:buClr>
                <a:schemeClr val="bg1"/>
              </a:buClr>
              <a:buFont typeface="Wingdings" pitchFamily="2" charset="2"/>
              <a:buNone/>
              <a:defRPr/>
            </a:pPr>
            <a:r>
              <a:rPr lang="en-US" sz="1400" b="1" dirty="0">
                <a:cs typeface="+mn-cs"/>
              </a:rPr>
              <a:t>Peak rate in the last 30 years: 10.8% in November - December 1982</a:t>
            </a:r>
          </a:p>
        </p:txBody>
      </p:sp>
      <p:sp>
        <p:nvSpPr>
          <p:cNvPr id="40968"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80275" y="1152525"/>
            <a:ext cx="1639888" cy="1562100"/>
          </a:xfrm>
          <a:prstGeom prst="wedgeRectCallout">
            <a:avLst>
              <a:gd name="adj1" fmla="val -71716"/>
              <a:gd name="adj2" fmla="val 164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13.7% </a:t>
            </a:r>
            <a:r>
              <a:rPr lang="en-US" sz="1400" b="1" dirty="0">
                <a:solidFill>
                  <a:schemeClr val="bg1"/>
                </a:solidFill>
                <a:cs typeface="+mn-cs"/>
              </a:rPr>
              <a:t>in </a:t>
            </a:r>
            <a:r>
              <a:rPr lang="en-US" sz="1400" b="1" dirty="0" smtClean="0">
                <a:solidFill>
                  <a:schemeClr val="bg1"/>
                </a:solidFill>
                <a:cs typeface="+mn-cs"/>
              </a:rPr>
              <a:t>Apr. 2013</a:t>
            </a:r>
            <a:endParaRPr lang="en-US" sz="1400" b="1" dirty="0">
              <a:solidFill>
                <a:schemeClr val="bg1"/>
              </a:solidFill>
              <a:cs typeface="+mn-cs"/>
            </a:endParaRPr>
          </a:p>
        </p:txBody>
      </p:sp>
      <p:sp>
        <p:nvSpPr>
          <p:cNvPr id="40970" name="Rectangle 11"/>
          <p:cNvSpPr>
            <a:spLocks noChangeArrowheads="1"/>
          </p:cNvSpPr>
          <p:nvPr/>
        </p:nvSpPr>
        <p:spPr bwMode="black">
          <a:xfrm>
            <a:off x="223838" y="102870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Apr. 2013, </a:t>
            </a:r>
            <a:r>
              <a:rPr lang="en-US" sz="1600" b="1" dirty="0">
                <a:solidFill>
                  <a:srgbClr val="225A7A"/>
                </a:solidFill>
              </a:rPr>
              <a:t>Seasonally Adjusted (%)</a:t>
            </a:r>
          </a:p>
        </p:txBody>
      </p:sp>
      <p:sp>
        <p:nvSpPr>
          <p:cNvPr id="2" name="AutoShape 38"/>
          <p:cNvSpPr>
            <a:spLocks noChangeArrowheads="1"/>
          </p:cNvSpPr>
          <p:nvPr/>
        </p:nvSpPr>
        <p:spPr bwMode="blackWhite">
          <a:xfrm>
            <a:off x="628914" y="1981200"/>
            <a:ext cx="1271588" cy="942975"/>
          </a:xfrm>
          <a:prstGeom prst="wedgeRectCallout">
            <a:avLst>
              <a:gd name="adj1" fmla="val 10178"/>
              <a:gd name="adj2" fmla="val 2101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ended in November 2001 </a:t>
            </a:r>
          </a:p>
        </p:txBody>
      </p:sp>
      <p:sp>
        <p:nvSpPr>
          <p:cNvPr id="3" name="AutoShape 38"/>
          <p:cNvSpPr>
            <a:spLocks noChangeArrowheads="1"/>
          </p:cNvSpPr>
          <p:nvPr/>
        </p:nvSpPr>
        <p:spPr bwMode="blackWhite">
          <a:xfrm>
            <a:off x="1967990" y="2009775"/>
            <a:ext cx="1550988" cy="923925"/>
          </a:xfrm>
          <a:prstGeom prst="wedgeRectCallout">
            <a:avLst>
              <a:gd name="adj1" fmla="val -34152"/>
              <a:gd name="adj2" fmla="val 1864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Unemployment kept rising for 19 more months</a:t>
            </a:r>
          </a:p>
        </p:txBody>
      </p:sp>
      <p:sp>
        <p:nvSpPr>
          <p:cNvPr id="4" name="AutoShape 38"/>
          <p:cNvSpPr>
            <a:spLocks noChangeArrowheads="1"/>
          </p:cNvSpPr>
          <p:nvPr/>
        </p:nvSpPr>
        <p:spPr bwMode="blackWhite">
          <a:xfrm>
            <a:off x="3555022" y="2028825"/>
            <a:ext cx="1343025" cy="914400"/>
          </a:xfrm>
          <a:prstGeom prst="wedgeRectCallout">
            <a:avLst>
              <a:gd name="adj1" fmla="val 7811"/>
              <a:gd name="adj2" fmla="val 2268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began in December 2007</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a:t>
            </a:r>
            <a:r>
              <a:rPr lang="en-US" b="1" dirty="0" smtClean="0">
                <a:solidFill>
                  <a:srgbClr val="FFFFFF"/>
                </a:solidFill>
              </a:rPr>
              <a:t>underemployment constrain </a:t>
            </a:r>
            <a:r>
              <a:rPr lang="en-US" b="1" dirty="0">
                <a:solidFill>
                  <a:srgbClr val="FFFFFF"/>
                </a:solidFill>
              </a:rPr>
              <a:t>overall economic </a:t>
            </a:r>
            <a:r>
              <a:rPr lang="en-US" b="1" dirty="0" smtClean="0">
                <a:solidFill>
                  <a:srgbClr val="FFFFFF"/>
                </a:solidFill>
              </a:rPr>
              <a:t>growth, but the job market is now clearly improving</a:t>
            </a:r>
            <a:endParaRPr lang="en-US" b="1" dirty="0">
              <a:solidFill>
                <a:srgbClr val="FFFFFF"/>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128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5000"/>
                            </p:stCondLst>
                            <p:childTnLst>
                              <p:par>
                                <p:cTn id="25" presetID="23" presetClass="entr" presetSubtype="16"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2" grpId="0" animBg="1"/>
      <p:bldP spid="3" grpId="0" animBg="1"/>
      <p:bldP spid="4" grpId="0" animBg="1"/>
      <p:bldP spid="14"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79388" y="1397000"/>
          <a:ext cx="8775700" cy="4087813"/>
        </p:xfrm>
        <a:graphic>
          <a:graphicData uri="http://schemas.openxmlformats.org/presentationml/2006/ole">
            <p:oleObj spid="_x0000_s17989634"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Apr. 2013 (Thousands</a:t>
            </a:r>
            <a:r>
              <a:rPr lang="en-US" sz="1600" b="1" dirty="0">
                <a:solidFill>
                  <a:srgbClr val="225A7A"/>
                </a:solidFill>
              </a:rPr>
              <a:t>)</a:t>
            </a: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6.74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1015006" y="3943702"/>
            <a:ext cx="2082156" cy="841375"/>
          </a:xfrm>
          <a:prstGeom prst="wedgeRectCallout">
            <a:avLst>
              <a:gd name="adj1" fmla="val 57781"/>
              <a:gd name="adj2" fmla="val -68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Losses in   Dec. 08–Mar. 09 Were the Largest in the </a:t>
            </a:r>
            <a:br>
              <a:rPr lang="en-US" sz="1400" b="1" dirty="0">
                <a:solidFill>
                  <a:schemeClr val="bg1"/>
                </a:solidFill>
              </a:rPr>
            </a:br>
            <a:r>
              <a:rPr lang="en-US" sz="1400" b="1" dirty="0">
                <a:solidFill>
                  <a:schemeClr val="bg1"/>
                </a:solidFill>
              </a:rPr>
              <a:t>Post-WW II Period</a:t>
            </a:r>
          </a:p>
        </p:txBody>
      </p:sp>
      <p:sp>
        <p:nvSpPr>
          <p:cNvPr id="14" name="AutoShape 7"/>
          <p:cNvSpPr>
            <a:spLocks noChangeArrowheads="1"/>
          </p:cNvSpPr>
          <p:nvPr/>
        </p:nvSpPr>
        <p:spPr bwMode="blackWhite">
          <a:xfrm>
            <a:off x="6931742" y="3124355"/>
            <a:ext cx="1927072" cy="936368"/>
          </a:xfrm>
          <a:prstGeom prst="wedgeRectCallout">
            <a:avLst>
              <a:gd name="adj1" fmla="val 44190"/>
              <a:gd name="adj2" fmla="val -1110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176,000 </a:t>
            </a:r>
            <a:r>
              <a:rPr lang="en-US" sz="1400" b="1" dirty="0">
                <a:cs typeface="+mn-cs"/>
              </a:rPr>
              <a:t>private sector jobs were created in </a:t>
            </a:r>
            <a:r>
              <a:rPr lang="en-US" sz="1400" b="1" dirty="0" smtClean="0">
                <a:cs typeface="+mn-cs"/>
              </a:rPr>
              <a:t>April</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129</a:t>
            </a:fld>
            <a:endParaRPr lang="en-US"/>
          </a:p>
        </p:txBody>
      </p:sp>
      <p:sp>
        <p:nvSpPr>
          <p:cNvPr id="13" name="Text Box 17"/>
          <p:cNvSpPr txBox="1">
            <a:spLocks noChangeArrowheads="1"/>
          </p:cNvSpPr>
          <p:nvPr/>
        </p:nvSpPr>
        <p:spPr bwMode="auto">
          <a:xfrm>
            <a:off x="4847302" y="3736258"/>
            <a:ext cx="1818968" cy="95410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2012: 2.247 Mill</a:t>
            </a:r>
          </a:p>
          <a:p>
            <a:pPr algn="ctr">
              <a:defRPr/>
            </a:pPr>
            <a:r>
              <a:rPr lang="en-US" sz="1400" b="1" dirty="0" smtClean="0">
                <a:solidFill>
                  <a:schemeClr val="bg1"/>
                </a:solidFill>
              </a:rPr>
              <a:t>2011: 2.420 Mill</a:t>
            </a:r>
          </a:p>
          <a:p>
            <a:pPr algn="ctr">
              <a:defRPr/>
            </a:pPr>
            <a:r>
              <a:rPr lang="en-US" sz="1400" b="1" dirty="0" smtClean="0">
                <a:solidFill>
                  <a:schemeClr val="bg1"/>
                </a:solidFill>
              </a:rPr>
              <a:t>2010: 1.235 Mill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13</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p:oleObj spid="_x0000_s14956546" name="Chart" r:id="rId4" imgW="7829584" imgH="3848214" progId="MSGraph.Chart.8">
              <p:embed followColorScheme="full"/>
            </p:oleObj>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7987" y="1397000"/>
          <a:ext cx="8837101" cy="4087813"/>
        </p:xfrm>
        <a:graphic>
          <a:graphicData uri="http://schemas.openxmlformats.org/presentationml/2006/ole">
            <p:oleObj spid="_x0000_s17990658"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2007—Apr.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April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3795960" y="2925098"/>
            <a:ext cx="2197100" cy="727586"/>
          </a:xfrm>
          <a:prstGeom prst="wedgeRectCallout">
            <a:avLst>
              <a:gd name="adj1" fmla="val -33408"/>
              <a:gd name="adj2" fmla="val 1671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36196" y="1328529"/>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a:t>
            </a:r>
            <a:r>
              <a:rPr lang="en-US" sz="1400" b="1" dirty="0" smtClean="0"/>
              <a:t>Apr.</a:t>
            </a:r>
            <a:r>
              <a:rPr lang="en-US" sz="1400" b="1" dirty="0" smtClean="0">
                <a:cs typeface="+mn-cs"/>
              </a:rPr>
              <a:t> 2013 totaled 1.985 million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130</a:t>
            </a:fld>
            <a:endParaRPr lang="en-US"/>
          </a:p>
        </p:txBody>
      </p:sp>
      <p:cxnSp>
        <p:nvCxnSpPr>
          <p:cNvPr id="13" name="Straight Connector 12"/>
          <p:cNvCxnSpPr/>
          <p:nvPr/>
        </p:nvCxnSpPr>
        <p:spPr>
          <a:xfrm flipV="1">
            <a:off x="969682" y="2733368"/>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AutoShape 7"/>
          <p:cNvSpPr>
            <a:spLocks noChangeArrowheads="1"/>
          </p:cNvSpPr>
          <p:nvPr/>
        </p:nvSpPr>
        <p:spPr bwMode="blackWhite">
          <a:xfrm>
            <a:off x="974698" y="3500284"/>
            <a:ext cx="1458788" cy="1454450"/>
          </a:xfrm>
          <a:prstGeom prst="wedgeRectCallout">
            <a:avLst>
              <a:gd name="adj1" fmla="val 54255"/>
              <a:gd name="adj2" fmla="val -4034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All of the jobs “lost” since President Obama took office in Jan. 2009 have been recouped</a:t>
            </a:r>
            <a:endParaRPr lang="en-US" sz="1400" b="1" dirty="0">
              <a:cs typeface="+mn-cs"/>
            </a:endParaRPr>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6.74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2500"/>
                            </p:stCondLst>
                            <p:childTnLst>
                              <p:par>
                                <p:cTn id="17" presetID="23" presetClass="entr" presetSubtype="16"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5"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0" y="1438736"/>
          <a:ext cx="8748713" cy="4194175"/>
        </p:xfrm>
        <a:graphic>
          <a:graphicData uri="http://schemas.openxmlformats.org/presentationml/2006/ole">
            <p:oleObj spid="_x0000_s17991682" name="Chart" r:id="rId4" imgW="8582143" imgH="4114884"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2010—Apr.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April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1269"/>
              <a:gd name="adj2" fmla="val -7539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Apr</a:t>
            </a:r>
            <a:r>
              <a:rPr lang="en-US" b="1" dirty="0" smtClean="0"/>
              <a:t>.</a:t>
            </a:r>
            <a:r>
              <a:rPr lang="en-US" b="1" dirty="0" smtClean="0">
                <a:cs typeface="+mn-cs"/>
              </a:rPr>
              <a:t> 2013 totaled 6.74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131</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$600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6.74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8384" y="1382252"/>
          <a:ext cx="8775700" cy="4087813"/>
        </p:xfrm>
        <a:graphic>
          <a:graphicData uri="http://schemas.openxmlformats.org/presentationml/2006/ole">
            <p:oleObj spid="_x0000_s17992706" name="Chart" r:id="rId4" imgW="8582143" imgH="4114884"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2010—Apr.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Apr.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Apr. 2013 totaled 636,000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132</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935789" y="1091387"/>
            <a:ext cx="3500286"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600,000 jobs since Jan. 2010 even as private employers created 6.74 million jobs, though losses may now be ending. </a:t>
            </a:r>
          </a:p>
        </p:txBody>
      </p:sp>
      <p:sp>
        <p:nvSpPr>
          <p:cNvPr id="12" name="AutoShape 5"/>
          <p:cNvSpPr>
            <a:spLocks noChangeArrowheads="1"/>
          </p:cNvSpPr>
          <p:nvPr/>
        </p:nvSpPr>
        <p:spPr bwMode="blackWhite">
          <a:xfrm>
            <a:off x="757096" y="3756586"/>
            <a:ext cx="1661653" cy="1066800"/>
          </a:xfrm>
          <a:prstGeom prst="wedgeRectCallout">
            <a:avLst>
              <a:gd name="adj1" fmla="val 4834"/>
              <a:gd name="adj2" fmla="val -909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133</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2010—Apr.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p:oleObj spid="_x0000_s17993730" name="Chart" r:id="rId4" imgW="8439184" imgH="4324276" progId="MSGraph.Chart.8">
              <p:embed followColorScheme="full"/>
            </p:oleObj>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451123"/>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480,000 from Jan. 2010 through Apr. 2013, accounting for 65%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79870"/>
            <a:ext cx="4434287" cy="1037299"/>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1.9% since the end of 2009 while Federal employment is down by 2.1%</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4DB1E342-FE4B-4387-9154-4E498BD34843}" type="slidenum">
              <a:rPr lang="en-US" smtClean="0"/>
              <a:pPr/>
              <a:t>134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Unemployment Rates by State, May 2013:</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19527682" name="Chart" r:id="rId4" imgW="8820048" imgH="4572135"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May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May, 25 states had over-the-month unemployment rate decreases, 17 had increases, and 8 and the District of Columbia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D0FF2A19-0DB9-4498-951D-7BE48FABC2DC}" type="slidenum">
              <a:rPr lang="en-US" smtClean="0"/>
              <a:pPr/>
              <a:t>135</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19528706"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Unemployment Rates by State, May 2013: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r>
              <a:rPr lang="en-US" sz="1100"/>
              <a:t>*Provisional figures for May 2013, seasonally adjusted.</a:t>
            </a:r>
          </a:p>
          <a:p>
            <a:r>
              <a:rPr lang="en-US" sz="1100"/>
              <a:t>Sources:  US Bureau of Labor Statistics; Insurance Information Institute.	</a:t>
            </a:r>
          </a:p>
        </p:txBody>
      </p:sp>
      <p:sp>
        <p:nvSpPr>
          <p:cNvPr id="7" name="AutoShape 6"/>
          <p:cNvSpPr>
            <a:spLocks noChangeArrowheads="1"/>
          </p:cNvSpPr>
          <p:nvPr/>
        </p:nvSpPr>
        <p:spPr bwMode="blackWhite">
          <a:xfrm>
            <a:off x="5067300" y="125571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May, 25 states had over-the-month unemployment rate decreases, 17 had increases, and 8 and the District of Columbia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136</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2010—April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563529"/>
          <a:ext cx="8500499" cy="4838700"/>
        </p:xfrm>
        <a:graphic>
          <a:graphicData uri="http://schemas.openxmlformats.org/presentationml/2006/ole">
            <p:oleObj spid="_x0000_s17996802" name="Chart" r:id="rId5" imgW="8343967" imgH="4381555" progId="MSGraph.Chart.8">
              <p:embed followColorScheme="full"/>
            </p:oleObj>
          </a:graphicData>
        </a:graphic>
      </p:graphicFrame>
      <p:sp>
        <p:nvSpPr>
          <p:cNvPr id="8" name="AutoShape 7"/>
          <p:cNvSpPr>
            <a:spLocks noChangeArrowheads="1"/>
          </p:cNvSpPr>
          <p:nvPr/>
        </p:nvSpPr>
        <p:spPr bwMode="blackWhite">
          <a:xfrm>
            <a:off x="963558" y="1494504"/>
            <a:ext cx="2974264" cy="2118849"/>
          </a:xfrm>
          <a:prstGeom prst="wedgeRectCallout">
            <a:avLst>
              <a:gd name="adj1" fmla="val 193640"/>
              <a:gd name="adj2" fmla="val -3843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23.1%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6" cstate="email"/>
          <a:stretch>
            <a:fillRect/>
          </a:stretch>
        </p:blipFill>
        <p:spPr>
          <a:xfrm>
            <a:off x="5466436" y="3576677"/>
            <a:ext cx="2792660" cy="1863162"/>
          </a:xfrm>
          <a:prstGeom prst="rect">
            <a:avLst/>
          </a:prstGeom>
          <a:ln w="19050">
            <a:solidFill>
              <a:schemeClr val="accent1"/>
            </a:solid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137</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ChangeAspect="1"/>
          </p:cNvGraphicFramePr>
          <p:nvPr>
            <p:ph type="chart" idx="4294967295"/>
          </p:nvPr>
        </p:nvGraphicFramePr>
        <p:xfrm>
          <a:off x="315913" y="1844675"/>
          <a:ext cx="8562975" cy="4440238"/>
        </p:xfrm>
        <a:graphic>
          <a:graphicData uri="http://schemas.openxmlformats.org/presentationml/2006/ole">
            <p:oleObj spid="_x0000_s17997826" name="Chart" r:id="rId4" imgW="8248583" imgH="4276828" progId="MSGraph.Chart.8">
              <p:embed followColorScheme="full"/>
            </p:oleObj>
          </a:graphicData>
        </a:graphic>
      </p:graphicFrame>
      <p:sp>
        <p:nvSpPr>
          <p:cNvPr id="7073797" name="AutoShape 5"/>
          <p:cNvSpPr>
            <a:spLocks noChangeArrowheads="1"/>
          </p:cNvSpPr>
          <p:nvPr/>
        </p:nvSpPr>
        <p:spPr bwMode="blackWhite">
          <a:xfrm>
            <a:off x="1063714" y="1481803"/>
            <a:ext cx="1664738" cy="2485514"/>
          </a:xfrm>
          <a:prstGeom prst="wedgeRectCallout">
            <a:avLst>
              <a:gd name="adj1" fmla="val 103657"/>
              <a:gd name="adj2" fmla="val -256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workers comp’s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(6/13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2398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2014:Q4F</a:t>
            </a:r>
            <a:r>
              <a:rPr lang="en-US" sz="1600" b="1" dirty="0">
                <a:solidFill>
                  <a:srgbClr val="225A7A"/>
                </a:solidFill>
              </a:rPr>
              <a:t>*</a:t>
            </a:r>
          </a:p>
        </p:txBody>
      </p:sp>
      <p:sp>
        <p:nvSpPr>
          <p:cNvPr id="12" name="AutoShape 7"/>
          <p:cNvSpPr>
            <a:spLocks noChangeArrowheads="1"/>
          </p:cNvSpPr>
          <p:nvPr/>
        </p:nvSpPr>
        <p:spPr bwMode="blackWhite">
          <a:xfrm>
            <a:off x="3710520" y="3905501"/>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6.6% by Q4 of </a:t>
            </a:r>
            <a:r>
              <a:rPr lang="en-US" sz="1400" b="1" i="1" u="sng" dirty="0" smtClean="0">
                <a:cs typeface="+mn-cs"/>
              </a:rPr>
              <a:t>next</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50678" y="1534495"/>
            <a:ext cx="2178050" cy="1066800"/>
          </a:xfrm>
          <a:prstGeom prst="wedgeRectCallout">
            <a:avLst>
              <a:gd name="adj1" fmla="val 20519"/>
              <a:gd name="adj2" fmla="val 1025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2013/14</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5" name="Rectangle 105"/>
          <p:cNvSpPr>
            <a:spLocks noGrp="1" noChangeArrowheads="1"/>
          </p:cNvSpPr>
          <p:nvPr>
            <p:ph type="dt" sz="quarter" idx="10"/>
          </p:nvPr>
        </p:nvSpPr>
        <p:spPr>
          <a:noFill/>
        </p:spPr>
        <p:txBody>
          <a:bodyPr/>
          <a:lstStyle/>
          <a:p>
            <a:r>
              <a:rPr lang="en-US" smtClean="0"/>
              <a:t>12/01/09 - 9pm</a:t>
            </a:r>
          </a:p>
        </p:txBody>
      </p:sp>
      <p:sp>
        <p:nvSpPr>
          <p:cNvPr id="2867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7" name="Rectangle 110"/>
          <p:cNvSpPr>
            <a:spLocks noGrp="1" noChangeArrowheads="1"/>
          </p:cNvSpPr>
          <p:nvPr>
            <p:ph type="sldNum" sz="quarter" idx="12"/>
          </p:nvPr>
        </p:nvSpPr>
        <p:spPr>
          <a:noFill/>
        </p:spPr>
        <p:txBody>
          <a:bodyPr/>
          <a:lstStyle/>
          <a:p>
            <a:fld id="{ABF1ECF5-B7CD-4985-982B-BFF8C76AA2B8}" type="slidenum">
              <a:rPr lang="en-US" smtClean="0"/>
              <a:pPr/>
              <a:t>138</a:t>
            </a:fld>
            <a:endParaRPr lang="en-US" smtClean="0"/>
          </a:p>
        </p:txBody>
      </p:sp>
      <p:sp>
        <p:nvSpPr>
          <p:cNvPr id="28678" name="Rectangle 2"/>
          <p:cNvSpPr>
            <a:spLocks noGrp="1" noChangeArrowheads="1"/>
          </p:cNvSpPr>
          <p:nvPr>
            <p:ph type="title"/>
          </p:nvPr>
        </p:nvSpPr>
        <p:spPr/>
        <p:txBody>
          <a:bodyPr/>
          <a:lstStyle/>
          <a:p>
            <a:r>
              <a:rPr lang="en-US" smtClean="0"/>
              <a:t>US Unemployment Rate Forecasts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998850" name="Chart" r:id="rId4" imgW="8524959" imgH="3914679" progId="MSGraph.Chart.8">
              <p:embed followColorScheme="full"/>
            </p:oleObj>
          </a:graphicData>
        </a:graphic>
      </p:graphicFrame>
      <p:sp>
        <p:nvSpPr>
          <p:cNvPr id="7073797" name="AutoShape 5"/>
          <p:cNvSpPr>
            <a:spLocks noChangeArrowheads="1"/>
          </p:cNvSpPr>
          <p:nvPr/>
        </p:nvSpPr>
        <p:spPr bwMode="blackWhite">
          <a:xfrm>
            <a:off x="2135236" y="2240078"/>
            <a:ext cx="3978275" cy="690563"/>
          </a:xfrm>
          <a:prstGeom prst="wedgeRectCallout">
            <a:avLst>
              <a:gd name="adj1" fmla="val 73663"/>
              <a:gd name="adj2" fmla="val 72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Unemployment  will remain high even under the most optimistic of scenarios, but forecasts are being revised downwards</a:t>
            </a:r>
          </a:p>
        </p:txBody>
      </p:sp>
      <p:sp>
        <p:nvSpPr>
          <p:cNvPr id="28680"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a:t>
            </a:r>
            <a:r>
              <a:rPr lang="en-US" sz="1100" dirty="0" smtClean="0"/>
              <a:t>Indicators (May 2013); </a:t>
            </a:r>
            <a:r>
              <a:rPr lang="en-US" sz="1100" dirty="0"/>
              <a:t>Insurance Information Institute </a:t>
            </a:r>
          </a:p>
        </p:txBody>
      </p:sp>
      <p:sp>
        <p:nvSpPr>
          <p:cNvPr id="28682"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Quarterly, </a:t>
            </a:r>
            <a:r>
              <a:rPr lang="en-US" sz="1600" b="1" dirty="0" smtClean="0">
                <a:solidFill>
                  <a:srgbClr val="225A7A"/>
                </a:solidFill>
              </a:rPr>
              <a:t>2013:Q1 </a:t>
            </a:r>
            <a:r>
              <a:rPr lang="en-US" sz="1600" b="1" dirty="0">
                <a:solidFill>
                  <a:srgbClr val="225A7A"/>
                </a:solidFill>
              </a:rPr>
              <a:t>to </a:t>
            </a:r>
            <a:r>
              <a:rPr lang="en-US" sz="1600" b="1" dirty="0" smtClean="0">
                <a:solidFill>
                  <a:srgbClr val="225A7A"/>
                </a:solidFill>
              </a:rPr>
              <a:t>2014:Q4</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139</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2005–2013:Q1</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17999874" name="Chart" r:id="rId5" imgW="8343967" imgH="4381555"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70520"/>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132438" y="1489673"/>
            <a:ext cx="2328908" cy="1091293"/>
          </a:xfrm>
          <a:prstGeom prst="wedgeRectCallout">
            <a:avLst>
              <a:gd name="adj1" fmla="val 97729"/>
              <a:gd name="adj2" fmla="val -9197"/>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$7.01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632594" y="4228788"/>
            <a:ext cx="2419350" cy="876300"/>
          </a:xfrm>
          <a:prstGeom prst="wedgeRectCallout">
            <a:avLst>
              <a:gd name="adj1" fmla="val 74707"/>
              <a:gd name="adj2" fmla="val -1168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12.2%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139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14</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Monthly Change* in Auto Insurance Prices, </a:t>
            </a:r>
            <a:r>
              <a:rPr lang="en-US" dirty="0" smtClean="0"/>
              <a:t>1991–2013*</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May 2013;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nvGraphicFramePr>
        <p:xfrm>
          <a:off x="377825" y="1371805"/>
          <a:ext cx="8343900" cy="4838700"/>
        </p:xfrm>
        <a:graphic>
          <a:graphicData uri="http://schemas.openxmlformats.org/presentationml/2006/ole">
            <p:oleObj spid="_x0000_s13120514" name="Chart" r:id="rId4" imgW="8343967" imgH="4381555" progId="MSGraph.Chart.8">
              <p:embed followColorScheme="full"/>
            </p:oleObj>
          </a:graphicData>
        </a:graphic>
      </p:graphicFrame>
      <p:sp>
        <p:nvSpPr>
          <p:cNvPr id="8" name="AutoShape 7"/>
          <p:cNvSpPr>
            <a:spLocks noChangeArrowheads="1"/>
          </p:cNvSpPr>
          <p:nvPr/>
        </p:nvSpPr>
        <p:spPr bwMode="blackWhite">
          <a:xfrm>
            <a:off x="1870968" y="1071668"/>
            <a:ext cx="2851150" cy="1670050"/>
          </a:xfrm>
          <a:prstGeom prst="wedgeRectCallout">
            <a:avLst>
              <a:gd name="adj1" fmla="val -15662"/>
              <a:gd name="adj2" fmla="val 506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Cyclical peaks in PP Auto tend to occur approximately every 10 years (early 1990s, early 2000s and likely the early 2010s)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1574354" y="4280256"/>
            <a:ext cx="1743075" cy="1143000"/>
          </a:xfrm>
          <a:prstGeom prst="wedgeRectCallout">
            <a:avLst>
              <a:gd name="adj1" fmla="val 125526"/>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830531" y="1854681"/>
            <a:ext cx="1944483" cy="954088"/>
          </a:xfrm>
          <a:prstGeom prst="wedgeRectCallout">
            <a:avLst>
              <a:gd name="adj1" fmla="val 53393"/>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4373"/>
              <a:gd name="adj2" fmla="val -1204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May 2013 reading of 4.1% is up from 3.0% a year earlier</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336263"/>
          <a:ext cx="8401050" cy="4191000"/>
        </p:xfrm>
        <a:graphic>
          <a:graphicData uri="http://schemas.openxmlformats.org/presentationml/2006/ole">
            <p:oleObj spid="_x0000_s18000898" name="Chart" r:id="rId4" imgW="8401151" imgH="3581273"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140</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1990-2012E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2012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5"/>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2012;  +7.9% Growth in 2011 Was the First Gain Since 2005</a:t>
            </a:r>
            <a:endParaRPr lang="en-US" b="1" dirty="0">
              <a:solidFill>
                <a:srgbClr val="FFFFFF"/>
              </a:solidFill>
            </a:endParaRP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450029"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89063"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693632"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686053"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513666"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956437" y="3459678"/>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6961251" y="2330249"/>
            <a:ext cx="1061877" cy="722672"/>
          </a:xfrm>
          <a:prstGeom prst="wedgeRectCallout">
            <a:avLst>
              <a:gd name="adj1" fmla="val 54296"/>
              <a:gd name="adj2" fmla="val 724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in 2012E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141</a:t>
            </a:fld>
            <a:endParaRPr lang="en-US" sz="900">
              <a:solidFill>
                <a:schemeClr val="bg1"/>
              </a:solidFill>
            </a:endParaRPr>
          </a:p>
        </p:txBody>
      </p:sp>
      <p:pic>
        <p:nvPicPr>
          <p:cNvPr id="12698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141</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142</a:t>
            </a:fld>
            <a:endParaRPr lang="en-US" sz="900">
              <a:solidFill>
                <a:schemeClr val="bg1"/>
              </a:solidFill>
            </a:endParaRPr>
          </a:p>
        </p:txBody>
      </p:sp>
      <p:pic>
        <p:nvPicPr>
          <p:cNvPr id="14336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14585858"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Q1:2013 investment income of $11.385B.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144</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1990-2013:Q1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p:oleObj spid="_x0000_s7349250" name="Chart" r:id="rId4" imgW="8581960" imgH="4162376" progId="MSGraph.Chart.8">
              <p:embed followColorScheme="full"/>
            </p:oleObj>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7893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1251"/>
              <a:gd name="adj2" fmla="val 755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2012 were down 12% from 2011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1994–2013:Q1</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p:oleObj spid="_x0000_s734822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Gains Are Slipping in 2012 as Low Interest Rates Reduce Investment Income and Lower Realized Investment Gains;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603524" y="3716594"/>
            <a:ext cx="3021973" cy="976429"/>
          </a:xfrm>
          <a:prstGeom prst="wedgeRectCallout">
            <a:avLst>
              <a:gd name="adj1" fmla="val 97920"/>
              <a:gd name="adj2" fmla="val -806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2012 were approximately 16% below their pre-crisis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146</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Apr.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18001922" name="Chart" r:id="rId5" imgW="8343967" imgH="4381555" progId="MSGraph.Chart.8">
              <p:embed followColorScheme="full"/>
            </p:oleObj>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330869" y="3527320"/>
            <a:ext cx="1704975" cy="176212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6619875" y="1685925"/>
            <a:ext cx="2238375" cy="942975"/>
          </a:xfrm>
          <a:prstGeom prst="wedgeRectCallout">
            <a:avLst>
              <a:gd name="adj1" fmla="val 35410"/>
              <a:gd name="adj2" fmla="val 2647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all time record lows</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146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147</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Jan. 2013 </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p:oleObj spid="_x0000_s12866562" name="Chart" r:id="rId4" imgW="8439161" imgH="4314888" progId="MSGraph.Chart.8">
              <p:embed followColorScheme="full"/>
            </p:oleObj>
          </a:graphicData>
        </a:graphic>
      </p:graphicFrame>
      <p:sp>
        <p:nvSpPr>
          <p:cNvPr id="2100228" name="AutoShape 4"/>
          <p:cNvSpPr>
            <a:spLocks noChangeArrowheads="1"/>
          </p:cNvSpPr>
          <p:nvPr/>
        </p:nvSpPr>
        <p:spPr bwMode="blackWhite">
          <a:xfrm>
            <a:off x="1089025" y="2428874"/>
            <a:ext cx="3509963" cy="1995641"/>
          </a:xfrm>
          <a:prstGeom prst="wedgeRectCallout">
            <a:avLst>
              <a:gd name="adj1" fmla="val 82386"/>
              <a:gd name="adj2" fmla="val 378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45 years. Investment income is falling as a result.  Fed is unlikely to hike rates until well into </a:t>
            </a:r>
            <a:r>
              <a:rPr lang="en-US" b="1" dirty="0" smtClean="0">
                <a:solidFill>
                  <a:schemeClr val="bg1"/>
                </a:solidFill>
                <a:cs typeface="+mn-cs"/>
              </a:rPr>
              <a:t>2014 at the earliest.</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148</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p:oleObj spid="_x0000_s16277506" name="Chart" r:id="rId4" imgW="8543899" imgH="3533700"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148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149</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19322882" name="Chart" r:id="rId4" imgW="8686697" imgH="4467131" progId="MSGraph.Chart.8">
              <p:embed followColorScheme="full"/>
            </p:oleObj>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15</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May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p:oleObj spid="_x0000_s12259330" name="Chart" r:id="rId4" imgW="8382000" imgH="4657682" progId="MSGraph.Chart.8">
              <p:embed followColorScheme="full"/>
            </p:oleObj>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519525"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materially in 2011 and early 2012 but has strengthened since then</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150</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p:oleObj spid="_x0000_s60418" name="Chart" r:id="rId4" imgW="8620022" imgH="3771782" progId="MSGraph.Chart.8">
              <p:embed followColorScheme="full"/>
            </p:oleObj>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150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151</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1990–2014F</a:t>
            </a:r>
          </a:p>
        </p:txBody>
      </p:sp>
      <p:graphicFrame>
        <p:nvGraphicFramePr>
          <p:cNvPr id="35842" name="Object 3"/>
          <p:cNvGraphicFramePr>
            <a:graphicFrameLocks noChangeAspect="1"/>
          </p:cNvGraphicFramePr>
          <p:nvPr/>
        </p:nvGraphicFramePr>
        <p:xfrm>
          <a:off x="161925" y="1639888"/>
          <a:ext cx="8659813" cy="4008437"/>
        </p:xfrm>
        <a:graphic>
          <a:graphicData uri="http://schemas.openxmlformats.org/presentationml/2006/ole">
            <p:oleObj spid="_x0000_s18002946" name="Chart" r:id="rId4" imgW="8286784" imgH="3819575" progId="MSGraph.Chart.8">
              <p:embed followColorScheme="full"/>
            </p:oleObj>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5/13 </a:t>
            </a:r>
            <a:r>
              <a:rPr lang="en-US" sz="1100" dirty="0"/>
              <a:t>(forecasts). </a:t>
            </a:r>
          </a:p>
        </p:txBody>
      </p:sp>
      <p:sp>
        <p:nvSpPr>
          <p:cNvPr id="1965061" name="Rectangle 5"/>
          <p:cNvSpPr>
            <a:spLocks noChangeArrowheads="1"/>
          </p:cNvSpPr>
          <p:nvPr/>
        </p:nvSpPr>
        <p:spPr bwMode="blackWhite">
          <a:xfrm>
            <a:off x="304800" y="5495925"/>
            <a:ext cx="8524875"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slack in the U.S. economy suggests that </a:t>
            </a:r>
            <a:r>
              <a:rPr lang="en-US" b="1" dirty="0" smtClean="0">
                <a:solidFill>
                  <a:srgbClr val="FFFFFF"/>
                </a:solidFill>
              </a:rPr>
              <a:t>inflationary pressures should remain subdued for an extended period of times.  Energy, health care and </a:t>
            </a:r>
            <a:r>
              <a:rPr lang="en-US" b="1" smtClean="0">
                <a:solidFill>
                  <a:srgbClr val="FFFFFF"/>
                </a:solidFill>
              </a:rPr>
              <a:t>commodity prices, </a:t>
            </a:r>
            <a:r>
              <a:rPr lang="en-US" b="1" dirty="0">
                <a:solidFill>
                  <a:srgbClr val="FFFFFF"/>
                </a:solidFill>
              </a:rPr>
              <a:t>plus U.S. debt burden, remain longer-run concerns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26268"/>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700"/>
            <a:ext cx="1620223" cy="1600200"/>
          </a:xfrm>
          <a:prstGeom prst="wedgeRectCallout">
            <a:avLst>
              <a:gd name="adj1" fmla="val 3228"/>
              <a:gd name="adj2" fmla="val 9645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remain quite low, allowing the Fed to continue its QE3 program</a:t>
            </a:r>
            <a:endParaRPr lang="en-US" sz="1400" b="1" dirty="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1.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152</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2011 and 2012 Are Elevated by High Catastrophe Losses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153</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2001–2013:Q1*</a:t>
            </a:r>
          </a:p>
        </p:txBody>
      </p:sp>
      <p:sp>
        <p:nvSpPr>
          <p:cNvPr id="37895" name="Rectangle 3"/>
          <p:cNvSpPr>
            <a:spLocks noChangeArrowheads="1"/>
          </p:cNvSpPr>
          <p:nvPr/>
        </p:nvSpPr>
        <p:spPr bwMode="auto">
          <a:xfrm>
            <a:off x="-50240" y="6439514"/>
            <a:ext cx="8915400" cy="43858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p:oleObj spid="_x0000_s14586882" name="Chart" r:id="rId4" imgW="8534451" imgH="3628987" progId="MSGraph.Chart.8">
              <p:embed followColorScheme="full"/>
            </p:oleObj>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AutoShape 9"/>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AutoShape 9"/>
          <p:cNvSpPr>
            <a:spLocks noChangeArrowheads="1"/>
          </p:cNvSpPr>
          <p:nvPr/>
        </p:nvSpPr>
        <p:spPr bwMode="blackWhite">
          <a:xfrm>
            <a:off x="7388798" y="1152605"/>
            <a:ext cx="1101725" cy="1654175"/>
          </a:xfrm>
          <a:prstGeom prst="wedgeRectCallout">
            <a:avLst>
              <a:gd name="adj1" fmla="val 993"/>
              <a:gd name="adj2" fmla="val 127710"/>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AutoShape 9"/>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AutoShape 9"/>
          <p:cNvSpPr>
            <a:spLocks noChangeArrowheads="1"/>
          </p:cNvSpPr>
          <p:nvPr/>
        </p:nvSpPr>
        <p:spPr bwMode="blackWhite">
          <a:xfrm>
            <a:off x="8158611" y="3259394"/>
            <a:ext cx="915740" cy="1031253"/>
          </a:xfrm>
          <a:prstGeom prst="wedgeRectCallout">
            <a:avLst>
              <a:gd name="adj1" fmla="val -74613"/>
              <a:gd name="adj2" fmla="val 900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Lower</a:t>
            </a:r>
            <a:r>
              <a:rPr lang="en-US" sz="1400" b="1" dirty="0" smtClean="0">
                <a:solidFill>
                  <a:srgbClr val="FFFFFF"/>
                </a:solidFill>
                <a:latin typeface="Arial" charset="0"/>
                <a:cs typeface="Arial" charset="0"/>
              </a:rPr>
              <a:t> </a:t>
            </a:r>
            <a:r>
              <a:rPr lang="en-US" sz="1400" b="1" dirty="0">
                <a:solidFill>
                  <a:srgbClr val="FFFFFF"/>
                </a:solidFill>
                <a:latin typeface="Arial" charset="0"/>
                <a:cs typeface="Arial" charset="0"/>
              </a:rPr>
              <a:t>CAT </a:t>
            </a:r>
            <a:r>
              <a:rPr lang="en-US" sz="1400" b="1" dirty="0" smtClean="0">
                <a:solidFill>
                  <a:srgbClr val="FFFFFF"/>
                </a:solidFill>
                <a:latin typeface="Arial" charset="0"/>
                <a:cs typeface="Arial" charset="0"/>
              </a:rPr>
              <a:t>Losses Before Sandy</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1975–2013:Q1*</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p:oleObj spid="_x0000_s14587906" name="Chart" r:id="rId4" imgW="8581960" imgH="4219602" progId="MSGraph.Chart.8">
              <p:embed followColorScheme="full"/>
            </p:oleObj>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462689" y="1327355"/>
            <a:ext cx="1356493" cy="1071717"/>
          </a:xfrm>
          <a:prstGeom prst="wedgeRectCallout">
            <a:avLst>
              <a:gd name="adj1" fmla="val 31139"/>
              <a:gd name="adj2" fmla="val 80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2013:Q1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a:t>
            </a:r>
            <a:r>
              <a:rPr lang="en-US" sz="1400" b="1" dirty="0" smtClean="0">
                <a:solidFill>
                  <a:srgbClr val="FFFFFF"/>
                </a:solidFill>
              </a:rPr>
              <a:t>4.6</a:t>
            </a:r>
            <a:r>
              <a:rPr lang="en-US" sz="1400" b="1" dirty="0" smtClean="0">
                <a:solidFill>
                  <a:srgbClr val="FFFFFF"/>
                </a:solidFill>
                <a:latin typeface="Arial" charset="0"/>
                <a:cs typeface="Arial" charset="0"/>
              </a:rPr>
              <a:t>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155</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2012 vs. 2011*</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331788" y="2144151"/>
          <a:ext cx="8493125" cy="4343400"/>
        </p:xfrm>
        <a:graphic>
          <a:graphicData uri="http://schemas.openxmlformats.org/presentationml/2006/ole">
            <p:oleObj spid="_x0000_s14588930" name="Chart" r:id="rId4" imgW="8458327" imgH="4333784" progId="MSGraph.Chart.8">
              <p:embed followColorScheme="full"/>
            </p:oleObj>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2012, Despite Sandy</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156</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p:oleObj spid="_x0000_s7906306" name="Chart" r:id="rId4" imgW="8601024" imgH="3933862" progId="MSGraph.Chart.8">
              <p:embed followColorScheme="full"/>
            </p:oleObj>
          </a:graphicData>
        </a:graphic>
      </p:graphicFrame>
      <p:sp>
        <p:nvSpPr>
          <p:cNvPr id="40966" name="Rectangle 3"/>
          <p:cNvSpPr>
            <a:spLocks noGrp="1" noChangeArrowheads="1"/>
          </p:cNvSpPr>
          <p:nvPr>
            <p:ph type="title"/>
          </p:nvPr>
        </p:nvSpPr>
        <p:spPr/>
        <p:txBody>
          <a:bodyPr/>
          <a:lstStyle/>
          <a:p>
            <a:r>
              <a:rPr lang="en-US" dirty="0" smtClean="0"/>
              <a:t>P/C Reserve Development, 1992–2013F</a:t>
            </a:r>
          </a:p>
        </p:txBody>
      </p:sp>
      <p:sp>
        <p:nvSpPr>
          <p:cNvPr id="2110469" name="Rectangle 5"/>
          <p:cNvSpPr>
            <a:spLocks noChangeArrowheads="1"/>
          </p:cNvSpPr>
          <p:nvPr/>
        </p:nvSpPr>
        <p:spPr bwMode="blackWhite">
          <a:xfrm>
            <a:off x="1741020" y="5147422"/>
            <a:ext cx="5802780" cy="89030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a:lnSpc>
                <a:spcPct val="95000"/>
              </a:lnSpc>
              <a:spcBef>
                <a:spcPct val="25000"/>
              </a:spcBef>
            </a:pPr>
            <a:r>
              <a:rPr lang="en-US" b="1" dirty="0">
                <a:solidFill>
                  <a:srgbClr val="FFFFFF"/>
                </a:solidFill>
              </a:rPr>
              <a:t>Reserve Releases </a:t>
            </a:r>
            <a:r>
              <a:rPr lang="en-US" b="1" dirty="0" smtClean="0">
                <a:solidFill>
                  <a:srgbClr val="FFFFFF"/>
                </a:solidFill>
              </a:rPr>
              <a:t>Remained </a:t>
            </a:r>
            <a:r>
              <a:rPr lang="en-US" b="1" dirty="0">
                <a:solidFill>
                  <a:srgbClr val="FFFFFF"/>
                </a:solidFill>
              </a:rPr>
              <a:t>Strong in 2010 But </a:t>
            </a:r>
            <a:r>
              <a:rPr lang="en-US" b="1" dirty="0" smtClean="0">
                <a:solidFill>
                  <a:srgbClr val="FFFFFF"/>
                </a:solidFill>
              </a:rPr>
              <a:t>Tapered </a:t>
            </a:r>
            <a:r>
              <a:rPr lang="en-US" b="1" dirty="0">
                <a:solidFill>
                  <a:srgbClr val="FFFFFF"/>
                </a:solidFill>
              </a:rPr>
              <a:t>Off in </a:t>
            </a:r>
            <a:r>
              <a:rPr lang="en-US" b="1" dirty="0" smtClean="0">
                <a:solidFill>
                  <a:srgbClr val="FFFFFF"/>
                </a:solidFill>
              </a:rPr>
              <a:t>2011.  Releases Are Expected to Further Diminish in 2012 and 2103</a:t>
            </a:r>
            <a:endParaRPr lang="en-US" b="1" dirty="0">
              <a:solidFill>
                <a:srgbClr val="FFFFFF"/>
              </a:solidFill>
            </a:endParaRP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a:t>Sources: Barclays Capital; A.M. Best.   </a:t>
            </a:r>
          </a:p>
        </p:txBody>
      </p:sp>
      <p:sp>
        <p:nvSpPr>
          <p:cNvPr id="9" name="AutoShape 4"/>
          <p:cNvSpPr>
            <a:spLocks noChangeArrowheads="1"/>
          </p:cNvSpPr>
          <p:nvPr/>
        </p:nvSpPr>
        <p:spPr bwMode="blackWhite">
          <a:xfrm>
            <a:off x="5727700" y="1089025"/>
            <a:ext cx="2206625" cy="1519238"/>
          </a:xfrm>
          <a:prstGeom prst="wedgeRectCallout">
            <a:avLst>
              <a:gd name="adj1" fmla="val 11078"/>
              <a:gd name="adj2" fmla="val -303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Prior year reserve releases totaled $8.8 billion in the first half of 2010, up from $7.1 billion in the first half of 2009</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0469"/>
                                        </p:tgtEl>
                                        <p:attrNameLst>
                                          <p:attrName>style.visibility</p:attrName>
                                        </p:attrNameLst>
                                      </p:cBhvr>
                                      <p:to>
                                        <p:strVal val="visible"/>
                                      </p:to>
                                    </p:set>
                                    <p:anim calcmode="lin" valueType="num">
                                      <p:cBhvr>
                                        <p:cTn id="7" dur="500" fill="hold"/>
                                        <p:tgtEl>
                                          <p:spTgt spid="2110469"/>
                                        </p:tgtEl>
                                        <p:attrNameLst>
                                          <p:attrName>ppt_w</p:attrName>
                                        </p:attrNameLst>
                                      </p:cBhvr>
                                      <p:tavLst>
                                        <p:tav tm="0">
                                          <p:val>
                                            <p:fltVal val="0"/>
                                          </p:val>
                                        </p:tav>
                                        <p:tav tm="100000">
                                          <p:val>
                                            <p:strVal val="#ppt_w"/>
                                          </p:val>
                                        </p:tav>
                                      </p:tavLst>
                                    </p:anim>
                                    <p:anim calcmode="lin" valueType="num">
                                      <p:cBhvr>
                                        <p:cTn id="8" dur="500" fill="hold"/>
                                        <p:tgtEl>
                                          <p:spTgt spid="2110469"/>
                                        </p:tgtEl>
                                        <p:attrNameLst>
                                          <p:attrName>ppt_h</p:attrName>
                                        </p:attrNameLst>
                                      </p:cBhvr>
                                      <p:tavLst>
                                        <p:tav tm="0">
                                          <p:val>
                                            <p:fltVal val="0"/>
                                          </p:val>
                                        </p:tav>
                                        <p:tav tm="100000">
                                          <p:val>
                                            <p:strVal val="#ppt_h"/>
                                          </p:val>
                                        </p:tav>
                                      </p:tavLst>
                                    </p:anim>
                                    <p:animEffect transition="in" filter="fade">
                                      <p:cBhvr>
                                        <p:cTn id="9" dur="500"/>
                                        <p:tgtEl>
                                          <p:spTgt spid="2110469"/>
                                        </p:tgtEl>
                                      </p:cBhvr>
                                    </p:animEffect>
                                  </p:childTnLst>
                                </p:cTn>
                              </p:par>
                            </p:childTnLst>
                          </p:cTn>
                        </p:par>
                        <p:par>
                          <p:cTn id="10" fill="hold">
                            <p:stCondLst>
                              <p:cond delay="1000"/>
                            </p:stCondLst>
                            <p:childTnLst>
                              <p:par>
                                <p:cTn id="11" presetID="22" presetClass="entr" presetSubtype="2"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0469" grpId="0" animBg="1"/>
      <p:bldP spid="9"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157</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nvGraphicFramePr>
        <p:xfrm>
          <a:off x="301625" y="1416050"/>
          <a:ext cx="8389938" cy="3475038"/>
        </p:xfrm>
        <a:graphic>
          <a:graphicData uri="http://schemas.openxmlformats.org/presentationml/2006/ole">
            <p:oleObj spid="_x0000_s39938" name="Chart" r:id="rId4" imgW="8543899" imgH="3533700" progId="MSGraph.Chart.8">
              <p:embed followColorScheme="full"/>
            </p:oleObj>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includes 2010 and 2011.</a:t>
            </a:r>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157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158</a:t>
            </a:fld>
            <a:endParaRPr lang="en-US" sz="900">
              <a:solidFill>
                <a:schemeClr val="bg1"/>
              </a:solidFill>
            </a:endParaRPr>
          </a:p>
        </p:txBody>
      </p:sp>
      <p:pic>
        <p:nvPicPr>
          <p:cNvPr id="13107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p:cNvGraphicFramePr>
          <p:nvPr>
            <p:ph idx="4294967295"/>
          </p:nvPr>
        </p:nvGraphicFramePr>
        <p:xfrm>
          <a:off x="344488" y="1544543"/>
          <a:ext cx="8566150" cy="4087813"/>
        </p:xfrm>
        <a:graphic>
          <a:graphicData uri="http://schemas.openxmlformats.org/presentationml/2006/ole">
            <p:oleObj spid="_x0000_s11190274" name="Chart" r:id="rId4" imgW="8581960" imgH="4095702" progId="MSGraph.Chart.8">
              <p:embed followColorScheme="full"/>
            </p:oleObj>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159</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16</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18821122" name="Chart" r:id="rId4" imgW="7839024" imgH="4095701"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(6/13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216310" y="5513388"/>
            <a:ext cx="868956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Starting to See Meaningful Exposure Growth for the First Time Since 2005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160</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p:cNvGraphicFramePr>
          <p:nvPr>
            <p:ph idx="4294967295"/>
          </p:nvPr>
        </p:nvGraphicFramePr>
        <p:xfrm>
          <a:off x="190500" y="1162050"/>
          <a:ext cx="8826500" cy="4341813"/>
        </p:xfrm>
        <a:graphic>
          <a:graphicData uri="http://schemas.openxmlformats.org/presentationml/2006/ole">
            <p:oleObj spid="_x0000_s11186178" name="Chart" r:id="rId4" imgW="8829766" imgH="4343501" progId="MSGraph.Chart.8">
              <p:embed followColorScheme="full"/>
            </p:oleObj>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2011 </a:t>
            </a:r>
            <a:r>
              <a:rPr lang="en-US" sz="1200" b="1" dirty="0">
                <a:solidFill>
                  <a:schemeClr val="bg1"/>
                </a:solidFill>
                <a:cs typeface="+mn-cs"/>
              </a:rPr>
              <a:t>impairment rate was </a:t>
            </a:r>
            <a:r>
              <a:rPr lang="en-US" sz="1200" b="1" dirty="0" smtClean="0">
                <a:solidFill>
                  <a:schemeClr val="bg1"/>
                </a:solidFill>
                <a:cs typeface="+mn-cs"/>
              </a:rPr>
              <a:t>0.91%, up </a:t>
            </a:r>
            <a:r>
              <a:rPr lang="en-US" sz="1200" b="1" dirty="0">
                <a:solidFill>
                  <a:schemeClr val="bg1"/>
                </a:solidFill>
                <a:cs typeface="+mn-cs"/>
              </a:rPr>
              <a:t>from </a:t>
            </a:r>
            <a:r>
              <a:rPr lang="en-US" sz="1200" b="1" dirty="0" smtClean="0">
                <a:solidFill>
                  <a:schemeClr val="bg1"/>
                </a:solidFill>
                <a:cs typeface="+mn-cs"/>
              </a:rPr>
              <a:t>0.67% </a:t>
            </a:r>
            <a:r>
              <a:rPr lang="en-US" sz="1200" b="1" dirty="0">
                <a:solidFill>
                  <a:schemeClr val="bg1"/>
                </a:solidFill>
                <a:cs typeface="+mn-cs"/>
              </a:rPr>
              <a:t>in </a:t>
            </a:r>
            <a:r>
              <a:rPr lang="en-US" sz="1200" b="1" dirty="0" smtClean="0">
                <a:solidFill>
                  <a:schemeClr val="bg1"/>
                </a:solidFill>
                <a:cs typeface="+mn-cs"/>
              </a:rPr>
              <a:t>2010; the rate </a:t>
            </a:r>
            <a:r>
              <a:rPr lang="en-US" sz="1200" b="1" dirty="0">
                <a:solidFill>
                  <a:schemeClr val="bg1"/>
                </a:solidFill>
                <a:cs typeface="+mn-cs"/>
              </a:rPr>
              <a:t>is </a:t>
            </a:r>
            <a:r>
              <a:rPr lang="en-US" sz="1200" b="1" dirty="0" smtClean="0">
                <a:solidFill>
                  <a:schemeClr val="bg1"/>
                </a:solidFill>
                <a:cs typeface="+mn-cs"/>
              </a:rPr>
              <a:t>slightly higher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97827">
                                            <p:oleChartEl type="series" lvl="1"/>
                                          </p:spTgt>
                                        </p:tgtEl>
                                        <p:attrNameLst>
                                          <p:attrName>style.visibility</p:attrName>
                                        </p:attrNameLst>
                                      </p:cBhvr>
                                      <p:to>
                                        <p:strVal val="visible"/>
                                      </p:to>
                                    </p:set>
                                    <p:animEffect transition="in" filter="wipe(left)">
                                      <p:cBhvr>
                                        <p:cTn id="7" dur="1000"/>
                                        <p:tgtEl>
                                          <p:spTgt spid="199782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oleChartEl type="series" lvl="2"/>
                                          </p:spTgt>
                                        </p:tgtEl>
                                        <p:attrNameLst>
                                          <p:attrName>style.visibility</p:attrName>
                                        </p:attrNameLst>
                                      </p:cBhvr>
                                      <p:to>
                                        <p:strVal val="visible"/>
                                      </p:to>
                                    </p:set>
                                    <p:animEffect transition="in" filter="wipe(left)">
                                      <p:cBhvr>
                                        <p:cTn id="11" dur="1000"/>
                                        <p:tgtEl>
                                          <p:spTgt spid="1997827">
                                            <p:oleChartEl type="series" lvl="2"/>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161</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smtClean="0"/>
              <a:t>Reasons for US P/C Insurer Impairments, 1969–2010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7202" name="Chart" r:id="rId4" imgW="4486147" imgH="3695661" progId="MSGraph.Chart.8">
              <p:embed followColorScheme="full"/>
            </p:oleObj>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Historically, Deficient Loss Reserves and Inadequate Pricing Are</a:t>
            </a:r>
            <a:br>
              <a:rPr lang="en-US" b="1">
                <a:solidFill>
                  <a:srgbClr val="FFFFFF"/>
                </a:solidFill>
              </a:rPr>
            </a:br>
            <a:r>
              <a:rPr lang="en-US" b="1">
                <a:solidFill>
                  <a:srgbClr val="FFFFFF"/>
                </a:solidFill>
              </a:rPr>
              <a:t>By Far the Leading Cause of P-C Insurer Impairments. </a:t>
            </a:r>
            <a:br>
              <a:rPr lang="en-US" b="1">
                <a:solidFill>
                  <a:srgbClr val="FFFFFF"/>
                </a:solidFill>
              </a:rPr>
            </a:br>
            <a:r>
              <a:rPr lang="en-US" b="1">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162</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smtClean="0"/>
              <a:t>Top 10 Lines of Business for US P/C Impaired Insurers, 2000–2010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8226" name="Chart" r:id="rId4" imgW="4486147" imgH="3695661" progId="MSGraph.Chart.8">
              <p:embed followColorScheme="full"/>
            </p:oleObj>
          </a:graphicData>
        </a:graphic>
      </p:graphicFrame>
      <p:sp>
        <p:nvSpPr>
          <p:cNvPr id="45064"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Workers Comp and Pvt. Passenger Auto Account for Nearly Half of the Premium Volume of Impaired Insurers Over the Past Decade</a:t>
            </a: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a:t>Financial Guaranty</a:t>
            </a:r>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a:t>Pvt. Passenger Auto</a:t>
            </a:r>
          </a:p>
        </p:txBody>
      </p:sp>
      <p:sp>
        <p:nvSpPr>
          <p:cNvPr id="45069" name="Rectangle 10"/>
          <p:cNvSpPr>
            <a:spLocks noChangeArrowheads="1"/>
          </p:cNvSpPr>
          <p:nvPr/>
        </p:nvSpPr>
        <p:spPr bwMode="gray">
          <a:xfrm>
            <a:off x="2506663" y="6153150"/>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a:t>Homeowners</a:t>
            </a:r>
          </a:p>
        </p:txBody>
      </p:sp>
      <p:sp>
        <p:nvSpPr>
          <p:cNvPr id="45070" name="Rectangle 11"/>
          <p:cNvSpPr>
            <a:spLocks noChangeArrowheads="1"/>
          </p:cNvSpPr>
          <p:nvPr/>
        </p:nvSpPr>
        <p:spPr bwMode="gray">
          <a:xfrm>
            <a:off x="1265238" y="5564188"/>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Multiperil</a:t>
            </a:r>
          </a:p>
        </p:txBody>
      </p:sp>
      <p:sp>
        <p:nvSpPr>
          <p:cNvPr id="45071" name="Rectangle 12"/>
          <p:cNvSpPr>
            <a:spLocks noChangeArrowheads="1"/>
          </p:cNvSpPr>
          <p:nvPr/>
        </p:nvSpPr>
        <p:spPr bwMode="gray">
          <a:xfrm>
            <a:off x="685800" y="4597400"/>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Auto Liability</a:t>
            </a:r>
          </a:p>
        </p:txBody>
      </p:sp>
      <p:sp>
        <p:nvSpPr>
          <p:cNvPr id="45072" name="Rectangle 13"/>
          <p:cNvSpPr>
            <a:spLocks noChangeArrowheads="1"/>
          </p:cNvSpPr>
          <p:nvPr/>
        </p:nvSpPr>
        <p:spPr bwMode="gray">
          <a:xfrm>
            <a:off x="390525" y="360362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a:t>Other Liability</a:t>
            </a:r>
            <a:endParaRPr lang="en-US" sz="1400" i="1"/>
          </a:p>
        </p:txBody>
      </p:sp>
      <p:sp>
        <p:nvSpPr>
          <p:cNvPr id="45073" name="Rectangle 14"/>
          <p:cNvSpPr>
            <a:spLocks noChangeArrowheads="1"/>
          </p:cNvSpPr>
          <p:nvPr/>
        </p:nvSpPr>
        <p:spPr bwMode="gray">
          <a:xfrm>
            <a:off x="2227263" y="2960688"/>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a:t>Med Mal</a:t>
            </a:r>
          </a:p>
        </p:txBody>
      </p:sp>
      <p:sp>
        <p:nvSpPr>
          <p:cNvPr id="45074" name="Rectangle 15"/>
          <p:cNvSpPr>
            <a:spLocks noChangeArrowheads="1"/>
          </p:cNvSpPr>
          <p:nvPr/>
        </p:nvSpPr>
        <p:spPr bwMode="gray">
          <a:xfrm>
            <a:off x="2662238" y="2617788"/>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a:t>Surety</a:t>
            </a:r>
          </a:p>
        </p:txBody>
      </p:sp>
      <p:sp>
        <p:nvSpPr>
          <p:cNvPr id="45075" name="Rectangle 15"/>
          <p:cNvSpPr>
            <a:spLocks noChangeArrowheads="1"/>
          </p:cNvSpPr>
          <p:nvPr/>
        </p:nvSpPr>
        <p:spPr bwMode="gray">
          <a:xfrm>
            <a:off x="3190875" y="2392363"/>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a:t>Title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163</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Number of Recessions Endured by P/C Insurers, by Number of Years in Operation</a:t>
            </a:r>
          </a:p>
        </p:txBody>
      </p:sp>
      <p:graphicFrame>
        <p:nvGraphicFramePr>
          <p:cNvPr id="39938" name="Object 3"/>
          <p:cNvGraphicFramePr>
            <a:graphicFrameLocks noChangeAspect="1"/>
          </p:cNvGraphicFramePr>
          <p:nvPr/>
        </p:nvGraphicFramePr>
        <p:xfrm>
          <a:off x="268381" y="1787804"/>
          <a:ext cx="8445500" cy="3497262"/>
        </p:xfrm>
        <a:graphic>
          <a:graphicData uri="http://schemas.openxmlformats.org/presentationml/2006/ole">
            <p:oleObj spid="_x0000_s11189250" name="Chart" r:id="rId4" imgW="8543899" imgH="3533700" progId="MSGraph.Chart.8">
              <p:embed followColorScheme="full"/>
            </p:oleObj>
          </a:graphicData>
        </a:graphic>
      </p:graphicFrame>
      <p:sp>
        <p:nvSpPr>
          <p:cNvPr id="39943" name="Rectangle 4"/>
          <p:cNvSpPr>
            <a:spLocks noChangeArrowheads="1"/>
          </p:cNvSpPr>
          <p:nvPr/>
        </p:nvSpPr>
        <p:spPr bwMode="auto">
          <a:xfrm>
            <a:off x="0" y="6632765"/>
            <a:ext cx="7616825"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research from </a:t>
            </a:r>
            <a:r>
              <a:rPr lang="en-US" sz="1100" dirty="0" smtClean="0"/>
              <a:t>National Bureau of Economic Research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Recessions Since 1860</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Many US Insurers Are Close to a Century Old or Older</a:t>
            </a:r>
            <a:endParaRPr lang="en-US" b="1" dirty="0">
              <a:solidFill>
                <a:srgbClr val="FFFFFF"/>
              </a:solidFill>
            </a:endParaRPr>
          </a:p>
        </p:txBody>
      </p:sp>
      <p:sp>
        <p:nvSpPr>
          <p:cNvPr id="10" name="Rectangle 5"/>
          <p:cNvSpPr>
            <a:spLocks noChangeArrowheads="1"/>
          </p:cNvSpPr>
          <p:nvPr/>
        </p:nvSpPr>
        <p:spPr bwMode="black">
          <a:xfrm>
            <a:off x="3135687" y="5015752"/>
            <a:ext cx="3144090"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Years in Operation</a:t>
            </a:r>
            <a:endParaRPr lang="en-US" sz="1600" b="1" dirty="0">
              <a:solidFill>
                <a:srgbClr val="225A7A"/>
              </a:solidFill>
            </a:endParaRPr>
          </a:p>
        </p:txBody>
      </p:sp>
      <p:sp>
        <p:nvSpPr>
          <p:cNvPr id="11" name="AutoShape 8"/>
          <p:cNvSpPr>
            <a:spLocks noChangeArrowheads="1"/>
          </p:cNvSpPr>
          <p:nvPr/>
        </p:nvSpPr>
        <p:spPr bwMode="blackWhite">
          <a:xfrm>
            <a:off x="1372159" y="1667437"/>
            <a:ext cx="4114240" cy="820270"/>
          </a:xfrm>
          <a:prstGeom prst="wedgeRectCallout">
            <a:avLst>
              <a:gd name="adj1" fmla="val 54558"/>
              <a:gd name="adj2" fmla="val 732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Insurers are true survivors—not just of natural catastrophes but also economic ones</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163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164</a:t>
            </a:fld>
            <a:endParaRPr lang="en-US" sz="900">
              <a:solidFill>
                <a:schemeClr val="bg1"/>
              </a:solidFill>
            </a:endParaRPr>
          </a:p>
        </p:txBody>
      </p:sp>
      <p:pic>
        <p:nvPicPr>
          <p:cNvPr id="145412" name="Picture 4"/>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164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nvGraphicFramePr>
        <p:xfrm>
          <a:off x="293688" y="1587500"/>
          <a:ext cx="8451850" cy="3663950"/>
        </p:xfrm>
        <a:graphic>
          <a:graphicData uri="http://schemas.openxmlformats.org/presentationml/2006/ole">
            <p:oleObj spid="_x0000_s9014274" name="Chart" r:id="rId4" imgW="8429714" imgH="3638435" progId="MSGraph.Chart.8">
              <p:embed followColorScheme="full"/>
            </p:oleObj>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Passenger Auto Accounts for 34% 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165</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(2013F-15F);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7725442"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166</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167</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Highest 25 States</a:t>
            </a:r>
          </a:p>
        </p:txBody>
      </p:sp>
      <p:graphicFrame>
        <p:nvGraphicFramePr>
          <p:cNvPr id="1026" name="Object 3"/>
          <p:cNvGraphicFramePr>
            <a:graphicFrameLocks noChangeAspect="1"/>
          </p:cNvGraphicFramePr>
          <p:nvPr>
            <p:ph idx="4294967295"/>
          </p:nvPr>
        </p:nvGraphicFramePr>
        <p:xfrm>
          <a:off x="0" y="1703848"/>
          <a:ext cx="9144000" cy="4754563"/>
        </p:xfrm>
        <a:graphic>
          <a:graphicData uri="http://schemas.openxmlformats.org/presentationml/2006/ole">
            <p:oleObj spid="_x0000_s90173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2814484" y="1242624"/>
            <a:ext cx="2986548" cy="1129553"/>
          </a:xfrm>
          <a:prstGeom prst="wedgeRectCallout">
            <a:avLst>
              <a:gd name="adj1" fmla="val -83492"/>
              <a:gd name="adj2" fmla="val 13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TN and AL had the worst underwriting performance of all states in 2011 due to high tornado and storm losses</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168</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Lowest 25 States</a:t>
            </a:r>
          </a:p>
        </p:txBody>
      </p:sp>
      <p:graphicFrame>
        <p:nvGraphicFramePr>
          <p:cNvPr id="2050" name="Object 3"/>
          <p:cNvGraphicFramePr>
            <a:graphicFrameLocks noChangeAspect="1"/>
          </p:cNvGraphicFramePr>
          <p:nvPr>
            <p:ph idx="4294967295"/>
          </p:nvPr>
        </p:nvGraphicFramePr>
        <p:xfrm>
          <a:off x="0" y="1362075"/>
          <a:ext cx="9144000" cy="5410200"/>
        </p:xfrm>
        <a:graphic>
          <a:graphicData uri="http://schemas.openxmlformats.org/presentationml/2006/ole">
            <p:oleObj spid="_x0000_s9018370" name="Chart" r:id="rId4" imgW="8820048" imgH="4572135" progId="MSGraph.Chart.8">
              <p:embed followColorScheme="full"/>
            </p:oleObj>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739149" y="1173798"/>
            <a:ext cx="3746090" cy="1129553"/>
          </a:xfrm>
          <a:prstGeom prst="wedgeRectCallout">
            <a:avLst>
              <a:gd name="adj1" fmla="val 46963"/>
              <a:gd name="adj2" fmla="val 1570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HI and FL had the best performance in 2011 due to the absence of hurricanes/tropical storms impacts in either state last year</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ChangeAspect="1"/>
          </p:cNvGraphicFramePr>
          <p:nvPr>
            <p:ph type="chart" idx="1"/>
          </p:nvPr>
        </p:nvGraphicFramePr>
        <p:xfrm>
          <a:off x="193675" y="1619250"/>
          <a:ext cx="8791575" cy="4892675"/>
        </p:xfrm>
        <a:graphic>
          <a:graphicData uri="http://schemas.openxmlformats.org/presentationml/2006/ole">
            <p:oleObj spid="_x0000_s2070530" name="Chart" r:id="rId3" imgW="8353320" imgH="4648256" progId="MSGraph.Chart.8">
              <p:embed followColorScheme="full"/>
            </p:oleObj>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(1990-2011); Conning (2012-2015F) </a:t>
            </a:r>
            <a:r>
              <a:rPr lang="en-US" sz="1200" dirty="0"/>
              <a:t>Insurance Information Institute</a:t>
            </a:r>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169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17</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a:t>Source: NAIC, Insurance Information Institute estimates </a:t>
            </a:r>
            <a:r>
              <a:rPr lang="en-US" sz="1100" dirty="0" smtClean="0"/>
              <a:t>for 2011-2013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15900" y="1560513"/>
          <a:ext cx="8632825" cy="3992562"/>
        </p:xfrm>
        <a:graphic>
          <a:graphicData uri="http://schemas.openxmlformats.org/presentationml/2006/ole">
            <p:oleObj spid="_x0000_s16765954" name="Chart" r:id="rId4" imgW="8610574" imgH="3990968" progId="MSGraph.Chart.8">
              <p:embed followColorScheme="full"/>
            </p:oleObj>
          </a:graphicData>
        </a:graphic>
      </p:graphicFrame>
      <p:sp>
        <p:nvSpPr>
          <p:cNvPr id="2040837" name="Rectangle 5"/>
          <p:cNvSpPr>
            <a:spLocks noChangeArrowheads="1"/>
          </p:cNvSpPr>
          <p:nvPr/>
        </p:nvSpPr>
        <p:spPr bwMode="blackWhite">
          <a:xfrm>
            <a:off x="857250" y="5597525"/>
            <a:ext cx="76295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Home Insurance Expenditures Increased by an Estimated </a:t>
            </a:r>
            <a:r>
              <a:rPr lang="en-US" b="1" dirty="0" smtClean="0">
                <a:solidFill>
                  <a:srgbClr val="FFFFFF"/>
                </a:solidFill>
              </a:rPr>
              <a:t>4.0% in 2011-2013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4458498" name="Chart" r:id="rId4" imgW="8419996" imgH="3657600" progId="MSGraph.Chart.8">
              <p:embed followColorScheme="full"/>
            </p:oleObj>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170</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(2012-2015F);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4444162" name="Chart" r:id="rId4" imgW="8419996" imgH="3657600" progId="MSGraph.Chart.8">
              <p:embed followColorScheme="full"/>
            </p:oleObj>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110103"/>
            <a:ext cx="8554065" cy="747897"/>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*2012-2013 figures are A.M. Best estimate/forecast for the </a:t>
            </a:r>
            <a:r>
              <a:rPr lang="en-US" sz="1100" dirty="0"/>
              <a:t>combined liability and non-liability components</a:t>
            </a:r>
            <a:r>
              <a:rPr lang="en-US" sz="1100" dirty="0" smtClean="0"/>
              <a:t>.  Same for Conning 2014-2015F figures.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9019394" name="Chart" r:id="rId4" imgW="8419996" imgH="3657600" progId="MSGraph.Chart.8">
              <p:embed followColorScheme="full"/>
            </p:oleObj>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p:oleObj spid="_x0000_s4445186" name="Chart" r:id="rId4" imgW="8429714" imgH="3638435" progId="MSGraph.Chart.8">
              <p:embed followColorScheme="full"/>
            </p:oleObj>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646146" name="Chart" r:id="rId4" imgW="8419996" imgH="3657600" progId="MSGraph.Chart.8">
              <p:embed followColorScheme="full"/>
            </p:oleObj>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nvGraphicFramePr>
        <p:xfrm>
          <a:off x="211137" y="1406525"/>
          <a:ext cx="8932863" cy="5451475"/>
        </p:xfrm>
        <a:graphic>
          <a:graphicData uri="http://schemas.openxmlformats.org/presentationml/2006/ole">
            <p:oleObj spid="_x0000_s4459522" name="Chart" r:id="rId3" imgW="8191626" imgH="5391113" progId="MSGraph.Chart.8">
              <p:embed followColorScheme="full"/>
            </p:oleObj>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(1991-2011); Conning (2012E-2015F) </a:t>
            </a:r>
            <a:r>
              <a:rPr lang="en-US" sz="1200" dirty="0"/>
              <a:t>Insurance Information Institute</a:t>
            </a:r>
          </a:p>
        </p:txBody>
      </p:sp>
      <p:sp>
        <p:nvSpPr>
          <p:cNvPr id="8" name="AutoShape 7"/>
          <p:cNvSpPr>
            <a:spLocks noChangeArrowheads="1"/>
          </p:cNvSpPr>
          <p:nvPr/>
        </p:nvSpPr>
        <p:spPr bwMode="blackWhite">
          <a:xfrm>
            <a:off x="1003300" y="1371600"/>
            <a:ext cx="3380441" cy="1200150"/>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Med Mal Insurers in </a:t>
            </a:r>
            <a:r>
              <a:rPr lang="en-US" b="1" dirty="0" smtClean="0">
                <a:solidFill>
                  <a:schemeClr val="bg1"/>
                </a:solidFill>
              </a:rPr>
              <a:t>2012 </a:t>
            </a:r>
            <a:r>
              <a:rPr lang="en-US" b="1" dirty="0">
                <a:solidFill>
                  <a:schemeClr val="bg1"/>
                </a:solidFill>
              </a:rPr>
              <a:t>paid </a:t>
            </a:r>
            <a:r>
              <a:rPr lang="en-US" b="1" dirty="0" smtClean="0">
                <a:solidFill>
                  <a:schemeClr val="bg1"/>
                </a:solidFill>
              </a:rPr>
              <a:t>out </a:t>
            </a:r>
            <a:r>
              <a:rPr lang="en-US" b="1" dirty="0">
                <a:solidFill>
                  <a:schemeClr val="bg1"/>
                </a:solidFill>
              </a:rPr>
              <a:t>$</a:t>
            </a:r>
            <a:r>
              <a:rPr lang="en-US" b="1" dirty="0" smtClean="0">
                <a:solidFill>
                  <a:schemeClr val="bg1"/>
                </a:solidFill>
              </a:rPr>
              <a:t>0.91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444497" y="4757219"/>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175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92930">
                                            <p:oleChartEl type="series" lvl="1"/>
                                          </p:spTgt>
                                        </p:tgtEl>
                                        <p:attrNameLst>
                                          <p:attrName>style.visibility</p:attrName>
                                        </p:attrNameLst>
                                      </p:cBhvr>
                                      <p:to>
                                        <p:strVal val="visible"/>
                                      </p:to>
                                    </p:set>
                                    <p:animEffect transition="in" filter="wipe(left)">
                                      <p:cBhvr>
                                        <p:cTn id="12" dur="500"/>
                                        <p:tgtEl>
                                          <p:spTgt spid="7292930">
                                            <p:oleChartEl type="series" lvl="1"/>
                                          </p:spTgt>
                                        </p:tgtEl>
                                      </p:cBhvr>
                                    </p:animEffect>
                                  </p:childTnLst>
                                </p:cTn>
                              </p:par>
                            </p:childTnLst>
                          </p:cTn>
                        </p:par>
                        <p:par>
                          <p:cTn id="13" fill="hold">
                            <p:stCondLst>
                              <p:cond delay="1000"/>
                            </p:stCondLst>
                            <p:childTnLst>
                              <p:par>
                                <p:cTn id="14" presetID="22" presetClass="entr" presetSubtype="2"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27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176</a:t>
            </a:fld>
            <a:endParaRPr lang="en-US" sz="900">
              <a:solidFill>
                <a:schemeClr val="bg1"/>
              </a:solidFill>
            </a:endParaRPr>
          </a:p>
        </p:txBody>
      </p:sp>
      <p:pic>
        <p:nvPicPr>
          <p:cNvPr id="11571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142240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a:solidFill>
                  <a:srgbClr val="225A7A"/>
                </a:solidFill>
              </a:rPr>
              <a:t>The Weak Economy and Soft Market Have Made the Workers Comp Operating Increasingly Challenging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1994–2012P</a:t>
            </a:r>
            <a:endParaRPr lang="en-US" baseline="30000" dirty="0" smtClean="0"/>
          </a:p>
        </p:txBody>
      </p:sp>
      <p:graphicFrame>
        <p:nvGraphicFramePr>
          <p:cNvPr id="53250" name="Object 3"/>
          <p:cNvGraphicFramePr>
            <a:graphicFrameLocks/>
          </p:cNvGraphicFramePr>
          <p:nvPr/>
        </p:nvGraphicFramePr>
        <p:xfrm>
          <a:off x="337933" y="1371600"/>
          <a:ext cx="8451850" cy="3879850"/>
        </p:xfrm>
        <a:graphic>
          <a:graphicData uri="http://schemas.openxmlformats.org/presentationml/2006/ole">
            <p:oleObj spid="_x0000_s5267458" name="Chart" r:id="rId4" imgW="8420033" imgH="3657735" progId="MSGraph.Chart.8">
              <p:embed followColorScheme="full"/>
            </p:oleObj>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(2010-2012P)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177</a:t>
            </a:fld>
            <a:endParaRPr lang="en-US"/>
          </a:p>
        </p:txBody>
      </p:sp>
      <p:sp>
        <p:nvSpPr>
          <p:cNvPr id="8" name="AutoShape 13"/>
          <p:cNvSpPr>
            <a:spLocks noChangeArrowheads="1"/>
          </p:cNvSpPr>
          <p:nvPr/>
        </p:nvSpPr>
        <p:spPr bwMode="blackWhite">
          <a:xfrm>
            <a:off x="4676913" y="1189704"/>
            <a:ext cx="2539963" cy="985820"/>
          </a:xfrm>
          <a:prstGeom prst="wedgeRectCallout">
            <a:avLst>
              <a:gd name="adj1" fmla="val 89980"/>
              <a:gd name="adj2" fmla="val 1331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showed a better-than-expected improvement for private carriers in 2012</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2012</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178</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nvGraphicFramePr>
        <p:xfrm>
          <a:off x="0" y="1552780"/>
          <a:ext cx="8898194" cy="4651375"/>
        </p:xfrm>
        <a:graphic>
          <a:graphicData uri="http://schemas.openxmlformats.org/presentationml/2006/ole">
            <p:oleObj spid="_x0000_s18004994" name="Worksheet" r:id="rId4" imgW="8763135" imgH="4829248" progId="Excel.Sheet.8">
              <p:embed/>
            </p:oleObj>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252%</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1991-2012p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2002–2011:</a:t>
            </a:r>
            <a:r>
              <a:rPr lang="en-US" sz="1400" dirty="0"/>
              <a:t>	</a:t>
            </a:r>
            <a:r>
              <a:rPr lang="en-US" sz="1400" b="1" dirty="0" smtClean="0"/>
              <a:t>+5.7%</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nvGraphicFramePr>
        <p:xfrm>
          <a:off x="179388" y="1946275"/>
          <a:ext cx="8832850" cy="4151313"/>
        </p:xfrm>
        <a:graphic>
          <a:graphicData uri="http://schemas.openxmlformats.org/presentationml/2006/ole">
            <p:oleObj spid="_x0000_s11378690" name="Chart" r:id="rId4" imgW="8439184" imgH="4076789" progId="MSGraph.Chart.8">
              <p:embed followColorScheme="full"/>
            </p:oleObj>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28" name="Text Box 4"/>
          <p:cNvSpPr txBox="1">
            <a:spLocks noChangeArrowheads="1"/>
          </p:cNvSpPr>
          <p:nvPr/>
        </p:nvSpPr>
        <p:spPr bwMode="auto">
          <a:xfrm>
            <a:off x="860425" y="2820988"/>
            <a:ext cx="3106738" cy="738187"/>
          </a:xfrm>
          <a:prstGeom prst="rect">
            <a:avLst/>
          </a:prstGeom>
          <a:noFill/>
          <a:ln w="0">
            <a:noFill/>
            <a:miter lim="800000"/>
            <a:headEnd/>
            <a:tailEnd/>
          </a:ln>
        </p:spPr>
        <p:txBody>
          <a:bodyPr>
            <a:spAutoFit/>
          </a:bodyPr>
          <a:lstStyle/>
          <a:p>
            <a:pPr>
              <a:tabLst>
                <a:tab pos="2628900" algn="dec"/>
              </a:tabLst>
            </a:pPr>
            <a:r>
              <a:rPr lang="en-US" sz="1400" dirty="0"/>
              <a:t>Annual Change 1991–1993:	</a:t>
            </a:r>
            <a:r>
              <a:rPr lang="en-US" sz="1400" b="1" dirty="0"/>
              <a:t>-1.7%</a:t>
            </a:r>
          </a:p>
          <a:p>
            <a:pPr>
              <a:tabLst>
                <a:tab pos="2628900" algn="dec"/>
              </a:tabLst>
            </a:pPr>
            <a:r>
              <a:rPr lang="en-US" sz="1400" dirty="0"/>
              <a:t>Annual Change 1994–2001:	</a:t>
            </a:r>
            <a:r>
              <a:rPr lang="en-US" sz="1400" b="1" dirty="0"/>
              <a:t>+7.3%</a:t>
            </a:r>
          </a:p>
          <a:p>
            <a:pPr>
              <a:tabLst>
                <a:tab pos="2628900" algn="dec"/>
              </a:tabLst>
            </a:pPr>
            <a:r>
              <a:rPr lang="en-US" sz="1400" dirty="0"/>
              <a:t>Annual Change </a:t>
            </a:r>
            <a:r>
              <a:rPr lang="en-US" sz="1400" dirty="0" smtClean="0"/>
              <a:t>2002–2011:</a:t>
            </a:r>
            <a:r>
              <a:rPr lang="en-US" sz="1400" dirty="0"/>
              <a:t>	</a:t>
            </a:r>
            <a:r>
              <a:rPr lang="en-US" sz="1400" b="1" dirty="0"/>
              <a:t>+</a:t>
            </a:r>
            <a:r>
              <a:rPr lang="en-US" sz="1400" b="1" dirty="0" smtClean="0"/>
              <a:t>3.2%</a:t>
            </a:r>
            <a:endParaRPr lang="en-US" sz="1400" b="1" dirty="0"/>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Small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2012</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714625" y="1568450"/>
            <a:ext cx="3386138" cy="1069975"/>
          </a:xfrm>
          <a:prstGeom prst="wedgeRectCallout">
            <a:avLst>
              <a:gd name="adj1" fmla="val 118441"/>
              <a:gd name="adj2" fmla="val 12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1% in 2012 to $22,400</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12"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18</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Construction Employment,</a:t>
            </a:r>
            <a:br>
              <a:rPr lang="en-US" sz="3200" dirty="0" smtClean="0"/>
            </a:br>
            <a:r>
              <a:rPr lang="en-US" sz="3200" dirty="0" smtClean="0"/>
              <a:t>Jan. 2010—May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45808" y="1327560"/>
          <a:ext cx="8500499" cy="4838700"/>
        </p:xfrm>
        <a:graphic>
          <a:graphicData uri="http://schemas.openxmlformats.org/presentationml/2006/ole">
            <p:oleObj spid="_x0000_s18822146" name="Chart" r:id="rId5" imgW="8343967" imgH="4381555" progId="MSGraph.Chart.8">
              <p:embed followColorScheme="full"/>
            </p:oleObj>
          </a:graphicData>
        </a:graphic>
      </p:graphicFrame>
      <p:sp>
        <p:nvSpPr>
          <p:cNvPr id="8" name="AutoShape 7"/>
          <p:cNvSpPr>
            <a:spLocks noChangeArrowheads="1"/>
          </p:cNvSpPr>
          <p:nvPr/>
        </p:nvSpPr>
        <p:spPr bwMode="blackWhite">
          <a:xfrm>
            <a:off x="2123768" y="1307691"/>
            <a:ext cx="4129545" cy="1582995"/>
          </a:xfrm>
          <a:prstGeom prst="wedgeRectCallout">
            <a:avLst>
              <a:gd name="adj1" fmla="val 88710"/>
              <a:gd name="adj2" fmla="val -72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Construction  employment growth accelerated in the second half of 2012.  Continued growth in this key sector is possible through 2013.  Construction is a key driver of workers comp exposure growth.</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Second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180</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1990–20102p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1996–2012p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181</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2005–2011:Q4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57288"/>
          <a:ext cx="8536081" cy="4838700"/>
        </p:xfrm>
        <a:graphic>
          <a:graphicData uri="http://schemas.openxmlformats.org/presentationml/2006/ole">
            <p:oleObj spid="_x0000_s6288386" name="Chart" r:id="rId5" imgW="8343872" imgH="4381562" progId="MSGraph.Chart.8">
              <p:embed followColorScheme="full"/>
            </p:oleObj>
          </a:graphicData>
        </a:graphic>
      </p:graphicFrame>
      <p:sp>
        <p:nvSpPr>
          <p:cNvPr id="10" name="AutoShape 14"/>
          <p:cNvSpPr>
            <a:spLocks noChangeArrowheads="1"/>
          </p:cNvSpPr>
          <p:nvPr/>
        </p:nvSpPr>
        <p:spPr bwMode="blackWhite">
          <a:xfrm>
            <a:off x="1990725" y="1158875"/>
            <a:ext cx="1828800" cy="611188"/>
          </a:xfrm>
          <a:prstGeom prst="wedgeRectCallout">
            <a:avLst>
              <a:gd name="adj1" fmla="val 80657"/>
              <a:gd name="adj2" fmla="val 442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Peak 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982821" y="1135716"/>
            <a:ext cx="1714500" cy="733425"/>
          </a:xfrm>
          <a:prstGeom prst="wedgeRectCallout">
            <a:avLst>
              <a:gd name="adj1" fmla="val 103639"/>
              <a:gd name="adj2" fmla="val 1252"/>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Latest (</a:t>
            </a:r>
            <a:r>
              <a:rPr lang="en-US" sz="1400" b="1" dirty="0" smtClean="0">
                <a:solidFill>
                  <a:schemeClr val="bg1"/>
                </a:solidFill>
              </a:rPr>
              <a:t>2011:Q4) </a:t>
            </a:r>
            <a:r>
              <a:rPr lang="en-US" sz="1400" b="1" dirty="0">
                <a:solidFill>
                  <a:schemeClr val="bg1"/>
                </a:solidFill>
              </a:rPr>
              <a:t>was $</a:t>
            </a:r>
            <a:r>
              <a:rPr lang="en-US" sz="1400" b="1" dirty="0" smtClean="0">
                <a:solidFill>
                  <a:schemeClr val="bg1"/>
                </a:solidFill>
              </a:rPr>
              <a:t>6.71 trillion</a:t>
            </a:r>
            <a:r>
              <a:rPr lang="en-US" sz="1400" b="1" dirty="0">
                <a:solidFill>
                  <a:schemeClr val="bg1"/>
                </a:solidFill>
              </a:rPr>
              <a:t>, a new peak</a:t>
            </a:r>
          </a:p>
        </p:txBody>
      </p:sp>
      <p:sp>
        <p:nvSpPr>
          <p:cNvPr id="12" name="AutoShape 14"/>
          <p:cNvSpPr>
            <a:spLocks noChangeArrowheads="1"/>
          </p:cNvSpPr>
          <p:nvPr/>
        </p:nvSpPr>
        <p:spPr bwMode="blackWhite">
          <a:xfrm>
            <a:off x="2971800" y="3933826"/>
            <a:ext cx="2419350" cy="876300"/>
          </a:xfrm>
          <a:prstGeom prst="wedgeRectCallout">
            <a:avLst>
              <a:gd name="adj1" fmla="val 82023"/>
              <a:gd name="adj2" fmla="val -1555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4" name="AutoShape 14"/>
          <p:cNvSpPr>
            <a:spLocks noChangeArrowheads="1"/>
          </p:cNvSpPr>
          <p:nvPr/>
        </p:nvSpPr>
        <p:spPr bwMode="blackWhite">
          <a:xfrm>
            <a:off x="6705040" y="3906277"/>
            <a:ext cx="1990725" cy="884237"/>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u="sng" dirty="0">
                <a:solidFill>
                  <a:schemeClr val="bg1"/>
                </a:solidFill>
              </a:rPr>
              <a:t>Growth rates in 2011</a:t>
            </a:r>
            <a:br>
              <a:rPr lang="en-US" sz="1400" b="1" u="sng" dirty="0">
                <a:solidFill>
                  <a:schemeClr val="bg1"/>
                </a:solidFill>
              </a:rPr>
            </a:br>
            <a:r>
              <a:rPr lang="en-US" sz="1400" b="1" dirty="0">
                <a:solidFill>
                  <a:schemeClr val="bg1"/>
                </a:solidFill>
              </a:rPr>
              <a:t>Q2 over Q1: 0.6%</a:t>
            </a:r>
            <a:br>
              <a:rPr lang="en-US" sz="1400" b="1" dirty="0">
                <a:solidFill>
                  <a:schemeClr val="bg1"/>
                </a:solidFill>
              </a:rPr>
            </a:br>
            <a:r>
              <a:rPr lang="en-US" sz="1400" b="1" dirty="0">
                <a:solidFill>
                  <a:schemeClr val="bg1"/>
                </a:solidFill>
              </a:rPr>
              <a:t>Q3 over Q2: 0.4</a:t>
            </a:r>
            <a:r>
              <a:rPr lang="en-US" sz="1400" b="1" dirty="0" smtClean="0">
                <a:solidFill>
                  <a:schemeClr val="bg1"/>
                </a:solidFill>
              </a:rPr>
              <a:t>%</a:t>
            </a:r>
            <a:r>
              <a:rPr lang="en-US" sz="1400" b="1" dirty="0">
                <a:solidFill>
                  <a:schemeClr val="bg1"/>
                </a:solidFill>
              </a:rPr>
              <a:t> </a:t>
            </a:r>
            <a:r>
              <a:rPr lang="en-US" sz="1400" b="1" dirty="0" smtClean="0">
                <a:solidFill>
                  <a:schemeClr val="bg1"/>
                </a:solidFill>
              </a:rPr>
              <a:t>  </a:t>
            </a:r>
            <a:r>
              <a:rPr lang="en-US" sz="1400" b="1" i="1" dirty="0" smtClean="0">
                <a:solidFill>
                  <a:srgbClr val="FF0000"/>
                </a:solidFill>
              </a:rPr>
              <a:t>Q4 over Q3: 1.0%</a:t>
            </a:r>
          </a:p>
        </p:txBody>
      </p:sp>
      <p:sp>
        <p:nvSpPr>
          <p:cNvPr id="13" name="AutoShape 14"/>
          <p:cNvSpPr>
            <a:spLocks noChangeArrowheads="1"/>
          </p:cNvSpPr>
          <p:nvPr/>
        </p:nvSpPr>
        <p:spPr bwMode="blackWhite">
          <a:xfrm>
            <a:off x="6926357" y="2849097"/>
            <a:ext cx="1827679" cy="876300"/>
          </a:xfrm>
          <a:prstGeom prst="wedgeRectCallout">
            <a:avLst>
              <a:gd name="adj1" fmla="val -11237"/>
              <a:gd name="adj2" fmla="val 669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Pace of payroll growth is accelerating</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181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6000"/>
                            </p:stCondLst>
                            <p:childTnLst>
                              <p:par>
                                <p:cTn id="21" presetID="22" presetClass="entr" presetSubtype="2" fill="hold" grpId="0"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3"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247775"/>
          <a:ext cx="8401050" cy="4191000"/>
        </p:xfrm>
        <a:graphic>
          <a:graphicData uri="http://schemas.openxmlformats.org/presentationml/2006/ole">
            <p:oleObj spid="_x0000_s4468738" name="Chart" r:id="rId4" imgW="8401100" imgH="3581479"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182</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smtClean="0"/>
              <a:t>Payroll vs. Workers Comp Net Written Premiums, 1990-2011</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*Private employment;  Shaded areas indicate recessions. Payroll and WC premiums for 2011 is I.I.I. estimate</a:t>
            </a:r>
          </a:p>
          <a:p>
            <a:pPr eaLnBrk="0" hangingPunct="0">
              <a:lnSpc>
                <a:spcPct val="85000"/>
              </a:lnSpc>
              <a:spcBef>
                <a:spcPct val="25000"/>
              </a:spcBef>
              <a:buClr>
                <a:schemeClr val="accent2"/>
              </a:buClr>
              <a:buFont typeface="Wingdings" pitchFamily="2" charset="2"/>
              <a:buNone/>
            </a:pPr>
            <a:r>
              <a:rPr lang="en-US" sz="1100"/>
              <a:t>Sources: NBER (recessions); Federal Reserve Bank of St. Louis at </a:t>
            </a:r>
            <a:r>
              <a:rPr lang="en-US" sz="1100">
                <a:hlinkClick r:id="rId5"/>
              </a:rPr>
              <a:t>http://research.stlouisfed.org/fred2/series/WASCUR</a:t>
            </a:r>
            <a:r>
              <a:rPr lang="en-US" sz="110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Resumption of payroll growth and rate increases suggests WC NWP will grow again in 2012</a:t>
            </a: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848225"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3/01-11/01</a:t>
            </a:r>
          </a:p>
        </p:txBody>
      </p:sp>
      <p:sp>
        <p:nvSpPr>
          <p:cNvPr id="14348" name="Rectangle 16"/>
          <p:cNvSpPr>
            <a:spLocks noChangeArrowheads="1"/>
          </p:cNvSpPr>
          <p:nvPr/>
        </p:nvSpPr>
        <p:spPr bwMode="auto">
          <a:xfrm>
            <a:off x="1389063" y="2084388"/>
            <a:ext cx="255587"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5018088" y="2093913"/>
            <a:ext cx="150812"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7261225" y="2132013"/>
            <a:ext cx="503238"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7118350" y="1758950"/>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81699"/>
              <a:gd name="adj2" fmla="val -66255"/>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5354638" y="3341688"/>
            <a:ext cx="1882775" cy="1366837"/>
          </a:xfrm>
          <a:prstGeom prst="wedgeRectCallout">
            <a:avLst>
              <a:gd name="adj1" fmla="val 73921"/>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net premiums written were down $14B or 29.3% to $33.8B in 2010 after peaking at $47.8B in 2005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457200" y="161925"/>
            <a:ext cx="8229600" cy="687388"/>
          </a:xfrm>
        </p:spPr>
        <p:txBody>
          <a:bodyPr/>
          <a:lstStyle/>
          <a:p>
            <a:r>
              <a:rPr lang="en-US" smtClean="0">
                <a:cs typeface="Arial" charset="0"/>
              </a:rPr>
              <a:t>Average Approved Bureau</a:t>
            </a:r>
            <a:br>
              <a:rPr lang="en-US" smtClean="0">
                <a:cs typeface="Arial" charset="0"/>
              </a:rPr>
            </a:br>
            <a:r>
              <a:rPr lang="en-US" smtClean="0">
                <a:cs typeface="Arial" charset="0"/>
              </a:rPr>
              <a:t>Rates/Loss Costs</a:t>
            </a:r>
            <a:endParaRPr lang="en-US" sz="1600" smtClean="0">
              <a:solidFill>
                <a:schemeClr val="tx1"/>
              </a:solidFill>
              <a:cs typeface="Arial" charset="0"/>
            </a:endParaRPr>
          </a:p>
        </p:txBody>
      </p:sp>
      <p:graphicFrame>
        <p:nvGraphicFramePr>
          <p:cNvPr id="40962" name="Content Placeholder 4"/>
          <p:cNvGraphicFramePr>
            <a:graphicFrameLocks noGrp="1"/>
          </p:cNvGraphicFramePr>
          <p:nvPr>
            <p:ph idx="1"/>
          </p:nvPr>
        </p:nvGraphicFramePr>
        <p:xfrm>
          <a:off x="46038" y="1587500"/>
          <a:ext cx="8807450" cy="4691063"/>
        </p:xfrm>
        <a:graphic>
          <a:graphicData uri="http://schemas.openxmlformats.org/presentationml/2006/ole">
            <p:oleObj spid="_x0000_s12872706" name="Worksheet" r:id="rId3" imgW="8763135" imgH="4667138" progId="Excel.Sheet.8">
              <p:embed/>
            </p:oleObj>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183</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887073" y="5632958"/>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234950"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a:t>Cumulative</a:t>
            </a:r>
          </a:p>
          <a:p>
            <a:pPr algn="ctr" eaLnBrk="0" hangingPunct="0">
              <a:lnSpc>
                <a:spcPct val="80000"/>
              </a:lnSpc>
              <a:spcBef>
                <a:spcPct val="20000"/>
              </a:spcBef>
            </a:pPr>
            <a:r>
              <a:rPr lang="en-US" sz="1400" b="1"/>
              <a:t>1990–1993</a:t>
            </a:r>
          </a:p>
          <a:p>
            <a:pPr algn="ctr" eaLnBrk="0" hangingPunct="0">
              <a:lnSpc>
                <a:spcPct val="80000"/>
              </a:lnSpc>
              <a:spcBef>
                <a:spcPct val="50000"/>
              </a:spcBef>
            </a:pPr>
            <a:r>
              <a:rPr lang="en-US" sz="1400" b="1"/>
              <a:t>+36.3%</a:t>
            </a:r>
          </a:p>
        </p:txBody>
      </p:sp>
      <p:sp>
        <p:nvSpPr>
          <p:cNvPr id="40969" name="AutoShape 20"/>
          <p:cNvSpPr>
            <a:spLocks/>
          </p:cNvSpPr>
          <p:nvPr/>
        </p:nvSpPr>
        <p:spPr bwMode="auto">
          <a:xfrm rot="16200000" flipV="1">
            <a:off x="1142436" y="3716235"/>
            <a:ext cx="338137" cy="1309892"/>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3427728" y="1855788"/>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659703" y="1891506"/>
            <a:ext cx="363538" cy="1393825"/>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6828205" y="2295525"/>
            <a:ext cx="273050" cy="2755900"/>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5823677" y="2935288"/>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a:t>-</a:t>
            </a:r>
            <a:r>
              <a:rPr lang="en-US" sz="1400" b="1" dirty="0" smtClean="0"/>
              <a:t>25.6%</a:t>
            </a:r>
            <a:endParaRPr lang="en-US" sz="1400" b="1" dirty="0"/>
          </a:p>
        </p:txBody>
      </p:sp>
      <p:sp>
        <p:nvSpPr>
          <p:cNvPr id="40974" name="AutoShape 24"/>
          <p:cNvSpPr>
            <a:spLocks/>
          </p:cNvSpPr>
          <p:nvPr/>
        </p:nvSpPr>
        <p:spPr bwMode="auto">
          <a:xfrm rot="5400000">
            <a:off x="2932780" y="2691890"/>
            <a:ext cx="273050" cy="1963169"/>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2021405" y="2908300"/>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213987"/>
            <a:ext cx="8678862" cy="553998"/>
          </a:xfrm>
          <a:prstGeom prst="rect">
            <a:avLst/>
          </a:prstGeom>
          <a:noFill/>
          <a:ln w="0">
            <a:noFill/>
            <a:miter lim="800000"/>
            <a:headEnd/>
            <a:tailEnd/>
          </a:ln>
        </p:spPr>
        <p:txBody>
          <a:bodyPr wrap="square">
            <a:spAutoFit/>
          </a:bodyPr>
          <a:lstStyle/>
          <a:p>
            <a:r>
              <a:rPr lang="en-US" sz="1000" dirty="0"/>
              <a:t>*States approved through </a:t>
            </a:r>
            <a:r>
              <a:rPr lang="en-US" sz="1000" dirty="0" smtClean="0"/>
              <a:t>7/31/12.</a:t>
            </a:r>
            <a:endParaRPr lang="en-US" sz="1000" dirty="0"/>
          </a:p>
          <a:p>
            <a:r>
              <a:rPr lang="en-US" sz="1000" dirty="0"/>
              <a:t>Note: Countrywide approved changes in advisory rates, loss costs and assigned risk rates as filed by applicable rating organization.</a:t>
            </a:r>
          </a:p>
          <a:p>
            <a:r>
              <a:rPr lang="en-US" sz="1000" dirty="0"/>
              <a:t>Source: NCCI.</a:t>
            </a:r>
          </a:p>
        </p:txBody>
      </p:sp>
      <p:sp>
        <p:nvSpPr>
          <p:cNvPr id="40977" name="Text Box 8"/>
          <p:cNvSpPr txBox="1">
            <a:spLocks noChangeArrowheads="1"/>
          </p:cNvSpPr>
          <p:nvPr/>
        </p:nvSpPr>
        <p:spPr bwMode="auto">
          <a:xfrm>
            <a:off x="1654175" y="1196975"/>
            <a:ext cx="6226175" cy="307975"/>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400" b="1"/>
              <a:t>History of Average WC Bureau Rate/Loss Cost Level Changes</a:t>
            </a: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5899663" y="1720645"/>
            <a:ext cx="2408596" cy="1032386"/>
          </a:xfrm>
          <a:prstGeom prst="wedgeRectCallout">
            <a:avLst>
              <a:gd name="adj1" fmla="val 60180"/>
              <a:gd name="adj2" fmla="val 4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 rates/loss costs are seeing their first significant increase since 2003</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57632"/>
            <a:ext cx="7400925" cy="860425"/>
          </a:xfrm>
        </p:spPr>
        <p:txBody>
          <a:bodyPr/>
          <a:lstStyle/>
          <a:p>
            <a:r>
              <a:rPr lang="en-US" dirty="0" smtClean="0"/>
              <a:t>Current NCCI Voluntary Market</a:t>
            </a:r>
            <a:br>
              <a:rPr lang="en-US" dirty="0" smtClean="0"/>
            </a:br>
            <a:r>
              <a:rPr lang="en-US" dirty="0" smtClean="0"/>
              <a:t>Filed Rate/Loss Cost Changes</a:t>
            </a:r>
            <a:br>
              <a:rPr lang="en-US" dirty="0" smtClean="0"/>
            </a:br>
            <a:r>
              <a:rPr lang="en-US" sz="800" dirty="0"/>
              <a:t/>
            </a:r>
            <a:br>
              <a:rPr lang="en-US" sz="800" dirty="0"/>
            </a:br>
            <a:r>
              <a:rPr lang="en-US" sz="800" dirty="0"/>
              <a:t/>
            </a:r>
            <a:br>
              <a:rPr lang="en-US" sz="800" dirty="0"/>
            </a:br>
            <a:r>
              <a:rPr lang="en-US" sz="1600" dirty="0" smtClean="0">
                <a:solidFill>
                  <a:schemeClr val="tx1"/>
                </a:solidFill>
                <a:latin typeface="Arial" pitchFamily="34" charset="0"/>
              </a:rPr>
              <a:t>(Excludes </a:t>
            </a:r>
            <a:r>
              <a:rPr lang="en-US" sz="1600" dirty="0">
                <a:solidFill>
                  <a:schemeClr val="tx1"/>
                </a:solidFill>
                <a:latin typeface="Arial" pitchFamily="34" charset="0"/>
              </a:rPr>
              <a:t>Law-Only </a:t>
            </a:r>
            <a:r>
              <a:rPr lang="en-US" sz="1600" dirty="0" smtClean="0">
                <a:solidFill>
                  <a:schemeClr val="tx1"/>
                </a:solidFill>
                <a:latin typeface="Arial" pitchFamily="34" charset="0"/>
              </a:rPr>
              <a:t>Filings)</a:t>
            </a:r>
            <a:endParaRPr lang="en-US" dirty="0">
              <a:latin typeface="Arial" pitchFamily="34" charset="0"/>
            </a:endParaRPr>
          </a:p>
        </p:txBody>
      </p:sp>
      <p:sp>
        <p:nvSpPr>
          <p:cNvPr id="4" name="Slide Number Placeholder 3"/>
          <p:cNvSpPr>
            <a:spLocks noGrp="1"/>
          </p:cNvSpPr>
          <p:nvPr>
            <p:ph type="sldNum" sz="quarter" idx="4294967295"/>
          </p:nvPr>
        </p:nvSpPr>
        <p:spPr>
          <a:xfrm>
            <a:off x="8530020" y="6440737"/>
            <a:ext cx="457200" cy="274320"/>
          </a:xfrm>
          <a:prstGeom prst="rect">
            <a:avLst/>
          </a:prstGeom>
        </p:spPr>
        <p:txBody>
          <a:bodyPr/>
          <a:lstStyle/>
          <a:p>
            <a:fld id="{92DC2852-4524-4D94-B636-4315D37E8450}" type="slidenum">
              <a:rPr lang="en-US" smtClean="0"/>
              <a:pPr/>
              <a:t>184</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811221803"/>
              </p:ext>
            </p:extLst>
          </p:nvPr>
        </p:nvGraphicFramePr>
        <p:xfrm>
          <a:off x="0" y="1408471"/>
          <a:ext cx="9144000" cy="47246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78656" y="1369143"/>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solidFill>
                  <a:srgbClr val="225A7A"/>
                </a:solidFill>
                <a:latin typeface="Arial" charset="0"/>
              </a:rPr>
              <a:t>Ratio</a:t>
            </a:r>
          </a:p>
        </p:txBody>
      </p:sp>
      <p:sp>
        <p:nvSpPr>
          <p:cNvPr id="7" name="Text Box 5"/>
          <p:cNvSpPr txBox="1">
            <a:spLocks noChangeArrowheads="1"/>
          </p:cNvSpPr>
          <p:nvPr/>
        </p:nvSpPr>
        <p:spPr bwMode="auto">
          <a:xfrm>
            <a:off x="215326" y="6005775"/>
            <a:ext cx="8213725" cy="861730"/>
          </a:xfrm>
          <a:prstGeom prst="rect">
            <a:avLst/>
          </a:prstGeom>
          <a:noFill/>
          <a:ln w="0">
            <a:noFill/>
            <a:miter lim="800000"/>
            <a:headEnd/>
            <a:tailEnd/>
          </a:ln>
          <a:effectLst/>
        </p:spPr>
        <p:txBody>
          <a:bodyPr lIns="91397" tIns="45698" rIns="91397" bIns="45698">
            <a:spAutoFit/>
          </a:bodyPr>
          <a:lstStyle/>
          <a:p>
            <a:pPr>
              <a:tabLst>
                <a:tab pos="515695" algn="l"/>
              </a:tabLst>
            </a:pPr>
            <a:endParaRPr lang="en-US" sz="1000" dirty="0">
              <a:latin typeface="Arial" charset="0"/>
              <a:cs typeface="Arial" charset="0"/>
            </a:endParaRPr>
          </a:p>
          <a:p>
            <a:pPr>
              <a:tabLst>
                <a:tab pos="515695" algn="l"/>
              </a:tabLst>
            </a:pPr>
            <a:endParaRPr lang="en-US" sz="1000" dirty="0">
              <a:latin typeface="Arial" charset="0"/>
            </a:endParaRPr>
          </a:p>
          <a:p>
            <a:pPr>
              <a:buFont typeface="Arial" pitchFamily="34" charset="0"/>
              <a:buChar char="•"/>
              <a:tabLst>
                <a:tab pos="515695" algn="l"/>
              </a:tabLst>
            </a:pPr>
            <a:r>
              <a:rPr lang="en-US" sz="1000" dirty="0" smtClean="0">
                <a:latin typeface="Arial" charset="0"/>
              </a:rPr>
              <a:t>IN </a:t>
            </a:r>
            <a:r>
              <a:rPr lang="en-US" sz="1000" dirty="0">
                <a:latin typeface="Arial" charset="0"/>
              </a:rPr>
              <a:t>and NC filed in cooperation with state rating </a:t>
            </a:r>
            <a:r>
              <a:rPr lang="en-US" sz="1000" dirty="0" smtClean="0">
                <a:latin typeface="Arial" charset="0"/>
              </a:rPr>
              <a:t>bureau</a:t>
            </a:r>
          </a:p>
          <a:p>
            <a:pPr>
              <a:tabLst>
                <a:tab pos="515695" algn="l"/>
              </a:tabLst>
            </a:pPr>
            <a:r>
              <a:rPr lang="en-US" sz="1000" dirty="0" smtClean="0"/>
              <a:t>Source: NCCI</a:t>
            </a:r>
            <a:r>
              <a:rPr lang="en-US" sz="1000" dirty="0">
                <a:latin typeface="Arial" charset="0"/>
              </a:rPr>
              <a:t>	</a:t>
            </a:r>
          </a:p>
          <a:p>
            <a:pPr>
              <a:tabLst>
                <a:tab pos="515695" algn="l"/>
              </a:tabLst>
            </a:pPr>
            <a:endParaRPr lang="en-US" sz="1000" dirty="0">
              <a:latin typeface="Arial" charset="0"/>
            </a:endParaRPr>
          </a:p>
        </p:txBody>
      </p:sp>
    </p:spTree>
    <p:extLst>
      <p:ext uri="{BB962C8B-B14F-4D97-AF65-F5344CB8AC3E}">
        <p14:creationId xmlns:p14="http://schemas.microsoft.com/office/powerpoint/2010/main" xmlns="" val="1025809605"/>
      </p:ext>
    </p:extLst>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298" y="247800"/>
            <a:ext cx="7400925" cy="860425"/>
          </a:xfrm>
        </p:spPr>
        <p:txBody>
          <a:bodyPr/>
          <a:lstStyle/>
          <a:p>
            <a:r>
              <a:rPr lang="en-US" dirty="0" smtClean="0"/>
              <a:t>Impact of Discounting on Workers Compensation Premium</a:t>
            </a:r>
            <a:r>
              <a:rPr lang="en-US" sz="800" dirty="0"/>
              <a:t/>
            </a:r>
            <a:br>
              <a:rPr lang="en-US" sz="800" dirty="0"/>
            </a:br>
            <a:r>
              <a:rPr lang="en-US" sz="800" dirty="0"/>
              <a:t/>
            </a:r>
            <a:br>
              <a:rPr lang="en-US" sz="800" dirty="0"/>
            </a:br>
            <a:r>
              <a:rPr lang="en-US" sz="1600" dirty="0">
                <a:solidFill>
                  <a:schemeClr val="tx1"/>
                </a:solidFill>
                <a:latin typeface="Arial" pitchFamily="34" charset="0"/>
              </a:rPr>
              <a:t>NCCI States—Private Carriers</a:t>
            </a:r>
          </a:p>
        </p:txBody>
      </p:sp>
      <p:sp>
        <p:nvSpPr>
          <p:cNvPr id="4" name="Slide Number Placeholder 3"/>
          <p:cNvSpPr>
            <a:spLocks noGrp="1"/>
          </p:cNvSpPr>
          <p:nvPr>
            <p:ph type="sldNum" sz="quarter" idx="4294967295"/>
          </p:nvPr>
        </p:nvSpPr>
        <p:spPr>
          <a:xfrm>
            <a:off x="8490691" y="6421072"/>
            <a:ext cx="457200" cy="274320"/>
          </a:xfrm>
          <a:prstGeom prst="rect">
            <a:avLst/>
          </a:prstGeom>
        </p:spPr>
        <p:txBody>
          <a:bodyPr/>
          <a:lstStyle/>
          <a:p>
            <a:fld id="{92DC2852-4524-4D94-B636-4315D37E8450}" type="slidenum">
              <a:rPr lang="en-US" smtClean="0"/>
              <a:pPr/>
              <a:t>185</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306125831"/>
              </p:ext>
            </p:extLst>
          </p:nvPr>
        </p:nvGraphicFramePr>
        <p:xfrm>
          <a:off x="0" y="1494409"/>
          <a:ext cx="891597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3808414" y="5819778"/>
            <a:ext cx="1275583" cy="276954"/>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Policy Year</a:t>
            </a:r>
          </a:p>
        </p:txBody>
      </p:sp>
      <p:sp>
        <p:nvSpPr>
          <p:cNvPr id="9" name="Text Box 5"/>
          <p:cNvSpPr txBox="1">
            <a:spLocks noChangeArrowheads="1"/>
          </p:cNvSpPr>
          <p:nvPr/>
        </p:nvSpPr>
        <p:spPr bwMode="auto">
          <a:xfrm>
            <a:off x="284152" y="5746237"/>
            <a:ext cx="8213725" cy="1015618"/>
          </a:xfrm>
          <a:prstGeom prst="rect">
            <a:avLst/>
          </a:prstGeom>
          <a:noFill/>
          <a:ln w="0">
            <a:noFill/>
            <a:miter lim="800000"/>
            <a:headEnd/>
            <a:tailEnd/>
          </a:ln>
          <a:effectLst/>
        </p:spPr>
        <p:txBody>
          <a:bodyPr lIns="91397" tIns="45698" rIns="91397" bIns="45698">
            <a:spAutoFit/>
          </a:bodyPr>
          <a:lstStyle/>
          <a:p>
            <a:pPr>
              <a:tabLst>
                <a:tab pos="515695" algn="l"/>
              </a:tabLst>
            </a:pPr>
            <a:r>
              <a:rPr lang="en-US" sz="1000" dirty="0">
                <a:latin typeface="Arial" charset="0"/>
              </a:rPr>
              <a:t>p Preliminary</a:t>
            </a:r>
            <a:br>
              <a:rPr lang="en-US" sz="1000" dirty="0">
                <a:latin typeface="Arial" charset="0"/>
              </a:rPr>
            </a:br>
            <a:endParaRPr lang="en-US" sz="1000" dirty="0">
              <a:latin typeface="Arial" charset="0"/>
            </a:endParaRPr>
          </a:p>
          <a:p>
            <a:pPr>
              <a:tabLst>
                <a:tab pos="515695" algn="l"/>
              </a:tabLst>
            </a:pPr>
            <a:r>
              <a:rPr lang="en-US" sz="1000" dirty="0">
                <a:latin typeface="Arial" charset="0"/>
              </a:rPr>
              <a:t>Dividend ratios are based on calendar year statistics</a:t>
            </a:r>
          </a:p>
          <a:p>
            <a:pPr>
              <a:tabLst>
                <a:tab pos="515695" algn="l"/>
              </a:tabLst>
            </a:pPr>
            <a:r>
              <a:rPr lang="en-US" sz="1000" dirty="0">
                <a:latin typeface="Arial" charset="0"/>
              </a:rPr>
              <a:t>NCCI benchmark level does not include an underwriting contingency provision</a:t>
            </a:r>
          </a:p>
          <a:p>
            <a:pPr>
              <a:tabLst>
                <a:tab pos="515695" algn="l"/>
              </a:tabLst>
            </a:pPr>
            <a:r>
              <a:rPr lang="en-US" sz="1000" dirty="0">
                <a:latin typeface="Arial" charset="0"/>
              </a:rPr>
              <a:t>Based on data through 12/31/2011 for the states where NCCI provides ratemaking services</a:t>
            </a:r>
          </a:p>
          <a:p>
            <a:pPr>
              <a:tabLst>
                <a:tab pos="515695" algn="l"/>
              </a:tabLst>
            </a:pPr>
            <a:r>
              <a:rPr lang="en-US" sz="1000" dirty="0" smtClean="0">
                <a:latin typeface="Arial" charset="0"/>
              </a:rPr>
              <a:t>Source: NCCI.</a:t>
            </a:r>
            <a:endParaRPr lang="en-US" sz="1000" dirty="0">
              <a:latin typeface="Arial" charset="0"/>
            </a:endParaRPr>
          </a:p>
        </p:txBody>
      </p:sp>
      <p:sp>
        <p:nvSpPr>
          <p:cNvPr id="10" name="Text Box 8"/>
          <p:cNvSpPr txBox="1">
            <a:spLocks noChangeArrowheads="1"/>
          </p:cNvSpPr>
          <p:nvPr/>
        </p:nvSpPr>
        <p:spPr bwMode="auto">
          <a:xfrm>
            <a:off x="0" y="1240281"/>
            <a:ext cx="1485900" cy="307777"/>
          </a:xfrm>
          <a:prstGeom prst="rect">
            <a:avLst/>
          </a:prstGeom>
          <a:noFill/>
          <a:ln w="9525">
            <a:noFill/>
            <a:miter lim="800000"/>
            <a:headEnd/>
            <a:tailEnd/>
          </a:ln>
          <a:effectLst/>
        </p:spPr>
        <p:txBody>
          <a:bodyPr lIns="91397" tIns="45698" rIns="91397" bIns="45698">
            <a:spAutoFit/>
          </a:bodyPr>
          <a:lstStyle/>
          <a:p>
            <a:pPr>
              <a:spcBef>
                <a:spcPts val="440"/>
              </a:spcBef>
            </a:pPr>
            <a:r>
              <a:rPr lang="en-US" sz="1400" b="1" dirty="0">
                <a:solidFill>
                  <a:srgbClr val="225A7A"/>
                </a:solidFill>
                <a:latin typeface="Arial" charset="0"/>
              </a:rPr>
              <a:t>Percent</a:t>
            </a:r>
          </a:p>
        </p:txBody>
      </p:sp>
    </p:spTree>
    <p:extLst>
      <p:ext uri="{BB962C8B-B14F-4D97-AF65-F5344CB8AC3E}">
        <p14:creationId xmlns:p14="http://schemas.microsoft.com/office/powerpoint/2010/main" xmlns="" val="3780564821"/>
      </p:ext>
    </p:extLst>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5550466"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7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2. 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187</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96888" y="4216400"/>
            <a:ext cx="800100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How Will Large Catastrophe Losses Impact Capacity?</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8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p:oleObj spid="_x0000_s14557186" name="Chart" r:id="rId4" imgW="8610574" imgH="4181541" progId="MSGraph.Chart.8">
              <p:embed followColorScheme="full"/>
            </p:oleObj>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1975–2012*</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9/30/12.</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0.80:$</a:t>
            </a:r>
            <a:r>
              <a:rPr lang="en-US" b="1" dirty="0">
                <a:solidFill>
                  <a:srgbClr val="FFFFFF"/>
                </a:solidFill>
              </a:rPr>
              <a:t>1 as of</a:t>
            </a:r>
            <a:br>
              <a:rPr lang="en-US" b="1" dirty="0">
                <a:solidFill>
                  <a:srgbClr val="FFFFFF"/>
                </a:solidFill>
              </a:rPr>
            </a:br>
            <a:r>
              <a:rPr lang="en-US" b="1" dirty="0" smtClean="0">
                <a:solidFill>
                  <a:srgbClr val="FFFFFF"/>
                </a:solidFill>
              </a:rPr>
              <a:t>9/30/12, </a:t>
            </a:r>
            <a:r>
              <a:rPr lang="en-US" b="1" dirty="0">
                <a:solidFill>
                  <a:srgbClr val="FFFFFF"/>
                </a:solidFill>
              </a:rPr>
              <a:t>A 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5327"/>
              <a:gd name="adj2" fmla="val -848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9/30/12 </a:t>
            </a:r>
            <a:r>
              <a:rPr lang="en-US" sz="1600" b="1" dirty="0">
                <a:solidFill>
                  <a:schemeClr val="bg1"/>
                </a:solidFill>
              </a:rPr>
              <a:t>was </a:t>
            </a:r>
            <a:r>
              <a:rPr lang="en-US" sz="1600" b="1" dirty="0" smtClean="0">
                <a:solidFill>
                  <a:schemeClr val="bg1"/>
                </a:solidFill>
              </a:rPr>
              <a:t>a record $583.5, up 6.0% from $550.3 of 12/31/11, but still up 33.5% ($146.4B)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9/30/12 </a:t>
            </a:r>
            <a:r>
              <a:rPr lang="en-US" sz="1600" b="1" dirty="0">
                <a:solidFill>
                  <a:schemeClr val="bg1"/>
                </a:solidFill>
              </a:rPr>
              <a:t>was </a:t>
            </a:r>
            <a:r>
              <a:rPr lang="en-US" sz="1600" b="1" dirty="0" smtClean="0">
                <a:solidFill>
                  <a:schemeClr val="bg1"/>
                </a:solidFill>
              </a:rPr>
              <a:t>11.8%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oleChartEl type="series" lvl="1"/>
                                          </p:spTgt>
                                        </p:tgtEl>
                                        <p:attrNameLst>
                                          <p:attrName>style.visibility</p:attrName>
                                        </p:attrNameLst>
                                      </p:cBhvr>
                                      <p:to>
                                        <p:strVal val="visible"/>
                                      </p:to>
                                    </p:set>
                                    <p:animEffect transition="in" filter="wipe(left)">
                                      <p:cBhvr>
                                        <p:cTn id="7" dur="1000"/>
                                        <p:tgtEl>
                                          <p:spTgt spid="6380546">
                                            <p:oleChartEl type="series" lvl="1"/>
                                          </p:spTgt>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189</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19620" y="90488"/>
            <a:ext cx="7400925" cy="860425"/>
          </a:xfrm>
        </p:spPr>
        <p:txBody>
          <a:bodyPr/>
          <a:lstStyle/>
          <a:p>
            <a:r>
              <a:rPr lang="en-US" dirty="0" smtClean="0"/>
              <a:t>Policyholder Surplus, </a:t>
            </a:r>
            <a:br>
              <a:rPr lang="en-US" dirty="0" smtClean="0"/>
            </a:br>
            <a:r>
              <a:rPr lang="en-US" dirty="0" smtClean="0"/>
              <a:t>2006:Q4–2013:Q1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Rectangle 4"/>
          <p:cNvSpPr>
            <a:spLocks noChangeArrowheads="1"/>
          </p:cNvSpPr>
          <p:nvPr/>
        </p:nvSpPr>
        <p:spPr bwMode="black">
          <a:xfrm>
            <a:off x="40341" y="1292225"/>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120650" y="1667529"/>
          <a:ext cx="8915400" cy="3362325"/>
        </p:xfrm>
        <a:graphic>
          <a:graphicData uri="http://schemas.openxmlformats.org/presentationml/2006/ole">
            <p:oleObj spid="_x0000_s14558210" name="Chart" r:id="rId4" imgW="8772538" imgH="3305067" progId="MSGraph.Chart.8">
              <p:embed followColorScheme="full"/>
            </p:oleObj>
          </a:graphicData>
        </a:graphic>
      </p:graphicFrame>
      <p:sp>
        <p:nvSpPr>
          <p:cNvPr id="7200776" name="AutoShape 8"/>
          <p:cNvSpPr>
            <a:spLocks noChangeArrowheads="1"/>
          </p:cNvSpPr>
          <p:nvPr/>
        </p:nvSpPr>
        <p:spPr bwMode="blackWhite">
          <a:xfrm>
            <a:off x="2018321" y="1219613"/>
            <a:ext cx="2563812" cy="568325"/>
          </a:xfrm>
          <a:prstGeom prst="wedgeRectCallout">
            <a:avLst>
              <a:gd name="adj1" fmla="val -51726"/>
              <a:gd name="adj2" fmla="val 2018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AutoShape 8"/>
          <p:cNvSpPr>
            <a:spLocks noChangeArrowheads="1"/>
          </p:cNvSpPr>
          <p:nvPr/>
        </p:nvSpPr>
        <p:spPr bwMode="blackWhite">
          <a:xfrm>
            <a:off x="5782236" y="3657600"/>
            <a:ext cx="2568389" cy="813763"/>
          </a:xfrm>
          <a:prstGeom prst="wedgeRectCallout">
            <a:avLst>
              <a:gd name="adj1" fmla="val 64708"/>
              <a:gd name="adj2" fmla="val -10467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3/31/13 stood at a record high $607.7B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71245" y="5369642"/>
            <a:ext cx="311272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latin typeface="Arial" charset="0"/>
                <a:cs typeface="Arial" charset="0"/>
              </a:rPr>
              <a:t>*Includes $22.5B of paid-in capital from a holding company parent for one insurer’s investment in a non-insurance business in early 2010.</a:t>
            </a:r>
          </a:p>
        </p:txBody>
      </p:sp>
      <p:sp>
        <p:nvSpPr>
          <p:cNvPr id="18" name="AutoShape 7"/>
          <p:cNvSpPr>
            <a:spLocks noChangeArrowheads="1"/>
          </p:cNvSpPr>
          <p:nvPr/>
        </p:nvSpPr>
        <p:spPr bwMode="blackWhite">
          <a:xfrm>
            <a:off x="859021" y="3687097"/>
            <a:ext cx="2208644" cy="97339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300" b="1" dirty="0">
                <a:solidFill>
                  <a:srgbClr val="FFFFFF"/>
                </a:solidFill>
                <a:latin typeface="Arial" charset="0"/>
                <a:cs typeface="Arial" charset="0"/>
              </a:rPr>
              <a:t>The Industry now has $1 of surplus for every $</a:t>
            </a:r>
            <a:r>
              <a:rPr lang="en-US" sz="1300" b="1" dirty="0" smtClean="0">
                <a:solidFill>
                  <a:srgbClr val="FFFFFF"/>
                </a:solidFill>
                <a:latin typeface="Arial" charset="0"/>
                <a:cs typeface="Arial" charset="0"/>
              </a:rPr>
              <a:t>0.80 </a:t>
            </a:r>
            <a:r>
              <a:rPr lang="en-US" sz="1300" b="1" dirty="0">
                <a:solidFill>
                  <a:srgbClr val="FFFFFF"/>
                </a:solidFill>
                <a:latin typeface="Arial" charset="0"/>
                <a:cs typeface="Arial" charset="0"/>
              </a:rPr>
              <a:t>of </a:t>
            </a:r>
            <a:r>
              <a:rPr lang="en-US" sz="1300" b="1" dirty="0" smtClean="0">
                <a:solidFill>
                  <a:srgbClr val="FFFFFF"/>
                </a:solidFill>
                <a:latin typeface="Arial" charset="0"/>
                <a:cs typeface="Arial" charset="0"/>
              </a:rPr>
              <a:t>NPW, close to the </a:t>
            </a:r>
            <a:r>
              <a:rPr lang="en-US" sz="1300" b="1" dirty="0">
                <a:solidFill>
                  <a:srgbClr val="FFFFFF"/>
                </a:solidFill>
                <a:latin typeface="Arial" charset="0"/>
                <a:cs typeface="Arial" charset="0"/>
              </a:rPr>
              <a:t>strongest claims-paying status in its history.</a:t>
            </a:r>
          </a:p>
        </p:txBody>
      </p:sp>
      <p:sp>
        <p:nvSpPr>
          <p:cNvPr id="19" name="AutoShape 8"/>
          <p:cNvSpPr>
            <a:spLocks noChangeArrowheads="1"/>
          </p:cNvSpPr>
          <p:nvPr/>
        </p:nvSpPr>
        <p:spPr bwMode="blackWhite">
          <a:xfrm>
            <a:off x="5641518" y="1077046"/>
            <a:ext cx="2563812" cy="568325"/>
          </a:xfrm>
          <a:prstGeom prst="wedgeRectCallout">
            <a:avLst>
              <a:gd name="adj1" fmla="val 13087"/>
              <a:gd name="adj2" fmla="val 149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270087"/>
            <a:ext cx="5449819" cy="1256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P/C Insurance Industry Both Entered and Emerged from the 2012 Hurricane Season Very Strong Financially.  </a:t>
            </a:r>
            <a:endParaRPr lang="en-US" sz="20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19</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Construction Employment, </a:t>
            </a:r>
            <a:br>
              <a:rPr lang="en-US" dirty="0" smtClean="0"/>
            </a:br>
            <a:r>
              <a:rPr lang="en-US" dirty="0" smtClean="0"/>
              <a:t>Jan. 2003–May 2013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nvGraphicFramePr>
        <p:xfrm>
          <a:off x="463550" y="1248694"/>
          <a:ext cx="8404225" cy="4666226"/>
        </p:xfrm>
        <a:graphic>
          <a:graphicData uri="http://schemas.openxmlformats.org/presentationml/2006/ole">
            <p:oleObj spid="_x0000_s18823170" name="Chart" r:id="rId4" imgW="8343967" imgH="4381555" progId="MSGraph.Chart.8">
              <p:embed followColorScheme="full"/>
            </p:oleObj>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5400000">
            <a:off x="7913120" y="397100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2013 and 2014 as the Housing Market and Private Investment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5634"/>
              <a:gd name="adj2" fmla="val 880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6690"/>
              <a:gd name="adj2" fmla="val 1810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May 2013 totaled 5.804 million, an increase of 369,000 jobs or 6.8%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190</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2002-2012 (1)</a:t>
            </a:r>
          </a:p>
        </p:txBody>
      </p:sp>
      <p:graphicFrame>
        <p:nvGraphicFramePr>
          <p:cNvPr id="1989635" name="Object 3"/>
          <p:cNvGraphicFramePr>
            <a:graphicFrameLocks/>
          </p:cNvGraphicFramePr>
          <p:nvPr>
            <p:ph type="chart" idx="4294967295"/>
          </p:nvPr>
        </p:nvGraphicFramePr>
        <p:xfrm>
          <a:off x="292100" y="1620838"/>
          <a:ext cx="8559800" cy="4513262"/>
        </p:xfrm>
        <a:graphic>
          <a:graphicData uri="http://schemas.openxmlformats.org/presentationml/2006/ole">
            <p:oleObj spid="_x0000_s18754562" name="Chart" r:id="rId4" imgW="8582143" imgH="452448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3746500" y="4866968"/>
            <a:ext cx="3090863" cy="682932"/>
          </a:xfrm>
          <a:prstGeom prst="wedgeRectCallout">
            <a:avLst>
              <a:gd name="adj1" fmla="val 72478"/>
              <a:gd name="adj2" fmla="val -34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has returned to its pre-crisis levels.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9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191</a:t>
            </a:fld>
            <a:endParaRPr lang="en-US" sz="900">
              <a:solidFill>
                <a:schemeClr val="bg1"/>
              </a:solidFill>
            </a:endParaRPr>
          </a:p>
        </p:txBody>
      </p:sp>
      <p:pic>
        <p:nvPicPr>
          <p:cNvPr id="133124"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109663" y="3757613"/>
            <a:ext cx="66230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Record </a:t>
            </a:r>
            <a:r>
              <a:rPr lang="en-US" sz="4000" b="1" dirty="0">
                <a:solidFill>
                  <a:srgbClr val="225A7A"/>
                </a:solidFill>
              </a:rPr>
              <a:t>Global Catastrophes </a:t>
            </a:r>
            <a:r>
              <a:rPr lang="en-US" sz="4000" b="1" dirty="0" smtClean="0">
                <a:solidFill>
                  <a:srgbClr val="225A7A"/>
                </a:solidFill>
              </a:rPr>
              <a:t>Activity is Pressuring 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192</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p:oleObj spid="_x0000_s4243458" name="Chart" r:id="rId4" imgW="8772538" imgH="3305067" progId="MSGraph.Chart.8">
              <p:embed followColorScheme="full"/>
            </p:oleObj>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192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a:noFill/>
        </p:spPr>
        <p:txBody>
          <a:bodyPr/>
          <a:lstStyle/>
          <a:p>
            <a:r>
              <a:rPr lang="en-US" smtClean="0"/>
              <a:t>12/01/09 - 9pm</a:t>
            </a:r>
          </a:p>
        </p:txBody>
      </p:sp>
      <p:sp>
        <p:nvSpPr>
          <p:cNvPr id="38917" name="Rectangle 110"/>
          <p:cNvSpPr>
            <a:spLocks noGrp="1" noChangeArrowheads="1"/>
          </p:cNvSpPr>
          <p:nvPr>
            <p:ph type="sldNum" sz="quarter" idx="12"/>
          </p:nvPr>
        </p:nvSpPr>
        <p:spPr>
          <a:noFill/>
        </p:spPr>
        <p:txBody>
          <a:bodyPr/>
          <a:lstStyle/>
          <a:p>
            <a:fld id="{7FCD726C-816C-46F6-8026-1BFE50752EB9}" type="slidenum">
              <a:rPr lang="en-US" smtClean="0">
                <a:cs typeface="Arial" charset="0"/>
              </a:rPr>
              <a:pPr/>
              <a:t>193</a:t>
            </a:fld>
            <a:endParaRPr lang="en-US" smtClean="0">
              <a:cs typeface="Arial" charset="0"/>
            </a:endParaRPr>
          </a:p>
        </p:txBody>
      </p:sp>
      <p:sp>
        <p:nvSpPr>
          <p:cNvPr id="38918" name="Rectangle 2"/>
          <p:cNvSpPr>
            <a:spLocks noGrp="1" noChangeArrowheads="1"/>
          </p:cNvSpPr>
          <p:nvPr>
            <p:ph type="title"/>
          </p:nvPr>
        </p:nvSpPr>
        <p:spPr>
          <a:xfrm>
            <a:off x="57150" y="90488"/>
            <a:ext cx="7924800" cy="860425"/>
          </a:xfrm>
        </p:spPr>
        <p:txBody>
          <a:bodyPr/>
          <a:lstStyle/>
          <a:p>
            <a:r>
              <a:rPr lang="en-US" sz="2800" dirty="0" smtClean="0"/>
              <a:t>Regional Property Catastrophe Rate on Line Index, 1990—2013 (as of January 1)</a:t>
            </a:r>
          </a:p>
        </p:txBody>
      </p:sp>
      <p:sp>
        <p:nvSpPr>
          <p:cNvPr id="38919"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dirty="0">
              <a:solidFill>
                <a:srgbClr val="225A7A"/>
              </a:solidFill>
            </a:endParaRPr>
          </a:p>
        </p:txBody>
      </p:sp>
      <p:sp>
        <p:nvSpPr>
          <p:cNvPr id="38920" name="Rectangle 5"/>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Guy Carpenter; </a:t>
            </a:r>
            <a:r>
              <a:rPr lang="en-US" sz="1100" dirty="0"/>
              <a:t>Insurance Information </a:t>
            </a:r>
            <a:r>
              <a:rPr lang="en-US" sz="1100" dirty="0" smtClean="0"/>
              <a:t>Institute. </a:t>
            </a:r>
            <a:endParaRPr lang="en-US" sz="1100" dirty="0"/>
          </a:p>
        </p:txBody>
      </p:sp>
      <p:pic>
        <p:nvPicPr>
          <p:cNvPr id="15627270" name="Picture 6" descr="http://www.gccapitalideas.com/wp-content/uploads/2013/01/2013-jan-regional-rol-2013gcci.jpg"/>
          <p:cNvPicPr>
            <a:picLocks noChangeAspect="1" noChangeArrowheads="1"/>
          </p:cNvPicPr>
          <p:nvPr/>
        </p:nvPicPr>
        <p:blipFill>
          <a:blip r:embed="rId3" cstate="email"/>
          <a:srcRect/>
          <a:stretch>
            <a:fillRect/>
          </a:stretch>
        </p:blipFill>
        <p:spPr bwMode="auto">
          <a:xfrm>
            <a:off x="225730" y="1386348"/>
            <a:ext cx="8631671" cy="5024116"/>
          </a:xfrm>
          <a:prstGeom prst="rect">
            <a:avLst/>
          </a:prstGeom>
          <a:noFill/>
        </p:spPr>
      </p:pic>
      <p:sp>
        <p:nvSpPr>
          <p:cNvPr id="11" name="AutoShape 7"/>
          <p:cNvSpPr>
            <a:spLocks noChangeArrowheads="1"/>
          </p:cNvSpPr>
          <p:nvPr/>
        </p:nvSpPr>
        <p:spPr bwMode="blackWhite">
          <a:xfrm>
            <a:off x="6710512" y="1135623"/>
            <a:ext cx="2129914" cy="1327356"/>
          </a:xfrm>
          <a:prstGeom prst="wedgeRectCallout">
            <a:avLst>
              <a:gd name="adj1" fmla="val 37940"/>
              <a:gd name="adj2" fmla="val 669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Property-Cat reinsurance pricing was up in the US as of 1/1/13 but was down in Europe/UK</a:t>
            </a:r>
            <a:endParaRPr lang="en-US" sz="1600" b="1" dirty="0">
              <a:solidFill>
                <a:schemeClr val="bg1"/>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194</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2514"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195</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3538"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4.  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196</a:t>
            </a:fld>
            <a:endParaRPr lang="en-US" sz="900">
              <a:solidFill>
                <a:schemeClr val="bg1"/>
              </a:solidFill>
            </a:endParaRPr>
          </a:p>
        </p:txBody>
      </p:sp>
      <p:pic>
        <p:nvPicPr>
          <p:cNvPr id="13926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Evidence </a:t>
            </a:r>
            <a:r>
              <a:rPr lang="en-US" sz="4000" b="1" dirty="0">
                <a:solidFill>
                  <a:srgbClr val="225A7A"/>
                </a:solidFill>
              </a:rPr>
              <a:t>of a Broad and Sustained Shift in </a:t>
            </a:r>
            <a:r>
              <a:rPr lang="en-US" sz="4000" b="1" dirty="0" smtClean="0">
                <a:solidFill>
                  <a:srgbClr val="225A7A"/>
                </a:solidFill>
              </a:rPr>
              <a:t>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197</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2010</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years; Personal </a:t>
            </a:r>
            <a:r>
              <a:rPr lang="en-US" dirty="0" smtClean="0"/>
              <a:t>Lines </a:t>
            </a:r>
            <a:r>
              <a:rPr lang="en-US" dirty="0"/>
              <a:t>overtook Commercial Lines in 2010</a:t>
            </a:r>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nvGraphicFramePr>
        <p:xfrm>
          <a:off x="5241925" y="2185988"/>
          <a:ext cx="3308350" cy="3265487"/>
        </p:xfrm>
        <a:graphic>
          <a:graphicData uri="http://schemas.openxmlformats.org/presentationml/2006/ole">
            <p:oleObj spid="_x0000_s9020418" name="Chart" r:id="rId4" imgW="3285990" imgH="3248111" progId="MSGraph.Chart.8">
              <p:embed followColorScheme="full"/>
            </p:oleObj>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226.8B/49%</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2010</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165.0B/36%</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68.2B/15%</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198</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316250" y="1735138"/>
          <a:ext cx="8683625" cy="4532312"/>
        </p:xfrm>
        <a:graphic>
          <a:graphicData uri="http://schemas.openxmlformats.org/presentationml/2006/ole">
            <p:oleObj spid="_x0000_s14590978" name="Chart" r:id="rId4" imgW="8601126" imgH="4533804"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1971—2012</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451475"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8001000" y="3039129"/>
            <a:ext cx="1062225" cy="1103312"/>
          </a:xfrm>
          <a:prstGeom prst="wedgeRectCallout">
            <a:avLst>
              <a:gd name="adj1" fmla="val 20102"/>
              <a:gd name="adj2" fmla="val 983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199</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through 2013</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14592002" name="Chart" r:id="rId5" imgW="8296363" imgH="3762334" progId="MSGraph.Chart.8">
              <p:embed followColorScheme="full"/>
            </p:oleObj>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Q1 2013 was up 4.1% over Q1 2012, marking the 12</a:t>
            </a:r>
            <a:r>
              <a:rPr lang="en-US" sz="1600" b="1" baseline="30000" dirty="0" smtClean="0">
                <a:solidFill>
                  <a:srgbClr val="FFFFFF"/>
                </a:solidFill>
              </a:rPr>
              <a:t>th</a:t>
            </a:r>
            <a:r>
              <a:rPr lang="en-US" sz="1600" b="1" dirty="0" smtClean="0">
                <a:solidFill>
                  <a:srgbClr val="FFFFFF"/>
                </a:solidFill>
              </a:rPr>
              <a:t> consecutive quarter of growth</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820271" y="4160838"/>
            <a:ext cx="7396069"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a:solidFill>
                  <a:srgbClr val="225A7A"/>
                </a:solidFill>
                <a:latin typeface="Arial" charset="0"/>
                <a:cs typeface="Arial" charset="0"/>
              </a:rPr>
              <a:t>Profit Recovery </a:t>
            </a:r>
            <a:r>
              <a:rPr lang="en-US" sz="4000" b="1" dirty="0" smtClean="0">
                <a:solidFill>
                  <a:srgbClr val="225A7A"/>
                </a:solidFill>
              </a:rPr>
              <a:t>in 2012 After High CAT Losses; Ultimate Impact of Sandy Still Unclear</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20</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2005–2013:Q1</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17973250" name="Chart" r:id="rId5" imgW="8343967" imgH="4381555"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70520"/>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132438" y="1489673"/>
            <a:ext cx="2328908" cy="1091293"/>
          </a:xfrm>
          <a:prstGeom prst="wedgeRectCallout">
            <a:avLst>
              <a:gd name="adj1" fmla="val 97729"/>
              <a:gd name="adj2" fmla="val -9197"/>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$7.01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632594" y="4228788"/>
            <a:ext cx="2419350" cy="876300"/>
          </a:xfrm>
          <a:prstGeom prst="wedgeRectCallout">
            <a:avLst>
              <a:gd name="adj1" fmla="val 74707"/>
              <a:gd name="adj2" fmla="val -1168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12.2%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200</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2012 vs. 2011*</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p:oleObj spid="_x0000_s14593026" name="Chart" r:id="rId4" imgW="8439161" imgH="4324336" progId="MSGraph.Chart.8">
              <p:embed followColorScheme="full"/>
            </p:oleObj>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cSld>
  <p:clrMapOvr>
    <a:masterClrMapping/>
  </p:clrMapOvr>
  <p:transition>
    <p:wipe dir="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201</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(1Q:2004–1Q:2013)</a:t>
            </a:r>
          </a:p>
        </p:txBody>
      </p:sp>
      <p:graphicFrame>
        <p:nvGraphicFramePr>
          <p:cNvPr id="7200771" name="Object 2"/>
          <p:cNvGraphicFramePr>
            <a:graphicFrameLocks noGrp="1" noChangeAspect="1"/>
          </p:cNvGraphicFramePr>
          <p:nvPr>
            <p:ph type="chart" idx="4294967295"/>
            <p:extLst>
              <p:ext uri="{D42A27DB-BD31-4B8C-83A1-F6EECF244321}">
                <p14:modId xmlns="" xmlns:p14="http://schemas.microsoft.com/office/powerpoint/2010/main" val="2967979953"/>
              </p:ext>
            </p:extLst>
          </p:nvPr>
        </p:nvGraphicFramePr>
        <p:xfrm>
          <a:off x="44244" y="1633077"/>
          <a:ext cx="8699500" cy="4843463"/>
        </p:xfrm>
        <a:graphic>
          <a:graphicData uri="http://schemas.openxmlformats.org/presentationml/2006/ole">
            <p:oleObj spid="_x0000_s14331906" name="Chart" r:id="rId4" imgW="8572512" imgH="4772156" progId="MSGraph.Chart.8">
              <p:embed followColorScheme="full"/>
            </p:oleObj>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Q1:2013 was positive for the 8</a:t>
            </a:r>
            <a:r>
              <a:rPr lang="en-US" sz="1400" b="1" baseline="30000" dirty="0" smtClean="0">
                <a:solidFill>
                  <a:schemeClr val="bg1"/>
                </a:solidFill>
              </a:rPr>
              <a:t>th</a:t>
            </a:r>
            <a:r>
              <a:rPr lang="en-US" sz="1400" b="1" dirty="0" smtClean="0">
                <a:solidFill>
                  <a:schemeClr val="bg1"/>
                </a:solidFill>
              </a:rPr>
              <a:t> consecutive quarter. Gains are likely to continue through 2013.</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202</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2013:Q1</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17684481" name="Picture 1"/>
          <p:cNvPicPr>
            <a:picLocks noChangeAspect="1" noChangeArrowheads="1"/>
          </p:cNvPicPr>
          <p:nvPr/>
        </p:nvPicPr>
        <p:blipFill>
          <a:blip r:embed="rId3" cstate="email"/>
          <a:srcRect/>
          <a:stretch>
            <a:fillRect/>
          </a:stretch>
        </p:blipFill>
        <p:spPr bwMode="auto">
          <a:xfrm>
            <a:off x="146873" y="1348115"/>
            <a:ext cx="8820145" cy="5153763"/>
          </a:xfrm>
          <a:prstGeom prst="rect">
            <a:avLst/>
          </a:prstGeom>
          <a:noFill/>
          <a:ln w="9525">
            <a:noFill/>
            <a:miter lim="800000"/>
            <a:headEnd/>
            <a:tailEnd/>
          </a:ln>
        </p:spPr>
      </p:pic>
      <p:sp>
        <p:nvSpPr>
          <p:cNvPr id="16" name="AutoShape 6"/>
          <p:cNvSpPr>
            <a:spLocks noChangeArrowheads="1"/>
          </p:cNvSpPr>
          <p:nvPr/>
        </p:nvSpPr>
        <p:spPr bwMode="blackWhite">
          <a:xfrm>
            <a:off x="6190433" y="1445342"/>
            <a:ext cx="2658599" cy="1571261"/>
          </a:xfrm>
          <a:prstGeom prst="wedgeRectCallout">
            <a:avLst>
              <a:gd name="adj1" fmla="val 43480"/>
              <a:gd name="adj2" fmla="val 1069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Q1:2013 renewals were up 5.2%, the largest increase since late 2003; Some insurers posted stronger numbers.</a:t>
            </a:r>
            <a:endParaRPr lang="en-US" sz="1400" b="1" dirty="0">
              <a:solidFill>
                <a:schemeClr val="bg1"/>
              </a:solidFill>
              <a:latin typeface="Arial" pitchFamily="34" charset="0"/>
              <a:cs typeface="+mn-cs"/>
            </a:endParaRPr>
          </a:p>
        </p:txBody>
      </p:sp>
      <p:sp>
        <p:nvSpPr>
          <p:cNvPr id="17" name="AutoShape 6"/>
          <p:cNvSpPr>
            <a:spLocks noChangeArrowheads="1"/>
          </p:cNvSpPr>
          <p:nvPr/>
        </p:nvSpPr>
        <p:spPr bwMode="blackWhite">
          <a:xfrm>
            <a:off x="4746602" y="3451824"/>
            <a:ext cx="1395269" cy="658813"/>
          </a:xfrm>
          <a:prstGeom prst="wedgeRectCallout">
            <a:avLst>
              <a:gd name="adj1" fmla="val -44068"/>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1" name="AutoShape 6"/>
          <p:cNvSpPr>
            <a:spLocks noChangeArrowheads="1"/>
          </p:cNvSpPr>
          <p:nvPr/>
        </p:nvSpPr>
        <p:spPr bwMode="blackWhite">
          <a:xfrm>
            <a:off x="2862311" y="2348800"/>
            <a:ext cx="1771650" cy="1104900"/>
          </a:xfrm>
          <a:prstGeom prst="wedgeRectCallout">
            <a:avLst>
              <a:gd name="adj1" fmla="val -15517"/>
              <a:gd name="adj2" fmla="val 1478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7"/>
          <p:cNvSpPr>
            <a:spLocks noChangeArrowheads="1"/>
          </p:cNvSpPr>
          <p:nvPr/>
        </p:nvSpPr>
        <p:spPr bwMode="blackWhite">
          <a:xfrm>
            <a:off x="2662869" y="1451180"/>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6" name="AutoShape 7"/>
          <p:cNvSpPr>
            <a:spLocks noChangeArrowheads="1"/>
          </p:cNvSpPr>
          <p:nvPr/>
        </p:nvSpPr>
        <p:spPr bwMode="blackWhite">
          <a:xfrm>
            <a:off x="1460090" y="5365340"/>
            <a:ext cx="1924050" cy="666750"/>
          </a:xfrm>
          <a:prstGeom prst="wedgeRectCallout">
            <a:avLst>
              <a:gd name="adj1" fmla="val 153465"/>
              <a:gd name="adj2" fmla="val 159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pic>
        <p:nvPicPr>
          <p:cNvPr id="17684482" name="Picture 2"/>
          <p:cNvPicPr>
            <a:picLocks noChangeAspect="1" noChangeArrowheads="1"/>
          </p:cNvPicPr>
          <p:nvPr/>
        </p:nvPicPr>
        <p:blipFill>
          <a:blip r:embed="rId4" cstate="email"/>
          <a:srcRect/>
          <a:stretch>
            <a:fillRect/>
          </a:stretch>
        </p:blipFill>
        <p:spPr bwMode="auto">
          <a:xfrm>
            <a:off x="5119073" y="5899509"/>
            <a:ext cx="3743325" cy="161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4500"/>
                            </p:stCondLst>
                            <p:childTnLst>
                              <p:par>
                                <p:cTn id="17" presetID="22" presetClass="entr" presetSubtype="4" fill="hold" grpId="0" nodeType="afterEffect">
                                  <p:stCondLst>
                                    <p:cond delay="70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5700"/>
                            </p:stCondLst>
                            <p:childTnLst>
                              <p:par>
                                <p:cTn id="21" presetID="22" presetClass="entr" presetSubtype="4" fill="hold" grpId="0" nodeType="afterEffect">
                                  <p:stCondLst>
                                    <p:cond delay="70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P spid="24" grpId="0" animBg="1"/>
      <p:bldP spid="26" grpId="0" animBg="1"/>
    </p:bld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203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2013:Q1</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17682433" name="Picture 1"/>
          <p:cNvPicPr>
            <a:picLocks noChangeAspect="1" noChangeArrowheads="1"/>
          </p:cNvPicPr>
          <p:nvPr/>
        </p:nvPicPr>
        <p:blipFill>
          <a:blip r:embed="rId3" cstate="email"/>
          <a:srcRect/>
          <a:stretch>
            <a:fillRect/>
          </a:stretch>
        </p:blipFill>
        <p:spPr bwMode="auto">
          <a:xfrm>
            <a:off x="182973" y="1210111"/>
            <a:ext cx="8769297" cy="5043206"/>
          </a:xfrm>
          <a:prstGeom prst="rect">
            <a:avLst/>
          </a:prstGeom>
          <a:noFill/>
          <a:ln w="9525">
            <a:noFill/>
            <a:miter lim="800000"/>
            <a:headEnd/>
            <a:tailEnd/>
          </a:ln>
        </p:spPr>
      </p:pic>
      <p:sp>
        <p:nvSpPr>
          <p:cNvPr id="12" name="AutoShape 6"/>
          <p:cNvSpPr>
            <a:spLocks noChangeArrowheads="1"/>
          </p:cNvSpPr>
          <p:nvPr/>
        </p:nvSpPr>
        <p:spPr bwMode="blackWhite">
          <a:xfrm>
            <a:off x="5889522" y="1292943"/>
            <a:ext cx="2890684" cy="1509990"/>
          </a:xfrm>
          <a:prstGeom prst="wedgeRectCallout">
            <a:avLst>
              <a:gd name="adj1" fmla="val 39564"/>
              <a:gd name="adj2" fmla="val 16188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8 consecutive quarters of gains (Q4:2012 =  5.0%),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mid-2001 </a:t>
            </a:r>
            <a:r>
              <a:rPr lang="en-US" sz="1400" b="1" dirty="0">
                <a:solidFill>
                  <a:schemeClr val="bg1"/>
                </a:solidFill>
                <a:latin typeface="Arial" pitchFamily="34" charset="0"/>
              </a:rPr>
              <a:t>(pre-9/11</a:t>
            </a:r>
            <a:r>
              <a:rPr lang="en-US" sz="1400" b="1" dirty="0" smtClean="0">
                <a:solidFill>
                  <a:schemeClr val="bg1"/>
                </a:solidFill>
                <a:latin typeface="Arial" pitchFamily="34" charset="0"/>
              </a:rPr>
              <a:t>), suggesting additional rate need going forward, esp. in light of record low interest rates</a:t>
            </a:r>
            <a:endParaRPr lang="en-US" sz="1400" b="1" dirty="0">
              <a:solidFill>
                <a:schemeClr val="bg1"/>
              </a:solidFill>
              <a:latin typeface="Arial" pitchFamily="34" charset="0"/>
            </a:endParaRPr>
          </a:p>
        </p:txBody>
      </p:sp>
      <p:cxnSp>
        <p:nvCxnSpPr>
          <p:cNvPr id="13" name="Straight Connector 12"/>
          <p:cNvCxnSpPr/>
          <p:nvPr/>
        </p:nvCxnSpPr>
        <p:spPr>
          <a:xfrm flipV="1">
            <a:off x="398616" y="4660502"/>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17682434" name="Picture 2"/>
          <p:cNvPicPr>
            <a:picLocks noChangeAspect="1" noChangeArrowheads="1"/>
          </p:cNvPicPr>
          <p:nvPr/>
        </p:nvPicPr>
        <p:blipFill>
          <a:blip r:embed="rId4" cstate="email"/>
          <a:srcRect/>
          <a:stretch>
            <a:fillRect/>
          </a:stretch>
        </p:blipFill>
        <p:spPr bwMode="auto">
          <a:xfrm>
            <a:off x="2818325" y="6282967"/>
            <a:ext cx="3743325" cy="161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204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Line: 1999:Q4 to 2013:Q1</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0" name="Rectangle 4"/>
          <p:cNvSpPr>
            <a:spLocks noChangeArrowheads="1"/>
          </p:cNvSpPr>
          <p:nvPr/>
        </p:nvSpPr>
        <p:spPr bwMode="auto">
          <a:xfrm>
            <a:off x="-191727"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17680385" name="Picture 1"/>
          <p:cNvPicPr>
            <a:picLocks noChangeAspect="1" noChangeArrowheads="1"/>
          </p:cNvPicPr>
          <p:nvPr/>
        </p:nvPicPr>
        <p:blipFill>
          <a:blip r:embed="rId3" cstate="email"/>
          <a:srcRect/>
          <a:stretch>
            <a:fillRect/>
          </a:stretch>
        </p:blipFill>
        <p:spPr bwMode="auto">
          <a:xfrm>
            <a:off x="0" y="1474839"/>
            <a:ext cx="8967019" cy="4929188"/>
          </a:xfrm>
          <a:prstGeom prst="rect">
            <a:avLst/>
          </a:prstGeom>
          <a:noFill/>
          <a:ln w="9525">
            <a:noFill/>
            <a:miter lim="800000"/>
            <a:headEnd/>
            <a:tailEnd/>
          </a:ln>
        </p:spPr>
      </p:pic>
      <p:sp>
        <p:nvSpPr>
          <p:cNvPr id="15" name="AutoShape 6"/>
          <p:cNvSpPr>
            <a:spLocks noChangeArrowheads="1"/>
          </p:cNvSpPr>
          <p:nvPr/>
        </p:nvSpPr>
        <p:spPr bwMode="blackWhite">
          <a:xfrm>
            <a:off x="3067665" y="4665410"/>
            <a:ext cx="3028335" cy="688258"/>
          </a:xfrm>
          <a:prstGeom prst="wedgeRectCallout">
            <a:avLst>
              <a:gd name="adj1" fmla="val 123895"/>
              <a:gd name="adj2" fmla="val -119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WC rate levels are rising and are now back to where they were in late 2008 and shortly after 9/11</a:t>
            </a:r>
            <a:endParaRPr lang="en-US" sz="1400" b="1" dirty="0">
              <a:solidFill>
                <a:schemeClr val="bg1"/>
              </a:solidFill>
              <a:latin typeface="Arial" pitchFamily="34" charset="0"/>
            </a:endParaRPr>
          </a:p>
        </p:txBody>
      </p:sp>
      <p:cxnSp>
        <p:nvCxnSpPr>
          <p:cNvPr id="16" name="Straight Connector 15"/>
          <p:cNvCxnSpPr/>
          <p:nvPr/>
        </p:nvCxnSpPr>
        <p:spPr>
          <a:xfrm flipV="1">
            <a:off x="398206" y="3991901"/>
            <a:ext cx="8568808" cy="4915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205</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2013:Q1</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17678337" name="Picture 1"/>
          <p:cNvPicPr>
            <a:picLocks noChangeAspect="1" noChangeArrowheads="1"/>
          </p:cNvPicPr>
          <p:nvPr/>
        </p:nvPicPr>
        <p:blipFill>
          <a:blip r:embed="rId3" cstate="email"/>
          <a:srcRect/>
          <a:stretch>
            <a:fillRect/>
          </a:stretch>
        </p:blipFill>
        <p:spPr bwMode="auto">
          <a:xfrm>
            <a:off x="217232" y="1326146"/>
            <a:ext cx="8705544" cy="5060673"/>
          </a:xfrm>
          <a:prstGeom prst="rect">
            <a:avLst/>
          </a:prstGeom>
          <a:noFill/>
          <a:ln w="9525">
            <a:noFill/>
            <a:miter lim="800000"/>
            <a:headEnd/>
            <a:tailEnd/>
          </a:ln>
        </p:spPr>
      </p:pic>
      <p:sp>
        <p:nvSpPr>
          <p:cNvPr id="11" name="AutoShape 6"/>
          <p:cNvSpPr>
            <a:spLocks noChangeArrowheads="1"/>
          </p:cNvSpPr>
          <p:nvPr/>
        </p:nvSpPr>
        <p:spPr bwMode="blackWhite">
          <a:xfrm>
            <a:off x="3588774" y="2389238"/>
            <a:ext cx="2212255" cy="840658"/>
          </a:xfrm>
          <a:prstGeom prst="wedgeRectCallout">
            <a:avLst>
              <a:gd name="adj1" fmla="val 125966"/>
              <a:gd name="adj2" fmla="val 104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206</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2013:Q1</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Q1:2013 for the 8th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p:oleObj spid="_x0000_s14332930" name="Chart" r:id="rId4" imgW="8305811" imgH="3762334" progId="MSGraph.Chart.8">
              <p:embed followColorScheme="full"/>
            </p:oleObj>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CLIPS: Change in Written Price Level:</a:t>
            </a:r>
            <a:br>
              <a:rPr lang="en-US" dirty="0" smtClean="0"/>
            </a:br>
            <a:r>
              <a:rPr lang="en-US" dirty="0" smtClean="0"/>
              <a:t>All Lines, 2010:Q2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Towers Watson; </a:t>
            </a:r>
            <a:r>
              <a:rPr lang="en-US" sz="1100" dirty="0"/>
              <a:t>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4333954" name="Chart" r:id="rId4" imgW="8581960" imgH="4219602" progId="MSGraph.Chart.8">
              <p:embed followColorScheme="full"/>
            </p:oleObj>
          </a:graphicData>
        </a:graphic>
      </p:graphicFrame>
      <p:sp>
        <p:nvSpPr>
          <p:cNvPr id="225286" name="AutoShape 6"/>
          <p:cNvSpPr>
            <a:spLocks noChangeArrowheads="1"/>
          </p:cNvSpPr>
          <p:nvPr/>
        </p:nvSpPr>
        <p:spPr bwMode="blackWhite">
          <a:xfrm>
            <a:off x="3743978" y="1395159"/>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Rate 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0" y="6164078"/>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Towers Watson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2013:Q1</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6275458"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7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0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209</a:t>
            </a:fld>
            <a:endParaRPr lang="en-US" sz="900">
              <a:solidFill>
                <a:schemeClr val="bg1"/>
              </a:solidFill>
            </a:endParaRPr>
          </a:p>
        </p:txBody>
      </p:sp>
      <p:pic>
        <p:nvPicPr>
          <p:cNvPr id="14438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21</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nvGraphicFramePr>
        <p:xfrm>
          <a:off x="165100" y="1309688"/>
          <a:ext cx="8667750" cy="4248150"/>
        </p:xfrm>
        <a:graphic>
          <a:graphicData uri="http://schemas.openxmlformats.org/presentationml/2006/ole">
            <p:oleObj spid="_x0000_s18827266"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a:p>
          <a:p>
            <a:pPr marL="133350" indent="-133350" eaLnBrk="0" hangingPunct="0">
              <a:lnSpc>
                <a:spcPct val="90000"/>
              </a:lnSpc>
              <a:buClr>
                <a:schemeClr val="accent2"/>
              </a:buClr>
              <a:buFont typeface="Wingdings" pitchFamily="2" charset="2"/>
              <a:buNone/>
              <a:tabLst>
                <a:tab pos="112713" algn="r"/>
              </a:tabLst>
            </a:pPr>
            <a:r>
              <a:rPr lang="en-US" sz="1100"/>
              <a:t>*Latest data as of 6/14/2013.	</a:t>
            </a:r>
          </a:p>
          <a:p>
            <a:pPr marL="133350" indent="-133350" eaLnBrk="0" hangingPunct="0">
              <a:lnSpc>
                <a:spcPct val="90000"/>
              </a:lnSpc>
              <a:buClr>
                <a:schemeClr val="accent2"/>
              </a:buClr>
              <a:buFont typeface="Wingdings" pitchFamily="2" charset="2"/>
              <a:buNone/>
              <a:tabLst>
                <a:tab pos="112713" algn="r"/>
              </a:tabLst>
            </a:pPr>
            <a:r>
              <a:rPr lang="en-US" sz="1100"/>
              <a:t>Source:  FDIC at </a:t>
            </a:r>
            <a:r>
              <a:rPr lang="en-US" sz="1100">
                <a:hlinkClick r:id="rId5"/>
              </a:rPr>
              <a:t>http://www2.fdic.gov/qbp/</a:t>
            </a:r>
            <a:r>
              <a:rPr lang="en-US" sz="110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715000" y="1138238"/>
            <a:ext cx="1873250" cy="762000"/>
          </a:xfrm>
          <a:prstGeom prst="wedgeRectCallout">
            <a:avLst>
              <a:gd name="adj1" fmla="val 99681"/>
              <a:gd name="adj2" fmla="val 5864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978150" y="1304925"/>
            <a:ext cx="1663700"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210</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p:cNvGraphicFramePr>
          <p:nvPr>
            <p:ph type="chart" idx="4294967295"/>
          </p:nvPr>
        </p:nvGraphicFramePr>
        <p:xfrm>
          <a:off x="166688" y="1627188"/>
          <a:ext cx="8731250" cy="4532312"/>
        </p:xfrm>
        <a:graphic>
          <a:graphicData uri="http://schemas.openxmlformats.org/presentationml/2006/ole">
            <p:oleObj spid="_x0000_s61442" name="Chart" r:id="rId4" imgW="8715311" imgH="4524357" progId="MSGraph.Chart.8">
              <p:embed followColorScheme="full"/>
            </p:oleObj>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211</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4402"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211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212</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7474"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212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213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214</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2011</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2"/>
          <p:cNvGrpSpPr>
            <a:grpSpLocks/>
          </p:cNvGrpSpPr>
          <p:nvPr/>
        </p:nvGrpSpPr>
        <p:grpSpPr bwMode="auto">
          <a:xfrm>
            <a:off x="7526338" y="5519738"/>
            <a:ext cx="212725" cy="212725"/>
            <a:chOff x="3300" y="3702"/>
            <a:chExt cx="162" cy="162"/>
          </a:xfrm>
        </p:grpSpPr>
        <p:sp>
          <p:nvSpPr>
            <p:cNvPr id="146471" name="Oval 73"/>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4" name="AutoShape 74"/>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8"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5" name="Line 86"/>
          <p:cNvSpPr>
            <a:spLocks noChangeShapeType="1"/>
          </p:cNvSpPr>
          <p:nvPr/>
        </p:nvSpPr>
        <p:spPr bwMode="auto">
          <a:xfrm flipV="1">
            <a:off x="7640638" y="5738813"/>
            <a:ext cx="0" cy="334962"/>
          </a:xfrm>
          <a:prstGeom prst="line">
            <a:avLst/>
          </a:prstGeom>
          <a:noFill/>
          <a:ln w="28575">
            <a:solidFill>
              <a:schemeClr val="tx1"/>
            </a:solidFill>
            <a:round/>
            <a:headEnd/>
            <a:tailEnd type="triangle" w="lg" len="med"/>
          </a:ln>
        </p:spPr>
        <p:txBody>
          <a:bodyPr/>
          <a:lstStyle/>
          <a:p>
            <a:endParaRPr lang="en-US"/>
          </a:p>
        </p:txBody>
      </p:sp>
      <p:sp>
        <p:nvSpPr>
          <p:cNvPr id="1991767" name="Rectangle 87"/>
          <p:cNvSpPr>
            <a:spLocks noChangeArrowheads="1"/>
          </p:cNvSpPr>
          <p:nvPr/>
        </p:nvSpPr>
        <p:spPr bwMode="blackWhite">
          <a:xfrm>
            <a:off x="7261225" y="5992813"/>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South Florida</a:t>
            </a:r>
            <a:endParaRPr lang="en-US" sz="1400" b="1">
              <a:solidFill>
                <a:schemeClr val="bg1"/>
              </a:solidFill>
            </a:endParaRPr>
          </a:p>
        </p:txBody>
      </p:sp>
      <p:sp>
        <p:nvSpPr>
          <p:cNvPr id="146447" name="Freeform 88"/>
          <p:cNvSpPr>
            <a:spLocks/>
          </p:cNvSpPr>
          <p:nvPr/>
        </p:nvSpPr>
        <p:spPr bwMode="auto">
          <a:xfrm>
            <a:off x="7891463" y="1838325"/>
            <a:ext cx="631825" cy="1317625"/>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 St. Clair and McLean counties</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9"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392"/>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Eastern District of Texas</a:t>
              </a:r>
            </a:p>
            <a:p>
              <a:pPr marL="228600" indent="-228600" eaLnBrk="0" hangingPunct="0">
                <a:lnSpc>
                  <a:spcPct val="90000"/>
                </a:lnSpc>
                <a:spcBef>
                  <a:spcPct val="25000"/>
                </a:spcBef>
                <a:buClr>
                  <a:schemeClr val="accent2"/>
                </a:buClr>
                <a:buFont typeface="Wingdings" pitchFamily="2" charset="2"/>
                <a:buChar char="n"/>
              </a:pPr>
              <a:r>
                <a:rPr lang="en-US" sz="1500" dirty="0" smtClean="0"/>
                <a:t>Cook County, IL</a:t>
              </a:r>
            </a:p>
            <a:p>
              <a:pPr marL="228600" indent="-228600" eaLnBrk="0" hangingPunct="0">
                <a:lnSpc>
                  <a:spcPct val="90000"/>
                </a:lnSpc>
                <a:spcBef>
                  <a:spcPct val="25000"/>
                </a:spcBef>
                <a:buClr>
                  <a:schemeClr val="accent2"/>
                </a:buClr>
                <a:buFont typeface="Wingdings" pitchFamily="2" charset="2"/>
                <a:buChar char="n"/>
              </a:pPr>
              <a:r>
                <a:rPr lang="en-US" sz="1500" dirty="0" smtClean="0"/>
                <a:t>Southern NJ</a:t>
              </a:r>
            </a:p>
            <a:p>
              <a:pPr marL="228600" indent="-228600" eaLnBrk="0" hangingPunct="0">
                <a:lnSpc>
                  <a:spcPct val="90000"/>
                </a:lnSpc>
                <a:spcBef>
                  <a:spcPct val="25000"/>
                </a:spcBef>
                <a:buClr>
                  <a:schemeClr val="accent2"/>
                </a:buClr>
                <a:buFont typeface="Wingdings" pitchFamily="2" charset="2"/>
                <a:buChar char="n"/>
              </a:pPr>
              <a:r>
                <a:rPr lang="en-US" sz="1500" dirty="0" smtClean="0"/>
                <a:t>Franklin County, AL</a:t>
              </a:r>
            </a:p>
            <a:p>
              <a:pPr marL="228600" indent="-228600" eaLnBrk="0" hangingPunct="0">
                <a:lnSpc>
                  <a:spcPct val="90000"/>
                </a:lnSpc>
                <a:spcBef>
                  <a:spcPct val="25000"/>
                </a:spcBef>
                <a:buClr>
                  <a:schemeClr val="accent2"/>
                </a:buClr>
                <a:buFont typeface="Wingdings" pitchFamily="2" charset="2"/>
                <a:buChar char="n"/>
              </a:pPr>
              <a:r>
                <a:rPr lang="en-US" sz="1500" dirty="0" smtClean="0"/>
                <a:t>Smith County, MS</a:t>
              </a:r>
            </a:p>
            <a:p>
              <a:pPr marL="228600" indent="-228600" eaLnBrk="0" hangingPunct="0">
                <a:lnSpc>
                  <a:spcPct val="90000"/>
                </a:lnSpc>
                <a:spcBef>
                  <a:spcPct val="25000"/>
                </a:spcBef>
                <a:buClr>
                  <a:schemeClr val="accent2"/>
                </a:buClr>
                <a:buFont typeface="Wingdings" pitchFamily="2" charset="2"/>
                <a:buChar char="n"/>
              </a:pPr>
              <a:r>
                <a:rPr lang="en-US" sz="15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551"/>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a:t>MI 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AK Supreme Court</a:t>
              </a:r>
              <a:endParaRPr lang="en-US" sz="1500" dirty="0"/>
            </a:p>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Philadelphia</a:t>
            </a:r>
          </a:p>
        </p:txBody>
      </p:sp>
      <p:grpSp>
        <p:nvGrpSpPr>
          <p:cNvPr id="10" name="Group 63"/>
          <p:cNvGrpSpPr>
            <a:grpSpLocks/>
          </p:cNvGrpSpPr>
          <p:nvPr/>
        </p:nvGrpSpPr>
        <p:grpSpPr bwMode="auto">
          <a:xfrm>
            <a:off x="7699375" y="3089275"/>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11" name="Group 63"/>
          <p:cNvGrpSpPr>
            <a:grpSpLocks/>
          </p:cNvGrpSpPr>
          <p:nvPr/>
        </p:nvGrpSpPr>
        <p:grpSpPr bwMode="auto">
          <a:xfrm>
            <a:off x="2874308" y="3646394"/>
            <a:ext cx="212725" cy="212725"/>
            <a:chOff x="3300" y="3702"/>
            <a:chExt cx="162" cy="162"/>
          </a:xfrm>
        </p:grpSpPr>
        <p:sp>
          <p:nvSpPr>
            <p:cNvPr id="104"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0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06" name="Line 96"/>
          <p:cNvSpPr>
            <a:spLocks noChangeShapeType="1"/>
          </p:cNvSpPr>
          <p:nvPr/>
        </p:nvSpPr>
        <p:spPr bwMode="auto">
          <a:xfrm flipH="1" flipV="1">
            <a:off x="3028947" y="3924296"/>
            <a:ext cx="45719" cy="942978"/>
          </a:xfrm>
          <a:prstGeom prst="line">
            <a:avLst/>
          </a:prstGeom>
          <a:noFill/>
          <a:ln w="28575">
            <a:solidFill>
              <a:schemeClr val="tx1"/>
            </a:solidFill>
            <a:round/>
            <a:headEnd/>
            <a:tailEnd type="triangle" w="lg" len="med"/>
          </a:ln>
        </p:spPr>
        <p:txBody>
          <a:bodyPr/>
          <a:lstStyle/>
          <a:p>
            <a:endParaRPr lang="en-US"/>
          </a:p>
        </p:txBody>
      </p:sp>
      <p:sp>
        <p:nvSpPr>
          <p:cNvPr id="107" name="Rectangle 97"/>
          <p:cNvSpPr>
            <a:spLocks noChangeArrowheads="1"/>
          </p:cNvSpPr>
          <p:nvPr/>
        </p:nvSpPr>
        <p:spPr bwMode="blackWhite">
          <a:xfrm>
            <a:off x="2706688" y="4919663"/>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Nevada</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Clark County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215</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0" y="6415088"/>
            <a:ext cx="86360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2013 figures as of March 19, 2013.</a:t>
            </a:r>
          </a:p>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Source: Identity Theft Resource Center</a:t>
            </a: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p:oleObj spid="_x0000_s17530882" name="Chart" r:id="rId4" imgW="8601126" imgH="4105150" progId="MSGraph.Chart.8">
              <p:embed followColorScheme="full"/>
            </p:oleObj>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cs typeface="Arial" pitchFamily="34" charset="0"/>
              </a:rPr>
              <a:t>The total number of data breaches and number of records exposed fluctuates from year to year and over time.</a:t>
            </a: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217</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1906" name="Chart" r:id="rId4" imgW="5210129" imgH="4219602" progId="MSGraph.Chart.8">
              <p:embed followColorScheme="full"/>
            </p:oleObj>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218</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p:oleObj spid="_x0000_s17532930" name="Chart" r:id="rId4" imgW="5210129" imgH="4219602" progId="MSGraph.Chart.8">
              <p:embed followColorScheme="full"/>
            </p:oleObj>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219</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638300"/>
          <a:ext cx="8547100" cy="4203700"/>
        </p:xfrm>
        <a:graphic>
          <a:graphicData uri="http://schemas.openxmlformats.org/presentationml/2006/ole">
            <p:oleObj spid="_x0000_s17533954" name="Chart" r:id="rId4" imgW="8963117" imgH="4314888" progId="MSGraph.Chart.8">
              <p:embed followColorScheme="full"/>
            </p:oleObj>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22</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2006-2012:Q4*</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p:oleObj spid="_x0000_s16764930"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Non-current loans (those past due 90 days or more or in nonaccrual status) are back 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3/18/2013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220</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4978" name="Chart" r:id="rId4" imgW="5210129" imgH="4219602" progId="MSGraph.Chart.8">
              <p:embed followColorScheme="full"/>
            </p:oleObj>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221</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6002" name="Chart" r:id="rId4" imgW="5210129" imgH="4219602" progId="MSGraph.Chart.8">
              <p:embed followColorScheme="full"/>
            </p:oleObj>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223</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749925"/>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a:t>Source: 2011 Annual Study: U.S. Cost of a Data Breach, the Ponemon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p:oleObj spid="_x0000_s17537026" name="Chart" r:id="rId4" imgW="8963117" imgH="4314888" progId="MSGraph.Chart.8">
              <p:embed followColorScheme="full"/>
            </p:oleObj>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224</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8050" name="Chart" r:id="rId4" imgW="5210129" imgH="4219602" progId="MSGraph.Chart.8">
              <p:embed followColorScheme="full"/>
            </p:oleObj>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225</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p:oleObj spid="_x0000_s17539074" name="Chart" r:id="rId4" imgW="8963117" imgH="4314888" progId="MSGraph.Chart.8">
              <p:embed followColorScheme="full"/>
            </p:oleObj>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226</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p:oleObj spid="_x0000_s17540098"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227</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p:oleObj spid="_x0000_s17541122"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CD77F435-7F2C-4E10-887D-76C10396121B}" type="slidenum">
              <a:rPr lang="en-US" smtClean="0">
                <a:latin typeface="Arial" pitchFamily="34" charset="0"/>
              </a:rPr>
              <a:pPr/>
              <a:t>228</a:t>
            </a:fld>
            <a:endParaRPr lang="en-US" smtClean="0">
              <a:latin typeface="Arial" pitchFamily="34" charset="0"/>
            </a:endParaRPr>
          </a:p>
        </p:txBody>
      </p:sp>
      <p:sp>
        <p:nvSpPr>
          <p:cNvPr id="12292" name="Rectangle 2"/>
          <p:cNvSpPr>
            <a:spLocks noGrp="1" noChangeArrowheads="1"/>
          </p:cNvSpPr>
          <p:nvPr>
            <p:ph type="title"/>
          </p:nvPr>
        </p:nvSpPr>
        <p:spPr/>
        <p:txBody>
          <a:bodyPr/>
          <a:lstStyle/>
          <a:p>
            <a:r>
              <a:rPr lang="en-US" dirty="0" smtClean="0">
                <a:latin typeface="Arial" pitchFamily="34" charset="0"/>
              </a:rPr>
              <a:t>Cyber Liability: Historical Rate (price per million) Changes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542146" name="Chart" r:id="rId4" imgW="8525003" imgH="3914847" progId="MSGraph.Chart.8">
              <p:embed followColorScheme="full"/>
            </p:oleObj>
          </a:graphicData>
        </a:graphic>
      </p:graphicFrame>
      <p:sp>
        <p:nvSpPr>
          <p:cNvPr id="7073797" name="AutoShape 5"/>
          <p:cNvSpPr>
            <a:spLocks noChangeArrowheads="1"/>
          </p:cNvSpPr>
          <p:nvPr/>
        </p:nvSpPr>
        <p:spPr bwMode="blackWhite">
          <a:xfrm>
            <a:off x="1258888" y="3992563"/>
            <a:ext cx="3978275" cy="690562"/>
          </a:xfrm>
          <a:prstGeom prst="wedgeRectCallout">
            <a:avLst>
              <a:gd name="adj1" fmla="val 74621"/>
              <a:gd name="adj2" fmla="val 54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rPr>
              <a:t>Overall, rates for cyber insurance were essentially flat in the fourth quarter of 2012.</a:t>
            </a:r>
          </a:p>
        </p:txBody>
      </p:sp>
      <p:sp>
        <p:nvSpPr>
          <p:cNvPr id="12294"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229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23</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April 2013 vs. April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24194"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81569" y="3797424"/>
            <a:ext cx="2656417" cy="914398"/>
          </a:xfrm>
          <a:prstGeom prst="wedgeRectCallout">
            <a:avLst>
              <a:gd name="adj1" fmla="val 54785"/>
              <a:gd name="adj2" fmla="val -904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segment but down in nonresidential </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+9.0%</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-5.1%</a:t>
            </a:r>
            <a:endParaRPr lang="en-US" sz="2400" b="1" u="sng" dirty="0">
              <a:solidFill>
                <a:srgbClr val="225A7A"/>
              </a:solidFill>
            </a:endParaRPr>
          </a:p>
        </p:txBody>
      </p:sp>
      <p:sp>
        <p:nvSpPr>
          <p:cNvPr id="12" name="AutoShape 9"/>
          <p:cNvSpPr>
            <a:spLocks noChangeArrowheads="1"/>
          </p:cNvSpPr>
          <p:nvPr/>
        </p:nvSpPr>
        <p:spPr bwMode="blackWhite">
          <a:xfrm>
            <a:off x="4838606" y="2031888"/>
            <a:ext cx="2030261" cy="914398"/>
          </a:xfrm>
          <a:prstGeom prst="wedgeRectCallout">
            <a:avLst>
              <a:gd name="adj1" fmla="val 34335"/>
              <a:gd name="adj2" fmla="val 1183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24</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Apr. 2013 vs. Apr.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18825218"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a:t>
            </a:r>
            <a:r>
              <a:rPr lang="en-US" b="1" dirty="0" err="1" smtClean="0">
                <a:solidFill>
                  <a:srgbClr val="FFFFFF"/>
                </a:solidFill>
              </a:rPr>
              <a:t>inSome</a:t>
            </a:r>
            <a:r>
              <a:rPr lang="en-US" b="1" dirty="0" smtClean="0">
                <a:solidFill>
                  <a:srgbClr val="FFFFFF"/>
                </a:solidFill>
              </a:rPr>
              <a:t>  Segments, Including the Key Residential Construction Sector, But Weakening in Early 2013</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159043" y="1111045"/>
            <a:ext cx="4793225" cy="1573161"/>
          </a:xfrm>
          <a:prstGeom prst="wedgeRectCallout">
            <a:avLst>
              <a:gd name="adj1" fmla="val -57639"/>
              <a:gd name="adj2" fmla="val 253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Office, and Manufacturing industries, Private sector construction activity is mixed up across many segments after plunging during the “Great Recession.”  Most segments expanded in 2012 but weakened in early 2013. </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25</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Apr. 2013 vs. Apr.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26242"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985820" y="1189701"/>
            <a:ext cx="2040192" cy="816080"/>
          </a:xfrm>
          <a:prstGeom prst="wedgeRectCallout">
            <a:avLst>
              <a:gd name="adj1" fmla="val -58721"/>
              <a:gd name="adj2" fmla="val 844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03236" y="1397000"/>
          <a:ext cx="8775700" cy="4087813"/>
        </p:xfrm>
        <a:graphic>
          <a:graphicData uri="http://schemas.openxmlformats.org/presentationml/2006/ole">
            <p:oleObj spid="_x0000_s18828290"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May 2013</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39 of the 41 months from Jan. 2010 through May 2013.  Recent weakness stems largely from woes in Europe and a Slowdown in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942735"/>
            <a:ext cx="3551610" cy="629265"/>
          </a:xfrm>
          <a:prstGeom prst="wedgeRectCallout">
            <a:avLst>
              <a:gd name="adj1" fmla="val 97556"/>
              <a:gd name="adj2" fmla="val -2876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contracted in May, albeit modestly</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26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E24857-1607-4C84-A737-1A1C81FA0E9F}" type="slidenum">
              <a:rPr lang="en-US" sz="900"/>
              <a:pPr algn="r" eaLnBrk="0" hangingPunct="0">
                <a:lnSpc>
                  <a:spcPct val="85000"/>
                </a:lnSpc>
                <a:spcBef>
                  <a:spcPct val="20000"/>
                </a:spcBef>
              </a:pPr>
              <a:t>27</a:t>
            </a:fld>
            <a:endParaRPr lang="en-US" sz="900"/>
          </a:p>
        </p:txBody>
      </p:sp>
      <p:graphicFrame>
        <p:nvGraphicFramePr>
          <p:cNvPr id="21506" name="Object 3"/>
          <p:cNvGraphicFramePr>
            <a:graphicFrameLocks/>
          </p:cNvGraphicFramePr>
          <p:nvPr/>
        </p:nvGraphicFramePr>
        <p:xfrm>
          <a:off x="336177" y="1047750"/>
          <a:ext cx="8598274" cy="4343400"/>
        </p:xfrm>
        <a:graphic>
          <a:graphicData uri="http://schemas.openxmlformats.org/presentationml/2006/ole">
            <p:oleObj spid="_x0000_s18829314" name="Chart" r:id="rId4" imgW="8286784" imgH="4010053" progId="MSGraph.Chart.8">
              <p:embed followColorScheme="full"/>
            </p:oleObj>
          </a:graphicData>
        </a:graphic>
      </p:graphicFrame>
      <p:sp>
        <p:nvSpPr>
          <p:cNvPr id="21510" name="Rectangle 2"/>
          <p:cNvSpPr>
            <a:spLocks noGrp="1" noChangeArrowheads="1"/>
          </p:cNvSpPr>
          <p:nvPr>
            <p:ph type="title" idx="4294967295"/>
          </p:nvPr>
        </p:nvSpPr>
        <p:spPr>
          <a:xfrm>
            <a:off x="523875" y="131950"/>
            <a:ext cx="7219950" cy="860425"/>
          </a:xfrm>
        </p:spPr>
        <p:txBody>
          <a:bodyPr/>
          <a:lstStyle/>
          <a:p>
            <a:r>
              <a:rPr lang="en-US" dirty="0" smtClean="0"/>
              <a:t>Dollar Value* of Manufacturers’ Shipments </a:t>
            </a:r>
            <a:r>
              <a:rPr lang="en-US" sz="2000" dirty="0" smtClean="0"/>
              <a:t>Monthly, Jan. 1992—Apr. 2013</a:t>
            </a:r>
          </a:p>
        </p:txBody>
      </p:sp>
      <p:sp>
        <p:nvSpPr>
          <p:cNvPr id="21511"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2129925" name="Rectangle 5"/>
          <p:cNvSpPr>
            <a:spLocks noChangeArrowheads="1"/>
          </p:cNvSpPr>
          <p:nvPr/>
        </p:nvSpPr>
        <p:spPr bwMode="blackWhite">
          <a:xfrm>
            <a:off x="140778" y="5366678"/>
            <a:ext cx="8885238" cy="100853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a:t>
            </a:r>
            <a:r>
              <a:rPr lang="en-US" sz="1600" b="1" dirty="0" smtClean="0">
                <a:solidFill>
                  <a:schemeClr val="bg1"/>
                </a:solidFill>
              </a:rPr>
              <a:t>in Feb. 2013  exceeded their pre-crisis (July 2008) peak. </a:t>
            </a:r>
            <a:r>
              <a:rPr lang="en-US" sz="1600" b="1" dirty="0">
                <a:solidFill>
                  <a:schemeClr val="bg1"/>
                </a:solidFill>
              </a:rPr>
              <a:t>Trough in May 2009. Growth from trough to </a:t>
            </a:r>
            <a:r>
              <a:rPr lang="en-US" sz="1600" b="1" dirty="0" smtClean="0">
                <a:solidFill>
                  <a:schemeClr val="bg1"/>
                </a:solidFill>
              </a:rPr>
              <a:t>Apr. 2013 </a:t>
            </a:r>
            <a:r>
              <a:rPr lang="en-US" sz="1600" b="1" dirty="0">
                <a:solidFill>
                  <a:schemeClr val="bg1"/>
                </a:solidFill>
              </a:rPr>
              <a:t>was </a:t>
            </a:r>
            <a:r>
              <a:rPr lang="en-US" sz="1600" b="1" dirty="0" smtClean="0">
                <a:solidFill>
                  <a:schemeClr val="bg1"/>
                </a:solidFill>
              </a:rPr>
              <a:t>34%.  Manufacturing is an energy intensive activity and growth leads to gains in many commercial exposures: WC, Commercial Auto, Marine, Property and Various Liability Coverages</a:t>
            </a:r>
            <a:endParaRPr lang="en-US" sz="1600" b="1" dirty="0">
              <a:solidFill>
                <a:srgbClr val="FFFFFF"/>
              </a:solidFill>
            </a:endParaRPr>
          </a:p>
        </p:txBody>
      </p:sp>
      <p:sp>
        <p:nvSpPr>
          <p:cNvPr id="10" name="AutoShape 5"/>
          <p:cNvSpPr>
            <a:spLocks noChangeArrowheads="1"/>
          </p:cNvSpPr>
          <p:nvPr/>
        </p:nvSpPr>
        <p:spPr bwMode="blackWhite">
          <a:xfrm>
            <a:off x="2056245" y="1130709"/>
            <a:ext cx="3837176" cy="1504336"/>
          </a:xfrm>
          <a:prstGeom prst="wedgeRectCallout">
            <a:avLst>
              <a:gd name="adj1" fmla="val 121792"/>
              <a:gd name="adj2" fmla="val -230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value of Manufacturing Shipments in Apr. 2013 were up 34% to $478.7B from its May 2009 trough.  March figure is now  2.2% below its previous record high in Feb. 2013. Modest weakening in recent months.</a:t>
            </a:r>
            <a:endParaRPr lang="en-US" sz="1600" b="1" dirty="0">
              <a:solidFill>
                <a:schemeClr val="bg1"/>
              </a:solidFill>
            </a:endParaRPr>
          </a:p>
        </p:txBody>
      </p:sp>
      <p:sp>
        <p:nvSpPr>
          <p:cNvPr id="11" name="Rectangle 8"/>
          <p:cNvSpPr>
            <a:spLocks noChangeArrowheads="1"/>
          </p:cNvSpPr>
          <p:nvPr/>
        </p:nvSpPr>
        <p:spPr bwMode="black">
          <a:xfrm>
            <a:off x="347663" y="111946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28</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30338" name="Chart" r:id="rId4" imgW="8534400" imgH="3772022" progId="MSGraph.Chart.8">
              <p:embed followColorScheme="full"/>
            </p:oleObj>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More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594733" y="1821800"/>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April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+2.5%</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-0.3%</a:t>
            </a:r>
            <a:endParaRPr lang="en-US" sz="2400" b="1" u="sng" dirty="0">
              <a:solidFill>
                <a:srgbClr val="225A7A"/>
              </a:solidFill>
            </a:endParaRPr>
          </a:p>
        </p:txBody>
      </p:sp>
      <p:sp>
        <p:nvSpPr>
          <p:cNvPr id="12" name="AutoShape 7"/>
          <p:cNvSpPr>
            <a:spLocks noChangeArrowheads="1"/>
          </p:cNvSpPr>
          <p:nvPr/>
        </p:nvSpPr>
        <p:spPr bwMode="blackWhite">
          <a:xfrm>
            <a:off x="2831688" y="1814052"/>
            <a:ext cx="2064775" cy="922905"/>
          </a:xfrm>
          <a:prstGeom prst="wedgeRectCallout">
            <a:avLst>
              <a:gd name="adj1" fmla="val -7998"/>
              <a:gd name="adj2" fmla="val 6314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Construction machinery is up 35.4% YTD</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p:oleObj spid="_x0000_s18831362" name="Chart" r:id="rId5" imgW="8153535" imgH="5372045" progId="MSGraph.Chart.8">
              <p:embed followColorScheme="full"/>
            </p:oleObj>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6"/>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29</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2101384"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604861" y="1432145"/>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36874"/>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77.8% </a:t>
            </a:r>
            <a:r>
              <a:rPr lang="en-US" sz="1200" b="1" dirty="0"/>
              <a:t>of industrial capacity in </a:t>
            </a:r>
            <a:r>
              <a:rPr lang="en-US" sz="1200" b="1" dirty="0" smtClean="0"/>
              <a:t>Apr.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805952"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April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29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oleChartEl type="series" lvl="1"/>
                                          </p:spTgt>
                                        </p:tgtEl>
                                        <p:attrNameLst>
                                          <p:attrName>style.visibility</p:attrName>
                                        </p:attrNameLst>
                                      </p:cBhvr>
                                      <p:to>
                                        <p:strVal val="visible"/>
                                      </p:to>
                                    </p:set>
                                    <p:animEffect transition="in" filter="wipe(left)">
                                      <p:cBhvr>
                                        <p:cTn id="12" dur="500"/>
                                        <p:tgtEl>
                                          <p:spTgt spid="6380546">
                                            <p:oleChartEl type="series" lvl="1"/>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1991–2013:Q1 ($ Millions)</a:t>
            </a:r>
          </a:p>
        </p:txBody>
      </p:sp>
      <p:sp>
        <p:nvSpPr>
          <p:cNvPr id="8196" name="Text Box 5"/>
          <p:cNvSpPr txBox="1">
            <a:spLocks noChangeArrowheads="1"/>
          </p:cNvSpPr>
          <p:nvPr/>
        </p:nvSpPr>
        <p:spPr bwMode="auto">
          <a:xfrm>
            <a:off x="1125283" y="1138238"/>
            <a:ext cx="2159000" cy="2033587"/>
          </a:xfrm>
          <a:prstGeom prst="rect">
            <a:avLst/>
          </a:prstGeom>
          <a:solidFill>
            <a:schemeClr val="bg1"/>
          </a:solidFill>
          <a:ln w="9525">
            <a:noFill/>
            <a:miter lim="800000"/>
            <a:headEnd/>
            <a:tailEnd/>
          </a:ln>
        </p:spPr>
        <p:txBody>
          <a:bodyPr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2010 ROE = 6.6%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2013:Q1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9.6%</a:t>
            </a:r>
            <a:endParaRPr lang="en-US" sz="1300" dirty="0">
              <a:solidFill>
                <a:srgbClr val="000000"/>
              </a:solidFill>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Arial" charset="0"/>
              <a:buChar char="•"/>
            </a:pPr>
            <a:r>
              <a:rPr lang="en-US" sz="1100" dirty="0" smtClean="0">
                <a:solidFill>
                  <a:srgbClr val="000000"/>
                </a:solidFill>
              </a:rPr>
              <a:t>ROE </a:t>
            </a:r>
            <a:r>
              <a:rPr lang="en-US" sz="1100" dirty="0">
                <a:solidFill>
                  <a:srgbClr val="000000"/>
                </a:solidFill>
              </a:rPr>
              <a:t>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 </a:t>
            </a:r>
            <a:r>
              <a:rPr lang="en-US" sz="1100" dirty="0" smtClean="0">
                <a:solidFill>
                  <a:srgbClr val="000000"/>
                </a:solidFill>
              </a:rPr>
              <a:t>9.7% ROAS in 2013:Q1, 6.2</a:t>
            </a:r>
            <a:r>
              <a:rPr lang="en-US" sz="1100" dirty="0">
                <a:solidFill>
                  <a:srgbClr val="000000"/>
                </a:solidFill>
              </a:rPr>
              <a:t>% ROAS in 2012, 4.7% ROAS for 2011, 7.6% for 2010 and 7.4% for 2009.</a:t>
            </a:r>
          </a:p>
          <a:p>
            <a:pPr eaLnBrk="0" hangingPunct="0">
              <a:lnSpc>
                <a:spcPct val="85000"/>
              </a:lnSpc>
              <a:spcBef>
                <a:spcPct val="25000"/>
              </a:spcBef>
              <a:buClr>
                <a:srgbClr val="FF6801"/>
              </a:buClr>
            </a:pPr>
            <a:r>
              <a:rPr lang="en-US" sz="1100" dirty="0" smtClean="0">
                <a:solidFill>
                  <a:srgbClr val="000000"/>
                </a:solidFill>
              </a:rPr>
              <a:t>Sources</a:t>
            </a:r>
            <a:r>
              <a:rPr lang="en-US" sz="1100" dirty="0">
                <a:solidFill>
                  <a:srgbClr val="000000"/>
                </a:solidFill>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p:oleObj spid="_x0000_s18816003" name="Chart" r:id="rId4" imgW="8715311" imgH="5057745" progId="MSGraph.Chart.8">
              <p:embed followColorScheme="full"/>
            </p:oleObj>
          </a:graphicData>
        </a:graphic>
      </p:graphicFrame>
      <p:sp>
        <p:nvSpPr>
          <p:cNvPr id="9" name="AutoShape 9"/>
          <p:cNvSpPr>
            <a:spLocks noChangeArrowheads="1"/>
          </p:cNvSpPr>
          <p:nvPr/>
        </p:nvSpPr>
        <p:spPr bwMode="blackWhite">
          <a:xfrm>
            <a:off x="4181936" y="1248646"/>
            <a:ext cx="1055687" cy="798512"/>
          </a:xfrm>
          <a:prstGeom prst="wedgeRectCallout">
            <a:avLst>
              <a:gd name="adj1" fmla="val -132824"/>
              <a:gd name="adj2" fmla="val 14937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2012:Q1 ROAS was 7.2%</a:t>
            </a:r>
          </a:p>
        </p:txBody>
      </p:sp>
      <p:sp>
        <p:nvSpPr>
          <p:cNvPr id="10" name="AutoShape 9"/>
          <p:cNvSpPr>
            <a:spLocks noChangeArrowheads="1"/>
          </p:cNvSpPr>
          <p:nvPr/>
        </p:nvSpPr>
        <p:spPr bwMode="blackWhite">
          <a:xfrm>
            <a:off x="7384025" y="1407090"/>
            <a:ext cx="1612491" cy="942820"/>
          </a:xfrm>
          <a:prstGeom prst="wedgeRectCallout">
            <a:avLst>
              <a:gd name="adj1" fmla="val 29850"/>
              <a:gd name="adj2" fmla="val 199174"/>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a:solidFill>
                  <a:srgbClr val="FFFFFF"/>
                </a:solidFill>
              </a:rPr>
              <a:t>Net income </a:t>
            </a:r>
            <a:r>
              <a:rPr lang="en-US" sz="1400" b="1" dirty="0" smtClean="0">
                <a:solidFill>
                  <a:srgbClr val="FFFFFF"/>
                </a:solidFill>
              </a:rPr>
              <a:t>is up substantially (+40.9%) from  </a:t>
            </a:r>
            <a:r>
              <a:rPr lang="en-US" sz="1400" b="1" dirty="0">
                <a:solidFill>
                  <a:srgbClr val="FFFFFF"/>
                </a:solidFill>
              </a:rPr>
              <a:t>2012:Q1 </a:t>
            </a:r>
            <a:r>
              <a:rPr lang="en-US" sz="1400" b="1" dirty="0" smtClean="0">
                <a:solidFill>
                  <a:srgbClr val="FFFFFF"/>
                </a:solidFill>
              </a:rPr>
              <a:t>$10.2B</a:t>
            </a:r>
            <a:endParaRPr lang="en-US" sz="14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30</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Manufacturing Employment,</a:t>
            </a:r>
            <a:br>
              <a:rPr lang="en-US" sz="3200" dirty="0" smtClean="0"/>
            </a:br>
            <a:r>
              <a:rPr lang="en-US" sz="3200" dirty="0" smtClean="0"/>
              <a:t>Jan. 2010—May 2013</a:t>
            </a:r>
            <a:r>
              <a:rPr lang="en-US" dirty="0" smtClean="0"/>
              <a:t>*</a:t>
            </a:r>
          </a:p>
        </p:txBody>
      </p:sp>
      <p:graphicFrame>
        <p:nvGraphicFramePr>
          <p:cNvPr id="11266" name="Object 8"/>
          <p:cNvGraphicFramePr>
            <a:graphicFrameLocks noChangeAspect="1"/>
          </p:cNvGraphicFramePr>
          <p:nvPr/>
        </p:nvGraphicFramePr>
        <p:xfrm>
          <a:off x="211394" y="1548785"/>
          <a:ext cx="8500499" cy="4838700"/>
        </p:xfrm>
        <a:graphic>
          <a:graphicData uri="http://schemas.openxmlformats.org/presentationml/2006/ole">
            <p:oleObj spid="_x0000_s18832386" name="Chart" r:id="rId4" imgW="8343967" imgH="4381555" progId="MSGraph.Chart.8">
              <p:embed followColorScheme="full"/>
            </p:oleObj>
          </a:graphicData>
        </a:graphic>
      </p:graphicFrame>
      <p:sp>
        <p:nvSpPr>
          <p:cNvPr id="8" name="AutoShape 7"/>
          <p:cNvSpPr>
            <a:spLocks noChangeArrowheads="1"/>
          </p:cNvSpPr>
          <p:nvPr/>
        </p:nvSpPr>
        <p:spPr bwMode="blackWhite">
          <a:xfrm>
            <a:off x="1717300" y="1091382"/>
            <a:ext cx="4575345" cy="1555226"/>
          </a:xfrm>
          <a:prstGeom prst="wedgeRectCallout">
            <a:avLst>
              <a:gd name="adj1" fmla="val 95589"/>
              <a:gd name="adj2" fmla="val 355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Manufacturing employment is up by more than 500,000 or 4.4% since Jan. 2010—a surprising source of strength in the economy. The sector has weakened recently as US corporations remains cautious and Europe, China slow.</a:t>
            </a:r>
            <a:endParaRPr lang="en-US" b="1" dirty="0">
              <a:solidFill>
                <a:schemeClr val="bg1"/>
              </a:solidFill>
              <a:latin typeface="Arial" pitchFamily="34" charset="0"/>
            </a:endParaRPr>
          </a:p>
        </p:txBody>
      </p:sp>
      <p:sp>
        <p:nvSpPr>
          <p:cNvPr id="1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5"/>
              </a:rPr>
              <a:t>http://data.bls.gov</a:t>
            </a:r>
            <a:r>
              <a:rPr lang="en-US" sz="1100" dirty="0" smtClean="0"/>
              <a:t>; Insurance Information Institute.</a:t>
            </a:r>
            <a:endParaRPr lang="en-US" sz="1100" dirty="0"/>
          </a:p>
        </p:txBody>
      </p:sp>
      <p:sp>
        <p:nvSpPr>
          <p:cNvPr id="13"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97000"/>
          <a:ext cx="8775700" cy="4087813"/>
        </p:xfrm>
        <a:graphic>
          <a:graphicData uri="http://schemas.openxmlformats.org/presentationml/2006/ole">
            <p:oleObj spid="_x0000_s17982466"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May 2013</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The question is whether this will continue.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597556"/>
            <a:ext cx="2831250" cy="1014785"/>
          </a:xfrm>
          <a:prstGeom prst="wedgeRectCallout">
            <a:avLst>
              <a:gd name="adj1" fmla="val 96667"/>
              <a:gd name="adj2" fmla="val -418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is stable and remains expansionary in 2013</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32</a:t>
            </a:fld>
            <a:endParaRPr lang="en-US" sz="900"/>
          </a:p>
        </p:txBody>
      </p:sp>
      <p:graphicFrame>
        <p:nvGraphicFramePr>
          <p:cNvPr id="71682" name="Object 3"/>
          <p:cNvGraphicFramePr>
            <a:graphicFrameLocks/>
          </p:cNvGraphicFramePr>
          <p:nvPr/>
        </p:nvGraphicFramePr>
        <p:xfrm>
          <a:off x="277159" y="1408128"/>
          <a:ext cx="8585200" cy="4367213"/>
        </p:xfrm>
        <a:graphic>
          <a:graphicData uri="http://schemas.openxmlformats.org/presentationml/2006/ole">
            <p:oleObj spid="_x0000_s17983490" name="Chart" r:id="rId4" imgW="8582143" imgH="3952775" progId="MSGraph.Chart.8">
              <p:embed followColorScheme="full"/>
            </p:oleObj>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1980-2012:Q3</a:t>
            </a:r>
          </a:p>
        </p:txBody>
      </p:sp>
      <p:sp>
        <p:nvSpPr>
          <p:cNvPr id="71687" name="Rectangle 4"/>
          <p:cNvSpPr>
            <a:spLocks noChangeArrowheads="1"/>
          </p:cNvSpPr>
          <p:nvPr/>
        </p:nvSpPr>
        <p:spPr bwMode="auto">
          <a:xfrm>
            <a:off x="0" y="6161342"/>
            <a:ext cx="8601075" cy="7556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t>
            </a:r>
            <a:r>
              <a:rPr lang="en-US" sz="1100" dirty="0">
                <a:hlinkClick r:id="rId5"/>
              </a:rPr>
              <a:t>http://www.abiworld.org/AM/AMTemplate.cfm?Section=Home&amp;TEMPLATE=/</a:t>
            </a:r>
            <a:r>
              <a:rPr lang="en-US" sz="1100" dirty="0" smtClean="0">
                <a:hlinkClick r:id="rId5"/>
              </a:rPr>
              <a:t>CM/ContentDisplay.cfm&amp;CONTENTID=61633</a:t>
            </a:r>
            <a:r>
              <a:rPr lang="en-US" sz="1100" dirty="0" smtClean="0"/>
              <a:t>;  </a:t>
            </a:r>
            <a:r>
              <a:rPr lang="en-US" sz="1100" dirty="0"/>
              <a:t>Insurance Information Institute</a:t>
            </a:r>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246526" y="3864077"/>
            <a:ext cx="4313331" cy="1072228"/>
          </a:xfrm>
          <a:prstGeom prst="wedgeRectCallout">
            <a:avLst>
              <a:gd name="adj1" fmla="val 94386"/>
              <a:gd name="adj2" fmla="val 41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2011 </a:t>
            </a:r>
            <a:r>
              <a:rPr lang="en-US" sz="1400" b="1" dirty="0">
                <a:solidFill>
                  <a:schemeClr val="bg1"/>
                </a:solidFill>
              </a:rPr>
              <a:t>bankruptcies totaled </a:t>
            </a:r>
            <a:r>
              <a:rPr lang="en-US" sz="1400" b="1" dirty="0" smtClean="0">
                <a:solidFill>
                  <a:schemeClr val="bg1"/>
                </a:solidFill>
              </a:rPr>
              <a:t>47,806, </a:t>
            </a:r>
            <a:r>
              <a:rPr lang="en-US" sz="1400" b="1" dirty="0">
                <a:solidFill>
                  <a:schemeClr val="bg1"/>
                </a:solidFill>
              </a:rPr>
              <a:t>down </a:t>
            </a:r>
            <a:r>
              <a:rPr lang="en-US" sz="1400" b="1" dirty="0" smtClean="0">
                <a:solidFill>
                  <a:schemeClr val="bg1"/>
                </a:solidFill>
              </a:rPr>
              <a:t>15.1% </a:t>
            </a:r>
            <a:r>
              <a:rPr lang="en-US" sz="1400" b="1" dirty="0">
                <a:solidFill>
                  <a:schemeClr val="bg1"/>
                </a:solidFill>
              </a:rPr>
              <a:t>from </a:t>
            </a:r>
            <a:r>
              <a:rPr lang="en-US" sz="1400" b="1" dirty="0" smtClean="0">
                <a:solidFill>
                  <a:schemeClr val="bg1"/>
                </a:solidFill>
              </a:rPr>
              <a:t>56,282 </a:t>
            </a:r>
            <a:r>
              <a:rPr lang="en-US" sz="1400" b="1" dirty="0">
                <a:solidFill>
                  <a:schemeClr val="bg1"/>
                </a:solidFill>
              </a:rPr>
              <a:t>in </a:t>
            </a:r>
            <a:r>
              <a:rPr lang="en-US" sz="1400" b="1" dirty="0" smtClean="0">
                <a:solidFill>
                  <a:schemeClr val="bg1"/>
                </a:solidFill>
              </a:rPr>
              <a:t>2010—the second consecutive year of decline.  Business bankruptcies more than tripled during the financial crisis. Through Q3:2012, filings were down 15.8% vs. Q3:2011</a:t>
            </a:r>
            <a:endParaRPr lang="en-US" sz="1400" b="1" i="1" dirty="0">
              <a:solidFill>
                <a:schemeClr val="bg1"/>
              </a:solidFill>
              <a:cs typeface="+mn-cs"/>
            </a:endParaRPr>
          </a:p>
        </p:txBody>
      </p:sp>
      <p:grpSp>
        <p:nvGrpSpPr>
          <p:cNvPr id="2" name="Group 7"/>
          <p:cNvGrpSpPr>
            <a:grpSpLocks/>
          </p:cNvGrpSpPr>
          <p:nvPr/>
        </p:nvGrpSpPr>
        <p:grpSpPr bwMode="auto">
          <a:xfrm>
            <a:off x="5441642"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32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33</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2012:Q3*</a:t>
            </a:r>
          </a:p>
        </p:txBody>
      </p:sp>
      <p:graphicFrame>
        <p:nvGraphicFramePr>
          <p:cNvPr id="72706" name="Object 3"/>
          <p:cNvGraphicFramePr>
            <a:graphicFrameLocks/>
          </p:cNvGraphicFramePr>
          <p:nvPr>
            <p:ph idx="4294967295"/>
          </p:nvPr>
        </p:nvGraphicFramePr>
        <p:xfrm>
          <a:off x="251209" y="1516063"/>
          <a:ext cx="8651491" cy="3983037"/>
        </p:xfrm>
        <a:graphic>
          <a:graphicData uri="http://schemas.openxmlformats.org/presentationml/2006/ole">
            <p:oleObj spid="_x0000_s17984514" name="Chart" r:id="rId4" imgW="8582143" imgH="3981414" progId="MSGraph.Chart.8">
              <p:embed followColorScheme="full"/>
            </p:oleObj>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Sep. 30, 2012 </a:t>
            </a:r>
            <a:r>
              <a:rPr lang="en-US" sz="1100" dirty="0"/>
              <a:t>are the latest available as of </a:t>
            </a:r>
            <a:r>
              <a:rPr lang="en-US" sz="1100" dirty="0" smtClean="0"/>
              <a:t>June 21,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5"/>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an estimated 2.8% in 2012 to 769,000 following a 2.2%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2012E: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April 2013</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34</a:t>
            </a:fld>
            <a:endParaRPr lang="en-US"/>
          </a:p>
        </p:txBody>
      </p:sp>
      <p:pic>
        <p:nvPicPr>
          <p:cNvPr id="18021378" name="Picture 2" descr="http://www.advisorperspectives.com/dshort/charts/indicators/NFIB-optimism-index.gif"/>
          <p:cNvPicPr>
            <a:picLocks noChangeAspect="1" noChangeArrowheads="1"/>
          </p:cNvPicPr>
          <p:nvPr/>
        </p:nvPicPr>
        <p:blipFill>
          <a:blip r:embed="rId4" cstate="email"/>
          <a:srcRect/>
          <a:stretch>
            <a:fillRect/>
          </a:stretch>
        </p:blipFill>
        <p:spPr bwMode="auto">
          <a:xfrm>
            <a:off x="88489" y="1460090"/>
            <a:ext cx="8731046" cy="4978193"/>
          </a:xfrm>
          <a:prstGeom prst="rect">
            <a:avLst/>
          </a:prstGeom>
          <a:noFill/>
        </p:spPr>
      </p:pic>
      <p:sp>
        <p:nvSpPr>
          <p:cNvPr id="10" name="AutoShape 5"/>
          <p:cNvSpPr>
            <a:spLocks noChangeArrowheads="1"/>
          </p:cNvSpPr>
          <p:nvPr/>
        </p:nvSpPr>
        <p:spPr bwMode="blackWhite">
          <a:xfrm>
            <a:off x="4586747" y="2025445"/>
            <a:ext cx="3846730" cy="786582"/>
          </a:xfrm>
          <a:prstGeom prst="wedgeRectCallout">
            <a:avLst>
              <a:gd name="adj1" fmla="val 39154"/>
              <a:gd name="adj2" fmla="val 24790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is off crisis lows but still suffering from economic and regulatory uncertainty</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35</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(Rail, Marine, </a:t>
            </a:r>
            <a:r>
              <a:rPr lang="en-US" sz="2000" b="1" dirty="0" smtClean="0">
                <a:solidFill>
                  <a:schemeClr val="bg1"/>
                </a:solidFill>
                <a:cs typeface="+mn-cs"/>
              </a:rPr>
              <a:t>Trucking, Pipelines)</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843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D91C81D-AC37-45EF-B79A-7E6717288DEE}" type="slidenum">
              <a:rPr lang="en-US" sz="900">
                <a:solidFill>
                  <a:schemeClr val="bg1"/>
                </a:solidFill>
              </a:rPr>
              <a:pPr algn="r" eaLnBrk="0" hangingPunct="0">
                <a:lnSpc>
                  <a:spcPct val="85000"/>
                </a:lnSpc>
                <a:spcBef>
                  <a:spcPct val="20000"/>
                </a:spcBef>
              </a:pPr>
              <a:t>36</a:t>
            </a:fld>
            <a:endParaRPr lang="en-US" sz="900">
              <a:solidFill>
                <a:schemeClr val="bg1"/>
              </a:solidFill>
            </a:endParaRPr>
          </a:p>
        </p:txBody>
      </p:sp>
      <p:pic>
        <p:nvPicPr>
          <p:cNvPr id="1843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Profitability and Growth in Louisiana P/C Insurance Markets</a:t>
            </a:r>
          </a:p>
        </p:txBody>
      </p:sp>
      <p:sp>
        <p:nvSpPr>
          <p:cNvPr id="2152456" name="Rectangle 8"/>
          <p:cNvSpPr>
            <a:spLocks noChangeArrowheads="1"/>
          </p:cNvSpPr>
          <p:nvPr/>
        </p:nvSpPr>
        <p:spPr bwMode="auto">
          <a:xfrm>
            <a:off x="854075" y="4362450"/>
            <a:ext cx="7708900"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a:solidFill>
                  <a:srgbClr val="225A7A"/>
                </a:solidFill>
              </a:rPr>
              <a:t> Analysis by Line and Nearby State Comparisons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BA95229-77DA-494F-B7C0-A88F76F4B945}" type="slidenum">
              <a:rPr lang="en-US" sz="900"/>
              <a:pPr algn="r" eaLnBrk="0" hangingPunct="0">
                <a:lnSpc>
                  <a:spcPct val="85000"/>
                </a:lnSpc>
                <a:spcBef>
                  <a:spcPct val="20000"/>
                </a:spcBef>
              </a:pPr>
              <a:t>37</a:t>
            </a:fld>
            <a:endParaRPr lang="en-US" sz="900"/>
          </a:p>
        </p:txBody>
      </p:sp>
      <p:sp>
        <p:nvSpPr>
          <p:cNvPr id="1028" name="Rectangle 2"/>
          <p:cNvSpPr>
            <a:spLocks noGrp="1" noChangeArrowheads="1"/>
          </p:cNvSpPr>
          <p:nvPr>
            <p:ph type="title" idx="4294967295"/>
          </p:nvPr>
        </p:nvSpPr>
        <p:spPr/>
        <p:txBody>
          <a:bodyPr/>
          <a:lstStyle/>
          <a:p>
            <a:r>
              <a:rPr lang="en-US" smtClean="0"/>
              <a:t>RNW All Lines: LA vs. U.S., 2002-2011</a:t>
            </a:r>
          </a:p>
        </p:txBody>
      </p:sp>
      <p:sp>
        <p:nvSpPr>
          <p:cNvPr id="1029"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p:oleObj spid="_x0000_s19484674" name="Chart" r:id="rId4" imgW="8601126" imgH="4600478" progId="MSGraph.Chart.8">
              <p:embed followColorScheme="full"/>
            </p:oleObj>
          </a:graphicData>
        </a:graphic>
      </p:graphicFrame>
      <p:sp>
        <p:nvSpPr>
          <p:cNvPr id="103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Text Box 6"/>
          <p:cNvSpPr txBox="1">
            <a:spLocks noChangeArrowheads="1"/>
          </p:cNvSpPr>
          <p:nvPr/>
        </p:nvSpPr>
        <p:spPr bwMode="blackWhite">
          <a:xfrm>
            <a:off x="6120632" y="2969086"/>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7.7%</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LA: -10.8%</a:t>
            </a:r>
          </a:p>
        </p:txBody>
      </p:sp>
      <p:sp>
        <p:nvSpPr>
          <p:cNvPr id="9" name="AutoShape 9"/>
          <p:cNvSpPr>
            <a:spLocks noChangeArrowheads="1"/>
          </p:cNvSpPr>
          <p:nvPr/>
        </p:nvSpPr>
        <p:spPr bwMode="blackWhite">
          <a:xfrm>
            <a:off x="1420939" y="4336025"/>
            <a:ext cx="1322260" cy="774663"/>
          </a:xfrm>
          <a:prstGeom prst="wedgeRectCallout">
            <a:avLst>
              <a:gd name="adj1" fmla="val 114558"/>
              <a:gd name="adj2" fmla="val 222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Hurricanes Katrina, Rita</a:t>
            </a:r>
            <a:endParaRPr lang="en-US" sz="1400" b="1" dirty="0">
              <a:solidFill>
                <a:schemeClr val="bg1"/>
              </a:solidFill>
            </a:endParaRPr>
          </a:p>
        </p:txBody>
      </p:sp>
      <p:sp>
        <p:nvSpPr>
          <p:cNvPr id="10" name="AutoShape 9"/>
          <p:cNvSpPr>
            <a:spLocks noChangeArrowheads="1"/>
          </p:cNvSpPr>
          <p:nvPr/>
        </p:nvSpPr>
        <p:spPr bwMode="blackWhite">
          <a:xfrm>
            <a:off x="4405029" y="2969340"/>
            <a:ext cx="1322260" cy="585021"/>
          </a:xfrm>
          <a:prstGeom prst="wedgeRectCallout">
            <a:avLst>
              <a:gd name="adj1" fmla="val 72173"/>
              <a:gd name="adj2" fmla="val -1052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Hurricane Ike</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4600"/>
                            </p:stCondLst>
                            <p:childTnLst>
                              <p:par>
                                <p:cTn id="17" presetID="2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par>
                          <p:cTn id="20" fill="hold">
                            <p:stCondLst>
                              <p:cond delay="51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9EC3ACE-9107-4C6F-A8B9-6483B0595779}" type="slidenum">
              <a:rPr lang="en-US" sz="900"/>
              <a:pPr algn="r" eaLnBrk="0" hangingPunct="0">
                <a:lnSpc>
                  <a:spcPct val="85000"/>
                </a:lnSpc>
                <a:spcBef>
                  <a:spcPct val="20000"/>
                </a:spcBef>
              </a:pPr>
              <a:t>38</a:t>
            </a:fld>
            <a:endParaRPr lang="en-US" sz="900"/>
          </a:p>
        </p:txBody>
      </p:sp>
      <p:sp>
        <p:nvSpPr>
          <p:cNvPr id="2052" name="Rectangle 2"/>
          <p:cNvSpPr>
            <a:spLocks noGrp="1" noChangeArrowheads="1"/>
          </p:cNvSpPr>
          <p:nvPr>
            <p:ph type="title" idx="4294967295"/>
          </p:nvPr>
        </p:nvSpPr>
        <p:spPr/>
        <p:txBody>
          <a:bodyPr/>
          <a:lstStyle/>
          <a:p>
            <a:r>
              <a:rPr lang="en-US" smtClean="0"/>
              <a:t>RNW PP Auto: LA vs. U.S., 2002-2011</a:t>
            </a:r>
          </a:p>
        </p:txBody>
      </p:sp>
      <p:sp>
        <p:nvSpPr>
          <p:cNvPr id="2053"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276225" y="1296988"/>
          <a:ext cx="8569325" cy="4579937"/>
        </p:xfrm>
        <a:graphic>
          <a:graphicData uri="http://schemas.openxmlformats.org/presentationml/2006/ole">
            <p:oleObj spid="_x0000_s19485698" name="Chart" r:id="rId4" imgW="8601126" imgH="4600478" progId="MSGraph.Chart.8">
              <p:embed followColorScheme="full"/>
            </p:oleObj>
          </a:graphicData>
        </a:graphic>
      </p:graphicFrame>
      <p:sp>
        <p:nvSpPr>
          <p:cNvPr id="9" name="Text Box 6"/>
          <p:cNvSpPr txBox="1">
            <a:spLocks noChangeArrowheads="1"/>
          </p:cNvSpPr>
          <p:nvPr/>
        </p:nvSpPr>
        <p:spPr bwMode="blackWhite">
          <a:xfrm>
            <a:off x="5075238" y="3654425"/>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7.7%</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LA: 3.5%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D72B119-F870-48D8-9A4E-24575FE365A9}" type="slidenum">
              <a:rPr lang="en-US" sz="900"/>
              <a:pPr algn="r" eaLnBrk="0" hangingPunct="0">
                <a:lnSpc>
                  <a:spcPct val="85000"/>
                </a:lnSpc>
                <a:spcBef>
                  <a:spcPct val="20000"/>
                </a:spcBef>
              </a:pPr>
              <a:t>39</a:t>
            </a:fld>
            <a:endParaRPr lang="en-US" sz="900"/>
          </a:p>
        </p:txBody>
      </p:sp>
      <p:sp>
        <p:nvSpPr>
          <p:cNvPr id="3076" name="Rectangle 2"/>
          <p:cNvSpPr>
            <a:spLocks noGrp="1" noChangeArrowheads="1"/>
          </p:cNvSpPr>
          <p:nvPr>
            <p:ph type="title" idx="4294967295"/>
          </p:nvPr>
        </p:nvSpPr>
        <p:spPr/>
        <p:txBody>
          <a:bodyPr/>
          <a:lstStyle/>
          <a:p>
            <a:r>
              <a:rPr lang="en-US" smtClean="0"/>
              <a:t>RNW Comm. Auto: LA vs. U.S.,</a:t>
            </a:r>
            <a:br>
              <a:rPr lang="en-US" smtClean="0"/>
            </a:br>
            <a:r>
              <a:rPr lang="en-US" smtClean="0"/>
              <a:t>2002-2011</a:t>
            </a:r>
          </a:p>
        </p:txBody>
      </p:sp>
      <p:sp>
        <p:nvSpPr>
          <p:cNvPr id="3077"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p:oleObj spid="_x0000_s19486722" name="Chart" r:id="rId4" imgW="8601126" imgH="4600478" progId="MSGraph.Chart.8">
              <p:embed followColorScheme="full"/>
            </p:oleObj>
          </a:graphicData>
        </a:graphic>
      </p:graphicFrame>
      <p:sp>
        <p:nvSpPr>
          <p:cNvPr id="307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6"/>
          <p:cNvSpPr txBox="1">
            <a:spLocks noChangeArrowheads="1"/>
          </p:cNvSpPr>
          <p:nvPr/>
        </p:nvSpPr>
        <p:spPr bwMode="blackWhite">
          <a:xfrm>
            <a:off x="5948363" y="11668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9.8%</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LA: -2.1%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14555138" name="Chart" r:id="rId3" imgW="8258301" imgH="5515013"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2013:Q1*</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Oval 1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AutoShape 13"/>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2013:Q1 9.7%</a:t>
            </a:r>
            <a:endParaRPr lang="en-US" b="1" dirty="0">
              <a:solidFill>
                <a:srgbClr val="FFFFFF"/>
              </a:solidFill>
              <a:latin typeface="Arial" pitchFamily="34" charset="0"/>
              <a:cs typeface="Arial" pitchFamily="34" charset="0"/>
            </a:endParaRPr>
          </a:p>
        </p:txBody>
      </p:sp>
      <p:sp>
        <p:nvSpPr>
          <p:cNvPr id="30" name="Oval 10"/>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F9712CB-AB85-412A-BF5A-84EB5DE7DE7D}" type="slidenum">
              <a:rPr lang="en-US" sz="900"/>
              <a:pPr algn="r" eaLnBrk="0" hangingPunct="0">
                <a:lnSpc>
                  <a:spcPct val="85000"/>
                </a:lnSpc>
                <a:spcBef>
                  <a:spcPct val="20000"/>
                </a:spcBef>
              </a:pPr>
              <a:t>40</a:t>
            </a:fld>
            <a:endParaRPr lang="en-US" sz="900"/>
          </a:p>
        </p:txBody>
      </p:sp>
      <p:sp>
        <p:nvSpPr>
          <p:cNvPr id="4100" name="Rectangle 2"/>
          <p:cNvSpPr>
            <a:spLocks noGrp="1" noChangeArrowheads="1"/>
          </p:cNvSpPr>
          <p:nvPr>
            <p:ph type="title" idx="4294967295"/>
          </p:nvPr>
        </p:nvSpPr>
        <p:spPr/>
        <p:txBody>
          <a:bodyPr/>
          <a:lstStyle/>
          <a:p>
            <a:r>
              <a:rPr lang="en-US" smtClean="0"/>
              <a:t>RNW Comm. Multi-Peril: LA vs. U.S., 2002-2011</a:t>
            </a:r>
          </a:p>
        </p:txBody>
      </p:sp>
      <p:sp>
        <p:nvSpPr>
          <p:cNvPr id="4101"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33375" y="1296988"/>
          <a:ext cx="8569325" cy="4579937"/>
        </p:xfrm>
        <a:graphic>
          <a:graphicData uri="http://schemas.openxmlformats.org/presentationml/2006/ole">
            <p:oleObj spid="_x0000_s19487746" name="Chart" r:id="rId4" imgW="8601126" imgH="4600478" progId="MSGraph.Chart.8">
              <p:embed followColorScheme="full"/>
            </p:oleObj>
          </a:graphicData>
        </a:graphic>
      </p:graphicFrame>
      <p:sp>
        <p:nvSpPr>
          <p:cNvPr id="410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6"/>
          <p:cNvSpPr txBox="1">
            <a:spLocks noChangeArrowheads="1"/>
          </p:cNvSpPr>
          <p:nvPr/>
        </p:nvSpPr>
        <p:spPr bwMode="blackWhite">
          <a:xfrm>
            <a:off x="5532438" y="3209925"/>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9.1%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LA: -15.2%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B5ED67B-A2AA-4F6B-9ED7-67DBFACA3784}" type="slidenum">
              <a:rPr lang="en-US" sz="900"/>
              <a:pPr algn="r" eaLnBrk="0" hangingPunct="0">
                <a:lnSpc>
                  <a:spcPct val="85000"/>
                </a:lnSpc>
                <a:spcBef>
                  <a:spcPct val="20000"/>
                </a:spcBef>
              </a:pPr>
              <a:t>41</a:t>
            </a:fld>
            <a:endParaRPr lang="en-US" sz="900"/>
          </a:p>
        </p:txBody>
      </p:sp>
      <p:sp>
        <p:nvSpPr>
          <p:cNvPr id="5124" name="Rectangle 2"/>
          <p:cNvSpPr>
            <a:spLocks noGrp="1" noChangeArrowheads="1"/>
          </p:cNvSpPr>
          <p:nvPr>
            <p:ph type="title" idx="4294967295"/>
          </p:nvPr>
        </p:nvSpPr>
        <p:spPr/>
        <p:txBody>
          <a:bodyPr/>
          <a:lstStyle/>
          <a:p>
            <a:r>
              <a:rPr lang="en-US" smtClean="0"/>
              <a:t>RNW Homeowners: LA vs. U.S.,</a:t>
            </a:r>
            <a:br>
              <a:rPr lang="en-US" smtClean="0"/>
            </a:br>
            <a:r>
              <a:rPr lang="en-US" smtClean="0"/>
              <a:t>2002-2011</a:t>
            </a:r>
          </a:p>
        </p:txBody>
      </p:sp>
      <p:sp>
        <p:nvSpPr>
          <p:cNvPr id="5125"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277813" y="1562100"/>
          <a:ext cx="8569325" cy="4579938"/>
        </p:xfrm>
        <a:graphic>
          <a:graphicData uri="http://schemas.openxmlformats.org/presentationml/2006/ole">
            <p:oleObj spid="_x0000_s19488770" name="Chart" r:id="rId4" imgW="8601126" imgH="4600478" progId="MSGraph.Chart.8">
              <p:embed followColorScheme="full"/>
            </p:oleObj>
          </a:graphicData>
        </a:graphic>
      </p:graphicFrame>
      <p:sp>
        <p:nvSpPr>
          <p:cNvPr id="512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6"/>
          <p:cNvSpPr txBox="1">
            <a:spLocks noChangeArrowheads="1"/>
          </p:cNvSpPr>
          <p:nvPr/>
        </p:nvSpPr>
        <p:spPr bwMode="blackWhite">
          <a:xfrm>
            <a:off x="5786438" y="36814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5.4%</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LA: -24.0%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All Lines: 10-Year Average RNW LA &amp; Nearby States</a:t>
            </a:r>
          </a:p>
        </p:txBody>
      </p:sp>
      <p:graphicFrame>
        <p:nvGraphicFramePr>
          <p:cNvPr id="6146"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19489794" name="Chart" r:id="rId4" imgW="8829766" imgH="4724378" progId="MSGraph.Chart.8">
              <p:embed followColorScheme="full"/>
            </p:oleObj>
          </a:graphicData>
        </a:graphic>
      </p:graphicFrame>
      <p:sp>
        <p:nvSpPr>
          <p:cNvPr id="6148"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6149"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rot="10800000" flipH="1" flipV="1">
            <a:off x="955675" y="2338388"/>
            <a:ext cx="2568575" cy="1533525"/>
          </a:xfrm>
          <a:prstGeom prst="wedgeRectCallout">
            <a:avLst>
              <a:gd name="adj1" fmla="val -22861"/>
              <a:gd name="adj2" fmla="val -50417"/>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Louisiana All Lines profitability is below the US average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PP Auto: 10-Year Average RNW LA &amp; Nearby States</a:t>
            </a:r>
          </a:p>
        </p:txBody>
      </p:sp>
      <p:graphicFrame>
        <p:nvGraphicFramePr>
          <p:cNvPr id="7170" name="Object 3"/>
          <p:cNvGraphicFramePr>
            <a:graphicFrameLocks noChangeAspect="1"/>
          </p:cNvGraphicFramePr>
          <p:nvPr>
            <p:ph type="chart" idx="1"/>
          </p:nvPr>
        </p:nvGraphicFramePr>
        <p:xfrm>
          <a:off x="325438" y="1684338"/>
          <a:ext cx="8818562" cy="4718050"/>
        </p:xfrm>
        <a:graphic>
          <a:graphicData uri="http://schemas.openxmlformats.org/presentationml/2006/ole">
            <p:oleObj spid="_x0000_s19490818" name="Chart" r:id="rId4" imgW="8829766" imgH="4724378" progId="MSGraph.Chart.8">
              <p:embed followColorScheme="full"/>
            </p:oleObj>
          </a:graphicData>
        </a:graphic>
      </p:graphicFrame>
      <p:sp>
        <p:nvSpPr>
          <p:cNvPr id="7172"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7173"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a:off x="4800600" y="3994150"/>
            <a:ext cx="2111375" cy="1344613"/>
          </a:xfrm>
          <a:prstGeom prst="wedgeRectCallout">
            <a:avLst>
              <a:gd name="adj1" fmla="val -50051"/>
              <a:gd name="adj2" fmla="val -22329"/>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Louisiana PP Auto profitability is below the US average and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10"/>
          <p:cNvSpPr>
            <a:spLocks noGrp="1" noChangeArrowheads="1"/>
          </p:cNvSpPr>
          <p:nvPr>
            <p:ph type="sldNum" sz="quarter" idx="12"/>
          </p:nvPr>
        </p:nvSpPr>
        <p:spPr/>
        <p:txBody>
          <a:bodyPr/>
          <a:lstStyle/>
          <a:p>
            <a:pPr>
              <a:defRPr/>
            </a:pPr>
            <a:fld id="{DD7DF24F-F132-4E52-8029-72A239BECC89}" type="slidenum">
              <a:rPr lang="en-US" smtClean="0">
                <a:solidFill>
                  <a:srgbClr val="000000"/>
                </a:solidFill>
              </a:rPr>
              <a:pPr>
                <a:defRPr/>
              </a:pPr>
              <a:t>44</a:t>
            </a:fld>
            <a:endParaRPr lang="en-US" smtClean="0">
              <a:solidFill>
                <a:srgbClr val="000000"/>
              </a:solidFill>
            </a:endParaRPr>
          </a:p>
        </p:txBody>
      </p:sp>
      <p:sp>
        <p:nvSpPr>
          <p:cNvPr id="19459" name="Rectangle 191"/>
          <p:cNvSpPr>
            <a:spLocks noGrp="1" noChangeArrowheads="1"/>
          </p:cNvSpPr>
          <p:nvPr>
            <p:ph type="title"/>
          </p:nvPr>
        </p:nvSpPr>
        <p:spPr/>
        <p:txBody>
          <a:bodyPr/>
          <a:lstStyle/>
          <a:p>
            <a:r>
              <a:rPr lang="en-US" sz="2400" smtClean="0"/>
              <a:t>Top Ten Most Expensive And Least Expensive States For Automobile Insurance, 2010 (1)</a:t>
            </a:r>
          </a:p>
        </p:txBody>
      </p:sp>
      <p:graphicFrame>
        <p:nvGraphicFramePr>
          <p:cNvPr id="2098375" name="Group 199"/>
          <p:cNvGraphicFramePr>
            <a:graphicFrameLocks noGrp="1"/>
          </p:cNvGraphicFramePr>
          <p:nvPr/>
        </p:nvGraphicFramePr>
        <p:xfrm>
          <a:off x="609600" y="1524000"/>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dirty="0">
                          <a:solidFill>
                            <a:schemeClr val="tx1"/>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New Jersey</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$1,157.30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South Dakota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$525.16</a:t>
                      </a: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dirty="0">
                          <a:solidFill>
                            <a:schemeClr val="tx1"/>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1,133.87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North Dakota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528.81</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1" i="0" u="none" strike="noStrike" dirty="0">
                          <a:solidFill>
                            <a:schemeClr val="accent2"/>
                          </a:solidFill>
                          <a:latin typeface="Arial"/>
                        </a:rPr>
                        <a:t>Louisiana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1,121.46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Iowa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546.59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1,078.88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Idaho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547.78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Florida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1,036.76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582.29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1,030.98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Nebraska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592.69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984.95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North Carolina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599.90</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Connecticut</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965.22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Wisconsin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613.37</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Maryland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947.70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Ohio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619.46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Michigan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934.60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Wyoming</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621.08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a:buFontTx/>
              <a:buAutoNum type="arabicParenBoth"/>
              <a:defRPr/>
            </a:pPr>
            <a:r>
              <a:rPr lang="en-US" sz="1100" dirty="0">
                <a:latin typeface="Arial" pitchFamily="34" charset="0"/>
                <a:cs typeface="Arial" pitchFamily="34" charset="0"/>
              </a:rPr>
              <a:t>Based on average automobile insurance expenditures.</a:t>
            </a:r>
          </a:p>
          <a:p>
            <a:pPr marL="228600" indent="-228600">
              <a:buFontTx/>
              <a:buAutoNum type="arabicParenBoth"/>
              <a:defRPr/>
            </a:pPr>
            <a:endParaRPr lang="en-US" sz="1100" dirty="0">
              <a:latin typeface="Arial" pitchFamily="34" charset="0"/>
              <a:cs typeface="Arial" pitchFamily="34" charset="0"/>
            </a:endParaRPr>
          </a:p>
          <a:p>
            <a:pPr>
              <a:defRPr/>
            </a:pPr>
            <a:r>
              <a:rPr lang="en-US" sz="1100" dirty="0">
                <a:latin typeface="Arial" pitchFamily="34" charset="0"/>
                <a:cs typeface="Arial" pitchFamily="34" charset="0"/>
              </a:rPr>
              <a:t>Source: © 2012 National Association of Insurance Commissioners.</a:t>
            </a:r>
          </a:p>
        </p:txBody>
      </p:sp>
      <p:sp>
        <p:nvSpPr>
          <p:cNvPr id="19548" name="Rectangle 5"/>
          <p:cNvSpPr>
            <a:spLocks noChangeArrowheads="1"/>
          </p:cNvSpPr>
          <p:nvPr/>
        </p:nvSpPr>
        <p:spPr bwMode="blackWhite">
          <a:xfrm>
            <a:off x="1031875" y="4946650"/>
            <a:ext cx="7146925"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chemeClr val="bg1"/>
                </a:solidFill>
              </a:rPr>
              <a:t>Louisiana </a:t>
            </a:r>
            <a:r>
              <a:rPr lang="pt-BR" b="1">
                <a:solidFill>
                  <a:srgbClr val="FFFFFF"/>
                </a:solidFill>
              </a:rPr>
              <a:t>ranked 3rd most expensive state in 2010, with an average expenditure for auto insurance of $1,121.46.</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Comm. Auto: 10-Year Average RNW LA &amp; Nearby States</a:t>
            </a:r>
          </a:p>
        </p:txBody>
      </p:sp>
      <p:graphicFrame>
        <p:nvGraphicFramePr>
          <p:cNvPr id="8194"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19491842" name="Chart" r:id="rId4" imgW="8829766" imgH="4724378" progId="MSGraph.Chart.8">
              <p:embed followColorScheme="full"/>
            </p:oleObj>
          </a:graphicData>
        </a:graphic>
      </p:graphicFrame>
      <p:sp>
        <p:nvSpPr>
          <p:cNvPr id="8196"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8197"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a:off x="4343400" y="4168775"/>
            <a:ext cx="2760663" cy="1128713"/>
          </a:xfrm>
          <a:prstGeom prst="wedgeRectCallout">
            <a:avLst>
              <a:gd name="adj1" fmla="val -14125"/>
              <a:gd name="adj2" fmla="val -49671"/>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Louisiana Commercial Auto profitability is below the US average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Comm. M-P: 10-Year Average RNW LA &amp; Nearby States</a:t>
            </a:r>
          </a:p>
        </p:txBody>
      </p:sp>
      <p:graphicFrame>
        <p:nvGraphicFramePr>
          <p:cNvPr id="9218"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19492866" name="Chart" r:id="rId4" imgW="8829766" imgH="4724378" progId="MSGraph.Chart.8">
              <p:embed followColorScheme="full"/>
            </p:oleObj>
          </a:graphicData>
        </a:graphic>
      </p:graphicFrame>
      <p:sp>
        <p:nvSpPr>
          <p:cNvPr id="9220"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9221"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a:off x="511175" y="1828800"/>
            <a:ext cx="2833688" cy="1276350"/>
          </a:xfrm>
          <a:prstGeom prst="wedgeRectCallout">
            <a:avLst>
              <a:gd name="adj1" fmla="val -50398"/>
              <a:gd name="adj2" fmla="val 23148"/>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Louisiana Commercial Multi-Peril profitability is below the US average and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Homeowners: 10-Year Average RNW LA </a:t>
            </a:r>
            <a:br>
              <a:rPr lang="en-US" smtClean="0"/>
            </a:br>
            <a:r>
              <a:rPr lang="en-US" smtClean="0"/>
              <a:t>&amp; Nearby States</a:t>
            </a:r>
          </a:p>
        </p:txBody>
      </p:sp>
      <p:graphicFrame>
        <p:nvGraphicFramePr>
          <p:cNvPr id="10242"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19493890" name="Chart" r:id="rId4" imgW="8829766" imgH="4724378" progId="MSGraph.Chart.8">
              <p:embed followColorScheme="full"/>
            </p:oleObj>
          </a:graphicData>
        </a:graphic>
      </p:graphicFrame>
      <p:sp>
        <p:nvSpPr>
          <p:cNvPr id="10244"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10245"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a:off x="887413" y="1868488"/>
            <a:ext cx="2501900" cy="1681162"/>
          </a:xfrm>
          <a:prstGeom prst="wedgeRectCallout">
            <a:avLst>
              <a:gd name="adj1" fmla="val -18699"/>
              <a:gd name="adj2" fmla="val -50292"/>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Louisiana Homeowners profitability is below the US average and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10"/>
          <p:cNvSpPr>
            <a:spLocks noGrp="1" noChangeArrowheads="1"/>
          </p:cNvSpPr>
          <p:nvPr>
            <p:ph type="sldNum" sz="quarter" idx="12"/>
          </p:nvPr>
        </p:nvSpPr>
        <p:spPr/>
        <p:txBody>
          <a:bodyPr/>
          <a:lstStyle/>
          <a:p>
            <a:pPr>
              <a:defRPr/>
            </a:pPr>
            <a:fld id="{5EDBAE07-CAE8-4B0E-925A-8DD257F5FC95}" type="slidenum">
              <a:rPr lang="en-US" smtClean="0">
                <a:solidFill>
                  <a:srgbClr val="000000"/>
                </a:solidFill>
              </a:rPr>
              <a:pPr>
                <a:defRPr/>
              </a:pPr>
              <a:t>48</a:t>
            </a:fld>
            <a:endParaRPr lang="en-US" smtClean="0">
              <a:solidFill>
                <a:srgbClr val="000000"/>
              </a:solidFill>
            </a:endParaRPr>
          </a:p>
        </p:txBody>
      </p:sp>
      <p:sp>
        <p:nvSpPr>
          <p:cNvPr id="20483" name="Rectangle 191"/>
          <p:cNvSpPr>
            <a:spLocks noGrp="1" noChangeArrowheads="1"/>
          </p:cNvSpPr>
          <p:nvPr>
            <p:ph type="title"/>
          </p:nvPr>
        </p:nvSpPr>
        <p:spPr/>
        <p:txBody>
          <a:bodyPr/>
          <a:lstStyle/>
          <a:p>
            <a:r>
              <a:rPr lang="en-US" sz="2400" smtClean="0"/>
              <a:t>Top Ten Most Expensive And Least Expensive States For Homeowners Insurance, 2010 (1)</a:t>
            </a:r>
          </a:p>
        </p:txBody>
      </p:sp>
      <p:graphicFrame>
        <p:nvGraphicFramePr>
          <p:cNvPr id="2098375" name="Group 199"/>
          <p:cNvGraphicFramePr>
            <a:graphicFrameLocks noGrp="1"/>
          </p:cNvGraphicFramePr>
          <p:nvPr/>
        </p:nvGraphicFramePr>
        <p:xfrm>
          <a:off x="598488" y="1874838"/>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dirty="0">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Texas (2)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latin typeface="Arial"/>
                        </a:rPr>
                        <a:t>$1,560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Idaho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$500</a:t>
                      </a: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dirty="0">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1" i="0" u="none" strike="noStrike" dirty="0">
                          <a:solidFill>
                            <a:schemeClr val="accent2"/>
                          </a:solidFill>
                          <a:latin typeface="Arial"/>
                        </a:rPr>
                        <a:t>Louisiana (3)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latin typeface="Arial"/>
                        </a:rPr>
                        <a:t>1,546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Oregon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535</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Florida (4)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1,544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Utah</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558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Oklahoma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1,246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Wisconsin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563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Mississippi</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1,217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Washington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595</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1,092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Ohio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614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Kansas</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1,066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636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1,065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Arizona </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666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Connecticut</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1,052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676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Alabama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1,050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South Dakota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678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571"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Louisiana ranked as the 2nd most expensive state for homeowners insurance in 2010, with an average expenditure of $1,546. </a:t>
            </a:r>
          </a:p>
        </p:txBody>
      </p:sp>
      <p:sp>
        <p:nvSpPr>
          <p:cNvPr id="20572"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a:buFontTx/>
              <a:buAutoNum type="arabicParenBoth"/>
            </a:pPr>
            <a:r>
              <a:rPr lang="en-US" sz="1000"/>
              <a:t>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a:buFontTx/>
              <a:buAutoNum type="arabicParenBoth"/>
            </a:pPr>
            <a:r>
              <a:rPr lang="en-US" sz="1000"/>
              <a:t>The Texas Department of Insurance developed home insurance policy forms that are similar but not identical to the standard forms. Note: Average premium=Premiums/exposure per house years. A house year is equal to 365 days of insured coverage for a single dwelling. The NAIC does not rank State Average Expenditures and does not endorse any conclusions drawn from this data. </a:t>
            </a:r>
          </a:p>
          <a:p>
            <a:pPr marL="228600" indent="-228600">
              <a:buFontTx/>
              <a:buAutoNum type="arabicParenBoth"/>
            </a:pPr>
            <a:r>
              <a:rPr lang="en-US" sz="1000"/>
              <a:t>Policies written by Citizens Property Insurance (Louisiana), are not included. </a:t>
            </a:r>
          </a:p>
          <a:p>
            <a:pPr marL="228600" indent="-228600">
              <a:buFontTx/>
              <a:buAutoNum type="arabicParenBoth"/>
            </a:pPr>
            <a:r>
              <a:rPr lang="en-US" sz="1000"/>
              <a:t>Policies written by Citizens Property Insurance (Florida), are not included. </a:t>
            </a:r>
          </a:p>
          <a:p>
            <a:pPr marL="228600" indent="-228600"/>
            <a:endParaRPr lang="en-US" sz="1000"/>
          </a:p>
          <a:p>
            <a:pPr marL="228600" indent="-228600"/>
            <a:r>
              <a:rPr lang="en-US" sz="1000"/>
              <a:t>Note: Average premium=Premiums/exposure per house years. A house year is equal to 365 days of insured coverage for a single dwelling. The NAIC does not rank state average expenditures and does not endorse any conclusions drawn from this data. </a:t>
            </a:r>
          </a:p>
          <a:p>
            <a:pPr marL="228600" indent="-228600"/>
            <a:r>
              <a:rPr lang="en-US" sz="1000"/>
              <a:t>Source: © 2012 National Association of Insurance Commissioners (NAIC). Reprinted with permission. Further reprint or distribution strictly prohibited without written permission of NAIC. </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723A527-D4FB-4F6B-B390-F02AAF28A33E}" type="slidenum">
              <a:rPr lang="en-US" sz="900"/>
              <a:pPr algn="r" eaLnBrk="0" hangingPunct="0">
                <a:lnSpc>
                  <a:spcPct val="85000"/>
                </a:lnSpc>
                <a:spcBef>
                  <a:spcPct val="20000"/>
                </a:spcBef>
              </a:pPr>
              <a:t>49</a:t>
            </a:fld>
            <a:endParaRPr lang="en-US" sz="900"/>
          </a:p>
        </p:txBody>
      </p:sp>
      <p:sp>
        <p:nvSpPr>
          <p:cNvPr id="11268" name="Rectangle 2"/>
          <p:cNvSpPr>
            <a:spLocks noGrp="1" noChangeArrowheads="1"/>
          </p:cNvSpPr>
          <p:nvPr>
            <p:ph type="title" idx="4294967295"/>
          </p:nvPr>
        </p:nvSpPr>
        <p:spPr/>
        <p:txBody>
          <a:bodyPr/>
          <a:lstStyle/>
          <a:p>
            <a:r>
              <a:rPr lang="en-US" smtClean="0"/>
              <a:t>All Lines DWP Growth: LA vs. U.S., 2002-2011</a:t>
            </a:r>
          </a:p>
        </p:txBody>
      </p:sp>
      <p:sp>
        <p:nvSpPr>
          <p:cNvPr id="1126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p:oleObj spid="_x0000_s19494914" name="Chart" r:id="rId4" imgW="8601126" imgH="4600478" progId="MSGraph.Chart.8">
              <p:embed followColorScheme="full"/>
            </p:oleObj>
          </a:graphicData>
        </a:graphic>
      </p:graphicFrame>
      <p:sp>
        <p:nvSpPr>
          <p:cNvPr id="1127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170488" y="13954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3.6%</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LA: 5.3%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2012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2012 combined ratio including M&amp;FG insurers is 103.2, 2011 combined ratio including M&amp;FG insurers is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ISO 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p:oleObj spid="_x0000_s14554114" name="Chart" r:id="rId4" imgW="8601126" imgH="3933742" progId="MSGraph.Chart.8">
              <p:embed followColorScheme="full"/>
            </p:oleObj>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181944" y="3864078"/>
            <a:ext cx="1779295" cy="813097"/>
          </a:xfrm>
          <a:prstGeom prst="wedgeRectCallout">
            <a:avLst>
              <a:gd name="adj1" fmla="val 70585"/>
              <a:gd name="adj2" fmla="val -22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Catastrophes and lower investment income pulled down ROE in 2012</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243E580-FE06-4E7D-BA81-E0E7369D7019}" type="slidenum">
              <a:rPr lang="en-US" sz="900"/>
              <a:pPr algn="r" eaLnBrk="0" hangingPunct="0">
                <a:lnSpc>
                  <a:spcPct val="85000"/>
                </a:lnSpc>
                <a:spcBef>
                  <a:spcPct val="20000"/>
                </a:spcBef>
              </a:pPr>
              <a:t>50</a:t>
            </a:fld>
            <a:endParaRPr lang="en-US" sz="900"/>
          </a:p>
        </p:txBody>
      </p:sp>
      <p:sp>
        <p:nvSpPr>
          <p:cNvPr id="12292" name="Rectangle 2"/>
          <p:cNvSpPr>
            <a:spLocks noGrp="1" noChangeArrowheads="1"/>
          </p:cNvSpPr>
          <p:nvPr>
            <p:ph type="title" idx="4294967295"/>
          </p:nvPr>
        </p:nvSpPr>
        <p:spPr/>
        <p:txBody>
          <a:bodyPr/>
          <a:lstStyle/>
          <a:p>
            <a:r>
              <a:rPr lang="en-US" smtClean="0"/>
              <a:t>Comm. Lines DWP Growth: LA vs. U.S., 2002-2011</a:t>
            </a:r>
          </a:p>
        </p:txBody>
      </p:sp>
      <p:sp>
        <p:nvSpPr>
          <p:cNvPr id="12293"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687513"/>
          <a:ext cx="8569325" cy="4579937"/>
        </p:xfrm>
        <a:graphic>
          <a:graphicData uri="http://schemas.openxmlformats.org/presentationml/2006/ole">
            <p:oleObj spid="_x0000_s19495938" name="Chart" r:id="rId4" imgW="8601126" imgH="4600478" progId="MSGraph.Chart.8">
              <p:embed followColorScheme="full"/>
            </p:oleObj>
          </a:graphicData>
        </a:graphic>
      </p:graphicFrame>
      <p:sp>
        <p:nvSpPr>
          <p:cNvPr id="12294"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170488" y="13954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2.9%</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LA: 4.2%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C52A61D-5623-4E8E-8EC0-3DCE816105B9}" type="slidenum">
              <a:rPr lang="en-US" sz="900"/>
              <a:pPr algn="r" eaLnBrk="0" hangingPunct="0">
                <a:lnSpc>
                  <a:spcPct val="85000"/>
                </a:lnSpc>
                <a:spcBef>
                  <a:spcPct val="20000"/>
                </a:spcBef>
              </a:pPr>
              <a:t>51</a:t>
            </a:fld>
            <a:endParaRPr lang="en-US" sz="900"/>
          </a:p>
        </p:txBody>
      </p:sp>
      <p:sp>
        <p:nvSpPr>
          <p:cNvPr id="13316" name="Rectangle 2"/>
          <p:cNvSpPr>
            <a:spLocks noGrp="1" noChangeArrowheads="1"/>
          </p:cNvSpPr>
          <p:nvPr>
            <p:ph type="title" idx="4294967295"/>
          </p:nvPr>
        </p:nvSpPr>
        <p:spPr>
          <a:xfrm>
            <a:off x="298450" y="90488"/>
            <a:ext cx="7608888" cy="860425"/>
          </a:xfrm>
        </p:spPr>
        <p:txBody>
          <a:bodyPr/>
          <a:lstStyle/>
          <a:p>
            <a:r>
              <a:rPr lang="en-US" smtClean="0"/>
              <a:t>Personal Lines DWP Growth: LA vs. U.S., 2002-2011</a:t>
            </a:r>
          </a:p>
        </p:txBody>
      </p:sp>
      <p:sp>
        <p:nvSpPr>
          <p:cNvPr id="13317"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p:oleObj spid="_x0000_s19496962" name="Chart" r:id="rId4" imgW="8601126" imgH="4600478" progId="MSGraph.Chart.8">
              <p:embed followColorScheme="full"/>
            </p:oleObj>
          </a:graphicData>
        </a:graphic>
      </p:graphicFrame>
      <p:sp>
        <p:nvSpPr>
          <p:cNvPr id="1331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654675" y="124777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3.7%</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LA: 5.4%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0DC7293-5DA3-4AC6-A2D5-7AA480CD70E0}" type="slidenum">
              <a:rPr lang="en-US" sz="900"/>
              <a:pPr algn="r" eaLnBrk="0" hangingPunct="0">
                <a:lnSpc>
                  <a:spcPct val="85000"/>
                </a:lnSpc>
                <a:spcBef>
                  <a:spcPct val="20000"/>
                </a:spcBef>
              </a:pPr>
              <a:t>52</a:t>
            </a:fld>
            <a:endParaRPr lang="en-US" sz="900"/>
          </a:p>
        </p:txBody>
      </p:sp>
      <p:sp>
        <p:nvSpPr>
          <p:cNvPr id="14340" name="Rectangle 2"/>
          <p:cNvSpPr>
            <a:spLocks noGrp="1" noChangeArrowheads="1"/>
          </p:cNvSpPr>
          <p:nvPr>
            <p:ph type="title" idx="4294967295"/>
          </p:nvPr>
        </p:nvSpPr>
        <p:spPr>
          <a:xfrm>
            <a:off x="298450" y="90488"/>
            <a:ext cx="7608888" cy="860425"/>
          </a:xfrm>
        </p:spPr>
        <p:txBody>
          <a:bodyPr/>
          <a:lstStyle/>
          <a:p>
            <a:r>
              <a:rPr lang="en-US" smtClean="0"/>
              <a:t>Private Passenger Auto DWP Growth: </a:t>
            </a:r>
            <a:br>
              <a:rPr lang="en-US" smtClean="0"/>
            </a:br>
            <a:r>
              <a:rPr lang="en-US" smtClean="0"/>
              <a:t>LA vs. U.S., 2002-2011</a:t>
            </a:r>
          </a:p>
        </p:txBody>
      </p:sp>
      <p:sp>
        <p:nvSpPr>
          <p:cNvPr id="1434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569325" cy="4887912"/>
        </p:xfrm>
        <a:graphic>
          <a:graphicData uri="http://schemas.openxmlformats.org/presentationml/2006/ole">
            <p:oleObj spid="_x0000_s19497986" name="Chart" r:id="rId4" imgW="8601126" imgH="4600478" progId="MSGraph.Chart.8">
              <p:embed followColorScheme="full"/>
            </p:oleObj>
          </a:graphicData>
        </a:graphic>
      </p:graphicFrame>
      <p:sp>
        <p:nvSpPr>
          <p:cNvPr id="1434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6124575" y="136842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2.5%</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LA: 4.1%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1FDFA5A-CE9B-43ED-A5CB-EDA10BE28D1C}" type="slidenum">
              <a:rPr lang="en-US" sz="900"/>
              <a:pPr algn="r" eaLnBrk="0" hangingPunct="0">
                <a:lnSpc>
                  <a:spcPct val="85000"/>
                </a:lnSpc>
                <a:spcBef>
                  <a:spcPct val="20000"/>
                </a:spcBef>
              </a:pPr>
              <a:t>53</a:t>
            </a:fld>
            <a:endParaRPr lang="en-US" sz="900"/>
          </a:p>
        </p:txBody>
      </p:sp>
      <p:sp>
        <p:nvSpPr>
          <p:cNvPr id="15364" name="Rectangle 2"/>
          <p:cNvSpPr>
            <a:spLocks noGrp="1" noChangeArrowheads="1"/>
          </p:cNvSpPr>
          <p:nvPr>
            <p:ph type="title" idx="4294967295"/>
          </p:nvPr>
        </p:nvSpPr>
        <p:spPr>
          <a:xfrm>
            <a:off x="298450" y="90488"/>
            <a:ext cx="7608888" cy="860425"/>
          </a:xfrm>
        </p:spPr>
        <p:txBody>
          <a:bodyPr/>
          <a:lstStyle/>
          <a:p>
            <a:r>
              <a:rPr lang="en-US" smtClean="0"/>
              <a:t>Homeowner’s MP DWP Growth: </a:t>
            </a:r>
            <a:br>
              <a:rPr lang="en-US" smtClean="0"/>
            </a:br>
            <a:r>
              <a:rPr lang="en-US" smtClean="0"/>
              <a:t>LA vs. U.S., 2002-2011</a:t>
            </a:r>
          </a:p>
        </p:txBody>
      </p:sp>
      <p:sp>
        <p:nvSpPr>
          <p:cNvPr id="1536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p:oleObj spid="_x0000_s19499010" name="Chart" r:id="rId4" imgW="8601126" imgH="4600478" progId="MSGraph.Chart.8">
              <p:embed followColorScheme="full"/>
            </p:oleObj>
          </a:graphicData>
        </a:graphic>
      </p:graphicFrame>
      <p:sp>
        <p:nvSpPr>
          <p:cNvPr id="1536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170488" y="13954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7.1%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LA: 9.1%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54</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78224" y="4397375"/>
            <a:ext cx="801444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Catastrophe Losses in Recent Years Have Been Very High</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54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55</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p:oleObj spid="_x0000_s19104770" name="Chart" r:id="rId4" imgW="8543899" imgH="3552866" progId="MSGraph.Chart.8">
              <p:embed followColorScheme="full"/>
            </p:oleObj>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6/2/13. Includes $2.6B for 2013:Q1 (PCS) and $5.32B for the period 4/1 – 6/2/13 (Aon Benfield Monthly Global Catastrophe Recap).</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Below Average But Q3 Is Typically the Costliest Quarter.</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likely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302692"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2012 </a:t>
            </a:r>
            <a:r>
              <a:rPr lang="en-US" sz="1600" b="1" dirty="0">
                <a:solidFill>
                  <a:srgbClr val="225A7A"/>
                </a:solidFill>
              </a:rPr>
              <a:t>Dollars)</a:t>
            </a: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55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1920" y="74930"/>
            <a:ext cx="7513320" cy="719138"/>
          </a:xfrm>
        </p:spPr>
        <p:txBody>
          <a:bodyPr/>
          <a:lstStyle/>
          <a:p>
            <a:pPr>
              <a:defRPr/>
            </a:pPr>
            <a:r>
              <a:rPr lang="en-US" kern="1200" dirty="0" smtClean="0">
                <a:solidFill>
                  <a:srgbClr val="28688C"/>
                </a:solidFill>
                <a:latin typeface="Arial"/>
                <a:ea typeface="Arial Unicode MS"/>
                <a:cs typeface="Arial"/>
              </a:rPr>
              <a:t>Scenes from my Visit to Moore, OK, Tornado: High Claim Severity</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56</a:t>
            </a:fld>
            <a:endParaRPr lang="en-US" sz="1000" dirty="0">
              <a:solidFill>
                <a:srgbClr val="000000">
                  <a:lumMod val="75000"/>
                </a:srgbClr>
              </a:solidFill>
              <a:cs typeface="Arial" charset="0"/>
            </a:endParaRPr>
          </a:p>
        </p:txBody>
      </p:sp>
      <p:pic>
        <p:nvPicPr>
          <p:cNvPr id="11" name="Picture 10" descr="photo 11.JPG"/>
          <p:cNvPicPr>
            <a:picLocks noChangeAspect="1"/>
          </p:cNvPicPr>
          <p:nvPr/>
        </p:nvPicPr>
        <p:blipFill>
          <a:blip r:embed="rId3" cstate="email"/>
          <a:stretch>
            <a:fillRect/>
          </a:stretch>
        </p:blipFill>
        <p:spPr>
          <a:xfrm>
            <a:off x="6664960" y="4922520"/>
            <a:ext cx="2479040" cy="1859280"/>
          </a:xfrm>
          <a:prstGeom prst="rect">
            <a:avLst/>
          </a:prstGeom>
        </p:spPr>
      </p:pic>
      <p:pic>
        <p:nvPicPr>
          <p:cNvPr id="16" name="Picture 15" descr="photo 6.JPG"/>
          <p:cNvPicPr>
            <a:picLocks noChangeAspect="1"/>
          </p:cNvPicPr>
          <p:nvPr/>
        </p:nvPicPr>
        <p:blipFill>
          <a:blip r:embed="rId4" cstate="email"/>
          <a:stretch>
            <a:fillRect/>
          </a:stretch>
        </p:blipFill>
        <p:spPr>
          <a:xfrm rot="5400000">
            <a:off x="7017098" y="3400467"/>
            <a:ext cx="1681808" cy="1261356"/>
          </a:xfrm>
          <a:prstGeom prst="rect">
            <a:avLst/>
          </a:prstGeom>
        </p:spPr>
      </p:pic>
      <p:pic>
        <p:nvPicPr>
          <p:cNvPr id="23" name="Picture 22" descr="photo 9.JPG"/>
          <p:cNvPicPr>
            <a:picLocks noChangeAspect="1"/>
          </p:cNvPicPr>
          <p:nvPr/>
        </p:nvPicPr>
        <p:blipFill>
          <a:blip r:embed="rId5" cstate="email"/>
          <a:stretch>
            <a:fillRect/>
          </a:stretch>
        </p:blipFill>
        <p:spPr>
          <a:xfrm>
            <a:off x="91440" y="4251960"/>
            <a:ext cx="3373120" cy="2529840"/>
          </a:xfrm>
          <a:prstGeom prst="rect">
            <a:avLst/>
          </a:prstGeom>
        </p:spPr>
      </p:pic>
      <p:pic>
        <p:nvPicPr>
          <p:cNvPr id="25" name="Picture 24" descr="photo 12.JPG"/>
          <p:cNvPicPr>
            <a:picLocks noChangeAspect="1"/>
          </p:cNvPicPr>
          <p:nvPr/>
        </p:nvPicPr>
        <p:blipFill>
          <a:blip r:embed="rId6" cstate="email"/>
          <a:stretch>
            <a:fillRect/>
          </a:stretch>
        </p:blipFill>
        <p:spPr>
          <a:xfrm>
            <a:off x="6074368" y="990600"/>
            <a:ext cx="2886752" cy="2165064"/>
          </a:xfrm>
          <a:prstGeom prst="rect">
            <a:avLst/>
          </a:prstGeom>
        </p:spPr>
      </p:pic>
      <p:pic>
        <p:nvPicPr>
          <p:cNvPr id="26" name="Picture 25" descr="photo 7.JPG"/>
          <p:cNvPicPr>
            <a:picLocks noChangeAspect="1"/>
          </p:cNvPicPr>
          <p:nvPr/>
        </p:nvPicPr>
        <p:blipFill>
          <a:blip r:embed="rId7" cstate="email"/>
          <a:stretch>
            <a:fillRect/>
          </a:stretch>
        </p:blipFill>
        <p:spPr>
          <a:xfrm>
            <a:off x="3479637" y="4242217"/>
            <a:ext cx="3195483" cy="2539584"/>
          </a:xfrm>
          <a:prstGeom prst="rect">
            <a:avLst/>
          </a:prstGeom>
        </p:spPr>
      </p:pic>
      <p:pic>
        <p:nvPicPr>
          <p:cNvPr id="27" name="Picture 26" descr="photo 19.JPG"/>
          <p:cNvPicPr>
            <a:picLocks noChangeAspect="1"/>
          </p:cNvPicPr>
          <p:nvPr/>
        </p:nvPicPr>
        <p:blipFill>
          <a:blip r:embed="rId8" cstate="email"/>
          <a:stretch>
            <a:fillRect/>
          </a:stretch>
        </p:blipFill>
        <p:spPr>
          <a:xfrm rot="5400000">
            <a:off x="-393329" y="1517648"/>
            <a:ext cx="3179338" cy="2270760"/>
          </a:xfrm>
          <a:prstGeom prst="rect">
            <a:avLst/>
          </a:prstGeom>
        </p:spPr>
      </p:pic>
      <p:pic>
        <p:nvPicPr>
          <p:cNvPr id="15" name="Picture 14" descr="Hartwig Med Center no logo.JPG"/>
          <p:cNvPicPr>
            <a:picLocks noChangeAspect="1"/>
          </p:cNvPicPr>
          <p:nvPr/>
        </p:nvPicPr>
        <p:blipFill>
          <a:blip r:embed="rId9" cstate="email"/>
          <a:stretch>
            <a:fillRect/>
          </a:stretch>
        </p:blipFill>
        <p:spPr>
          <a:xfrm>
            <a:off x="2366780" y="1094281"/>
            <a:ext cx="3717561" cy="2788171"/>
          </a:xfrm>
          <a:prstGeom prst="rect">
            <a:avLst/>
          </a:prstGeom>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57</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p:oleObj spid="_x0000_s14962690" name="Chart" r:id="rId4" imgW="8419996" imgH="3371740" progId="MSGraph.Chart.8">
              <p:embed followColorScheme="full"/>
            </p:oleObj>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could become the 4</a:t>
            </a:r>
            <a:r>
              <a:rPr lang="en-US" sz="2400" b="1" baseline="30000" dirty="0" smtClean="0">
                <a:solidFill>
                  <a:srgbClr val="FFFFFF"/>
                </a:solidFill>
              </a:rPr>
              <a:t>th</a:t>
            </a:r>
            <a:r>
              <a:rPr lang="en-US" sz="2400" b="1" dirty="0" smtClean="0">
                <a:solidFill>
                  <a:srgbClr val="FFFFFF"/>
                </a:solidFill>
              </a:rPr>
              <a:t> or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58</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1970-2012*</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p:oleObj spid="_x0000_s14059522" name="Chart" r:id="rId4" imgW="8401100" imgH="3371740" progId="MSGraph.Chart.8">
              <p:embed followColorScheme="full"/>
            </p:oleObj>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 name="Rechteck 11"/>
          <p:cNvSpPr/>
          <p:nvPr/>
        </p:nvSpPr>
        <p:spPr>
          <a:xfrm>
            <a:off x="269875" y="1362101"/>
            <a:ext cx="8568952" cy="42306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5" name="Grafik 84" descr="Dez12_alle_klein_alle_signif.jpg"/>
          <p:cNvPicPr>
            <a:picLocks noChangeAspect="1"/>
          </p:cNvPicPr>
          <p:nvPr>
            <p:custDataLst>
              <p:tags r:id="rId2"/>
            </p:custDataLst>
          </p:nvPr>
        </p:nvPicPr>
        <p:blipFill>
          <a:blip r:embed="rId7" cstate="email"/>
          <a:srcRect/>
          <a:stretch>
            <a:fillRect/>
          </a:stretch>
        </p:blipFill>
        <p:spPr>
          <a:xfrm>
            <a:off x="480951" y="1370062"/>
            <a:ext cx="8182099" cy="4203865"/>
          </a:xfrm>
          <a:prstGeom prst="rect">
            <a:avLst/>
          </a:prstGeom>
        </p:spPr>
      </p:pic>
      <p:sp>
        <p:nvSpPr>
          <p:cNvPr id="6" name="Textfeld 86"/>
          <p:cNvSpPr txBox="1"/>
          <p:nvPr/>
        </p:nvSpPr>
        <p:spPr>
          <a:xfrm>
            <a:off x="1053535" y="4060532"/>
            <a:ext cx="1095172"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Mexico, 20 March</a:t>
            </a:r>
          </a:p>
        </p:txBody>
      </p:sp>
      <p:sp>
        <p:nvSpPr>
          <p:cNvPr id="7" name="Textfeld 87"/>
          <p:cNvSpPr txBox="1"/>
          <p:nvPr/>
        </p:nvSpPr>
        <p:spPr>
          <a:xfrm>
            <a:off x="4253257" y="3219708"/>
            <a:ext cx="973343" cy="507831"/>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Italy, </a:t>
            </a:r>
          </a:p>
          <a:p>
            <a:pPr>
              <a:defRPr/>
            </a:pPr>
            <a:r>
              <a:rPr lang="en-US" sz="900" dirty="0" smtClean="0">
                <a:solidFill>
                  <a:prstClr val="black"/>
                </a:solidFill>
              </a:rPr>
              <a:t>29 May/3 June</a:t>
            </a:r>
            <a:endParaRPr lang="de-DE" sz="1000" dirty="0" smtClean="0">
              <a:solidFill>
                <a:srgbClr val="111111"/>
              </a:solidFill>
            </a:endParaRPr>
          </a:p>
        </p:txBody>
      </p:sp>
      <p:sp>
        <p:nvSpPr>
          <p:cNvPr id="8" name="Textfeld 89"/>
          <p:cNvSpPr txBox="1"/>
          <p:nvPr/>
        </p:nvSpPr>
        <p:spPr>
          <a:xfrm>
            <a:off x="5199717" y="3598114"/>
            <a:ext cx="1055097" cy="384721"/>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Iran, </a:t>
            </a:r>
            <a:r>
              <a:rPr lang="de-DE" sz="1000" dirty="0" smtClean="0">
                <a:solidFill>
                  <a:srgbClr val="111111"/>
                </a:solidFill>
              </a:rPr>
              <a:t>11 August</a:t>
            </a:r>
          </a:p>
        </p:txBody>
      </p:sp>
      <p:sp>
        <p:nvSpPr>
          <p:cNvPr id="9" name="Textfeld 90"/>
          <p:cNvSpPr txBox="1"/>
          <p:nvPr/>
        </p:nvSpPr>
        <p:spPr>
          <a:xfrm>
            <a:off x="582950" y="3353622"/>
            <a:ext cx="1614545"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Storms, tornadoes</a:t>
            </a:r>
          </a:p>
          <a:p>
            <a:pPr>
              <a:defRPr/>
            </a:pPr>
            <a:r>
              <a:rPr lang="en-US" sz="900" dirty="0" smtClean="0">
                <a:solidFill>
                  <a:prstClr val="black"/>
                </a:solidFill>
              </a:rPr>
              <a:t>USA, </a:t>
            </a:r>
            <a:r>
              <a:rPr lang="de-DE" sz="900" dirty="0" smtClean="0">
                <a:solidFill>
                  <a:prstClr val="black"/>
                </a:solidFill>
              </a:rPr>
              <a:t>2</a:t>
            </a:r>
            <a:r>
              <a:rPr lang="en-US" sz="900" dirty="0" smtClean="0">
                <a:solidFill>
                  <a:srgbClr val="000000"/>
                </a:solidFill>
              </a:rPr>
              <a:t>–</a:t>
            </a:r>
            <a:r>
              <a:rPr lang="de-DE" sz="900" dirty="0" smtClean="0">
                <a:solidFill>
                  <a:prstClr val="black"/>
                </a:solidFill>
              </a:rPr>
              <a:t>4 March</a:t>
            </a:r>
            <a:endParaRPr lang="en-US" sz="900" dirty="0" smtClean="0">
              <a:solidFill>
                <a:prstClr val="black"/>
              </a:solidFill>
            </a:endParaRPr>
          </a:p>
          <a:p>
            <a:pPr>
              <a:defRPr/>
            </a:pPr>
            <a:endParaRPr lang="de-DE" sz="1000" dirty="0" smtClean="0">
              <a:solidFill>
                <a:srgbClr val="111111"/>
              </a:solidFill>
            </a:endParaRPr>
          </a:p>
        </p:txBody>
      </p:sp>
      <p:sp>
        <p:nvSpPr>
          <p:cNvPr id="10" name="Textfeld 92"/>
          <p:cNvSpPr txBox="1"/>
          <p:nvPr/>
        </p:nvSpPr>
        <p:spPr>
          <a:xfrm>
            <a:off x="1427680" y="2100405"/>
            <a:ext cx="106952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Weather</a:t>
            </a:r>
          </a:p>
          <a:p>
            <a:pPr>
              <a:defRPr/>
            </a:pPr>
            <a:r>
              <a:rPr lang="en-US" sz="900" dirty="0" smtClean="0">
                <a:solidFill>
                  <a:prstClr val="black"/>
                </a:solidFill>
              </a:rPr>
              <a:t>USA, 28</a:t>
            </a:r>
            <a:r>
              <a:rPr lang="en-US" sz="900" dirty="0" smtClean="0">
                <a:solidFill>
                  <a:srgbClr val="000000"/>
                </a:solidFill>
              </a:rPr>
              <a:t>–</a:t>
            </a:r>
            <a:r>
              <a:rPr lang="en-US" sz="900" dirty="0" smtClean="0">
                <a:solidFill>
                  <a:prstClr val="black"/>
                </a:solidFill>
              </a:rPr>
              <a:t>29 April</a:t>
            </a:r>
          </a:p>
          <a:p>
            <a:pPr>
              <a:defRPr/>
            </a:pPr>
            <a:endParaRPr lang="de-DE" sz="1000" dirty="0" smtClean="0">
              <a:solidFill>
                <a:srgbClr val="111111"/>
              </a:solidFill>
            </a:endParaRPr>
          </a:p>
        </p:txBody>
      </p:sp>
      <p:sp>
        <p:nvSpPr>
          <p:cNvPr id="11" name="Textfeld 93"/>
          <p:cNvSpPr txBox="1"/>
          <p:nvPr/>
        </p:nvSpPr>
        <p:spPr>
          <a:xfrm>
            <a:off x="2687091" y="2300779"/>
            <a:ext cx="129394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storms</a:t>
            </a:r>
          </a:p>
          <a:p>
            <a:pPr>
              <a:defRPr/>
            </a:pPr>
            <a:r>
              <a:rPr lang="en-US" sz="900" dirty="0" smtClean="0">
                <a:solidFill>
                  <a:prstClr val="black"/>
                </a:solidFill>
              </a:rPr>
              <a:t>USA, 28 June </a:t>
            </a:r>
            <a:r>
              <a:rPr lang="en-US" sz="900" dirty="0" smtClean="0">
                <a:solidFill>
                  <a:srgbClr val="000000"/>
                </a:solidFill>
              </a:rPr>
              <a:t>–</a:t>
            </a:r>
            <a:r>
              <a:rPr lang="en-US" sz="900" dirty="0" smtClean="0">
                <a:solidFill>
                  <a:prstClr val="black"/>
                </a:solidFill>
              </a:rPr>
              <a:t>2 July</a:t>
            </a:r>
          </a:p>
          <a:p>
            <a:pPr>
              <a:defRPr/>
            </a:pPr>
            <a:endParaRPr lang="de-DE" sz="1000" dirty="0" smtClean="0">
              <a:solidFill>
                <a:srgbClr val="111111"/>
              </a:solidFill>
            </a:endParaRPr>
          </a:p>
        </p:txBody>
      </p:sp>
      <p:sp>
        <p:nvSpPr>
          <p:cNvPr id="12" name="Rechteck 96"/>
          <p:cNvSpPr/>
          <p:nvPr/>
        </p:nvSpPr>
        <p:spPr>
          <a:xfrm>
            <a:off x="2931450" y="3338899"/>
            <a:ext cx="1097318" cy="507831"/>
          </a:xfrm>
          <a:prstGeom prst="rect">
            <a:avLst/>
          </a:prstGeom>
        </p:spPr>
        <p:txBody>
          <a:bodyPr wrap="square">
            <a:spAutoFit/>
          </a:bodyPr>
          <a:lstStyle/>
          <a:p>
            <a:pPr>
              <a:defRPr/>
            </a:pPr>
            <a:r>
              <a:rPr lang="en-US" sz="900" b="1" dirty="0" smtClean="0">
                <a:solidFill>
                  <a:prstClr val="black"/>
                </a:solidFill>
              </a:rPr>
              <a:t>Hurricane Isaac</a:t>
            </a:r>
          </a:p>
          <a:p>
            <a:pPr>
              <a:defRPr/>
            </a:pPr>
            <a:r>
              <a:rPr lang="en-US" sz="900" dirty="0" smtClean="0">
                <a:solidFill>
                  <a:prstClr val="black"/>
                </a:solidFill>
              </a:rPr>
              <a:t>USA, Caribbean</a:t>
            </a:r>
          </a:p>
          <a:p>
            <a:pPr>
              <a:defRPr/>
            </a:pPr>
            <a:r>
              <a:rPr lang="en-US" sz="900" dirty="0" smtClean="0">
                <a:solidFill>
                  <a:prstClr val="black"/>
                </a:solidFill>
              </a:rPr>
              <a:t>24</a:t>
            </a:r>
            <a:r>
              <a:rPr lang="en-US" sz="900" dirty="0" smtClean="0">
                <a:solidFill>
                  <a:srgbClr val="000000"/>
                </a:solidFill>
              </a:rPr>
              <a:t>–</a:t>
            </a:r>
            <a:r>
              <a:rPr lang="en-US" sz="900" dirty="0" smtClean="0">
                <a:solidFill>
                  <a:prstClr val="black"/>
                </a:solidFill>
              </a:rPr>
              <a:t>31 August</a:t>
            </a:r>
          </a:p>
        </p:txBody>
      </p:sp>
      <p:sp>
        <p:nvSpPr>
          <p:cNvPr id="13" name="Rechteck 97"/>
          <p:cNvSpPr/>
          <p:nvPr/>
        </p:nvSpPr>
        <p:spPr>
          <a:xfrm>
            <a:off x="2856441" y="2842073"/>
            <a:ext cx="1097318" cy="507831"/>
          </a:xfrm>
          <a:prstGeom prst="rect">
            <a:avLst/>
          </a:prstGeom>
        </p:spPr>
        <p:txBody>
          <a:bodyPr wrap="square">
            <a:spAutoFit/>
          </a:bodyPr>
          <a:lstStyle/>
          <a:p>
            <a:pPr>
              <a:defRPr/>
            </a:pPr>
            <a:r>
              <a:rPr lang="en-US" sz="900" b="1" dirty="0" smtClean="0">
                <a:solidFill>
                  <a:prstClr val="black"/>
                </a:solidFill>
              </a:rPr>
              <a:t>Hurricane Sandy</a:t>
            </a:r>
          </a:p>
          <a:p>
            <a:pPr>
              <a:defRPr/>
            </a:pPr>
            <a:r>
              <a:rPr lang="en-US" sz="900" dirty="0" smtClean="0">
                <a:solidFill>
                  <a:prstClr val="black"/>
                </a:solidFill>
              </a:rPr>
              <a:t>USA, Caribbean</a:t>
            </a:r>
          </a:p>
          <a:p>
            <a:pPr>
              <a:defRPr/>
            </a:pPr>
            <a:r>
              <a:rPr lang="en-US" sz="900" dirty="0" smtClean="0">
                <a:solidFill>
                  <a:prstClr val="black"/>
                </a:solidFill>
              </a:rPr>
              <a:t>24</a:t>
            </a:r>
            <a:r>
              <a:rPr lang="en-US" sz="900" dirty="0" smtClean="0">
                <a:solidFill>
                  <a:srgbClr val="000000"/>
                </a:solidFill>
              </a:rPr>
              <a:t>–</a:t>
            </a:r>
            <a:r>
              <a:rPr lang="en-US" sz="900" dirty="0" smtClean="0">
                <a:solidFill>
                  <a:prstClr val="black"/>
                </a:solidFill>
              </a:rPr>
              <a:t>31 October</a:t>
            </a:r>
          </a:p>
        </p:txBody>
      </p:sp>
      <p:sp>
        <p:nvSpPr>
          <p:cNvPr id="14" name="Textfeld 98"/>
          <p:cNvSpPr txBox="1"/>
          <p:nvPr/>
        </p:nvSpPr>
        <p:spPr>
          <a:xfrm>
            <a:off x="5785994" y="4627860"/>
            <a:ext cx="130676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flash floods</a:t>
            </a:r>
          </a:p>
          <a:p>
            <a:pPr>
              <a:defRPr/>
            </a:pPr>
            <a:r>
              <a:rPr lang="en-US" sz="900" dirty="0" smtClean="0">
                <a:solidFill>
                  <a:prstClr val="black"/>
                </a:solidFill>
              </a:rPr>
              <a:t>Australia, Jan – Feb </a:t>
            </a:r>
          </a:p>
          <a:p>
            <a:pPr>
              <a:defRPr/>
            </a:pPr>
            <a:endParaRPr lang="de-DE" sz="1000" dirty="0" smtClean="0">
              <a:solidFill>
                <a:srgbClr val="111111"/>
              </a:solidFill>
            </a:endParaRPr>
          </a:p>
        </p:txBody>
      </p:sp>
      <p:sp>
        <p:nvSpPr>
          <p:cNvPr id="15" name="Textfeld 100"/>
          <p:cNvSpPr txBox="1"/>
          <p:nvPr/>
        </p:nvSpPr>
        <p:spPr>
          <a:xfrm>
            <a:off x="5625225" y="2267284"/>
            <a:ext cx="1031051"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Flash Floods</a:t>
            </a:r>
          </a:p>
          <a:p>
            <a:pPr>
              <a:defRPr/>
            </a:pPr>
            <a:r>
              <a:rPr lang="en-US" sz="900" dirty="0" smtClean="0">
                <a:solidFill>
                  <a:prstClr val="black"/>
                </a:solidFill>
              </a:rPr>
              <a:t>Russia, 6</a:t>
            </a:r>
            <a:r>
              <a:rPr lang="en-US" sz="900" dirty="0" smtClean="0">
                <a:solidFill>
                  <a:srgbClr val="000000"/>
                </a:solidFill>
              </a:rPr>
              <a:t>–</a:t>
            </a:r>
            <a:r>
              <a:rPr lang="en-US" sz="900" dirty="0" smtClean="0">
                <a:solidFill>
                  <a:prstClr val="black"/>
                </a:solidFill>
              </a:rPr>
              <a:t>8</a:t>
            </a:r>
            <a:r>
              <a:rPr lang="en-US" sz="900" dirty="0" smtClean="0">
                <a:solidFill>
                  <a:srgbClr val="000000"/>
                </a:solidFill>
              </a:rPr>
              <a:t> July</a:t>
            </a:r>
            <a:endParaRPr lang="en-US" sz="900" dirty="0" smtClean="0">
              <a:solidFill>
                <a:prstClr val="black"/>
              </a:solidFill>
            </a:endParaRPr>
          </a:p>
          <a:p>
            <a:pPr>
              <a:defRPr/>
            </a:pPr>
            <a:endParaRPr lang="de-DE" sz="1000" dirty="0" smtClean="0">
              <a:solidFill>
                <a:srgbClr val="111111"/>
              </a:solidFill>
            </a:endParaRPr>
          </a:p>
        </p:txBody>
      </p:sp>
      <p:sp>
        <p:nvSpPr>
          <p:cNvPr id="16" name="Textfeld 102"/>
          <p:cNvSpPr txBox="1"/>
          <p:nvPr/>
        </p:nvSpPr>
        <p:spPr>
          <a:xfrm>
            <a:off x="7569284" y="2244953"/>
            <a:ext cx="1389930" cy="5232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Floods</a:t>
            </a:r>
          </a:p>
          <a:p>
            <a:pPr>
              <a:defRPr/>
            </a:pPr>
            <a:r>
              <a:rPr lang="en-US" sz="900" dirty="0" smtClean="0">
                <a:solidFill>
                  <a:prstClr val="black"/>
                </a:solidFill>
              </a:rPr>
              <a:t>China, 21</a:t>
            </a:r>
            <a:r>
              <a:rPr lang="en-US" sz="900" dirty="0" smtClean="0">
                <a:solidFill>
                  <a:srgbClr val="000000"/>
                </a:solidFill>
              </a:rPr>
              <a:t>–</a:t>
            </a:r>
            <a:r>
              <a:rPr lang="en-US" sz="900" dirty="0" smtClean="0">
                <a:solidFill>
                  <a:prstClr val="black"/>
                </a:solidFill>
              </a:rPr>
              <a:t>24 July</a:t>
            </a:r>
          </a:p>
          <a:p>
            <a:pPr>
              <a:defRPr/>
            </a:pPr>
            <a:endParaRPr lang="de-DE" sz="1000" dirty="0" smtClean="0">
              <a:solidFill>
                <a:srgbClr val="111111"/>
              </a:solidFill>
            </a:endParaRPr>
          </a:p>
        </p:txBody>
      </p:sp>
      <p:sp>
        <p:nvSpPr>
          <p:cNvPr id="17" name="Textfeld 104"/>
          <p:cNvSpPr txBox="1"/>
          <p:nvPr/>
        </p:nvSpPr>
        <p:spPr>
          <a:xfrm>
            <a:off x="406653" y="2879715"/>
            <a:ext cx="954107"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Drought</a:t>
            </a:r>
          </a:p>
          <a:p>
            <a:pPr>
              <a:defRPr/>
            </a:pPr>
            <a:r>
              <a:rPr lang="en-US" sz="900" dirty="0" smtClean="0">
                <a:solidFill>
                  <a:prstClr val="black"/>
                </a:solidFill>
              </a:rPr>
              <a:t>USA, Summer</a:t>
            </a:r>
          </a:p>
          <a:p>
            <a:pPr>
              <a:defRPr/>
            </a:pPr>
            <a:endParaRPr lang="de-DE" sz="1000" dirty="0" smtClean="0">
              <a:solidFill>
                <a:srgbClr val="111111"/>
              </a:solidFill>
            </a:endParaRPr>
          </a:p>
        </p:txBody>
      </p:sp>
      <p:sp>
        <p:nvSpPr>
          <p:cNvPr id="18" name="Textfeld 105"/>
          <p:cNvSpPr txBox="1"/>
          <p:nvPr/>
        </p:nvSpPr>
        <p:spPr>
          <a:xfrm>
            <a:off x="4997274" y="1661583"/>
            <a:ext cx="156324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Cold Wave</a:t>
            </a:r>
          </a:p>
          <a:p>
            <a:pPr>
              <a:defRPr/>
            </a:pPr>
            <a:r>
              <a:rPr lang="en-US" sz="900" dirty="0" smtClean="0">
                <a:solidFill>
                  <a:prstClr val="black"/>
                </a:solidFill>
              </a:rPr>
              <a:t>Eastern Europe, Jan – Feb</a:t>
            </a:r>
          </a:p>
          <a:p>
            <a:pPr>
              <a:defRPr/>
            </a:pPr>
            <a:endParaRPr lang="de-DE" sz="1000" dirty="0" smtClean="0">
              <a:solidFill>
                <a:srgbClr val="111111"/>
              </a:solidFill>
            </a:endParaRPr>
          </a:p>
        </p:txBody>
      </p:sp>
      <p:sp>
        <p:nvSpPr>
          <p:cNvPr id="19" name="Textfeld 107"/>
          <p:cNvSpPr txBox="1"/>
          <p:nvPr/>
        </p:nvSpPr>
        <p:spPr>
          <a:xfrm>
            <a:off x="6410274" y="1960047"/>
            <a:ext cx="1370888" cy="523220"/>
          </a:xfrm>
          <a:prstGeom prst="rect">
            <a:avLst/>
          </a:prstGeom>
          <a:noFill/>
          <a:ln w="9525">
            <a:noFill/>
            <a:miter lim="800000"/>
            <a:headEnd/>
            <a:tailEnd/>
          </a:ln>
        </p:spPr>
        <p:txBody>
          <a:bodyPr wrap="none">
            <a:spAutoFit/>
          </a:bodyPr>
          <a:lstStyle/>
          <a:p>
            <a:pPr>
              <a:defRPr/>
            </a:pPr>
            <a:r>
              <a:rPr lang="de-DE" sz="900" b="1" dirty="0" err="1" smtClean="0">
                <a:solidFill>
                  <a:prstClr val="black"/>
                </a:solidFill>
              </a:rPr>
              <a:t>Cold</a:t>
            </a:r>
            <a:r>
              <a:rPr lang="de-DE" sz="900" b="1" dirty="0" smtClean="0">
                <a:solidFill>
                  <a:prstClr val="black"/>
                </a:solidFill>
              </a:rPr>
              <a:t> Wave</a:t>
            </a:r>
            <a:endParaRPr lang="en-US" sz="900" b="1" dirty="0" smtClean="0">
              <a:solidFill>
                <a:prstClr val="black"/>
              </a:solidFill>
            </a:endParaRPr>
          </a:p>
          <a:p>
            <a:pPr>
              <a:defRPr/>
            </a:pPr>
            <a:r>
              <a:rPr lang="en-US" sz="900" dirty="0" smtClean="0">
                <a:solidFill>
                  <a:prstClr val="black"/>
                </a:solidFill>
              </a:rPr>
              <a:t>Afghanistan, Jan – Mar</a:t>
            </a:r>
          </a:p>
          <a:p>
            <a:pPr>
              <a:defRPr/>
            </a:pPr>
            <a:endParaRPr lang="de-DE" sz="1000" dirty="0" smtClean="0">
              <a:solidFill>
                <a:srgbClr val="111111"/>
              </a:solidFill>
            </a:endParaRPr>
          </a:p>
        </p:txBody>
      </p:sp>
      <p:sp>
        <p:nvSpPr>
          <p:cNvPr id="20" name="Textfeld 109"/>
          <p:cNvSpPr txBox="1"/>
          <p:nvPr/>
        </p:nvSpPr>
        <p:spPr>
          <a:xfrm>
            <a:off x="3357615" y="1746789"/>
            <a:ext cx="1069524" cy="6617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United Kingdom, </a:t>
            </a:r>
          </a:p>
          <a:p>
            <a:pPr>
              <a:defRPr/>
            </a:pPr>
            <a:r>
              <a:rPr lang="en-US" sz="900" dirty="0" smtClean="0">
                <a:solidFill>
                  <a:prstClr val="black"/>
                </a:solidFill>
              </a:rPr>
              <a:t>21–27 November</a:t>
            </a:r>
          </a:p>
          <a:p>
            <a:pPr>
              <a:defRPr/>
            </a:pPr>
            <a:endParaRPr lang="de-DE" sz="1000" dirty="0" smtClean="0">
              <a:solidFill>
                <a:srgbClr val="111111"/>
              </a:solidFill>
            </a:endParaRPr>
          </a:p>
        </p:txBody>
      </p:sp>
      <p:sp>
        <p:nvSpPr>
          <p:cNvPr id="21" name="Textfeld 110"/>
          <p:cNvSpPr txBox="1"/>
          <p:nvPr/>
        </p:nvSpPr>
        <p:spPr>
          <a:xfrm>
            <a:off x="7772400" y="4110161"/>
            <a:ext cx="1191352" cy="6617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Typhoon </a:t>
            </a:r>
            <a:r>
              <a:rPr lang="en-US" sz="900" b="1" dirty="0" err="1" smtClean="0">
                <a:solidFill>
                  <a:prstClr val="black"/>
                </a:solidFill>
              </a:rPr>
              <a:t>Bopha</a:t>
            </a:r>
            <a:r>
              <a:rPr lang="en-US" sz="900" b="1" dirty="0" smtClean="0">
                <a:solidFill>
                  <a:prstClr val="black"/>
                </a:solidFill>
              </a:rPr>
              <a:t> </a:t>
            </a:r>
            <a:r>
              <a:rPr lang="en-US" sz="900" dirty="0" smtClean="0">
                <a:solidFill>
                  <a:prstClr val="black"/>
                </a:solidFill>
              </a:rPr>
              <a:t> Philippines,          4</a:t>
            </a:r>
            <a:r>
              <a:rPr lang="en-US" sz="900" dirty="0" smtClean="0">
                <a:solidFill>
                  <a:srgbClr val="000000"/>
                </a:solidFill>
              </a:rPr>
              <a:t>–</a:t>
            </a:r>
            <a:r>
              <a:rPr lang="en-US" sz="900" dirty="0" smtClean="0">
                <a:solidFill>
                  <a:prstClr val="black"/>
                </a:solidFill>
              </a:rPr>
              <a:t>5 December</a:t>
            </a:r>
          </a:p>
          <a:p>
            <a:pPr>
              <a:defRPr/>
            </a:pPr>
            <a:endParaRPr lang="de-DE" sz="1000" dirty="0" smtClean="0">
              <a:solidFill>
                <a:srgbClr val="111111"/>
              </a:solidFill>
            </a:endParaRPr>
          </a:p>
        </p:txBody>
      </p:sp>
      <p:grpSp>
        <p:nvGrpSpPr>
          <p:cNvPr id="2" name="Gruppieren 176"/>
          <p:cNvGrpSpPr/>
          <p:nvPr>
            <p:custDataLst>
              <p:tags r:id="rId3"/>
            </p:custDataLst>
          </p:nvPr>
        </p:nvGrpSpPr>
        <p:grpSpPr>
          <a:xfrm>
            <a:off x="263588" y="2663948"/>
            <a:ext cx="1809429" cy="463684"/>
            <a:chOff x="287338" y="2528900"/>
            <a:chExt cx="1809429" cy="463684"/>
          </a:xfrm>
        </p:grpSpPr>
        <p:sp>
          <p:nvSpPr>
            <p:cNvPr id="23" name="Textfeld 114"/>
            <p:cNvSpPr txBox="1"/>
            <p:nvPr/>
          </p:nvSpPr>
          <p:spPr>
            <a:xfrm>
              <a:off x="287338" y="2528900"/>
              <a:ext cx="184731" cy="246221"/>
            </a:xfrm>
            <a:prstGeom prst="rect">
              <a:avLst/>
            </a:prstGeom>
            <a:noFill/>
            <a:ln w="9525">
              <a:noFill/>
              <a:miter lim="800000"/>
              <a:headEnd/>
              <a:tailEnd/>
            </a:ln>
          </p:spPr>
          <p:txBody>
            <a:bodyPr wrap="none">
              <a:spAutoFit/>
            </a:bodyPr>
            <a:lstStyle/>
            <a:p>
              <a:pPr>
                <a:defRPr/>
              </a:pPr>
              <a:endParaRPr lang="de-DE" sz="1000" dirty="0" smtClean="0">
                <a:solidFill>
                  <a:srgbClr val="111111"/>
                </a:solidFill>
              </a:endParaRPr>
            </a:p>
          </p:txBody>
        </p:sp>
        <p:cxnSp>
          <p:nvCxnSpPr>
            <p:cNvPr id="24" name="Gerade Verbindung 115"/>
            <p:cNvCxnSpPr/>
            <p:nvPr/>
          </p:nvCxnSpPr>
          <p:spPr>
            <a:xfrm flipH="1" flipV="1">
              <a:off x="1318161" y="2992584"/>
              <a:ext cx="778606" cy="0"/>
            </a:xfrm>
            <a:prstGeom prst="line">
              <a:avLst/>
            </a:prstGeom>
          </p:spPr>
          <p:style>
            <a:lnRef idx="1">
              <a:schemeClr val="dk1"/>
            </a:lnRef>
            <a:fillRef idx="0">
              <a:schemeClr val="dk1"/>
            </a:fillRef>
            <a:effectRef idx="0">
              <a:schemeClr val="dk1"/>
            </a:effectRef>
            <a:fontRef idx="minor">
              <a:schemeClr val="tx1"/>
            </a:fontRef>
          </p:style>
        </p:cxnSp>
      </p:grpSp>
      <p:cxnSp>
        <p:nvCxnSpPr>
          <p:cNvPr id="25" name="Gerade Verbindung 116"/>
          <p:cNvCxnSpPr/>
          <p:nvPr/>
        </p:nvCxnSpPr>
        <p:spPr>
          <a:xfrm flipV="1">
            <a:off x="2313552" y="2471073"/>
            <a:ext cx="0" cy="576064"/>
          </a:xfrm>
          <a:prstGeom prst="line">
            <a:avLst/>
          </a:prstGeom>
        </p:spPr>
        <p:style>
          <a:lnRef idx="1">
            <a:schemeClr val="dk1"/>
          </a:lnRef>
          <a:fillRef idx="0">
            <a:schemeClr val="dk1"/>
          </a:fillRef>
          <a:effectRef idx="0">
            <a:schemeClr val="dk1"/>
          </a:effectRef>
          <a:fontRef idx="minor">
            <a:schemeClr val="tx1"/>
          </a:fontRef>
        </p:style>
      </p:cxnSp>
      <p:cxnSp>
        <p:nvCxnSpPr>
          <p:cNvPr id="26" name="Gerade Verbindung 117"/>
          <p:cNvCxnSpPr/>
          <p:nvPr/>
        </p:nvCxnSpPr>
        <p:spPr>
          <a:xfrm>
            <a:off x="2413660" y="3304305"/>
            <a:ext cx="0" cy="236234"/>
          </a:xfrm>
          <a:prstGeom prst="line">
            <a:avLst/>
          </a:prstGeom>
        </p:spPr>
        <p:style>
          <a:lnRef idx="1">
            <a:schemeClr val="dk1"/>
          </a:lnRef>
          <a:fillRef idx="0">
            <a:schemeClr val="dk1"/>
          </a:fillRef>
          <a:effectRef idx="0">
            <a:schemeClr val="dk1"/>
          </a:effectRef>
          <a:fontRef idx="minor">
            <a:schemeClr val="tx1"/>
          </a:fontRef>
        </p:style>
      </p:cxnSp>
      <p:cxnSp>
        <p:nvCxnSpPr>
          <p:cNvPr id="27" name="Gerade Verbindung 119"/>
          <p:cNvCxnSpPr/>
          <p:nvPr/>
        </p:nvCxnSpPr>
        <p:spPr>
          <a:xfrm flipH="1">
            <a:off x="1812645" y="3540539"/>
            <a:ext cx="601015" cy="0"/>
          </a:xfrm>
          <a:prstGeom prst="line">
            <a:avLst/>
          </a:prstGeom>
        </p:spPr>
        <p:style>
          <a:lnRef idx="1">
            <a:schemeClr val="dk1"/>
          </a:lnRef>
          <a:fillRef idx="0">
            <a:schemeClr val="dk1"/>
          </a:fillRef>
          <a:effectRef idx="0">
            <a:schemeClr val="dk1"/>
          </a:effectRef>
          <a:fontRef idx="minor">
            <a:schemeClr val="tx1"/>
          </a:fontRef>
        </p:style>
      </p:cxnSp>
      <p:cxnSp>
        <p:nvCxnSpPr>
          <p:cNvPr id="28" name="Gerade Verbindung 121"/>
          <p:cNvCxnSpPr/>
          <p:nvPr/>
        </p:nvCxnSpPr>
        <p:spPr>
          <a:xfrm flipV="1">
            <a:off x="2479728" y="2506203"/>
            <a:ext cx="0" cy="540000"/>
          </a:xfrm>
          <a:prstGeom prst="line">
            <a:avLst/>
          </a:prstGeom>
        </p:spPr>
        <p:style>
          <a:lnRef idx="1">
            <a:schemeClr val="dk1"/>
          </a:lnRef>
          <a:fillRef idx="0">
            <a:schemeClr val="dk1"/>
          </a:fillRef>
          <a:effectRef idx="0">
            <a:schemeClr val="dk1"/>
          </a:effectRef>
          <a:fontRef idx="minor">
            <a:schemeClr val="tx1"/>
          </a:fontRef>
        </p:style>
      </p:cxnSp>
      <p:cxnSp>
        <p:nvCxnSpPr>
          <p:cNvPr id="29" name="Gerade Verbindung 122"/>
          <p:cNvCxnSpPr/>
          <p:nvPr/>
        </p:nvCxnSpPr>
        <p:spPr>
          <a:xfrm>
            <a:off x="2479728" y="2506203"/>
            <a:ext cx="244572" cy="0"/>
          </a:xfrm>
          <a:prstGeom prst="line">
            <a:avLst/>
          </a:prstGeom>
        </p:spPr>
        <p:style>
          <a:lnRef idx="1">
            <a:schemeClr val="dk1"/>
          </a:lnRef>
          <a:fillRef idx="0">
            <a:schemeClr val="dk1"/>
          </a:fillRef>
          <a:effectRef idx="0">
            <a:schemeClr val="dk1"/>
          </a:effectRef>
          <a:fontRef idx="minor">
            <a:schemeClr val="tx1"/>
          </a:fontRef>
        </p:style>
      </p:cxnSp>
      <p:cxnSp>
        <p:nvCxnSpPr>
          <p:cNvPr id="30" name="Gerade Verbindung 123"/>
          <p:cNvCxnSpPr/>
          <p:nvPr/>
        </p:nvCxnSpPr>
        <p:spPr>
          <a:xfrm flipH="1" flipV="1">
            <a:off x="4322618" y="2213232"/>
            <a:ext cx="0" cy="478908"/>
          </a:xfrm>
          <a:prstGeom prst="line">
            <a:avLst/>
          </a:prstGeom>
        </p:spPr>
        <p:style>
          <a:lnRef idx="1">
            <a:schemeClr val="dk1"/>
          </a:lnRef>
          <a:fillRef idx="0">
            <a:schemeClr val="dk1"/>
          </a:fillRef>
          <a:effectRef idx="0">
            <a:schemeClr val="dk1"/>
          </a:effectRef>
          <a:fontRef idx="minor">
            <a:schemeClr val="tx1"/>
          </a:fontRef>
        </p:style>
      </p:cxnSp>
      <p:cxnSp>
        <p:nvCxnSpPr>
          <p:cNvPr id="31" name="Gerade Verbindung 124"/>
          <p:cNvCxnSpPr/>
          <p:nvPr/>
        </p:nvCxnSpPr>
        <p:spPr>
          <a:xfrm flipV="1">
            <a:off x="4716279" y="1689572"/>
            <a:ext cx="0" cy="1062118"/>
          </a:xfrm>
          <a:prstGeom prst="line">
            <a:avLst/>
          </a:prstGeom>
        </p:spPr>
        <p:style>
          <a:lnRef idx="1">
            <a:schemeClr val="dk1"/>
          </a:lnRef>
          <a:fillRef idx="0">
            <a:schemeClr val="dk1"/>
          </a:fillRef>
          <a:effectRef idx="0">
            <a:schemeClr val="dk1"/>
          </a:effectRef>
          <a:fontRef idx="minor">
            <a:schemeClr val="tx1"/>
          </a:fontRef>
        </p:style>
      </p:cxnSp>
      <p:cxnSp>
        <p:nvCxnSpPr>
          <p:cNvPr id="32" name="Gerade Verbindung 125"/>
          <p:cNvCxnSpPr/>
          <p:nvPr/>
        </p:nvCxnSpPr>
        <p:spPr>
          <a:xfrm flipH="1" flipV="1">
            <a:off x="5201387" y="1999468"/>
            <a:ext cx="0" cy="756000"/>
          </a:xfrm>
          <a:prstGeom prst="line">
            <a:avLst/>
          </a:prstGeom>
        </p:spPr>
        <p:style>
          <a:lnRef idx="1">
            <a:schemeClr val="dk1"/>
          </a:lnRef>
          <a:fillRef idx="0">
            <a:schemeClr val="dk1"/>
          </a:fillRef>
          <a:effectRef idx="0">
            <a:schemeClr val="dk1"/>
          </a:effectRef>
          <a:fontRef idx="minor">
            <a:schemeClr val="tx1"/>
          </a:fontRef>
        </p:style>
      </p:cxnSp>
      <p:cxnSp>
        <p:nvCxnSpPr>
          <p:cNvPr id="33" name="Gerade Verbindung 126"/>
          <p:cNvCxnSpPr/>
          <p:nvPr/>
        </p:nvCxnSpPr>
        <p:spPr>
          <a:xfrm flipV="1">
            <a:off x="5315476" y="2472028"/>
            <a:ext cx="0" cy="396044"/>
          </a:xfrm>
          <a:prstGeom prst="line">
            <a:avLst/>
          </a:prstGeom>
        </p:spPr>
        <p:style>
          <a:lnRef idx="1">
            <a:schemeClr val="dk1"/>
          </a:lnRef>
          <a:fillRef idx="0">
            <a:schemeClr val="dk1"/>
          </a:fillRef>
          <a:effectRef idx="0">
            <a:schemeClr val="dk1"/>
          </a:effectRef>
          <a:fontRef idx="minor">
            <a:schemeClr val="tx1"/>
          </a:fontRef>
        </p:style>
      </p:cxnSp>
      <p:cxnSp>
        <p:nvCxnSpPr>
          <p:cNvPr id="34" name="Gerade Verbindung 129"/>
          <p:cNvCxnSpPr/>
          <p:nvPr/>
        </p:nvCxnSpPr>
        <p:spPr>
          <a:xfrm>
            <a:off x="5317808" y="2472028"/>
            <a:ext cx="342464" cy="0"/>
          </a:xfrm>
          <a:prstGeom prst="line">
            <a:avLst/>
          </a:prstGeom>
        </p:spPr>
        <p:style>
          <a:lnRef idx="1">
            <a:schemeClr val="dk1"/>
          </a:lnRef>
          <a:fillRef idx="0">
            <a:schemeClr val="dk1"/>
          </a:fillRef>
          <a:effectRef idx="0">
            <a:schemeClr val="dk1"/>
          </a:effectRef>
          <a:fontRef idx="minor">
            <a:schemeClr val="tx1"/>
          </a:fontRef>
        </p:style>
      </p:cxnSp>
      <p:cxnSp>
        <p:nvCxnSpPr>
          <p:cNvPr id="35" name="Gerade Verbindung 130"/>
          <p:cNvCxnSpPr/>
          <p:nvPr/>
        </p:nvCxnSpPr>
        <p:spPr>
          <a:xfrm>
            <a:off x="6126540" y="3220579"/>
            <a:ext cx="792088" cy="0"/>
          </a:xfrm>
          <a:prstGeom prst="line">
            <a:avLst/>
          </a:prstGeom>
        </p:spPr>
        <p:style>
          <a:lnRef idx="1">
            <a:schemeClr val="dk1"/>
          </a:lnRef>
          <a:fillRef idx="0">
            <a:schemeClr val="dk1"/>
          </a:fillRef>
          <a:effectRef idx="0">
            <a:schemeClr val="dk1"/>
          </a:effectRef>
          <a:fontRef idx="minor">
            <a:schemeClr val="tx1"/>
          </a:fontRef>
        </p:style>
      </p:cxnSp>
      <p:cxnSp>
        <p:nvCxnSpPr>
          <p:cNvPr id="36" name="Gerade Verbindung 131"/>
          <p:cNvCxnSpPr/>
          <p:nvPr/>
        </p:nvCxnSpPr>
        <p:spPr>
          <a:xfrm flipV="1">
            <a:off x="6918628" y="2320110"/>
            <a:ext cx="0" cy="892297"/>
          </a:xfrm>
          <a:prstGeom prst="line">
            <a:avLst/>
          </a:prstGeom>
        </p:spPr>
        <p:style>
          <a:lnRef idx="1">
            <a:schemeClr val="dk1"/>
          </a:lnRef>
          <a:fillRef idx="0">
            <a:schemeClr val="dk1"/>
          </a:fillRef>
          <a:effectRef idx="0">
            <a:schemeClr val="dk1"/>
          </a:effectRef>
          <a:fontRef idx="minor">
            <a:schemeClr val="tx1"/>
          </a:fontRef>
        </p:style>
      </p:cxnSp>
      <p:cxnSp>
        <p:nvCxnSpPr>
          <p:cNvPr id="37" name="Gerade Verbindung 133"/>
          <p:cNvCxnSpPr/>
          <p:nvPr/>
        </p:nvCxnSpPr>
        <p:spPr>
          <a:xfrm flipV="1">
            <a:off x="7151831" y="2403004"/>
            <a:ext cx="0" cy="612000"/>
          </a:xfrm>
          <a:prstGeom prst="line">
            <a:avLst/>
          </a:prstGeom>
        </p:spPr>
        <p:style>
          <a:lnRef idx="1">
            <a:schemeClr val="dk1"/>
          </a:lnRef>
          <a:fillRef idx="0">
            <a:schemeClr val="dk1"/>
          </a:fillRef>
          <a:effectRef idx="0">
            <a:schemeClr val="dk1"/>
          </a:effectRef>
          <a:fontRef idx="minor">
            <a:schemeClr val="tx1"/>
          </a:fontRef>
        </p:style>
      </p:cxnSp>
      <p:cxnSp>
        <p:nvCxnSpPr>
          <p:cNvPr id="38" name="Gerade Verbindung 134"/>
          <p:cNvCxnSpPr/>
          <p:nvPr/>
        </p:nvCxnSpPr>
        <p:spPr>
          <a:xfrm>
            <a:off x="7151831" y="2403287"/>
            <a:ext cx="462761" cy="0"/>
          </a:xfrm>
          <a:prstGeom prst="line">
            <a:avLst/>
          </a:prstGeom>
        </p:spPr>
        <p:style>
          <a:lnRef idx="1">
            <a:schemeClr val="dk1"/>
          </a:lnRef>
          <a:fillRef idx="0">
            <a:schemeClr val="dk1"/>
          </a:fillRef>
          <a:effectRef idx="0">
            <a:schemeClr val="dk1"/>
          </a:effectRef>
          <a:fontRef idx="minor">
            <a:schemeClr val="tx1"/>
          </a:fontRef>
        </p:style>
      </p:cxnSp>
      <p:cxnSp>
        <p:nvCxnSpPr>
          <p:cNvPr id="39" name="Gerade Verbindung 136"/>
          <p:cNvCxnSpPr/>
          <p:nvPr/>
        </p:nvCxnSpPr>
        <p:spPr>
          <a:xfrm>
            <a:off x="7358585" y="3958692"/>
            <a:ext cx="0" cy="327389"/>
          </a:xfrm>
          <a:prstGeom prst="line">
            <a:avLst/>
          </a:prstGeom>
        </p:spPr>
        <p:style>
          <a:lnRef idx="1">
            <a:schemeClr val="dk1"/>
          </a:lnRef>
          <a:fillRef idx="0">
            <a:schemeClr val="dk1"/>
          </a:fillRef>
          <a:effectRef idx="0">
            <a:schemeClr val="dk1"/>
          </a:effectRef>
          <a:fontRef idx="minor">
            <a:schemeClr val="tx1"/>
          </a:fontRef>
        </p:style>
      </p:cxnSp>
      <p:cxnSp>
        <p:nvCxnSpPr>
          <p:cNvPr id="40" name="Gerade Verbindung 137"/>
          <p:cNvCxnSpPr/>
          <p:nvPr/>
        </p:nvCxnSpPr>
        <p:spPr>
          <a:xfrm>
            <a:off x="7358585" y="4283171"/>
            <a:ext cx="356617" cy="0"/>
          </a:xfrm>
          <a:prstGeom prst="line">
            <a:avLst/>
          </a:prstGeom>
        </p:spPr>
        <p:style>
          <a:lnRef idx="1">
            <a:schemeClr val="dk1"/>
          </a:lnRef>
          <a:fillRef idx="0">
            <a:schemeClr val="dk1"/>
          </a:fillRef>
          <a:effectRef idx="0">
            <a:schemeClr val="dk1"/>
          </a:effectRef>
          <a:fontRef idx="minor">
            <a:schemeClr val="tx1"/>
          </a:fontRef>
        </p:style>
      </p:cxnSp>
      <p:cxnSp>
        <p:nvCxnSpPr>
          <p:cNvPr id="41" name="Gerade Verbindung 138"/>
          <p:cNvCxnSpPr/>
          <p:nvPr/>
        </p:nvCxnSpPr>
        <p:spPr>
          <a:xfrm flipH="1">
            <a:off x="6943060" y="4799183"/>
            <a:ext cx="980416" cy="0"/>
          </a:xfrm>
          <a:prstGeom prst="line">
            <a:avLst/>
          </a:prstGeom>
        </p:spPr>
        <p:style>
          <a:lnRef idx="1">
            <a:schemeClr val="dk1"/>
          </a:lnRef>
          <a:fillRef idx="0">
            <a:schemeClr val="dk1"/>
          </a:fillRef>
          <a:effectRef idx="0">
            <a:schemeClr val="dk1"/>
          </a:effectRef>
          <a:fontRef idx="minor">
            <a:schemeClr val="tx1"/>
          </a:fontRef>
        </p:style>
      </p:cxnSp>
      <p:cxnSp>
        <p:nvCxnSpPr>
          <p:cNvPr id="42" name="Gerade Verbindung 140"/>
          <p:cNvCxnSpPr/>
          <p:nvPr/>
        </p:nvCxnSpPr>
        <p:spPr>
          <a:xfrm>
            <a:off x="6047917" y="3448326"/>
            <a:ext cx="0" cy="740905"/>
          </a:xfrm>
          <a:prstGeom prst="line">
            <a:avLst/>
          </a:prstGeom>
        </p:spPr>
        <p:style>
          <a:lnRef idx="1">
            <a:schemeClr val="dk1"/>
          </a:lnRef>
          <a:fillRef idx="0">
            <a:schemeClr val="dk1"/>
          </a:fillRef>
          <a:effectRef idx="0">
            <a:schemeClr val="dk1"/>
          </a:effectRef>
          <a:fontRef idx="minor">
            <a:schemeClr val="tx1"/>
          </a:fontRef>
        </p:style>
      </p:cxnSp>
      <p:cxnSp>
        <p:nvCxnSpPr>
          <p:cNvPr id="43" name="Gerade Verbindung 141"/>
          <p:cNvCxnSpPr/>
          <p:nvPr/>
        </p:nvCxnSpPr>
        <p:spPr>
          <a:xfrm>
            <a:off x="5524900" y="3197856"/>
            <a:ext cx="0" cy="415828"/>
          </a:xfrm>
          <a:prstGeom prst="line">
            <a:avLst/>
          </a:prstGeom>
        </p:spPr>
        <p:style>
          <a:lnRef idx="1">
            <a:schemeClr val="dk1"/>
          </a:lnRef>
          <a:fillRef idx="0">
            <a:schemeClr val="dk1"/>
          </a:fillRef>
          <a:effectRef idx="0">
            <a:schemeClr val="dk1"/>
          </a:effectRef>
          <a:fontRef idx="minor">
            <a:schemeClr val="tx1"/>
          </a:fontRef>
        </p:style>
      </p:cxnSp>
      <p:cxnSp>
        <p:nvCxnSpPr>
          <p:cNvPr id="44" name="Gerade Verbindung 142"/>
          <p:cNvCxnSpPr/>
          <p:nvPr/>
        </p:nvCxnSpPr>
        <p:spPr>
          <a:xfrm>
            <a:off x="4689384" y="3014879"/>
            <a:ext cx="0" cy="190219"/>
          </a:xfrm>
          <a:prstGeom prst="line">
            <a:avLst/>
          </a:prstGeom>
        </p:spPr>
        <p:style>
          <a:lnRef idx="1">
            <a:schemeClr val="dk1"/>
          </a:lnRef>
          <a:fillRef idx="0">
            <a:schemeClr val="dk1"/>
          </a:fillRef>
          <a:effectRef idx="0">
            <a:schemeClr val="dk1"/>
          </a:effectRef>
          <a:fontRef idx="minor">
            <a:schemeClr val="tx1"/>
          </a:fontRef>
        </p:style>
      </p:cxnSp>
      <p:cxnSp>
        <p:nvCxnSpPr>
          <p:cNvPr id="45" name="Gerade Verbindung 144"/>
          <p:cNvCxnSpPr/>
          <p:nvPr/>
        </p:nvCxnSpPr>
        <p:spPr>
          <a:xfrm flipV="1">
            <a:off x="2612572" y="3498684"/>
            <a:ext cx="387218" cy="0"/>
          </a:xfrm>
          <a:prstGeom prst="line">
            <a:avLst/>
          </a:prstGeom>
        </p:spPr>
        <p:style>
          <a:lnRef idx="1">
            <a:schemeClr val="dk1"/>
          </a:lnRef>
          <a:fillRef idx="0">
            <a:schemeClr val="dk1"/>
          </a:fillRef>
          <a:effectRef idx="0">
            <a:schemeClr val="dk1"/>
          </a:effectRef>
          <a:fontRef idx="minor">
            <a:schemeClr val="tx1"/>
          </a:fontRef>
        </p:style>
      </p:cxnSp>
      <p:cxnSp>
        <p:nvCxnSpPr>
          <p:cNvPr id="46" name="Gerade Verbindung 145"/>
          <p:cNvCxnSpPr/>
          <p:nvPr/>
        </p:nvCxnSpPr>
        <p:spPr>
          <a:xfrm>
            <a:off x="2164820" y="3739038"/>
            <a:ext cx="0" cy="432048"/>
          </a:xfrm>
          <a:prstGeom prst="line">
            <a:avLst/>
          </a:prstGeom>
        </p:spPr>
        <p:style>
          <a:lnRef idx="1">
            <a:schemeClr val="dk1"/>
          </a:lnRef>
          <a:fillRef idx="0">
            <a:schemeClr val="dk1"/>
          </a:fillRef>
          <a:effectRef idx="0">
            <a:schemeClr val="dk1"/>
          </a:effectRef>
          <a:fontRef idx="minor">
            <a:schemeClr val="tx1"/>
          </a:fontRef>
        </p:style>
      </p:cxnSp>
      <p:cxnSp>
        <p:nvCxnSpPr>
          <p:cNvPr id="47" name="Gerade Verbindung 146"/>
          <p:cNvCxnSpPr/>
          <p:nvPr/>
        </p:nvCxnSpPr>
        <p:spPr>
          <a:xfrm flipH="1">
            <a:off x="1824520" y="4180709"/>
            <a:ext cx="340300" cy="0"/>
          </a:xfrm>
          <a:prstGeom prst="line">
            <a:avLst/>
          </a:prstGeom>
        </p:spPr>
        <p:style>
          <a:lnRef idx="1">
            <a:schemeClr val="dk1"/>
          </a:lnRef>
          <a:fillRef idx="0">
            <a:schemeClr val="dk1"/>
          </a:fillRef>
          <a:effectRef idx="0">
            <a:schemeClr val="dk1"/>
          </a:effectRef>
          <a:fontRef idx="minor">
            <a:schemeClr val="tx1"/>
          </a:fontRef>
        </p:style>
      </p:cxnSp>
      <p:cxnSp>
        <p:nvCxnSpPr>
          <p:cNvPr id="48" name="Gerade Verbindung 147"/>
          <p:cNvCxnSpPr/>
          <p:nvPr/>
        </p:nvCxnSpPr>
        <p:spPr>
          <a:xfrm>
            <a:off x="2757401" y="3069712"/>
            <a:ext cx="162000" cy="0"/>
          </a:xfrm>
          <a:prstGeom prst="line">
            <a:avLst/>
          </a:prstGeom>
        </p:spPr>
        <p:style>
          <a:lnRef idx="1">
            <a:schemeClr val="dk1"/>
          </a:lnRef>
          <a:fillRef idx="0">
            <a:schemeClr val="dk1"/>
          </a:fillRef>
          <a:effectRef idx="0">
            <a:schemeClr val="dk1"/>
          </a:effectRef>
          <a:fontRef idx="minor">
            <a:schemeClr val="tx1"/>
          </a:fontRef>
        </p:style>
      </p:cxnSp>
      <p:sp>
        <p:nvSpPr>
          <p:cNvPr id="49" name="Textfeld 148"/>
          <p:cNvSpPr txBox="1"/>
          <p:nvPr/>
        </p:nvSpPr>
        <p:spPr>
          <a:xfrm>
            <a:off x="7529687" y="5096470"/>
            <a:ext cx="1319592"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flash floods</a:t>
            </a:r>
          </a:p>
          <a:p>
            <a:pPr>
              <a:defRPr/>
            </a:pPr>
            <a:r>
              <a:rPr lang="en-US" sz="900" dirty="0" smtClean="0">
                <a:solidFill>
                  <a:prstClr val="black"/>
                </a:solidFill>
              </a:rPr>
              <a:t>Australia, Feb  – Mar </a:t>
            </a:r>
          </a:p>
          <a:p>
            <a:pPr>
              <a:defRPr/>
            </a:pPr>
            <a:endParaRPr lang="de-DE" sz="1000" dirty="0" smtClean="0">
              <a:solidFill>
                <a:srgbClr val="111111"/>
              </a:solidFill>
            </a:endParaRPr>
          </a:p>
        </p:txBody>
      </p:sp>
      <p:cxnSp>
        <p:nvCxnSpPr>
          <p:cNvPr id="50" name="Gerade Verbindung 149"/>
          <p:cNvCxnSpPr/>
          <p:nvPr/>
        </p:nvCxnSpPr>
        <p:spPr>
          <a:xfrm>
            <a:off x="7920842" y="5003933"/>
            <a:ext cx="0" cy="216000"/>
          </a:xfrm>
          <a:prstGeom prst="line">
            <a:avLst/>
          </a:prstGeom>
        </p:spPr>
        <p:style>
          <a:lnRef idx="1">
            <a:schemeClr val="dk1"/>
          </a:lnRef>
          <a:fillRef idx="0">
            <a:schemeClr val="dk1"/>
          </a:fillRef>
          <a:effectRef idx="0">
            <a:schemeClr val="dk1"/>
          </a:effectRef>
          <a:fontRef idx="minor">
            <a:schemeClr val="tx1"/>
          </a:fontRef>
        </p:style>
      </p:cxnSp>
      <p:sp>
        <p:nvSpPr>
          <p:cNvPr id="51" name="Textfeld 150"/>
          <p:cNvSpPr txBox="1"/>
          <p:nvPr/>
        </p:nvSpPr>
        <p:spPr>
          <a:xfrm>
            <a:off x="7800933" y="3110686"/>
            <a:ext cx="1191352" cy="6617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Typhoon </a:t>
            </a:r>
            <a:r>
              <a:rPr lang="en-US" sz="900" b="1" dirty="0" err="1" smtClean="0">
                <a:solidFill>
                  <a:prstClr val="black"/>
                </a:solidFill>
              </a:rPr>
              <a:t>Haikui</a:t>
            </a:r>
            <a:r>
              <a:rPr lang="en-US" sz="900" b="1" dirty="0" smtClean="0">
                <a:solidFill>
                  <a:prstClr val="black"/>
                </a:solidFill>
              </a:rPr>
              <a:t> </a:t>
            </a:r>
            <a:r>
              <a:rPr lang="en-US" sz="900" dirty="0" smtClean="0">
                <a:solidFill>
                  <a:prstClr val="black"/>
                </a:solidFill>
              </a:rPr>
              <a:t>China,                  8</a:t>
            </a:r>
            <a:r>
              <a:rPr lang="en-US" sz="900" dirty="0" smtClean="0">
                <a:solidFill>
                  <a:srgbClr val="000000"/>
                </a:solidFill>
              </a:rPr>
              <a:t>–9</a:t>
            </a:r>
            <a:r>
              <a:rPr lang="en-US" sz="900" dirty="0" smtClean="0">
                <a:solidFill>
                  <a:prstClr val="black"/>
                </a:solidFill>
              </a:rPr>
              <a:t> August</a:t>
            </a:r>
          </a:p>
          <a:p>
            <a:pPr>
              <a:defRPr/>
            </a:pPr>
            <a:endParaRPr lang="de-DE" sz="1000" dirty="0" smtClean="0">
              <a:solidFill>
                <a:srgbClr val="111111"/>
              </a:solidFill>
            </a:endParaRPr>
          </a:p>
        </p:txBody>
      </p:sp>
      <p:cxnSp>
        <p:nvCxnSpPr>
          <p:cNvPr id="52" name="Gerade Verbindung 151"/>
          <p:cNvCxnSpPr/>
          <p:nvPr/>
        </p:nvCxnSpPr>
        <p:spPr>
          <a:xfrm>
            <a:off x="7292845" y="3327595"/>
            <a:ext cx="544868" cy="0"/>
          </a:xfrm>
          <a:prstGeom prst="line">
            <a:avLst/>
          </a:prstGeom>
        </p:spPr>
        <p:style>
          <a:lnRef idx="1">
            <a:schemeClr val="dk1"/>
          </a:lnRef>
          <a:fillRef idx="0">
            <a:schemeClr val="dk1"/>
          </a:fillRef>
          <a:effectRef idx="0">
            <a:schemeClr val="dk1"/>
          </a:effectRef>
          <a:fontRef idx="minor">
            <a:schemeClr val="tx1"/>
          </a:fontRef>
        </p:style>
      </p:cxnSp>
      <p:sp>
        <p:nvSpPr>
          <p:cNvPr id="53" name="Textfeld 153"/>
          <p:cNvSpPr txBox="1"/>
          <p:nvPr/>
        </p:nvSpPr>
        <p:spPr>
          <a:xfrm>
            <a:off x="3678503" y="4177651"/>
            <a:ext cx="110158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Nigeria, Jul – Oct </a:t>
            </a:r>
          </a:p>
          <a:p>
            <a:pPr>
              <a:defRPr/>
            </a:pPr>
            <a:endParaRPr lang="de-DE" sz="1000" dirty="0" smtClean="0">
              <a:solidFill>
                <a:srgbClr val="111111"/>
              </a:solidFill>
            </a:endParaRPr>
          </a:p>
        </p:txBody>
      </p:sp>
      <p:sp>
        <p:nvSpPr>
          <p:cNvPr id="54" name="Textfeld 154"/>
          <p:cNvSpPr txBox="1"/>
          <p:nvPr/>
        </p:nvSpPr>
        <p:spPr>
          <a:xfrm>
            <a:off x="4428252" y="4980163"/>
            <a:ext cx="1704313"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hailstorms</a:t>
            </a:r>
          </a:p>
          <a:p>
            <a:pPr>
              <a:defRPr/>
            </a:pPr>
            <a:r>
              <a:rPr lang="en-US" sz="900" dirty="0" smtClean="0">
                <a:solidFill>
                  <a:prstClr val="black"/>
                </a:solidFill>
              </a:rPr>
              <a:t>South Africa, 20 –21 October </a:t>
            </a:r>
          </a:p>
          <a:p>
            <a:pPr>
              <a:defRPr/>
            </a:pPr>
            <a:endParaRPr lang="de-DE" sz="1000" dirty="0" smtClean="0">
              <a:solidFill>
                <a:srgbClr val="111111"/>
              </a:solidFill>
            </a:endParaRPr>
          </a:p>
        </p:txBody>
      </p:sp>
      <p:cxnSp>
        <p:nvCxnSpPr>
          <p:cNvPr id="55" name="Gerade Verbindung 156"/>
          <p:cNvCxnSpPr/>
          <p:nvPr/>
        </p:nvCxnSpPr>
        <p:spPr>
          <a:xfrm flipH="1">
            <a:off x="4500748" y="3974565"/>
            <a:ext cx="0" cy="340599"/>
          </a:xfrm>
          <a:prstGeom prst="line">
            <a:avLst/>
          </a:prstGeom>
        </p:spPr>
        <p:style>
          <a:lnRef idx="1">
            <a:schemeClr val="dk1"/>
          </a:lnRef>
          <a:fillRef idx="0">
            <a:schemeClr val="dk1"/>
          </a:fillRef>
          <a:effectRef idx="0">
            <a:schemeClr val="dk1"/>
          </a:effectRef>
          <a:fontRef idx="minor">
            <a:schemeClr val="tx1"/>
          </a:fontRef>
        </p:style>
      </p:cxnSp>
      <p:cxnSp>
        <p:nvCxnSpPr>
          <p:cNvPr id="56" name="Gerade Verbindung 158"/>
          <p:cNvCxnSpPr/>
          <p:nvPr/>
        </p:nvCxnSpPr>
        <p:spPr>
          <a:xfrm flipH="1">
            <a:off x="5082639" y="4768215"/>
            <a:ext cx="0" cy="252000"/>
          </a:xfrm>
          <a:prstGeom prst="line">
            <a:avLst/>
          </a:prstGeom>
        </p:spPr>
        <p:style>
          <a:lnRef idx="1">
            <a:schemeClr val="dk1"/>
          </a:lnRef>
          <a:fillRef idx="0">
            <a:schemeClr val="dk1"/>
          </a:fillRef>
          <a:effectRef idx="0">
            <a:schemeClr val="dk1"/>
          </a:effectRef>
          <a:fontRef idx="minor">
            <a:schemeClr val="tx1"/>
          </a:fontRef>
        </p:style>
      </p:cxnSp>
      <p:sp>
        <p:nvSpPr>
          <p:cNvPr id="57" name="Textfeld 159"/>
          <p:cNvSpPr txBox="1"/>
          <p:nvPr/>
        </p:nvSpPr>
        <p:spPr>
          <a:xfrm>
            <a:off x="5540883" y="4060514"/>
            <a:ext cx="1608133"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Pakistan, 3</a:t>
            </a:r>
            <a:r>
              <a:rPr lang="en-US" sz="900" dirty="0" smtClean="0">
                <a:solidFill>
                  <a:srgbClr val="000000"/>
                </a:solidFill>
              </a:rPr>
              <a:t> –</a:t>
            </a:r>
            <a:r>
              <a:rPr lang="en-US" sz="900" dirty="0" smtClean="0">
                <a:solidFill>
                  <a:prstClr val="black"/>
                </a:solidFill>
              </a:rPr>
              <a:t>27 September</a:t>
            </a:r>
            <a:endParaRPr lang="de-DE" sz="1000" dirty="0" smtClean="0">
              <a:solidFill>
                <a:srgbClr val="111111"/>
              </a:solidFill>
            </a:endParaRPr>
          </a:p>
        </p:txBody>
      </p:sp>
      <p:sp>
        <p:nvSpPr>
          <p:cNvPr id="58" name="Textfeld 160"/>
          <p:cNvSpPr txBox="1"/>
          <p:nvPr/>
        </p:nvSpPr>
        <p:spPr>
          <a:xfrm>
            <a:off x="1571043" y="4419783"/>
            <a:ext cx="1281120"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Columbia, Mar – Jun</a:t>
            </a:r>
          </a:p>
        </p:txBody>
      </p:sp>
      <p:cxnSp>
        <p:nvCxnSpPr>
          <p:cNvPr id="59" name="Gerade Verbindung 162"/>
          <p:cNvCxnSpPr/>
          <p:nvPr/>
        </p:nvCxnSpPr>
        <p:spPr>
          <a:xfrm>
            <a:off x="2317220" y="3974563"/>
            <a:ext cx="678" cy="586807"/>
          </a:xfrm>
          <a:prstGeom prst="line">
            <a:avLst/>
          </a:prstGeom>
        </p:spPr>
        <p:style>
          <a:lnRef idx="1">
            <a:schemeClr val="dk1"/>
          </a:lnRef>
          <a:fillRef idx="0">
            <a:schemeClr val="dk1"/>
          </a:fillRef>
          <a:effectRef idx="0">
            <a:schemeClr val="dk1"/>
          </a:effectRef>
          <a:fontRef idx="minor">
            <a:schemeClr val="tx1"/>
          </a:fontRef>
        </p:style>
      </p:cxnSp>
      <p:cxnSp>
        <p:nvCxnSpPr>
          <p:cNvPr id="60" name="Gerade Verbindung 163"/>
          <p:cNvCxnSpPr/>
          <p:nvPr/>
        </p:nvCxnSpPr>
        <p:spPr>
          <a:xfrm flipH="1">
            <a:off x="2327564" y="3976859"/>
            <a:ext cx="239031" cy="0"/>
          </a:xfrm>
          <a:prstGeom prst="line">
            <a:avLst/>
          </a:prstGeom>
        </p:spPr>
        <p:style>
          <a:lnRef idx="1">
            <a:schemeClr val="dk1"/>
          </a:lnRef>
          <a:fillRef idx="0">
            <a:schemeClr val="dk1"/>
          </a:fillRef>
          <a:effectRef idx="0">
            <a:schemeClr val="dk1"/>
          </a:effectRef>
          <a:fontRef idx="minor">
            <a:schemeClr val="tx1"/>
          </a:fontRef>
        </p:style>
      </p:cxnSp>
      <p:cxnSp>
        <p:nvCxnSpPr>
          <p:cNvPr id="61" name="Gerade Verbindung 166"/>
          <p:cNvCxnSpPr/>
          <p:nvPr/>
        </p:nvCxnSpPr>
        <p:spPr>
          <a:xfrm flipH="1" flipV="1">
            <a:off x="2608457" y="3240993"/>
            <a:ext cx="0" cy="254773"/>
          </a:xfrm>
          <a:prstGeom prst="line">
            <a:avLst/>
          </a:prstGeom>
        </p:spPr>
        <p:style>
          <a:lnRef idx="1">
            <a:schemeClr val="dk1"/>
          </a:lnRef>
          <a:fillRef idx="0">
            <a:schemeClr val="dk1"/>
          </a:fillRef>
          <a:effectRef idx="0">
            <a:schemeClr val="dk1"/>
          </a:effectRef>
          <a:fontRef idx="minor">
            <a:schemeClr val="tx1"/>
          </a:fontRef>
        </p:style>
      </p:cxnSp>
      <p:sp>
        <p:nvSpPr>
          <p:cNvPr id="62" name="Textfeld 167"/>
          <p:cNvSpPr txBox="1"/>
          <p:nvPr/>
        </p:nvSpPr>
        <p:spPr>
          <a:xfrm>
            <a:off x="192667" y="2354700"/>
            <a:ext cx="1678665"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Hailstorms, severe weather</a:t>
            </a:r>
          </a:p>
          <a:p>
            <a:pPr>
              <a:defRPr/>
            </a:pPr>
            <a:r>
              <a:rPr lang="en-US" sz="900" dirty="0" smtClean="0">
                <a:solidFill>
                  <a:prstClr val="black"/>
                </a:solidFill>
              </a:rPr>
              <a:t>Canada, 12</a:t>
            </a:r>
            <a:r>
              <a:rPr lang="en-US" sz="900" dirty="0" smtClean="0">
                <a:solidFill>
                  <a:srgbClr val="000000"/>
                </a:solidFill>
              </a:rPr>
              <a:t>–14</a:t>
            </a:r>
            <a:r>
              <a:rPr lang="en-US" sz="900" dirty="0" smtClean="0">
                <a:solidFill>
                  <a:prstClr val="black"/>
                </a:solidFill>
              </a:rPr>
              <a:t> August</a:t>
            </a:r>
          </a:p>
        </p:txBody>
      </p:sp>
      <p:cxnSp>
        <p:nvCxnSpPr>
          <p:cNvPr id="63" name="Gerade Verbindung 169"/>
          <p:cNvCxnSpPr/>
          <p:nvPr/>
        </p:nvCxnSpPr>
        <p:spPr>
          <a:xfrm flipH="1">
            <a:off x="914400" y="2759496"/>
            <a:ext cx="756514" cy="0"/>
          </a:xfrm>
          <a:prstGeom prst="line">
            <a:avLst/>
          </a:prstGeom>
        </p:spPr>
        <p:style>
          <a:lnRef idx="1">
            <a:schemeClr val="dk1"/>
          </a:lnRef>
          <a:fillRef idx="0">
            <a:schemeClr val="dk1"/>
          </a:fillRef>
          <a:effectRef idx="0">
            <a:schemeClr val="dk1"/>
          </a:effectRef>
          <a:fontRef idx="minor">
            <a:schemeClr val="tx1"/>
          </a:fontRef>
        </p:style>
      </p:cxnSp>
      <p:cxnSp>
        <p:nvCxnSpPr>
          <p:cNvPr id="64" name="Gerade Verbindung 170"/>
          <p:cNvCxnSpPr/>
          <p:nvPr/>
        </p:nvCxnSpPr>
        <p:spPr>
          <a:xfrm flipV="1">
            <a:off x="5088418" y="2759495"/>
            <a:ext cx="108000" cy="0"/>
          </a:xfrm>
          <a:prstGeom prst="line">
            <a:avLst/>
          </a:prstGeom>
        </p:spPr>
        <p:style>
          <a:lnRef idx="1">
            <a:schemeClr val="dk1"/>
          </a:lnRef>
          <a:fillRef idx="0">
            <a:schemeClr val="dk1"/>
          </a:fillRef>
          <a:effectRef idx="0">
            <a:schemeClr val="dk1"/>
          </a:effectRef>
          <a:fontRef idx="minor">
            <a:schemeClr val="tx1"/>
          </a:fontRef>
        </p:style>
      </p:cxnSp>
      <p:cxnSp>
        <p:nvCxnSpPr>
          <p:cNvPr id="65" name="Gerade Verbindung 171"/>
          <p:cNvCxnSpPr/>
          <p:nvPr/>
        </p:nvCxnSpPr>
        <p:spPr>
          <a:xfrm flipH="1" flipV="1">
            <a:off x="908307" y="2657123"/>
            <a:ext cx="0" cy="104400"/>
          </a:xfrm>
          <a:prstGeom prst="line">
            <a:avLst/>
          </a:prstGeom>
        </p:spPr>
        <p:style>
          <a:lnRef idx="1">
            <a:schemeClr val="dk1"/>
          </a:lnRef>
          <a:fillRef idx="0">
            <a:schemeClr val="dk1"/>
          </a:fillRef>
          <a:effectRef idx="0">
            <a:schemeClr val="dk1"/>
          </a:effectRef>
          <a:fontRef idx="minor">
            <a:schemeClr val="tx1"/>
          </a:fontRef>
        </p:style>
      </p:cxnSp>
      <p:sp>
        <p:nvSpPr>
          <p:cNvPr id="66" name="Rechteck 254"/>
          <p:cNvSpPr/>
          <p:nvPr/>
        </p:nvSpPr>
        <p:spPr>
          <a:xfrm>
            <a:off x="276225" y="5648325"/>
            <a:ext cx="8562976" cy="81914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67" name="Textfeld 42"/>
          <p:cNvSpPr txBox="1"/>
          <p:nvPr/>
        </p:nvSpPr>
        <p:spPr>
          <a:xfrm>
            <a:off x="272130" y="4972529"/>
            <a:ext cx="1978427" cy="292388"/>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de-DE" sz="1300" b="1" dirty="0" err="1" smtClean="0"/>
              <a:t>Number</a:t>
            </a:r>
            <a:r>
              <a:rPr lang="de-DE" sz="1300" b="1" dirty="0" smtClean="0"/>
              <a:t> </a:t>
            </a:r>
            <a:r>
              <a:rPr lang="de-DE" sz="1300" b="1" dirty="0" err="1" smtClean="0"/>
              <a:t>of</a:t>
            </a:r>
            <a:r>
              <a:rPr lang="de-DE" sz="1300" b="1" dirty="0" smtClean="0"/>
              <a:t> </a:t>
            </a:r>
            <a:r>
              <a:rPr lang="de-DE" sz="1300" b="1" dirty="0" err="1" smtClean="0"/>
              <a:t>events</a:t>
            </a:r>
            <a:r>
              <a:rPr lang="de-DE" sz="1300" b="1" dirty="0" smtClean="0"/>
              <a:t>: 905</a:t>
            </a:r>
            <a:endParaRPr lang="de-DE" sz="1300" b="1" dirty="0"/>
          </a:p>
        </p:txBody>
      </p:sp>
      <p:grpSp>
        <p:nvGrpSpPr>
          <p:cNvPr id="3" name="Gruppieren 253"/>
          <p:cNvGrpSpPr/>
          <p:nvPr>
            <p:custDataLst>
              <p:tags r:id="rId4"/>
            </p:custDataLst>
          </p:nvPr>
        </p:nvGrpSpPr>
        <p:grpSpPr>
          <a:xfrm>
            <a:off x="524550" y="5637128"/>
            <a:ext cx="8314650" cy="806716"/>
            <a:chOff x="524550" y="5637128"/>
            <a:chExt cx="8314650" cy="806716"/>
          </a:xfrm>
        </p:grpSpPr>
        <p:sp>
          <p:nvSpPr>
            <p:cNvPr id="70"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1"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2"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73" name="Oval 72"/>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74"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5"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6"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77"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78"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79"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80"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81"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82" name="Textfeld 172"/>
          <p:cNvSpPr txBox="1"/>
          <p:nvPr/>
        </p:nvSpPr>
        <p:spPr>
          <a:xfrm>
            <a:off x="4391980" y="1349340"/>
            <a:ext cx="133882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Winter Storm Andrea</a:t>
            </a:r>
          </a:p>
          <a:p>
            <a:pPr>
              <a:defRPr/>
            </a:pPr>
            <a:r>
              <a:rPr lang="en-US" sz="900" dirty="0" smtClean="0">
                <a:solidFill>
                  <a:prstClr val="black"/>
                </a:solidFill>
              </a:rPr>
              <a:t>Europe, 5</a:t>
            </a:r>
            <a:r>
              <a:rPr lang="en-US" sz="900" dirty="0" smtClean="0">
                <a:solidFill>
                  <a:srgbClr val="000000"/>
                </a:solidFill>
              </a:rPr>
              <a:t>–6 </a:t>
            </a:r>
            <a:r>
              <a:rPr lang="en-US" sz="900" dirty="0" smtClean="0">
                <a:solidFill>
                  <a:prstClr val="black"/>
                </a:solidFill>
              </a:rPr>
              <a:t>January</a:t>
            </a:r>
          </a:p>
          <a:p>
            <a:pPr>
              <a:defRPr/>
            </a:pPr>
            <a:endParaRPr lang="de-DE" sz="1000" dirty="0" smtClean="0">
              <a:solidFill>
                <a:srgbClr val="111111"/>
              </a:solidFill>
            </a:endParaRPr>
          </a:p>
        </p:txBody>
      </p:sp>
      <p:sp>
        <p:nvSpPr>
          <p:cNvPr id="83" name="TextBox 8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59</a:t>
            </a:fld>
            <a:endParaRPr lang="en-US" sz="1000" dirty="0">
              <a:solidFill>
                <a:schemeClr val="accent4">
                  <a:lumMod val="75000"/>
                </a:schemeClr>
              </a:solidFill>
              <a:latin typeface="+mn-lt"/>
            </a:endParaRPr>
          </a:p>
        </p:txBody>
      </p:sp>
      <p:sp>
        <p:nvSpPr>
          <p:cNvPr id="86" name="PPTShape_0"/>
          <p:cNvSpPr txBox="1">
            <a:spLocks noChangeArrowheads="1"/>
          </p:cNvSpPr>
          <p:nvPr/>
        </p:nvSpPr>
        <p:spPr bwMode="auto">
          <a:xfrm>
            <a:off x="117984" y="661626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NatCatSERVICE – As at January 2013.</a:t>
            </a:r>
            <a:endParaRPr lang="en-US" sz="900" dirty="0">
              <a:solidFill>
                <a:schemeClr val="accent4">
                  <a:lumMod val="75000"/>
                </a:schemeClr>
              </a:solidFill>
            </a:endParaRPr>
          </a:p>
        </p:txBody>
      </p:sp>
      <p:sp>
        <p:nvSpPr>
          <p:cNvPr id="8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2012</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6</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60</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p:oleObj spid="_x0000_s17529858" name="Chart" r:id="rId4" imgW="8419996" imgH="3371740" progId="MSGraph.Chart.8">
              <p:embed followColorScheme="full"/>
            </p:oleObj>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4322" name="Rectangle 2"/>
          <p:cNvSpPr>
            <a:spLocks noGrp="1" noChangeArrowheads="1"/>
          </p:cNvSpPr>
          <p:nvPr>
            <p:ph type="title"/>
          </p:nvPr>
        </p:nvSpPr>
        <p:spPr>
          <a:xfrm>
            <a:off x="191740" y="-41784"/>
            <a:ext cx="8295968" cy="1143000"/>
          </a:xfrm>
        </p:spPr>
        <p:txBody>
          <a:bodyPr/>
          <a:lstStyle/>
          <a:p>
            <a:r>
              <a:rPr lang="en-US" dirty="0"/>
              <a:t>Outlook for </a:t>
            </a:r>
            <a:r>
              <a:rPr lang="en-US" dirty="0" smtClean="0"/>
              <a:t>2013 </a:t>
            </a:r>
            <a:r>
              <a:rPr lang="en-US" dirty="0"/>
              <a:t>Hurricane Season: </a:t>
            </a:r>
            <a:r>
              <a:rPr lang="en-US" dirty="0" smtClean="0"/>
              <a:t/>
            </a:r>
            <a:br>
              <a:rPr lang="en-US" dirty="0" smtClean="0"/>
            </a:br>
            <a:r>
              <a:rPr lang="en-US" dirty="0" smtClean="0"/>
              <a:t>75</a:t>
            </a:r>
            <a:r>
              <a:rPr lang="en-US" b="1" dirty="0" smtClean="0"/>
              <a:t>% </a:t>
            </a:r>
            <a:r>
              <a:rPr lang="en-US" b="1" dirty="0"/>
              <a:t>Worse Than Average</a:t>
            </a:r>
          </a:p>
        </p:txBody>
      </p:sp>
      <p:graphicFrame>
        <p:nvGraphicFramePr>
          <p:cNvPr id="7224323" name="Group 3"/>
          <p:cNvGraphicFramePr>
            <a:graphicFrameLocks noGrp="1"/>
          </p:cNvGraphicFramePr>
          <p:nvPr>
            <p:ph idx="1"/>
          </p:nvPr>
        </p:nvGraphicFramePr>
        <p:xfrm>
          <a:off x="309716" y="1281428"/>
          <a:ext cx="8347586" cy="4766376"/>
        </p:xfrm>
        <a:graphic>
          <a:graphicData uri="http://schemas.openxmlformats.org/drawingml/2006/table">
            <a:tbl>
              <a:tblPr/>
              <a:tblGrid>
                <a:gridCol w="5195947"/>
                <a:gridCol w="1788768"/>
                <a:gridCol w="1362871"/>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Forecast Parameter</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Median</a:t>
                      </a:r>
                    </a:p>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(1981-2010)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2013F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18</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82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60.1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91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6.5</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21.3</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40</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768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3.9</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Accumulated Cyclone Energy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165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Net Tropical Cyclone Activity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103%</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175%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r>
            </a:tbl>
          </a:graphicData>
        </a:graphic>
      </p:graphicFrame>
      <p:sp>
        <p:nvSpPr>
          <p:cNvPr id="7224375" name="Text Box 55"/>
          <p:cNvSpPr txBox="1">
            <a:spLocks noChangeArrowheads="1"/>
          </p:cNvSpPr>
          <p:nvPr/>
        </p:nvSpPr>
        <p:spPr bwMode="auto">
          <a:xfrm>
            <a:off x="73740" y="6272831"/>
            <a:ext cx="8915400" cy="523862"/>
          </a:xfrm>
          <a:prstGeom prst="rect">
            <a:avLst/>
          </a:prstGeom>
          <a:noFill/>
          <a:ln w="9525">
            <a:noFill/>
            <a:miter lim="800000"/>
            <a:headEnd/>
            <a:tailEnd/>
          </a:ln>
          <a:effectLst/>
        </p:spPr>
        <p:txBody>
          <a:bodyPr lIns="92075" tIns="46038" rIns="92075" bIns="46038">
            <a:spAutoFit/>
          </a:bodyPr>
          <a:lstStyle/>
          <a:p>
            <a:r>
              <a:rPr lang="en-US" sz="1400" dirty="0" smtClean="0">
                <a:latin typeface="Arial" pitchFamily="34" charset="0"/>
              </a:rPr>
              <a:t>Source</a:t>
            </a:r>
            <a:r>
              <a:rPr lang="en-US" sz="1400" dirty="0">
                <a:latin typeface="Arial" pitchFamily="34" charset="0"/>
              </a:rPr>
              <a:t>: Philip </a:t>
            </a:r>
            <a:r>
              <a:rPr lang="en-US" sz="1400" dirty="0" err="1">
                <a:latin typeface="Arial" pitchFamily="34" charset="0"/>
              </a:rPr>
              <a:t>Klotzbach</a:t>
            </a:r>
            <a:r>
              <a:rPr lang="en-US" sz="1400" dirty="0">
                <a:latin typeface="Arial" pitchFamily="34" charset="0"/>
              </a:rPr>
              <a:t> and Dr. William Gray, Colorado State University, April </a:t>
            </a:r>
            <a:r>
              <a:rPr lang="en-US" sz="1400" dirty="0" smtClean="0">
                <a:latin typeface="Arial" pitchFamily="34" charset="0"/>
              </a:rPr>
              <a:t>10, 2013, accessed at </a:t>
            </a:r>
            <a:r>
              <a:rPr lang="en-US" sz="1400" dirty="0" smtClean="0">
                <a:latin typeface="Arial" pitchFamily="34" charset="0"/>
                <a:hlinkClick r:id="rId2"/>
              </a:rPr>
              <a:t>http://tropical.atmos.colostate.edu/forecasts/2013/apr2013/apr2013.pdf</a:t>
            </a:r>
            <a:r>
              <a:rPr lang="en-US" sz="1400" dirty="0" smtClean="0">
                <a:latin typeface="Arial" pitchFamily="34" charset="0"/>
              </a:rPr>
              <a:t> ; Insurance Information Institute..</a:t>
            </a:r>
            <a:endParaRPr lang="en-US" sz="1000" b="1" dirty="0">
              <a:latin typeface="Arial" pitchFamily="34"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5346" name="Rectangle 2"/>
          <p:cNvSpPr>
            <a:spLocks noGrp="1" noChangeArrowheads="1"/>
          </p:cNvSpPr>
          <p:nvPr>
            <p:ph type="title"/>
          </p:nvPr>
        </p:nvSpPr>
        <p:spPr>
          <a:xfrm>
            <a:off x="176988" y="-29496"/>
            <a:ext cx="7543800" cy="1143000"/>
          </a:xfrm>
        </p:spPr>
        <p:txBody>
          <a:bodyPr/>
          <a:lstStyle/>
          <a:p>
            <a:r>
              <a:rPr lang="en-US" dirty="0"/>
              <a:t>Landfall Probabilities </a:t>
            </a:r>
            <a:r>
              <a:rPr lang="en-US" dirty="0" smtClean="0"/>
              <a:t>for 2013 </a:t>
            </a:r>
            <a:r>
              <a:rPr lang="en-US" dirty="0"/>
              <a:t>Hurricane Season:</a:t>
            </a:r>
            <a:r>
              <a:rPr lang="en-US" b="1" dirty="0"/>
              <a:t> Above Average</a:t>
            </a:r>
          </a:p>
        </p:txBody>
      </p:sp>
      <p:graphicFrame>
        <p:nvGraphicFramePr>
          <p:cNvPr id="7225375" name="Group 31"/>
          <p:cNvGraphicFramePr>
            <a:graphicFrameLocks noGrp="1"/>
          </p:cNvGraphicFramePr>
          <p:nvPr>
            <p:ph idx="1"/>
          </p:nvPr>
        </p:nvGraphicFramePr>
        <p:xfrm>
          <a:off x="459651" y="1496654"/>
          <a:ext cx="8077200" cy="3709103"/>
        </p:xfrm>
        <a:graphic>
          <a:graphicData uri="http://schemas.openxmlformats.org/drawingml/2006/table">
            <a:tbl>
              <a:tblPr/>
              <a:tblGrid>
                <a:gridCol w="4572000"/>
                <a:gridCol w="2058988"/>
                <a:gridCol w="1446212"/>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Average*</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2013F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Entire US East &amp; Gulf Coasts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52%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72%</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82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US East Coast Including Florida Peninsula</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31%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48%</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91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Gulf Coast from Florida Panhandle to Brownsville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30%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47%</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Caribbean </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61%</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7225373" name="Text Box 29"/>
          <p:cNvSpPr txBox="1">
            <a:spLocks noChangeArrowheads="1"/>
          </p:cNvSpPr>
          <p:nvPr/>
        </p:nvSpPr>
        <p:spPr bwMode="auto">
          <a:xfrm>
            <a:off x="73740" y="6228587"/>
            <a:ext cx="8915400" cy="523862"/>
          </a:xfrm>
          <a:prstGeom prst="rect">
            <a:avLst/>
          </a:prstGeom>
          <a:noFill/>
          <a:ln w="9525">
            <a:noFill/>
            <a:miter lim="800000"/>
            <a:headEnd/>
            <a:tailEnd/>
          </a:ln>
          <a:effectLst/>
        </p:spPr>
        <p:txBody>
          <a:bodyPr lIns="92075" tIns="46038" rIns="92075" bIns="46038">
            <a:spAutoFit/>
          </a:bodyPr>
          <a:lstStyle/>
          <a:p>
            <a:r>
              <a:rPr lang="en-US" sz="1400" dirty="0">
                <a:latin typeface="Arial" pitchFamily="34" charset="0"/>
              </a:rPr>
              <a:t>*Average over the past century.</a:t>
            </a:r>
          </a:p>
          <a:p>
            <a:r>
              <a:rPr lang="en-US" sz="1400" dirty="0">
                <a:latin typeface="Arial" pitchFamily="34" charset="0"/>
              </a:rPr>
              <a:t>Source: Philip </a:t>
            </a:r>
            <a:r>
              <a:rPr lang="en-US" sz="1400" dirty="0" err="1">
                <a:latin typeface="Arial" pitchFamily="34" charset="0"/>
              </a:rPr>
              <a:t>Klotzbach</a:t>
            </a:r>
            <a:r>
              <a:rPr lang="en-US" sz="1400" dirty="0">
                <a:latin typeface="Arial" pitchFamily="34" charset="0"/>
              </a:rPr>
              <a:t> and Dr. William Gray, Colorado State University, April </a:t>
            </a:r>
            <a:r>
              <a:rPr lang="en-US" sz="1400" dirty="0" smtClean="0">
                <a:latin typeface="Arial" pitchFamily="34" charset="0"/>
              </a:rPr>
              <a:t>10, 2013.</a:t>
            </a:r>
            <a:endParaRPr lang="en-US" sz="1000" b="1" dirty="0">
              <a:latin typeface="Arial" pitchFamily="34"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99375" y="1196417"/>
          <a:ext cx="8544941" cy="5097691"/>
        </p:xfrm>
        <a:graphic>
          <a:graphicData uri="http://schemas.openxmlformats.org/drawingml/2006/table">
            <a:tbl>
              <a:tblPr>
                <a:effectLst>
                  <a:outerShdw blurRad="50800" dist="38100" dir="2700000" algn="tl" rotWithShape="0">
                    <a:prstClr val="black">
                      <a:alpha val="40000"/>
                    </a:prstClr>
                  </a:outerShdw>
                </a:effectLst>
              </a:tblPr>
              <a:tblGrid>
                <a:gridCol w="1827329"/>
                <a:gridCol w="1236962"/>
                <a:gridCol w="1236962"/>
                <a:gridCol w="2120505"/>
                <a:gridCol w="2123183"/>
              </a:tblGrid>
              <a:tr h="67828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January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58828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52,240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26,360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0792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Severe</a:t>
                      </a:r>
                      <a:br>
                        <a:rPr kumimoji="0" lang="en-US" sz="1600" b="1" i="0" u="none" strike="noStrike" cap="none" normalizeH="0" baseline="0" dirty="0" smtClean="0">
                          <a:ln>
                            <a:noFill/>
                          </a:ln>
                          <a:solidFill>
                            <a:schemeClr val="tx1"/>
                          </a:solidFill>
                          <a:effectLst/>
                          <a:latin typeface="Arial" charset="0"/>
                        </a:rPr>
                      </a:br>
                      <a:r>
                        <a:rPr kumimoji="0" lang="en-US" sz="1600" b="1"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27,688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mn-cs"/>
                        </a:rPr>
                        <a:t>14,914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1619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20,000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16,000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518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Wildfire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1,112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595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0468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81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$101,134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$57,907</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2012</a:t>
            </a:r>
            <a:endParaRPr lang="en-US" dirty="0">
              <a:solidFill>
                <a:srgbClr val="225A7A"/>
              </a:solidFill>
            </a:endParaRPr>
          </a:p>
        </p:txBody>
      </p:sp>
      <p:sp>
        <p:nvSpPr>
          <p:cNvPr id="9" name="TextBox 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63</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1" y="6433393"/>
            <a:ext cx="4704735"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federal flood.</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
          <p:cNvSpPr>
            <a:spLocks noGrp="1"/>
          </p:cNvSpPr>
          <p:nvPr>
            <p:ph type="title" idx="4294967295"/>
          </p:nvPr>
        </p:nvSpPr>
        <p:spPr>
          <a:xfrm>
            <a:off x="246500" y="58992"/>
            <a:ext cx="7525899" cy="812800"/>
          </a:xfrm>
        </p:spPr>
        <p:txBody>
          <a:bodyPr/>
          <a:lstStyle/>
          <a:p>
            <a:pPr eaLnBrk="0" fontAlgn="base" hangingPunct="0"/>
            <a:r>
              <a:rPr lang="en-US" kern="1200" dirty="0" smtClean="0">
                <a:latin typeface="Arial"/>
                <a:ea typeface="+mn-ea"/>
                <a:cs typeface="Arial"/>
              </a:rPr>
              <a:t>Significant Natural Catastrophes, 2012</a:t>
            </a:r>
            <a:br>
              <a:rPr lang="en-US" kern="1200" dirty="0" smtClean="0">
                <a:latin typeface="Arial"/>
                <a:ea typeface="+mn-ea"/>
                <a:cs typeface="Arial"/>
              </a:rPr>
            </a:br>
            <a:r>
              <a:rPr lang="en-US" sz="1800" kern="1200" dirty="0" smtClean="0">
                <a:latin typeface="Arial"/>
                <a:ea typeface="+mn-ea"/>
                <a:cs typeface="Arial"/>
              </a:rPr>
              <a:t>(Events with</a:t>
            </a:r>
            <a:r>
              <a:rPr lang="en-US" kern="1200" dirty="0" smtClean="0">
                <a:latin typeface="Arial"/>
                <a:ea typeface="+mn-ea"/>
                <a:cs typeface="Arial"/>
              </a:rPr>
              <a:t> </a:t>
            </a:r>
            <a:r>
              <a:rPr lang="en-US" sz="1800" dirty="0" smtClean="0">
                <a:latin typeface="Arial" charset="0"/>
                <a:cs typeface="Arial" charset="0"/>
              </a:rPr>
              <a:t>$1 billion economic loss and/or 50 fatalities)</a:t>
            </a:r>
            <a:endParaRPr lang="en-US" dirty="0"/>
          </a:p>
        </p:txBody>
      </p:sp>
      <p:graphicFrame>
        <p:nvGraphicFramePr>
          <p:cNvPr id="6" name="Group 57"/>
          <p:cNvGraphicFramePr>
            <a:graphicFrameLocks noGrp="1"/>
          </p:cNvGraphicFramePr>
          <p:nvPr>
            <p:ph/>
          </p:nvPr>
        </p:nvGraphicFramePr>
        <p:xfrm>
          <a:off x="269875" y="1183252"/>
          <a:ext cx="8534401" cy="5184648"/>
        </p:xfrm>
        <a:graphic>
          <a:graphicData uri="http://schemas.openxmlformats.org/drawingml/2006/table">
            <a:tbl>
              <a:tblPr>
                <a:effectLst>
                  <a:outerShdw blurRad="50800" dist="38100" dir="2700000" algn="tl" rotWithShape="0">
                    <a:prstClr val="black">
                      <a:alpha val="40000"/>
                    </a:prstClr>
                  </a:outerShdw>
                </a:effectLst>
              </a:tblPr>
              <a:tblGrid>
                <a:gridCol w="2016125"/>
                <a:gridCol w="2057400"/>
                <a:gridCol w="2326884"/>
                <a:gridCol w="2133992"/>
              </a:tblGrid>
              <a:tr h="563073">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 Sept 2012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Central US Drought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16,000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March 2 - 3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 – 4</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1,550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775</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13- 15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mn-lt"/>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910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28 – 29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4,500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May 25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3,400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1,700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11 – 13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1,900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950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28 – July 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4,000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August 26 - 30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Isaac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1,220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October 28 - 30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Sandy</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extBox 9"/>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64</a:t>
            </a:fld>
            <a:endParaRPr lang="en-US" sz="1000" dirty="0">
              <a:solidFill>
                <a:schemeClr val="accent4">
                  <a:lumMod val="75000"/>
                </a:schemeClr>
              </a:solidFill>
              <a:latin typeface="+mn-lt"/>
            </a:endParaRPr>
          </a:p>
        </p:txBody>
      </p:sp>
      <p:sp>
        <p:nvSpPr>
          <p:cNvPr id="13" name="TextBox 1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64</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0" y="6448142"/>
            <a:ext cx="5397910"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NFIP losses.</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56061"/>
            <a:ext cx="7343775" cy="719137"/>
          </a:xfrm>
        </p:spPr>
        <p:txBody>
          <a:bodyPr/>
          <a:lstStyle/>
          <a:p>
            <a:r>
              <a:rPr lang="en-US" dirty="0" smtClean="0">
                <a:solidFill>
                  <a:srgbClr val="28688C"/>
                </a:solidFill>
              </a:rPr>
              <a:t>Natural Disasters in the United States, 1980 – 2012</a:t>
            </a:r>
            <a:br>
              <a:rPr lang="en-US" dirty="0" smtClean="0">
                <a:solidFill>
                  <a:srgbClr val="28688C"/>
                </a:solidFill>
              </a:rPr>
            </a:br>
            <a:r>
              <a:rPr lang="en-US" sz="1800" dirty="0" smtClean="0">
                <a:solidFill>
                  <a:srgbClr val="28688C"/>
                </a:solidFill>
              </a:rPr>
              <a:t>Number of Events (Annual Totals 1980 – 2012)</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65</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1" name="Picture 2"/>
          <p:cNvPicPr>
            <a:picLocks noChangeAspect="1" noChangeArrowheads="1"/>
          </p:cNvPicPr>
          <p:nvPr>
            <p:custDataLst>
              <p:tags r:id="rId1"/>
            </p:custDataLst>
          </p:nvPr>
        </p:nvPicPr>
        <p:blipFill>
          <a:blip r:embed="rId3" cstate="email"/>
          <a:srcRect/>
          <a:stretch>
            <a:fillRect/>
          </a:stretch>
        </p:blipFill>
        <p:spPr bwMode="auto">
          <a:xfrm>
            <a:off x="0" y="1310148"/>
            <a:ext cx="8407871" cy="4419601"/>
          </a:xfrm>
          <a:prstGeom prst="rect">
            <a:avLst/>
          </a:prstGeom>
          <a:noFill/>
          <a:ln w="9525">
            <a:noFill/>
            <a:miter lim="800000"/>
            <a:headEnd/>
            <a:tailEnd/>
          </a:ln>
          <a:effectLst/>
        </p:spPr>
      </p:pic>
      <p:sp>
        <p:nvSpPr>
          <p:cNvPr id="23" name="AutoShape 7"/>
          <p:cNvSpPr>
            <a:spLocks noChangeArrowheads="1"/>
          </p:cNvSpPr>
          <p:nvPr/>
        </p:nvSpPr>
        <p:spPr bwMode="blackWhite">
          <a:xfrm>
            <a:off x="3982064" y="1386348"/>
            <a:ext cx="3048415" cy="1206887"/>
          </a:xfrm>
          <a:prstGeom prst="wedgeRectCallout">
            <a:avLst>
              <a:gd name="adj1" fmla="val 80311"/>
              <a:gd name="adj2" fmla="val 1126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184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the US in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1980–2012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66</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0" name="Picture 2"/>
          <p:cNvPicPr>
            <a:picLocks noChangeAspect="1" noChangeArrowheads="1"/>
          </p:cNvPicPr>
          <p:nvPr>
            <p:custDataLst>
              <p:tags r:id="rId1"/>
            </p:custDataLst>
          </p:nvPr>
        </p:nvPicPr>
        <p:blipFill>
          <a:blip r:embed="rId3" cstate="email"/>
          <a:srcRect/>
          <a:stretch>
            <a:fillRect/>
          </a:stretch>
        </p:blipFill>
        <p:spPr bwMode="auto">
          <a:xfrm>
            <a:off x="489155" y="1826340"/>
            <a:ext cx="7855713" cy="4415066"/>
          </a:xfrm>
          <a:prstGeom prst="rect">
            <a:avLst/>
          </a:prstGeom>
          <a:noFill/>
          <a:ln w="9525">
            <a:noFill/>
            <a:miter lim="800000"/>
            <a:headEnd/>
            <a:tailEnd/>
          </a:ln>
          <a:effectLst/>
        </p:spPr>
      </p:pic>
      <p:sp>
        <p:nvSpPr>
          <p:cNvPr id="24" name="AutoShape 7"/>
          <p:cNvSpPr>
            <a:spLocks noChangeArrowheads="1"/>
          </p:cNvSpPr>
          <p:nvPr/>
        </p:nvSpPr>
        <p:spPr bwMode="blackWhite">
          <a:xfrm>
            <a:off x="1209609" y="1768596"/>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2012 was the 2</a:t>
            </a:r>
            <a:r>
              <a:rPr lang="en-US" b="1" baseline="30000" dirty="0" smtClean="0">
                <a:solidFill>
                  <a:srgbClr val="FFFFFF"/>
                </a:solidFill>
                <a:latin typeface="Arial" charset="0"/>
                <a:cs typeface="Arial" charset="0"/>
              </a:rPr>
              <a:t>nd</a:t>
            </a:r>
            <a:r>
              <a:rPr lang="en-US" b="1" dirty="0" smtClean="0">
                <a:solidFill>
                  <a:srgbClr val="FFFFFF"/>
                </a:solidFill>
                <a:latin typeface="Arial" charset="0"/>
                <a:cs typeface="Arial" charset="0"/>
              </a:rPr>
              <a:t> or 3</a:t>
            </a:r>
            <a:r>
              <a:rPr lang="en-US" b="1" baseline="30000" dirty="0" smtClean="0">
                <a:solidFill>
                  <a:srgbClr val="FFFFFF"/>
                </a:solidFill>
                <a:latin typeface="Arial" charset="0"/>
                <a:cs typeface="Arial" charset="0"/>
              </a:rPr>
              <a:t>rd</a:t>
            </a:r>
            <a:r>
              <a:rPr lang="en-US" b="1" dirty="0" smtClean="0">
                <a:solidFill>
                  <a:srgbClr val="FFFFFF"/>
                </a:solidFill>
                <a:latin typeface="Arial" charset="0"/>
                <a:cs typeface="Arial" charset="0"/>
              </a:rPr>
              <a:t> most expensive year on record for insured catastrophe losses in the US.</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Approximately 57% of the overall cost of catastrophes in the US was covered by insurance in 2012</a:t>
            </a:r>
            <a:endParaRPr lang="en-US" b="1" dirty="0">
              <a:solidFill>
                <a:srgbClr val="FFFFFF"/>
              </a:solidFill>
              <a:latin typeface="Arial" charset="0"/>
              <a:cs typeface="Arial" charset="0"/>
            </a:endParaRPr>
          </a:p>
        </p:txBody>
      </p:sp>
      <p:sp>
        <p:nvSpPr>
          <p:cNvPr id="25" name="AutoShape 7"/>
          <p:cNvSpPr>
            <a:spLocks noChangeArrowheads="1"/>
          </p:cNvSpPr>
          <p:nvPr/>
        </p:nvSpPr>
        <p:spPr bwMode="blackWhite">
          <a:xfrm>
            <a:off x="6740012" y="1659556"/>
            <a:ext cx="2192242" cy="1290638"/>
          </a:xfrm>
          <a:prstGeom prst="wedgeRectCallout">
            <a:avLst>
              <a:gd name="adj1" fmla="val 13454"/>
              <a:gd name="adj2" fmla="val 1360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11150" y="209550"/>
            <a:ext cx="6840538" cy="720725"/>
          </a:xfrm>
        </p:spPr>
        <p:txBody>
          <a:bodyPr/>
          <a:lstStyle/>
          <a:p>
            <a:pPr>
              <a:defRPr/>
            </a:pPr>
            <a:r>
              <a:rPr lang="en-US" kern="1200" dirty="0" smtClean="0">
                <a:solidFill>
                  <a:srgbClr val="28688C"/>
                </a:solidFill>
                <a:latin typeface="Arial"/>
                <a:ea typeface="Arial Unicode MS"/>
                <a:cs typeface="Arial"/>
              </a:rPr>
              <a:t>U.S. Thunderstorm Loss Trends, </a:t>
            </a:r>
            <a:r>
              <a:rPr lang="en-US" dirty="0" smtClean="0">
                <a:solidFill>
                  <a:srgbClr val="28688C"/>
                </a:solidFill>
              </a:rPr>
              <a:t>1980 – 2012</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67</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9" name="Picture 1"/>
          <p:cNvPicPr>
            <a:picLocks noChangeAspect="1" noChangeArrowheads="1"/>
          </p:cNvPicPr>
          <p:nvPr>
            <p:custDataLst>
              <p:tags r:id="rId1"/>
            </p:custDataLst>
          </p:nvPr>
        </p:nvPicPr>
        <p:blipFill>
          <a:blip r:embed="rId4" cstate="email"/>
          <a:srcRect/>
          <a:stretch>
            <a:fillRect/>
          </a:stretch>
        </p:blipFill>
        <p:spPr bwMode="auto">
          <a:xfrm>
            <a:off x="58992" y="1489587"/>
            <a:ext cx="8962290" cy="4816399"/>
          </a:xfrm>
          <a:prstGeom prst="rect">
            <a:avLst/>
          </a:prstGeom>
          <a:noFill/>
          <a:ln w="9525">
            <a:noFill/>
            <a:miter lim="800000"/>
            <a:headEnd/>
            <a:tailEnd/>
          </a:ln>
        </p:spPr>
      </p:pic>
      <p:sp>
        <p:nvSpPr>
          <p:cNvPr id="10"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 year running average loss is up sharply.</a:t>
            </a:r>
            <a:endParaRPr lang="en-US" b="1" dirty="0">
              <a:solidFill>
                <a:schemeClr val="bg1"/>
              </a:solidFill>
              <a:latin typeface="Arial" pitchFamily="34" charset="0"/>
              <a:cs typeface="Arial" pitchFamily="34" charset="0"/>
            </a:endParaRPr>
          </a:p>
        </p:txBody>
      </p:sp>
      <p:sp>
        <p:nvSpPr>
          <p:cNvPr id="11"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dirty="0" smtClean="0">
                <a:solidFill>
                  <a:schemeClr val="bg1"/>
                </a:solidFill>
                <a:latin typeface="Arial" pitchFamily="34" charset="0"/>
                <a:cs typeface="Arial" pitchFamily="34" charset="0"/>
              </a:rPr>
              <a:t>2008-2012 </a:t>
            </a:r>
            <a:r>
              <a:rPr lang="en-US" b="1" dirty="0">
                <a:solidFill>
                  <a:schemeClr val="bg1"/>
                </a:solidFill>
                <a:latin typeface="Arial" pitchFamily="34" charset="0"/>
                <a:cs typeface="Arial" pitchFamily="34" charset="0"/>
              </a:rPr>
              <a:t>are the most expensive years on record.</a:t>
            </a:r>
          </a:p>
        </p:txBody>
      </p:sp>
      <p:sp>
        <p:nvSpPr>
          <p:cNvPr id="15" name="AutoShape 7"/>
          <p:cNvSpPr>
            <a:spLocks noChangeArrowheads="1"/>
          </p:cNvSpPr>
          <p:nvPr/>
        </p:nvSpPr>
        <p:spPr bwMode="blackWhite">
          <a:xfrm>
            <a:off x="4100052" y="2873672"/>
            <a:ext cx="3531191" cy="975657"/>
          </a:xfrm>
          <a:prstGeom prst="wedgeRectCallout">
            <a:avLst>
              <a:gd name="adj1" fmla="val 83019"/>
              <a:gd name="adj2" fmla="val 6231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2012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$14.9 billion, the 2</a:t>
            </a:r>
            <a:r>
              <a:rPr lang="en-US" b="1" baseline="30000" dirty="0" smtClean="0">
                <a:solidFill>
                  <a:srgbClr val="FFFFFF"/>
                </a:solidFill>
                <a:latin typeface="Arial" pitchFamily="34" charset="0"/>
                <a:cs typeface="Arial" pitchFamily="34" charset="0"/>
              </a:rPr>
              <a:t>nd</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68</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U.S. Insured Catastrophe Losses by Cause of Loss, 2011 ($ Millions)</a:t>
            </a:r>
            <a:endParaRPr lang="en-US" baseline="30000" dirty="0" smtClean="0"/>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5058" name="Chart" r:id="rId4" imgW="4486147" imgH="3695661" progId="MSGraph.Chart.8">
              <p:embed followColorScheme="full"/>
            </p:oleObj>
          </a:graphicData>
        </a:graphic>
      </p:graphicFrame>
      <p:sp>
        <p:nvSpPr>
          <p:cNvPr id="54280" name="Rectangle 5"/>
          <p:cNvSpPr>
            <a:spLocks noChangeArrowheads="1"/>
          </p:cNvSpPr>
          <p:nvPr/>
        </p:nvSpPr>
        <p:spPr bwMode="auto">
          <a:xfrm>
            <a:off x="0" y="6389410"/>
            <a:ext cx="8821738"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defRPr/>
            </a:pPr>
            <a:r>
              <a:rPr lang="en-US" sz="1100" dirty="0"/>
              <a:t>Source: ISO’s Property Claim Services </a:t>
            </a:r>
            <a:r>
              <a:rPr lang="en-US" sz="1100" dirty="0" smtClean="0"/>
              <a:t>Unit, Munich Re; Insurance Information Institute.</a:t>
            </a:r>
            <a:endParaRPr lang="en-US" sz="1100" dirty="0"/>
          </a:p>
        </p:txBody>
      </p:sp>
      <p:sp>
        <p:nvSpPr>
          <p:cNvPr id="33801" name="Rectangle 7"/>
          <p:cNvSpPr>
            <a:spLocks noChangeArrowheads="1"/>
          </p:cNvSpPr>
          <p:nvPr/>
        </p:nvSpPr>
        <p:spPr bwMode="gray">
          <a:xfrm>
            <a:off x="5826411" y="1833896"/>
            <a:ext cx="2532062" cy="366254"/>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$5,510</a:t>
            </a:r>
            <a:endParaRPr lang="en-US" sz="1400" dirty="0"/>
          </a:p>
        </p:txBody>
      </p:sp>
      <p:sp>
        <p:nvSpPr>
          <p:cNvPr id="33802" name="Rectangle 8"/>
          <p:cNvSpPr>
            <a:spLocks noChangeArrowheads="1"/>
          </p:cNvSpPr>
          <p:nvPr/>
        </p:nvSpPr>
        <p:spPr bwMode="gray">
          <a:xfrm>
            <a:off x="4645235" y="124371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Wildfires, $855</a:t>
            </a:r>
            <a:endParaRPr lang="en-US" sz="1400" dirty="0"/>
          </a:p>
        </p:txBody>
      </p:sp>
      <p:sp>
        <p:nvSpPr>
          <p:cNvPr id="33803" name="Rectangle 11"/>
          <p:cNvSpPr>
            <a:spLocks noChangeArrowheads="1"/>
          </p:cNvSpPr>
          <p:nvPr/>
        </p:nvSpPr>
        <p:spPr bwMode="gray">
          <a:xfrm>
            <a:off x="1352941" y="479032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Thunderstorms (Incl. Tornadoes , $25,813</a:t>
            </a:r>
            <a:endParaRPr lang="en-US" sz="1400" dirty="0"/>
          </a:p>
        </p:txBody>
      </p:sp>
      <p:sp>
        <p:nvSpPr>
          <p:cNvPr id="33804" name="Rectangle 13"/>
          <p:cNvSpPr>
            <a:spLocks noChangeArrowheads="1"/>
          </p:cNvSpPr>
          <p:nvPr/>
        </p:nvSpPr>
        <p:spPr bwMode="gray">
          <a:xfrm>
            <a:off x="1156507" y="1923217"/>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$2,017</a:t>
            </a:r>
            <a:endParaRPr lang="en-US" sz="1400" i="1" dirty="0"/>
          </a:p>
        </p:txBody>
      </p:sp>
      <p:sp>
        <p:nvSpPr>
          <p:cNvPr id="33806" name="Rectangle 15"/>
          <p:cNvSpPr>
            <a:spLocks noChangeArrowheads="1"/>
          </p:cNvSpPr>
          <p:nvPr/>
        </p:nvSpPr>
        <p:spPr bwMode="gray">
          <a:xfrm>
            <a:off x="639317" y="1655420"/>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$50, (0.1%)</a:t>
            </a:r>
            <a:endParaRPr lang="en-US" sz="1400" dirty="0"/>
          </a:p>
        </p:txBody>
      </p:sp>
      <p:sp>
        <p:nvSpPr>
          <p:cNvPr id="33807" name="Rectangle 15"/>
          <p:cNvSpPr>
            <a:spLocks noChangeArrowheads="1"/>
          </p:cNvSpPr>
          <p:nvPr/>
        </p:nvSpPr>
        <p:spPr bwMode="gray">
          <a:xfrm>
            <a:off x="1092775" y="141053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Flood , $535, (1.5%)</a:t>
            </a:r>
            <a:endParaRPr lang="en-US" sz="1400" dirty="0"/>
          </a:p>
        </p:txBody>
      </p:sp>
      <p:sp>
        <p:nvSpPr>
          <p:cNvPr id="33808" name="Freeform 2"/>
          <p:cNvSpPr>
            <a:spLocks/>
          </p:cNvSpPr>
          <p:nvPr/>
        </p:nvSpPr>
        <p:spPr bwMode="gray">
          <a:xfrm>
            <a:off x="4459835" y="1543987"/>
            <a:ext cx="425450" cy="132596"/>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8977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  $1,000</a:t>
            </a:r>
            <a:endParaRPr lang="en-US" sz="1400" dirty="0"/>
          </a:p>
        </p:txBody>
      </p:sp>
      <p:sp>
        <p:nvSpPr>
          <p:cNvPr id="33810" name="Freeform 2"/>
          <p:cNvSpPr>
            <a:spLocks/>
          </p:cNvSpPr>
          <p:nvPr/>
        </p:nvSpPr>
        <p:spPr bwMode="gray">
          <a:xfrm rot="5400000">
            <a:off x="3506687" y="1295610"/>
            <a:ext cx="253399"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146058" y="133490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000099" y="4661940"/>
            <a:ext cx="2784475" cy="181097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2011’s insured loss distribution was unusual with tornado and thunderstorm accounting for the vast majority of loss</a:t>
            </a:r>
            <a:endParaRPr lang="en-US" sz="2000" b="1" dirty="0">
              <a:solidFill>
                <a:srgbClr val="FFFFFF"/>
              </a:solidFill>
            </a:endParaRPr>
          </a:p>
        </p:txBody>
      </p:sp>
      <p:sp>
        <p:nvSpPr>
          <p:cNvPr id="21" name="AutoShape 7"/>
          <p:cNvSpPr>
            <a:spLocks noChangeArrowheads="1"/>
          </p:cNvSpPr>
          <p:nvPr/>
        </p:nvSpPr>
        <p:spPr bwMode="blackWhite">
          <a:xfrm>
            <a:off x="258763" y="2818152"/>
            <a:ext cx="2244725" cy="1649074"/>
          </a:xfrm>
          <a:prstGeom prst="wedgeRectCallout">
            <a:avLst>
              <a:gd name="adj1" fmla="val 74460"/>
              <a:gd name="adj2" fmla="val 103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Thunderstorm/ Tornado losses were 2.5 times above the 30-year average</a:t>
            </a:r>
            <a:endParaRPr lang="en-US" sz="2000" b="1" dirty="0">
              <a:solidFill>
                <a:schemeClr val="bg1"/>
              </a:solidFill>
              <a:cs typeface="+mn-cs"/>
            </a:endParaRPr>
          </a:p>
        </p:txBody>
      </p:sp>
      <p:sp>
        <p:nvSpPr>
          <p:cNvPr id="22" name="Freeform 2"/>
          <p:cNvSpPr>
            <a:spLocks/>
          </p:cNvSpPr>
          <p:nvPr/>
        </p:nvSpPr>
        <p:spPr bwMode="gray">
          <a:xfrm rot="5400000">
            <a:off x="3462960" y="1491731"/>
            <a:ext cx="165961"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69</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1992–2011</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6082" name="Chart" r:id="rId4" imgW="4486147" imgH="3695661" progId="MSGraph.Chart.8">
              <p:embed followColorScheme="full"/>
            </p:oleObj>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2009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161.3</a:t>
            </a:r>
            <a:endParaRPr lang="en-US" sz="1400" dirty="0"/>
          </a:p>
        </p:txBody>
      </p:sp>
      <p:sp>
        <p:nvSpPr>
          <p:cNvPr id="33802" name="Rectangle 8"/>
          <p:cNvSpPr>
            <a:spLocks noChangeArrowheads="1"/>
          </p:cNvSpPr>
          <p:nvPr/>
        </p:nvSpPr>
        <p:spPr bwMode="gray">
          <a:xfrm>
            <a:off x="4810125" y="122872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130.2</a:t>
            </a:r>
            <a:endParaRPr lang="en-US" sz="1400" dirty="0"/>
          </a:p>
        </p:txBody>
      </p:sp>
      <p:sp>
        <p:nvSpPr>
          <p:cNvPr id="33804" name="Rectangle 13"/>
          <p:cNvSpPr>
            <a:spLocks noChangeArrowheads="1"/>
          </p:cNvSpPr>
          <p:nvPr/>
        </p:nvSpPr>
        <p:spPr bwMode="gray">
          <a:xfrm>
            <a:off x="766763" y="3092450"/>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$28.2</a:t>
            </a:r>
            <a:endParaRPr lang="en-US" sz="1400" i="1" dirty="0"/>
          </a:p>
        </p:txBody>
      </p:sp>
      <p:sp>
        <p:nvSpPr>
          <p:cNvPr id="33805" name="Rectangle 14"/>
          <p:cNvSpPr>
            <a:spLocks noChangeArrowheads="1"/>
          </p:cNvSpPr>
          <p:nvPr/>
        </p:nvSpPr>
        <p:spPr bwMode="gray">
          <a:xfrm>
            <a:off x="1801813" y="220793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24.4</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18.2</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14.8</a:t>
            </a:r>
            <a:endParaRPr lang="en-US" sz="1400" dirty="0"/>
          </a:p>
        </p:txBody>
      </p:sp>
      <p:sp>
        <p:nvSpPr>
          <p:cNvPr id="33808" name="Freeform 2"/>
          <p:cNvSpPr>
            <a:spLocks/>
          </p:cNvSpPr>
          <p:nvPr/>
        </p:nvSpPr>
        <p:spPr bwMode="gray">
          <a:xfrm>
            <a:off x="4549775" y="1519238"/>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$1.4</a:t>
            </a:r>
            <a:endParaRPr lang="en-US" sz="1400" dirty="0"/>
          </a:p>
        </p:txBody>
      </p:sp>
      <p:sp>
        <p:nvSpPr>
          <p:cNvPr id="33810" name="Freeform 2"/>
          <p:cNvSpPr>
            <a:spLocks/>
          </p:cNvSpPr>
          <p:nvPr/>
        </p:nvSpPr>
        <p:spPr bwMode="gray">
          <a:xfrm rot="5400000">
            <a:off x="3577432" y="1156494"/>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325938"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1992-2011 totaled $384.3B, an average of $19.2B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7</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6/13;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18050" name="Chart" r:id="rId4" imgW="8534400" imgH="377202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238563" y="3598601"/>
            <a:ext cx="2153266" cy="1091381"/>
          </a:xfrm>
          <a:prstGeom prst="wedgeRectCallout">
            <a:avLst>
              <a:gd name="adj1" fmla="val 6151"/>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is expected to see   uneven growth, then gradually accelerate throughout the year and into 2014</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70</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srcRect/>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71</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15199234" name="Chart" r:id="rId4"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6580610"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73</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73</a:t>
            </a:fld>
            <a:endParaRPr lang="en-US"/>
          </a:p>
        </p:txBody>
      </p:sp>
      <p:sp>
        <p:nvSpPr>
          <p:cNvPr id="10" name="Rectangle 8"/>
          <p:cNvSpPr>
            <a:spLocks noChangeArrowheads="1"/>
          </p:cNvSpPr>
          <p:nvPr/>
        </p:nvSpPr>
        <p:spPr bwMode="auto">
          <a:xfrm>
            <a:off x="576158" y="4499145"/>
            <a:ext cx="8008373" cy="1588127"/>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YTD in 2013 Are Running Below Recent  Record Highs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Disaster Declarations, 1953-2013*</a:t>
            </a:r>
          </a:p>
        </p:txBody>
      </p:sp>
      <p:graphicFrame>
        <p:nvGraphicFramePr>
          <p:cNvPr id="34818" name="Object 3"/>
          <p:cNvGraphicFramePr>
            <a:graphicFrameLocks/>
          </p:cNvGraphicFramePr>
          <p:nvPr>
            <p:ph idx="4294967295"/>
          </p:nvPr>
        </p:nvGraphicFramePr>
        <p:xfrm>
          <a:off x="191371" y="1300623"/>
          <a:ext cx="8566150" cy="4068763"/>
        </p:xfrm>
        <a:graphic>
          <a:graphicData uri="http://schemas.openxmlformats.org/presentationml/2006/ole">
            <p:oleObj spid="_x0000_s19105794" name="Chart" r:id="rId4" imgW="8581960" imgH="4076807" progId="MSGraph.Chart.8">
              <p:embed followColorScheme="full"/>
            </p:oleObj>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June 23</a:t>
            </a:r>
            <a:r>
              <a:rPr lang="en-US" sz="1100" dirty="0" smtClean="0">
                <a:solidFill>
                  <a:srgbClr val="000000"/>
                </a:solidFill>
                <a:latin typeface="Arial" charset="0"/>
                <a:cs typeface="Arial" charset="0"/>
              </a:rPr>
              <a:t>, 2013.</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5"/>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  Hurricane Sandy Produced </a:t>
            </a:r>
            <a:r>
              <a:rPr lang="en-US" b="1" dirty="0" smtClean="0">
                <a:solidFill>
                  <a:srgbClr val="FFFFFF"/>
                </a:solidFill>
              </a:rPr>
              <a:t>13</a:t>
            </a:r>
            <a:r>
              <a:rPr lang="en-US" b="1" dirty="0" smtClean="0">
                <a:solidFill>
                  <a:srgbClr val="FFFFFF"/>
                </a:solidFill>
                <a:latin typeface="Arial" charset="0"/>
                <a:cs typeface="Arial" charset="0"/>
              </a:rPr>
              <a:t> Declarations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013075" y="1250576"/>
            <a:ext cx="3240241" cy="1452283"/>
          </a:xfrm>
          <a:prstGeom prst="wedgeRectCallout">
            <a:avLst>
              <a:gd name="adj1" fmla="val 105782"/>
              <a:gd name="adj2" fmla="val 1422"/>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0645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2,115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1953-2012,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0946"/>
              <a:gd name="adj2" fmla="val -26440"/>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24 </a:t>
            </a:r>
            <a:r>
              <a:rPr lang="en-US" sz="1600" b="1" dirty="0" smtClean="0">
                <a:solidFill>
                  <a:srgbClr val="FFFFFF"/>
                </a:solidFill>
                <a:latin typeface="Arial" charset="0"/>
                <a:cs typeface="Arial" charset="0"/>
              </a:rPr>
              <a:t>federal disasters were declared so far in 2013*</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74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75</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2013: Highest 25 States*</a:t>
            </a:r>
          </a:p>
        </p:txBody>
      </p:sp>
      <p:graphicFrame>
        <p:nvGraphicFramePr>
          <p:cNvPr id="35842" name="Object 3"/>
          <p:cNvGraphicFramePr>
            <a:graphicFrameLocks noChangeAspect="1"/>
          </p:cNvGraphicFramePr>
          <p:nvPr>
            <p:ph idx="4294967295"/>
          </p:nvPr>
        </p:nvGraphicFramePr>
        <p:xfrm>
          <a:off x="9525" y="1820658"/>
          <a:ext cx="9134475" cy="4749800"/>
        </p:xfrm>
        <a:graphic>
          <a:graphicData uri="http://schemas.openxmlformats.org/presentationml/2006/ole">
            <p:oleObj spid="_x0000_s19106818" name="Chart" r:id="rId4" imgW="8810600" imgH="4581583" progId="MSGraph.Chart.8">
              <p:embed followColorScheme="full"/>
            </p:oleObj>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June 23,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76</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2013: Lowest 25 States*</a:t>
            </a:r>
          </a:p>
        </p:txBody>
      </p:sp>
      <p:graphicFrame>
        <p:nvGraphicFramePr>
          <p:cNvPr id="36866" name="Object 3"/>
          <p:cNvGraphicFramePr>
            <a:graphicFrameLocks noChangeAspect="1"/>
          </p:cNvGraphicFramePr>
          <p:nvPr>
            <p:ph idx="4294967295"/>
          </p:nvPr>
        </p:nvGraphicFramePr>
        <p:xfrm>
          <a:off x="14288" y="1785938"/>
          <a:ext cx="9113837" cy="4729162"/>
        </p:xfrm>
        <a:graphic>
          <a:graphicData uri="http://schemas.openxmlformats.org/presentationml/2006/ole">
            <p:oleObj spid="_x0000_s19107842" name="Chart" r:id="rId4" imgW="8829766" imgH="4581583" progId="MSGraph.Chart.8">
              <p:embed followColorScheme="full"/>
            </p:oleObj>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June 23,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77</a:t>
            </a:fld>
            <a:endParaRPr lang="en-US" sz="900">
              <a:solidFill>
                <a:schemeClr val="bg1"/>
              </a:solidFill>
            </a:endParaRPr>
          </a:p>
        </p:txBody>
      </p:sp>
      <p:pic>
        <p:nvPicPr>
          <p:cNvPr id="109572"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77</a:t>
            </a:fld>
            <a:endParaRPr lang="en-US"/>
          </a:p>
        </p:txBody>
      </p:sp>
    </p:spTree>
  </p:cSld>
  <p:clrMapOvr>
    <a:masterClrMapping/>
  </p:clrMapOvr>
  <p:transition>
    <p:zoom dir="in"/>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78</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www.spc.noaa.gov/climo/online/monthly/2012_annual_summary.html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8477058" name="Picture 2" descr="http://www.spc.noaa.gov/climo/online/monthly/2012_annual_map_all.gif"/>
          <p:cNvPicPr>
            <a:picLocks noChangeAspect="1" noChangeArrowheads="1"/>
          </p:cNvPicPr>
          <p:nvPr/>
        </p:nvPicPr>
        <p:blipFill>
          <a:blip r:embed="rId4" cstate="email"/>
          <a:srcRect/>
          <a:stretch>
            <a:fillRect/>
          </a:stretch>
        </p:blipFill>
        <p:spPr bwMode="auto">
          <a:xfrm>
            <a:off x="155575" y="1386349"/>
            <a:ext cx="6845730" cy="4907116"/>
          </a:xfrm>
          <a:prstGeom prst="rect">
            <a:avLst/>
          </a:prstGeom>
          <a:noFill/>
        </p:spPr>
      </p:pic>
      <p:sp>
        <p:nvSpPr>
          <p:cNvPr id="11" name="AutoShape 7"/>
          <p:cNvSpPr>
            <a:spLocks noChangeArrowheads="1"/>
          </p:cNvSpPr>
          <p:nvPr/>
        </p:nvSpPr>
        <p:spPr bwMode="blackWhite">
          <a:xfrm>
            <a:off x="7011837" y="2378274"/>
            <a:ext cx="1976437" cy="3173413"/>
          </a:xfrm>
          <a:prstGeom prst="wedgeRectCallout">
            <a:avLst>
              <a:gd name="adj1" fmla="val -75685"/>
              <a:gd name="adj2" fmla="val -302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22,503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2011;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1,119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7,033 </a:t>
            </a:r>
            <a:r>
              <a:rPr lang="en-US" b="1" dirty="0">
                <a:solidFill>
                  <a:srgbClr val="FFFFFF"/>
                </a:solidFill>
                <a:latin typeface="Arial" pitchFamily="34" charset="0"/>
                <a:cs typeface="Arial" pitchFamily="34" charset="0"/>
              </a:rPr>
              <a:t>“Large Hail” reports and </a:t>
            </a:r>
            <a:r>
              <a:rPr lang="en-US" b="1" dirty="0" smtClean="0">
                <a:solidFill>
                  <a:srgbClr val="FFFFFF"/>
                </a:solidFill>
                <a:latin typeface="Arial" pitchFamily="34" charset="0"/>
                <a:cs typeface="Arial" pitchFamily="34" charset="0"/>
              </a:rPr>
              <a:t>14,351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June 17,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79</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8944002" name="Picture 2" descr="http://www.spc.noaa.gov/climo/online/monthly/2013_annual_map_all.gif"/>
          <p:cNvPicPr>
            <a:picLocks noChangeAspect="1" noChangeArrowheads="1"/>
          </p:cNvPicPr>
          <p:nvPr/>
        </p:nvPicPr>
        <p:blipFill>
          <a:blip r:embed="rId4" cstate="email"/>
          <a:srcRect/>
          <a:stretch>
            <a:fillRect/>
          </a:stretch>
        </p:blipFill>
        <p:spPr bwMode="auto">
          <a:xfrm>
            <a:off x="288311" y="1500905"/>
            <a:ext cx="6815080" cy="4885146"/>
          </a:xfrm>
          <a:prstGeom prst="rect">
            <a:avLst/>
          </a:prstGeom>
          <a:noFill/>
        </p:spPr>
      </p:pic>
      <p:sp>
        <p:nvSpPr>
          <p:cNvPr id="11" name="AutoShape 7"/>
          <p:cNvSpPr>
            <a:spLocks noChangeArrowheads="1"/>
          </p:cNvSpPr>
          <p:nvPr/>
        </p:nvSpPr>
        <p:spPr bwMode="blackWhite">
          <a:xfrm>
            <a:off x="6800443" y="2324196"/>
            <a:ext cx="1976437" cy="3173413"/>
          </a:xfrm>
          <a:prstGeom prst="wedgeRectCallout">
            <a:avLst>
              <a:gd name="adj1" fmla="val -75685"/>
              <a:gd name="adj2" fmla="val -302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8,976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June 17;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573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3,002 </a:t>
            </a:r>
            <a:r>
              <a:rPr lang="en-US" b="1" dirty="0">
                <a:solidFill>
                  <a:srgbClr val="FFFFFF"/>
                </a:solidFill>
                <a:latin typeface="Arial" pitchFamily="34" charset="0"/>
                <a:cs typeface="Arial" pitchFamily="34" charset="0"/>
              </a:rPr>
              <a:t>“Large Hail” reports and </a:t>
            </a:r>
            <a:r>
              <a:rPr lang="en-US" b="1" dirty="0" smtClean="0">
                <a:solidFill>
                  <a:srgbClr val="FFFFFF"/>
                </a:solidFill>
                <a:latin typeface="Arial" pitchFamily="34" charset="0"/>
                <a:cs typeface="Arial" pitchFamily="34" charset="0"/>
              </a:rPr>
              <a:t>5,401 </a:t>
            </a:r>
            <a:r>
              <a:rPr lang="en-US" b="1" dirty="0">
                <a:solidFill>
                  <a:srgbClr val="FFFFFF"/>
                </a:solidFill>
                <a:latin typeface="Arial" pitchFamily="34" charset="0"/>
                <a:cs typeface="Arial" pitchFamily="34" charset="0"/>
              </a:rPr>
              <a:t>high wind events</a:t>
            </a:r>
          </a:p>
        </p:txBody>
      </p:sp>
      <p:sp>
        <p:nvSpPr>
          <p:cNvPr id="7" name="Rectangle 6"/>
          <p:cNvSpPr/>
          <p:nvPr/>
        </p:nvSpPr>
        <p:spPr>
          <a:xfrm>
            <a:off x="3923071" y="4277031"/>
            <a:ext cx="899652" cy="914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C00000"/>
                </a:solidFill>
              </a:ln>
              <a:no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44250" y="73025"/>
            <a:ext cx="7875639"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Federal Spending as a Share of State GDP: Vulnerability to Sequestration Varies</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176976"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Pew Center on the States (2012)  </a:t>
            </a:r>
            <a:r>
              <a:rPr lang="en-US" sz="1050" i="1" dirty="0" smtClean="0"/>
              <a:t>Impact of the Fiscal Cliff on the States</a:t>
            </a:r>
            <a:r>
              <a:rPr lang="en-US" sz="1050" dirty="0" smtClean="0"/>
              <a:t>; Wells Fargo; 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5753218" name="Picture 2"/>
          <p:cNvPicPr>
            <a:picLocks noChangeAspect="1" noChangeArrowheads="1"/>
          </p:cNvPicPr>
          <p:nvPr/>
        </p:nvPicPr>
        <p:blipFill>
          <a:blip r:embed="rId3" cstate="email"/>
          <a:srcRect/>
          <a:stretch>
            <a:fillRect/>
          </a:stretch>
        </p:blipFill>
        <p:spPr bwMode="auto">
          <a:xfrm>
            <a:off x="-1" y="1510838"/>
            <a:ext cx="8731045" cy="4950790"/>
          </a:xfrm>
          <a:prstGeom prst="rect">
            <a:avLst/>
          </a:prstGeom>
          <a:noFill/>
          <a:ln w="9525">
            <a:noFill/>
            <a:miter lim="800000"/>
            <a:headEnd/>
            <a:tailEnd/>
          </a:ln>
        </p:spPr>
      </p:pic>
      <p:sp>
        <p:nvSpPr>
          <p:cNvPr id="10" name="AutoShape 6"/>
          <p:cNvSpPr>
            <a:spLocks noChangeArrowheads="1"/>
          </p:cNvSpPr>
          <p:nvPr/>
        </p:nvSpPr>
        <p:spPr bwMode="blackWhite">
          <a:xfrm>
            <a:off x="3807539" y="1103206"/>
            <a:ext cx="2755492" cy="961563"/>
          </a:xfrm>
          <a:prstGeom prst="wedgeRectCallout">
            <a:avLst>
              <a:gd name="adj1" fmla="val -93567"/>
              <a:gd name="adj2" fmla="val 796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WA and ID are more vulnerable to the effects of sequestration</a:t>
            </a:r>
            <a:endParaRPr lang="en-US" sz="1600" b="1" dirty="0">
              <a:solidFill>
                <a:schemeClr val="bg1"/>
              </a:solidFill>
              <a:latin typeface="Arial" charset="0"/>
            </a:endParaRPr>
          </a:p>
        </p:txBody>
      </p:sp>
      <p:sp>
        <p:nvSpPr>
          <p:cNvPr id="12" name="Rectangle 8"/>
          <p:cNvSpPr>
            <a:spLocks noChangeArrowheads="1"/>
          </p:cNvSpPr>
          <p:nvPr/>
        </p:nvSpPr>
        <p:spPr bwMode="auto">
          <a:xfrm>
            <a:off x="1469924" y="1784551"/>
            <a:ext cx="1710812" cy="1567323"/>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7987" y="116168"/>
            <a:ext cx="7531509" cy="719138"/>
          </a:xfrm>
        </p:spPr>
        <p:txBody>
          <a:bodyPr/>
          <a:lstStyle/>
          <a:p>
            <a:pPr>
              <a:defRPr/>
            </a:pPr>
            <a:r>
              <a:rPr lang="en-US" kern="1200" dirty="0" smtClean="0">
                <a:solidFill>
                  <a:srgbClr val="28688C"/>
                </a:solidFill>
                <a:latin typeface="Arial"/>
                <a:ea typeface="Arial Unicode MS"/>
                <a:cs typeface="Arial"/>
              </a:rPr>
              <a:t>Severe Weather Reports in WA, OR &amp; ID: January 1—December 31, 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4FF6ED8F-E4C3-4F9C-B52C-5D5148FFE8B9}" type="slidenum">
              <a:rPr lang="en-US" sz="1000">
                <a:solidFill>
                  <a:schemeClr val="accent4">
                    <a:lumMod val="75000"/>
                  </a:schemeClr>
                </a:solidFill>
                <a:latin typeface="+mn-lt"/>
                <a:cs typeface="+mn-cs"/>
              </a:rPr>
              <a:pPr algn="r">
                <a:defRPr/>
              </a:pPr>
              <a:t>80</a:t>
            </a:fld>
            <a:endParaRPr lang="en-US" sz="1000" dirty="0">
              <a:solidFill>
                <a:schemeClr val="accent4">
                  <a:lumMod val="75000"/>
                </a:schemeClr>
              </a:solidFill>
              <a:latin typeface="+mn-lt"/>
              <a:cs typeface="+mn-cs"/>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Source: NOAA Storm Prediction Center; </a:t>
            </a:r>
            <a:r>
              <a:rPr lang="en-US" sz="1000" dirty="0">
                <a:solidFill>
                  <a:schemeClr val="accent4">
                    <a:lumMod val="75000"/>
                  </a:schemeClr>
                </a:solidFill>
                <a:cs typeface="+mn-cs"/>
                <a:hlinkClick r:id="rId3"/>
              </a:rPr>
              <a:t>http://</a:t>
            </a:r>
            <a:r>
              <a:rPr lang="en-US" sz="1000" dirty="0" smtClean="0">
                <a:solidFill>
                  <a:schemeClr val="accent4">
                    <a:lumMod val="75000"/>
                  </a:schemeClr>
                </a:solidFill>
                <a:cs typeface="+mn-cs"/>
                <a:hlinkClick r:id="rId3"/>
              </a:rPr>
              <a:t>www.spc.noaa.gov/climo/online/monthly/2013_annual_summary.html</a:t>
            </a:r>
            <a:r>
              <a:rPr lang="en-US" sz="1000" dirty="0">
                <a:solidFill>
                  <a:schemeClr val="accent4">
                    <a:lumMod val="75000"/>
                  </a:schemeClr>
                </a:solidFill>
                <a:cs typeface="+mn-cs"/>
                <a:hlinkClick r:id="rId3"/>
              </a:rPr>
              <a:t>#</a:t>
            </a:r>
            <a:r>
              <a:rPr lang="en-US" sz="1000" dirty="0">
                <a:solidFill>
                  <a:schemeClr val="accent4">
                    <a:lumMod val="75000"/>
                  </a:schemeClr>
                </a:solidFill>
                <a:cs typeface="+mn-cs"/>
              </a:rPr>
              <a:t> </a:t>
            </a:r>
            <a:endParaRPr lang="en-US" sz="1000" i="1" dirty="0">
              <a:solidFill>
                <a:schemeClr val="accent4">
                  <a:lumMod val="75000"/>
                </a:schemeClr>
              </a:solidFill>
              <a:cs typeface="+mn-cs"/>
            </a:endParaRPr>
          </a:p>
        </p:txBody>
      </p:sp>
      <p:pic>
        <p:nvPicPr>
          <p:cNvPr id="19501058" name="Picture 2" descr="http://www.spc.noaa.gov/climo/online/monthly/2012_states/LA_statemap.gif"/>
          <p:cNvPicPr>
            <a:picLocks noChangeAspect="1" noChangeArrowheads="1"/>
          </p:cNvPicPr>
          <p:nvPr/>
        </p:nvPicPr>
        <p:blipFill>
          <a:blip r:embed="rId4" cstate="email"/>
          <a:srcRect/>
          <a:stretch>
            <a:fillRect/>
          </a:stretch>
        </p:blipFill>
        <p:spPr bwMode="auto">
          <a:xfrm>
            <a:off x="0" y="1047391"/>
            <a:ext cx="5324168" cy="5324169"/>
          </a:xfrm>
          <a:prstGeom prst="rect">
            <a:avLst/>
          </a:prstGeom>
          <a:noFill/>
        </p:spPr>
      </p:pic>
      <p:graphicFrame>
        <p:nvGraphicFramePr>
          <p:cNvPr id="14" name="Table 13"/>
          <p:cNvGraphicFramePr>
            <a:graphicFrameLocks noGrp="1"/>
          </p:cNvGraphicFramePr>
          <p:nvPr/>
        </p:nvGraphicFramePr>
        <p:xfrm>
          <a:off x="5646331" y="3333604"/>
          <a:ext cx="3455894" cy="2274570"/>
        </p:xfrm>
        <a:graphic>
          <a:graphicData uri="http://schemas.openxmlformats.org/drawingml/2006/table">
            <a:tbl>
              <a:tblPr/>
              <a:tblGrid>
                <a:gridCol w="3455894"/>
              </a:tblGrid>
              <a:tr h="192833">
                <a:tc>
                  <a:txBody>
                    <a:bodyPr/>
                    <a:lstStyle/>
                    <a:p>
                      <a:endParaRPr lang="en-US" sz="1400" dirty="0"/>
                    </a:p>
                  </a:txBody>
                  <a:tcPr marL="0" marR="0" marT="0" marB="0">
                    <a:lnL>
                      <a:noFill/>
                    </a:lnL>
                    <a:lnR>
                      <a:noFill/>
                    </a:lnR>
                    <a:lnT>
                      <a:noFill/>
                    </a:lnT>
                    <a:lnB>
                      <a:noFill/>
                    </a:lnB>
                  </a:tcPr>
                </a:tc>
              </a:tr>
              <a:tr h="206225">
                <a:tc>
                  <a:txBody>
                    <a:bodyPr/>
                    <a:lstStyle/>
                    <a:p>
                      <a:endParaRPr lang="en-US" sz="1400" dirty="0"/>
                    </a:p>
                  </a:txBody>
                  <a:tcPr marL="9525" marR="9525" marT="9525" marB="9525">
                    <a:lnL>
                      <a:noFill/>
                    </a:lnL>
                    <a:lnR>
                      <a:noFill/>
                    </a:lnR>
                    <a:lnT>
                      <a:noFill/>
                    </a:lnT>
                    <a:lnB>
                      <a:noFill/>
                    </a:lnB>
                  </a:tcPr>
                </a:tc>
              </a:tr>
              <a:tr h="257111">
                <a:tc>
                  <a:txBody>
                    <a:bodyPr/>
                    <a:lstStyle/>
                    <a:p>
                      <a:endParaRPr lang="en-US" sz="1400" dirty="0"/>
                    </a:p>
                  </a:txBody>
                  <a:tcPr anchor="ctr">
                    <a:lnL>
                      <a:noFill/>
                    </a:lnL>
                    <a:lnR>
                      <a:noFill/>
                    </a:lnR>
                    <a:lnT>
                      <a:noFill/>
                    </a:lnT>
                    <a:lnB>
                      <a:noFill/>
                    </a:lnB>
                  </a:tcPr>
                </a:tc>
              </a:tr>
              <a:tr h="257111">
                <a:tc>
                  <a:txBody>
                    <a:bodyPr/>
                    <a:lstStyle/>
                    <a:p>
                      <a:pPr algn="l"/>
                      <a:r>
                        <a:rPr lang="en-US" sz="1400" b="1" u="sng" dirty="0" smtClean="0"/>
                        <a:t>LOUISIANA</a:t>
                      </a:r>
                      <a:endParaRPr lang="en-US" sz="1400" u="sng" dirty="0"/>
                    </a:p>
                  </a:txBody>
                  <a:tcPr anchor="ctr">
                    <a:lnL>
                      <a:noFill/>
                    </a:lnL>
                    <a:lnR>
                      <a:noFill/>
                    </a:lnR>
                    <a:lnT>
                      <a:noFill/>
                    </a:lnT>
                    <a:lnB>
                      <a:noFill/>
                    </a:lnB>
                  </a:tcPr>
                </a:tc>
              </a:tr>
              <a:tr h="257111">
                <a:tc>
                  <a:txBody>
                    <a:bodyPr/>
                    <a:lstStyle/>
                    <a:p>
                      <a:r>
                        <a:rPr lang="en-US" sz="1400" b="1" i="1" dirty="0"/>
                        <a:t>Total Reports = </a:t>
                      </a:r>
                      <a:r>
                        <a:rPr lang="en-US" sz="1400" b="1" i="1" dirty="0" smtClean="0"/>
                        <a:t>492 </a:t>
                      </a:r>
                      <a:endParaRPr lang="en-US" sz="1400" b="1" i="1" dirty="0"/>
                    </a:p>
                  </a:txBody>
                  <a:tcPr anchor="ctr">
                    <a:lnL>
                      <a:noFill/>
                    </a:lnL>
                    <a:lnR>
                      <a:noFill/>
                    </a:lnR>
                    <a:lnT>
                      <a:noFill/>
                    </a:lnT>
                    <a:lnB>
                      <a:noFill/>
                    </a:lnB>
                  </a:tcPr>
                </a:tc>
              </a:tr>
              <a:tr h="257111">
                <a:tc>
                  <a:txBody>
                    <a:bodyPr/>
                    <a:lstStyle/>
                    <a:p>
                      <a:r>
                        <a:rPr lang="en-US" sz="1400" dirty="0"/>
                        <a:t>Tornadoes = </a:t>
                      </a:r>
                      <a:r>
                        <a:rPr lang="en-US" sz="1400" dirty="0" smtClean="0"/>
                        <a:t>53 (Red)</a:t>
                      </a:r>
                      <a:endParaRPr lang="en-US" sz="1400" dirty="0"/>
                    </a:p>
                  </a:txBody>
                  <a:tcPr anchor="ctr">
                    <a:lnL>
                      <a:noFill/>
                    </a:lnL>
                    <a:lnR>
                      <a:noFill/>
                    </a:lnR>
                    <a:lnT>
                      <a:noFill/>
                    </a:lnT>
                    <a:lnB>
                      <a:noFill/>
                    </a:lnB>
                  </a:tcPr>
                </a:tc>
              </a:tr>
              <a:tr h="257111">
                <a:tc>
                  <a:txBody>
                    <a:bodyPr/>
                    <a:lstStyle/>
                    <a:p>
                      <a:r>
                        <a:rPr lang="en-US" sz="1400" dirty="0"/>
                        <a:t>Hail Reports = </a:t>
                      </a:r>
                      <a:r>
                        <a:rPr lang="en-US" sz="1400" dirty="0" smtClean="0"/>
                        <a:t>91 (Green)</a:t>
                      </a:r>
                      <a:endParaRPr lang="en-US" sz="1400" dirty="0"/>
                    </a:p>
                  </a:txBody>
                  <a:tcPr anchor="ctr">
                    <a:lnL>
                      <a:noFill/>
                    </a:lnL>
                    <a:lnR>
                      <a:noFill/>
                    </a:lnR>
                    <a:lnT>
                      <a:noFill/>
                    </a:lnT>
                    <a:lnB>
                      <a:noFill/>
                    </a:lnB>
                  </a:tcPr>
                </a:tc>
              </a:tr>
              <a:tr h="257111">
                <a:tc>
                  <a:txBody>
                    <a:bodyPr/>
                    <a:lstStyle/>
                    <a:p>
                      <a:r>
                        <a:rPr lang="en-US" sz="1400" dirty="0"/>
                        <a:t>Wind Reports = </a:t>
                      </a:r>
                      <a:r>
                        <a:rPr lang="en-US" sz="1400" dirty="0" smtClean="0"/>
                        <a:t>348 (Blue)</a:t>
                      </a:r>
                      <a:endParaRPr lang="en-US" sz="1400" dirty="0"/>
                    </a:p>
                  </a:txBody>
                  <a:tcPr anchor="ctr">
                    <a:lnL>
                      <a:noFill/>
                    </a:lnL>
                    <a:lnR>
                      <a:noFill/>
                    </a:lnR>
                    <a:lnT>
                      <a:noFill/>
                    </a:lnT>
                    <a:lnB>
                      <a:noFill/>
                    </a:lnB>
                  </a:tcPr>
                </a:tc>
              </a:tr>
            </a:tbl>
          </a:graphicData>
        </a:graphic>
      </p:graphicFrame>
      <p:sp>
        <p:nvSpPr>
          <p:cNvPr id="17" name="AutoShape 7"/>
          <p:cNvSpPr>
            <a:spLocks noChangeArrowheads="1"/>
          </p:cNvSpPr>
          <p:nvPr/>
        </p:nvSpPr>
        <p:spPr bwMode="blackWhite">
          <a:xfrm>
            <a:off x="5941420" y="1415844"/>
            <a:ext cx="2819121" cy="1558413"/>
          </a:xfrm>
          <a:prstGeom prst="wedgeRectCallout">
            <a:avLst>
              <a:gd name="adj1" fmla="val -142577"/>
              <a:gd name="adj2" fmla="val 97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There have been  a combined 492 severe weather reports in 2013 in LA,</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81</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June 22, 2013.</a:t>
            </a:r>
          </a:p>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pic>
        <p:nvPicPr>
          <p:cNvPr id="19124226" name="Picture 2" descr="U.S. Annual Tornado Trends">
            <a:hlinkClick r:id="rId4"/>
          </p:cNvPr>
          <p:cNvPicPr>
            <a:picLocks noChangeAspect="1" noChangeArrowheads="1"/>
          </p:cNvPicPr>
          <p:nvPr/>
        </p:nvPicPr>
        <p:blipFill>
          <a:blip r:embed="rId5" cstate="email"/>
          <a:srcRect/>
          <a:stretch>
            <a:fillRect/>
          </a:stretch>
        </p:blipFill>
        <p:spPr bwMode="auto">
          <a:xfrm>
            <a:off x="-1" y="1148466"/>
            <a:ext cx="8126361" cy="5288796"/>
          </a:xfrm>
          <a:prstGeom prst="rect">
            <a:avLst/>
          </a:prstGeom>
          <a:noFill/>
        </p:spPr>
      </p:pic>
      <p:sp>
        <p:nvSpPr>
          <p:cNvPr id="10" name="AutoShape 7"/>
          <p:cNvSpPr>
            <a:spLocks noChangeArrowheads="1"/>
          </p:cNvSpPr>
          <p:nvPr/>
        </p:nvSpPr>
        <p:spPr bwMode="blackWhite">
          <a:xfrm>
            <a:off x="4204082" y="4670499"/>
            <a:ext cx="1693862" cy="1118507"/>
          </a:xfrm>
          <a:prstGeom prst="wedgeRectCallout">
            <a:avLst>
              <a:gd name="adj1" fmla="val -60355"/>
              <a:gd name="adj2" fmla="val -4058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is running well below average</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2272588" y="1474839"/>
            <a:ext cx="3199063" cy="1191986"/>
          </a:xfrm>
          <a:prstGeom prst="wedgeRectCallout">
            <a:avLst>
              <a:gd name="adj1" fmla="val 72617"/>
              <a:gd name="adj2" fmla="val 522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82</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501448" y="4195043"/>
            <a:ext cx="8185355" cy="208057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Boston Marathon Bombings Underscore the Need for Extension of the Terrorism Risk Insurance Program</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83</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Reauthorization Was a Major Industry Initiative for 2013 Even Before Boston</a:t>
            </a:r>
          </a:p>
          <a:p>
            <a:pPr>
              <a:lnSpc>
                <a:spcPts val="2200"/>
              </a:lnSpc>
              <a:spcBef>
                <a:spcPct val="50000"/>
              </a:spcBef>
            </a:pPr>
            <a:r>
              <a:rPr lang="en-US" b="1" dirty="0" smtClean="0"/>
              <a:t>I.I.I. Testified at First Congressional Hearing on 9/11/12</a:t>
            </a:r>
          </a:p>
          <a:p>
            <a:pPr lvl="1">
              <a:lnSpc>
                <a:spcPts val="2200"/>
              </a:lnSpc>
            </a:pPr>
            <a:r>
              <a:rPr lang="en-US" b="1" dirty="0" smtClean="0"/>
              <a:t>Provided testimony at NYC hearing on 6/17/13</a:t>
            </a:r>
          </a:p>
          <a:p>
            <a:pPr>
              <a:lnSpc>
                <a:spcPts val="2200"/>
              </a:lnSpc>
              <a:spcBef>
                <a:spcPct val="50000"/>
              </a:spcBef>
            </a:pPr>
            <a:r>
              <a:rPr lang="en-US" b="1" dirty="0" smtClean="0"/>
              <a:t>I.I.I. Accelerated Planned Study on Terrorism Risk and Insurance in the Wake of Boston and Was Well Received</a:t>
            </a:r>
          </a:p>
          <a:p>
            <a:pPr lvl="1">
              <a:lnSpc>
                <a:spcPts val="2200"/>
              </a:lnSpc>
            </a:pPr>
            <a:r>
              <a:rPr lang="en-US" b="1" i="1" dirty="0" smtClean="0"/>
              <a:t>Terrorism: A Constant Threat </a:t>
            </a:r>
            <a:r>
              <a:rPr lang="en-US" b="1" dirty="0" smtClean="0"/>
              <a:t>issued in June 2013</a:t>
            </a:r>
            <a:endParaRPr lang="en-US" b="1" i="1" dirty="0" smtClean="0"/>
          </a:p>
          <a:p>
            <a:pPr>
              <a:lnSpc>
                <a:spcPts val="2200"/>
              </a:lnSpc>
              <a:spcBef>
                <a:spcPct val="50000"/>
              </a:spcBef>
            </a:pPr>
            <a:endParaRPr lang="en-US" b="1" dirty="0" smtClean="0"/>
          </a:p>
        </p:txBody>
      </p:sp>
      <p:pic>
        <p:nvPicPr>
          <p:cNvPr id="8" name="Picture 2" descr="https://encrypted-tbn2.gstatic.com/images?q=tbn:ANd9GcQfqqhtgVzWHg55s3CP8jWjGvO9LFIe3JLBHB3WNJuck3beKU4k_w"/>
          <p:cNvPicPr>
            <a:picLocks noChangeAspect="1" noChangeArrowheads="1"/>
          </p:cNvPicPr>
          <p:nvPr/>
        </p:nvPicPr>
        <p:blipFill>
          <a:blip r:embed="rId3" cstate="email"/>
          <a:srcRect/>
          <a:stretch>
            <a:fillRect/>
          </a:stretch>
        </p:blipFill>
        <p:spPr bwMode="auto">
          <a:xfrm>
            <a:off x="188844" y="3737113"/>
            <a:ext cx="3962813" cy="2956870"/>
          </a:xfrm>
          <a:prstGeom prst="rect">
            <a:avLst/>
          </a:prstGeom>
          <a:noFill/>
        </p:spPr>
      </p:pic>
      <p:pic>
        <p:nvPicPr>
          <p:cNvPr id="3791874" name="Picture 2"/>
          <p:cNvPicPr>
            <a:picLocks noChangeAspect="1" noChangeArrowheads="1"/>
          </p:cNvPicPr>
          <p:nvPr/>
        </p:nvPicPr>
        <p:blipFill>
          <a:blip r:embed="rId4" cstate="email"/>
          <a:srcRect/>
          <a:stretch>
            <a:fillRect/>
          </a:stretch>
        </p:blipFill>
        <p:spPr bwMode="auto">
          <a:xfrm>
            <a:off x="6723002" y="3735800"/>
            <a:ext cx="2155321" cy="2977692"/>
          </a:xfrm>
          <a:prstGeom prst="rect">
            <a:avLst/>
          </a:prstGeom>
          <a:noFill/>
          <a:ln w="9525">
            <a:solidFill>
              <a:schemeClr val="accent1"/>
            </a:solidFill>
            <a:miter lim="800000"/>
            <a:headEnd/>
            <a:tailEnd/>
          </a:ln>
        </p:spPr>
      </p:pic>
      <p:pic>
        <p:nvPicPr>
          <p:cNvPr id="3791875" name="Picture 3"/>
          <p:cNvPicPr>
            <a:picLocks noChangeAspect="1" noChangeArrowheads="1"/>
          </p:cNvPicPr>
          <p:nvPr/>
        </p:nvPicPr>
        <p:blipFill>
          <a:blip r:embed="rId5" cstate="email"/>
          <a:srcRect/>
          <a:stretch>
            <a:fillRect/>
          </a:stretch>
        </p:blipFill>
        <p:spPr bwMode="auto">
          <a:xfrm>
            <a:off x="4269833" y="3725769"/>
            <a:ext cx="2319811" cy="298314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84</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Boston Marathon Bombing Has Helped Focus Attention in Congress on TRIPRA and its Looming Expiration</a:t>
            </a:r>
          </a:p>
          <a:p>
            <a:pPr lvl="1">
              <a:lnSpc>
                <a:spcPts val="2200"/>
              </a:lnSpc>
            </a:pPr>
            <a:r>
              <a:rPr lang="en-US" sz="1800" b="1" dirty="0" smtClean="0"/>
              <a:t>Act expires 12/31/14</a:t>
            </a:r>
          </a:p>
          <a:p>
            <a:pPr lvl="1">
              <a:lnSpc>
                <a:spcPts val="2200"/>
              </a:lnSpc>
            </a:pPr>
            <a:r>
              <a:rPr lang="en-US" sz="1800" b="1" dirty="0" smtClean="0"/>
              <a:t>Exclusionary language will likely be inserted for post-1/1/2014 renewals and will likely lead to significant media interest (educational opportunity)</a:t>
            </a:r>
          </a:p>
          <a:p>
            <a:pPr lvl="1">
              <a:lnSpc>
                <a:spcPts val="2200"/>
              </a:lnSpc>
            </a:pPr>
            <a:r>
              <a:rPr lang="en-US" sz="1800" b="1" dirty="0" smtClean="0"/>
              <a:t>Numerous headwinds; not a priority issue in 2013 in Congress</a:t>
            </a:r>
          </a:p>
          <a:p>
            <a:pPr lvl="1">
              <a:lnSpc>
                <a:spcPts val="2200"/>
              </a:lnSpc>
            </a:pPr>
            <a:r>
              <a:rPr lang="en-US" sz="1800" b="1" dirty="0" smtClean="0"/>
              <a:t>3 extension bills introduced in 2013—2 since Boston</a:t>
            </a:r>
          </a:p>
          <a:p>
            <a:pPr>
              <a:lnSpc>
                <a:spcPts val="2200"/>
              </a:lnSpc>
            </a:pPr>
            <a:r>
              <a:rPr lang="en-US" sz="2000" b="1" dirty="0" smtClean="0"/>
              <a:t>Media Interest Soared</a:t>
            </a:r>
          </a:p>
          <a:p>
            <a:pPr lvl="1">
              <a:lnSpc>
                <a:spcPts val="2200"/>
              </a:lnSpc>
            </a:pPr>
            <a:r>
              <a:rPr lang="en-US" sz="1800" b="1" dirty="0" smtClean="0"/>
              <a:t>I.I.I. was conducting its first interviews within minutes after live-tweeting (nearly) from the scene; TV interest was high</a:t>
            </a:r>
          </a:p>
          <a:p>
            <a:pPr lvl="1">
              <a:lnSpc>
                <a:spcPts val="2200"/>
              </a:lnSpc>
            </a:pPr>
            <a:r>
              <a:rPr lang="en-US" sz="1800" b="1" dirty="0" smtClean="0"/>
              <a:t>Local, national and international media focused on this topic for the first time in any significant way since TRIA’s inception in late 2002</a:t>
            </a:r>
          </a:p>
          <a:p>
            <a:pPr lvl="1">
              <a:lnSpc>
                <a:spcPts val="2200"/>
              </a:lnSpc>
            </a:pPr>
            <a:r>
              <a:rPr lang="en-US" sz="1800" b="1" dirty="0" smtClean="0"/>
              <a:t>Inquiries revealed very little/no understanding (or even awareness) outside insurance industry and business owners</a:t>
            </a:r>
          </a:p>
          <a:p>
            <a:pPr lvl="1">
              <a:lnSpc>
                <a:spcPts val="2200"/>
              </a:lnSpc>
            </a:pPr>
            <a:r>
              <a:rPr lang="en-US" sz="1800" b="1" dirty="0" smtClean="0"/>
              <a:t>Certification process caused confusion</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85</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Boston Marathon Bombing Should Help Focus Attention in Congress on TRIA</a:t>
            </a:r>
          </a:p>
          <a:p>
            <a:pPr lvl="1">
              <a:lnSpc>
                <a:spcPts val="2200"/>
              </a:lnSpc>
            </a:pPr>
            <a:r>
              <a:rPr lang="en-US" sz="2000" b="1" dirty="0" smtClean="0"/>
              <a:t>Act expires 12/31/14</a:t>
            </a:r>
          </a:p>
          <a:p>
            <a:pPr lvl="1">
              <a:lnSpc>
                <a:spcPts val="2200"/>
              </a:lnSpc>
            </a:pPr>
            <a:r>
              <a:rPr lang="en-US" sz="2000" b="1" dirty="0" smtClean="0"/>
              <a:t>Numerous headwinds</a:t>
            </a:r>
          </a:p>
          <a:p>
            <a:pPr>
              <a:lnSpc>
                <a:spcPts val="2200"/>
              </a:lnSpc>
            </a:pPr>
            <a:r>
              <a:rPr lang="en-US" b="1" dirty="0" smtClean="0"/>
              <a:t>Exclusionary Language Will                                                Be Inserted for Renewals 		                      Occurring After 1/1/14</a:t>
            </a:r>
          </a:p>
          <a:p>
            <a:pPr>
              <a:lnSpc>
                <a:spcPts val="2200"/>
              </a:lnSpc>
            </a:pPr>
            <a:r>
              <a:rPr lang="en-US" b="1" dirty="0" smtClean="0"/>
              <a:t>Boston Marathon Issues</a:t>
            </a:r>
          </a:p>
          <a:p>
            <a:pPr lvl="1">
              <a:lnSpc>
                <a:spcPts val="2200"/>
              </a:lnSpc>
            </a:pPr>
            <a:r>
              <a:rPr lang="en-US" sz="2000" b="1" dirty="0" smtClean="0"/>
              <a:t>Property and BI losses not large but could breach $5 mill threshold for certification under TRIPRA</a:t>
            </a:r>
          </a:p>
          <a:p>
            <a:pPr lvl="1">
              <a:lnSpc>
                <a:spcPts val="2200"/>
              </a:lnSpc>
            </a:pPr>
            <a:r>
              <a:rPr lang="en-US" sz="2000" b="1" dirty="0" smtClean="0"/>
              <a:t>Certification issue is generating press; No deadline to certify</a:t>
            </a:r>
          </a:p>
          <a:p>
            <a:pPr lvl="1">
              <a:lnSpc>
                <a:spcPts val="2200"/>
              </a:lnSpc>
            </a:pPr>
            <a:r>
              <a:rPr lang="en-US" sz="2000" b="1" dirty="0" smtClean="0"/>
              <a:t>Disincentive for Treasury (and Sec. of State and US AG) to certify?</a:t>
            </a:r>
          </a:p>
          <a:p>
            <a:pPr lvl="1">
              <a:lnSpc>
                <a:spcPts val="2200"/>
              </a:lnSpc>
            </a:pPr>
            <a:r>
              <a:rPr lang="en-US" sz="2000" b="1" dirty="0" smtClean="0"/>
              <a:t> Many of the impacted business had terror coverage</a:t>
            </a:r>
          </a:p>
          <a:p>
            <a:pPr lvl="1">
              <a:lnSpc>
                <a:spcPts val="2200"/>
              </a:lnSpc>
            </a:pPr>
            <a:r>
              <a:rPr lang="en-US" sz="2000" b="1" dirty="0" smtClean="0"/>
              <a:t>Longer-term: Litigation issues (e.g., race organizers)</a:t>
            </a:r>
          </a:p>
        </p:txBody>
      </p:sp>
      <p:pic>
        <p:nvPicPr>
          <p:cNvPr id="7" name="Picture 6" descr="P1000639.JPG"/>
          <p:cNvPicPr>
            <a:picLocks noChangeAspect="1"/>
          </p:cNvPicPr>
          <p:nvPr/>
        </p:nvPicPr>
        <p:blipFill>
          <a:blip r:embed="rId3" cstate="email"/>
          <a:stretch>
            <a:fillRect/>
          </a:stretch>
        </p:blipFill>
        <p:spPr>
          <a:xfrm>
            <a:off x="4773559" y="1342103"/>
            <a:ext cx="4149216" cy="311191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86</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email"/>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ChangeAspect="1"/>
          </p:cNvGraphicFramePr>
          <p:nvPr>
            <p:ph type="chart" idx="1"/>
          </p:nvPr>
        </p:nvGraphicFramePr>
        <p:xfrm>
          <a:off x="439738" y="1034844"/>
          <a:ext cx="8458200" cy="4832350"/>
        </p:xfrm>
        <a:graphic>
          <a:graphicData uri="http://schemas.openxmlformats.org/presentationml/2006/ole">
            <p:oleObj spid="_x0000_s17543170" name="Chart" r:id="rId3" imgW="8486671" imgH="4848277" progId="MSGraph.Chart.8">
              <p:embed followColorScheme="full"/>
            </p:oleObj>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6B4A20F6-91D8-4339-87D8-CFCAAAD28962}" type="slidenum">
              <a:rPr lang="en-US" smtClean="0">
                <a:latin typeface="Arial" pitchFamily="34" charset="0"/>
              </a:rPr>
              <a:pPr/>
              <a:t>9</a:t>
            </a:fld>
            <a:endParaRPr lang="en-US" smtClean="0">
              <a:latin typeface="Arial" pitchFamily="34" charset="0"/>
            </a:endParaRPr>
          </a:p>
        </p:txBody>
      </p:sp>
      <p:sp>
        <p:nvSpPr>
          <p:cNvPr id="1028" name="Rectangle 2"/>
          <p:cNvSpPr>
            <a:spLocks noGrp="1" noChangeArrowheads="1"/>
          </p:cNvSpPr>
          <p:nvPr>
            <p:ph type="title" idx="4294967295"/>
          </p:nvPr>
        </p:nvSpPr>
        <p:spPr>
          <a:xfrm>
            <a:off x="0" y="-1"/>
            <a:ext cx="8686800" cy="1019175"/>
          </a:xfrm>
        </p:spPr>
        <p:txBody>
          <a:bodyPr lIns="92075" tIns="46038" rIns="92075" bIns="46038" anchor="b"/>
          <a:lstStyle/>
          <a:p>
            <a:r>
              <a:rPr lang="en-US" sz="2800" dirty="0" smtClean="0">
                <a:latin typeface="Arial" pitchFamily="34" charset="0"/>
              </a:rPr>
              <a:t>Defense and Non-Defense Federal Spending        as a Share of State GDP: Top 10 States*</a:t>
            </a:r>
          </a:p>
        </p:txBody>
      </p:sp>
      <p:graphicFrame>
        <p:nvGraphicFramePr>
          <p:cNvPr id="1026" name="Object 3"/>
          <p:cNvGraphicFramePr>
            <a:graphicFrameLocks noChangeAspect="1"/>
          </p:cNvGraphicFramePr>
          <p:nvPr>
            <p:ph idx="4294967295"/>
          </p:nvPr>
        </p:nvGraphicFramePr>
        <p:xfrm>
          <a:off x="0" y="1291210"/>
          <a:ext cx="9144000" cy="4754563"/>
        </p:xfrm>
        <a:graphic>
          <a:graphicData uri="http://schemas.openxmlformats.org/presentationml/2006/ole">
            <p:oleObj spid="_x0000_s15771650" name="Chart" r:id="rId4" imgW="8810600" imgH="4581583" progId="MSGraph.Chart.8">
              <p:embed followColorScheme="full"/>
            </p:oleObj>
          </a:graphicData>
        </a:graphic>
      </p:graphicFrame>
      <p:sp>
        <p:nvSpPr>
          <p:cNvPr id="2173958" name="AutoShape 6"/>
          <p:cNvSpPr>
            <a:spLocks noChangeArrowheads="1"/>
          </p:cNvSpPr>
          <p:nvPr/>
        </p:nvSpPr>
        <p:spPr bwMode="blackWhite">
          <a:xfrm>
            <a:off x="2330251" y="1629235"/>
            <a:ext cx="2418735" cy="1143461"/>
          </a:xfrm>
          <a:prstGeom prst="wedgeRectCallout">
            <a:avLst>
              <a:gd name="adj1" fmla="val -75092"/>
              <a:gd name="adj2" fmla="val 180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defense spending accounts for approximately 10%+ of GDP in 5 states</a:t>
            </a:r>
            <a:endParaRPr lang="en-US" sz="1600" b="1" dirty="0">
              <a:solidFill>
                <a:schemeClr val="bg1"/>
              </a:solidFill>
              <a:latin typeface="Arial" charset="0"/>
            </a:endParaRPr>
          </a:p>
        </p:txBody>
      </p:sp>
      <p:sp>
        <p:nvSpPr>
          <p:cNvPr id="7" name="Rectangle 6"/>
          <p:cNvSpPr>
            <a:spLocks noChangeArrowheads="1"/>
          </p:cNvSpPr>
          <p:nvPr/>
        </p:nvSpPr>
        <p:spPr bwMode="auto">
          <a:xfrm>
            <a:off x="-176976"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smtClean="0"/>
              <a:t>*As of 2010.</a:t>
            </a:r>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Pew Center on the States (2012)  </a:t>
            </a:r>
            <a:r>
              <a:rPr lang="en-US" sz="1050" i="1" dirty="0" smtClean="0"/>
              <a:t>Impact of the Fiscal Cliff on the States</a:t>
            </a:r>
            <a:r>
              <a:rPr lang="en-US" sz="1050" dirty="0" smtClean="0"/>
              <a:t>; Wells Fargo Securities; Insurance </a:t>
            </a:r>
            <a:r>
              <a:rPr lang="en-US" sz="1050" dirty="0"/>
              <a:t>Information Institute.</a:t>
            </a:r>
          </a:p>
        </p:txBody>
      </p:sp>
      <p:sp>
        <p:nvSpPr>
          <p:cNvPr id="8" name="TextBox 7"/>
          <p:cNvSpPr txBox="1"/>
          <p:nvPr/>
        </p:nvSpPr>
        <p:spPr>
          <a:xfrm>
            <a:off x="1769807" y="1135626"/>
            <a:ext cx="2868093" cy="461665"/>
          </a:xfrm>
          <a:prstGeom prst="rect">
            <a:avLst/>
          </a:prstGeom>
          <a:noFill/>
        </p:spPr>
        <p:txBody>
          <a:bodyPr wrap="none" rtlCol="0">
            <a:spAutoFit/>
          </a:bodyPr>
          <a:lstStyle/>
          <a:p>
            <a:r>
              <a:rPr lang="en-US" sz="2400" b="1" u="sng" dirty="0" smtClean="0"/>
              <a:t>Defense Spending</a:t>
            </a:r>
            <a:endParaRPr lang="en-US" b="1" u="sng" dirty="0"/>
          </a:p>
        </p:txBody>
      </p:sp>
      <p:sp>
        <p:nvSpPr>
          <p:cNvPr id="9" name="TextBox 8"/>
          <p:cNvSpPr txBox="1"/>
          <p:nvPr/>
        </p:nvSpPr>
        <p:spPr>
          <a:xfrm>
            <a:off x="5343807" y="1155293"/>
            <a:ext cx="3568606" cy="461665"/>
          </a:xfrm>
          <a:prstGeom prst="rect">
            <a:avLst/>
          </a:prstGeom>
          <a:noFill/>
        </p:spPr>
        <p:txBody>
          <a:bodyPr wrap="none" rtlCol="0">
            <a:spAutoFit/>
          </a:bodyPr>
          <a:lstStyle/>
          <a:p>
            <a:r>
              <a:rPr lang="en-US" sz="2400" b="1" u="sng" dirty="0" smtClean="0"/>
              <a:t>Non-Defense Spending</a:t>
            </a:r>
            <a:endParaRPr lang="en-US" b="1" u="sng" dirty="0"/>
          </a:p>
        </p:txBody>
      </p:sp>
      <p:sp>
        <p:nvSpPr>
          <p:cNvPr id="10" name="AutoShape 6"/>
          <p:cNvSpPr>
            <a:spLocks noChangeArrowheads="1"/>
          </p:cNvSpPr>
          <p:nvPr/>
        </p:nvSpPr>
        <p:spPr bwMode="blackWhite">
          <a:xfrm>
            <a:off x="6875204" y="1973366"/>
            <a:ext cx="2140976" cy="1357312"/>
          </a:xfrm>
          <a:prstGeom prst="wedgeRectCallout">
            <a:avLst>
              <a:gd name="adj1" fmla="val -73952"/>
              <a:gd name="adj2" fmla="val 9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non-defense spending accounts for 10%+ of GDP in 3 states</a:t>
            </a:r>
            <a:endParaRPr lang="en-US" sz="1600" b="1" dirty="0">
              <a:solidFill>
                <a:schemeClr val="bg1"/>
              </a:solidFill>
              <a:latin typeface="Arial" charset="0"/>
            </a:endParaRPr>
          </a:p>
        </p:txBody>
      </p:sp>
      <p:sp>
        <p:nvSpPr>
          <p:cNvPr id="11" name="Rectangle 7"/>
          <p:cNvSpPr>
            <a:spLocks noChangeArrowheads="1"/>
          </p:cNvSpPr>
          <p:nvPr/>
        </p:nvSpPr>
        <p:spPr bwMode="blackWhite">
          <a:xfrm>
            <a:off x="510988" y="5692877"/>
            <a:ext cx="8323296" cy="6489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Sequestration Could Adversely Impact Commercial Insurance Exposures Directly at Defense Contractors and Indirectly in Impacted Communities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P spid="10" grpId="0" animBg="1"/>
      <p:bldP spid="11"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Hurricane Sandy Summary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90</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575186" y="4445764"/>
            <a:ext cx="8185355"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Sandy Will Become One of the Most Expensive Events in Insurance History</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91</a:t>
            </a:fld>
            <a:endParaRPr lang="en-US" sz="900"/>
          </a:p>
        </p:txBody>
      </p:sp>
      <p:sp>
        <p:nvSpPr>
          <p:cNvPr id="84997" name="Rectangle 2"/>
          <p:cNvSpPr>
            <a:spLocks noGrp="1" noChangeArrowheads="1"/>
          </p:cNvSpPr>
          <p:nvPr>
            <p:ph type="title" idx="4294967295"/>
          </p:nvPr>
        </p:nvSpPr>
        <p:spPr/>
        <p:txBody>
          <a:bodyPr/>
          <a:lstStyle/>
          <a:p>
            <a:r>
              <a:rPr lang="en-US" dirty="0" smtClean="0"/>
              <a:t>2012 Catastrophe Summary</a:t>
            </a:r>
          </a:p>
        </p:txBody>
      </p:sp>
      <p:sp>
        <p:nvSpPr>
          <p:cNvPr id="1922051" name="Rectangle 3"/>
          <p:cNvSpPr>
            <a:spLocks noGrp="1" noChangeArrowheads="1"/>
          </p:cNvSpPr>
          <p:nvPr>
            <p:ph type="body" idx="4294967295"/>
          </p:nvPr>
        </p:nvSpPr>
        <p:spPr>
          <a:xfrm>
            <a:off x="54428" y="1135820"/>
            <a:ext cx="9059592" cy="4652963"/>
          </a:xfrm>
        </p:spPr>
        <p:txBody>
          <a:bodyPr/>
          <a:lstStyle/>
          <a:p>
            <a:pPr>
              <a:lnSpc>
                <a:spcPts val="2500"/>
              </a:lnSpc>
              <a:spcBef>
                <a:spcPct val="50000"/>
              </a:spcBef>
            </a:pPr>
            <a:r>
              <a:rPr lang="en-US" sz="2800" b="1" dirty="0" smtClean="0"/>
              <a:t>Catastrophe Communications: US &amp; Global</a:t>
            </a:r>
          </a:p>
          <a:p>
            <a:pPr lvl="1">
              <a:lnSpc>
                <a:spcPts val="2500"/>
              </a:lnSpc>
              <a:buFont typeface="Wingdings" pitchFamily="2" charset="2"/>
              <a:buChar char="Ø"/>
            </a:pPr>
            <a:r>
              <a:rPr lang="en-US" sz="2400" b="1" dirty="0" smtClean="0">
                <a:solidFill>
                  <a:srgbClr val="C00000"/>
                </a:solidFill>
              </a:rPr>
              <a:t>U.S. Focus</a:t>
            </a:r>
            <a:r>
              <a:rPr lang="en-US" sz="2400" dirty="0" smtClean="0"/>
              <a:t>: ~$37-$42B = 2</a:t>
            </a:r>
            <a:r>
              <a:rPr lang="en-US" sz="2400" baseline="30000" dirty="0" smtClean="0"/>
              <a:t>nd</a:t>
            </a:r>
            <a:r>
              <a:rPr lang="en-US" sz="2400" dirty="0" smtClean="0"/>
              <a:t> Most Costliest Year Ever for </a:t>
            </a:r>
            <a:r>
              <a:rPr lang="en-US" sz="2400" u="sng" dirty="0" smtClean="0"/>
              <a:t>Insured</a:t>
            </a:r>
            <a:r>
              <a:rPr lang="en-US" sz="2400" dirty="0" smtClean="0"/>
              <a:t> Catastrophe Loss (Behind 2005)</a:t>
            </a:r>
            <a:endParaRPr lang="en-US" sz="2400" i="1" dirty="0" smtClean="0"/>
          </a:p>
          <a:p>
            <a:pPr lvl="2">
              <a:lnSpc>
                <a:spcPts val="2500"/>
              </a:lnSpc>
              <a:buFont typeface="Wingdings" pitchFamily="2" charset="2"/>
              <a:buChar char="§"/>
            </a:pPr>
            <a:r>
              <a:rPr lang="en-US" sz="2400" dirty="0" smtClean="0"/>
              <a:t>Economic Losses = $101B</a:t>
            </a:r>
          </a:p>
          <a:p>
            <a:pPr lvl="2">
              <a:lnSpc>
                <a:spcPts val="2500"/>
              </a:lnSpc>
              <a:buFont typeface="Wingdings" pitchFamily="2" charset="2"/>
              <a:buChar char="§"/>
            </a:pPr>
            <a:r>
              <a:rPr lang="en-US" sz="2400" dirty="0" smtClean="0"/>
              <a:t>Crop = Additional ~$16B ($7B-$8B privately insured) </a:t>
            </a:r>
          </a:p>
          <a:p>
            <a:pPr lvl="2">
              <a:lnSpc>
                <a:spcPts val="2500"/>
              </a:lnSpc>
              <a:buFont typeface="Wingdings" pitchFamily="2" charset="2"/>
              <a:buChar char="§"/>
            </a:pPr>
            <a:r>
              <a:rPr lang="en-US" sz="2400" dirty="0" smtClean="0"/>
              <a:t>NFIP Flood = Additional $9B+</a:t>
            </a:r>
          </a:p>
          <a:p>
            <a:pPr lvl="2">
              <a:lnSpc>
                <a:spcPts val="2500"/>
              </a:lnSpc>
              <a:buFont typeface="Wingdings" pitchFamily="2" charset="2"/>
              <a:buChar char="§"/>
            </a:pPr>
            <a:r>
              <a:rPr lang="en-US" sz="2400" dirty="0" smtClean="0"/>
              <a:t>Flood losses/NFIP/FEMA has been the #1 communications “issue” in the wake of Sandy</a:t>
            </a:r>
          </a:p>
          <a:p>
            <a:pPr lvl="1">
              <a:lnSpc>
                <a:spcPts val="2500"/>
              </a:lnSpc>
              <a:buFont typeface="Wingdings" pitchFamily="2" charset="2"/>
              <a:buChar char="Ø"/>
            </a:pPr>
            <a:r>
              <a:rPr lang="en-US" sz="2400" b="1" dirty="0" smtClean="0">
                <a:solidFill>
                  <a:srgbClr val="C00000"/>
                </a:solidFill>
              </a:rPr>
              <a:t>Global Focus</a:t>
            </a:r>
            <a:r>
              <a:rPr lang="en-US" sz="2400" b="1" dirty="0" smtClean="0"/>
              <a:t>:</a:t>
            </a:r>
            <a:r>
              <a:rPr lang="en-US" sz="2400" dirty="0" smtClean="0"/>
              <a:t> $65B in Insured </a:t>
            </a:r>
            <a:r>
              <a:rPr lang="en-US" sz="2400" dirty="0" err="1" smtClean="0"/>
              <a:t>Losses</a:t>
            </a:r>
            <a:r>
              <a:rPr lang="en-US" sz="2400" dirty="0" err="1" smtClean="0">
                <a:sym typeface="Wingdings" pitchFamily="2" charset="2"/>
              </a:rPr>
              <a:t>Well</a:t>
            </a:r>
            <a:r>
              <a:rPr lang="en-US" sz="2400" dirty="0" smtClean="0">
                <a:sym typeface="Wingdings" pitchFamily="2" charset="2"/>
              </a:rPr>
              <a:t> Below $105B in 2011 but Above 10-Yr. Avg. of $50B</a:t>
            </a:r>
            <a:endParaRPr lang="en-US" sz="2400" dirty="0" smtClean="0"/>
          </a:p>
          <a:p>
            <a:pPr lvl="2">
              <a:lnSpc>
                <a:spcPts val="2500"/>
              </a:lnSpc>
              <a:buFont typeface="Wingdings" pitchFamily="2" charset="2"/>
              <a:buChar char="§"/>
            </a:pPr>
            <a:r>
              <a:rPr lang="en-US" sz="2400" dirty="0" smtClean="0"/>
              <a:t>Cats abroad did not drive media cycle in 2012, save ongoing </a:t>
            </a:r>
            <a:r>
              <a:rPr lang="en-US" sz="2400" dirty="0" err="1" smtClean="0"/>
              <a:t>Fukishima</a:t>
            </a:r>
            <a:r>
              <a:rPr lang="en-US" sz="2400" dirty="0" smtClean="0"/>
              <a:t> issues; Climate change </a:t>
            </a:r>
          </a:p>
          <a:p>
            <a:pPr lvl="1">
              <a:lnSpc>
                <a:spcPts val="2500"/>
              </a:lnSpc>
              <a:buFont typeface="Wingdings" pitchFamily="2" charset="2"/>
              <a:buChar char="Ø"/>
            </a:pPr>
            <a:r>
              <a:rPr lang="en-US" sz="2400" b="1" dirty="0" smtClean="0">
                <a:solidFill>
                  <a:srgbClr val="C00000"/>
                </a:solidFill>
              </a:rPr>
              <a:t>Market Consequences</a:t>
            </a:r>
            <a:r>
              <a:rPr lang="en-US" sz="2400" dirty="0" smtClean="0"/>
              <a:t>:  Primary &amp; Reinsurance</a:t>
            </a:r>
          </a:p>
          <a:p>
            <a:pPr lvl="2">
              <a:lnSpc>
                <a:spcPts val="2500"/>
              </a:lnSpc>
              <a:buFont typeface="Wingdings" pitchFamily="2" charset="2"/>
              <a:buChar char="§"/>
            </a:pPr>
            <a:r>
              <a:rPr lang="en-US" sz="2400" dirty="0" smtClean="0"/>
              <a:t>Impacts on price, availability</a:t>
            </a:r>
            <a:endParaRPr lang="en-US" sz="28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7" end="7"/>
                                            </p:txEl>
                                          </p:spTgt>
                                        </p:tgtEl>
                                        <p:attrNameLst>
                                          <p:attrName>style.visibility</p:attrName>
                                        </p:attrNameLst>
                                      </p:cBhvr>
                                      <p:to>
                                        <p:strVal val="visible"/>
                                      </p:to>
                                    </p:set>
                                    <p:animEffect transition="in" filter="wipe(left)">
                                      <p:cBhvr>
                                        <p:cTn id="28" dur="500"/>
                                        <p:tgtEl>
                                          <p:spTgt spid="1922051">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8" end="8"/>
                                            </p:txEl>
                                          </p:spTgt>
                                        </p:tgtEl>
                                        <p:attrNameLst>
                                          <p:attrName>style.visibility</p:attrName>
                                        </p:attrNameLst>
                                      </p:cBhvr>
                                      <p:to>
                                        <p:strVal val="visible"/>
                                      </p:to>
                                    </p:set>
                                    <p:animEffect transition="in" filter="wipe(left)">
                                      <p:cBhvr>
                                        <p:cTn id="31" dur="500"/>
                                        <p:tgtEl>
                                          <p:spTgt spid="1922051">
                                            <p:txEl>
                                              <p:pRg st="8" end="8"/>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9" end="9"/>
                                            </p:txEl>
                                          </p:spTgt>
                                        </p:tgtEl>
                                        <p:attrNameLst>
                                          <p:attrName>style.visibility</p:attrName>
                                        </p:attrNameLst>
                                      </p:cBhvr>
                                      <p:to>
                                        <p:strVal val="visible"/>
                                      </p:to>
                                    </p:set>
                                    <p:animEffect transition="in" filter="wipe(left)">
                                      <p:cBhvr>
                                        <p:cTn id="34"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92</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179387" y="2928631"/>
          <a:ext cx="8964613" cy="3348037"/>
        </p:xfrm>
        <a:graphic>
          <a:graphicData uri="http://schemas.openxmlformats.org/presentationml/2006/ole">
            <p:oleObj spid="_x0000_s14958594" name="Chart" r:id="rId4" imgW="8419996" imgH="3371740" progId="MSGraph.Chart.8">
              <p:embed followColorScheme="full"/>
            </p:oleObj>
          </a:graphicData>
        </a:graphic>
      </p:graphicFrame>
      <p:sp>
        <p:nvSpPr>
          <p:cNvPr id="2067463" name="AutoShape 7"/>
          <p:cNvSpPr>
            <a:spLocks noChangeArrowheads="1"/>
          </p:cNvSpPr>
          <p:nvPr/>
        </p:nvSpPr>
        <p:spPr bwMode="blackWhite">
          <a:xfrm>
            <a:off x="4807975" y="2787445"/>
            <a:ext cx="3229896" cy="1224115"/>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66676" y="109538"/>
            <a:ext cx="7853643" cy="860425"/>
          </a:xfrm>
        </p:spPr>
        <p:txBody>
          <a:bodyPr/>
          <a:lstStyle/>
          <a:p>
            <a:r>
              <a:rPr lang="en-US" dirty="0" smtClean="0"/>
              <a:t>Hurricane Sandy: Claim Payments to Policyholders, by  State</a:t>
            </a:r>
          </a:p>
        </p:txBody>
      </p:sp>
      <p:graphicFrame>
        <p:nvGraphicFramePr>
          <p:cNvPr id="95234" name="Object 2"/>
          <p:cNvGraphicFramePr>
            <a:graphicFrameLocks/>
          </p:cNvGraphicFramePr>
          <p:nvPr/>
        </p:nvGraphicFramePr>
        <p:xfrm>
          <a:off x="215153" y="1276910"/>
          <a:ext cx="8673353" cy="4330700"/>
        </p:xfrm>
        <a:graphic>
          <a:graphicData uri="http://schemas.openxmlformats.org/presentationml/2006/ole">
            <p:oleObj spid="_x0000_s15197186" name="Chart" r:id="rId4" imgW="8439161" imgH="4333784" progId="MSGraph.Chart.8">
              <p:embed followColorScheme="full"/>
            </p:oleObj>
          </a:graphicData>
        </a:graphic>
      </p:graphicFrame>
      <p:sp>
        <p:nvSpPr>
          <p:cNvPr id="6" name="Rectangle 5"/>
          <p:cNvSpPr>
            <a:spLocks noChangeArrowheads="1"/>
          </p:cNvSpPr>
          <p:nvPr/>
        </p:nvSpPr>
        <p:spPr bwMode="blackWhite">
          <a:xfrm>
            <a:off x="454398" y="5595191"/>
            <a:ext cx="8232401" cy="685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Will Pay at Least $18.75 Billion to 1.52 Million Policyholders Across 15 States and DC in the Wake of Hurricane Sandy</a:t>
            </a:r>
            <a:endParaRPr lang="en-US" b="1" dirty="0">
              <a:solidFill>
                <a:srgbClr val="FFFFFF"/>
              </a:solidFill>
            </a:endParaRPr>
          </a:p>
        </p:txBody>
      </p:sp>
      <p:sp>
        <p:nvSpPr>
          <p:cNvPr id="95239" name="Rectangle 110"/>
          <p:cNvSpPr>
            <a:spLocks noGrp="1" noChangeArrowheads="1"/>
          </p:cNvSpPr>
          <p:nvPr>
            <p:ph type="sldNum" sz="quarter" idx="12"/>
          </p:nvPr>
        </p:nvSpPr>
        <p:spPr>
          <a:noFill/>
        </p:spPr>
        <p:txBody>
          <a:bodyPr/>
          <a:lstStyle/>
          <a:p>
            <a:fld id="{108AF790-FF04-42DB-8600-2355AD6BD9B9}" type="slidenum">
              <a:rPr lang="en-US" smtClean="0"/>
              <a:pPr/>
              <a:t>93</a:t>
            </a:fld>
            <a:endParaRPr lang="en-US" smtClean="0"/>
          </a:p>
        </p:txBody>
      </p:sp>
      <p:sp>
        <p:nvSpPr>
          <p:cNvPr id="10" name="AutoShape 8"/>
          <p:cNvSpPr>
            <a:spLocks noChangeArrowheads="1"/>
          </p:cNvSpPr>
          <p:nvPr/>
        </p:nvSpPr>
        <p:spPr bwMode="blackWhite">
          <a:xfrm>
            <a:off x="3275554" y="1760265"/>
            <a:ext cx="2358329" cy="1398493"/>
          </a:xfrm>
          <a:prstGeom prst="wedgeRectCallout">
            <a:avLst>
              <a:gd name="adj1" fmla="val -125448"/>
              <a:gd name="adj2" fmla="val -34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At $9.6B and $6.6B, respectively, NY and NJ suffered, by far, the largest losses from Hurricane Sandy</a:t>
            </a:r>
            <a:endParaRPr lang="en-US" sz="1600" b="1" dirty="0">
              <a:solidFill>
                <a:srgbClr val="FFFFFF"/>
              </a:solidFill>
              <a:latin typeface="Arial" pitchFamily="34" charset="0"/>
              <a:cs typeface="Arial" pitchFamily="34" charset="0"/>
            </a:endParaRPr>
          </a:p>
        </p:txBody>
      </p:sp>
      <p:sp>
        <p:nvSpPr>
          <p:cNvPr id="11" name="Rectangle 4"/>
          <p:cNvSpPr>
            <a:spLocks noChangeArrowheads="1"/>
          </p:cNvSpPr>
          <p:nvPr/>
        </p:nvSpPr>
        <p:spPr bwMode="black">
          <a:xfrm>
            <a:off x="255493" y="1196600"/>
            <a:ext cx="8221663"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TOTAL = $18.75 BILLION</a:t>
            </a:r>
            <a:endParaRPr lang="en-US" sz="2000" b="1" dirty="0">
              <a:solidFill>
                <a:srgbClr val="225A7A"/>
              </a:solidFill>
            </a:endParaRPr>
          </a:p>
        </p:txBody>
      </p:sp>
      <p:sp>
        <p:nvSpPr>
          <p:cNvPr id="14" name="Rectangle 6"/>
          <p:cNvSpPr>
            <a:spLocks noChangeArrowheads="1"/>
          </p:cNvSpPr>
          <p:nvPr/>
        </p:nvSpPr>
        <p:spPr bwMode="black">
          <a:xfrm>
            <a:off x="347663" y="107408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Thousands)</a:t>
            </a:r>
            <a:endParaRPr lang="en-US" sz="1600" b="1" dirty="0">
              <a:solidFill>
                <a:srgbClr val="225A7A"/>
              </a:solidFill>
            </a:endParaRPr>
          </a:p>
        </p:txBody>
      </p:sp>
      <p:sp>
        <p:nvSpPr>
          <p:cNvPr id="12" name="Rectangle 4"/>
          <p:cNvSpPr>
            <a:spLocks noChangeArrowheads="1"/>
          </p:cNvSpPr>
          <p:nvPr/>
        </p:nvSpPr>
        <p:spPr bwMode="auto">
          <a:xfrm>
            <a:off x="-127000" y="6301088"/>
            <a:ext cx="91916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 Catastrophe loss data is for Catastrophe Serial No. 90 (Oct. 28 – 31, 2012) from PCS as of Jan. 18, 2013; Insurance Information Institute .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297998" y="1346455"/>
          <a:ext cx="8736013" cy="4972050"/>
        </p:xfrm>
        <a:graphic>
          <a:graphicData uri="http://schemas.openxmlformats.org/presentationml/2006/ole">
            <p:oleObj spid="_x0000_s14959618"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Hurricane Sandy resulted in an estimated 1.52 million privately insured claims resulting in an estimated $18.75 to $25 billion in insured losses.   Hurricane Katrina produced 1.74 million claims and $48.7B in losses (in 2012 $)</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Number of Claims </a:t>
            </a:r>
          </a:p>
          <a:p>
            <a:pPr algn="l" defTabSz="114300" eaLnBrk="0" hangingPunct="0">
              <a:lnSpc>
                <a:spcPct val="90000"/>
              </a:lnSpc>
              <a:defRPr/>
            </a:pPr>
            <a:r>
              <a:rPr lang="en-US" sz="3000" b="1" dirty="0" smtClean="0">
                <a:solidFill>
                  <a:srgbClr val="28688C"/>
                </a:solidFill>
                <a:latin typeface="Arial"/>
                <a:ea typeface="Arial Unicode MS"/>
                <a:cs typeface="Arial"/>
              </a:rPr>
              <a:t>by Type*</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266808"/>
            <a:ext cx="8242300" cy="553998"/>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claim count estimate s as of 1/18/13.  Loss estimate </a:t>
            </a:r>
            <a:r>
              <a:rPr lang="en-US" sz="1000" dirty="0" smtClean="0">
                <a:solidFill>
                  <a:schemeClr val="accent4">
                    <a:lumMod val="75000"/>
                  </a:schemeClr>
                </a:solidFill>
              </a:rPr>
              <a:t>represents PCS total ($18.75B) and upper end of range estimates by risk modelers RMS, </a:t>
            </a:r>
            <a:r>
              <a:rPr lang="en-US" sz="1000" dirty="0" err="1" smtClean="0">
                <a:solidFill>
                  <a:schemeClr val="accent4">
                    <a:lumMod val="75000"/>
                  </a:schemeClr>
                </a:solidFill>
              </a:rPr>
              <a:t>Eqecat</a:t>
            </a:r>
            <a:r>
              <a:rPr lang="en-US" sz="1000" dirty="0" smtClean="0">
                <a:solidFill>
                  <a:schemeClr val="accent4">
                    <a:lumMod val="75000"/>
                  </a:schemeClr>
                </a:solidFill>
              </a:rPr>
              <a:t> and AIR.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AIR, </a:t>
            </a:r>
            <a:r>
              <a:rPr lang="en-US" sz="1000" dirty="0" err="1" smtClean="0">
                <a:solidFill>
                  <a:schemeClr val="accent4">
                    <a:lumMod val="75000"/>
                  </a:schemeClr>
                </a:solidFill>
                <a:cs typeface="+mn-cs"/>
              </a:rPr>
              <a:t>Eqecat</a:t>
            </a:r>
            <a:r>
              <a:rPr lang="en-US" sz="1000" dirty="0" smtClean="0">
                <a:solidFill>
                  <a:schemeClr val="accent4">
                    <a:lumMod val="75000"/>
                  </a:schemeClr>
                </a:solidFill>
                <a:cs typeface="+mn-cs"/>
              </a:rPr>
              <a:t>, AIR Worldwide;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94</a:t>
            </a:fld>
            <a:endParaRPr lang="en-US"/>
          </a:p>
        </p:txBody>
      </p:sp>
      <p:sp>
        <p:nvSpPr>
          <p:cNvPr id="10" name="AutoShape 7"/>
          <p:cNvSpPr>
            <a:spLocks noChangeArrowheads="1"/>
          </p:cNvSpPr>
          <p:nvPr/>
        </p:nvSpPr>
        <p:spPr bwMode="blackWhite">
          <a:xfrm>
            <a:off x="250965" y="4856088"/>
            <a:ext cx="3229896" cy="1177366"/>
          </a:xfrm>
          <a:prstGeom prst="wedgeRectCallout">
            <a:avLst>
              <a:gd name="adj1" fmla="val 74222"/>
              <a:gd name="adj2" fmla="val -636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Sandy is a high HO frequency, (relatively low)  severity event (avg. severity &lt;50% Katrina)</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Claims = 1.52 Million*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430733" y="1287463"/>
          <a:ext cx="8736013" cy="4972050"/>
        </p:xfrm>
        <a:graphic>
          <a:graphicData uri="http://schemas.openxmlformats.org/presentationml/2006/ole">
            <p:oleObj spid="_x0000_s15195138"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366437" y="1179872"/>
            <a:ext cx="2585833" cy="2713702"/>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Although Commercial Lines accounted for only 13% of total claims, they account for 48% of all claim dollars paid. In most hurricanes, Commercial Lines accounts for about 1/3 of insured losses.</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Insured Loss by</a:t>
            </a:r>
          </a:p>
          <a:p>
            <a:pPr algn="l" defTabSz="114300" eaLnBrk="0" hangingPunct="0">
              <a:lnSpc>
                <a:spcPct val="90000"/>
              </a:lnSpc>
              <a:defRPr/>
            </a:pPr>
            <a:r>
              <a:rPr lang="en-US" sz="3000" b="1" dirty="0" smtClean="0">
                <a:solidFill>
                  <a:srgbClr val="28688C"/>
                </a:solidFill>
                <a:latin typeface="Arial"/>
                <a:ea typeface="Arial Unicode MS"/>
                <a:cs typeface="Arial"/>
              </a:rPr>
              <a:t>Claim Type*  ($ Millions)</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387991"/>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insured loss estimates as of 1/18/13.</a:t>
            </a:r>
            <a:r>
              <a:rPr lang="en-US" sz="1000" dirty="0" smtClean="0">
                <a:solidFill>
                  <a:schemeClr val="accent4">
                    <a:lumMod val="75000"/>
                  </a:schemeClr>
                </a:solidFill>
              </a:rPr>
              <a:t> Catastrophe modeler estimates range up to $25 billion.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95</a:t>
            </a:fld>
            <a:endParaRPr lang="en-US"/>
          </a:p>
        </p:txBody>
      </p:sp>
      <p:sp>
        <p:nvSpPr>
          <p:cNvPr id="11" name="Rectangle 6"/>
          <p:cNvSpPr>
            <a:spLocks noChangeArrowheads="1"/>
          </p:cNvSpPr>
          <p:nvPr/>
        </p:nvSpPr>
        <p:spPr bwMode="black">
          <a:xfrm>
            <a:off x="1194619" y="1209983"/>
            <a:ext cx="49112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 Value = $18.75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356267" y="1331709"/>
          <a:ext cx="8736013" cy="4972050"/>
        </p:xfrm>
        <a:graphic>
          <a:graphicData uri="http://schemas.openxmlformats.org/presentationml/2006/ole">
            <p:oleObj spid="_x0000_s14960642" name="Chart" r:id="rId3" imgW="8620022" imgH="4905503" progId="MSGraph.Chart.8">
              <p:embed followColorScheme="full"/>
            </p:oleObj>
          </a:graphicData>
        </a:graphic>
      </p:graphicFrame>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Value of Homeowners Claims Paid, by State*  ($ Millions)</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363416"/>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*Preliminary as of 1/18/13.</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96</a:t>
            </a:fld>
            <a:endParaRPr lang="en-US"/>
          </a:p>
        </p:txBody>
      </p:sp>
      <p:sp>
        <p:nvSpPr>
          <p:cNvPr id="10" name="Text Box 6"/>
          <p:cNvSpPr txBox="1">
            <a:spLocks noChangeArrowheads="1"/>
          </p:cNvSpPr>
          <p:nvPr/>
        </p:nvSpPr>
        <p:spPr bwMode="blackWhite">
          <a:xfrm>
            <a:off x="6508665" y="1081549"/>
            <a:ext cx="2527180" cy="3529780"/>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u="sng" dirty="0" smtClean="0">
                <a:solidFill>
                  <a:srgbClr val="FFFFFF"/>
                </a:solidFill>
              </a:rPr>
              <a:t>Hurricane Sandy</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Estimated 1,067,000 homeowners claims**</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$7.0 billion in insured losses.</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Average loss  per claim is $6,558</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Claims in NJ estimated at $2.5 billion (36%) and $2.7 billion in NY (38%)</a:t>
            </a:r>
            <a:endParaRPr lang="en-US" b="1" dirty="0">
              <a:solidFill>
                <a:srgbClr val="FFFFFF"/>
              </a:solidFill>
            </a:endParaRPr>
          </a:p>
        </p:txBody>
      </p:sp>
    </p:spTree>
  </p:cSld>
  <p:clrMapOvr>
    <a:masterClrMapping/>
  </p:clrMapOvr>
  <p:transition>
    <p:wipe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385763" y="1287463"/>
          <a:ext cx="8736013" cy="4972050"/>
        </p:xfrm>
        <a:graphic>
          <a:graphicData uri="http://schemas.openxmlformats.org/presentationml/2006/ole">
            <p:oleObj spid="_x0000_s13849602"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513584" y="1194621"/>
            <a:ext cx="2527180" cy="3111910"/>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u="sng" dirty="0" smtClean="0">
                <a:solidFill>
                  <a:srgbClr val="FFFFFF"/>
                </a:solidFill>
              </a:rPr>
              <a:t>Hurricane Sandy</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Estimated 250,500 vehicle claims</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$2.729 billion in insured losses.</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Average loss  per claim is $10,894</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60% of the claims occurred in NY state.</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Number of Auto Claims by State*</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363416"/>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*Preliminary as of 1/18/13.</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97</a:t>
            </a:fld>
            <a:endParaRPr lang="en-US"/>
          </a:p>
        </p:txBody>
      </p:sp>
    </p:spTree>
  </p:cSld>
  <p:clrMapOvr>
    <a:masterClrMapping/>
  </p:clrMapOvr>
  <p:transition>
    <p:wipe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385576" y="1223963"/>
          <a:ext cx="8736013" cy="5099050"/>
        </p:xfrm>
        <a:graphic>
          <a:graphicData uri="http://schemas.openxmlformats.org/presentationml/2006/ole">
            <p:oleObj spid="_x0000_s13850626" name="Chart" r:id="rId3" imgW="8610735" imgH="4905439" progId="MSGraph.Chart.8">
              <p:embed followColorScheme="full"/>
            </p:oleObj>
          </a:graphicData>
        </a:graphic>
      </p:graphicFrame>
      <p:sp>
        <p:nvSpPr>
          <p:cNvPr id="29699" name="Text Box 6"/>
          <p:cNvSpPr txBox="1">
            <a:spLocks noChangeArrowheads="1"/>
          </p:cNvSpPr>
          <p:nvPr/>
        </p:nvSpPr>
        <p:spPr bwMode="blackWhite">
          <a:xfrm>
            <a:off x="6489290" y="1056973"/>
            <a:ext cx="2551474" cy="3111910"/>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u="sng" dirty="0" smtClean="0">
                <a:solidFill>
                  <a:srgbClr val="FFFFFF"/>
                </a:solidFill>
              </a:rPr>
              <a:t>Hurricane Sandy</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Estimated 250,500 vehicle claims</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$2.729 billion in insured losses.</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Average loss  per claim is $10,894</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About 69% of the claim dollars will be paid in NY, 26% in NJ.</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Value of Auto Claims Paid, by State*  ($ Millions)</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363416"/>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*Preliminary as of 1/18/13.</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98</a:t>
            </a:fld>
            <a:endParaRPr lang="en-US"/>
          </a:p>
        </p:txBody>
      </p:sp>
    </p:spTree>
  </p:cSld>
  <p:clrMapOvr>
    <a:masterClrMapping/>
  </p:clrMapOvr>
  <p:transition>
    <p:wipe di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8"/>
          <p:cNvSpPr txBox="1">
            <a:spLocks/>
          </p:cNvSpPr>
          <p:nvPr/>
        </p:nvSpPr>
        <p:spPr bwMode="black">
          <a:xfrm>
            <a:off x="159608" y="15063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2400" b="1" dirty="0" smtClean="0">
                <a:solidFill>
                  <a:srgbClr val="28688C"/>
                </a:solidFill>
                <a:latin typeface="Arial"/>
                <a:ea typeface="Arial Unicode MS"/>
                <a:cs typeface="Arial"/>
              </a:rPr>
              <a:t>Hurricane Sandy: Loss Distribution by Commercial/Personal Lines and                Reinsurance vs. Primary Insurer</a:t>
            </a:r>
            <a:endParaRPr lang="en-US" sz="2400" b="1" kern="0" dirty="0">
              <a:solidFill>
                <a:srgbClr val="28688C"/>
              </a:solidFill>
              <a:ea typeface="+mj-ea"/>
              <a:cs typeface="+mj-cs"/>
            </a:endParaRPr>
          </a:p>
        </p:txBody>
      </p:sp>
      <p:sp>
        <p:nvSpPr>
          <p:cNvPr id="8" name="Rectangle 3"/>
          <p:cNvSpPr>
            <a:spLocks noChangeArrowheads="1"/>
          </p:cNvSpPr>
          <p:nvPr/>
        </p:nvSpPr>
        <p:spPr bwMode="auto">
          <a:xfrm>
            <a:off x="0" y="6433692"/>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*Fitch Ratings assigns a range of 60-65% commercial and 35-40% personal lines., </a:t>
            </a:r>
            <a:r>
              <a:rPr lang="en-US" sz="1000" i="1" dirty="0" smtClean="0">
                <a:solidFill>
                  <a:schemeClr val="accent4">
                    <a:lumMod val="75000"/>
                  </a:schemeClr>
                </a:solidFill>
                <a:cs typeface="+mn-cs"/>
              </a:rPr>
              <a:t>Hurricane Sandy Update</a:t>
            </a:r>
            <a:r>
              <a:rPr lang="en-US" sz="1000" dirty="0" smtClean="0">
                <a:solidFill>
                  <a:schemeClr val="accent4">
                    <a:lumMod val="75000"/>
                  </a:schemeClr>
                </a:solidFill>
                <a:cs typeface="+mn-cs"/>
              </a:rPr>
              <a:t>, January 8, 2013.</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 Insurance Information Institute rough estimate based on  company reports as of January 13, 2013.  Actual number will vary.</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99</a:t>
            </a:fld>
            <a:endParaRPr lang="en-US"/>
          </a:p>
        </p:txBody>
      </p:sp>
      <p:graphicFrame>
        <p:nvGraphicFramePr>
          <p:cNvPr id="14951429" name="Object 2"/>
          <p:cNvGraphicFramePr>
            <a:graphicFrameLocks noChangeAspect="1"/>
          </p:cNvGraphicFramePr>
          <p:nvPr>
            <p:ph type="chart" idx="1"/>
          </p:nvPr>
        </p:nvGraphicFramePr>
        <p:xfrm>
          <a:off x="-755297" y="1560160"/>
          <a:ext cx="6178551" cy="3515971"/>
        </p:xfrm>
        <a:graphic>
          <a:graphicData uri="http://schemas.openxmlformats.org/presentationml/2006/ole">
            <p:oleObj spid="_x0000_s14961666" name="Chart" r:id="rId3" imgW="8620022" imgH="4905503" progId="MSGraph.Chart.8">
              <p:embed followColorScheme="full"/>
            </p:oleObj>
          </a:graphicData>
        </a:graphic>
      </p:graphicFrame>
      <p:graphicFrame>
        <p:nvGraphicFramePr>
          <p:cNvPr id="14951431" name="Object 2"/>
          <p:cNvGraphicFramePr>
            <a:graphicFrameLocks noChangeAspect="1"/>
          </p:cNvGraphicFramePr>
          <p:nvPr/>
        </p:nvGraphicFramePr>
        <p:xfrm>
          <a:off x="3719000" y="1461352"/>
          <a:ext cx="6178551" cy="3516312"/>
        </p:xfrm>
        <a:graphic>
          <a:graphicData uri="http://schemas.openxmlformats.org/presentationml/2006/ole">
            <p:oleObj spid="_x0000_s14961667" name="Chart" r:id="rId4" imgW="8620176" imgH="4905439" progId="MSGraph.Chart.8">
              <p:embed followColorScheme="full"/>
            </p:oleObj>
          </a:graphicData>
        </a:graphic>
      </p:graphicFrame>
      <p:sp>
        <p:nvSpPr>
          <p:cNvPr id="13" name="Rectangle 3"/>
          <p:cNvSpPr>
            <a:spLocks noChangeArrowheads="1"/>
          </p:cNvSpPr>
          <p:nvPr/>
        </p:nvSpPr>
        <p:spPr bwMode="black">
          <a:xfrm>
            <a:off x="293687" y="1135626"/>
            <a:ext cx="4735513" cy="2769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000" b="1" u="sng" dirty="0" smtClean="0">
                <a:solidFill>
                  <a:srgbClr val="225A7A"/>
                </a:solidFill>
              </a:rPr>
              <a:t>Personal vs. Commercial Lines*</a:t>
            </a:r>
            <a:endParaRPr lang="en-US" sz="2000" b="1" u="sng" dirty="0">
              <a:solidFill>
                <a:srgbClr val="225A7A"/>
              </a:solidFill>
            </a:endParaRPr>
          </a:p>
        </p:txBody>
      </p:sp>
      <p:sp>
        <p:nvSpPr>
          <p:cNvPr id="14" name="Rectangle 3"/>
          <p:cNvSpPr>
            <a:spLocks noChangeArrowheads="1"/>
          </p:cNvSpPr>
          <p:nvPr/>
        </p:nvSpPr>
        <p:spPr bwMode="black">
          <a:xfrm>
            <a:off x="4408487" y="1140543"/>
            <a:ext cx="4735513" cy="2769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000" b="1" u="sng" dirty="0" smtClean="0">
                <a:solidFill>
                  <a:srgbClr val="225A7A"/>
                </a:solidFill>
              </a:rPr>
              <a:t>Primary vs. Reinsurer Share**</a:t>
            </a:r>
            <a:endParaRPr lang="en-US" sz="2000" b="1" u="sng" dirty="0">
              <a:solidFill>
                <a:srgbClr val="225A7A"/>
              </a:solidFill>
            </a:endParaRPr>
          </a:p>
        </p:txBody>
      </p:sp>
      <p:sp>
        <p:nvSpPr>
          <p:cNvPr id="11" name="AutoShape 7"/>
          <p:cNvSpPr>
            <a:spLocks noChangeArrowheads="1"/>
          </p:cNvSpPr>
          <p:nvPr/>
        </p:nvSpPr>
        <p:spPr bwMode="blackWhite">
          <a:xfrm>
            <a:off x="264502" y="5163869"/>
            <a:ext cx="3902763" cy="1206887"/>
          </a:xfrm>
          <a:prstGeom prst="wedgeRectCallout">
            <a:avLst>
              <a:gd name="adj1" fmla="val 11950"/>
              <a:gd name="adj2" fmla="val -774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~55% of Sandy losses appear to be commercial lines, and ~45% personal, the opposite of the norm for hurricane losses</a:t>
            </a:r>
            <a:endParaRPr lang="en-US" b="1" dirty="0">
              <a:solidFill>
                <a:srgbClr val="FFFFFF"/>
              </a:solidFill>
              <a:latin typeface="Arial" pitchFamily="34" charset="0"/>
              <a:cs typeface="Arial" pitchFamily="34" charset="0"/>
            </a:endParaRPr>
          </a:p>
        </p:txBody>
      </p:sp>
      <p:sp>
        <p:nvSpPr>
          <p:cNvPr id="12" name="AutoShape 7"/>
          <p:cNvSpPr>
            <a:spLocks noChangeArrowheads="1"/>
          </p:cNvSpPr>
          <p:nvPr/>
        </p:nvSpPr>
        <p:spPr bwMode="blackWhite">
          <a:xfrm>
            <a:off x="4736892" y="5351489"/>
            <a:ext cx="4347148" cy="1006775"/>
          </a:xfrm>
          <a:prstGeom prst="wedgeRectCallout">
            <a:avLst>
              <a:gd name="adj1" fmla="val 21766"/>
              <a:gd name="adj2" fmla="val -2102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Reinsurers’ share of Sandy losses appears to be in the 30% range, though this is highly preliminary</a:t>
            </a:r>
            <a:endParaRPr lang="en-US" b="1" dirty="0">
              <a:solidFill>
                <a:srgbClr val="FFFFFF"/>
              </a:solidFill>
              <a:latin typeface="Arial" pitchFamily="34" charset="0"/>
              <a:cs typeface="Arial" pitchFamily="34"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World Map"/>
  <p:tag name="ARTICULATE_SLIDE_GUID" val="8408931d-5b4d-4301-9808-a7e9e071fc6f"/>
  <p:tag name="ARTICULATE_SLIDE_NAV" val="40"/>
  <p:tag name="ARTICULATE_SLIDE_PAUSE" val="0"/>
  <p:tag name="ARTICULATE_NAV_LEVEL" val="2"/>
  <p:tag name="ARTICULATE_SLIDE_PRESENTER" val="Ernst Rauch"/>
  <p:tag name="ARTICULATE_SLIDE_PRESENTER_GUID" val="1A34B5C7F99A"/>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dhD1L4vd_files\slide0001_image001.jp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6a4ced4d-8df6-4cf6-88db-6d3639104882"/>
  <p:tag name="AUDIO_IMPORT" val="U:\Webinar\2011_07 - Nat Cat Review\Articulate\07.mp3"/>
  <p:tag name="ELAPSEDTIME" val="40.697"/>
  <p:tag name="AUDIO_ID" val="297"/>
  <p:tag name="ARTICULATE_SLIDE_NAV" val="7"/>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WPwYx5B_files\slide0001_image001.emz"/>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we5Vo5pR_files\slide0001_image001.emz"/>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TpkEW0T_files\slide0001_image001.png"/>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158931</TotalTime>
  <Words>17221</Words>
  <Application>Microsoft Office PowerPoint</Application>
  <PresentationFormat>On-screen Show (4:3)</PresentationFormat>
  <Paragraphs>2539</Paragraphs>
  <Slides>229</Slides>
  <Notes>210</Notes>
  <HiddenSlides>124</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229</vt:i4>
      </vt:variant>
    </vt:vector>
  </HeadingPairs>
  <TitlesOfParts>
    <vt:vector size="232" baseType="lpstr">
      <vt:lpstr>Default Design</vt:lpstr>
      <vt:lpstr>Chart</vt:lpstr>
      <vt:lpstr>Worksheet</vt:lpstr>
      <vt:lpstr>Overview and Outlook for the P/C Insurance Industry: Focus on Louisiana Markets</vt:lpstr>
      <vt:lpstr>Slide 2</vt:lpstr>
      <vt:lpstr>P/C Net Income After Taxes 1991–2013:Q1 ($ Millions)</vt:lpstr>
      <vt:lpstr>Profitability Peaks &amp; Troughs in the P/C Insurance Industry, 1975 – 2013:Q1*</vt:lpstr>
      <vt:lpstr>A 100 Combined Ratio Isn’t What It Once Was: Investment Impact on ROEs</vt:lpstr>
      <vt:lpstr>The Strength of the Economy Will Influence P/C Insurer Growth Opportunities</vt:lpstr>
      <vt:lpstr>US Real GDP Growth*</vt:lpstr>
      <vt:lpstr>Slide 8</vt:lpstr>
      <vt:lpstr>Defense and Non-Defense Federal Spending        as a Share of State GDP: Top 10 States*</vt:lpstr>
      <vt:lpstr>Slide 10</vt:lpstr>
      <vt:lpstr>Slide 11</vt:lpstr>
      <vt:lpstr>Auto/Light Truck Sales, 1999-2019F</vt:lpstr>
      <vt:lpstr>Personal Auto Insurance Direct Written Premiums vs. Recently-Registered Cars</vt:lpstr>
      <vt:lpstr>Monthly Change* in Auto Insurance Prices, 1991–2013*</vt:lpstr>
      <vt:lpstr>Monthly Change* in Auto Insurance Prices, January 2005 - May 2013</vt:lpstr>
      <vt:lpstr>New Private Housing Starts, 1990-2019F</vt:lpstr>
      <vt:lpstr>Average Premium for Home Insurance Policies**</vt:lpstr>
      <vt:lpstr>Construction Employment, Jan. 2010—May 2013*</vt:lpstr>
      <vt:lpstr>Construction Employment,  Jan. 2003–May 2013 </vt:lpstr>
      <vt:lpstr>Nonfarm Payroll (Wages and Salaries): Quarterly, 2005–2013:Q1</vt:lpstr>
      <vt:lpstr>Commercial &amp; Industrial Loans Outstanding at FDIC-Insured Banks, Quarterly, 2006-2013*</vt:lpstr>
      <vt:lpstr>Percent of Non-current Commercial &amp; Industrial Loans Outstanding at FDIC-Insured Banks, Quarterly, 2006-2012:Q4*</vt:lpstr>
      <vt:lpstr>Value of Construction Put in Place,   April 2013 vs. April 2012*</vt:lpstr>
      <vt:lpstr>Value of Private Construction Put in Place, by Segment,  Apr. 2013 vs. Apr. 2012*</vt:lpstr>
      <vt:lpstr>Value of Public Construction Put in Place, by Segment,  Apr. 2013 vs. Apr. 2012*</vt:lpstr>
      <vt:lpstr>Slide 26</vt:lpstr>
      <vt:lpstr>Dollar Value* of Manufacturers’ Shipments Monthly, Jan. 1992—Apr. 2013</vt:lpstr>
      <vt:lpstr>Manufacturing Growth for Selected Sectors, 2013 vs. 2013*</vt:lpstr>
      <vt:lpstr>Recovery in Capacity Utilization is a Positive Sign for Commercial Exposures</vt:lpstr>
      <vt:lpstr>Manufacturing Employment, Jan. 2010—May 2013*</vt:lpstr>
      <vt:lpstr>Slide 31</vt:lpstr>
      <vt:lpstr>Business Bankruptcy Filings, 1980-2012:Q3</vt:lpstr>
      <vt:lpstr>Private Sector Business Starts,  1993:Q2 – 2012:Q3*</vt:lpstr>
      <vt:lpstr>Slide 34</vt:lpstr>
      <vt:lpstr>12 Industries for the Next 10 Years: Insurance Solutions Needed</vt:lpstr>
      <vt:lpstr>Slide 36</vt:lpstr>
      <vt:lpstr>RNW All Lines: LA vs. U.S., 2002-2011</vt:lpstr>
      <vt:lpstr>RNW PP Auto: LA vs. U.S., 2002-2011</vt:lpstr>
      <vt:lpstr>RNW Comm. Auto: LA vs. U.S., 2002-2011</vt:lpstr>
      <vt:lpstr>RNW Comm. Multi-Peril: LA vs. U.S., 2002-2011</vt:lpstr>
      <vt:lpstr>RNW Homeowners: LA vs. U.S., 2002-2011</vt:lpstr>
      <vt:lpstr>All Lines: 10-Year Average RNW LA &amp; Nearby States</vt:lpstr>
      <vt:lpstr>PP Auto: 10-Year Average RNW LA &amp; Nearby States</vt:lpstr>
      <vt:lpstr>Top Ten Most Expensive And Least Expensive States For Automobile Insurance, 2010 (1)</vt:lpstr>
      <vt:lpstr>Comm. Auto: 10-Year Average RNW LA &amp; Nearby States</vt:lpstr>
      <vt:lpstr>Comm. M-P: 10-Year Average RNW LA &amp; Nearby States</vt:lpstr>
      <vt:lpstr>Homeowners: 10-Year Average RNW LA  &amp; Nearby States</vt:lpstr>
      <vt:lpstr>Top Ten Most Expensive And Least Expensive States For Homeowners Insurance, 2010 (1)</vt:lpstr>
      <vt:lpstr>All Lines DWP Growth: LA vs. U.S., 2002-2011</vt:lpstr>
      <vt:lpstr>Comm. Lines DWP Growth: LA vs. U.S., 2002-2011</vt:lpstr>
      <vt:lpstr>Personal Lines DWP Growth: LA vs. U.S., 2002-2011</vt:lpstr>
      <vt:lpstr>Private Passenger Auto DWP Growth:  LA vs. U.S., 2002-2011</vt:lpstr>
      <vt:lpstr>Homeowner’s MP DWP Growth:  LA vs. U.S., 2002-2011</vt:lpstr>
      <vt:lpstr>Slide 54</vt:lpstr>
      <vt:lpstr>U.S. Insured Catastrophe Losses</vt:lpstr>
      <vt:lpstr>Scenes from my Visit to Moore, OK, Tornado: High Claim Severity</vt:lpstr>
      <vt:lpstr>Top 16 Most Costly Disasters in U.S. History</vt:lpstr>
      <vt:lpstr>Top 16 Most Costly World Insurance Losses, 1970-2012*</vt:lpstr>
      <vt:lpstr>Slide 59</vt:lpstr>
      <vt:lpstr>Top 12 Most Costly Hurricanes in U.S. History</vt:lpstr>
      <vt:lpstr>Outlook for 2013 Hurricane Season:  75% Worse Than Average</vt:lpstr>
      <vt:lpstr>Landfall Probabilities for 2013 Hurricane Season: Above Average</vt:lpstr>
      <vt:lpstr>Natural Disaster Losses in the United States: 2012</vt:lpstr>
      <vt:lpstr>Significant Natural Catastrophes, 2012 (Events with $1 billion economic loss and/or 50 fatalities)</vt:lpstr>
      <vt:lpstr>Natural Disasters in the United States, 1980 – 2012 Number of Events (Annual Totals 1980 – 2012) </vt:lpstr>
      <vt:lpstr>Losses Due to Natural Disasters in the US, 1980–2012 (Overall &amp; Insured Losses)</vt:lpstr>
      <vt:lpstr>U.S. Thunderstorm Loss Trends, 1980 – 2012</vt:lpstr>
      <vt:lpstr>U.S. Insured Catastrophe Losses by Cause of Loss, 2011 ($ Millions)</vt:lpstr>
      <vt:lpstr>Inflation Adjusted U.S. Catastrophe Losses by Cause of Loss, 1992–20111</vt:lpstr>
      <vt:lpstr>Homeowners Insurance Catastrophe-Related Claim Frequency and Severity, 1997—2012*</vt:lpstr>
      <vt:lpstr>Combined Ratio Points Associated with Catastrophe Losses: 1960 – 2012*</vt:lpstr>
      <vt:lpstr>Homeowners Insurance Combined Ratio: 1990–2015F</vt:lpstr>
      <vt:lpstr>Slide 73</vt:lpstr>
      <vt:lpstr>Number of Federal Disaster Declarations, 1953-2013*</vt:lpstr>
      <vt:lpstr>Federal Disasters Declarations by State,  1953 – 2013: Highest 25 States*</vt:lpstr>
      <vt:lpstr>Federal Disasters Declarations by State,  1953 – 2013: Lowest 25 States*</vt:lpstr>
      <vt:lpstr>Slide 77</vt:lpstr>
      <vt:lpstr>Severe Weather Reports, 2012</vt:lpstr>
      <vt:lpstr>Severe Weather Reports: Through June 17, 2013</vt:lpstr>
      <vt:lpstr>Severe Weather Reports in WA, OR &amp; ID: January 1—December 31, 2012</vt:lpstr>
      <vt:lpstr>U.S. Tornado Count, 2005-2013* </vt:lpstr>
      <vt:lpstr>Terrorism Update</vt:lpstr>
      <vt:lpstr>Terrorism Risk Insurance Program</vt:lpstr>
      <vt:lpstr>Terrorism Risk Insurance Program</vt:lpstr>
      <vt:lpstr>Terrorism Risk Insurance Program</vt:lpstr>
      <vt:lpstr>Terrorist Risk Index</vt:lpstr>
      <vt:lpstr>Loss Distribution by Type of Insurance from Sept. 11 Terrorist Attack ($ 2011)</vt:lpstr>
      <vt:lpstr>Terrorism Violates Traditional Requirements for Insurability</vt:lpstr>
      <vt:lpstr>Slide 89</vt:lpstr>
      <vt:lpstr>Hurricane Sandy Summary</vt:lpstr>
      <vt:lpstr>2012 Catastrophe Summary</vt:lpstr>
      <vt:lpstr>Top 12 Most Costly Hurricanes in U.S. History</vt:lpstr>
      <vt:lpstr>Hurricane Sandy: Claim Payments to Policyholders, by  State</vt:lpstr>
      <vt:lpstr>Slide 94</vt:lpstr>
      <vt:lpstr>Slide 95</vt:lpstr>
      <vt:lpstr>Slide 96</vt:lpstr>
      <vt:lpstr>Slide 97</vt:lpstr>
      <vt:lpstr>Slide 98</vt:lpstr>
      <vt:lpstr>Slide 99</vt:lpstr>
      <vt:lpstr>Slide 100</vt:lpstr>
      <vt:lpstr>Hurricane Sandy: Flood Issues</vt:lpstr>
      <vt:lpstr>Residential NFIP Flood Take-Up Rates in NJ (2010) &amp; Sandy Storm Surge</vt:lpstr>
      <vt:lpstr>Residential NFIP Flood Take-Up Rates in NY, CT (2010) &amp; Sandy Storm Surge</vt:lpstr>
      <vt:lpstr>Hurricane Sandy: National Flood Insurance Program Payment, by State*</vt:lpstr>
      <vt:lpstr>Flood Loss Paid by the National Flood Insurance Program, 1980-2012E</vt:lpstr>
      <vt:lpstr>Federal Aid Requests for States With Greatest Sandy Impact  &amp; Federal Aid Proposals (as of 1/6/13)</vt:lpstr>
      <vt:lpstr>Public Opinion Survey</vt:lpstr>
      <vt:lpstr>I.I.I. Poll: Favorability</vt:lpstr>
      <vt:lpstr>I.I.I. Poll: Homeowners Insurance</vt:lpstr>
      <vt:lpstr>I.I.I. Poll: Flood Insurance</vt:lpstr>
      <vt:lpstr>I.I.I. Poll: Disaster Preparedness</vt:lpstr>
      <vt:lpstr>I.I.I. Poll: Disaster Preparedness</vt:lpstr>
      <vt:lpstr>I.I.I. Poll: Disaster Preparedness</vt:lpstr>
      <vt:lpstr>Slide 114</vt:lpstr>
      <vt:lpstr>Direct Premiums Written: Total P/C Percent Change by State, 2007-2012*</vt:lpstr>
      <vt:lpstr>Direct Premiums Written: Total P/C Percent Change by State, 2007-2012*</vt:lpstr>
      <vt:lpstr>Direct Premiums Written: Total P/C Percent Change by State, 2006-2011*</vt:lpstr>
      <vt:lpstr>Direct Premiums Written: Total P/C Percent Change by State, 2006-2011*</vt:lpstr>
      <vt:lpstr>Direct Premiums Written: PP Auto Percent Change by State, 2006-2011*</vt:lpstr>
      <vt:lpstr>Direct Premiums Written: PP Auto Percent Change by State, 2006-2011*</vt:lpstr>
      <vt:lpstr>Direct Premiums Written: Homeowners Percent Change by State, 2006-2011*</vt:lpstr>
      <vt:lpstr>Direct Premiums Written: Homeowners Percent Change by State, 2006-2011*</vt:lpstr>
      <vt:lpstr>Direct Premiums Written: Comm. Lines Percent Change by State, 2006-2011*</vt:lpstr>
      <vt:lpstr>Direct Premiums Written: Comm. Lines Percent Change by State, 2006-2011*</vt:lpstr>
      <vt:lpstr>Direct Premiums Written: Workers’ Comp Percent Change by State, 2006-2011*</vt:lpstr>
      <vt:lpstr>Direct Premiums Written: Worker’s Comp Percent Change by State, 2006-2011*</vt:lpstr>
      <vt:lpstr>Slide 127</vt:lpstr>
      <vt:lpstr>Unemployment and Underemployment Rates: Stubbornly High in 2012, But Falling</vt:lpstr>
      <vt:lpstr>Slide 129</vt:lpstr>
      <vt:lpstr>Slide 130</vt:lpstr>
      <vt:lpstr>Slide 131</vt:lpstr>
      <vt:lpstr>Slide 132</vt:lpstr>
      <vt:lpstr>Net Change in Government Employment: Jan. 2010—Apr. 2013*</vt:lpstr>
      <vt:lpstr>Unemployment Rates by State, May 2013: Highest 25 States*</vt:lpstr>
      <vt:lpstr>Slide 135</vt:lpstr>
      <vt:lpstr>Oil &amp; Gas Extraction Employment, Jan. 2010—April 2013*</vt:lpstr>
      <vt:lpstr>US Unemployment Rate Forecast</vt:lpstr>
      <vt:lpstr>US Unemployment Rate Forecasts</vt:lpstr>
      <vt:lpstr>Nonfarm Payroll (Wages and Salaries): Quarterly, 2005–2013:Q1</vt:lpstr>
      <vt:lpstr>Payroll vs. Workers Comp Net Written Premiums, 1990-2012E</vt:lpstr>
      <vt:lpstr>The BIG Question: Where Is the Market Heading?</vt:lpstr>
      <vt:lpstr>INVESTMENTS:  THE NEW REALITY</vt:lpstr>
      <vt:lpstr>Property/Casualty Insurance Industry Investment Income: 2000–2013*1</vt:lpstr>
      <vt:lpstr>P/C Insurer Net Realized  Capital Gains/Losses, 1990-2013:Q1</vt:lpstr>
      <vt:lpstr>Property/Casualty Insurance Industry Investment Gain: 1994–2013:Q11</vt:lpstr>
      <vt:lpstr>U.S. 10-Year Treasury Note Yields: A Long Downward Trend, 1990–2013*</vt:lpstr>
      <vt:lpstr>Treasury Yield Curves:   Pre-Crisis (July 2007) vs. Jan. 2013 </vt:lpstr>
      <vt:lpstr>Average Maturity of Bonds Held by US  P/C Insurers, 2006—2011*</vt:lpstr>
      <vt:lpstr>Distribution of Bond Maturities, P/C Insurance Industry, 2003-2012</vt:lpstr>
      <vt:lpstr>Slide 150</vt:lpstr>
      <vt:lpstr>Annual Inflation Rates, (CPI-U, %), 1990–2014F</vt:lpstr>
      <vt:lpstr>1. UNDERWRITING</vt:lpstr>
      <vt:lpstr>P/C Insurance Industry  Combined Ratio, 2001–2013:Q1*</vt:lpstr>
      <vt:lpstr>Underwriting Gain (Loss) 1975–2013:Q1*</vt:lpstr>
      <vt:lpstr>Combined Ratios by Predominant Business Segment, 2012 vs. 2011*</vt:lpstr>
      <vt:lpstr>P/C Reserve Development, 1992–2013F</vt:lpstr>
      <vt:lpstr>Number of Years with Underwriting Profits by Decade, 1920s–2010s </vt:lpstr>
      <vt:lpstr>Financial Strength &amp; Underwriting</vt:lpstr>
      <vt:lpstr>P/C Insurer Impairments, 1969–2012</vt:lpstr>
      <vt:lpstr>P/C Insurer Impairment Frequency vs. Combined Ratio, 1969-2011</vt:lpstr>
      <vt:lpstr>Reasons for US P/C Insurer Impairments, 1969–2010</vt:lpstr>
      <vt:lpstr>Top 10 Lines of Business for US P/C Impaired Insurers, 2000–2010</vt:lpstr>
      <vt:lpstr>Number of Recessions Endured by P/C Insurers, by Number of Years in Operation</vt:lpstr>
      <vt:lpstr>Slide 164</vt:lpstr>
      <vt:lpstr>Private Passenger Auto Combined Ratio: 1993–2015F</vt:lpstr>
      <vt:lpstr>Homeowners Insurance Combined Ratio: 1990–2015F</vt:lpstr>
      <vt:lpstr>Homeowners Multi-Peril Loss &amp; LAE Ratio, 2011: Highest 25 States</vt:lpstr>
      <vt:lpstr>Homeowners Multi-Peril Loss &amp; LAE Ratio, 2011: Lowest 25 States</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Medical Malpractice Combined Ratio vs. All Lines Combined Ratio, 1991-2015F</vt:lpstr>
      <vt:lpstr>Workers Compensation   Operating Environment</vt:lpstr>
      <vt:lpstr>Workers Compensation Combined Ratio: 1994–2012P</vt:lpstr>
      <vt:lpstr>Workers Compensation Medical Severity Moderate Increase in 2012</vt:lpstr>
      <vt:lpstr>Slide 179</vt:lpstr>
      <vt:lpstr>Workers Compensation Premium:  Second Consecutive Year of Increase  Net Written Premium</vt:lpstr>
      <vt:lpstr>Nonfarm Payroll (Wages and Salaries): Quarterly, 2005–2011:Q4</vt:lpstr>
      <vt:lpstr>Payroll vs. Workers Comp Net Written Premiums, 1990-2011</vt:lpstr>
      <vt:lpstr>Average Approved Bureau Rates/Loss Costs</vt:lpstr>
      <vt:lpstr>Current NCCI Voluntary Market Filed Rate/Loss Cost Changes   (Excludes Law-Only Filings)</vt:lpstr>
      <vt:lpstr>Impact of Discounting on Workers Compensation Premium  NCCI States—Private Carriers</vt:lpstr>
      <vt:lpstr>Workers Comp Rate Changes, 2008:Q4 – 2012:Q4</vt:lpstr>
      <vt:lpstr>2. SURPLUS/CAPITAL/CAPACITY</vt:lpstr>
      <vt:lpstr>US Policyholder Surplus: 1975–2012*</vt:lpstr>
      <vt:lpstr>Policyholder Surplus,  2006:Q4–2013:Q1</vt:lpstr>
      <vt:lpstr>U.S. INSURANCE MERGERS AND ACQUISITIONS, 2002-2012 (1)</vt:lpstr>
      <vt:lpstr>Slide 191</vt:lpstr>
      <vt:lpstr>Reinsurer Share of Recent Significant Market Losses</vt:lpstr>
      <vt:lpstr>Regional Property Catastrophe Rate on Line Index, 1990—2013 (as of January 1)</vt:lpstr>
      <vt:lpstr>CATASTROPHE BONDS, ANNUAL RISK CAPITAL ISSUED, 2002-2012</vt:lpstr>
      <vt:lpstr>CATASTROPHE BONDS, RISK CAPITAL OUTSTANDING, 2002-2012</vt:lpstr>
      <vt:lpstr>4.  RENEWED PRICING DISCIPLINE</vt:lpstr>
      <vt:lpstr>Distribution of Direct Premiums Written by Segment/Line, 2010</vt:lpstr>
      <vt:lpstr>Net Premium Growth: Annual Change,  1971—2012</vt:lpstr>
      <vt:lpstr>P/C Net Premiums Written: % Change, Quarter vs. Year-Prior Quarter</vt:lpstr>
      <vt:lpstr>Growth in Net Written Premium by Segment, 2012 vs. 2011*</vt:lpstr>
      <vt:lpstr>Average Commercial Rate Change, All Lines, (1Q:2004–1Q:2013)</vt:lpstr>
      <vt:lpstr>Change in Commercial Rate Renewals, by Account Size: 1999:Q4 to 2013:Q1</vt:lpstr>
      <vt:lpstr>Cumulative Qtrly. Commercial Rate Changes, by Account Size: 1999:Q4 to 2013:Q1</vt:lpstr>
      <vt:lpstr>Cumulative Qtrly. Commercial Rate Changes, by Line: 1999:Q4 to 2013:Q1</vt:lpstr>
      <vt:lpstr>Workers Comp. Quarterly Rate Changes, by Line: 2000:Q1 to 2013:Q1</vt:lpstr>
      <vt:lpstr>Change in Commercial Rate Renewals, by Line: 2013:Q1</vt:lpstr>
      <vt:lpstr>CLIPS: Change in Written Price Level: All Lines, 2010:Q2 – 2012:Q4</vt:lpstr>
      <vt:lpstr>Workers Comp Rate Changes, 2008:Q4 – 2013:Q1</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2011</vt:lpstr>
      <vt:lpstr>CYBER RISK</vt:lpstr>
      <vt:lpstr>Data Breaches 2005-2013,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Cyber Liability: Historical Rate (price per million) Changes</vt:lpstr>
      <vt:lpstr>Slide 229</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 Lewis</cp:lastModifiedBy>
  <cp:revision>3240</cp:revision>
  <dcterms:modified xsi:type="dcterms:W3CDTF">2013-06-26T11:20:06Z</dcterms:modified>
</cp:coreProperties>
</file>