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420" r:id="rId2"/>
    <p:sldId id="670" r:id="rId3"/>
    <p:sldId id="554" r:id="rId4"/>
    <p:sldId id="718" r:id="rId5"/>
    <p:sldId id="548" r:id="rId6"/>
    <p:sldId id="953" r:id="rId7"/>
    <p:sldId id="906" r:id="rId8"/>
    <p:sldId id="937" r:id="rId9"/>
    <p:sldId id="508" r:id="rId10"/>
    <p:sldId id="509" r:id="rId11"/>
    <p:sldId id="891" r:id="rId12"/>
    <p:sldId id="892" r:id="rId13"/>
    <p:sldId id="910" r:id="rId14"/>
    <p:sldId id="885" r:id="rId15"/>
    <p:sldId id="874" r:id="rId16"/>
    <p:sldId id="882" r:id="rId17"/>
    <p:sldId id="883" r:id="rId18"/>
    <p:sldId id="563" r:id="rId19"/>
    <p:sldId id="736" r:id="rId20"/>
    <p:sldId id="742" r:id="rId21"/>
    <p:sldId id="746" r:id="rId22"/>
    <p:sldId id="747" r:id="rId23"/>
    <p:sldId id="881" r:id="rId24"/>
    <p:sldId id="884" r:id="rId25"/>
    <p:sldId id="893" r:id="rId26"/>
    <p:sldId id="919" r:id="rId27"/>
    <p:sldId id="722" r:id="rId28"/>
    <p:sldId id="938" r:id="rId29"/>
    <p:sldId id="945" r:id="rId30"/>
    <p:sldId id="946" r:id="rId31"/>
    <p:sldId id="947" r:id="rId32"/>
    <p:sldId id="948" r:id="rId33"/>
    <p:sldId id="949" r:id="rId34"/>
    <p:sldId id="950" r:id="rId35"/>
    <p:sldId id="951" r:id="rId36"/>
    <p:sldId id="952" r:id="rId37"/>
    <p:sldId id="887" r:id="rId38"/>
    <p:sldId id="888" r:id="rId39"/>
    <p:sldId id="889" r:id="rId40"/>
    <p:sldId id="886" r:id="rId41"/>
    <p:sldId id="894" r:id="rId42"/>
    <p:sldId id="895" r:id="rId43"/>
    <p:sldId id="890" r:id="rId44"/>
    <p:sldId id="943" r:id="rId45"/>
    <p:sldId id="944" r:id="rId46"/>
    <p:sldId id="606" r:id="rId47"/>
    <p:sldId id="607" r:id="rId48"/>
    <p:sldId id="608" r:id="rId49"/>
    <p:sldId id="772" r:id="rId50"/>
    <p:sldId id="773" r:id="rId51"/>
    <p:sldId id="896" r:id="rId52"/>
    <p:sldId id="941" r:id="rId53"/>
    <p:sldId id="942" r:id="rId54"/>
    <p:sldId id="939" r:id="rId55"/>
    <p:sldId id="897" r:id="rId56"/>
    <p:sldId id="940" r:id="rId57"/>
    <p:sldId id="311" r:id="rId58"/>
    <p:sldId id="954" r:id="rId59"/>
    <p:sldId id="955" r:id="rId6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3573DEA8-5D98-4F36-A0CE-CD246FA4C4BA}" type="datetimeFigureOut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F6C05A4F-AD0D-4899-96D2-A36030386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5F0129-9DEB-4D7A-A097-4395C498CC75}" type="datetimeFigureOut">
              <a:rPr lang="en-US"/>
              <a:pPr>
                <a:defRPr/>
              </a:pPr>
              <a:t>3/21/2013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9C9108-1CE9-49C2-B1BE-135D5B29F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6671D-128D-4C2A-BA6A-1A38225E4C98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4E08B-5DCE-4C81-9BC8-211F6D00C78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EED5A2C9-98E8-4D0A-8E20-769154B8BFD7}" type="slidenum">
              <a:rPr lang="en-US" sz="1000"/>
              <a:pPr algn="ctr" defTabSz="931863"/>
              <a:t>15</a:t>
            </a:fld>
            <a:endParaRPr lang="en-US" sz="10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0275"/>
            <a:fld id="{B11FE0CB-80A6-4C7E-B913-10DB0C74FFB7}" type="slidenum">
              <a:rPr lang="en-US" sz="1000"/>
              <a:pPr algn="ctr" defTabSz="930275"/>
              <a:t>18</a:t>
            </a:fld>
            <a:endParaRPr lang="en-US" sz="10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1FD40-9383-4816-B3A8-204C22FA532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193">
              <a:defRPr/>
            </a:pPr>
            <a:fld id="{79002433-2DE6-4820-A71F-AB7C459F322A}" type="slidenum">
              <a:rPr lang="en-US" smtClean="0"/>
              <a:pPr defTabSz="930193">
                <a:defRPr/>
              </a:pPr>
              <a:t>20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193">
              <a:defRPr/>
            </a:pPr>
            <a:fld id="{C9464F02-C0E9-40AA-A1C5-8704B047EC09}" type="slidenum">
              <a:rPr lang="en-US" smtClean="0"/>
              <a:pPr defTabSz="930193">
                <a:defRPr/>
              </a:pPr>
              <a:t>21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193">
              <a:defRPr/>
            </a:pPr>
            <a:fld id="{0BA3BDB5-643A-47D3-8D3E-4517521B1C49}" type="slidenum">
              <a:rPr lang="en-US" smtClean="0"/>
              <a:pPr defTabSz="930193">
                <a:defRPr/>
              </a:pPr>
              <a:t>22</a:t>
            </a:fld>
            <a:endParaRPr lang="en-US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EBD82-E1BB-42CA-82B2-3CE3F16013B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5" tIns="46639" rIns="46025" bIns="46639" anchor="b">
            <a:spAutoFit/>
          </a:bodyPr>
          <a:lstStyle/>
          <a:p>
            <a:pPr algn="ctr" defTabSz="930275"/>
            <a:fld id="{C17044D2-993C-4CE3-861B-55CC781B0BDB}" type="slidenum">
              <a:rPr lang="en-US" sz="1000"/>
              <a:pPr algn="ctr" defTabSz="930275"/>
              <a:t>23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B028E627-008E-4022-B29D-57B907F7DD78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4BA82B24-D19E-42A4-B7BB-3A776BF2F3A7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2775" y="9047163"/>
            <a:ext cx="708025" cy="247650"/>
          </a:xfrm>
        </p:spPr>
        <p:txBody>
          <a:bodyPr/>
          <a:lstStyle/>
          <a:p>
            <a:pPr>
              <a:defRPr/>
            </a:pPr>
            <a:fld id="{352387F1-7F28-47F1-9B88-941A92D3853F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CFD951F7-BB11-4802-A31A-AD4E185BB24E}" type="slidenum">
              <a:rPr lang="en-US" sz="1000"/>
              <a:pPr algn="ctr" defTabSz="930275"/>
              <a:t>27</a:t>
            </a:fld>
            <a:endParaRPr lang="en-US" sz="10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E2208-650A-4A8E-8281-18C628054CB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88" tIns="46602" rIns="45988" bIns="46602" anchor="b">
            <a:spAutoFit/>
          </a:bodyPr>
          <a:lstStyle/>
          <a:p>
            <a:pPr algn="ctr"/>
            <a:fld id="{78D0E6E9-581C-4142-8101-8F325E955BFD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3</a:t>
            </a:fld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CE70D-D73D-49EF-800E-8C1D8F3EB7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1F010F-24F4-412F-9726-AC1731CA0556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CD42D7-089F-4766-BFE2-FC70BA38FFF1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718BBD-7B48-46C7-B931-D0F33D665706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5EF5C684-65B5-4ECE-B684-1AAA44B469FF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F1AC5-4CE5-4D63-941F-41A6EC01D7F6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D2152ED5-00B7-4FD0-9C6E-6390A5B2A9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 defTabSz="930180">
              <a:defRPr/>
            </a:pPr>
            <a:fld id="{84E6A4A8-56B9-4E6C-A714-6A251B6F66B3}" type="slidenum">
              <a:rPr lang="en-US" smtClean="0">
                <a:latin typeface="Arial" pitchFamily="34" charset="0"/>
              </a:rPr>
              <a:pPr defTabSz="930180">
                <a:defRPr/>
              </a:pPr>
              <a:t>45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98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7" tIns="45780" rIns="91557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5C39BA-6852-457C-A45A-3E267BE0B1A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1D8E6-A32F-4611-9772-152D1A3BA1C8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0B5260-884B-40AA-BFEF-9EB6AA44637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2775" y="9047163"/>
            <a:ext cx="708025" cy="247650"/>
          </a:xfrm>
        </p:spPr>
        <p:txBody>
          <a:bodyPr/>
          <a:lstStyle/>
          <a:p>
            <a:pPr>
              <a:defRPr/>
            </a:pPr>
            <a:fld id="{2960A12A-0AC6-431E-8DF1-9211EFD2405A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2775" y="9047163"/>
            <a:ext cx="708025" cy="247650"/>
          </a:xfrm>
        </p:spPr>
        <p:txBody>
          <a:bodyPr/>
          <a:lstStyle/>
          <a:p>
            <a:pPr>
              <a:defRPr/>
            </a:pPr>
            <a:fld id="{E08F7AE1-CA0B-43A6-B5A0-E88B2CAFCEF8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2775" y="9047163"/>
            <a:ext cx="708025" cy="247650"/>
          </a:xfrm>
        </p:spPr>
        <p:txBody>
          <a:bodyPr/>
          <a:lstStyle/>
          <a:p>
            <a:pPr>
              <a:defRPr/>
            </a:pPr>
            <a:fld id="{BEA24F12-897C-4D4E-AB93-664BFF7FC826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79D825-6117-46AB-99AF-89C4EFCE317E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71A12B6F-C4F8-4E98-8C53-C0DAD82805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2775" y="9047163"/>
            <a:ext cx="708025" cy="247650"/>
          </a:xfrm>
        </p:spPr>
        <p:txBody>
          <a:bodyPr/>
          <a:lstStyle/>
          <a:p>
            <a:pPr>
              <a:defRPr/>
            </a:pPr>
            <a:fld id="{5D704F19-C724-4FAA-993A-73204764A22A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 txBox="1">
            <a:spLocks noGrp="1" noChangeArrowheads="1"/>
          </p:cNvSpPr>
          <p:nvPr/>
        </p:nvSpPr>
        <p:spPr bwMode="auto">
          <a:xfrm>
            <a:off x="3152775" y="9042400"/>
            <a:ext cx="7080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314" tIns="46931" rIns="46314" bIns="46931" anchor="b">
            <a:spAutoFit/>
          </a:bodyPr>
          <a:lstStyle/>
          <a:p>
            <a:pPr algn="ctr" defTabSz="938213"/>
            <a:fld id="{926A5D66-7F12-4A55-8EBA-E720088EEAE2}" type="slidenum">
              <a:rPr lang="en-US" sz="1000">
                <a:latin typeface="Calibri" pitchFamily="34" charset="0"/>
              </a:rPr>
              <a:pPr algn="ctr" defTabSz="938213"/>
              <a:t>57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90C39C86-5196-403D-9ED8-626E0A1E8C42}" type="slidenum">
              <a:rPr lang="en-US" sz="1000"/>
              <a:pPr algn="ctr" defTabSz="930275"/>
              <a:t>59</a:t>
            </a:fld>
            <a:endParaRPr lang="en-US" sz="10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3413E8FF-3B7F-4427-872E-F0DED44327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1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6EF9A3-91D1-4A3D-B387-CB9828DBC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654BC38-AA87-417B-9709-CC69A31F0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dirty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323E7D5-DD14-4670-A1C6-3294F61EA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7E5B5FE-17E1-4F36-BEA3-F211AEFBD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21EA2DF-B745-45DE-9430-684C0DA5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BC38955-9A2E-404C-9FB7-7EB124F4E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DA5C8F5-B846-405C-81A7-44910F450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CAE9536-2C80-4A19-8F4B-2F5F70A19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63111B-D467-46CF-BC0C-649FA5015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2A79414-5E28-44BE-AF42-F22E45B29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91F9C83-BC7D-4804-A1DE-B00681D657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DE37922-E609-4E8C-921F-ECB491C1F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EA7FBAE-50C6-4FA5-9B51-C7A409235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483" name="Picture 109" descr="Text Page"/>
          <p:cNvPicPr>
            <a:picLocks noChangeAspect="1" noChangeArrowheads="1"/>
          </p:cNvPicPr>
          <p:nvPr/>
        </p:nvPicPr>
        <p:blipFill>
          <a:blip r:embed="rId16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487" name="Picture 1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E84B2FF-E8F0-4009-805C-23CF99273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35" r:id="rId1"/>
    <p:sldLayoutId id="2147487436" r:id="rId2"/>
    <p:sldLayoutId id="2147487437" r:id="rId3"/>
    <p:sldLayoutId id="2147487438" r:id="rId4"/>
    <p:sldLayoutId id="2147487439" r:id="rId5"/>
    <p:sldLayoutId id="2147487440" r:id="rId6"/>
    <p:sldLayoutId id="2147487441" r:id="rId7"/>
    <p:sldLayoutId id="2147487442" r:id="rId8"/>
    <p:sldLayoutId id="2147487443" r:id="rId9"/>
    <p:sldLayoutId id="2147487444" r:id="rId10"/>
    <p:sldLayoutId id="2147487445" r:id="rId11"/>
    <p:sldLayoutId id="2147487446" r:id="rId12"/>
    <p:sldLayoutId id="2147487447" r:id="rId13"/>
    <p:sldLayoutId id="2147487448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aba.net/webfolder/na/jeff/big%20i%20firm%20summary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s_release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28925"/>
            <a:ext cx="9104313" cy="1244600"/>
          </a:xfrm>
          <a:ln/>
        </p:spPr>
        <p:txBody>
          <a:bodyPr/>
          <a:lstStyle/>
          <a:p>
            <a:r>
              <a:rPr lang="en-US" sz="4400" dirty="0"/>
              <a:t>Calamities Natural and Political: Implications for P/C Insurance</a:t>
            </a:r>
            <a:endParaRPr lang="en-US" sz="4400" i="1" dirty="0">
              <a:solidFill>
                <a:srgbClr val="C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1127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2B7299"/>
                </a:solidFill>
              </a:rPr>
              <a:t>Midwestern Actuarial Forum, Spring Meeting</a:t>
            </a:r>
            <a:br>
              <a:rPr lang="en-US" sz="2800">
                <a:solidFill>
                  <a:srgbClr val="2B7299"/>
                </a:solidFill>
              </a:rPr>
            </a:br>
            <a:r>
              <a:rPr lang="en-US" sz="2800">
                <a:solidFill>
                  <a:srgbClr val="2B7299"/>
                </a:solidFill>
              </a:rPr>
              <a:t>Chicago, IL</a:t>
            </a:r>
            <a:br>
              <a:rPr lang="en-US" sz="2800">
                <a:solidFill>
                  <a:srgbClr val="2B7299"/>
                </a:solidFill>
              </a:rPr>
            </a:br>
            <a:r>
              <a:rPr lang="en-US" sz="2800"/>
              <a:t>March 22, 2013</a:t>
            </a:r>
            <a:endParaRPr lang="en-US" sz="2800" i="1">
              <a:solidFill>
                <a:srgbClr val="C00000"/>
              </a:solidFill>
            </a:endParaRPr>
          </a:p>
        </p:txBody>
      </p:sp>
      <p:sp>
        <p:nvSpPr>
          <p:cNvPr id="35844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>
                <a:solidFill>
                  <a:srgbClr val="225A7A"/>
                </a:solidFill>
              </a:rPr>
              <a:t>Steven N. Weisbart, Ph.D., CLU, Senior Vice President &amp; Chief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rgbClr val="225A7A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Tel: 212.346.5540  Cell: 917.494.5945  stevenw@iii.org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smtClean="0"/>
              <a:t>P/C Industry Homeowners</a:t>
            </a:r>
            <a:br>
              <a:rPr lang="en-US" smtClean="0"/>
            </a:br>
            <a:r>
              <a:rPr lang="en-US" smtClean="0"/>
              <a:t>CAT Claim Severity, 1997-2011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34938" y="1219200"/>
          <a:ext cx="8716962" cy="5043488"/>
        </p:xfrm>
        <a:graphic>
          <a:graphicData uri="http://schemas.openxmlformats.org/presentationml/2006/ole">
            <p:oleObj spid="_x0000_s7170" name="Chart" r:id="rId4" imgW="8724833" imgH="5048366" progId="MSGraph.Chart.8">
              <p:embed followColorScheme="full"/>
            </p:oleObj>
          </a:graphicData>
        </a:graphic>
      </p:graphicFrame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6281738"/>
            <a:ext cx="8610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Insurance Research Council, “Trends in Homeowners Insurance Claims,” p. 29, BLS inflation calculator,</a:t>
            </a:r>
            <a:br>
              <a:rPr lang="en-US" sz="1100"/>
            </a:br>
            <a:r>
              <a:rPr lang="en-US" sz="1100"/>
              <a:t>and Insurance Information Institute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(in 2011 $)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6477000" y="3733800"/>
            <a:ext cx="1828800" cy="885825"/>
          </a:xfrm>
          <a:prstGeom prst="wedgeRectCallout">
            <a:avLst>
              <a:gd name="adj1" fmla="val 55852"/>
              <a:gd name="adj2" fmla="val -13993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HO average claim severity is now three times what it was in 1997.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298450" y="1346200"/>
          <a:ext cx="8736013" cy="4972050"/>
        </p:xfrm>
        <a:graphic>
          <a:graphicData uri="http://schemas.openxmlformats.org/presentationml/2006/ole">
            <p:oleObj spid="_x0000_s8194" name="Chart" r:id="rId3" imgW="8620176" imgH="4905439" progId="MSGraph.Chart.8">
              <p:embed followColorScheme="full"/>
            </p:oleObj>
          </a:graphicData>
        </a:graphic>
      </p:graphicFrame>
      <p:sp>
        <p:nvSpPr>
          <p:cNvPr id="8195" name="Text Box 6"/>
          <p:cNvSpPr txBox="1">
            <a:spLocks noChangeArrowheads="1"/>
          </p:cNvSpPr>
          <p:nvPr/>
        </p:nvSpPr>
        <p:spPr bwMode="blackWhite">
          <a:xfrm>
            <a:off x="6430963" y="1076325"/>
            <a:ext cx="2584450" cy="299402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914400" y="228600"/>
            <a:ext cx="55991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 err="1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Superstorm</a:t>
            </a: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 Sandy:</a:t>
            </a:r>
            <a:b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</a:b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Number of Claims by Type*</a:t>
            </a:r>
            <a:endParaRPr lang="en-US" sz="3000" b="1" kern="0" dirty="0">
              <a:solidFill>
                <a:srgbClr val="28688C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7450"/>
            <a:ext cx="82423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s as of 1/18/13.  Loss estimate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represents PCS total ($18.75B) and upper end of range estimates by risk modelers RMS,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 and AIR. All figures 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PCS; AIR,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B2F84-4F20-4227-AC38-F31EBD9483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825" y="4856163"/>
            <a:ext cx="3230563" cy="1177925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</a:rPr>
              <a:t>Sandy was a high HO frequency, (relatively low)  severity event (avg. severity &lt;50% Katrina)</a:t>
            </a: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black">
          <a:xfrm>
            <a:off x="1814513" y="1209675"/>
            <a:ext cx="4291012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>
                <a:solidFill>
                  <a:srgbClr val="225A7A"/>
                </a:solidFill>
              </a:rPr>
              <a:t>Total Claims = 1.52 Million*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1066800" y="1295400"/>
          <a:ext cx="8736013" cy="4972050"/>
        </p:xfrm>
        <a:graphic>
          <a:graphicData uri="http://schemas.openxmlformats.org/presentationml/2006/ole">
            <p:oleObj spid="_x0000_s9218" name="Chart" r:id="rId3" imgW="8620176" imgH="4905439" progId="MSGraph.Chart.8">
              <p:embed followColorScheme="full"/>
            </p:oleObj>
          </a:graphicData>
        </a:graphic>
      </p:graphicFrame>
      <p:sp>
        <p:nvSpPr>
          <p:cNvPr id="9219" name="Text Box 6"/>
          <p:cNvSpPr txBox="1">
            <a:spLocks noChangeArrowheads="1"/>
          </p:cNvSpPr>
          <p:nvPr/>
        </p:nvSpPr>
        <p:spPr bwMode="blackWhite">
          <a:xfrm>
            <a:off x="6365875" y="1179513"/>
            <a:ext cx="2586038" cy="271462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04800" y="228600"/>
            <a:ext cx="70469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 err="1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SuperStorm</a:t>
            </a: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 Sandy: Amount of</a:t>
            </a:r>
            <a:b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</a:b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Insured Loss by Claim Type</a:t>
            </a:r>
            <a:r>
              <a:rPr lang="en-US" sz="2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*  ($ Millions)</a:t>
            </a:r>
            <a:endParaRPr lang="en-US" sz="2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*PCS insured loss estimates as of 1/18/13.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 Catastrophe modeler estimates range up to $25 billion.  All figures 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PCS; 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504DE-95F2-46F9-A736-C7730CB4C6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black">
          <a:xfrm>
            <a:off x="685800" y="1209675"/>
            <a:ext cx="54197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>
                <a:solidFill>
                  <a:srgbClr val="225A7A"/>
                </a:solidFill>
              </a:rPr>
              <a:t>Total Claim Value = $18.75 Billion*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109538"/>
            <a:ext cx="7853363" cy="860425"/>
          </a:xfrm>
        </p:spPr>
        <p:txBody>
          <a:bodyPr/>
          <a:lstStyle/>
          <a:p>
            <a:r>
              <a:rPr lang="en-US" smtClean="0"/>
              <a:t>Hurricane Sandy: Average Claim Payment by Type of Claim 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207963" y="1003300"/>
          <a:ext cx="8470900" cy="4330700"/>
        </p:xfrm>
        <a:graphic>
          <a:graphicData uri="http://schemas.openxmlformats.org/presentationml/2006/ole">
            <p:oleObj spid="_x0000_s10242" name="Chart" r:id="rId4" imgW="8439184" imgH="4324276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025" y="5353050"/>
            <a:ext cx="8232775" cy="9001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to Extensive Flooding</a:t>
            </a: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978E5-C0A1-43E0-A3ED-E4BE845E0E0D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1585913" y="1644650"/>
            <a:ext cx="3348037" cy="1558925"/>
          </a:xfrm>
          <a:prstGeom prst="wedgeRectCallout">
            <a:avLst>
              <a:gd name="adj1" fmla="val 119343"/>
              <a:gd name="adj2" fmla="val 7222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-127000" y="6115050"/>
            <a:ext cx="9191625" cy="79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*Includes rental and condo policies (excludes NFIP flood).   **As of Feb.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Catastrophe loss data is for Catastrophe Serial No. 90 (Oct. 28 – 31, 2012) from PCS as of Jan. 18, 2013; Insurance Information Institute .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419850" y="3097213"/>
            <a:ext cx="2586038" cy="1336675"/>
          </a:xfrm>
          <a:prstGeom prst="wedgeRectCallout">
            <a:avLst>
              <a:gd name="adj1" fmla="val -73620"/>
              <a:gd name="adj2" fmla="val -26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average insured flood loss was 6.5 times larger than the average non-flood  insured loss (mostly wind)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49D570A-3C29-48A9-8629-01A911A2C2BA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154238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Sandy and Flood Insurance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45873F9-3B65-4C30-9988-EDE970BC25F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7454900" cy="860425"/>
          </a:xfrm>
        </p:spPr>
        <p:txBody>
          <a:bodyPr/>
          <a:lstStyle/>
          <a:p>
            <a:r>
              <a:rPr lang="en-US" sz="2400" smtClean="0"/>
              <a:t>Years in Which Flood Loss Paid by the National Flood Insurance Program Exceeded $1 Billion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*Estimate as of 11/25/12.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Department of Homeland Security, Federal Emergency Management Agency, NFIP; Insurance Information Institute.</a:t>
            </a: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black">
          <a:xfrm>
            <a:off x="193675" y="1047750"/>
            <a:ext cx="2320925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 in Paid Claims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(in 2012 $)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04800" y="1371600"/>
          <a:ext cx="8535988" cy="4838700"/>
        </p:xfrm>
        <a:graphic>
          <a:graphicData uri="http://schemas.openxmlformats.org/presentationml/2006/ole">
            <p:oleObj spid="_x0000_s11266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3429000" y="1676400"/>
            <a:ext cx="2076450" cy="1385888"/>
          </a:xfrm>
          <a:prstGeom prst="wedgeRectCallout">
            <a:avLst>
              <a:gd name="adj1" fmla="val 87491"/>
              <a:gd name="adj2" fmla="val 129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Hurricanes Katrina and Rita accounted for the majority of 2005’s record payout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9F407-A70C-4F09-8251-08C7E25F04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7010400" y="1295400"/>
            <a:ext cx="1882775" cy="1798638"/>
          </a:xfrm>
          <a:prstGeom prst="wedgeRectCallout">
            <a:avLst>
              <a:gd name="adj1" fmla="val 21227"/>
              <a:gd name="adj2" fmla="val 115398"/>
            </a:avLst>
          </a:prstGeom>
          <a:solidFill>
            <a:schemeClr val="bg2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Hurricane Sandy and other events could result in $7.5 billion in payouts from the NFIP in 2012, second only to 2005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6543675"/>
            <a:ext cx="80232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Wharton Center for Risk Management and Decision Processes, </a:t>
            </a:r>
            <a:r>
              <a:rPr lang="en-US" sz="1000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NJ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120EDEA-D507-43EA-84BE-1B3DBD6E6344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1030288"/>
            <a:ext cx="4598987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257800" y="3048000"/>
            <a:ext cx="3662363" cy="1587500"/>
          </a:xfrm>
          <a:prstGeom prst="wedgeRectCallout">
            <a:avLst>
              <a:gd name="adj1" fmla="val -143195"/>
              <a:gd name="adj2" fmla="val 679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insurance take-up rates were extremely low in many vulnerable (and affected) areas in NJ. Take-up rates in light green color were below 5%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5257800" y="1371600"/>
            <a:ext cx="3281363" cy="1295400"/>
          </a:xfrm>
          <a:prstGeom prst="wedgeRectCallout">
            <a:avLst>
              <a:gd name="adj1" fmla="val -80196"/>
              <a:gd name="adj2" fmla="val 635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Even along the shore, flood insurance take-up rates were extremely low. Take-up rates in yellow were 15-50%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 rot="-5400000">
            <a:off x="1558925" y="4232275"/>
            <a:ext cx="866775" cy="12414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-5400000">
            <a:off x="2092325" y="3470275"/>
            <a:ext cx="866775" cy="12414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-5400000">
            <a:off x="796925" y="4765675"/>
            <a:ext cx="866775" cy="12414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6543675"/>
            <a:ext cx="80232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Wharton Center for Risk Management and Decision Processes, </a:t>
            </a:r>
            <a:r>
              <a:rPr lang="en-US" sz="1000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BD52257-2C62-4EAF-8F22-5EBD7A31352D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17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179513"/>
            <a:ext cx="7231062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39000" y="3048000"/>
            <a:ext cx="1706563" cy="2514600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Almost nowhere were flood insurance take-up rates in coastal areas of NY and CT as high as 50%.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2971800" y="4572000"/>
            <a:ext cx="1858963" cy="1066800"/>
          </a:xfrm>
          <a:prstGeom prst="wedgeRectCallout">
            <a:avLst>
              <a:gd name="adj1" fmla="val -16536"/>
              <a:gd name="adj2" fmla="val -1392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Take-up rates in dark green were 5-15%, yellow 15-50%.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-5400000">
            <a:off x="1368425" y="2746375"/>
            <a:ext cx="866775" cy="23844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229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229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8D05F7A-5E38-4B21-8104-3EF0C68D9E6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Flood Damaged Structures with/without Flood Insurance: Long Island NY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-171450" y="6399213"/>
            <a:ext cx="6478588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</a:t>
            </a:r>
            <a:r>
              <a:rPr lang="en-US" sz="1100" i="1"/>
              <a:t> Newsday</a:t>
            </a:r>
            <a:r>
              <a:rPr lang="en-US" sz="1100"/>
              <a:t>, 1/14/13 from FEMA and Small Business Administration.</a:t>
            </a:r>
          </a:p>
        </p:txBody>
      </p:sp>
      <p:graphicFrame>
        <p:nvGraphicFramePr>
          <p:cNvPr id="12290" name="Object 3"/>
          <p:cNvGraphicFramePr>
            <a:graphicFrameLocks/>
          </p:cNvGraphicFramePr>
          <p:nvPr/>
        </p:nvGraphicFramePr>
        <p:xfrm>
          <a:off x="228600" y="1371600"/>
          <a:ext cx="8537575" cy="4179888"/>
        </p:xfrm>
        <a:graphic>
          <a:graphicData uri="http://schemas.openxmlformats.org/presentationml/2006/ole">
            <p:oleObj spid="_x0000_s12290" name="Chart" r:id="rId4" imgW="8772576" imgH="330514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290513" y="5621338"/>
            <a:ext cx="8391525" cy="7493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The Maximum FEMA Grant is $31,900.  The Average Grant Award to Homeowners and Renters on Long Island is About $7,300</a:t>
            </a: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209800" y="2057400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46,681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2133600" y="3810000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28,055</a:t>
            </a: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7367588" y="3646488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$2.2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A2B3F-B980-4FFA-AA18-5B1452CFB7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302" name="TextBox 10"/>
          <p:cNvSpPr txBox="1">
            <a:spLocks noChangeArrowheads="1"/>
          </p:cNvSpPr>
          <p:nvPr/>
        </p:nvSpPr>
        <p:spPr bwMode="auto">
          <a:xfrm>
            <a:off x="1981200" y="1447800"/>
            <a:ext cx="1201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225A7A"/>
                </a:solidFill>
              </a:rPr>
              <a:t>74,736</a:t>
            </a:r>
          </a:p>
        </p:txBody>
      </p:sp>
      <p:sp>
        <p:nvSpPr>
          <p:cNvPr id="12303" name="TextBox 10"/>
          <p:cNvSpPr txBox="1">
            <a:spLocks noChangeArrowheads="1"/>
          </p:cNvSpPr>
          <p:nvPr/>
        </p:nvSpPr>
        <p:spPr bwMode="auto">
          <a:xfrm>
            <a:off x="5257800" y="3657600"/>
            <a:ext cx="1201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225A7A"/>
                </a:solidFill>
              </a:rPr>
              <a:t>20,798</a:t>
            </a: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4462463" y="3198813"/>
            <a:ext cx="88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46,681</a:t>
            </a: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6924675" y="4265613"/>
            <a:ext cx="88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5,747</a:t>
            </a:r>
          </a:p>
        </p:txBody>
      </p:sp>
      <p:sp>
        <p:nvSpPr>
          <p:cNvPr id="12306" name="TextBox 10"/>
          <p:cNvSpPr txBox="1">
            <a:spLocks noChangeArrowheads="1"/>
          </p:cNvSpPr>
          <p:nvPr/>
        </p:nvSpPr>
        <p:spPr bwMode="auto">
          <a:xfrm>
            <a:off x="5257800" y="4114800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15,051</a:t>
            </a: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blackWhite">
          <a:xfrm>
            <a:off x="3810000" y="1066800"/>
            <a:ext cx="2895600" cy="781050"/>
          </a:xfrm>
          <a:prstGeom prst="wedgeRectCallout">
            <a:avLst>
              <a:gd name="adj1" fmla="val -55139"/>
              <a:gd name="adj2" fmla="val 121648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62.5% of flood-damaged buildings in Nassau County were uninsured for flood</a:t>
            </a: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blackWhite">
          <a:xfrm>
            <a:off x="4191000" y="2590800"/>
            <a:ext cx="2895600" cy="671513"/>
          </a:xfrm>
          <a:prstGeom prst="wedgeRectCallout">
            <a:avLst>
              <a:gd name="adj1" fmla="val -10111"/>
              <a:gd name="adj2" fmla="val 174602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73.4% of flood-damaged buildings in Suffolk County were uninsured for flood</a:t>
            </a:r>
          </a:p>
        </p:txBody>
      </p:sp>
      <p:sp>
        <p:nvSpPr>
          <p:cNvPr id="12309" name="TextBox 10"/>
          <p:cNvSpPr txBox="1">
            <a:spLocks noChangeArrowheads="1"/>
          </p:cNvSpPr>
          <p:nvPr/>
        </p:nvSpPr>
        <p:spPr bwMode="auto">
          <a:xfrm>
            <a:off x="5257800" y="4648200"/>
            <a:ext cx="88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5,747</a:t>
            </a:r>
          </a:p>
        </p:txBody>
      </p:sp>
      <p:sp>
        <p:nvSpPr>
          <p:cNvPr id="12310" name="TextBox 21"/>
          <p:cNvSpPr txBox="1">
            <a:spLocks noChangeArrowheads="1"/>
          </p:cNvSpPr>
          <p:nvPr/>
        </p:nvSpPr>
        <p:spPr bwMode="auto">
          <a:xfrm>
            <a:off x="0" y="10668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Number of structures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1B21878-47A5-4230-8BEA-89EC3816F3D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17500" y="2093913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Insurance Education Needed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for Home &amp; Business Owners</a:t>
            </a: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479425" y="3441700"/>
            <a:ext cx="81407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Many Insurance Buyers Remain Confused About,</a:t>
            </a:r>
            <a:br>
              <a:rPr lang="en-US" sz="4000" b="1">
                <a:solidFill>
                  <a:srgbClr val="225A7A"/>
                </a:solidFill>
              </a:rPr>
            </a:br>
            <a:r>
              <a:rPr lang="en-US" sz="4000" b="1">
                <a:solidFill>
                  <a:srgbClr val="225A7A"/>
                </a:solidFill>
              </a:rPr>
              <a:t>or Make Poor Decisions, Regarding Insurance Coverage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1936750"/>
            <a:ext cx="7981950" cy="126365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Calamities Natural</a:t>
            </a:r>
            <a:endParaRPr lang="en-US" sz="4200" smtClean="0">
              <a:solidFill>
                <a:schemeClr val="bg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F045E68-7930-428E-B9B9-C0F79827B19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533400" y="3429000"/>
            <a:ext cx="81883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2B7299"/>
                </a:solidFill>
              </a:rPr>
              <a:t>SuperStorm Sandy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Raises New Questions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as it Becomes one of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the Most Expensive Storms in US History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040DE-212C-4D3B-8694-3ED0138A7A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72C09-80D1-424B-83BA-81DC771F421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635750" cy="860425"/>
          </a:xfrm>
        </p:spPr>
        <p:txBody>
          <a:bodyPr/>
          <a:lstStyle/>
          <a:p>
            <a:r>
              <a:rPr lang="en-US" smtClean="0"/>
              <a:t>I.I.I. Poll: Do HO Policies Cover Hurricane-Related Flood Damage?</a:t>
            </a:r>
            <a:endParaRPr lang="en-US" baseline="30000" smtClean="0"/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0" y="6389688"/>
            <a:ext cx="86360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baseline="30000"/>
              <a:t>1</a:t>
            </a:r>
            <a:r>
              <a:rPr lang="en-US" sz="1100"/>
              <a:t>Asked of those who have homeowners insurance and who responded “yes” to being a homeowner.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Insurance Information Institute Annual </a:t>
            </a:r>
            <a:r>
              <a:rPr lang="en-US" sz="1100" i="1"/>
              <a:t>Pulse</a:t>
            </a:r>
            <a:r>
              <a:rPr lang="en-US" sz="1100"/>
              <a:t> Survey.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28600" y="1371600"/>
          <a:ext cx="8915400" cy="4049713"/>
        </p:xfrm>
        <a:graphic>
          <a:graphicData uri="http://schemas.openxmlformats.org/presentationml/2006/ole">
            <p:oleObj spid="_x0000_s13314" name="Chart" r:id="rId4" imgW="8467776" imgH="3962501" progId="MSGraph.Chart.8">
              <p:embed followColorScheme="full"/>
            </p:oleObj>
          </a:graphicData>
        </a:graphic>
      </p:graphicFrame>
      <p:sp>
        <p:nvSpPr>
          <p:cNvPr id="13320" name="Rectangle 7"/>
          <p:cNvSpPr>
            <a:spLocks noChangeArrowheads="1"/>
          </p:cNvSpPr>
          <p:nvPr/>
        </p:nvSpPr>
        <p:spPr bwMode="black">
          <a:xfrm>
            <a:off x="3810000" y="1143000"/>
            <a:ext cx="4114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-273050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225A7A"/>
                </a:solidFill>
              </a:rPr>
              <a:t>Q. Does your homeowners policy cover damage from flooding during a hurricane?</a:t>
            </a:r>
            <a:r>
              <a:rPr lang="en-US" sz="2000" b="1" baseline="30000">
                <a:solidFill>
                  <a:srgbClr val="225A7A"/>
                </a:solidFill>
              </a:rPr>
              <a:t>1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23838" y="5319713"/>
            <a:ext cx="8696325" cy="9461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The proportion of homeowners who believe their homeowners policy covers damage from flooding during a hurricane stands at 17%. This proportion rises ten percentage points in the South, to 27%.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152400" y="11430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Percent who said “yes”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088DD-F54C-421B-9A66-B18E5CA22EB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I.I.I. Poll: Uninsured Flood Victims Didn’t Drive People to Buy Flood Insurance</a:t>
            </a:r>
            <a:endParaRPr lang="en-US" sz="2800" baseline="30000" smtClean="0"/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0" y="6389688"/>
            <a:ext cx="86360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baseline="30000"/>
              <a:t>1</a:t>
            </a:r>
            <a:r>
              <a:rPr lang="en-US" sz="1100"/>
              <a:t>Asked of those who have homeowners insurance but not flood insurance.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Insurance Information Institute Annual </a:t>
            </a:r>
            <a:r>
              <a:rPr lang="en-US" sz="1100" i="1"/>
              <a:t>Pulse</a:t>
            </a:r>
            <a:r>
              <a:rPr lang="en-US" sz="1100"/>
              <a:t> Survey.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1809750"/>
          <a:ext cx="9144000" cy="3763963"/>
        </p:xfrm>
        <a:graphic>
          <a:graphicData uri="http://schemas.openxmlformats.org/presentationml/2006/ole">
            <p:oleObj spid="_x0000_s14338" name="Chart" r:id="rId4" imgW="8467776" imgH="3962501" progId="MSGraph.Chart.8">
              <p:embed followColorScheme="full"/>
            </p:oleObj>
          </a:graphicData>
        </a:graphic>
      </p:graphicFrame>
      <p:sp>
        <p:nvSpPr>
          <p:cNvPr id="14344" name="Rectangle 7"/>
          <p:cNvSpPr>
            <a:spLocks noChangeArrowheads="1"/>
          </p:cNvSpPr>
          <p:nvPr/>
        </p:nvSpPr>
        <p:spPr bwMode="black">
          <a:xfrm>
            <a:off x="838200" y="1066800"/>
            <a:ext cx="73152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225A7A"/>
                </a:solidFill>
              </a:rPr>
              <a:t>Q. Have recent flooding events such as Hurricane Sandy</a:t>
            </a:r>
            <a:br>
              <a:rPr lang="en-US" sz="2000" b="1">
                <a:solidFill>
                  <a:srgbClr val="225A7A"/>
                </a:solidFill>
              </a:rPr>
            </a:br>
            <a:r>
              <a:rPr lang="en-US" sz="2000" b="1">
                <a:solidFill>
                  <a:srgbClr val="225A7A"/>
                </a:solidFill>
              </a:rPr>
              <a:t>or Hurricane Irene motivated you to buy flood coverage?</a:t>
            </a:r>
            <a:r>
              <a:rPr lang="en-US" sz="2000" b="1" baseline="30000">
                <a:solidFill>
                  <a:srgbClr val="225A7A"/>
                </a:solidFill>
              </a:rPr>
              <a:t>1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23838" y="5400675"/>
            <a:ext cx="8696325" cy="7715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Surprisingly few people were motivated to buy flood coverage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despite recent catastrophic flooding events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and the media’s attention on the people who had no flood insurance.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36419-34BB-4110-9872-87966E8A1DF3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0" y="6389688"/>
            <a:ext cx="86360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baseline="30000"/>
              <a:t>1</a:t>
            </a:r>
            <a:r>
              <a:rPr lang="en-US" sz="1100"/>
              <a:t>Asked of those who have homeowners insurance and who responded “yes”.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Insurance Information Institute Annual </a:t>
            </a:r>
            <a:r>
              <a:rPr lang="en-US" sz="1100" i="1"/>
              <a:t>Pulse</a:t>
            </a:r>
            <a:r>
              <a:rPr lang="en-US" sz="1100"/>
              <a:t> Survey.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black">
          <a:xfrm>
            <a:off x="457200" y="304800"/>
            <a:ext cx="65532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225A7A"/>
                </a:solidFill>
              </a:rPr>
              <a:t>Q. Will the government pay for damage to your home that is not covered in your homeowners policy?</a:t>
            </a:r>
            <a:r>
              <a:rPr lang="en-US" sz="2000" b="1" baseline="30000">
                <a:solidFill>
                  <a:srgbClr val="225A7A"/>
                </a:solidFill>
              </a:rPr>
              <a:t>1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28600" y="5486400"/>
            <a:ext cx="8697913" cy="762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Consumer education seems to be working: a growing percentage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of HO insureds say flood damage isn’t covered by HO,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but one-third of HO insureds still haven’t learned this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04800" y="1066800"/>
          <a:ext cx="8372475" cy="4886325"/>
        </p:xfrm>
        <a:graphic>
          <a:graphicData uri="http://schemas.openxmlformats.org/presentationml/2006/ole">
            <p:oleObj spid="_x0000_s15362" name="Chart" r:id="rId4" imgW="7753249" imgH="4524482" progId="MSGraph.Chart.8">
              <p:embed followColorScheme="full"/>
            </p:oleObj>
          </a:graphicData>
        </a:graphic>
      </p:graphicFrame>
      <p:sp>
        <p:nvSpPr>
          <p:cNvPr id="15369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solidFill>
            <a:schemeClr val="accent1"/>
          </a:solidFill>
          <a:ln w="12700" cap="flat" algn="ctr">
            <a:solidFill>
              <a:schemeClr val="accent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Flood Insurance Program: 2012 Reforms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02DC394-EA10-4874-BC43-2427E20D77F5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23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4038600"/>
            <a:ext cx="8185150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2012 Reforms Were a Step in the Right Direction—But Too Late to Help With Sandy Shortfall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49B89-9E80-4492-85EA-D9EA84B636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F9AEF-DC2A-4C1F-9073-DEFF4F2D4D29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6446838" cy="860425"/>
          </a:xfrm>
        </p:spPr>
        <p:txBody>
          <a:bodyPr/>
          <a:lstStyle/>
          <a:p>
            <a:r>
              <a:rPr lang="en-US" sz="2800" smtClean="0"/>
              <a:t>Key Provisions, Flood Insurance </a:t>
            </a:r>
            <a:br>
              <a:rPr lang="en-US" sz="2800" smtClean="0"/>
            </a:br>
            <a:r>
              <a:rPr lang="en-US" sz="2800" smtClean="0"/>
              <a:t>Reform &amp; Modernization Act of 2012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162550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800" b="1" smtClean="0"/>
              <a:t>Reauthorized NFIP and its financing through 9/30/17</a:t>
            </a:r>
            <a:endParaRPr lang="en-US" sz="2800" b="1" i="1" smtClean="0"/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800" b="1" smtClean="0"/>
              <a:t>Raises Average Annual Limit on Premium Increase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Annual increases now capped at 20% (was 10%)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800" b="1" smtClean="0"/>
              <a:t>Phase-in of Actuarial Rates for: 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non-primary residences, 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severe repetitive loss properties, 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properties where flood losses have exceed property value,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 business property, 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property that has sustained damage &gt; 50% of fair market value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01613" y="6443663"/>
            <a:ext cx="89423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Source: Independent Insurance Agents and Brokers Association at http://www.iiaba.net/webfolder/na/jeff/big%20i%20firm%20summary.pdf;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 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E26FC-0CE4-4393-915D-E64A6AA6C1CD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285038" cy="860425"/>
          </a:xfrm>
        </p:spPr>
        <p:txBody>
          <a:bodyPr/>
          <a:lstStyle/>
          <a:p>
            <a:r>
              <a:rPr lang="en-US" sz="2800" smtClean="0"/>
              <a:t>Flood Insurance Reform &amp; Modernization</a:t>
            </a:r>
            <a:br>
              <a:rPr lang="en-US" sz="2800" smtClean="0"/>
            </a:br>
            <a:r>
              <a:rPr lang="en-US" sz="2800" smtClean="0"/>
              <a:t>Act of 2012: Key Provisions (cont’d)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52963"/>
          </a:xfrm>
        </p:spPr>
        <p:txBody>
          <a:bodyPr/>
          <a:lstStyle/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sz="2800" b="1" smtClean="0"/>
              <a:t>Actuarially Sound Rates for Certain Severe Repetitive Loss Properties</a:t>
            </a:r>
          </a:p>
          <a:p>
            <a:pPr lvl="1">
              <a:lnSpc>
                <a:spcPts val="2100"/>
              </a:lnSpc>
            </a:pPr>
            <a:r>
              <a:rPr lang="en-US" sz="2000" b="1" smtClean="0"/>
              <a:t>Charge actuarially sound rates to any prospective or repetitive loss properties that refused to accept offers of mitigation assistance after a major disaster</a:t>
            </a:r>
            <a:endParaRPr lang="en-US" sz="2000" smtClean="0"/>
          </a:p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sz="2800" b="1" smtClean="0"/>
              <a:t>Prohibits Subsidized Premium Rates on New or Lapsed Policies</a:t>
            </a:r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0" y="6199188"/>
            <a:ext cx="89423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Independent Insurance Agents and Brokers Association</a:t>
            </a:r>
            <a:br>
              <a:rPr lang="en-US" sz="1100"/>
            </a:br>
            <a:r>
              <a:rPr lang="en-US" sz="1100"/>
              <a:t>at </a:t>
            </a:r>
            <a:r>
              <a:rPr lang="en-US" sz="1100">
                <a:hlinkClick r:id="rId3"/>
              </a:rPr>
              <a:t>http://www.iiaba.net/webfolder/na/jeff/big%20i%20firm%20summary.pdf</a:t>
            </a:r>
            <a:r>
              <a:rPr lang="en-US" sz="1100"/>
              <a:t> ; 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C04DE-6F47-4CE2-8869-AAB18D05D588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065838" cy="860425"/>
          </a:xfrm>
        </p:spPr>
        <p:txBody>
          <a:bodyPr/>
          <a:lstStyle/>
          <a:p>
            <a:r>
              <a:rPr lang="en-US" smtClean="0"/>
              <a:t>Other Changes, Net Impacts</a:t>
            </a:r>
            <a:br>
              <a:rPr lang="en-US" smtClean="0"/>
            </a:br>
            <a:r>
              <a:rPr lang="en-US" smtClean="0"/>
              <a:t>&amp; Outstanding Questions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211763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smtClean="0"/>
              <a:t>Remapping Initiative (Flood maps out of date)</a:t>
            </a:r>
          </a:p>
          <a:p>
            <a:pPr lvl="1">
              <a:lnSpc>
                <a:spcPts val="2100"/>
              </a:lnSpc>
            </a:pPr>
            <a:r>
              <a:rPr lang="en-US" sz="2000" b="1" smtClean="0"/>
              <a:t>Already resulting in expansion of high hazard flood zones</a:t>
            </a:r>
          </a:p>
          <a:p>
            <a:pPr lvl="1">
              <a:lnSpc>
                <a:spcPts val="2100"/>
              </a:lnSpc>
            </a:pPr>
            <a:r>
              <a:rPr lang="en-US" sz="2000" b="1" smtClean="0"/>
              <a:t>Will also increase costs to many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smtClean="0"/>
              <a:t>Post-Sandy Changes in Building Codes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smtClean="0"/>
              <a:t>Use of State and Federal Funds to Purchase Vulnerable Property from Current Owners Who Had Homes Damaged or Destroyed in Sandy</a:t>
            </a:r>
          </a:p>
          <a:p>
            <a:pPr lvl="1">
              <a:lnSpc>
                <a:spcPts val="2100"/>
              </a:lnSpc>
            </a:pPr>
            <a:r>
              <a:rPr lang="en-US" sz="1800" b="1" smtClean="0"/>
              <a:t>Most seem willing to sell since they are being offered 100%+ or pre-Sandy value and many were not insured for flood damage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smtClean="0"/>
              <a:t>Given only 1/2 to 1/3 of Coastal Dwellers Maintain Flood Coverage, What Will Be the Impact of Higher Price?</a:t>
            </a:r>
          </a:p>
          <a:p>
            <a:pPr lvl="1">
              <a:lnSpc>
                <a:spcPts val="2100"/>
              </a:lnSpc>
            </a:pPr>
            <a:r>
              <a:rPr lang="en-US" sz="2000" b="1" smtClean="0"/>
              <a:t>What is elasticity of demand for flood insurance?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smtClean="0"/>
              <a:t>Will Private Insurers Have a Greater Incentive to Participate in the Flood Insurance Market?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710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710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1F34412-0F87-48A1-921B-5818B8F273F9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When a Disaster Strikes,</a:t>
            </a:r>
            <a:br>
              <a:rPr lang="en-US" sz="2800" smtClean="0"/>
            </a:br>
            <a:r>
              <a:rPr lang="en-US" sz="2800" smtClean="0"/>
              <a:t>People Ask Five Questions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1013" y="1181100"/>
            <a:ext cx="8153400" cy="4652963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Is it covered under my policy?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How much will it cost the industry?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Can you afford to pay for it?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Will the price of (re)insurance go up?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Will coverage still be available?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i="1" dirty="0" smtClean="0"/>
              <a:t>Sandy Addition: How do I get govt. aid?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3200" dirty="0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blackWhite">
          <a:xfrm>
            <a:off x="152400" y="5486400"/>
            <a:ext cx="8799513" cy="10350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2400" b="1">
                <a:solidFill>
                  <a:schemeClr val="bg1"/>
                </a:solidFill>
              </a:rPr>
              <a:t>Much of the I.I.I.’s time with media interested in CAT issues involves these questions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EAE1D34-614C-4084-8AE0-02EE70F47D2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28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17500" y="2093913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Are You Safe Here in the Midwest?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945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49156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D01E8DB-E002-4141-B686-93FB99F7089B}" type="slidenum">
              <a:rPr lang="en-US" sz="1000">
                <a:solidFill>
                  <a:srgbClr val="000000"/>
                </a:solidFill>
              </a:rPr>
              <a:pPr algn="r"/>
              <a:t>29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49157" name="Picture 2" descr="http://www.spc.noaa.gov/climo/online/monthly/2012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8" y="1092200"/>
            <a:ext cx="776287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973888" y="3790950"/>
            <a:ext cx="2111375" cy="1219200"/>
          </a:xfrm>
          <a:prstGeom prst="wedgeRectCallout">
            <a:avLst>
              <a:gd name="adj1" fmla="val -68625"/>
              <a:gd name="adj2" fmla="val -471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1,119 tornadoes killed 68 people through Dec. 31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02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02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14A029-56A9-4636-ADC8-AC81BF82155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026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*As of 1/2/13.  Includes $20B gross loss estimate for Hurricane Sandy.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375" y="4857750"/>
            <a:ext cx="6778625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US CAT Privately-insured losses in 2012 will likely become the 2</a:t>
            </a:r>
            <a:r>
              <a:rPr lang="en-US" b="1" baseline="30000">
                <a:solidFill>
                  <a:srgbClr val="FFFFFF"/>
                </a:solidFill>
              </a:rPr>
              <a:t>nd</a:t>
            </a:r>
            <a:r>
              <a:rPr lang="en-US" b="1">
                <a:solidFill>
                  <a:srgbClr val="FFFFFF"/>
                </a:solidFill>
              </a:rPr>
              <a:t> or 3</a:t>
            </a:r>
            <a:r>
              <a:rPr lang="en-US" b="1" baseline="30000">
                <a:solidFill>
                  <a:srgbClr val="FFFFFF"/>
                </a:solidFill>
              </a:rPr>
              <a:t>rd</a:t>
            </a:r>
            <a:r>
              <a:rPr lang="en-US" b="1">
                <a:solidFill>
                  <a:srgbClr val="FFFFFF"/>
                </a:solidFill>
              </a:rPr>
              <a:t> highest in US history (on an inflation-adjusted basis).  2011 losses were the 5</a:t>
            </a:r>
            <a:r>
              <a:rPr lang="en-US" b="1" baseline="30000">
                <a:solidFill>
                  <a:srgbClr val="FFFFFF"/>
                </a:solidFill>
              </a:rPr>
              <a:t>th</a:t>
            </a:r>
            <a:r>
              <a:rPr lang="en-US" b="1">
                <a:solidFill>
                  <a:srgbClr val="FFFFFF"/>
                </a:solidFill>
              </a:rPr>
              <a:t> highest.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438" y="1400175"/>
            <a:ext cx="2093912" cy="965200"/>
          </a:xfrm>
          <a:prstGeom prst="wedgeRectCallout">
            <a:avLst>
              <a:gd name="adj1" fmla="val 47686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CAT losses were down nearly 50% from 2011 until Sandy struck in late October</a:t>
            </a: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788" y="4918075"/>
            <a:ext cx="1717675" cy="1004888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black">
          <a:xfrm>
            <a:off x="303213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Billions, 2012 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B23B1-4A05-418F-A703-F9ADAAFEF1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4800600" y="1295400"/>
            <a:ext cx="4084638" cy="3505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16763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http://www.spc.noaa.gov/climo/online/monthly/2011_annual_summary.html#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50180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579F8A6-1CE3-4B8A-91D8-E3D053CE8B98}" type="slidenum">
              <a:rPr lang="en-US" sz="1000">
                <a:solidFill>
                  <a:srgbClr val="000000"/>
                </a:solidFill>
              </a:rPr>
              <a:pPr algn="r"/>
              <a:t>30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50181" name="Picture 2" descr="http://www.spc.noaa.gov/climo/online/monthly/2011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" y="1457325"/>
            <a:ext cx="6958013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72288" y="2578100"/>
            <a:ext cx="2244725" cy="2624138"/>
          </a:xfrm>
          <a:prstGeom prst="wedgeRectCallout">
            <a:avLst>
              <a:gd name="adj1" fmla="val -76893"/>
              <a:gd name="adj2" fmla="val 64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1,894 tornadoes killed 553 people in 2011, including at least 340 on April 26 mostly in the Tuscaloosa area, and 130 in Joplin on May 22</a:t>
            </a:r>
          </a:p>
        </p:txBody>
      </p:sp>
      <p:sp>
        <p:nvSpPr>
          <p:cNvPr id="15" name="Oval 14"/>
          <p:cNvSpPr>
            <a:spLocks/>
          </p:cNvSpPr>
          <p:nvPr/>
        </p:nvSpPr>
        <p:spPr bwMode="auto">
          <a:xfrm rot="-728934">
            <a:off x="4481513" y="3978275"/>
            <a:ext cx="793750" cy="5175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 rot="-728934">
            <a:off x="3749675" y="3665538"/>
            <a:ext cx="492125" cy="4159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99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51203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77E6860-7842-409B-B87A-AD69027BE021}" type="slidenum">
              <a:rPr lang="en-US" sz="1000">
                <a:solidFill>
                  <a:srgbClr val="000000"/>
                </a:solidFill>
              </a:rPr>
              <a:pPr algn="r"/>
              <a:t>31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51205" name="Picture 2" descr="http://www.spc.noaa.gov/climo/online/monthly/2012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160463"/>
            <a:ext cx="7248525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04025" y="2673350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7,033 “Large Hail” reports through Dec. 31, 2012, 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http://www.spc.noaa.gov/climo/online/monthly/2011_annual_summary.html#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52228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7261DCD-44C0-4F44-9893-A43854565D51}" type="slidenum">
              <a:rPr lang="en-US" sz="1000">
                <a:solidFill>
                  <a:srgbClr val="000000"/>
                </a:solidFill>
              </a:rPr>
              <a:pPr algn="r"/>
              <a:t>32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52229" name="Picture 2" descr="http://www.spc.noaa.gov/climo/online/monthly/2011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" y="1250950"/>
            <a:ext cx="7208838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9,417 “Large Hail” reports in 2011, 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70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53251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E0DB3D3-866B-414B-8A44-912491D6605B}" type="slidenum">
              <a:rPr lang="en-US" sz="1000">
                <a:solidFill>
                  <a:srgbClr val="000000"/>
                </a:solidFill>
              </a:rPr>
              <a:pPr algn="r"/>
              <a:t>33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53253" name="Picture 2" descr="http://www.spc.noaa.gov/climo/online/monthly/2012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1209675"/>
            <a:ext cx="713898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859213" y="1093788"/>
            <a:ext cx="2470150" cy="765175"/>
          </a:xfrm>
          <a:prstGeom prst="wedgeRectCallout">
            <a:avLst>
              <a:gd name="adj1" fmla="val 39921"/>
              <a:gd name="adj2" fmla="val 17311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Extreme density due to late June </a:t>
            </a:r>
            <a:r>
              <a:rPr lang="en-US" b="1" dirty="0" err="1">
                <a:solidFill>
                  <a:schemeClr val="bg1"/>
                </a:solidFill>
              </a:rPr>
              <a:t>derecho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123113" y="1504950"/>
            <a:ext cx="1962150" cy="1562100"/>
          </a:xfrm>
          <a:prstGeom prst="wedgeRectCallout">
            <a:avLst>
              <a:gd name="adj1" fmla="val -76063"/>
              <a:gd name="adj2" fmla="val 4399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Hurricane Sandy resulted in a large volume of wind damage reports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6853238" y="3273425"/>
            <a:ext cx="2244725" cy="1947863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14,351 “Wind Damage” reports through Dec. 31, 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70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http://www.spc.noaa.gov/climo/online/monthly/2011_annual_summary.html#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54276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82A5416-CA95-4B6F-8B77-70F48F0FFC02}" type="slidenum">
              <a:rPr lang="en-US" sz="1000">
                <a:solidFill>
                  <a:srgbClr val="000000"/>
                </a:solidFill>
              </a:rPr>
              <a:pPr algn="r"/>
              <a:t>34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54277" name="Picture 2" descr="http://www.spc.noaa.gov/climo/online/monthly/2011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1438275"/>
            <a:ext cx="701992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18,685 “Wind Damage” reports through Dec. 27, 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55299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71AABCD-3CB4-488D-84C2-DF040BB025FF}" type="slidenum">
              <a:rPr lang="en-US" sz="1000">
                <a:solidFill>
                  <a:srgbClr val="000000"/>
                </a:solidFill>
              </a:rPr>
              <a:pPr algn="r"/>
              <a:t>35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55301" name="Picture 2" descr="http://www.spc.noaa.gov/climo/online/monthly/2012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63" y="1100138"/>
            <a:ext cx="73120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8825" y="2501900"/>
            <a:ext cx="1908175" cy="2960688"/>
          </a:xfrm>
          <a:prstGeom prst="wedgeRectCallout">
            <a:avLst>
              <a:gd name="adj1" fmla="val -70204"/>
              <a:gd name="adj2" fmla="val -2898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22,503 severe weather reports through Dec. 31; including 1,119 tornadoes; 7,033 “Large Hail” reports and 14,351 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56323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AF44303-1BBE-472D-AF03-28A84E8DCFBC}" type="slidenum">
              <a:rPr lang="en-US" sz="1000">
                <a:solidFill>
                  <a:srgbClr val="000000"/>
                </a:solidFill>
              </a:rPr>
              <a:pPr algn="r"/>
              <a:t>36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http://www.spc.noaa.gov/climo/online/monthly/2011_annual_summary.html#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56325" name="Picture 2" descr="http://www.spc.noaa.gov/climo/online/monthly/2011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1506538"/>
            <a:ext cx="67945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0888" y="2408238"/>
            <a:ext cx="1976437" cy="3173412"/>
          </a:xfrm>
          <a:prstGeom prst="wedgeRectCallout">
            <a:avLst>
              <a:gd name="adj1" fmla="val -75685"/>
              <a:gd name="adj2" fmla="val -302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29,996 severe weather reports in 2011; including 1,894 tornadoes; 9,417 “Large Hail” reports and 18,685 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83BC6AB-BA59-4E7A-B4AA-1E98A6975DBD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37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Calamities Natural:</a:t>
            </a:r>
            <a:br>
              <a:rPr lang="en-US" sz="4200" b="1">
                <a:solidFill>
                  <a:srgbClr val="FFFFFF"/>
                </a:solidFill>
              </a:rPr>
            </a:br>
            <a:r>
              <a:rPr lang="en-US" sz="4200" b="1">
                <a:solidFill>
                  <a:srgbClr val="FFFFFF"/>
                </a:solidFill>
              </a:rPr>
              <a:t>Key Take-aways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4ADCF-6BD0-489D-965F-F01B4405663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830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830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7086F-CB61-4662-BDAA-23E3D7D9B285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327150"/>
            <a:ext cx="8169275" cy="5286375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smtClean="0"/>
              <a:t>A CAT 1 or Even Weaker Storm Can Cause Enormous Losses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smtClean="0"/>
              <a:t>Sandy’s winds were barely hurricane strength with she hit the Jersey Shore, yet she might have been the second most destructive storm in U.S. history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mtClean="0"/>
              <a:t>Large storm surge (storm hit at high tide) caused extensive flooding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mtClean="0"/>
              <a:t>Natural protection (e.g., beach dunes) works well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mtClean="0"/>
              <a:t>Despite lower average severity, relatively higher claim frequency and long-lasting power outages slowed recovery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endParaRPr lang="en-US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609600" y="228600"/>
            <a:ext cx="6832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Takeaways: Lessons from, and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a “New Normal” for Catastrophes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830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830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5B09-8D8C-4858-8B2A-B64B6EA2E850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69275" cy="52863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 smtClean="0"/>
              <a:t>Flood Insurance Coverage Will Grow Slowly, Thanks to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Steep Premium Increases,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New Flood Zone Maps,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Ending Actuarial Subsidies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Persistent belief that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mtClean="0"/>
              <a:t>No need for flood insurance--FEMA will pay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mtClean="0"/>
              <a:t>Homeowners policy covers flood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mtClean="0"/>
              <a:t>Risk of another flood is low because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mtClean="0"/>
              <a:t>Just had a flood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mtClean="0"/>
              <a:t>Haven’t had a flood in a long time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609600" y="228600"/>
            <a:ext cx="6832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Takeaways: Lessons from, and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a “New Normal” for Catastrophes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37899" name="Title 56"/>
          <p:cNvSpPr>
            <a:spLocks noGrp="1"/>
          </p:cNvSpPr>
          <p:nvPr>
            <p:ph type="title"/>
          </p:nvPr>
        </p:nvSpPr>
        <p:spPr>
          <a:xfrm>
            <a:off x="220663" y="355600"/>
            <a:ext cx="7343775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smtClean="0">
                <a:solidFill>
                  <a:srgbClr val="28688C"/>
                </a:solidFill>
              </a:rPr>
            </a:br>
            <a:r>
              <a:rPr lang="en-US" sz="180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smtClean="0">
                <a:solidFill>
                  <a:srgbClr val="28688C"/>
                </a:solidFill>
              </a:rPr>
            </a:br>
            <a:endParaRPr lang="en-US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390B2D-56B4-4F2C-9E08-5D5E62517214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90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7904" name="Textfeld 39"/>
          <p:cNvSpPr txBox="1">
            <a:spLocks noChangeArrowheads="1"/>
          </p:cNvSpPr>
          <p:nvPr/>
        </p:nvSpPr>
        <p:spPr bwMode="auto"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121</a:t>
            </a:r>
          </a:p>
        </p:txBody>
      </p:sp>
      <p:sp>
        <p:nvSpPr>
          <p:cNvPr id="3790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790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9688"/>
            <a:ext cx="840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1450" y="1385888"/>
            <a:ext cx="3049588" cy="12080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184 natural disaster events in the US in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33400" y="1981200"/>
            <a:ext cx="7981950" cy="10668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Calamities Political</a:t>
            </a:r>
            <a:endParaRPr lang="en-US" sz="420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D235C77-D7ED-44B4-9FE0-2CF6495EEA7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40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14345-1634-40AF-8327-6943D330DE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3352800"/>
            <a:ext cx="7924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The Strength of the Economy Will Influence</a:t>
            </a:r>
            <a:br>
              <a:rPr lang="en-US" sz="2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P/C Insurer Growth Opportunities, but…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3BF38-7841-4714-A375-3EA126DE83B4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934200" cy="609600"/>
          </a:xfrm>
        </p:spPr>
        <p:txBody>
          <a:bodyPr/>
          <a:lstStyle/>
          <a:p>
            <a:r>
              <a:rPr lang="en-US" smtClean="0"/>
              <a:t>Three Potential “Calamities Political”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77188" cy="5297488"/>
          </a:xfrm>
        </p:spPr>
        <p:txBody>
          <a:bodyPr/>
          <a:lstStyle/>
          <a:p>
            <a:r>
              <a:rPr lang="en-US" smtClean="0"/>
              <a:t>Budget Battles and Other Political Obstacles to Economic Growth, including</a:t>
            </a:r>
          </a:p>
          <a:p>
            <a:pPr lvl="1"/>
            <a:r>
              <a:rPr lang="en-US" smtClean="0"/>
              <a:t>the Sequester, the Debt Ceiling, the Continuing Resolution,</a:t>
            </a:r>
          </a:p>
          <a:p>
            <a:pPr lvl="1"/>
            <a:r>
              <a:rPr lang="en-US" smtClean="0"/>
              <a:t>Fallout from Europe</a:t>
            </a:r>
          </a:p>
          <a:p>
            <a:pPr lvl="1"/>
            <a:r>
              <a:rPr lang="en-US" smtClean="0"/>
              <a:t>a Middle-East Crisis</a:t>
            </a:r>
          </a:p>
          <a:p>
            <a:r>
              <a:rPr lang="en-US" smtClean="0"/>
              <a:t>Will TRIA be reauthorized?</a:t>
            </a:r>
          </a:p>
          <a:p>
            <a:r>
              <a:rPr lang="en-US" smtClean="0"/>
              <a:t>How Will the new HUD Ruling Affect Property Insurance?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DE391D3-F5AD-47B3-BDE8-E434FE51CEB8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269875" y="2324100"/>
            <a:ext cx="8532813" cy="11811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Budget Battles, etc.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81000" y="152400"/>
            <a:ext cx="7086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rgbClr val="225A7A"/>
                </a:solidFill>
                <a:ea typeface="+mj-ea"/>
                <a:cs typeface="+mj-cs"/>
              </a:rPr>
              <a:t>The Fiscal Cliff Was Just the Beginning: Budget Battles for Next Five Years?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43663"/>
            <a:ext cx="89423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*P/C Insurance Joint Industry Forum press release (</a:t>
            </a:r>
            <a:r>
              <a:rPr lang="en-US" sz="1050" dirty="0">
                <a:hlinkClick r:id="rId3"/>
              </a:rPr>
              <a:t>www.iii.org/press_releases</a:t>
            </a:r>
            <a:r>
              <a:rPr lang="en-US" sz="1050" dirty="0"/>
              <a:t>), January 15,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Chart Source: Fix the Debt Coalition, January 18, 2013; Insurance Information Institute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AC1C4-B7CC-4076-AA3A-2CE1346E7F9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3494" name="Picture 2" descr="Infographic"/>
          <p:cNvPicPr>
            <a:picLocks noChangeAspect="1" noChangeArrowheads="1"/>
          </p:cNvPicPr>
          <p:nvPr/>
        </p:nvPicPr>
        <p:blipFill>
          <a:blip r:embed="rId4" cstate="print"/>
          <a:srcRect t="13440"/>
          <a:stretch>
            <a:fillRect/>
          </a:stretch>
        </p:blipFill>
        <p:spPr bwMode="auto">
          <a:xfrm>
            <a:off x="49213" y="1730375"/>
            <a:ext cx="69215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902450" y="1231900"/>
            <a:ext cx="2012950" cy="4787900"/>
          </a:xfrm>
          <a:prstGeom prst="rect">
            <a:avLst/>
          </a:prstGeom>
        </p:spPr>
        <p:txBody>
          <a:bodyPr/>
          <a:lstStyle/>
          <a:p>
            <a:pPr marL="292100" indent="-292100" eaLnBrk="0" hangingPunct="0">
              <a:lnSpc>
                <a:spcPts val="19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b="1" kern="0" dirty="0">
                <a:cs typeface="+mn-cs"/>
              </a:rPr>
              <a:t>There are 10+ “Fiscal Speed Bumps” over the next five years =&gt;</a:t>
            </a:r>
            <a:br>
              <a:rPr lang="en-US" b="1" kern="0" dirty="0">
                <a:cs typeface="+mn-cs"/>
              </a:rPr>
            </a:br>
            <a:r>
              <a:rPr lang="en-US" b="1" kern="0" dirty="0">
                <a:cs typeface="+mn-cs"/>
              </a:rPr>
              <a:t>a potentially extended period of fiscal uncertainty</a:t>
            </a:r>
          </a:p>
          <a:p>
            <a:pPr marL="292100" indent="-292100" eaLnBrk="0" hangingPunct="0">
              <a:lnSpc>
                <a:spcPts val="19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b="1" kern="0" dirty="0">
                <a:cs typeface="+mn-cs"/>
              </a:rPr>
              <a:t>Creates</a:t>
            </a:r>
            <a:br>
              <a:rPr lang="en-US" b="1" kern="0" dirty="0">
                <a:cs typeface="+mn-cs"/>
              </a:rPr>
            </a:br>
            <a:r>
              <a:rPr lang="en-US" b="1" kern="0" dirty="0">
                <a:cs typeface="+mn-cs"/>
              </a:rPr>
              <a:t>long-term uncertainty around federal spending, tax policy, entitlements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black">
          <a:xfrm>
            <a:off x="347663" y="1082675"/>
            <a:ext cx="822166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>
                <a:solidFill>
                  <a:srgbClr val="225A7A"/>
                </a:solidFill>
              </a:rPr>
              <a:t>Poll: 94% of P/C insurance executives think looming budget battles</a:t>
            </a:r>
          </a:p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>
                <a:solidFill>
                  <a:srgbClr val="225A7A"/>
                </a:solidFill>
              </a:rPr>
              <a:t>In Washington will hurt the economy.*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04800" y="228600"/>
            <a:ext cx="71183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600" b="1" kern="0" dirty="0">
                <a:solidFill>
                  <a:srgbClr val="225A7A"/>
                </a:solidFill>
                <a:ea typeface="+mj-ea"/>
                <a:cs typeface="+mj-cs"/>
              </a:rPr>
              <a:t>Federal Spending as Percent of State GDP: Vulnerability to the Sequester</a:t>
            </a:r>
            <a:r>
              <a:rPr lang="en-US" sz="2600" b="1" kern="0" dirty="0">
                <a:solidFill>
                  <a:srgbClr val="225A7A"/>
                </a:solidFill>
              </a:rPr>
              <a:t> Varies</a:t>
            </a:r>
            <a:endParaRPr lang="en-US" sz="26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213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Pew Center on the States (2012)  </a:t>
            </a:r>
            <a:r>
              <a:rPr lang="en-US" sz="1050" i="1" dirty="0"/>
              <a:t>Impact of the Fiscal Cliff on the States</a:t>
            </a:r>
            <a:r>
              <a:rPr lang="en-US" sz="1050" dirty="0"/>
              <a:t>; Wells Fargo; 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D6176-079A-4F01-BB36-C19334523A8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45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45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2238"/>
            <a:ext cx="873125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4876800" y="1162050"/>
            <a:ext cx="2362200" cy="819150"/>
          </a:xfrm>
          <a:prstGeom prst="wedgeRectCallout">
            <a:avLst>
              <a:gd name="adj1" fmla="val -17269"/>
              <a:gd name="adj2" fmla="val 9825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>
                <a:solidFill>
                  <a:schemeClr val="bg1"/>
                </a:solidFill>
              </a:rPr>
              <a:t>The Midwest will be relatively unaffected by the Sequester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E5512-49B7-43EF-A197-45D0CE2C7822}" type="slidenum">
              <a:rPr lang="en-US" smtClean="0">
                <a:latin typeface="Arial" pitchFamily="34" charset="0"/>
              </a:rPr>
              <a:pPr>
                <a:defRPr/>
              </a:pPr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1019175"/>
          </a:xfrm>
        </p:spPr>
        <p:txBody>
          <a:bodyPr lIns="92075" tIns="46038" rIns="92075" bIns="46038" anchor="b"/>
          <a:lstStyle/>
          <a:p>
            <a:r>
              <a:rPr lang="en-US" sz="2800" smtClean="0"/>
              <a:t>Defense and Non-Defense Federal Spending        as a Share of State GDP: Top 10 States*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0638"/>
          <a:ext cx="9144000" cy="4754562"/>
        </p:xfrm>
        <a:graphic>
          <a:graphicData uri="http://schemas.openxmlformats.org/presentationml/2006/ole">
            <p:oleObj spid="_x0000_s16386" name="Chart" r:id="rId4" imgW="8810608" imgH="4581490" progId="MSGraph.Chart.8">
              <p:embed followColorScheme="full"/>
            </p:oleObj>
          </a:graphicData>
        </a:graphic>
      </p:graphicFrame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2330450" y="1628775"/>
            <a:ext cx="2417763" cy="1144588"/>
          </a:xfrm>
          <a:prstGeom prst="wedgeRectCallout">
            <a:avLst>
              <a:gd name="adj1" fmla="val -75092"/>
              <a:gd name="adj2" fmla="val 18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>
                <a:solidFill>
                  <a:schemeClr val="bg1"/>
                </a:solidFill>
              </a:rPr>
              <a:t>Federal defense spending accounts for approximately 10%+ of GDP in 5 states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6213" y="6403975"/>
            <a:ext cx="89423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*As of 2010.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Pew Center on the States (2012)  </a:t>
            </a:r>
            <a:r>
              <a:rPr lang="en-US" sz="1050" i="1" dirty="0"/>
              <a:t>Impact of the Fiscal Cliff on the States</a:t>
            </a:r>
            <a:r>
              <a:rPr lang="en-US" sz="1050" dirty="0"/>
              <a:t>; Wells Fargo Securities; Insurance Information Institute.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770063" y="1135063"/>
            <a:ext cx="286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Defense Spending</a:t>
            </a:r>
            <a:endParaRPr lang="en-US" b="1" u="sng"/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5343525" y="1155700"/>
            <a:ext cx="3568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Non-Defense Spending</a:t>
            </a:r>
            <a:endParaRPr lang="en-US" b="1" u="sng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875463" y="1973263"/>
            <a:ext cx="2139950" cy="1357312"/>
          </a:xfrm>
          <a:prstGeom prst="wedgeRectCallout">
            <a:avLst>
              <a:gd name="adj1" fmla="val -73952"/>
              <a:gd name="adj2" fmla="val 9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>
                <a:solidFill>
                  <a:schemeClr val="bg1"/>
                </a:solidFill>
              </a:rPr>
              <a:t>Federal non-defense spending accounts for 10%+ of GDP in 3 states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White">
          <a:xfrm>
            <a:off x="511175" y="5692775"/>
            <a:ext cx="8323263" cy="6492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Sequestration Could Adversely Impact Commercial Insurance Exposures Directly at Defense Contractors and Indirectly in Impacted Communities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2417EDD-E7B1-40BF-BAA5-0336674158A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46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269875" y="2324100"/>
            <a:ext cx="8532813" cy="11811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TERRORISM RISK</a:t>
            </a: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304800" y="3657600"/>
            <a:ext cx="8458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225A7A"/>
                </a:solidFill>
              </a:rPr>
              <a:t>The Countdown to TRIA Expiration Begins</a:t>
            </a:r>
          </a:p>
          <a:p>
            <a:pPr algn="ctr"/>
            <a:endParaRPr lang="en-US" sz="3200" b="1" i="1">
              <a:solidFill>
                <a:srgbClr val="225A7A"/>
              </a:solidFill>
            </a:endParaRPr>
          </a:p>
          <a:p>
            <a:pPr algn="ctr"/>
            <a:r>
              <a:rPr lang="en-US" sz="3200" b="1" i="1">
                <a:solidFill>
                  <a:srgbClr val="225A7A"/>
                </a:solidFill>
              </a:rPr>
              <a:t>Reauthorization Faces an Uphill          Battle in Congress</a:t>
            </a:r>
            <a:endParaRPr lang="en-US" sz="3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126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5D4F2-222E-4A75-B0FC-A46ED80F28AD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0"/>
            <a:ext cx="7672387" cy="860425"/>
          </a:xfrm>
        </p:spPr>
        <p:txBody>
          <a:bodyPr/>
          <a:lstStyle/>
          <a:p>
            <a:r>
              <a:rPr lang="en-US" sz="2800" smtClean="0"/>
              <a:t>I.I.I. Congressional Testimony on the Future of the Terrorism Risk Insurance Program</a:t>
            </a:r>
          </a:p>
        </p:txBody>
      </p:sp>
      <p:pic>
        <p:nvPicPr>
          <p:cNvPr id="66566" name="Picture 8" descr="tr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1154113"/>
            <a:ext cx="3795712" cy="5511800"/>
          </a:xfrm>
          <a:prstGeom prst="rect">
            <a:avLst/>
          </a:prstGeom>
          <a:noFill/>
          <a:ln w="9525">
            <a:solidFill>
              <a:srgbClr val="2B7299"/>
            </a:solidFill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62400" y="1219200"/>
            <a:ext cx="4953000" cy="533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2100" b="1" u="sng" kern="0" dirty="0">
                <a:solidFill>
                  <a:srgbClr val="FF0000"/>
                </a:solidFill>
                <a:cs typeface="+mn-cs"/>
              </a:rPr>
              <a:t>Issue</a:t>
            </a:r>
            <a:r>
              <a:rPr lang="en-US" sz="2100" b="1" kern="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2100" kern="0" dirty="0">
                <a:cs typeface="+mn-cs"/>
              </a:rPr>
              <a:t> Act expires 12/31/14.  Insurers still generally regard large-scale terror attacks as fundamentally uninsurable 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2100" b="1" u="sng" kern="0" dirty="0">
                <a:solidFill>
                  <a:srgbClr val="FF0000"/>
                </a:solidFill>
              </a:rPr>
              <a:t>I.I.I. Input</a:t>
            </a:r>
            <a:r>
              <a:rPr lang="en-US" sz="2100" b="1" kern="0" dirty="0">
                <a:solidFill>
                  <a:srgbClr val="FF0000"/>
                </a:solidFill>
              </a:rPr>
              <a:t>: </a:t>
            </a:r>
            <a:r>
              <a:rPr lang="en-US" sz="2100" kern="0" dirty="0"/>
              <a:t>Testimony at first hearing on the issue in DC (on 9/11/12) on trends in terrorist activity in the US and abroad, difficulties in underwriting terror risk; Noted that bin Laden may be dead but war on terror is far from over</a:t>
            </a:r>
            <a:endParaRPr lang="en-US" sz="2100" kern="0" dirty="0">
              <a:cs typeface="+mn-cs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2100" b="1" u="sng" kern="0" dirty="0">
                <a:solidFill>
                  <a:srgbClr val="FF0000"/>
                </a:solidFill>
                <a:cs typeface="+mn-cs"/>
              </a:rPr>
              <a:t>Status</a:t>
            </a:r>
            <a:r>
              <a:rPr lang="en-US" sz="2100" b="1" kern="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2100" kern="0" dirty="0">
                <a:cs typeface="+mn-cs"/>
              </a:rPr>
              <a:t> New House FS Committee Chair Jeb </a:t>
            </a:r>
            <a:r>
              <a:rPr lang="en-US" sz="2100" kern="0" dirty="0" err="1">
                <a:cs typeface="+mn-cs"/>
              </a:rPr>
              <a:t>Hensarling</a:t>
            </a:r>
            <a:r>
              <a:rPr lang="en-US" sz="2100" kern="0" dirty="0">
                <a:cs typeface="+mn-cs"/>
              </a:rPr>
              <a:t> has opposed TRIA in the past; Obama Administration does not seem to support extension; Little institutional memory on insurance subcommittee</a:t>
            </a:r>
            <a:endParaRPr lang="en-US" sz="2100" kern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439738" y="1035050"/>
          <a:ext cx="8458200" cy="4832350"/>
        </p:xfrm>
        <a:graphic>
          <a:graphicData uri="http://schemas.openxmlformats.org/presentationml/2006/ole">
            <p:oleObj spid="_x0000_s17410" name="Chart" r:id="rId3" imgW="8486657" imgH="4848161" progId="MSGraph.Chart.8">
              <p:embed followColorScheme="full"/>
            </p:oleObj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373688"/>
            <a:ext cx="90614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C00000"/>
                </a:solidFill>
              </a:rPr>
              <a:t>Total Insured Losses Estimate: $40.0B**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*Loss total does not include March 2010 New York City settlement of up to $657.5 million to compensate approximately 10,000 Ground Zero workers or any subsequent settlements.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**$32.5 billion in 2001 dollars.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Source: Insurance Information Institute.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7475" y="273050"/>
            <a:ext cx="85598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Loss Distribution by Type of Insurance</a:t>
            </a:r>
            <a:br>
              <a:rPr lang="en-US" sz="2800" smtClean="0"/>
            </a:br>
            <a:r>
              <a:rPr lang="en-US" sz="2800" smtClean="0"/>
              <a:t>from Sept. 11 Terrorist Attack ($ 2011)</a:t>
            </a:r>
            <a:endParaRPr lang="en-US" sz="2800" smtClean="0">
              <a:solidFill>
                <a:srgbClr val="FF3300"/>
              </a:solidFill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black">
          <a:xfrm>
            <a:off x="258763" y="1030288"/>
            <a:ext cx="8534400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($ Billions)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5400"/>
            <a:ext cx="7620000" cy="1143000"/>
          </a:xfrm>
        </p:spPr>
        <p:txBody>
          <a:bodyPr/>
          <a:lstStyle/>
          <a:p>
            <a:r>
              <a:rPr lang="en-US" smtClean="0"/>
              <a:t>Terrorism Violates Traditional Requirements for Insurability</a:t>
            </a:r>
          </a:p>
        </p:txBody>
      </p:sp>
      <p:graphicFrame>
        <p:nvGraphicFramePr>
          <p:cNvPr id="2821123" name="Group 3"/>
          <p:cNvGraphicFramePr>
            <a:graphicFrameLocks noGrp="1"/>
          </p:cNvGraphicFramePr>
          <p:nvPr>
            <p:ph idx="1"/>
          </p:nvPr>
        </p:nvGraphicFramePr>
        <p:xfrm>
          <a:off x="265113" y="1284288"/>
          <a:ext cx="8686800" cy="5121912"/>
        </p:xfrm>
        <a:graphic>
          <a:graphicData uri="http://schemas.openxmlformats.org/drawingml/2006/table">
            <a:tbl>
              <a:tblPr/>
              <a:tblGrid>
                <a:gridCol w="2230395"/>
                <a:gridCol w="3611605"/>
                <a:gridCol w="2844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Requirement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Violation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Estimable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Insurance requires large number of observations to develop predictive rate-making models (an actuarial concept known as credibility)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few data points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 modeling still in infancy, untested.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Inconsistent  assessment of threat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Estimable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Maximum possible/ probable loss must be at least estimable in order to minimize “risk of ruin” (insurer cannot run an unreasonable risk of insolvency though assumption of the risk)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Potential loss is virtually unbounded.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Losses can easily exceed insurer capital resources for paying claims.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Extreme risk in workers compensation and statute forbids exclusions.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152400" y="6613525"/>
            <a:ext cx="666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681038" indent="-681038">
              <a:lnSpc>
                <a:spcPct val="75000"/>
              </a:lnSpc>
            </a:pPr>
            <a:r>
              <a:rPr lang="en-US" sz="1400"/>
              <a:t>Source: 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7C61-C8CA-4816-9BEB-597D1FDC50DF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860425"/>
          </a:xfrm>
        </p:spPr>
        <p:txBody>
          <a:bodyPr/>
          <a:lstStyle/>
          <a:p>
            <a:r>
              <a:rPr lang="en-US" sz="2800" smtClean="0"/>
              <a:t>The Dozen Most Costly Hurricanes</a:t>
            </a:r>
            <a:br>
              <a:rPr lang="en-US" sz="2800" smtClean="0"/>
            </a:br>
            <a:r>
              <a:rPr lang="en-US" sz="2800" smtClean="0"/>
              <a:t>(Privately Insured Claims) in U.S. History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black">
          <a:xfrm>
            <a:off x="152400" y="1066800"/>
            <a:ext cx="1752600" cy="665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 2012 Dollars, 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620395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PCS; Insurance Information Institute inflation adjustments to 2012 dollars using the CPI.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79388" y="1828800"/>
          <a:ext cx="8812212" cy="3348038"/>
        </p:xfrm>
        <a:graphic>
          <a:graphicData uri="http://schemas.openxmlformats.org/presentationml/2006/ole">
            <p:oleObj spid="_x0000_s2050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5257800" y="1371600"/>
            <a:ext cx="2438400" cy="1143000"/>
          </a:xfrm>
          <a:prstGeom prst="wedgeRectCallout">
            <a:avLst>
              <a:gd name="adj1" fmla="val 29528"/>
              <a:gd name="adj2" fmla="val 1314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Sandy likely will be the 3</a:t>
            </a:r>
            <a:r>
              <a:rPr lang="en-US" b="1" baseline="30000" dirty="0">
                <a:solidFill>
                  <a:srgbClr val="FFFFFF"/>
                </a:solidFill>
              </a:rPr>
              <a:t>rd</a:t>
            </a:r>
            <a:r>
              <a:rPr lang="en-US" b="1" dirty="0">
                <a:solidFill>
                  <a:srgbClr val="FFFFFF"/>
                </a:solidFill>
              </a:rPr>
              <a:t> costliest hurricane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990600" y="2438400"/>
            <a:ext cx="2362200" cy="1143000"/>
          </a:xfrm>
          <a:prstGeom prst="wedgeRectCallout">
            <a:avLst>
              <a:gd name="adj1" fmla="val -43090"/>
              <a:gd name="adj2" fmla="val 10065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Irene became the 12</a:t>
            </a:r>
            <a:r>
              <a:rPr lang="en-US" b="1" baseline="30000" dirty="0">
                <a:solidFill>
                  <a:srgbClr val="FFFFFF"/>
                </a:solidFill>
              </a:rPr>
              <a:t>th</a:t>
            </a:r>
            <a:r>
              <a:rPr lang="en-US" b="1" dirty="0">
                <a:solidFill>
                  <a:srgbClr val="FFFFFF"/>
                </a:solidFill>
              </a:rPr>
              <a:t> most expensive hurricane in US history</a:t>
            </a:r>
          </a:p>
        </p:txBody>
      </p:sp>
      <p:sp>
        <p:nvSpPr>
          <p:cNvPr id="2058" name="Text Box 17"/>
          <p:cNvSpPr txBox="1">
            <a:spLocks noChangeArrowheads="1"/>
          </p:cNvSpPr>
          <p:nvPr/>
        </p:nvSpPr>
        <p:spPr bwMode="auto">
          <a:xfrm>
            <a:off x="381000" y="5257800"/>
            <a:ext cx="8458200" cy="830263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10 of the 12 most costly hurricanes in insurance history occurred in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2146" name="Group 2"/>
          <p:cNvGraphicFramePr>
            <a:graphicFrameLocks noGrp="1"/>
          </p:cNvGraphicFramePr>
          <p:nvPr>
            <p:ph idx="1"/>
          </p:nvPr>
        </p:nvGraphicFramePr>
        <p:xfrm>
          <a:off x="98425" y="1144588"/>
          <a:ext cx="8915400" cy="5518788"/>
        </p:xfrm>
        <a:graphic>
          <a:graphicData uri="http://schemas.openxmlformats.org/drawingml/2006/table">
            <a:tbl>
              <a:tblPr/>
              <a:tblGrid>
                <a:gridCol w="2082114"/>
                <a:gridCol w="2870886"/>
                <a:gridCol w="39624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Diversifiable Risk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Must be able to spread/distribute risk across large number of risks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“Law of Large Numbers” helps makes losses manageable and less volatile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Losses likely highly concentrated geographically or by industry (e.g., WTC, power plants)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Random Loss Distribution/Fortuity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Probability of loss occurring must be purely random and fortuitous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Events are individually unpredictable in terms of time, location and magnitude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Terrorism attacks are planned, coordinated and deliberate acts of destruction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Dynamic target shifting from “hardened targets” to “soft targets”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Terrorist adjust tactics to circumvent new security measures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Actions of US and foreign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govts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may affect likelihood, nature and timing of attack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8628" name="Text Box 21"/>
          <p:cNvSpPr txBox="1">
            <a:spLocks noChangeArrowheads="1"/>
          </p:cNvSpPr>
          <p:nvPr/>
        </p:nvSpPr>
        <p:spPr bwMode="auto">
          <a:xfrm>
            <a:off x="188913" y="6318250"/>
            <a:ext cx="666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681038" indent="-681038">
              <a:lnSpc>
                <a:spcPct val="75000"/>
              </a:lnSpc>
            </a:pPr>
            <a:r>
              <a:rPr lang="en-US" sz="1400"/>
              <a:t>Source:  Insurance</a:t>
            </a:r>
          </a:p>
          <a:p>
            <a:pPr marL="681038" indent="-681038">
              <a:lnSpc>
                <a:spcPct val="75000"/>
              </a:lnSpc>
            </a:pPr>
            <a:r>
              <a:rPr lang="en-US" sz="1400"/>
              <a:t> Information Institute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0" y="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Terrorism Violates Traditional Requirements for Insurability (cont’d)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61350BF-7169-4BCF-AE88-1C919D0894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269875" y="2324100"/>
            <a:ext cx="8532813" cy="11811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The New HUD Ruling</a:t>
            </a:r>
          </a:p>
        </p:txBody>
      </p:sp>
      <p:sp>
        <p:nvSpPr>
          <p:cNvPr id="69637" name="TextBox 5"/>
          <p:cNvSpPr txBox="1">
            <a:spLocks noChangeArrowheads="1"/>
          </p:cNvSpPr>
          <p:nvPr/>
        </p:nvSpPr>
        <p:spPr bwMode="auto">
          <a:xfrm>
            <a:off x="304800" y="36576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225A7A"/>
                </a:solidFill>
              </a:rPr>
              <a:t>HO Underwriting vs. Disparate Impact</a:t>
            </a:r>
            <a:endParaRPr lang="en-US" sz="3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A23A7-9FF7-4EEC-B7F0-767400AEC4D7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010400" cy="685800"/>
          </a:xfrm>
        </p:spPr>
        <p:txBody>
          <a:bodyPr/>
          <a:lstStyle/>
          <a:p>
            <a:r>
              <a:rPr lang="en-US" smtClean="0"/>
              <a:t>What Did HUD Rule?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89038"/>
            <a:ext cx="8001000" cy="4652962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3000"/>
              </a:spcBef>
            </a:pPr>
            <a:r>
              <a:rPr lang="en-US" sz="2000" smtClean="0"/>
              <a:t>The Fair Housing Act prohibits discrimination in the sale, rental, or financing of dwellings on the basis of race, color, religion, sex, disability, familial status, or national origin.</a:t>
            </a:r>
          </a:p>
          <a:p>
            <a:pPr>
              <a:lnSpc>
                <a:spcPts val="2800"/>
              </a:lnSpc>
              <a:spcBef>
                <a:spcPts val="1800"/>
              </a:spcBef>
            </a:pPr>
            <a:r>
              <a:rPr lang="en-US" sz="2000" smtClean="0"/>
              <a:t>HUD’s rule says Plaintiffs may use statistical analysis to show that certain insurer/lender/municipality behavior had a disproportionately adverse effect on the sale, rental, or financing of housing for minorities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en-US" sz="2000" smtClean="0"/>
              <a:t>Under the rule, this showing violates the federal Fair Housing Act </a:t>
            </a:r>
            <a:r>
              <a:rPr lang="en-US" sz="2000" smtClean="0">
                <a:solidFill>
                  <a:srgbClr val="FF0000"/>
                </a:solidFill>
              </a:rPr>
              <a:t>even if the insurer/lender/municipality did not intend to discriminate</a:t>
            </a:r>
          </a:p>
          <a:p>
            <a:pPr lvl="1">
              <a:lnSpc>
                <a:spcPts val="2100"/>
              </a:lnSpc>
              <a:spcBef>
                <a:spcPts val="600"/>
              </a:spcBef>
            </a:pPr>
            <a:r>
              <a:rPr lang="en-US" sz="2000" smtClean="0"/>
              <a:t>Defendant can prevail if it shows the practice was needed to achieve one or more substantial, legitimate, nondiscriminatory interests</a:t>
            </a:r>
            <a:endParaRPr lang="en-US" smtClean="0"/>
          </a:p>
          <a:p>
            <a:pPr lvl="1">
              <a:lnSpc>
                <a:spcPts val="2100"/>
              </a:lnSpc>
              <a:spcBef>
                <a:spcPts val="600"/>
              </a:spcBef>
            </a:pPr>
            <a:r>
              <a:rPr lang="en-US" sz="2000" smtClean="0"/>
              <a:t>But plaintiff may win by showing that another practice with a less discriminatory effect could achieve this interest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339F0-B572-4CAE-B1D4-7CABD6946D26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010400" cy="860425"/>
          </a:xfrm>
        </p:spPr>
        <p:txBody>
          <a:bodyPr/>
          <a:lstStyle/>
          <a:p>
            <a:r>
              <a:rPr lang="en-US" smtClean="0"/>
              <a:t>Potential Impact on</a:t>
            </a:r>
            <a:br>
              <a:rPr lang="en-US" smtClean="0"/>
            </a:br>
            <a:r>
              <a:rPr lang="en-US" smtClean="0"/>
              <a:t>Property Insurance Underwriting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3000"/>
              </a:spcBef>
            </a:pPr>
            <a:r>
              <a:rPr lang="en-US" smtClean="0"/>
              <a:t>Why does this affect property insurance?</a:t>
            </a:r>
          </a:p>
          <a:p>
            <a:pPr lvl="1">
              <a:lnSpc>
                <a:spcPts val="1800"/>
              </a:lnSpc>
              <a:spcBef>
                <a:spcPts val="1200"/>
              </a:spcBef>
            </a:pPr>
            <a:r>
              <a:rPr lang="en-US" sz="2000" smtClean="0"/>
              <a:t>Insurers don’t use race, religion, sex, etc. to underwrite property insurance</a:t>
            </a:r>
          </a:p>
          <a:p>
            <a:pPr lvl="1">
              <a:lnSpc>
                <a:spcPts val="1800"/>
              </a:lnSpc>
              <a:spcBef>
                <a:spcPts val="1200"/>
              </a:spcBef>
            </a:pPr>
            <a:r>
              <a:rPr lang="en-US" sz="2000" smtClean="0"/>
              <a:t>But they </a:t>
            </a:r>
            <a:r>
              <a:rPr lang="en-US" sz="2000" i="1" smtClean="0"/>
              <a:t>do</a:t>
            </a:r>
            <a:r>
              <a:rPr lang="en-US" sz="2000" smtClean="0"/>
              <a:t> use credit-based insurance scores, neighborhood, and other factors that could be the basis of a “disparate impact” conclusion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mtClean="0"/>
              <a:t>Isn’t this a federal government agency’s intrusion into state regulation, against McCarran-Ferguson?</a:t>
            </a:r>
          </a:p>
          <a:p>
            <a:pPr lvl="1">
              <a:lnSpc>
                <a:spcPts val="1800"/>
              </a:lnSpc>
              <a:spcBef>
                <a:spcPts val="1800"/>
              </a:spcBef>
            </a:pPr>
            <a:r>
              <a:rPr lang="en-US" sz="2000" smtClean="0"/>
              <a:t>HUD says M-F says federal laws/regulations that “specifically relate to the business of insurance” supercede state law</a:t>
            </a:r>
          </a:p>
          <a:p>
            <a:pPr>
              <a:lnSpc>
                <a:spcPts val="2400"/>
              </a:lnSpc>
              <a:spcBef>
                <a:spcPts val="2400"/>
              </a:spcBef>
            </a:pPr>
            <a:r>
              <a:rPr lang="en-US" smtClean="0"/>
              <a:t>But how can insurers defend themselves if they don’t have data on race (which they’re prohibited from collecting)?</a:t>
            </a:r>
          </a:p>
          <a:p>
            <a:pPr lvl="1">
              <a:lnSpc>
                <a:spcPts val="1800"/>
              </a:lnSpc>
              <a:spcBef>
                <a:spcPts val="1800"/>
              </a:spcBef>
            </a:pPr>
            <a:r>
              <a:rPr lang="en-US" smtClean="0"/>
              <a:t>HUD says plaintiff have the same problem, so it’s fair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F422A-168D-40FB-87AB-D51541E35326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696200" cy="860425"/>
          </a:xfrm>
        </p:spPr>
        <p:txBody>
          <a:bodyPr/>
          <a:lstStyle/>
          <a:p>
            <a:r>
              <a:rPr lang="en-US" smtClean="0"/>
              <a:t>Potential Impact on Property Insurance Underwriting (cont’d)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652963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mtClean="0"/>
              <a:t>Higher Rates for Homeowners Insurance?</a:t>
            </a:r>
          </a:p>
          <a:p>
            <a:pPr lvl="1">
              <a:lnSpc>
                <a:spcPts val="2100"/>
              </a:lnSpc>
            </a:pPr>
            <a:r>
              <a:rPr lang="en-US" sz="2000" smtClean="0"/>
              <a:t>Might result if carriers can’t use credit-based insurance scores in underwriting</a:t>
            </a:r>
          </a:p>
          <a:p>
            <a:pPr lvl="2">
              <a:lnSpc>
                <a:spcPts val="2100"/>
              </a:lnSpc>
            </a:pPr>
            <a:r>
              <a:rPr lang="en-US" sz="1800" smtClean="0"/>
              <a:t>This might worsen conditions for lower-income people with good scores, some of whom are minorities</a:t>
            </a:r>
          </a:p>
          <a:p>
            <a:pPr lvl="2">
              <a:lnSpc>
                <a:spcPts val="2100"/>
              </a:lnSpc>
            </a:pPr>
            <a:r>
              <a:rPr lang="en-US" sz="1800" smtClean="0"/>
              <a:t>Insurance pricing becomes less accurate =&gt; better risks subsidize worse risks</a:t>
            </a:r>
          </a:p>
          <a:p>
            <a:pPr lvl="1">
              <a:lnSpc>
                <a:spcPts val="2100"/>
              </a:lnSpc>
            </a:pPr>
            <a:r>
              <a:rPr lang="en-US" sz="2000" smtClean="0"/>
              <a:t>Could also increase costs to monitor compliance and defend suits alleging discrimination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mtClean="0"/>
              <a:t>Potentially Changes State/Federal Regulatory Balance</a:t>
            </a:r>
          </a:p>
          <a:p>
            <a:pPr lvl="1">
              <a:lnSpc>
                <a:spcPts val="2100"/>
              </a:lnSpc>
            </a:pPr>
            <a:r>
              <a:rPr lang="en-US" smtClean="0"/>
              <a:t>Not necessarily by itself, but in the trail of</a:t>
            </a:r>
          </a:p>
          <a:p>
            <a:pPr lvl="2">
              <a:lnSpc>
                <a:spcPts val="2100"/>
              </a:lnSpc>
            </a:pPr>
            <a:r>
              <a:rPr lang="en-US" smtClean="0"/>
              <a:t>Federal Insurance Office</a:t>
            </a:r>
          </a:p>
          <a:p>
            <a:pPr lvl="2">
              <a:lnSpc>
                <a:spcPts val="2100"/>
              </a:lnSpc>
            </a:pPr>
            <a:r>
              <a:rPr lang="en-US" smtClean="0"/>
              <a:t>FSOC</a:t>
            </a:r>
          </a:p>
          <a:p>
            <a:pPr lvl="2">
              <a:lnSpc>
                <a:spcPts val="2100"/>
              </a:lnSpc>
            </a:pPr>
            <a:r>
              <a:rPr lang="en-US" smtClean="0"/>
              <a:t>CFPB</a:t>
            </a:r>
          </a:p>
          <a:p>
            <a:pPr lvl="1">
              <a:lnSpc>
                <a:spcPts val="2100"/>
              </a:lnSpc>
            </a:pPr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D37EB94-19DE-4E35-A1ED-7C6534E802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55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269875" y="2324100"/>
            <a:ext cx="8532813" cy="11811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Other “Calamities Political”  </a:t>
            </a:r>
          </a:p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That We Could Mention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5CD1A-9A14-4C71-832A-A90E133CAC0E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848600" cy="685800"/>
          </a:xfrm>
        </p:spPr>
        <p:txBody>
          <a:bodyPr/>
          <a:lstStyle/>
          <a:p>
            <a:endParaRPr lang="en-US" sz="2800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2400"/>
              </a:spcBef>
            </a:pPr>
            <a:r>
              <a:rPr lang="en-US" smtClean="0"/>
              <a:t>Designating Some Insurers as Systemically Important?</a:t>
            </a:r>
          </a:p>
          <a:p>
            <a:pPr lvl="1">
              <a:lnSpc>
                <a:spcPts val="2400"/>
              </a:lnSpc>
              <a:spcBef>
                <a:spcPts val="2400"/>
              </a:spcBef>
            </a:pPr>
            <a:r>
              <a:rPr lang="en-US" smtClean="0"/>
              <a:t>Creating a two-tiered, “unlevel playing field”</a:t>
            </a:r>
          </a:p>
          <a:p>
            <a:pPr>
              <a:lnSpc>
                <a:spcPts val="2400"/>
              </a:lnSpc>
              <a:spcBef>
                <a:spcPts val="2400"/>
              </a:spcBef>
            </a:pPr>
            <a:r>
              <a:rPr lang="en-US" smtClean="0"/>
              <a:t>Extending the “Reach” of the Consumer Financial Protection Bureau?</a:t>
            </a:r>
          </a:p>
          <a:p>
            <a:pPr lvl="1">
              <a:lnSpc>
                <a:spcPts val="2100"/>
              </a:lnSpc>
            </a:pPr>
            <a:r>
              <a:rPr lang="en-US" sz="2000" smtClean="0"/>
              <a:t>The CFPB is now proposing regulations for mortgage servicers regarding property insurance on homes with mortgages</a:t>
            </a:r>
          </a:p>
          <a:p>
            <a:pPr lvl="1">
              <a:lnSpc>
                <a:spcPts val="2100"/>
              </a:lnSpc>
            </a:pPr>
            <a:r>
              <a:rPr lang="en-US" sz="2000" smtClean="0"/>
              <a:t>Will it deal with insurance offered with credit cards?</a:t>
            </a:r>
          </a:p>
          <a:p>
            <a:pPr lvl="1">
              <a:lnSpc>
                <a:spcPts val="2100"/>
              </a:lnSpc>
            </a:pPr>
            <a:r>
              <a:rPr lang="en-US" sz="2000" smtClean="0"/>
              <a:t>Bank marketing of insurance products?</a:t>
            </a:r>
          </a:p>
          <a:p>
            <a:pPr>
              <a:lnSpc>
                <a:spcPts val="2100"/>
              </a:lnSpc>
            </a:pPr>
            <a:endParaRPr lang="en-US" smtClean="0"/>
          </a:p>
          <a:p>
            <a:pPr>
              <a:lnSpc>
                <a:spcPts val="2100"/>
              </a:lnSpc>
              <a:spcBef>
                <a:spcPct val="50000"/>
              </a:spcBef>
            </a:pPr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  <a:latin typeface="Verdana" pitchFamily="34" charset="0"/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668338" y="4130675"/>
            <a:ext cx="78073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Thank you for your time</a:t>
            </a:r>
            <a:br>
              <a:rPr lang="en-US" sz="3600" b="1" i="1">
                <a:solidFill>
                  <a:srgbClr val="225A7A"/>
                </a:solidFill>
                <a:latin typeface="Verdana" pitchFamily="34" charset="0"/>
              </a:rPr>
            </a:b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and your attention!</a:t>
            </a: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  <a:latin typeface="Verdana" pitchFamily="34" charset="0"/>
              </a:rPr>
              <a:t>Insurance Information Institute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mtClean="0"/>
              <a:t>U.S. Residual Market: Total Policies In-Force (1990-2011) (000)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6596063"/>
            <a:ext cx="8686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/>
              <a:t>Source: PIPSO; Insurance Information Institute</a:t>
            </a:r>
          </a:p>
        </p:txBody>
      </p:sp>
      <p:graphicFrame>
        <p:nvGraphicFramePr>
          <p:cNvPr id="1843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06400" y="827088"/>
          <a:ext cx="8216900" cy="4922837"/>
        </p:xfrm>
        <a:graphic>
          <a:graphicData uri="http://schemas.openxmlformats.org/presentationml/2006/ole">
            <p:oleObj spid="_x0000_s18434" name="Chart" r:id="rId4" imgW="8220159" imgH="4924352" progId="MSGraph.Chart.8">
              <p:embed followColorScheme="full"/>
            </p:oleObj>
          </a:graphicData>
        </a:graphic>
      </p:graphicFrame>
      <p:sp>
        <p:nvSpPr>
          <p:cNvPr id="18437" name="Rectangle 7"/>
          <p:cNvSpPr>
            <a:spLocks noChangeArrowheads="1"/>
          </p:cNvSpPr>
          <p:nvPr/>
        </p:nvSpPr>
        <p:spPr bwMode="black">
          <a:xfrm>
            <a:off x="550863" y="11271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(000)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blackWhite">
          <a:xfrm>
            <a:off x="896938" y="3216275"/>
            <a:ext cx="1084262" cy="492125"/>
          </a:xfrm>
          <a:prstGeom prst="wedgeRectCallout">
            <a:avLst>
              <a:gd name="adj1" fmla="val -8324"/>
              <a:gd name="adj2" fmla="val 119102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Hurricane Andrew</a:t>
            </a: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blackWhite">
          <a:xfrm>
            <a:off x="3957638" y="2073275"/>
            <a:ext cx="1154112" cy="565150"/>
          </a:xfrm>
          <a:prstGeom prst="wedgeRectCallout">
            <a:avLst>
              <a:gd name="adj1" fmla="val 21389"/>
              <a:gd name="adj2" fmla="val 62921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4 Florida Hurricanes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blackWhite">
          <a:xfrm>
            <a:off x="4635500" y="1412875"/>
            <a:ext cx="1371600" cy="565150"/>
          </a:xfrm>
          <a:prstGeom prst="wedgeRectCallout">
            <a:avLst>
              <a:gd name="adj1" fmla="val -5690"/>
              <a:gd name="adj2" fmla="val 78653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Katrina, Rita and Wilma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blackWhite">
          <a:xfrm>
            <a:off x="736600" y="5664200"/>
            <a:ext cx="7404100" cy="9001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In the 22-year period between 1990 and 2011, the total number of policies in-force in the residual market (FAIR &amp; Beach/Windstorm) Plans has more than tripled.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7C186BA-66C2-4927-9241-DC9EFAD8A95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59</a:t>
            </a:fld>
            <a:endParaRPr lang="en-US" sz="9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90488"/>
            <a:ext cx="7451725" cy="860425"/>
          </a:xfrm>
        </p:spPr>
        <p:txBody>
          <a:bodyPr/>
          <a:lstStyle/>
          <a:p>
            <a:r>
              <a:rPr lang="en-US" sz="2600" smtClean="0"/>
              <a:t>U.S. Residual Market Exposure to Loss</a:t>
            </a:r>
            <a:br>
              <a:rPr lang="en-US" sz="2600" smtClean="0"/>
            </a:br>
            <a:r>
              <a:rPr lang="en-US" sz="2600" smtClean="0"/>
              <a:t>($ Billions)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6389688"/>
            <a:ext cx="91916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PIPSO; Insurance Information Institute (I.I.I.).</a:t>
            </a:r>
          </a:p>
        </p:txBody>
      </p:sp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77800" y="1295400"/>
          <a:ext cx="8547100" cy="4203700"/>
        </p:xfrm>
        <a:graphic>
          <a:graphicData uri="http://schemas.openxmlformats.org/presentationml/2006/ole">
            <p:oleObj spid="_x0000_s19458" name="Chart" r:id="rId4" imgW="8963008" imgH="4314820" progId="MSGraph.Chart.8">
              <p:embed followColorScheme="full"/>
            </p:oleObj>
          </a:graphicData>
        </a:graphic>
      </p:graphicFrame>
      <p:sp>
        <p:nvSpPr>
          <p:cNvPr id="19462" name="Rectangle 7"/>
          <p:cNvSpPr>
            <a:spLocks noChangeArrowheads="1"/>
          </p:cNvSpPr>
          <p:nvPr/>
        </p:nvSpPr>
        <p:spPr bwMode="black">
          <a:xfrm>
            <a:off x="398463" y="11271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666750" y="5461000"/>
            <a:ext cx="7772400" cy="9001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In the 22-year period between 1990 and 2011, total exposure to loss in the residual market (FAIR &amp; Beach/Windstorm) Plans has surged from $54.7 billion in 1990 to a record high of $884.7 billion in 2011.</a:t>
            </a: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blackWhite">
          <a:xfrm>
            <a:off x="1049338" y="3127375"/>
            <a:ext cx="1154112" cy="565150"/>
          </a:xfrm>
          <a:prstGeom prst="wedgeRectCallout">
            <a:avLst>
              <a:gd name="adj1" fmla="val -18227"/>
              <a:gd name="adj2" fmla="val 112361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Hurricane Andrew</a:t>
            </a:r>
          </a:p>
        </p:txBody>
      </p:sp>
      <p:sp>
        <p:nvSpPr>
          <p:cNvPr id="2" name="AutoShape 29"/>
          <p:cNvSpPr>
            <a:spLocks noChangeArrowheads="1"/>
          </p:cNvSpPr>
          <p:nvPr/>
        </p:nvSpPr>
        <p:spPr bwMode="blackWhite">
          <a:xfrm>
            <a:off x="3868738" y="2428875"/>
            <a:ext cx="1154112" cy="565150"/>
          </a:xfrm>
          <a:prstGeom prst="wedgeRectCallout">
            <a:avLst>
              <a:gd name="adj1" fmla="val 41194"/>
              <a:gd name="adj2" fmla="val 89889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4 Florida Hurricanes</a:t>
            </a:r>
          </a:p>
        </p:txBody>
      </p:sp>
      <p:sp>
        <p:nvSpPr>
          <p:cNvPr id="3" name="AutoShape 29"/>
          <p:cNvSpPr>
            <a:spLocks noChangeArrowheads="1"/>
          </p:cNvSpPr>
          <p:nvPr/>
        </p:nvSpPr>
        <p:spPr bwMode="blackWhite">
          <a:xfrm>
            <a:off x="4287838" y="1641475"/>
            <a:ext cx="1154112" cy="666750"/>
          </a:xfrm>
          <a:prstGeom prst="wedgeRectCallout">
            <a:avLst>
              <a:gd name="adj1" fmla="val 38995"/>
              <a:gd name="adj2" fmla="val 10476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Katrina, Rita and Wilma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10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0A873-30D2-464D-97B8-398DF7301F5E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91400" cy="860425"/>
          </a:xfrm>
        </p:spPr>
        <p:txBody>
          <a:bodyPr/>
          <a:lstStyle/>
          <a:p>
            <a:r>
              <a:rPr lang="en-US" smtClean="0"/>
              <a:t>If They Hit Today, the Dozen Costliest (to Insurers) Hurricanes in U.S. History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black">
          <a:xfrm>
            <a:off x="152400" y="1066800"/>
            <a:ext cx="23622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2012 Dollars, $ Billions</a:t>
            </a: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Karen Clark &amp; Company, </a:t>
            </a:r>
            <a:r>
              <a:rPr lang="en-US" sz="1100" i="1">
                <a:solidFill>
                  <a:srgbClr val="000000"/>
                </a:solidFill>
              </a:rPr>
              <a:t>Historical Hurricanes that Would Cause $10 Billion or More of Insured LossesToday</a:t>
            </a:r>
            <a:r>
              <a:rPr lang="en-US" sz="1100">
                <a:solidFill>
                  <a:srgbClr val="000000"/>
                </a:solidFill>
              </a:rPr>
              <a:t>, August 2012; I.I.I.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28600" y="1447800"/>
          <a:ext cx="8812213" cy="3810000"/>
        </p:xfrm>
        <a:graphic>
          <a:graphicData uri="http://schemas.openxmlformats.org/presentationml/2006/ole">
            <p:oleObj spid="_x0000_s3074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457200" y="5257800"/>
            <a:ext cx="8458200" cy="9239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When you adjust for the damage prior storms could have done if they occurred today, Hurricane Katrina slips to a tie for 6</a:t>
            </a:r>
            <a:r>
              <a:rPr lang="en-US" b="1" baseline="30000">
                <a:solidFill>
                  <a:schemeClr val="bg1"/>
                </a:solidFill>
              </a:rPr>
              <a:t>th</a:t>
            </a:r>
            <a:r>
              <a:rPr lang="en-US" b="1">
                <a:solidFill>
                  <a:schemeClr val="bg1"/>
                </a:solidFill>
              </a:rPr>
              <a:t> among the most devastating storms.</a:t>
            </a:r>
          </a:p>
        </p:txBody>
      </p:sp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2590800" y="1143000"/>
            <a:ext cx="5486400" cy="14779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Storms that hit long ago had less property and businesses to damage, so simply adjusting their actual claims for inflation doesn’t capture their destructive power.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Karen Clark’s analysis aims to overcome that.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Homeowners Insurance Combined Ratio: 1990–2014F</a:t>
            </a:r>
            <a:endParaRPr lang="en-US" baseline="30000" smtClean="0"/>
          </a:p>
        </p:txBody>
      </p:sp>
      <p:graphicFrame>
        <p:nvGraphicFramePr>
          <p:cNvPr id="4098" name="Object 3"/>
          <p:cNvGraphicFramePr>
            <a:graphicFrameLocks/>
          </p:cNvGraphicFramePr>
          <p:nvPr/>
        </p:nvGraphicFramePr>
        <p:xfrm>
          <a:off x="293688" y="1143000"/>
          <a:ext cx="8451850" cy="4108450"/>
        </p:xfrm>
        <a:graphic>
          <a:graphicData uri="http://schemas.openxmlformats.org/presentationml/2006/ole">
            <p:oleObj spid="_x0000_s4098" name="Chart" r:id="rId4" imgW="8429743" imgH="3638552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533400" y="5338763"/>
            <a:ext cx="8153400" cy="10318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Homeowners Performance Deteriorated in 2011/12 Due to Large Cat Losses.  Extreme Regional Variation Can Be Expected Due to Local Catastrophe Loss Activity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 (1990-2013F);Conning (2014F);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EEF85-3E81-4BDF-B650-31049301E8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7010400" y="4191000"/>
            <a:ext cx="1165225" cy="638175"/>
          </a:xfrm>
          <a:prstGeom prst="wedgeRectCallout">
            <a:avLst>
              <a:gd name="adj1" fmla="val -78998"/>
              <a:gd name="adj2" fmla="val -632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 Ike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696200" y="1219200"/>
            <a:ext cx="1254125" cy="814388"/>
          </a:xfrm>
          <a:prstGeom prst="wedgeRectCallout">
            <a:avLst>
              <a:gd name="adj1" fmla="val -33442"/>
              <a:gd name="adj2" fmla="val 1232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 Sandy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450" y="1612900"/>
            <a:ext cx="1366838" cy="812800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Record tornado activity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EFFF1-9536-46AA-BAF5-4120AFEAFA88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Combined Ratio Points Associated with Catastrophe Losses: 1960 – 2012*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0" y="6289675"/>
            <a:ext cx="88884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Notes: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Source: ISO (1960-2011); A.M. Best (2012E) Insurance Information Institute.				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5122" name="Chart" r:id="rId4" imgW="8572433" imgH="3743383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738"/>
            <a:ext cx="7834312" cy="6429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Combined Ratio  </a:t>
            </a:r>
            <a:r>
              <a:rPr lang="en-US" sz="1600" b="1" u="sng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1960s: 1.04       1970s: 0.85     1980s: 1.31     1990s: 3.39     2000s: 3.52     2010s: 7.20*</a:t>
            </a:r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6563" y="1090613"/>
            <a:ext cx="2874962" cy="768350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Catastrophe losses as a share of all losses reached a record high in 2012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sz="2600" smtClean="0"/>
              <a:t>P/C Industry Homeowners Claim Frequency, CATs vs. non-CATs, 1997-2011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52400" y="1143000"/>
          <a:ext cx="8716963" cy="5043488"/>
        </p:xfrm>
        <a:graphic>
          <a:graphicData uri="http://schemas.openxmlformats.org/presentationml/2006/ole">
            <p:oleObj spid="_x0000_s6146" name="Chart" r:id="rId4" imgW="8724833" imgH="5048366" progId="MSGraph.Chart.8">
              <p:embed followColorScheme="full"/>
            </p:oleObj>
          </a:graphicData>
        </a:graphic>
      </p:graphicFrame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6575425"/>
            <a:ext cx="8610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Insurance Research Council, “Trends in Homeowners Insurance Claims,” p.29; Insurance Information Institute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0" y="1143000"/>
            <a:ext cx="155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Claims Paid per 100 Exposures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400800" y="1828800"/>
            <a:ext cx="2201863" cy="885825"/>
          </a:xfrm>
          <a:prstGeom prst="wedgeRectCallout">
            <a:avLst>
              <a:gd name="adj1" fmla="val 41236"/>
              <a:gd name="adj2" fmla="val 160060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CAT claim frequency in 2011 was at historic highs and more than double the rate in 1997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4202</Words>
  <Application>Microsoft Office PowerPoint</Application>
  <PresentationFormat>On-screen Show (4:3)</PresentationFormat>
  <Paragraphs>498</Paragraphs>
  <Slides>59</Slides>
  <Notes>53</Notes>
  <HiddenSlides>14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Wingdings</vt:lpstr>
      <vt:lpstr>Calibri</vt:lpstr>
      <vt:lpstr>Symbol</vt:lpstr>
      <vt:lpstr>Times New Roman</vt:lpstr>
      <vt:lpstr>Verdana</vt:lpstr>
      <vt:lpstr>Arial Unicode MS</vt:lpstr>
      <vt:lpstr>Default Design</vt:lpstr>
      <vt:lpstr>Microsoft Graph Chart</vt:lpstr>
      <vt:lpstr>Chart</vt:lpstr>
      <vt:lpstr>Calamities Natural and Political: Implications for P/C Insurance</vt:lpstr>
      <vt:lpstr>Calamities Natural</vt:lpstr>
      <vt:lpstr>US Insured Catastrophe Losses</vt:lpstr>
      <vt:lpstr>Natural Disasters in the United States, 1980 – 2012 Number of Events (Annual Totals 1980 – 2012) </vt:lpstr>
      <vt:lpstr>The Dozen Most Costly Hurricanes (Privately Insured Claims) in U.S. History</vt:lpstr>
      <vt:lpstr>If They Hit Today, the Dozen Costliest (to Insurers) Hurricanes in U.S. History</vt:lpstr>
      <vt:lpstr>Homeowners Insurance Combined Ratio: 1990–2014F</vt:lpstr>
      <vt:lpstr>Combined Ratio Points Associated with Catastrophe Losses: 1960 – 2012*</vt:lpstr>
      <vt:lpstr>P/C Industry Homeowners Claim Frequency, CATs vs. non-CATs, 1997-2011</vt:lpstr>
      <vt:lpstr>P/C Industry Homeowners CAT Claim Severity, 1997-2011</vt:lpstr>
      <vt:lpstr>Slide 11</vt:lpstr>
      <vt:lpstr>Slide 12</vt:lpstr>
      <vt:lpstr>Hurricane Sandy: Average Claim Payment by Type of Claim </vt:lpstr>
      <vt:lpstr>Slide 14</vt:lpstr>
      <vt:lpstr>Years in Which Flood Loss Paid by the National Flood Insurance Program Exceeded $1 Billion</vt:lpstr>
      <vt:lpstr>Residential NFIP Flood Take-Up Rates in NJ (2010) &amp; Sandy Storm Surge</vt:lpstr>
      <vt:lpstr>Residential NFIP Flood Take-Up Rates in NY, CT (2010) &amp; Sandy Storm Surge</vt:lpstr>
      <vt:lpstr>Flood Damaged Structures with/without Flood Insurance: Long Island NY</vt:lpstr>
      <vt:lpstr>Slide 19</vt:lpstr>
      <vt:lpstr>I.I.I. Poll: Do HO Policies Cover Hurricane-Related Flood Damage?</vt:lpstr>
      <vt:lpstr>I.I.I. Poll: Uninsured Flood Victims Didn’t Drive People to Buy Flood Insurance</vt:lpstr>
      <vt:lpstr>Slide 22</vt:lpstr>
      <vt:lpstr>Flood Insurance Program: 2012 Reforms</vt:lpstr>
      <vt:lpstr>Key Provisions, Flood Insurance  Reform &amp; Modernization Act of 2012</vt:lpstr>
      <vt:lpstr>Flood Insurance Reform &amp; Modernization Act of 2012: Key Provisions (cont’d)</vt:lpstr>
      <vt:lpstr>Other Changes, Net Impacts &amp; Outstanding Questions</vt:lpstr>
      <vt:lpstr>When a Disaster Strikes, People Ask Five Questions</vt:lpstr>
      <vt:lpstr>Slide 28</vt:lpstr>
      <vt:lpstr>Location of Tornadoes in the US, 2012*</vt:lpstr>
      <vt:lpstr>Location of Tornadoes in the US, 2011</vt:lpstr>
      <vt:lpstr>Location of Large Hail Reports in the US, 2012*</vt:lpstr>
      <vt:lpstr>Location of Large Hail Reports in the US, 2011</vt:lpstr>
      <vt:lpstr>Location of Wind Damage Reports in the US, 2012*</vt:lpstr>
      <vt:lpstr>Location of Wind Damage Reports in the US, 2011</vt:lpstr>
      <vt:lpstr>Severe Weather Reports, 2012*</vt:lpstr>
      <vt:lpstr>Severe Weather Reports, 2011</vt:lpstr>
      <vt:lpstr>Slide 37</vt:lpstr>
      <vt:lpstr>Slide 38</vt:lpstr>
      <vt:lpstr>Slide 39</vt:lpstr>
      <vt:lpstr>Calamities Political</vt:lpstr>
      <vt:lpstr>Three Potential “Calamities Political”</vt:lpstr>
      <vt:lpstr>Slide 42</vt:lpstr>
      <vt:lpstr>Slide 43</vt:lpstr>
      <vt:lpstr>Slide 44</vt:lpstr>
      <vt:lpstr>Defense and Non-Defense Federal Spending        as a Share of State GDP: Top 10 States*</vt:lpstr>
      <vt:lpstr>Slide 46</vt:lpstr>
      <vt:lpstr>I.I.I. Congressional Testimony on the Future of the Terrorism Risk Insurance Program</vt:lpstr>
      <vt:lpstr>Loss Distribution by Type of Insurance from Sept. 11 Terrorist Attack ($ 2011)</vt:lpstr>
      <vt:lpstr>Terrorism Violates Traditional Requirements for Insurability</vt:lpstr>
      <vt:lpstr>Slide 50</vt:lpstr>
      <vt:lpstr>Slide 51</vt:lpstr>
      <vt:lpstr>What Did HUD Rule?</vt:lpstr>
      <vt:lpstr>Potential Impact on Property Insurance Underwriting</vt:lpstr>
      <vt:lpstr>Potential Impact on Property Insurance Underwriting (cont’d)</vt:lpstr>
      <vt:lpstr>Slide 55</vt:lpstr>
      <vt:lpstr>Slide 56</vt:lpstr>
      <vt:lpstr>Slide 57</vt:lpstr>
      <vt:lpstr>U.S. Residual Market: Total Policies In-Force (1990-2011) (000)</vt:lpstr>
      <vt:lpstr>U.S. Residual Market Exposure to Loss ($ Billions)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Shorna Lewis</cp:lastModifiedBy>
  <cp:revision>317</cp:revision>
  <dcterms:created xsi:type="dcterms:W3CDTF">2012-07-25T15:34:22Z</dcterms:created>
  <dcterms:modified xsi:type="dcterms:W3CDTF">2013-03-21T18:22:55Z</dcterms:modified>
</cp:coreProperties>
</file>