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6"/>
  </p:notesMasterIdLst>
  <p:handoutMasterIdLst>
    <p:handoutMasterId r:id="rId27"/>
  </p:handoutMasterIdLst>
  <p:sldIdLst>
    <p:sldId id="420" r:id="rId2"/>
    <p:sldId id="1126" r:id="rId3"/>
    <p:sldId id="1006" r:id="rId4"/>
    <p:sldId id="1111" r:id="rId5"/>
    <p:sldId id="1127" r:id="rId6"/>
    <p:sldId id="1128" r:id="rId7"/>
    <p:sldId id="1129" r:id="rId8"/>
    <p:sldId id="1131" r:id="rId9"/>
    <p:sldId id="1130" r:id="rId10"/>
    <p:sldId id="1133" r:id="rId11"/>
    <p:sldId id="1139" r:id="rId12"/>
    <p:sldId id="1143" r:id="rId13"/>
    <p:sldId id="1142" r:id="rId14"/>
    <p:sldId id="1141" r:id="rId15"/>
    <p:sldId id="1140" r:id="rId16"/>
    <p:sldId id="910" r:id="rId17"/>
    <p:sldId id="1016" r:id="rId18"/>
    <p:sldId id="1134" r:id="rId19"/>
    <p:sldId id="1135" r:id="rId20"/>
    <p:sldId id="1122" r:id="rId21"/>
    <p:sldId id="1138" r:id="rId22"/>
    <p:sldId id="1136" r:id="rId23"/>
    <p:sldId id="1144" r:id="rId24"/>
    <p:sldId id="311" r:id="rId25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56" autoAdjust="0"/>
    <p:restoredTop sz="94660"/>
  </p:normalViewPr>
  <p:slideViewPr>
    <p:cSldViewPr>
      <p:cViewPr>
        <p:scale>
          <a:sx n="100" d="100"/>
          <a:sy n="100" d="100"/>
        </p:scale>
        <p:origin x="-20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8.2444244686177184E-2"/>
          <c:y val="3.9442979316580695E-2"/>
          <c:w val="0.91509770937723656"/>
          <c:h val="0.81993256225746858"/>
        </c:manualLayout>
      </c:layout>
      <c:lineChart>
        <c:grouping val="standard"/>
        <c:ser>
          <c:idx val="1"/>
          <c:order val="0"/>
          <c:tx>
            <c:strRef>
              <c:f>Sheet1!$A$2</c:f>
              <c:strCache>
                <c:ptCount val="1"/>
                <c:pt idx="0">
                  <c:v>LR + LAE</c:v>
                </c:pt>
              </c:strCache>
            </c:strRef>
          </c:tx>
          <c:spPr>
            <a:ln w="24322">
              <a:solidFill>
                <a:srgbClr val="2B7299"/>
              </a:solidFill>
              <a:prstDash val="solid"/>
            </a:ln>
          </c:spPr>
          <c:marker>
            <c:symbol val="square"/>
            <c:size val="2"/>
            <c:spPr>
              <a:solidFill>
                <a:srgbClr val="2B7299"/>
              </a:solidFill>
              <a:ln>
                <a:solidFill>
                  <a:srgbClr val="008000"/>
                </a:solidFill>
                <a:prstDash val="solid"/>
              </a:ln>
            </c:spPr>
          </c:marker>
          <c:cat>
            <c:numRef>
              <c:f>Sheet1!$B$1:$AE$1</c:f>
              <c:numCache>
                <c:formatCode>General</c:formatCode>
                <c:ptCount val="30"/>
                <c:pt idx="0">
                  <c:v>1983</c:v>
                </c:pt>
                <c:pt idx="1">
                  <c:v>1984</c:v>
                </c:pt>
                <c:pt idx="2">
                  <c:v>1985</c:v>
                </c:pt>
                <c:pt idx="3">
                  <c:v>1986</c:v>
                </c:pt>
                <c:pt idx="4">
                  <c:v>1987</c:v>
                </c:pt>
                <c:pt idx="5">
                  <c:v>1988</c:v>
                </c:pt>
                <c:pt idx="6">
                  <c:v>1989</c:v>
                </c:pt>
                <c:pt idx="7">
                  <c:v>1990</c:v>
                </c:pt>
                <c:pt idx="8">
                  <c:v>1991</c:v>
                </c:pt>
                <c:pt idx="9">
                  <c:v>1992</c:v>
                </c:pt>
                <c:pt idx="10">
                  <c:v>1993</c:v>
                </c:pt>
                <c:pt idx="11">
                  <c:v>1994</c:v>
                </c:pt>
                <c:pt idx="12">
                  <c:v>1995</c:v>
                </c:pt>
                <c:pt idx="13">
                  <c:v>1996</c:v>
                </c:pt>
                <c:pt idx="14">
                  <c:v>1997</c:v>
                </c:pt>
                <c:pt idx="15">
                  <c:v>1998</c:v>
                </c:pt>
                <c:pt idx="16">
                  <c:v>1999</c:v>
                </c:pt>
                <c:pt idx="17">
                  <c:v>2000</c:v>
                </c:pt>
                <c:pt idx="18">
                  <c:v>2001</c:v>
                </c:pt>
                <c:pt idx="19">
                  <c:v>2002</c:v>
                </c:pt>
                <c:pt idx="20">
                  <c:v>2003</c:v>
                </c:pt>
                <c:pt idx="21">
                  <c:v>2004</c:v>
                </c:pt>
                <c:pt idx="22">
                  <c:v>2005</c:v>
                </c:pt>
                <c:pt idx="23">
                  <c:v>2006</c:v>
                </c:pt>
                <c:pt idx="24">
                  <c:v>2007</c:v>
                </c:pt>
                <c:pt idx="25">
                  <c:v>2008</c:v>
                </c:pt>
                <c:pt idx="26">
                  <c:v>2009</c:v>
                </c:pt>
                <c:pt idx="27">
                  <c:v>2010</c:v>
                </c:pt>
                <c:pt idx="28">
                  <c:v>2011</c:v>
                </c:pt>
                <c:pt idx="29">
                  <c:v>2012</c:v>
                </c:pt>
              </c:numCache>
            </c:numRef>
          </c:cat>
          <c:val>
            <c:numRef>
              <c:f>Sheet1!$B$2:$AE$2</c:f>
              <c:numCache>
                <c:formatCode>0.0</c:formatCode>
                <c:ptCount val="30"/>
                <c:pt idx="0">
                  <c:v>86.6</c:v>
                </c:pt>
                <c:pt idx="1">
                  <c:v>88.6</c:v>
                </c:pt>
                <c:pt idx="2">
                  <c:v>95.4</c:v>
                </c:pt>
                <c:pt idx="3">
                  <c:v>94.7</c:v>
                </c:pt>
                <c:pt idx="4">
                  <c:v>93.2</c:v>
                </c:pt>
                <c:pt idx="5">
                  <c:v>93.2</c:v>
                </c:pt>
                <c:pt idx="6">
                  <c:v>94.1</c:v>
                </c:pt>
                <c:pt idx="7">
                  <c:v>95</c:v>
                </c:pt>
                <c:pt idx="8">
                  <c:v>90</c:v>
                </c:pt>
                <c:pt idx="9">
                  <c:v>86.3</c:v>
                </c:pt>
                <c:pt idx="10">
                  <c:v>85.4</c:v>
                </c:pt>
                <c:pt idx="11">
                  <c:v>83.1</c:v>
                </c:pt>
                <c:pt idx="12">
                  <c:v>79.7</c:v>
                </c:pt>
                <c:pt idx="13">
                  <c:v>77.400000000000006</c:v>
                </c:pt>
                <c:pt idx="14">
                  <c:v>75</c:v>
                </c:pt>
                <c:pt idx="15">
                  <c:v>76.400000000000006</c:v>
                </c:pt>
                <c:pt idx="16">
                  <c:v>81.3</c:v>
                </c:pt>
                <c:pt idx="17">
                  <c:v>88.1</c:v>
                </c:pt>
                <c:pt idx="18">
                  <c:v>88.1</c:v>
                </c:pt>
                <c:pt idx="19">
                  <c:v>86.1</c:v>
                </c:pt>
                <c:pt idx="20">
                  <c:v>79.3</c:v>
                </c:pt>
                <c:pt idx="21">
                  <c:v>75.2</c:v>
                </c:pt>
                <c:pt idx="22">
                  <c:v>74.099999999999994</c:v>
                </c:pt>
                <c:pt idx="23">
                  <c:v>72.400000000000006</c:v>
                </c:pt>
                <c:pt idx="24">
                  <c:v>76.2</c:v>
                </c:pt>
                <c:pt idx="25">
                  <c:v>77.599999999999994</c:v>
                </c:pt>
                <c:pt idx="26">
                  <c:v>80.7</c:v>
                </c:pt>
                <c:pt idx="27">
                  <c:v>80.2</c:v>
                </c:pt>
                <c:pt idx="28">
                  <c:v>78.099999999999994</c:v>
                </c:pt>
              </c:numCache>
            </c:numRef>
          </c:val>
        </c:ser>
        <c:ser>
          <c:idx val="0"/>
          <c:order val="1"/>
          <c:tx>
            <c:strRef>
              <c:f>Sheet1!$A$3</c:f>
              <c:strCache>
                <c:ptCount val="1"/>
              </c:strCache>
            </c:strRef>
          </c:tx>
          <c:spPr>
            <a:ln w="21066">
              <a:solidFill>
                <a:srgbClr val="FF0000"/>
              </a:solidFill>
              <a:prstDash val="solid"/>
            </a:ln>
          </c:spPr>
          <c:marker>
            <c:symbol val="diamond"/>
            <c:size val="2"/>
            <c:spPr>
              <a:solidFill>
                <a:schemeClr val="accent2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numRef>
              <c:f>Sheet1!$B$1:$AE$1</c:f>
              <c:numCache>
                <c:formatCode>General</c:formatCode>
                <c:ptCount val="30"/>
                <c:pt idx="0">
                  <c:v>1983</c:v>
                </c:pt>
                <c:pt idx="1">
                  <c:v>1984</c:v>
                </c:pt>
                <c:pt idx="2">
                  <c:v>1985</c:v>
                </c:pt>
                <c:pt idx="3">
                  <c:v>1986</c:v>
                </c:pt>
                <c:pt idx="4">
                  <c:v>1987</c:v>
                </c:pt>
                <c:pt idx="5">
                  <c:v>1988</c:v>
                </c:pt>
                <c:pt idx="6">
                  <c:v>1989</c:v>
                </c:pt>
                <c:pt idx="7">
                  <c:v>1990</c:v>
                </c:pt>
                <c:pt idx="8">
                  <c:v>1991</c:v>
                </c:pt>
                <c:pt idx="9">
                  <c:v>1992</c:v>
                </c:pt>
                <c:pt idx="10">
                  <c:v>1993</c:v>
                </c:pt>
                <c:pt idx="11">
                  <c:v>1994</c:v>
                </c:pt>
                <c:pt idx="12">
                  <c:v>1995</c:v>
                </c:pt>
                <c:pt idx="13">
                  <c:v>1996</c:v>
                </c:pt>
                <c:pt idx="14">
                  <c:v>1997</c:v>
                </c:pt>
                <c:pt idx="15">
                  <c:v>1998</c:v>
                </c:pt>
                <c:pt idx="16">
                  <c:v>1999</c:v>
                </c:pt>
                <c:pt idx="17">
                  <c:v>2000</c:v>
                </c:pt>
                <c:pt idx="18">
                  <c:v>2001</c:v>
                </c:pt>
                <c:pt idx="19">
                  <c:v>2002</c:v>
                </c:pt>
                <c:pt idx="20">
                  <c:v>2003</c:v>
                </c:pt>
                <c:pt idx="21">
                  <c:v>2004</c:v>
                </c:pt>
                <c:pt idx="22">
                  <c:v>2005</c:v>
                </c:pt>
                <c:pt idx="23">
                  <c:v>2006</c:v>
                </c:pt>
                <c:pt idx="24">
                  <c:v>2007</c:v>
                </c:pt>
                <c:pt idx="25">
                  <c:v>2008</c:v>
                </c:pt>
                <c:pt idx="26">
                  <c:v>2009</c:v>
                </c:pt>
                <c:pt idx="27">
                  <c:v>2010</c:v>
                </c:pt>
                <c:pt idx="28">
                  <c:v>2011</c:v>
                </c:pt>
                <c:pt idx="29">
                  <c:v>2012</c:v>
                </c:pt>
              </c:numCache>
            </c:numRef>
          </c:cat>
          <c:val>
            <c:numRef>
              <c:f>Sheet1!$B$3:$AE$3</c:f>
              <c:numCache>
                <c:formatCode>General</c:formatCode>
                <c:ptCount val="30"/>
              </c:numCache>
            </c:numRef>
          </c:val>
        </c:ser>
        <c:marker val="1"/>
        <c:axId val="108773376"/>
        <c:axId val="108775296"/>
      </c:lineChart>
      <c:catAx>
        <c:axId val="108773376"/>
        <c:scaling>
          <c:orientation val="minMax"/>
        </c:scaling>
        <c:axPos val="b"/>
        <c:numFmt formatCode="General" sourceLinked="1"/>
        <c:majorTickMark val="cross"/>
        <c:tickLblPos val="nextTo"/>
        <c:spPr>
          <a:ln w="3271">
            <a:solidFill>
              <a:schemeClr val="tx1"/>
            </a:solidFill>
            <a:prstDash val="solid"/>
          </a:ln>
        </c:spPr>
        <c:txPr>
          <a:bodyPr rot="-5400000" vert="horz"/>
          <a:lstStyle/>
          <a:p>
            <a:pPr>
              <a:defRPr sz="107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8775296"/>
        <c:crossesAt val="70"/>
        <c:lblAlgn val="ctr"/>
        <c:lblOffset val="100"/>
        <c:tickLblSkip val="1"/>
        <c:tickMarkSkip val="1"/>
      </c:catAx>
      <c:valAx>
        <c:axId val="108775296"/>
        <c:scaling>
          <c:orientation val="minMax"/>
          <c:max val="100"/>
          <c:min val="70"/>
        </c:scaling>
        <c:axPos val="l"/>
        <c:numFmt formatCode="#,##0" sourceLinked="0"/>
        <c:majorTickMark val="cross"/>
        <c:tickLblPos val="nextTo"/>
        <c:spPr>
          <a:ln w="327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03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8773376"/>
        <c:crosses val="autoZero"/>
        <c:crossBetween val="between"/>
        <c:majorUnit val="5"/>
      </c:valAx>
      <c:spPr>
        <a:noFill/>
        <a:ln w="25410">
          <a:noFill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1070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>
        <c:manualLayout>
          <c:layoutTarget val="inner"/>
          <c:xMode val="edge"/>
          <c:yMode val="edge"/>
          <c:x val="8.2444244686177184E-2"/>
          <c:y val="3.944297931658064E-2"/>
          <c:w val="0.91509770937723656"/>
          <c:h val="0.81993256225746858"/>
        </c:manualLayout>
      </c:layout>
      <c:lineChart>
        <c:grouping val="standard"/>
        <c:ser>
          <c:idx val="1"/>
          <c:order val="0"/>
          <c:tx>
            <c:strRef>
              <c:f>Sheet1!$A$2</c:f>
              <c:strCache>
                <c:ptCount val="1"/>
                <c:pt idx="0">
                  <c:v>LR + LAE</c:v>
                </c:pt>
              </c:strCache>
            </c:strRef>
          </c:tx>
          <c:spPr>
            <a:ln w="24322">
              <a:solidFill>
                <a:srgbClr val="2B7299"/>
              </a:solidFill>
              <a:prstDash val="solid"/>
            </a:ln>
          </c:spPr>
          <c:marker>
            <c:symbol val="square"/>
            <c:size val="2"/>
            <c:spPr>
              <a:solidFill>
                <a:srgbClr val="2B7299"/>
              </a:solidFill>
              <a:ln>
                <a:solidFill>
                  <a:srgbClr val="008000"/>
                </a:solidFill>
                <a:prstDash val="solid"/>
              </a:ln>
            </c:spPr>
          </c:marker>
          <c:cat>
            <c:numRef>
              <c:f>Sheet1!$B$1:$AE$1</c:f>
              <c:numCache>
                <c:formatCode>General</c:formatCode>
                <c:ptCount val="30"/>
                <c:pt idx="0">
                  <c:v>1983</c:v>
                </c:pt>
                <c:pt idx="1">
                  <c:v>1984</c:v>
                </c:pt>
                <c:pt idx="2">
                  <c:v>1985</c:v>
                </c:pt>
                <c:pt idx="3">
                  <c:v>1986</c:v>
                </c:pt>
                <c:pt idx="4">
                  <c:v>1987</c:v>
                </c:pt>
                <c:pt idx="5">
                  <c:v>1988</c:v>
                </c:pt>
                <c:pt idx="6">
                  <c:v>1989</c:v>
                </c:pt>
                <c:pt idx="7">
                  <c:v>1990</c:v>
                </c:pt>
                <c:pt idx="8">
                  <c:v>1991</c:v>
                </c:pt>
                <c:pt idx="9">
                  <c:v>1992</c:v>
                </c:pt>
                <c:pt idx="10">
                  <c:v>1993</c:v>
                </c:pt>
                <c:pt idx="11">
                  <c:v>1994</c:v>
                </c:pt>
                <c:pt idx="12">
                  <c:v>1995</c:v>
                </c:pt>
                <c:pt idx="13">
                  <c:v>1996</c:v>
                </c:pt>
                <c:pt idx="14">
                  <c:v>1997</c:v>
                </c:pt>
                <c:pt idx="15">
                  <c:v>1998</c:v>
                </c:pt>
                <c:pt idx="16">
                  <c:v>1999</c:v>
                </c:pt>
                <c:pt idx="17">
                  <c:v>2000</c:v>
                </c:pt>
                <c:pt idx="18">
                  <c:v>2001</c:v>
                </c:pt>
                <c:pt idx="19">
                  <c:v>2002</c:v>
                </c:pt>
                <c:pt idx="20">
                  <c:v>2003</c:v>
                </c:pt>
                <c:pt idx="21">
                  <c:v>2004</c:v>
                </c:pt>
                <c:pt idx="22">
                  <c:v>2005</c:v>
                </c:pt>
                <c:pt idx="23">
                  <c:v>2006</c:v>
                </c:pt>
                <c:pt idx="24">
                  <c:v>2007</c:v>
                </c:pt>
                <c:pt idx="25">
                  <c:v>2008</c:v>
                </c:pt>
                <c:pt idx="26">
                  <c:v>2009</c:v>
                </c:pt>
                <c:pt idx="27">
                  <c:v>2010</c:v>
                </c:pt>
                <c:pt idx="28">
                  <c:v>2011</c:v>
                </c:pt>
                <c:pt idx="29">
                  <c:v>2012</c:v>
                </c:pt>
              </c:numCache>
            </c:numRef>
          </c:cat>
          <c:val>
            <c:numRef>
              <c:f>Sheet1!$B$2:$AE$2</c:f>
              <c:numCache>
                <c:formatCode>0.0</c:formatCode>
                <c:ptCount val="30"/>
                <c:pt idx="0">
                  <c:v>71.8</c:v>
                </c:pt>
                <c:pt idx="1">
                  <c:v>74.599999999999994</c:v>
                </c:pt>
                <c:pt idx="2">
                  <c:v>79.900000000000006</c:v>
                </c:pt>
                <c:pt idx="3">
                  <c:v>71.599999999999994</c:v>
                </c:pt>
                <c:pt idx="4">
                  <c:v>65.3</c:v>
                </c:pt>
                <c:pt idx="5">
                  <c:v>68.599999999999994</c:v>
                </c:pt>
                <c:pt idx="6">
                  <c:v>82.1</c:v>
                </c:pt>
                <c:pt idx="7">
                  <c:v>81.599999999999994</c:v>
                </c:pt>
                <c:pt idx="8">
                  <c:v>86.3</c:v>
                </c:pt>
                <c:pt idx="9">
                  <c:v>127.1</c:v>
                </c:pt>
                <c:pt idx="10">
                  <c:v>82.1</c:v>
                </c:pt>
                <c:pt idx="11">
                  <c:v>87.2</c:v>
                </c:pt>
                <c:pt idx="12">
                  <c:v>81.7</c:v>
                </c:pt>
                <c:pt idx="13">
                  <c:v>91.4</c:v>
                </c:pt>
                <c:pt idx="14">
                  <c:v>69</c:v>
                </c:pt>
                <c:pt idx="15">
                  <c:v>77.8</c:v>
                </c:pt>
                <c:pt idx="16">
                  <c:v>77.400000000000006</c:v>
                </c:pt>
                <c:pt idx="17">
                  <c:v>80.400000000000006</c:v>
                </c:pt>
                <c:pt idx="18">
                  <c:v>91.9</c:v>
                </c:pt>
                <c:pt idx="19">
                  <c:v>80.400000000000006</c:v>
                </c:pt>
                <c:pt idx="20">
                  <c:v>69.3</c:v>
                </c:pt>
                <c:pt idx="21">
                  <c:v>66.3</c:v>
                </c:pt>
                <c:pt idx="22">
                  <c:v>71.5</c:v>
                </c:pt>
                <c:pt idx="23">
                  <c:v>59.2</c:v>
                </c:pt>
                <c:pt idx="24">
                  <c:v>64.599999999999994</c:v>
                </c:pt>
                <c:pt idx="25">
                  <c:v>85.8</c:v>
                </c:pt>
                <c:pt idx="26">
                  <c:v>75.400000000000006</c:v>
                </c:pt>
                <c:pt idx="27">
                  <c:v>76.3</c:v>
                </c:pt>
                <c:pt idx="28">
                  <c:v>92.1</c:v>
                </c:pt>
              </c:numCache>
            </c:numRef>
          </c:val>
        </c:ser>
        <c:ser>
          <c:idx val="0"/>
          <c:order val="1"/>
          <c:tx>
            <c:strRef>
              <c:f>Sheet1!$A$3</c:f>
              <c:strCache>
                <c:ptCount val="1"/>
              </c:strCache>
            </c:strRef>
          </c:tx>
          <c:spPr>
            <a:ln w="21066">
              <a:solidFill>
                <a:srgbClr val="FF0000"/>
              </a:solidFill>
              <a:prstDash val="solid"/>
            </a:ln>
          </c:spPr>
          <c:marker>
            <c:symbol val="diamond"/>
            <c:size val="2"/>
            <c:spPr>
              <a:solidFill>
                <a:schemeClr val="accent2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numRef>
              <c:f>Sheet1!$B$1:$AE$1</c:f>
              <c:numCache>
                <c:formatCode>General</c:formatCode>
                <c:ptCount val="30"/>
                <c:pt idx="0">
                  <c:v>1983</c:v>
                </c:pt>
                <c:pt idx="1">
                  <c:v>1984</c:v>
                </c:pt>
                <c:pt idx="2">
                  <c:v>1985</c:v>
                </c:pt>
                <c:pt idx="3">
                  <c:v>1986</c:v>
                </c:pt>
                <c:pt idx="4">
                  <c:v>1987</c:v>
                </c:pt>
                <c:pt idx="5">
                  <c:v>1988</c:v>
                </c:pt>
                <c:pt idx="6">
                  <c:v>1989</c:v>
                </c:pt>
                <c:pt idx="7">
                  <c:v>1990</c:v>
                </c:pt>
                <c:pt idx="8">
                  <c:v>1991</c:v>
                </c:pt>
                <c:pt idx="9">
                  <c:v>1992</c:v>
                </c:pt>
                <c:pt idx="10">
                  <c:v>1993</c:v>
                </c:pt>
                <c:pt idx="11">
                  <c:v>1994</c:v>
                </c:pt>
                <c:pt idx="12">
                  <c:v>1995</c:v>
                </c:pt>
                <c:pt idx="13">
                  <c:v>1996</c:v>
                </c:pt>
                <c:pt idx="14">
                  <c:v>1997</c:v>
                </c:pt>
                <c:pt idx="15">
                  <c:v>1998</c:v>
                </c:pt>
                <c:pt idx="16">
                  <c:v>1999</c:v>
                </c:pt>
                <c:pt idx="17">
                  <c:v>2000</c:v>
                </c:pt>
                <c:pt idx="18">
                  <c:v>2001</c:v>
                </c:pt>
                <c:pt idx="19">
                  <c:v>2002</c:v>
                </c:pt>
                <c:pt idx="20">
                  <c:v>2003</c:v>
                </c:pt>
                <c:pt idx="21">
                  <c:v>2004</c:v>
                </c:pt>
                <c:pt idx="22">
                  <c:v>2005</c:v>
                </c:pt>
                <c:pt idx="23">
                  <c:v>2006</c:v>
                </c:pt>
                <c:pt idx="24">
                  <c:v>2007</c:v>
                </c:pt>
                <c:pt idx="25">
                  <c:v>2008</c:v>
                </c:pt>
                <c:pt idx="26">
                  <c:v>2009</c:v>
                </c:pt>
                <c:pt idx="27">
                  <c:v>2010</c:v>
                </c:pt>
                <c:pt idx="28">
                  <c:v>2011</c:v>
                </c:pt>
                <c:pt idx="29">
                  <c:v>2012</c:v>
                </c:pt>
              </c:numCache>
            </c:numRef>
          </c:cat>
          <c:val>
            <c:numRef>
              <c:f>Sheet1!$B$3:$AE$3</c:f>
              <c:numCache>
                <c:formatCode>General</c:formatCode>
                <c:ptCount val="30"/>
              </c:numCache>
            </c:numRef>
          </c:val>
        </c:ser>
        <c:marker val="1"/>
        <c:axId val="110951040"/>
        <c:axId val="110953216"/>
      </c:lineChart>
      <c:catAx>
        <c:axId val="110951040"/>
        <c:scaling>
          <c:orientation val="minMax"/>
        </c:scaling>
        <c:axPos val="b"/>
        <c:numFmt formatCode="General" sourceLinked="1"/>
        <c:majorTickMark val="cross"/>
        <c:tickLblPos val="nextTo"/>
        <c:spPr>
          <a:ln w="3271">
            <a:solidFill>
              <a:schemeClr val="tx1"/>
            </a:solidFill>
            <a:prstDash val="solid"/>
          </a:ln>
        </c:spPr>
        <c:txPr>
          <a:bodyPr rot="-5400000" vert="horz"/>
          <a:lstStyle/>
          <a:p>
            <a:pPr>
              <a:defRPr sz="107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0953216"/>
        <c:crossesAt val="50"/>
        <c:lblAlgn val="ctr"/>
        <c:lblOffset val="100"/>
        <c:tickLblSkip val="1"/>
        <c:tickMarkSkip val="1"/>
      </c:catAx>
      <c:valAx>
        <c:axId val="110953216"/>
        <c:scaling>
          <c:orientation val="minMax"/>
          <c:max val="130"/>
          <c:min val="50"/>
        </c:scaling>
        <c:axPos val="l"/>
        <c:numFmt formatCode="#,##0" sourceLinked="0"/>
        <c:majorTickMark val="cross"/>
        <c:tickLblPos val="nextTo"/>
        <c:spPr>
          <a:ln w="327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03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0951040"/>
        <c:crosses val="autoZero"/>
        <c:crossBetween val="between"/>
        <c:majorUnit val="10"/>
      </c:valAx>
      <c:spPr>
        <a:noFill/>
        <a:ln w="25410">
          <a:noFill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1070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8.2444244686177184E-2"/>
          <c:y val="3.944297931658064E-2"/>
          <c:w val="0.91509770937723656"/>
          <c:h val="0.81993256225746858"/>
        </c:manualLayout>
      </c:layout>
      <c:lineChart>
        <c:grouping val="standard"/>
        <c:ser>
          <c:idx val="1"/>
          <c:order val="0"/>
          <c:tx>
            <c:strRef>
              <c:f>Sheet1!$A$1</c:f>
              <c:strCache>
                <c:ptCount val="1"/>
                <c:pt idx="0">
                  <c:v>LR + LAE</c:v>
                </c:pt>
              </c:strCache>
            </c:strRef>
          </c:tx>
          <c:spPr>
            <a:ln w="24322">
              <a:solidFill>
                <a:srgbClr val="2B7299"/>
              </a:solidFill>
              <a:prstDash val="solid"/>
            </a:ln>
          </c:spPr>
          <c:marker>
            <c:symbol val="square"/>
            <c:size val="2"/>
            <c:spPr>
              <a:solidFill>
                <a:srgbClr val="2B7299"/>
              </a:solidFill>
              <a:ln>
                <a:solidFill>
                  <a:srgbClr val="008000"/>
                </a:solidFill>
                <a:prstDash val="solid"/>
              </a:ln>
            </c:spPr>
          </c:marker>
          <c:cat>
            <c:numRef>
              <c:f>Sheet1!$B$1:$AE$1</c:f>
              <c:numCache>
                <c:formatCode>General</c:formatCode>
                <c:ptCount val="30"/>
                <c:pt idx="0">
                  <c:v>1983</c:v>
                </c:pt>
                <c:pt idx="1">
                  <c:v>1984</c:v>
                </c:pt>
                <c:pt idx="2">
                  <c:v>1985</c:v>
                </c:pt>
                <c:pt idx="3">
                  <c:v>1986</c:v>
                </c:pt>
                <c:pt idx="4">
                  <c:v>1987</c:v>
                </c:pt>
                <c:pt idx="5">
                  <c:v>1988</c:v>
                </c:pt>
                <c:pt idx="6">
                  <c:v>1989</c:v>
                </c:pt>
                <c:pt idx="7">
                  <c:v>1990</c:v>
                </c:pt>
                <c:pt idx="8">
                  <c:v>1991</c:v>
                </c:pt>
                <c:pt idx="9">
                  <c:v>1992</c:v>
                </c:pt>
                <c:pt idx="10">
                  <c:v>1993</c:v>
                </c:pt>
                <c:pt idx="11">
                  <c:v>1994</c:v>
                </c:pt>
                <c:pt idx="12">
                  <c:v>1995</c:v>
                </c:pt>
                <c:pt idx="13">
                  <c:v>1996</c:v>
                </c:pt>
                <c:pt idx="14">
                  <c:v>1997</c:v>
                </c:pt>
                <c:pt idx="15">
                  <c:v>1998</c:v>
                </c:pt>
                <c:pt idx="16">
                  <c:v>1999</c:v>
                </c:pt>
                <c:pt idx="17">
                  <c:v>2000</c:v>
                </c:pt>
                <c:pt idx="18">
                  <c:v>2001</c:v>
                </c:pt>
                <c:pt idx="19">
                  <c:v>2002</c:v>
                </c:pt>
                <c:pt idx="20">
                  <c:v>2003</c:v>
                </c:pt>
                <c:pt idx="21">
                  <c:v>2004</c:v>
                </c:pt>
                <c:pt idx="22">
                  <c:v>2005</c:v>
                </c:pt>
                <c:pt idx="23">
                  <c:v>2006</c:v>
                </c:pt>
                <c:pt idx="24">
                  <c:v>2007</c:v>
                </c:pt>
                <c:pt idx="25">
                  <c:v>2008</c:v>
                </c:pt>
                <c:pt idx="26">
                  <c:v>2009</c:v>
                </c:pt>
                <c:pt idx="27">
                  <c:v>2010</c:v>
                </c:pt>
                <c:pt idx="28">
                  <c:v>2011</c:v>
                </c:pt>
                <c:pt idx="29">
                  <c:v>2012</c:v>
                </c:pt>
              </c:numCache>
            </c:numRef>
          </c:cat>
          <c:val>
            <c:numRef>
              <c:f>Sheet1!$B$2:$AE$2</c:f>
              <c:numCache>
                <c:formatCode>0.0</c:formatCode>
                <c:ptCount val="30"/>
                <c:pt idx="0">
                  <c:v>71.8</c:v>
                </c:pt>
                <c:pt idx="1">
                  <c:v>74.599999999999994</c:v>
                </c:pt>
                <c:pt idx="2">
                  <c:v>79.900000000000006</c:v>
                </c:pt>
                <c:pt idx="3">
                  <c:v>71.599999999999994</c:v>
                </c:pt>
                <c:pt idx="4">
                  <c:v>65.3</c:v>
                </c:pt>
                <c:pt idx="5">
                  <c:v>68.599999999999994</c:v>
                </c:pt>
                <c:pt idx="6">
                  <c:v>82.1</c:v>
                </c:pt>
                <c:pt idx="7">
                  <c:v>81.599999999999994</c:v>
                </c:pt>
                <c:pt idx="8">
                  <c:v>86.3</c:v>
                </c:pt>
                <c:pt idx="9">
                  <c:v>127.1</c:v>
                </c:pt>
                <c:pt idx="10">
                  <c:v>82.1</c:v>
                </c:pt>
                <c:pt idx="11">
                  <c:v>87.2</c:v>
                </c:pt>
                <c:pt idx="12">
                  <c:v>81.7</c:v>
                </c:pt>
                <c:pt idx="13">
                  <c:v>91.4</c:v>
                </c:pt>
                <c:pt idx="14">
                  <c:v>69</c:v>
                </c:pt>
                <c:pt idx="15">
                  <c:v>77.8</c:v>
                </c:pt>
                <c:pt idx="16">
                  <c:v>77.400000000000006</c:v>
                </c:pt>
                <c:pt idx="17">
                  <c:v>80.400000000000006</c:v>
                </c:pt>
                <c:pt idx="18">
                  <c:v>91.9</c:v>
                </c:pt>
                <c:pt idx="19">
                  <c:v>80.400000000000006</c:v>
                </c:pt>
                <c:pt idx="20">
                  <c:v>69.3</c:v>
                </c:pt>
                <c:pt idx="21">
                  <c:v>66.3</c:v>
                </c:pt>
                <c:pt idx="22">
                  <c:v>71.5</c:v>
                </c:pt>
                <c:pt idx="23">
                  <c:v>59.2</c:v>
                </c:pt>
                <c:pt idx="24">
                  <c:v>64.599999999999994</c:v>
                </c:pt>
                <c:pt idx="25">
                  <c:v>85.8</c:v>
                </c:pt>
                <c:pt idx="26">
                  <c:v>75.400000000000006</c:v>
                </c:pt>
                <c:pt idx="27">
                  <c:v>76.3</c:v>
                </c:pt>
                <c:pt idx="28">
                  <c:v>92.1</c:v>
                </c:pt>
              </c:numCache>
            </c:numRef>
          </c:val>
        </c:ser>
        <c:ser>
          <c:idx val="0"/>
          <c:order val="1"/>
          <c:tx>
            <c:strRef>
              <c:f>Sheet1!$A$3</c:f>
              <c:strCache>
                <c:ptCount val="1"/>
                <c:pt idx="0">
                  <c:v>PP Auto Liability</c:v>
                </c:pt>
              </c:strCache>
            </c:strRef>
          </c:tx>
          <c:spPr>
            <a:ln w="21066">
              <a:solidFill>
                <a:srgbClr val="FF0000"/>
              </a:solidFill>
              <a:prstDash val="solid"/>
            </a:ln>
          </c:spPr>
          <c:marker>
            <c:symbol val="diamond"/>
            <c:size val="2"/>
            <c:spPr>
              <a:solidFill>
                <a:schemeClr val="accent2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numRef>
              <c:f>Sheet1!$B$1:$AE$1</c:f>
              <c:numCache>
                <c:formatCode>General</c:formatCode>
                <c:ptCount val="30"/>
                <c:pt idx="0">
                  <c:v>1983</c:v>
                </c:pt>
                <c:pt idx="1">
                  <c:v>1984</c:v>
                </c:pt>
                <c:pt idx="2">
                  <c:v>1985</c:v>
                </c:pt>
                <c:pt idx="3">
                  <c:v>1986</c:v>
                </c:pt>
                <c:pt idx="4">
                  <c:v>1987</c:v>
                </c:pt>
                <c:pt idx="5">
                  <c:v>1988</c:v>
                </c:pt>
                <c:pt idx="6">
                  <c:v>1989</c:v>
                </c:pt>
                <c:pt idx="7">
                  <c:v>1990</c:v>
                </c:pt>
                <c:pt idx="8">
                  <c:v>1991</c:v>
                </c:pt>
                <c:pt idx="9">
                  <c:v>1992</c:v>
                </c:pt>
                <c:pt idx="10">
                  <c:v>1993</c:v>
                </c:pt>
                <c:pt idx="11">
                  <c:v>1994</c:v>
                </c:pt>
                <c:pt idx="12">
                  <c:v>1995</c:v>
                </c:pt>
                <c:pt idx="13">
                  <c:v>1996</c:v>
                </c:pt>
                <c:pt idx="14">
                  <c:v>1997</c:v>
                </c:pt>
                <c:pt idx="15">
                  <c:v>1998</c:v>
                </c:pt>
                <c:pt idx="16">
                  <c:v>1999</c:v>
                </c:pt>
                <c:pt idx="17">
                  <c:v>2000</c:v>
                </c:pt>
                <c:pt idx="18">
                  <c:v>2001</c:v>
                </c:pt>
                <c:pt idx="19">
                  <c:v>2002</c:v>
                </c:pt>
                <c:pt idx="20">
                  <c:v>2003</c:v>
                </c:pt>
                <c:pt idx="21">
                  <c:v>2004</c:v>
                </c:pt>
                <c:pt idx="22">
                  <c:v>2005</c:v>
                </c:pt>
                <c:pt idx="23">
                  <c:v>2006</c:v>
                </c:pt>
                <c:pt idx="24">
                  <c:v>2007</c:v>
                </c:pt>
                <c:pt idx="25">
                  <c:v>2008</c:v>
                </c:pt>
                <c:pt idx="26">
                  <c:v>2009</c:v>
                </c:pt>
                <c:pt idx="27">
                  <c:v>2010</c:v>
                </c:pt>
                <c:pt idx="28">
                  <c:v>2011</c:v>
                </c:pt>
                <c:pt idx="29">
                  <c:v>2012</c:v>
                </c:pt>
              </c:numCache>
            </c:numRef>
          </c:cat>
          <c:val>
            <c:numRef>
              <c:f>Sheet1!$B$3:$AE$3</c:f>
              <c:numCache>
                <c:formatCode>0.0</c:formatCode>
                <c:ptCount val="30"/>
                <c:pt idx="0">
                  <c:v>86.6</c:v>
                </c:pt>
                <c:pt idx="1">
                  <c:v>88.6</c:v>
                </c:pt>
                <c:pt idx="2">
                  <c:v>95.4</c:v>
                </c:pt>
                <c:pt idx="3">
                  <c:v>94.7</c:v>
                </c:pt>
                <c:pt idx="4">
                  <c:v>93.2</c:v>
                </c:pt>
                <c:pt idx="5">
                  <c:v>93.2</c:v>
                </c:pt>
                <c:pt idx="6">
                  <c:v>94.1</c:v>
                </c:pt>
                <c:pt idx="7">
                  <c:v>95</c:v>
                </c:pt>
                <c:pt idx="8">
                  <c:v>90</c:v>
                </c:pt>
                <c:pt idx="9">
                  <c:v>86.3</c:v>
                </c:pt>
                <c:pt idx="10">
                  <c:v>85.4</c:v>
                </c:pt>
                <c:pt idx="11">
                  <c:v>83.1</c:v>
                </c:pt>
                <c:pt idx="12">
                  <c:v>79.7</c:v>
                </c:pt>
                <c:pt idx="13">
                  <c:v>77.400000000000006</c:v>
                </c:pt>
                <c:pt idx="14">
                  <c:v>75</c:v>
                </c:pt>
                <c:pt idx="15">
                  <c:v>76.400000000000006</c:v>
                </c:pt>
                <c:pt idx="16">
                  <c:v>81.3</c:v>
                </c:pt>
                <c:pt idx="17">
                  <c:v>88.1</c:v>
                </c:pt>
                <c:pt idx="18">
                  <c:v>88.1</c:v>
                </c:pt>
                <c:pt idx="19">
                  <c:v>86.1</c:v>
                </c:pt>
                <c:pt idx="20">
                  <c:v>79.3</c:v>
                </c:pt>
                <c:pt idx="21">
                  <c:v>75.2</c:v>
                </c:pt>
                <c:pt idx="22">
                  <c:v>74.099999999999994</c:v>
                </c:pt>
                <c:pt idx="23">
                  <c:v>72.400000000000006</c:v>
                </c:pt>
                <c:pt idx="24">
                  <c:v>76.2</c:v>
                </c:pt>
                <c:pt idx="25">
                  <c:v>77.599999999999994</c:v>
                </c:pt>
                <c:pt idx="26">
                  <c:v>80.7</c:v>
                </c:pt>
                <c:pt idx="27">
                  <c:v>80.2</c:v>
                </c:pt>
                <c:pt idx="28">
                  <c:v>78.099999999999994</c:v>
                </c:pt>
              </c:numCache>
            </c:numRef>
          </c:val>
        </c:ser>
        <c:marker val="1"/>
        <c:axId val="111010176"/>
        <c:axId val="111012096"/>
      </c:lineChart>
      <c:catAx>
        <c:axId val="111010176"/>
        <c:scaling>
          <c:orientation val="minMax"/>
        </c:scaling>
        <c:axPos val="b"/>
        <c:numFmt formatCode="General" sourceLinked="1"/>
        <c:majorTickMark val="cross"/>
        <c:tickLblPos val="nextTo"/>
        <c:spPr>
          <a:ln w="3271">
            <a:solidFill>
              <a:schemeClr val="tx1"/>
            </a:solidFill>
            <a:prstDash val="solid"/>
          </a:ln>
        </c:spPr>
        <c:txPr>
          <a:bodyPr rot="-5400000" vert="horz"/>
          <a:lstStyle/>
          <a:p>
            <a:pPr>
              <a:defRPr sz="107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1012096"/>
        <c:crossesAt val="50"/>
        <c:lblAlgn val="ctr"/>
        <c:lblOffset val="100"/>
        <c:tickLblSkip val="1"/>
        <c:tickMarkSkip val="1"/>
      </c:catAx>
      <c:valAx>
        <c:axId val="111012096"/>
        <c:scaling>
          <c:orientation val="minMax"/>
          <c:max val="130"/>
          <c:min val="50"/>
        </c:scaling>
        <c:axPos val="l"/>
        <c:numFmt formatCode="#,##0" sourceLinked="0"/>
        <c:majorTickMark val="cross"/>
        <c:tickLblPos val="nextTo"/>
        <c:spPr>
          <a:ln w="327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03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1010176"/>
        <c:crosses val="autoZero"/>
        <c:crossBetween val="between"/>
        <c:majorUnit val="10"/>
      </c:valAx>
      <c:spPr>
        <a:noFill/>
        <a:ln w="25410">
          <a:noFill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1070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8.2444244686177184E-2"/>
          <c:y val="3.9442979316580654E-2"/>
          <c:w val="0.91509770937723656"/>
          <c:h val="0.81993256225746858"/>
        </c:manualLayout>
      </c:layout>
      <c:lineChart>
        <c:grouping val="standard"/>
        <c:ser>
          <c:idx val="1"/>
          <c:order val="0"/>
          <c:tx>
            <c:strRef>
              <c:f>Sheet1!$A$2</c:f>
              <c:strCache>
                <c:ptCount val="1"/>
                <c:pt idx="0">
                  <c:v>LR + LAE</c:v>
                </c:pt>
              </c:strCache>
            </c:strRef>
          </c:tx>
          <c:spPr>
            <a:ln w="24322">
              <a:solidFill>
                <a:srgbClr val="2B7299"/>
              </a:solidFill>
              <a:prstDash val="solid"/>
            </a:ln>
          </c:spPr>
          <c:marker>
            <c:symbol val="square"/>
            <c:size val="2"/>
            <c:spPr>
              <a:solidFill>
                <a:srgbClr val="2B7299"/>
              </a:solidFill>
              <a:ln>
                <a:solidFill>
                  <a:srgbClr val="008000"/>
                </a:solidFill>
                <a:prstDash val="solid"/>
              </a:ln>
            </c:spPr>
          </c:marker>
          <c:cat>
            <c:numRef>
              <c:f>Sheet1!$B$1:$AE$1</c:f>
              <c:numCache>
                <c:formatCode>General</c:formatCode>
                <c:ptCount val="30"/>
                <c:pt idx="0">
                  <c:v>1983</c:v>
                </c:pt>
                <c:pt idx="1">
                  <c:v>1984</c:v>
                </c:pt>
                <c:pt idx="2">
                  <c:v>1985</c:v>
                </c:pt>
                <c:pt idx="3">
                  <c:v>1986</c:v>
                </c:pt>
                <c:pt idx="4">
                  <c:v>1987</c:v>
                </c:pt>
                <c:pt idx="5">
                  <c:v>1988</c:v>
                </c:pt>
                <c:pt idx="6">
                  <c:v>1989</c:v>
                </c:pt>
                <c:pt idx="7">
                  <c:v>1990</c:v>
                </c:pt>
                <c:pt idx="8">
                  <c:v>1991</c:v>
                </c:pt>
                <c:pt idx="9">
                  <c:v>1992</c:v>
                </c:pt>
                <c:pt idx="10">
                  <c:v>1993</c:v>
                </c:pt>
                <c:pt idx="11">
                  <c:v>1994</c:v>
                </c:pt>
                <c:pt idx="12">
                  <c:v>1995</c:v>
                </c:pt>
                <c:pt idx="13">
                  <c:v>1996</c:v>
                </c:pt>
                <c:pt idx="14">
                  <c:v>1997</c:v>
                </c:pt>
                <c:pt idx="15">
                  <c:v>1998</c:v>
                </c:pt>
                <c:pt idx="16">
                  <c:v>1999</c:v>
                </c:pt>
                <c:pt idx="17">
                  <c:v>2000</c:v>
                </c:pt>
                <c:pt idx="18">
                  <c:v>2001</c:v>
                </c:pt>
                <c:pt idx="19">
                  <c:v>2002</c:v>
                </c:pt>
                <c:pt idx="20">
                  <c:v>2003</c:v>
                </c:pt>
                <c:pt idx="21">
                  <c:v>2004</c:v>
                </c:pt>
                <c:pt idx="22">
                  <c:v>2005</c:v>
                </c:pt>
                <c:pt idx="23">
                  <c:v>2006</c:v>
                </c:pt>
                <c:pt idx="24">
                  <c:v>2007</c:v>
                </c:pt>
                <c:pt idx="25">
                  <c:v>2008</c:v>
                </c:pt>
                <c:pt idx="26">
                  <c:v>2009</c:v>
                </c:pt>
                <c:pt idx="27">
                  <c:v>2010</c:v>
                </c:pt>
                <c:pt idx="28">
                  <c:v>2011</c:v>
                </c:pt>
                <c:pt idx="29">
                  <c:v>2012</c:v>
                </c:pt>
              </c:numCache>
            </c:numRef>
          </c:cat>
          <c:val>
            <c:numRef>
              <c:f>Sheet1!$B$2:$AE$2</c:f>
              <c:numCache>
                <c:formatCode>0.0</c:formatCode>
                <c:ptCount val="30"/>
                <c:pt idx="0">
                  <c:v>79.900000000000006</c:v>
                </c:pt>
                <c:pt idx="1">
                  <c:v>90.8</c:v>
                </c:pt>
                <c:pt idx="2">
                  <c:v>90.5</c:v>
                </c:pt>
                <c:pt idx="3">
                  <c:v>95.5</c:v>
                </c:pt>
                <c:pt idx="4">
                  <c:v>93.1</c:v>
                </c:pt>
                <c:pt idx="5">
                  <c:v>94.2</c:v>
                </c:pt>
                <c:pt idx="6">
                  <c:v>94.7</c:v>
                </c:pt>
                <c:pt idx="7">
                  <c:v>94.6</c:v>
                </c:pt>
                <c:pt idx="8">
                  <c:v>99.3</c:v>
                </c:pt>
                <c:pt idx="9">
                  <c:v>97.1</c:v>
                </c:pt>
                <c:pt idx="10">
                  <c:v>85.2</c:v>
                </c:pt>
                <c:pt idx="11">
                  <c:v>73.599999999999994</c:v>
                </c:pt>
                <c:pt idx="12">
                  <c:v>69.8</c:v>
                </c:pt>
                <c:pt idx="13">
                  <c:v>72.099999999999994</c:v>
                </c:pt>
                <c:pt idx="14">
                  <c:v>72.099999999999994</c:v>
                </c:pt>
                <c:pt idx="15">
                  <c:v>78.2</c:v>
                </c:pt>
                <c:pt idx="16">
                  <c:v>84.3</c:v>
                </c:pt>
                <c:pt idx="17">
                  <c:v>89.6</c:v>
                </c:pt>
                <c:pt idx="18">
                  <c:v>92.4</c:v>
                </c:pt>
                <c:pt idx="19">
                  <c:v>87.5</c:v>
                </c:pt>
                <c:pt idx="20">
                  <c:v>86.2</c:v>
                </c:pt>
                <c:pt idx="21">
                  <c:v>83.1</c:v>
                </c:pt>
                <c:pt idx="22">
                  <c:v>80.2</c:v>
                </c:pt>
                <c:pt idx="23">
                  <c:v>74.5</c:v>
                </c:pt>
                <c:pt idx="24">
                  <c:v>76.8</c:v>
                </c:pt>
                <c:pt idx="25">
                  <c:v>76.900000000000006</c:v>
                </c:pt>
                <c:pt idx="26">
                  <c:v>84.3</c:v>
                </c:pt>
                <c:pt idx="27">
                  <c:v>87.2</c:v>
                </c:pt>
                <c:pt idx="28">
                  <c:v>88.1</c:v>
                </c:pt>
              </c:numCache>
            </c:numRef>
          </c:val>
        </c:ser>
        <c:ser>
          <c:idx val="0"/>
          <c:order val="1"/>
          <c:tx>
            <c:strRef>
              <c:f>Sheet1!$A$3</c:f>
              <c:strCache>
                <c:ptCount val="1"/>
              </c:strCache>
            </c:strRef>
          </c:tx>
          <c:spPr>
            <a:ln w="21066">
              <a:solidFill>
                <a:srgbClr val="FF0000"/>
              </a:solidFill>
              <a:prstDash val="solid"/>
            </a:ln>
          </c:spPr>
          <c:marker>
            <c:symbol val="diamond"/>
            <c:size val="2"/>
            <c:spPr>
              <a:solidFill>
                <a:schemeClr val="accent2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numRef>
              <c:f>Sheet1!$B$1:$AE$1</c:f>
              <c:numCache>
                <c:formatCode>General</c:formatCode>
                <c:ptCount val="30"/>
                <c:pt idx="0">
                  <c:v>1983</c:v>
                </c:pt>
                <c:pt idx="1">
                  <c:v>1984</c:v>
                </c:pt>
                <c:pt idx="2">
                  <c:v>1985</c:v>
                </c:pt>
                <c:pt idx="3">
                  <c:v>1986</c:v>
                </c:pt>
                <c:pt idx="4">
                  <c:v>1987</c:v>
                </c:pt>
                <c:pt idx="5">
                  <c:v>1988</c:v>
                </c:pt>
                <c:pt idx="6">
                  <c:v>1989</c:v>
                </c:pt>
                <c:pt idx="7">
                  <c:v>1990</c:v>
                </c:pt>
                <c:pt idx="8">
                  <c:v>1991</c:v>
                </c:pt>
                <c:pt idx="9">
                  <c:v>1992</c:v>
                </c:pt>
                <c:pt idx="10">
                  <c:v>1993</c:v>
                </c:pt>
                <c:pt idx="11">
                  <c:v>1994</c:v>
                </c:pt>
                <c:pt idx="12">
                  <c:v>1995</c:v>
                </c:pt>
                <c:pt idx="13">
                  <c:v>1996</c:v>
                </c:pt>
                <c:pt idx="14">
                  <c:v>1997</c:v>
                </c:pt>
                <c:pt idx="15">
                  <c:v>1998</c:v>
                </c:pt>
                <c:pt idx="16">
                  <c:v>1999</c:v>
                </c:pt>
                <c:pt idx="17">
                  <c:v>2000</c:v>
                </c:pt>
                <c:pt idx="18">
                  <c:v>2001</c:v>
                </c:pt>
                <c:pt idx="19">
                  <c:v>2002</c:v>
                </c:pt>
                <c:pt idx="20">
                  <c:v>2003</c:v>
                </c:pt>
                <c:pt idx="21">
                  <c:v>2004</c:v>
                </c:pt>
                <c:pt idx="22">
                  <c:v>2005</c:v>
                </c:pt>
                <c:pt idx="23">
                  <c:v>2006</c:v>
                </c:pt>
                <c:pt idx="24">
                  <c:v>2007</c:v>
                </c:pt>
                <c:pt idx="25">
                  <c:v>2008</c:v>
                </c:pt>
                <c:pt idx="26">
                  <c:v>2009</c:v>
                </c:pt>
                <c:pt idx="27">
                  <c:v>2010</c:v>
                </c:pt>
                <c:pt idx="28">
                  <c:v>2011</c:v>
                </c:pt>
                <c:pt idx="29">
                  <c:v>2012</c:v>
                </c:pt>
              </c:numCache>
            </c:numRef>
          </c:cat>
          <c:val>
            <c:numRef>
              <c:f>Sheet1!$B$3:$AE$3</c:f>
              <c:numCache>
                <c:formatCode>General</c:formatCode>
                <c:ptCount val="30"/>
              </c:numCache>
            </c:numRef>
          </c:val>
        </c:ser>
        <c:marker val="1"/>
        <c:axId val="108803968"/>
        <c:axId val="108806144"/>
      </c:lineChart>
      <c:catAx>
        <c:axId val="108803968"/>
        <c:scaling>
          <c:orientation val="minMax"/>
        </c:scaling>
        <c:axPos val="b"/>
        <c:numFmt formatCode="General" sourceLinked="1"/>
        <c:majorTickMark val="cross"/>
        <c:tickLblPos val="nextTo"/>
        <c:spPr>
          <a:ln w="3271">
            <a:solidFill>
              <a:schemeClr val="tx1"/>
            </a:solidFill>
            <a:prstDash val="solid"/>
          </a:ln>
        </c:spPr>
        <c:txPr>
          <a:bodyPr rot="-5400000" vert="horz"/>
          <a:lstStyle/>
          <a:p>
            <a:pPr>
              <a:defRPr sz="107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8806144"/>
        <c:crossesAt val="65"/>
        <c:lblAlgn val="ctr"/>
        <c:lblOffset val="100"/>
        <c:tickLblSkip val="1"/>
        <c:tickMarkSkip val="1"/>
      </c:catAx>
      <c:valAx>
        <c:axId val="108806144"/>
        <c:scaling>
          <c:orientation val="minMax"/>
          <c:max val="100"/>
          <c:min val="65"/>
        </c:scaling>
        <c:axPos val="l"/>
        <c:numFmt formatCode="#,##0" sourceLinked="0"/>
        <c:majorTickMark val="cross"/>
        <c:tickLblPos val="nextTo"/>
        <c:spPr>
          <a:ln w="327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03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8803968"/>
        <c:crosses val="autoZero"/>
        <c:crossBetween val="between"/>
        <c:majorUnit val="5"/>
      </c:valAx>
      <c:spPr>
        <a:noFill/>
        <a:ln w="25410">
          <a:noFill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1070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8.2444244686177184E-2"/>
          <c:y val="3.944297931658064E-2"/>
          <c:w val="0.91509770937723656"/>
          <c:h val="0.81993256225746858"/>
        </c:manualLayout>
      </c:layout>
      <c:lineChart>
        <c:grouping val="standard"/>
        <c:ser>
          <c:idx val="1"/>
          <c:order val="0"/>
          <c:tx>
            <c:strRef>
              <c:f>Sheet1!$A$2</c:f>
              <c:strCache>
                <c:ptCount val="1"/>
                <c:pt idx="0">
                  <c:v>LR + LAE</c:v>
                </c:pt>
              </c:strCache>
            </c:strRef>
          </c:tx>
          <c:spPr>
            <a:ln w="24322">
              <a:solidFill>
                <a:srgbClr val="2B7299"/>
              </a:solidFill>
              <a:prstDash val="solid"/>
            </a:ln>
          </c:spPr>
          <c:marker>
            <c:symbol val="square"/>
            <c:size val="2"/>
            <c:spPr>
              <a:solidFill>
                <a:srgbClr val="2B7299"/>
              </a:solidFill>
              <a:ln>
                <a:solidFill>
                  <a:srgbClr val="008000"/>
                </a:solidFill>
                <a:prstDash val="solid"/>
              </a:ln>
            </c:spPr>
          </c:marker>
          <c:cat>
            <c:numRef>
              <c:f>Sheet1!$B$1:$AE$1</c:f>
              <c:numCache>
                <c:formatCode>General</c:formatCode>
                <c:ptCount val="30"/>
                <c:pt idx="0">
                  <c:v>1983</c:v>
                </c:pt>
                <c:pt idx="1">
                  <c:v>1984</c:v>
                </c:pt>
                <c:pt idx="2">
                  <c:v>1985</c:v>
                </c:pt>
                <c:pt idx="3">
                  <c:v>1986</c:v>
                </c:pt>
                <c:pt idx="4">
                  <c:v>1987</c:v>
                </c:pt>
                <c:pt idx="5">
                  <c:v>1988</c:v>
                </c:pt>
                <c:pt idx="6">
                  <c:v>1989</c:v>
                </c:pt>
                <c:pt idx="7">
                  <c:v>1990</c:v>
                </c:pt>
                <c:pt idx="8">
                  <c:v>1991</c:v>
                </c:pt>
                <c:pt idx="9">
                  <c:v>1992</c:v>
                </c:pt>
                <c:pt idx="10">
                  <c:v>1993</c:v>
                </c:pt>
                <c:pt idx="11">
                  <c:v>1994</c:v>
                </c:pt>
                <c:pt idx="12">
                  <c:v>1995</c:v>
                </c:pt>
                <c:pt idx="13">
                  <c:v>1996</c:v>
                </c:pt>
                <c:pt idx="14">
                  <c:v>1997</c:v>
                </c:pt>
                <c:pt idx="15">
                  <c:v>1998</c:v>
                </c:pt>
                <c:pt idx="16">
                  <c:v>1999</c:v>
                </c:pt>
                <c:pt idx="17">
                  <c:v>2000</c:v>
                </c:pt>
                <c:pt idx="18">
                  <c:v>2001</c:v>
                </c:pt>
                <c:pt idx="19">
                  <c:v>2002</c:v>
                </c:pt>
                <c:pt idx="20">
                  <c:v>2003</c:v>
                </c:pt>
                <c:pt idx="21">
                  <c:v>2004</c:v>
                </c:pt>
                <c:pt idx="22">
                  <c:v>2005</c:v>
                </c:pt>
                <c:pt idx="23">
                  <c:v>2006</c:v>
                </c:pt>
                <c:pt idx="24">
                  <c:v>2007</c:v>
                </c:pt>
                <c:pt idx="25">
                  <c:v>2008</c:v>
                </c:pt>
                <c:pt idx="26">
                  <c:v>2009</c:v>
                </c:pt>
                <c:pt idx="27">
                  <c:v>2010</c:v>
                </c:pt>
                <c:pt idx="28">
                  <c:v>2011</c:v>
                </c:pt>
                <c:pt idx="29">
                  <c:v>2012</c:v>
                </c:pt>
              </c:numCache>
            </c:numRef>
          </c:cat>
          <c:val>
            <c:numRef>
              <c:f>Sheet1!$B$2:$AE$2</c:f>
              <c:numCache>
                <c:formatCode>0.0</c:formatCode>
                <c:ptCount val="30"/>
                <c:pt idx="0">
                  <c:v>133.80000000000001</c:v>
                </c:pt>
                <c:pt idx="1">
                  <c:v>144.9</c:v>
                </c:pt>
                <c:pt idx="2">
                  <c:v>152.80000000000001</c:v>
                </c:pt>
                <c:pt idx="3">
                  <c:v>126</c:v>
                </c:pt>
                <c:pt idx="4">
                  <c:v>108.5</c:v>
                </c:pt>
                <c:pt idx="5">
                  <c:v>106.2</c:v>
                </c:pt>
                <c:pt idx="6">
                  <c:v>73.099999999999994</c:v>
                </c:pt>
                <c:pt idx="7">
                  <c:v>86.4</c:v>
                </c:pt>
                <c:pt idx="8">
                  <c:v>83.4</c:v>
                </c:pt>
                <c:pt idx="9">
                  <c:v>107</c:v>
                </c:pt>
                <c:pt idx="10">
                  <c:v>87.5</c:v>
                </c:pt>
                <c:pt idx="11">
                  <c:v>75.900000000000006</c:v>
                </c:pt>
                <c:pt idx="12">
                  <c:v>79</c:v>
                </c:pt>
                <c:pt idx="13">
                  <c:v>84.8</c:v>
                </c:pt>
                <c:pt idx="14">
                  <c:v>83.2</c:v>
                </c:pt>
                <c:pt idx="15">
                  <c:v>91.4</c:v>
                </c:pt>
                <c:pt idx="16">
                  <c:v>104.5</c:v>
                </c:pt>
                <c:pt idx="17">
                  <c:v>110.1</c:v>
                </c:pt>
                <c:pt idx="18">
                  <c:v>131.30000000000001</c:v>
                </c:pt>
                <c:pt idx="19">
                  <c:v>123.2</c:v>
                </c:pt>
                <c:pt idx="20">
                  <c:v>120.1</c:v>
                </c:pt>
                <c:pt idx="21">
                  <c:v>95.2</c:v>
                </c:pt>
                <c:pt idx="22">
                  <c:v>83.9</c:v>
                </c:pt>
                <c:pt idx="23">
                  <c:v>72.3</c:v>
                </c:pt>
                <c:pt idx="24">
                  <c:v>62.4</c:v>
                </c:pt>
                <c:pt idx="25">
                  <c:v>56.2</c:v>
                </c:pt>
                <c:pt idx="26">
                  <c:v>61.3</c:v>
                </c:pt>
                <c:pt idx="27">
                  <c:v>56.3</c:v>
                </c:pt>
                <c:pt idx="28">
                  <c:v>60.5</c:v>
                </c:pt>
              </c:numCache>
            </c:numRef>
          </c:val>
        </c:ser>
        <c:ser>
          <c:idx val="0"/>
          <c:order val="1"/>
          <c:tx>
            <c:strRef>
              <c:f>Sheet1!$A$3</c:f>
              <c:strCache>
                <c:ptCount val="1"/>
              </c:strCache>
            </c:strRef>
          </c:tx>
          <c:spPr>
            <a:ln w="21066">
              <a:solidFill>
                <a:srgbClr val="FF0000"/>
              </a:solidFill>
              <a:prstDash val="solid"/>
            </a:ln>
          </c:spPr>
          <c:marker>
            <c:symbol val="diamond"/>
            <c:size val="2"/>
            <c:spPr>
              <a:solidFill>
                <a:schemeClr val="accent2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numRef>
              <c:f>Sheet1!$B$1:$AE$1</c:f>
              <c:numCache>
                <c:formatCode>General</c:formatCode>
                <c:ptCount val="30"/>
                <c:pt idx="0">
                  <c:v>1983</c:v>
                </c:pt>
                <c:pt idx="1">
                  <c:v>1984</c:v>
                </c:pt>
                <c:pt idx="2">
                  <c:v>1985</c:v>
                </c:pt>
                <c:pt idx="3">
                  <c:v>1986</c:v>
                </c:pt>
                <c:pt idx="4">
                  <c:v>1987</c:v>
                </c:pt>
                <c:pt idx="5">
                  <c:v>1988</c:v>
                </c:pt>
                <c:pt idx="6">
                  <c:v>1989</c:v>
                </c:pt>
                <c:pt idx="7">
                  <c:v>1990</c:v>
                </c:pt>
                <c:pt idx="8">
                  <c:v>1991</c:v>
                </c:pt>
                <c:pt idx="9">
                  <c:v>1992</c:v>
                </c:pt>
                <c:pt idx="10">
                  <c:v>1993</c:v>
                </c:pt>
                <c:pt idx="11">
                  <c:v>1994</c:v>
                </c:pt>
                <c:pt idx="12">
                  <c:v>1995</c:v>
                </c:pt>
                <c:pt idx="13">
                  <c:v>1996</c:v>
                </c:pt>
                <c:pt idx="14">
                  <c:v>1997</c:v>
                </c:pt>
                <c:pt idx="15">
                  <c:v>1998</c:v>
                </c:pt>
                <c:pt idx="16">
                  <c:v>1999</c:v>
                </c:pt>
                <c:pt idx="17">
                  <c:v>2000</c:v>
                </c:pt>
                <c:pt idx="18">
                  <c:v>2001</c:v>
                </c:pt>
                <c:pt idx="19">
                  <c:v>2002</c:v>
                </c:pt>
                <c:pt idx="20">
                  <c:v>2003</c:v>
                </c:pt>
                <c:pt idx="21">
                  <c:v>2004</c:v>
                </c:pt>
                <c:pt idx="22">
                  <c:v>2005</c:v>
                </c:pt>
                <c:pt idx="23">
                  <c:v>2006</c:v>
                </c:pt>
                <c:pt idx="24">
                  <c:v>2007</c:v>
                </c:pt>
                <c:pt idx="25">
                  <c:v>2008</c:v>
                </c:pt>
                <c:pt idx="26">
                  <c:v>2009</c:v>
                </c:pt>
                <c:pt idx="27">
                  <c:v>2010</c:v>
                </c:pt>
                <c:pt idx="28">
                  <c:v>2011</c:v>
                </c:pt>
                <c:pt idx="29">
                  <c:v>2012</c:v>
                </c:pt>
              </c:numCache>
            </c:numRef>
          </c:cat>
          <c:val>
            <c:numRef>
              <c:f>Sheet1!$B$3:$AE$3</c:f>
              <c:numCache>
                <c:formatCode>General</c:formatCode>
                <c:ptCount val="30"/>
              </c:numCache>
            </c:numRef>
          </c:val>
        </c:ser>
        <c:marker val="1"/>
        <c:axId val="111414656"/>
        <c:axId val="111420928"/>
      </c:lineChart>
      <c:catAx>
        <c:axId val="111414656"/>
        <c:scaling>
          <c:orientation val="minMax"/>
        </c:scaling>
        <c:axPos val="b"/>
        <c:numFmt formatCode="General" sourceLinked="1"/>
        <c:majorTickMark val="cross"/>
        <c:tickLblPos val="nextTo"/>
        <c:spPr>
          <a:ln w="3271">
            <a:solidFill>
              <a:schemeClr val="tx1"/>
            </a:solidFill>
            <a:prstDash val="solid"/>
          </a:ln>
        </c:spPr>
        <c:txPr>
          <a:bodyPr rot="-5400000" vert="horz"/>
          <a:lstStyle/>
          <a:p>
            <a:pPr>
              <a:defRPr sz="107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1420928"/>
        <c:crossesAt val="50"/>
        <c:lblAlgn val="ctr"/>
        <c:lblOffset val="100"/>
        <c:tickLblSkip val="1"/>
        <c:tickMarkSkip val="1"/>
      </c:catAx>
      <c:valAx>
        <c:axId val="111420928"/>
        <c:scaling>
          <c:orientation val="minMax"/>
          <c:max val="160"/>
          <c:min val="50"/>
        </c:scaling>
        <c:axPos val="l"/>
        <c:numFmt formatCode="#,##0" sourceLinked="0"/>
        <c:majorTickMark val="cross"/>
        <c:tickLblPos val="nextTo"/>
        <c:spPr>
          <a:ln w="327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03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1414656"/>
        <c:crosses val="autoZero"/>
        <c:crossBetween val="between"/>
        <c:majorUnit val="10"/>
      </c:valAx>
      <c:spPr>
        <a:noFill/>
        <a:ln w="25410">
          <a:noFill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1070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8.2444244686177184E-2"/>
          <c:y val="3.944297931658064E-2"/>
          <c:w val="0.91509770937723656"/>
          <c:h val="0.81993256225746858"/>
        </c:manualLayout>
      </c:layout>
      <c:lineChart>
        <c:grouping val="standard"/>
        <c:ser>
          <c:idx val="1"/>
          <c:order val="0"/>
          <c:tx>
            <c:strRef>
              <c:f>Sheet1!$A$2</c:f>
              <c:strCache>
                <c:ptCount val="1"/>
                <c:pt idx="0">
                  <c:v>LR + LAE</c:v>
                </c:pt>
              </c:strCache>
            </c:strRef>
          </c:tx>
          <c:spPr>
            <a:ln w="24322">
              <a:solidFill>
                <a:srgbClr val="2B7299"/>
              </a:solidFill>
              <a:prstDash val="solid"/>
            </a:ln>
          </c:spPr>
          <c:marker>
            <c:symbol val="square"/>
            <c:size val="2"/>
            <c:spPr>
              <a:solidFill>
                <a:srgbClr val="2B7299"/>
              </a:solidFill>
              <a:ln>
                <a:solidFill>
                  <a:srgbClr val="008000"/>
                </a:solidFill>
                <a:prstDash val="solid"/>
              </a:ln>
            </c:spPr>
          </c:marker>
          <c:cat>
            <c:numRef>
              <c:f>Sheet1!$B$1:$AE$1</c:f>
              <c:numCache>
                <c:formatCode>General</c:formatCode>
                <c:ptCount val="30"/>
                <c:pt idx="0">
                  <c:v>1983</c:v>
                </c:pt>
                <c:pt idx="1">
                  <c:v>1984</c:v>
                </c:pt>
                <c:pt idx="2">
                  <c:v>1985</c:v>
                </c:pt>
                <c:pt idx="3">
                  <c:v>1986</c:v>
                </c:pt>
                <c:pt idx="4">
                  <c:v>1987</c:v>
                </c:pt>
                <c:pt idx="5">
                  <c:v>1988</c:v>
                </c:pt>
                <c:pt idx="6">
                  <c:v>1989</c:v>
                </c:pt>
                <c:pt idx="7">
                  <c:v>1990</c:v>
                </c:pt>
                <c:pt idx="8">
                  <c:v>1991</c:v>
                </c:pt>
                <c:pt idx="9">
                  <c:v>1992</c:v>
                </c:pt>
                <c:pt idx="10">
                  <c:v>1993</c:v>
                </c:pt>
                <c:pt idx="11">
                  <c:v>1994</c:v>
                </c:pt>
                <c:pt idx="12">
                  <c:v>1995</c:v>
                </c:pt>
                <c:pt idx="13">
                  <c:v>1996</c:v>
                </c:pt>
                <c:pt idx="14">
                  <c:v>1997</c:v>
                </c:pt>
                <c:pt idx="15">
                  <c:v>1998</c:v>
                </c:pt>
                <c:pt idx="16">
                  <c:v>1999</c:v>
                </c:pt>
                <c:pt idx="17">
                  <c:v>2000</c:v>
                </c:pt>
                <c:pt idx="18">
                  <c:v>2001</c:v>
                </c:pt>
                <c:pt idx="19">
                  <c:v>2002</c:v>
                </c:pt>
                <c:pt idx="20">
                  <c:v>2003</c:v>
                </c:pt>
                <c:pt idx="21">
                  <c:v>2004</c:v>
                </c:pt>
                <c:pt idx="22">
                  <c:v>2005</c:v>
                </c:pt>
                <c:pt idx="23">
                  <c:v>2006</c:v>
                </c:pt>
                <c:pt idx="24">
                  <c:v>2007</c:v>
                </c:pt>
                <c:pt idx="25">
                  <c:v>2008</c:v>
                </c:pt>
                <c:pt idx="26">
                  <c:v>2009</c:v>
                </c:pt>
                <c:pt idx="27">
                  <c:v>2010</c:v>
                </c:pt>
                <c:pt idx="28">
                  <c:v>2011</c:v>
                </c:pt>
                <c:pt idx="29">
                  <c:v>2012</c:v>
                </c:pt>
              </c:numCache>
            </c:numRef>
          </c:cat>
          <c:val>
            <c:numRef>
              <c:f>Sheet1!$B$2:$AE$2</c:f>
              <c:numCache>
                <c:formatCode>0.0</c:formatCode>
                <c:ptCount val="30"/>
                <c:pt idx="0">
                  <c:v>82.6</c:v>
                </c:pt>
                <c:pt idx="1">
                  <c:v>95.4</c:v>
                </c:pt>
                <c:pt idx="2">
                  <c:v>87.8</c:v>
                </c:pt>
                <c:pt idx="3">
                  <c:v>63.4</c:v>
                </c:pt>
                <c:pt idx="4">
                  <c:v>56.8</c:v>
                </c:pt>
                <c:pt idx="5">
                  <c:v>59.3</c:v>
                </c:pt>
                <c:pt idx="6">
                  <c:v>69.099999999999994</c:v>
                </c:pt>
                <c:pt idx="7">
                  <c:v>71.400000000000006</c:v>
                </c:pt>
                <c:pt idx="8">
                  <c:v>73.400000000000006</c:v>
                </c:pt>
                <c:pt idx="9">
                  <c:v>89.5</c:v>
                </c:pt>
                <c:pt idx="10">
                  <c:v>79.2</c:v>
                </c:pt>
                <c:pt idx="11">
                  <c:v>82.4</c:v>
                </c:pt>
                <c:pt idx="12">
                  <c:v>83.1</c:v>
                </c:pt>
                <c:pt idx="13">
                  <c:v>82.4</c:v>
                </c:pt>
                <c:pt idx="14">
                  <c:v>74.7</c:v>
                </c:pt>
                <c:pt idx="15">
                  <c:v>73.400000000000006</c:v>
                </c:pt>
                <c:pt idx="16">
                  <c:v>81.400000000000006</c:v>
                </c:pt>
                <c:pt idx="17">
                  <c:v>79.900000000000006</c:v>
                </c:pt>
                <c:pt idx="18">
                  <c:v>85.5</c:v>
                </c:pt>
                <c:pt idx="19">
                  <c:v>72</c:v>
                </c:pt>
                <c:pt idx="20">
                  <c:v>67.2</c:v>
                </c:pt>
                <c:pt idx="21">
                  <c:v>67.7</c:v>
                </c:pt>
                <c:pt idx="22">
                  <c:v>64.099999999999994</c:v>
                </c:pt>
                <c:pt idx="23">
                  <c:v>59</c:v>
                </c:pt>
                <c:pt idx="24">
                  <c:v>56.7</c:v>
                </c:pt>
                <c:pt idx="25">
                  <c:v>68.900000000000006</c:v>
                </c:pt>
                <c:pt idx="26">
                  <c:v>61.5</c:v>
                </c:pt>
                <c:pt idx="27">
                  <c:v>64.599999999999994</c:v>
                </c:pt>
                <c:pt idx="28">
                  <c:v>78</c:v>
                </c:pt>
              </c:numCache>
            </c:numRef>
          </c:val>
        </c:ser>
        <c:ser>
          <c:idx val="0"/>
          <c:order val="1"/>
          <c:tx>
            <c:strRef>
              <c:f>Sheet1!$A$3</c:f>
              <c:strCache>
                <c:ptCount val="1"/>
              </c:strCache>
            </c:strRef>
          </c:tx>
          <c:spPr>
            <a:ln w="21066">
              <a:solidFill>
                <a:srgbClr val="FF0000"/>
              </a:solidFill>
              <a:prstDash val="solid"/>
            </a:ln>
          </c:spPr>
          <c:marker>
            <c:symbol val="diamond"/>
            <c:size val="2"/>
            <c:spPr>
              <a:solidFill>
                <a:schemeClr val="accent2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numRef>
              <c:f>Sheet1!$B$1:$AE$1</c:f>
              <c:numCache>
                <c:formatCode>General</c:formatCode>
                <c:ptCount val="30"/>
                <c:pt idx="0">
                  <c:v>1983</c:v>
                </c:pt>
                <c:pt idx="1">
                  <c:v>1984</c:v>
                </c:pt>
                <c:pt idx="2">
                  <c:v>1985</c:v>
                </c:pt>
                <c:pt idx="3">
                  <c:v>1986</c:v>
                </c:pt>
                <c:pt idx="4">
                  <c:v>1987</c:v>
                </c:pt>
                <c:pt idx="5">
                  <c:v>1988</c:v>
                </c:pt>
                <c:pt idx="6">
                  <c:v>1989</c:v>
                </c:pt>
                <c:pt idx="7">
                  <c:v>1990</c:v>
                </c:pt>
                <c:pt idx="8">
                  <c:v>1991</c:v>
                </c:pt>
                <c:pt idx="9">
                  <c:v>1992</c:v>
                </c:pt>
                <c:pt idx="10">
                  <c:v>1993</c:v>
                </c:pt>
                <c:pt idx="11">
                  <c:v>1994</c:v>
                </c:pt>
                <c:pt idx="12">
                  <c:v>1995</c:v>
                </c:pt>
                <c:pt idx="13">
                  <c:v>1996</c:v>
                </c:pt>
                <c:pt idx="14">
                  <c:v>1997</c:v>
                </c:pt>
                <c:pt idx="15">
                  <c:v>1998</c:v>
                </c:pt>
                <c:pt idx="16">
                  <c:v>1999</c:v>
                </c:pt>
                <c:pt idx="17">
                  <c:v>2000</c:v>
                </c:pt>
                <c:pt idx="18">
                  <c:v>2001</c:v>
                </c:pt>
                <c:pt idx="19">
                  <c:v>2002</c:v>
                </c:pt>
                <c:pt idx="20">
                  <c:v>2003</c:v>
                </c:pt>
                <c:pt idx="21">
                  <c:v>2004</c:v>
                </c:pt>
                <c:pt idx="22">
                  <c:v>2005</c:v>
                </c:pt>
                <c:pt idx="23">
                  <c:v>2006</c:v>
                </c:pt>
                <c:pt idx="24">
                  <c:v>2007</c:v>
                </c:pt>
                <c:pt idx="25">
                  <c:v>2008</c:v>
                </c:pt>
                <c:pt idx="26">
                  <c:v>2009</c:v>
                </c:pt>
                <c:pt idx="27">
                  <c:v>2010</c:v>
                </c:pt>
                <c:pt idx="28">
                  <c:v>2011</c:v>
                </c:pt>
                <c:pt idx="29">
                  <c:v>2012</c:v>
                </c:pt>
              </c:numCache>
            </c:numRef>
          </c:cat>
          <c:val>
            <c:numRef>
              <c:f>Sheet1!$B$3:$AE$3</c:f>
              <c:numCache>
                <c:formatCode>General</c:formatCode>
                <c:ptCount val="30"/>
              </c:numCache>
            </c:numRef>
          </c:val>
        </c:ser>
        <c:marker val="1"/>
        <c:axId val="111555712"/>
        <c:axId val="111557632"/>
      </c:lineChart>
      <c:catAx>
        <c:axId val="111555712"/>
        <c:scaling>
          <c:orientation val="minMax"/>
        </c:scaling>
        <c:axPos val="b"/>
        <c:numFmt formatCode="General" sourceLinked="1"/>
        <c:majorTickMark val="cross"/>
        <c:tickLblPos val="nextTo"/>
        <c:spPr>
          <a:ln w="3271">
            <a:solidFill>
              <a:schemeClr val="tx1"/>
            </a:solidFill>
            <a:prstDash val="solid"/>
          </a:ln>
        </c:spPr>
        <c:txPr>
          <a:bodyPr rot="-5400000" vert="horz"/>
          <a:lstStyle/>
          <a:p>
            <a:pPr>
              <a:defRPr sz="107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1557632"/>
        <c:crossesAt val="50"/>
        <c:lblAlgn val="ctr"/>
        <c:lblOffset val="100"/>
        <c:tickLblSkip val="1"/>
        <c:tickMarkSkip val="1"/>
      </c:catAx>
      <c:valAx>
        <c:axId val="111557632"/>
        <c:scaling>
          <c:orientation val="minMax"/>
          <c:max val="100"/>
          <c:min val="50"/>
        </c:scaling>
        <c:axPos val="l"/>
        <c:numFmt formatCode="#,##0" sourceLinked="0"/>
        <c:majorTickMark val="cross"/>
        <c:tickLblPos val="nextTo"/>
        <c:spPr>
          <a:ln w="327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03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1555712"/>
        <c:crosses val="autoZero"/>
        <c:crossBetween val="between"/>
        <c:majorUnit val="10"/>
      </c:valAx>
      <c:spPr>
        <a:noFill/>
        <a:ln w="25410">
          <a:noFill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1070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pPr>
              <a:defRPr/>
            </a:pPr>
            <a:fld id="{97579662-6B57-4E47-956F-A60ACE90BE2C}" type="datetimeFigureOut">
              <a:rPr lang="en-US"/>
              <a:pPr>
                <a:defRPr/>
              </a:pPr>
              <a:t>9/16/2013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pPr>
              <a:defRPr/>
            </a:pPr>
            <a:fld id="{2C8AB44A-357B-43EA-82C3-7032883B24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74B6975-BA36-4228-BAE3-939A86DCE1AD}" type="datetimeFigureOut">
              <a:rPr lang="en-US"/>
              <a:pPr>
                <a:defRPr/>
              </a:pPr>
              <a:t>9/16/2013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33103504-DE8E-4F46-B697-940A0307E74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Rectangle 3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40427DE-80C7-43EA-A238-346EDEF7CF23}" type="slidenum">
              <a:rPr lang="en-US" smtClean="0"/>
              <a:pPr>
                <a:defRPr/>
              </a:pPr>
              <a:t>1</a:t>
            </a:fld>
            <a:endParaRPr lang="en-US" dirty="0" smtClean="0"/>
          </a:p>
        </p:txBody>
      </p:sp>
      <p:sp>
        <p:nvSpPr>
          <p:cNvPr id="1136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366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715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z="2400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817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z="2400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34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114" name="Rectangle 3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7A14981-DABF-4B38-9052-B1EA31A6B2E7}" type="slidenum">
              <a:rPr lang="en-US" smtClean="0">
                <a:latin typeface="Arial" pitchFamily="34" charset="0"/>
              </a:rPr>
              <a:pPr/>
              <a:t>23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2181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81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6" name="Rectangle 3"/>
          <p:cNvSpPr txBox="1">
            <a:spLocks noGrp="1" noChangeArrowheads="1"/>
          </p:cNvSpPr>
          <p:nvPr/>
        </p:nvSpPr>
        <p:spPr bwMode="auto">
          <a:xfrm>
            <a:off x="3152775" y="9042400"/>
            <a:ext cx="708025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46314" tIns="46931" rIns="46314" bIns="46931" anchor="b">
            <a:spAutoFit/>
          </a:bodyPr>
          <a:lstStyle/>
          <a:p>
            <a:pPr algn="ctr" defTabSz="938213"/>
            <a:fld id="{6C6F49FB-877A-4CBC-9E41-7EC1764B9E4C}" type="slidenum">
              <a:rPr lang="en-US" sz="1000">
                <a:latin typeface="Calibri" pitchFamily="34" charset="0"/>
              </a:rPr>
              <a:pPr algn="ctr" defTabSz="938213"/>
              <a:t>24</a:t>
            </a:fld>
            <a:endParaRPr lang="en-US" sz="1000">
              <a:latin typeface="Calibri" pitchFamily="34" charset="0"/>
            </a:endParaRPr>
          </a:p>
        </p:txBody>
      </p:sp>
      <p:sp>
        <p:nvSpPr>
          <p:cNvPr id="200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070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Rectangle 3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C58D4FD-55E0-404A-B81E-7C6FC6308DE2}" type="slidenum">
              <a:rPr lang="en-US" smtClean="0"/>
              <a:pPr>
                <a:defRPr/>
              </a:pPr>
              <a:t>2</a:t>
            </a:fld>
            <a:endParaRPr lang="en-US" smtClean="0"/>
          </a:p>
        </p:txBody>
      </p:sp>
      <p:sp>
        <p:nvSpPr>
          <p:cNvPr id="921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818" name="Rectangle 3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153726" y="9046822"/>
            <a:ext cx="706129" cy="247989"/>
          </a:xfrm>
        </p:spPr>
        <p:txBody>
          <a:bodyPr/>
          <a:lstStyle/>
          <a:p>
            <a:pPr>
              <a:defRPr/>
            </a:pPr>
            <a:fld id="{938F789B-0BA8-4A49-AFC3-8C639E029E1C}" type="slidenum">
              <a:rPr lang="en-US" smtClean="0"/>
              <a:pPr>
                <a:defRPr/>
              </a:pPr>
              <a:t>3</a:t>
            </a:fld>
            <a:endParaRPr lang="en-US" smtClean="0"/>
          </a:p>
        </p:txBody>
      </p:sp>
      <p:sp>
        <p:nvSpPr>
          <p:cNvPr id="266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3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60B1607-42E9-4F12-A3EA-99F3511AF610}" type="slidenum">
              <a:rPr lang="en-US" smtClean="0"/>
              <a:pPr>
                <a:defRPr/>
              </a:pPr>
              <a:t>10</a:t>
            </a:fld>
            <a:endParaRPr lang="en-US" smtClean="0"/>
          </a:p>
        </p:txBody>
      </p:sp>
      <p:sp>
        <p:nvSpPr>
          <p:cNvPr id="1167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674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818" name="Rectangle 3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153726" y="9046822"/>
            <a:ext cx="706129" cy="247989"/>
          </a:xfrm>
        </p:spPr>
        <p:txBody>
          <a:bodyPr/>
          <a:lstStyle/>
          <a:p>
            <a:pPr>
              <a:defRPr/>
            </a:pPr>
            <a:fld id="{938F789B-0BA8-4A49-AFC3-8C639E029E1C}" type="slidenum">
              <a:rPr lang="en-US" smtClean="0"/>
              <a:pPr>
                <a:defRPr/>
              </a:pPr>
              <a:t>12</a:t>
            </a:fld>
            <a:endParaRPr lang="en-US" smtClean="0"/>
          </a:p>
        </p:txBody>
      </p:sp>
      <p:sp>
        <p:nvSpPr>
          <p:cNvPr id="266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6" name="Rectangle 3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153726" y="9046823"/>
            <a:ext cx="706129" cy="247989"/>
          </a:xfrm>
        </p:spPr>
        <p:txBody>
          <a:bodyPr/>
          <a:lstStyle/>
          <a:p>
            <a:pPr defTabSz="929924">
              <a:defRPr/>
            </a:pPr>
            <a:fld id="{997B1A37-7284-48D3-AB21-085E11E2C639}" type="slidenum">
              <a:rPr lang="en-US" smtClean="0">
                <a:solidFill>
                  <a:srgbClr val="000000"/>
                </a:solidFill>
              </a:rPr>
              <a:pPr defTabSz="929924">
                <a:defRPr/>
              </a:pPr>
              <a:t>13</a:t>
            </a:fld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2447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47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z="2400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6" name="Rectangle 3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BA0F53B-08EA-4073-80AE-4E886F043ACC}" type="slidenum">
              <a:rPr lang="en-US" smtClean="0"/>
              <a:pPr>
                <a:defRPr/>
              </a:pPr>
              <a:t>14</a:t>
            </a:fld>
            <a:endParaRPr lang="en-US" smtClean="0"/>
          </a:p>
        </p:txBody>
      </p:sp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58" name="Rectangle 3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7E59934-3693-4FEF-A0AD-DAF849EA3E6D}" type="slidenum">
              <a:rPr lang="en-US" smtClean="0"/>
              <a:pPr>
                <a:defRPr/>
              </a:pPr>
              <a:t>16</a:t>
            </a:fld>
            <a:endParaRPr lang="en-US" smtClean="0"/>
          </a:p>
        </p:txBody>
      </p:sp>
      <p:sp>
        <p:nvSpPr>
          <p:cNvPr id="1146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469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3"/>
          <p:cNvSpPr txBox="1">
            <a:spLocks noGrp="1" noChangeArrowheads="1"/>
          </p:cNvSpPr>
          <p:nvPr/>
        </p:nvSpPr>
        <p:spPr bwMode="auto">
          <a:xfrm>
            <a:off x="3153726" y="9046822"/>
            <a:ext cx="706129" cy="2479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45946" tIns="46559" rIns="45946" bIns="46559" anchor="b">
            <a:spAutoFit/>
          </a:bodyPr>
          <a:lstStyle/>
          <a:p>
            <a:pPr algn="ctr" defTabSz="931670"/>
            <a:fld id="{E9565180-8486-4D0E-8C23-611864437D81}" type="slidenum">
              <a:rPr lang="en-US" sz="1000"/>
              <a:pPr algn="ctr" defTabSz="931670"/>
              <a:t>17</a:t>
            </a:fld>
            <a:endParaRPr lang="en-US" sz="1000" dirty="0"/>
          </a:p>
        </p:txBody>
      </p:sp>
      <p:sp>
        <p:nvSpPr>
          <p:cNvPr id="153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46125" tIns="46125" rIns="46125" bIns="46125"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183"/>
          <p:cNvSpPr>
            <a:spLocks noChangeArrowheads="1"/>
          </p:cNvSpPr>
          <p:nvPr userDrawn="1"/>
        </p:nvSpPr>
        <p:spPr bwMode="white"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5" name="Picture 1188" descr="Title Page bar_112409_1pm"/>
          <p:cNvPicPr>
            <a:picLocks noChangeAspect="1" noChangeArrowheads="1"/>
          </p:cNvPicPr>
          <p:nvPr userDrawn="1"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268288"/>
            <a:ext cx="9144000" cy="197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1180"/>
          <p:cNvSpPr>
            <a:spLocks noChangeArrowheads="1"/>
          </p:cNvSpPr>
          <p:nvPr userDrawn="1"/>
        </p:nvSpPr>
        <p:spPr bwMode="auto">
          <a:xfrm>
            <a:off x="0" y="6556375"/>
            <a:ext cx="9144000" cy="301625"/>
          </a:xfrm>
          <a:prstGeom prst="rect">
            <a:avLst/>
          </a:prstGeom>
          <a:solidFill>
            <a:srgbClr val="225A7A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7" name="Picture 1181"/>
          <p:cNvPicPr>
            <a:picLocks noChangeAspect="1" noChangeArrowheads="1"/>
          </p:cNvPicPr>
          <p:nvPr userDrawn="1"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051175" y="838200"/>
            <a:ext cx="3032125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78" name="Rectangle 1082"/>
          <p:cNvSpPr>
            <a:spLocks noGrp="1" noChangeArrowheads="1"/>
          </p:cNvSpPr>
          <p:nvPr>
            <p:ph type="ctrTitle"/>
          </p:nvPr>
        </p:nvSpPr>
        <p:spPr bwMode="auto">
          <a:xfrm>
            <a:off x="685800" y="2979738"/>
            <a:ext cx="7772400" cy="649287"/>
          </a:xfrm>
          <a:ln algn="ctr"/>
        </p:spPr>
        <p:txBody>
          <a:bodyPr>
            <a:spAutoFit/>
          </a:bodyPr>
          <a:lstStyle>
            <a:lvl1pPr algn="ctr">
              <a:lnSpc>
                <a:spcPct val="85000"/>
              </a:lnSpc>
              <a:spcBef>
                <a:spcPct val="40000"/>
              </a:spcBef>
              <a:defRPr sz="4300" smtClean="0">
                <a:solidFill>
                  <a:schemeClr val="accent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</a:p>
        </p:txBody>
      </p:sp>
      <p:sp>
        <p:nvSpPr>
          <p:cNvPr id="81979" name="Rectangle 1083"/>
          <p:cNvSpPr>
            <a:spLocks noGrp="1" noChangeArrowheads="1"/>
          </p:cNvSpPr>
          <p:nvPr>
            <p:ph type="subTitle" idx="1"/>
          </p:nvPr>
        </p:nvSpPr>
        <p:spPr>
          <a:xfrm>
            <a:off x="668338" y="4867275"/>
            <a:ext cx="7807325" cy="430213"/>
          </a:xfrm>
        </p:spPr>
        <p:txBody>
          <a:bodyPr>
            <a:spAutoFit/>
          </a:bodyPr>
          <a:lstStyle>
            <a:lvl1pPr marL="0" indent="0" algn="ctr">
              <a:lnSpc>
                <a:spcPct val="85000"/>
              </a:lnSpc>
              <a:spcBef>
                <a:spcPct val="25000"/>
              </a:spcBef>
              <a:buFont typeface="Wingdings" pitchFamily="2" charset="2"/>
              <a:buNone/>
              <a:defRPr sz="2600" b="1" smtClean="0">
                <a:solidFill>
                  <a:srgbClr val="225A7A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</a:p>
        </p:txBody>
      </p:sp>
      <p:sp>
        <p:nvSpPr>
          <p:cNvPr id="8" name="Rectangle 118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12/01/09 - 9pm</a:t>
            </a:r>
          </a:p>
        </p:txBody>
      </p:sp>
      <p:sp>
        <p:nvSpPr>
          <p:cNvPr id="9" name="Rectangle 118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eSlide – P6466 – The Financial Crisis and the Future of the P/C</a:t>
            </a:r>
          </a:p>
        </p:txBody>
      </p:sp>
      <p:sp>
        <p:nvSpPr>
          <p:cNvPr id="10" name="Rectangle 118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Aft>
                <a:spcPts val="0"/>
              </a:spcAft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9F3720F5-75E1-4E45-8815-2A54EDC8B41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12/01/09 - 9pm</a:t>
            </a:r>
          </a:p>
        </p:txBody>
      </p:sp>
      <p:sp>
        <p:nvSpPr>
          <p:cNvPr id="5" name="Rectangle 10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eSlide – P6466 – The Financial Crisis and the Future of the P/C</a:t>
            </a:r>
          </a:p>
        </p:txBody>
      </p:sp>
      <p:sp>
        <p:nvSpPr>
          <p:cNvPr id="6" name="Rectangle 11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Aft>
                <a:spcPts val="0"/>
              </a:spcAft>
              <a:defRPr/>
            </a:lvl1pPr>
          </a:lstStyle>
          <a:p>
            <a:pPr>
              <a:defRPr/>
            </a:pPr>
            <a:fld id="{202BC5B1-DA2D-421A-AE71-8345D3F38EB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/>
        <p:txBody>
          <a:bodyPr lIns="91440" rIns="91440" rtlCol="0"/>
          <a:lstStyle/>
          <a:p>
            <a:pPr lvl="0"/>
            <a:endParaRPr lang="en-US" noProof="0" dirty="0" smtClean="0"/>
          </a:p>
        </p:txBody>
      </p:sp>
      <p:sp>
        <p:nvSpPr>
          <p:cNvPr id="4" name="Rectangle 10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12/01/09 - 9pm</a:t>
            </a:r>
          </a:p>
        </p:txBody>
      </p:sp>
      <p:sp>
        <p:nvSpPr>
          <p:cNvPr id="5" name="Rectangle 10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eSlide – P6466 – The Financial Crisis and the Future of the P/C</a:t>
            </a:r>
          </a:p>
        </p:txBody>
      </p:sp>
      <p:sp>
        <p:nvSpPr>
          <p:cNvPr id="6" name="Rectangle 11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Aft>
                <a:spcPts val="0"/>
              </a:spcAft>
              <a:defRPr/>
            </a:lvl1pPr>
          </a:lstStyle>
          <a:p>
            <a:pPr>
              <a:defRPr/>
            </a:pPr>
            <a:fld id="{CC45820B-4401-4DF1-832C-A1F3ABBF397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8450" y="90488"/>
            <a:ext cx="7400925" cy="8604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95300" y="1647825"/>
            <a:ext cx="8153400" cy="4652963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10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12/01/09 - 9pm</a:t>
            </a:r>
          </a:p>
        </p:txBody>
      </p:sp>
      <p:sp>
        <p:nvSpPr>
          <p:cNvPr id="5" name="Rectangle 10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eSlide – P6466 – The Financial Crisis and the Future of the P/C</a:t>
            </a:r>
          </a:p>
        </p:txBody>
      </p:sp>
      <p:sp>
        <p:nvSpPr>
          <p:cNvPr id="6" name="Rectangle 11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Aft>
                <a:spcPts val="0"/>
              </a:spcAft>
              <a:defRPr/>
            </a:lvl1pPr>
          </a:lstStyle>
          <a:p>
            <a:pPr>
              <a:defRPr/>
            </a:pPr>
            <a:fld id="{4B1AFC8A-1382-4E0B-9B81-FDF83075E89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12/01/09 - 9pm</a:t>
            </a:r>
          </a:p>
        </p:txBody>
      </p:sp>
      <p:sp>
        <p:nvSpPr>
          <p:cNvPr id="5" name="Rectangle 10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eSlide – P6466 – The Financial Crisis and the Future of the P/C</a:t>
            </a:r>
          </a:p>
        </p:txBody>
      </p:sp>
      <p:sp>
        <p:nvSpPr>
          <p:cNvPr id="6" name="Rectangle 11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Aft>
                <a:spcPts val="0"/>
              </a:spcAft>
              <a:defRPr/>
            </a:lvl1pPr>
          </a:lstStyle>
          <a:p>
            <a:pPr>
              <a:defRPr/>
            </a:pPr>
            <a:fld id="{78F882C8-3AD6-4441-8E43-AA62618BE6D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rtlCol="0"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rtlCol="0"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0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12/01/09 - 9pm</a:t>
            </a:r>
          </a:p>
        </p:txBody>
      </p:sp>
      <p:sp>
        <p:nvSpPr>
          <p:cNvPr id="5" name="Rectangle 10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eSlide – P6466 – The Financial Crisis and the Future of the P/C</a:t>
            </a:r>
          </a:p>
        </p:txBody>
      </p:sp>
      <p:sp>
        <p:nvSpPr>
          <p:cNvPr id="6" name="Rectangle 11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Aft>
                <a:spcPts val="0"/>
              </a:spcAft>
              <a:defRPr/>
            </a:lvl1pPr>
          </a:lstStyle>
          <a:p>
            <a:pPr>
              <a:defRPr/>
            </a:pPr>
            <a:fld id="{1EDE4E6E-82E9-437F-BBAB-747F50F22AA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0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12/01/09 - 9pm</a:t>
            </a:r>
          </a:p>
        </p:txBody>
      </p:sp>
      <p:sp>
        <p:nvSpPr>
          <p:cNvPr id="6" name="Rectangle 10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eSlide – P6466 – The Financial Crisis and the Future of the P/C</a:t>
            </a:r>
          </a:p>
        </p:txBody>
      </p:sp>
      <p:sp>
        <p:nvSpPr>
          <p:cNvPr id="7" name="Rectangle 11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Aft>
                <a:spcPts val="0"/>
              </a:spcAft>
              <a:defRPr/>
            </a:lvl1pPr>
          </a:lstStyle>
          <a:p>
            <a:pPr>
              <a:defRPr/>
            </a:pPr>
            <a:fld id="{1290E6FF-AE28-4A07-8390-73429A29954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0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12/01/09 - 9pm</a:t>
            </a:r>
          </a:p>
        </p:txBody>
      </p:sp>
      <p:sp>
        <p:nvSpPr>
          <p:cNvPr id="8" name="Rectangle 10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eSlide – P6466 – The Financial Crisis and the Future of the P/C</a:t>
            </a:r>
          </a:p>
        </p:txBody>
      </p:sp>
      <p:sp>
        <p:nvSpPr>
          <p:cNvPr id="9" name="Rectangle 11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Aft>
                <a:spcPts val="0"/>
              </a:spcAft>
              <a:defRPr/>
            </a:lvl1pPr>
          </a:lstStyle>
          <a:p>
            <a:pPr>
              <a:defRPr/>
            </a:pPr>
            <a:fld id="{D74118FE-7BD1-42C0-B3A7-8ECC33EA880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0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12/01/09 - 9pm</a:t>
            </a:r>
          </a:p>
        </p:txBody>
      </p:sp>
      <p:sp>
        <p:nvSpPr>
          <p:cNvPr id="4" name="Rectangle 10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eSlide – P6466 – The Financial Crisis and the Future of the P/C</a:t>
            </a:r>
          </a:p>
        </p:txBody>
      </p:sp>
      <p:sp>
        <p:nvSpPr>
          <p:cNvPr id="5" name="Rectangle 11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Aft>
                <a:spcPts val="0"/>
              </a:spcAft>
              <a:defRPr/>
            </a:lvl1pPr>
          </a:lstStyle>
          <a:p>
            <a:pPr>
              <a:defRPr/>
            </a:pPr>
            <a:fld id="{9DDD8965-BF81-4AB6-8BB5-BC98CACFD70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12/01/09 - 9pm</a:t>
            </a:r>
          </a:p>
        </p:txBody>
      </p:sp>
      <p:sp>
        <p:nvSpPr>
          <p:cNvPr id="3" name="Rectangle 10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eSlide – P6466 – The Financial Crisis and the Future of the P/C</a:t>
            </a:r>
          </a:p>
        </p:txBody>
      </p:sp>
      <p:sp>
        <p:nvSpPr>
          <p:cNvPr id="4" name="Rectangle 11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Aft>
                <a:spcPts val="0"/>
              </a:spcAft>
              <a:defRPr/>
            </a:lvl1pPr>
          </a:lstStyle>
          <a:p>
            <a:pPr>
              <a:defRPr/>
            </a:pPr>
            <a:fld id="{EDACF292-449D-46C4-85E6-150ADB8E965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rtlCol="0"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 rtlCol="0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 rtlCol="0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0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12/01/09 - 9pm</a:t>
            </a:r>
          </a:p>
        </p:txBody>
      </p:sp>
      <p:sp>
        <p:nvSpPr>
          <p:cNvPr id="6" name="Rectangle 10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eSlide – P6466 – The Financial Crisis and the Future of the P/C</a:t>
            </a:r>
          </a:p>
        </p:txBody>
      </p:sp>
      <p:sp>
        <p:nvSpPr>
          <p:cNvPr id="7" name="Rectangle 11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Aft>
                <a:spcPts val="0"/>
              </a:spcAft>
              <a:defRPr/>
            </a:lvl1pPr>
          </a:lstStyle>
          <a:p>
            <a:pPr>
              <a:defRPr/>
            </a:pPr>
            <a:fld id="{4D57FFBD-B525-47DC-893D-97F7FF6E93B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rtlCol="0"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lIns="91440" rIns="91440" rtlCol="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 rtlCol="0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0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12/01/09 - 9pm</a:t>
            </a:r>
          </a:p>
        </p:txBody>
      </p:sp>
      <p:sp>
        <p:nvSpPr>
          <p:cNvPr id="6" name="Rectangle 10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eSlide – P6466 – The Financial Crisis and the Future of the P/C</a:t>
            </a:r>
          </a:p>
        </p:txBody>
      </p:sp>
      <p:sp>
        <p:nvSpPr>
          <p:cNvPr id="7" name="Rectangle 11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Aft>
                <a:spcPts val="0"/>
              </a:spcAft>
              <a:defRPr/>
            </a:lvl1pPr>
          </a:lstStyle>
          <a:p>
            <a:pPr>
              <a:defRPr/>
            </a:pPr>
            <a:fld id="{E800071F-1B31-4845-8768-1D3C677CB74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e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8" name="Rectangle 104"/>
          <p:cNvSpPr>
            <a:spLocks noChangeArrowheads="1"/>
          </p:cNvSpPr>
          <p:nvPr/>
        </p:nvSpPr>
        <p:spPr bwMode="white"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67587" name="Picture 109" descr="Text Page"/>
          <p:cNvPicPr>
            <a:picLocks noChangeAspect="1" noChangeArrowheads="1"/>
          </p:cNvPicPr>
          <p:nvPr/>
        </p:nvPicPr>
        <p:blipFill>
          <a:blip r:embed="rId14" cstate="email"/>
          <a:srcRect/>
          <a:stretch>
            <a:fillRect/>
          </a:stretch>
        </p:blipFill>
        <p:spPr bwMode="auto">
          <a:xfrm>
            <a:off x="0" y="0"/>
            <a:ext cx="9144000" cy="1150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7588" name="Rectangle 4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1647825"/>
            <a:ext cx="8153400" cy="46529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45720" tIns="45720" rIns="4572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7589" name="Rectangle 44"/>
          <p:cNvSpPr>
            <a:spLocks noGrp="1" noChangeArrowheads="1"/>
          </p:cNvSpPr>
          <p:nvPr>
            <p:ph type="title"/>
          </p:nvPr>
        </p:nvSpPr>
        <p:spPr bwMode="black">
          <a:xfrm>
            <a:off x="298450" y="90488"/>
            <a:ext cx="7400925" cy="86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</a:t>
            </a:r>
            <a:br>
              <a:rPr lang="en-US" smtClean="0"/>
            </a:br>
            <a:r>
              <a:rPr lang="en-US" smtClean="0"/>
              <a:t>Master title style</a:t>
            </a:r>
          </a:p>
        </p:txBody>
      </p:sp>
      <p:sp>
        <p:nvSpPr>
          <p:cNvPr id="1125" name="Rectangle 101"/>
          <p:cNvSpPr>
            <a:spLocks noChangeArrowheads="1"/>
          </p:cNvSpPr>
          <p:nvPr/>
        </p:nvSpPr>
        <p:spPr bwMode="auto">
          <a:xfrm>
            <a:off x="0" y="6807200"/>
            <a:ext cx="9144000" cy="50800"/>
          </a:xfrm>
          <a:prstGeom prst="rect">
            <a:avLst/>
          </a:prstGeom>
          <a:solidFill>
            <a:srgbClr val="225A7A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67591" name="Picture 102"/>
          <p:cNvPicPr>
            <a:picLocks noChangeAspect="1" noChangeArrowheads="1"/>
          </p:cNvPicPr>
          <p:nvPr/>
        </p:nvPicPr>
        <p:blipFill>
          <a:blip r:embed="rId15" cstate="email"/>
          <a:srcRect/>
          <a:stretch>
            <a:fillRect/>
          </a:stretch>
        </p:blipFill>
        <p:spPr bwMode="auto">
          <a:xfrm>
            <a:off x="7761288" y="349250"/>
            <a:ext cx="1228725" cy="34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9" name="Rectangle 10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5725" y="6961188"/>
            <a:ext cx="1352550" cy="115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lnSpc>
                <a:spcPct val="85000"/>
              </a:lnSpc>
              <a:spcBef>
                <a:spcPct val="20000"/>
              </a:spcBef>
              <a:defRPr sz="900">
                <a:solidFill>
                  <a:srgbClr val="FFFFFF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r>
              <a:rPr lang="en-US"/>
              <a:t>12/01/09 - 9pm</a:t>
            </a:r>
          </a:p>
        </p:txBody>
      </p:sp>
      <p:sp>
        <p:nvSpPr>
          <p:cNvPr id="1130" name="Rectangle 10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695575" y="6961188"/>
            <a:ext cx="3752850" cy="117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lnSpc>
                <a:spcPct val="85000"/>
              </a:lnSpc>
              <a:spcBef>
                <a:spcPct val="20000"/>
              </a:spcBef>
              <a:defRPr sz="900">
                <a:solidFill>
                  <a:srgbClr val="FFFFFF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r>
              <a:rPr lang="en-US"/>
              <a:t>eSlide – P6466 – The Financial Crisis and the Future of the P/C</a:t>
            </a:r>
          </a:p>
        </p:txBody>
      </p:sp>
      <p:sp>
        <p:nvSpPr>
          <p:cNvPr id="1134" name="Rectangle 1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601075" y="6656388"/>
            <a:ext cx="447675" cy="115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lnSpc>
                <a:spcPct val="85000"/>
              </a:lnSpc>
              <a:spcBef>
                <a:spcPct val="20000"/>
              </a:spcBef>
              <a:defRPr sz="900">
                <a:solidFill>
                  <a:srgbClr val="000000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11DD5912-FD48-4FED-B39B-106FB734239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8415" r:id="rId1"/>
    <p:sldLayoutId id="2147488416" r:id="rId2"/>
    <p:sldLayoutId id="2147488417" r:id="rId3"/>
    <p:sldLayoutId id="2147488418" r:id="rId4"/>
    <p:sldLayoutId id="2147488419" r:id="rId5"/>
    <p:sldLayoutId id="2147488420" r:id="rId6"/>
    <p:sldLayoutId id="2147488421" r:id="rId7"/>
    <p:sldLayoutId id="2147488422" r:id="rId8"/>
    <p:sldLayoutId id="2147488423" r:id="rId9"/>
    <p:sldLayoutId id="2147488424" r:id="rId10"/>
    <p:sldLayoutId id="2147488425" r:id="rId11"/>
    <p:sldLayoutId id="2147488426" r:id="rId12"/>
  </p:sldLayoutIdLst>
  <p:timing>
    <p:tnLst>
      <p:par>
        <p:cTn id="1" dur="indefinite" restart="never" nodeType="tmRoot"/>
      </p:par>
    </p:tnLst>
  </p:timing>
  <p:hf hdr="0"/>
  <p:txStyles>
    <p:titleStyle>
      <a:lvl1pPr algn="l" defTabSz="1143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rgbClr val="225A7A"/>
          </a:solidFill>
          <a:latin typeface="Arial" charset="0"/>
          <a:ea typeface="+mj-ea"/>
          <a:cs typeface="+mj-cs"/>
        </a:defRPr>
      </a:lvl1pPr>
      <a:lvl2pPr algn="l" defTabSz="1143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rgbClr val="225A7A"/>
          </a:solidFill>
          <a:latin typeface="Arial"/>
        </a:defRPr>
      </a:lvl2pPr>
      <a:lvl3pPr algn="l" defTabSz="1143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rgbClr val="225A7A"/>
          </a:solidFill>
          <a:latin typeface="Arial"/>
        </a:defRPr>
      </a:lvl3pPr>
      <a:lvl4pPr algn="l" defTabSz="1143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rgbClr val="225A7A"/>
          </a:solidFill>
          <a:latin typeface="Arial"/>
        </a:defRPr>
      </a:lvl4pPr>
      <a:lvl5pPr algn="l" defTabSz="1143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rgbClr val="225A7A"/>
          </a:solidFill>
          <a:latin typeface="Arial"/>
        </a:defRPr>
      </a:lvl5pPr>
      <a:lvl6pPr marL="457200" algn="l" fontAlgn="base">
        <a:spcBef>
          <a:spcPct val="0"/>
        </a:spcBef>
        <a:spcAft>
          <a:spcPct val="0"/>
        </a:spcAft>
        <a:defRPr sz="3200">
          <a:solidFill>
            <a:schemeClr val="bg1">
              <a:alpha val="100000"/>
            </a:schemeClr>
          </a:solidFill>
          <a:latin typeface="Arial"/>
        </a:defRPr>
      </a:lvl6pPr>
      <a:lvl7pPr marL="914400" algn="l" fontAlgn="base">
        <a:spcBef>
          <a:spcPct val="0"/>
        </a:spcBef>
        <a:spcAft>
          <a:spcPct val="0"/>
        </a:spcAft>
        <a:defRPr sz="3200">
          <a:solidFill>
            <a:schemeClr val="bg1">
              <a:alpha val="100000"/>
            </a:schemeClr>
          </a:solidFill>
          <a:latin typeface="Arial"/>
        </a:defRPr>
      </a:lvl7pPr>
      <a:lvl8pPr marL="1371600" algn="l" fontAlgn="base">
        <a:spcBef>
          <a:spcPct val="0"/>
        </a:spcBef>
        <a:spcAft>
          <a:spcPct val="0"/>
        </a:spcAft>
        <a:defRPr sz="3200">
          <a:solidFill>
            <a:schemeClr val="bg1">
              <a:alpha val="100000"/>
            </a:schemeClr>
          </a:solidFill>
          <a:latin typeface="Arial"/>
        </a:defRPr>
      </a:lvl8pPr>
      <a:lvl9pPr marL="1828800" algn="l" fontAlgn="base">
        <a:spcBef>
          <a:spcPct val="0"/>
        </a:spcBef>
        <a:spcAft>
          <a:spcPct val="0"/>
        </a:spcAft>
        <a:defRPr sz="3200">
          <a:solidFill>
            <a:schemeClr val="bg1">
              <a:alpha val="100000"/>
            </a:schemeClr>
          </a:solidFill>
          <a:latin typeface="Arial"/>
        </a:defRPr>
      </a:lvl9pPr>
    </p:titleStyle>
    <p:bodyStyle>
      <a:lvl1pPr marL="292100" indent="-292100" algn="l" rtl="0" eaLnBrk="0" fontAlgn="base" hangingPunct="0">
        <a:lnSpc>
          <a:spcPct val="90000"/>
        </a:lnSpc>
        <a:spcBef>
          <a:spcPct val="10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400">
          <a:solidFill>
            <a:schemeClr val="tx1"/>
          </a:solidFill>
          <a:latin typeface="Arial" charset="0"/>
          <a:ea typeface="+mn-ea"/>
          <a:cs typeface="+mn-cs"/>
        </a:defRPr>
      </a:lvl1pPr>
      <a:lvl2pPr marL="635000" indent="-228600" algn="l" rtl="0" eaLnBrk="0" fontAlgn="base" hangingPunct="0">
        <a:lnSpc>
          <a:spcPct val="90000"/>
        </a:lnSpc>
        <a:spcBef>
          <a:spcPct val="50000"/>
        </a:spcBef>
        <a:spcAft>
          <a:spcPct val="0"/>
        </a:spcAft>
        <a:buClr>
          <a:schemeClr val="accent2"/>
        </a:buClr>
        <a:buFont typeface="Wingdings" pitchFamily="2" charset="2"/>
        <a:buChar char="w"/>
        <a:defRPr sz="2200">
          <a:solidFill>
            <a:schemeClr val="tx1"/>
          </a:solidFill>
          <a:latin typeface="Arial" charset="0"/>
        </a:defRPr>
      </a:lvl2pPr>
      <a:lvl3pPr marL="977900" indent="-228600" algn="l" rtl="0" eaLnBrk="0" fontAlgn="base" hangingPunct="0">
        <a:lnSpc>
          <a:spcPct val="90000"/>
        </a:lnSpc>
        <a:spcBef>
          <a:spcPct val="25000"/>
        </a:spcBef>
        <a:spcAft>
          <a:spcPct val="0"/>
        </a:spcAft>
        <a:buClr>
          <a:schemeClr val="accent2"/>
        </a:buClr>
        <a:buFont typeface="Arial" charset="0"/>
        <a:buChar char="–"/>
        <a:defRPr sz="2000">
          <a:solidFill>
            <a:schemeClr val="tx1"/>
          </a:solidFill>
          <a:latin typeface="Arial" charset="0"/>
        </a:defRPr>
      </a:lvl3pPr>
      <a:lvl4pPr marL="1320800" indent="-228600" algn="l" rtl="0" eaLnBrk="0" fontAlgn="base" hangingPunct="0">
        <a:lnSpc>
          <a:spcPct val="90000"/>
        </a:lnSpc>
        <a:spcBef>
          <a:spcPct val="1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>
          <a:solidFill>
            <a:schemeClr val="tx1"/>
          </a:solidFill>
          <a:latin typeface="Arial" charset="0"/>
        </a:defRPr>
      </a:lvl4pPr>
      <a:lvl5pPr marL="1663700" indent="-228600" algn="l" rtl="0" eaLnBrk="0" fontAlgn="base" hangingPunct="0">
        <a:lnSpc>
          <a:spcPct val="95000"/>
        </a:lnSpc>
        <a:spcBef>
          <a:spcPct val="15000"/>
        </a:spcBef>
        <a:spcAft>
          <a:spcPct val="0"/>
        </a:spcAft>
        <a:buClr>
          <a:schemeClr val="accent2"/>
        </a:buClr>
        <a:buChar char="»"/>
        <a:defRPr sz="1600">
          <a:solidFill>
            <a:schemeClr val="tx1"/>
          </a:solidFill>
          <a:latin typeface="Arial" charset="0"/>
        </a:defRPr>
      </a:lvl5pPr>
      <a:lvl6pPr marL="2514600" indent="-228600" algn="l" fontAlgn="base">
        <a:spcBef>
          <a:spcPct val="20000"/>
        </a:spcBef>
        <a:spcAft>
          <a:spcPct val="0"/>
        </a:spcAft>
        <a:buChar char="»"/>
        <a:defRPr>
          <a:solidFill>
            <a:schemeClr val="bg1">
              <a:alpha val="100000"/>
            </a:schemeClr>
          </a:solidFill>
          <a:latin typeface="+mn-lt"/>
        </a:defRPr>
      </a:lvl6pPr>
      <a:lvl7pPr marL="2971800" indent="-228600" algn="l" fontAlgn="base">
        <a:spcBef>
          <a:spcPct val="20000"/>
        </a:spcBef>
        <a:spcAft>
          <a:spcPct val="0"/>
        </a:spcAft>
        <a:buChar char="»"/>
        <a:defRPr>
          <a:solidFill>
            <a:schemeClr val="bg1">
              <a:alpha val="100000"/>
            </a:schemeClr>
          </a:solidFill>
          <a:latin typeface="+mn-lt"/>
        </a:defRPr>
      </a:lvl7pPr>
      <a:lvl8pPr marL="3429000" indent="-228600" algn="l" fontAlgn="base">
        <a:spcBef>
          <a:spcPct val="20000"/>
        </a:spcBef>
        <a:spcAft>
          <a:spcPct val="0"/>
        </a:spcAft>
        <a:buChar char="»"/>
        <a:defRPr>
          <a:solidFill>
            <a:schemeClr val="bg1">
              <a:alpha val="100000"/>
            </a:schemeClr>
          </a:solidFill>
          <a:latin typeface="+mn-lt"/>
        </a:defRPr>
      </a:lvl8pPr>
      <a:lvl9pPr marL="3886200" indent="-228600" algn="l" fontAlgn="base">
        <a:spcBef>
          <a:spcPct val="20000"/>
        </a:spcBef>
        <a:spcAft>
          <a:spcPct val="0"/>
        </a:spcAft>
        <a:buChar char="»"/>
        <a:defRPr>
          <a:solidFill>
            <a:schemeClr val="bg1">
              <a:alpha val="100000"/>
            </a:schemeClr>
          </a:solidFill>
          <a:latin typeface="+mn-lt"/>
        </a:defRPr>
      </a:lvl9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2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3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5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oleObject6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4" Type="http://schemas.openxmlformats.org/officeDocument/2006/relationships/oleObject" Target="../embeddings/oleObject7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8.vml"/><Relationship Id="rId4" Type="http://schemas.openxmlformats.org/officeDocument/2006/relationships/hyperlink" Target="http://www.eeoc.gov/stats/charges.html" TargetMode="Externa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4" Type="http://schemas.openxmlformats.org/officeDocument/2006/relationships/oleObject" Target="../embeddings/oleObject9.bin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0.vml"/><Relationship Id="rId4" Type="http://schemas.openxmlformats.org/officeDocument/2006/relationships/oleObject" Target="../embeddings/oleObject10.bin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2889960"/>
            <a:ext cx="9104313" cy="798680"/>
          </a:xfrm>
          <a:ln/>
        </p:spPr>
        <p:txBody>
          <a:bodyPr/>
          <a:lstStyle/>
          <a:p>
            <a:r>
              <a:rPr lang="en-US" sz="5400" dirty="0" smtClean="0"/>
              <a:t>P/C Underwriting Cycles</a:t>
            </a:r>
            <a:endParaRPr lang="en-US" sz="5400" i="1" dirty="0">
              <a:solidFill>
                <a:srgbClr val="C00000"/>
              </a:solidFill>
            </a:endParaRPr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4343400"/>
            <a:ext cx="9144000" cy="1126462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800" dirty="0" smtClean="0"/>
              <a:t>NAIC Center for Insurance Policy and Research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 smtClean="0"/>
              <a:t>Indianapolis, IN 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 smtClean="0"/>
              <a:t>August 27, </a:t>
            </a:r>
            <a:r>
              <a:rPr lang="en-US" sz="2800" dirty="0"/>
              <a:t>2013</a:t>
            </a:r>
            <a:endParaRPr lang="en-US" sz="2800" i="1" dirty="0">
              <a:solidFill>
                <a:srgbClr val="C00000"/>
              </a:solidFill>
            </a:endParaRPr>
          </a:p>
        </p:txBody>
      </p:sp>
      <p:sp>
        <p:nvSpPr>
          <p:cNvPr id="82948" name="Rectangle 3"/>
          <p:cNvSpPr txBox="1">
            <a:spLocks noChangeArrowheads="1"/>
          </p:cNvSpPr>
          <p:nvPr/>
        </p:nvSpPr>
        <p:spPr bwMode="gray">
          <a:xfrm>
            <a:off x="0" y="5886450"/>
            <a:ext cx="9144000" cy="971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45720" rIns="45720">
            <a:spAutoFit/>
          </a:bodyPr>
          <a:lstStyle/>
          <a:p>
            <a:pPr algn="ctr" eaLnBrk="0" hangingPunct="0">
              <a:lnSpc>
                <a:spcPct val="90000"/>
              </a:lnSpc>
              <a:spcBef>
                <a:spcPct val="25000"/>
              </a:spcBef>
              <a:buClr>
                <a:schemeClr val="accent1"/>
              </a:buClr>
              <a:buFont typeface="Wingdings" pitchFamily="2" charset="2"/>
              <a:buNone/>
            </a:pPr>
            <a:r>
              <a:rPr lang="en-US" b="1">
                <a:solidFill>
                  <a:srgbClr val="225A7A"/>
                </a:solidFill>
              </a:rPr>
              <a:t>Steven N. Weisbart, Ph.D., CLU, Senior Vice President &amp; Chief Economist</a:t>
            </a:r>
          </a:p>
          <a:p>
            <a:pPr algn="ctr" eaLnBrk="0" hangingPunct="0">
              <a:lnSpc>
                <a:spcPct val="90000"/>
              </a:lnSpc>
              <a:spcBef>
                <a:spcPct val="25000"/>
              </a:spcBef>
              <a:buClr>
                <a:schemeClr val="accent1"/>
              </a:buClr>
            </a:pPr>
            <a:r>
              <a:rPr lang="en-US" b="1">
                <a:solidFill>
                  <a:srgbClr val="225A7A"/>
                </a:solidFill>
                <a:sym typeface="Symbol" pitchFamily="18" charset="2"/>
              </a:rPr>
              <a:t>Insurance Information Institute  110 William Street  New York, NY 10038</a:t>
            </a:r>
          </a:p>
          <a:p>
            <a:pPr algn="ctr" eaLnBrk="0" hangingPunct="0">
              <a:lnSpc>
                <a:spcPct val="90000"/>
              </a:lnSpc>
              <a:spcBef>
                <a:spcPct val="25000"/>
              </a:spcBef>
              <a:buClr>
                <a:schemeClr val="accent1"/>
              </a:buClr>
            </a:pPr>
            <a:r>
              <a:rPr lang="en-US" b="1">
                <a:solidFill>
                  <a:schemeClr val="bg1"/>
                </a:solidFill>
                <a:sym typeface="Symbol" pitchFamily="18" charset="2"/>
              </a:rPr>
              <a:t>Tel: 212.346.5540  Cell: 917.494.5945  stevenw@iii.org  www.iii.org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105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12/01/09 - 9pm</a:t>
            </a:r>
          </a:p>
        </p:txBody>
      </p:sp>
      <p:sp>
        <p:nvSpPr>
          <p:cNvPr id="2052" name="Rectangle 10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eSlide – P6466 – The Financial Crisis and the Future of the P/C</a:t>
            </a:r>
          </a:p>
        </p:txBody>
      </p:sp>
      <p:sp>
        <p:nvSpPr>
          <p:cNvPr id="2053" name="Rectangle 11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F73AD1-26D3-41B7-AFD3-73666632D14E}" type="slidenum">
              <a:rPr lang="en-US" smtClean="0"/>
              <a:pPr>
                <a:defRPr/>
              </a:pPr>
              <a:t>10</a:t>
            </a:fld>
            <a:endParaRPr lang="en-US" smtClean="0"/>
          </a:p>
        </p:txBody>
      </p:sp>
      <p:sp>
        <p:nvSpPr>
          <p:cNvPr id="2054" name="Rectangle 2"/>
          <p:cNvSpPr>
            <a:spLocks noGrp="1" noChangeArrowheads="1"/>
          </p:cNvSpPr>
          <p:nvPr>
            <p:ph type="title"/>
          </p:nvPr>
        </p:nvSpPr>
        <p:spPr>
          <a:xfrm>
            <a:off x="850900" y="200025"/>
            <a:ext cx="6683375" cy="742950"/>
          </a:xfrm>
        </p:spPr>
        <p:txBody>
          <a:bodyPr/>
          <a:lstStyle/>
          <a:p>
            <a:r>
              <a:rPr lang="en-US" sz="3200" dirty="0" smtClean="0"/>
              <a:t>WC, CMP, Med Mal:</a:t>
            </a:r>
            <a:br>
              <a:rPr lang="en-US" sz="3200" dirty="0" smtClean="0"/>
            </a:br>
            <a:r>
              <a:rPr lang="en-US" sz="3200" dirty="0" smtClean="0"/>
              <a:t>Loss + LAE Ratio*, 1983-2011</a:t>
            </a:r>
            <a:endParaRPr lang="en-US" dirty="0" smtClean="0"/>
          </a:p>
        </p:txBody>
      </p:sp>
      <p:graphicFrame>
        <p:nvGraphicFramePr>
          <p:cNvPr id="6924291" name="Object 3"/>
          <p:cNvGraphicFramePr>
            <a:graphicFrameLocks/>
          </p:cNvGraphicFramePr>
          <p:nvPr>
            <p:ph type="chart" idx="4294967295"/>
          </p:nvPr>
        </p:nvGraphicFramePr>
        <p:xfrm>
          <a:off x="228600" y="1066800"/>
          <a:ext cx="8518525" cy="4660900"/>
        </p:xfrm>
        <a:graphic>
          <a:graphicData uri="http://schemas.openxmlformats.org/presentationml/2006/ole">
            <p:oleObj spid="_x0000_s1405954" name="Chart" r:id="rId4" imgW="8524959" imgH="3914679" progId="MSGraph.Chart.8">
              <p:embed followColorScheme="full"/>
            </p:oleObj>
          </a:graphicData>
        </a:graphic>
      </p:graphicFrame>
      <p:sp>
        <p:nvSpPr>
          <p:cNvPr id="2055" name="Rectangle 5"/>
          <p:cNvSpPr>
            <a:spLocks noChangeArrowheads="1"/>
          </p:cNvSpPr>
          <p:nvPr/>
        </p:nvSpPr>
        <p:spPr bwMode="auto">
          <a:xfrm>
            <a:off x="0" y="6448657"/>
            <a:ext cx="7569200" cy="4093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365760" tIns="0" rIns="0" bIns="137160" anchor="b">
            <a:spAutoFit/>
          </a:bodyPr>
          <a:lstStyle/>
          <a:p>
            <a:pPr eaLnBrk="0" hangingPunct="0">
              <a:lnSpc>
                <a:spcPct val="80000"/>
              </a:lnSpc>
              <a:spcBef>
                <a:spcPct val="50000"/>
              </a:spcBef>
              <a:buClr>
                <a:srgbClr val="FF3300"/>
              </a:buClr>
              <a:buFont typeface="Wingdings" pitchFamily="2" charset="2"/>
              <a:buNone/>
            </a:pPr>
            <a:r>
              <a:rPr lang="en-US" sz="1100" dirty="0" smtClean="0"/>
              <a:t>*to Net Premiums Earned</a:t>
            </a:r>
            <a:br>
              <a:rPr lang="en-US" sz="1100" dirty="0" smtClean="0"/>
            </a:br>
            <a:r>
              <a:rPr lang="en-US" sz="1100" dirty="0" smtClean="0"/>
              <a:t>Sources: </a:t>
            </a:r>
            <a:r>
              <a:rPr lang="en-US" sz="1100" dirty="0" err="1" smtClean="0"/>
              <a:t>A.M.Best</a:t>
            </a:r>
            <a:r>
              <a:rPr lang="en-US" sz="1100" dirty="0" smtClean="0"/>
              <a:t>, </a:t>
            </a:r>
            <a:r>
              <a:rPr lang="en-US" sz="1100" i="1" dirty="0" smtClean="0"/>
              <a:t>Aggregates and Averages</a:t>
            </a:r>
            <a:r>
              <a:rPr lang="en-US" sz="1100" dirty="0" smtClean="0"/>
              <a:t>, 1993, 2002, 2012; I.I.I calculations.</a:t>
            </a:r>
            <a:endParaRPr lang="en-US" sz="1100" dirty="0"/>
          </a:p>
        </p:txBody>
      </p:sp>
      <p:sp>
        <p:nvSpPr>
          <p:cNvPr id="2057" name="Rectangle 5"/>
          <p:cNvSpPr>
            <a:spLocks noChangeArrowheads="1"/>
          </p:cNvSpPr>
          <p:nvPr/>
        </p:nvSpPr>
        <p:spPr bwMode="blackWhite">
          <a:xfrm>
            <a:off x="361950" y="5743575"/>
            <a:ext cx="8401050" cy="581025"/>
          </a:xfrm>
          <a:prstGeom prst="rect">
            <a:avLst/>
          </a:prstGeom>
          <a:gradFill rotWithShape="1">
            <a:gsLst>
              <a:gs pos="0">
                <a:srgbClr val="FF6801"/>
              </a:gs>
              <a:gs pos="100000">
                <a:srgbClr val="DC5A01"/>
              </a:gs>
            </a:gsLst>
            <a:lin ang="5400000" scaled="1"/>
          </a:gradFill>
          <a:ln w="12700" algn="ctr">
            <a:solidFill>
              <a:srgbClr val="FF6801"/>
            </a:solidFill>
            <a:miter lim="800000"/>
            <a:headEnd/>
            <a:tailEnd/>
          </a:ln>
        </p:spPr>
        <p:txBody>
          <a:bodyPr bIns="64008" anchor="ctr"/>
          <a:lstStyle/>
          <a:p>
            <a:pPr algn="ctr" eaLnBrk="0" hangingPunct="0">
              <a:lnSpc>
                <a:spcPct val="90000"/>
              </a:lnSpc>
              <a:spcBef>
                <a:spcPct val="50000"/>
              </a:spcBef>
              <a:buClr>
                <a:schemeClr val="bg1"/>
              </a:buClr>
            </a:pPr>
            <a:r>
              <a:rPr lang="en-US" b="1" dirty="0" smtClean="0">
                <a:solidFill>
                  <a:schemeClr val="bg1"/>
                </a:solidFill>
              </a:rPr>
              <a:t>The underwriting cycles vary by line of business</a:t>
            </a:r>
            <a:br>
              <a:rPr lang="en-US" b="1" dirty="0" smtClean="0">
                <a:solidFill>
                  <a:schemeClr val="bg1"/>
                </a:solidFill>
              </a:rPr>
            </a:br>
            <a:r>
              <a:rPr lang="en-US" b="1" dirty="0" smtClean="0">
                <a:solidFill>
                  <a:schemeClr val="bg1"/>
                </a:solidFill>
              </a:rPr>
              <a:t>and are loosely “in sync” with each other.</a:t>
            </a:r>
            <a:endParaRPr lang="en-US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24291">
                                            <p:oleChartEl type="gridLegend"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24291">
                                            <p:oleChartEl type="series" lvl="1"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24291">
                                            <p:oleChartEl type="series" lvl="2"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24291">
                                            <p:oleChartEl type="series" lvl="3"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6924291" grpId="0" bld="series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230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81000"/>
            <a:ext cx="6711950" cy="646113"/>
          </a:xfrm>
        </p:spPr>
        <p:txBody>
          <a:bodyPr/>
          <a:lstStyle/>
          <a:p>
            <a:r>
              <a:rPr lang="en-US" dirty="0"/>
              <a:t>Cycles, Cycles </a:t>
            </a:r>
            <a:r>
              <a:rPr lang="en-US" sz="3200" dirty="0" smtClean="0"/>
              <a:t>(Nearly)</a:t>
            </a:r>
            <a:r>
              <a:rPr lang="en-US" dirty="0" smtClean="0"/>
              <a:t> Everywhere </a:t>
            </a:r>
            <a:endParaRPr lang="en-US" dirty="0"/>
          </a:p>
        </p:txBody>
      </p:sp>
      <p:sp>
        <p:nvSpPr>
          <p:cNvPr id="368230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524000"/>
            <a:ext cx="4648200" cy="4419600"/>
          </a:xfrm>
        </p:spPr>
        <p:txBody>
          <a:bodyPr/>
          <a:lstStyle/>
          <a:p>
            <a:pPr marL="0" indent="0">
              <a:spcBef>
                <a:spcPts val="600"/>
              </a:spcBef>
            </a:pPr>
            <a:r>
              <a:rPr lang="en-US" sz="2600" dirty="0"/>
              <a:t>Netherlands	</a:t>
            </a:r>
            <a:r>
              <a:rPr lang="en-US" sz="2600" dirty="0" smtClean="0"/>
              <a:t>12.0</a:t>
            </a:r>
            <a:endParaRPr lang="en-US" sz="2600" dirty="0"/>
          </a:p>
          <a:p>
            <a:pPr marL="0" indent="0">
              <a:spcBef>
                <a:spcPts val="600"/>
              </a:spcBef>
            </a:pPr>
            <a:r>
              <a:rPr lang="en-US" sz="2600" dirty="0"/>
              <a:t>Malaysia		</a:t>
            </a:r>
            <a:r>
              <a:rPr lang="en-US" sz="2600" dirty="0" smtClean="0"/>
              <a:t>12.0</a:t>
            </a:r>
            <a:endParaRPr lang="en-US" sz="2600" dirty="0"/>
          </a:p>
          <a:p>
            <a:pPr marL="0" indent="0">
              <a:spcBef>
                <a:spcPts val="600"/>
              </a:spcBef>
            </a:pPr>
            <a:r>
              <a:rPr lang="en-US" sz="2600" dirty="0"/>
              <a:t>France		</a:t>
            </a:r>
            <a:r>
              <a:rPr lang="en-US" sz="2600" dirty="0" smtClean="0"/>
              <a:t>10.2</a:t>
            </a:r>
          </a:p>
          <a:p>
            <a:pPr marL="0" indent="0">
              <a:spcBef>
                <a:spcPts val="600"/>
              </a:spcBef>
            </a:pPr>
            <a:r>
              <a:rPr lang="en-US" sz="2600" dirty="0" smtClean="0"/>
              <a:t>Singapore		  7.8</a:t>
            </a:r>
            <a:endParaRPr lang="en-US" sz="2600" dirty="0"/>
          </a:p>
          <a:p>
            <a:pPr marL="0" indent="0">
              <a:spcBef>
                <a:spcPts val="600"/>
              </a:spcBef>
            </a:pPr>
            <a:r>
              <a:rPr lang="en-US" sz="2600" dirty="0"/>
              <a:t>United States	</a:t>
            </a:r>
            <a:r>
              <a:rPr lang="en-US" sz="2600" dirty="0" smtClean="0"/>
              <a:t>  7.4</a:t>
            </a:r>
            <a:endParaRPr lang="en-US" sz="2600" dirty="0"/>
          </a:p>
          <a:p>
            <a:pPr marL="0" indent="0">
              <a:spcBef>
                <a:spcPts val="600"/>
              </a:spcBef>
            </a:pPr>
            <a:r>
              <a:rPr lang="en-US" sz="2600" dirty="0"/>
              <a:t>Japan		</a:t>
            </a:r>
            <a:r>
              <a:rPr lang="en-US" sz="2600" dirty="0" smtClean="0"/>
              <a:t>  7.1</a:t>
            </a:r>
            <a:endParaRPr lang="en-US" sz="2600" dirty="0"/>
          </a:p>
          <a:p>
            <a:pPr marL="0" indent="0">
              <a:spcBef>
                <a:spcPts val="600"/>
              </a:spcBef>
            </a:pPr>
            <a:r>
              <a:rPr lang="en-US" sz="2600" dirty="0"/>
              <a:t>Canada		</a:t>
            </a:r>
            <a:r>
              <a:rPr lang="en-US" sz="2600" dirty="0" smtClean="0"/>
              <a:t>  5.8</a:t>
            </a:r>
            <a:endParaRPr lang="en-US" sz="2600" dirty="0"/>
          </a:p>
          <a:p>
            <a:pPr marL="0" indent="0">
              <a:spcBef>
                <a:spcPts val="600"/>
              </a:spcBef>
            </a:pPr>
            <a:r>
              <a:rPr lang="en-US" sz="2600" dirty="0"/>
              <a:t>Spain		</a:t>
            </a:r>
            <a:r>
              <a:rPr lang="en-US" sz="2600" dirty="0" smtClean="0"/>
              <a:t>  5.7</a:t>
            </a:r>
            <a:endParaRPr lang="en-US" sz="2600" dirty="0"/>
          </a:p>
          <a:p>
            <a:pPr marL="0" indent="0">
              <a:spcBef>
                <a:spcPts val="600"/>
              </a:spcBef>
            </a:pPr>
            <a:r>
              <a:rPr lang="en-US" sz="2600" dirty="0"/>
              <a:t>Australia		</a:t>
            </a:r>
            <a:r>
              <a:rPr lang="en-US" sz="2600" dirty="0" smtClean="0"/>
              <a:t>  5.2</a:t>
            </a:r>
            <a:endParaRPr lang="en-US" sz="2600" dirty="0"/>
          </a:p>
          <a:p>
            <a:pPr marL="0" indent="0">
              <a:spcBef>
                <a:spcPts val="600"/>
              </a:spcBef>
            </a:pPr>
            <a:r>
              <a:rPr lang="en-US" sz="2600" dirty="0"/>
              <a:t>Italy			</a:t>
            </a:r>
            <a:r>
              <a:rPr lang="en-US" sz="2600" dirty="0" smtClean="0"/>
              <a:t>  4.8</a:t>
            </a:r>
            <a:endParaRPr lang="en-US" sz="2600" dirty="0"/>
          </a:p>
        </p:txBody>
      </p:sp>
      <p:sp>
        <p:nvSpPr>
          <p:cNvPr id="368230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5334000" y="1600200"/>
            <a:ext cx="3124200" cy="3505200"/>
          </a:xfrm>
        </p:spPr>
        <p:txBody>
          <a:bodyPr/>
          <a:lstStyle/>
          <a:p>
            <a:pPr marL="0" indent="0">
              <a:spcBef>
                <a:spcPts val="600"/>
              </a:spcBef>
            </a:pPr>
            <a:r>
              <a:rPr lang="en-US" sz="2600" dirty="0"/>
              <a:t>Austria	None</a:t>
            </a:r>
          </a:p>
          <a:p>
            <a:pPr marL="0" indent="0">
              <a:spcBef>
                <a:spcPts val="600"/>
              </a:spcBef>
            </a:pPr>
            <a:r>
              <a:rPr lang="en-US" sz="2600" dirty="0"/>
              <a:t>Denmark	None</a:t>
            </a:r>
          </a:p>
          <a:p>
            <a:pPr marL="0" indent="0">
              <a:spcBef>
                <a:spcPts val="600"/>
              </a:spcBef>
            </a:pPr>
            <a:r>
              <a:rPr lang="en-US" sz="2600" dirty="0"/>
              <a:t>S. Korea	None</a:t>
            </a:r>
          </a:p>
          <a:p>
            <a:pPr marL="0" indent="0">
              <a:spcBef>
                <a:spcPts val="600"/>
              </a:spcBef>
            </a:pPr>
            <a:r>
              <a:rPr lang="en-US" sz="2600" dirty="0"/>
              <a:t>Taiwan	None</a:t>
            </a:r>
          </a:p>
        </p:txBody>
      </p:sp>
      <p:sp>
        <p:nvSpPr>
          <p:cNvPr id="3682309" name="Text Box 5"/>
          <p:cNvSpPr txBox="1">
            <a:spLocks noChangeArrowheads="1"/>
          </p:cNvSpPr>
          <p:nvPr/>
        </p:nvSpPr>
        <p:spPr bwMode="auto">
          <a:xfrm>
            <a:off x="457200" y="6019800"/>
            <a:ext cx="8382000" cy="6008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2075" tIns="46038" rIns="92075" bIns="46038">
            <a:spAutoFit/>
          </a:bodyPr>
          <a:lstStyle/>
          <a:p>
            <a:r>
              <a:rPr lang="en-US" sz="1100" dirty="0" smtClean="0"/>
              <a:t>*</a:t>
            </a:r>
            <a:r>
              <a:rPr lang="en-US" sz="1100" dirty="0" err="1" smtClean="0"/>
              <a:t>Lamm</a:t>
            </a:r>
            <a:r>
              <a:rPr lang="en-US" sz="1100" dirty="0" smtClean="0"/>
              <a:t>-Tenant/Weiss study based on data for 1965 through 1987; Chen/Wong/Lee study based on data for 1970-1995.</a:t>
            </a:r>
            <a:br>
              <a:rPr lang="en-US" sz="1100" dirty="0" smtClean="0"/>
            </a:br>
            <a:r>
              <a:rPr lang="en-US" sz="1100" dirty="0" smtClean="0"/>
              <a:t>Sources</a:t>
            </a:r>
            <a:r>
              <a:rPr lang="en-US" sz="1100" dirty="0"/>
              <a:t>: J. </a:t>
            </a:r>
            <a:r>
              <a:rPr lang="en-US" sz="1100" dirty="0" err="1"/>
              <a:t>Lamm</a:t>
            </a:r>
            <a:r>
              <a:rPr lang="en-US" sz="1100" dirty="0"/>
              <a:t>-Tenant and M. Weiss, “International Insurance </a:t>
            </a:r>
            <a:r>
              <a:rPr lang="en-US" sz="1100" dirty="0" smtClean="0"/>
              <a:t>Cycles: </a:t>
            </a:r>
            <a:r>
              <a:rPr lang="en-US" sz="1100" dirty="0"/>
              <a:t>Rational </a:t>
            </a:r>
            <a:r>
              <a:rPr lang="en-US" sz="1100" dirty="0" smtClean="0"/>
              <a:t>Expectations/Institutional </a:t>
            </a:r>
            <a:r>
              <a:rPr lang="en-US" sz="1100" dirty="0"/>
              <a:t>Intervention, </a:t>
            </a:r>
            <a:r>
              <a:rPr lang="en-US" sz="1100" i="1" dirty="0"/>
              <a:t>Journal of Risk and Insurance</a:t>
            </a:r>
            <a:r>
              <a:rPr lang="en-US" sz="1100" dirty="0"/>
              <a:t>, September </a:t>
            </a:r>
            <a:r>
              <a:rPr lang="en-US" sz="1100" dirty="0" smtClean="0"/>
              <a:t>1997; R</a:t>
            </a:r>
            <a:r>
              <a:rPr lang="en-US" sz="1100" dirty="0"/>
              <a:t>. Chen, K. Wong and H. Lee, “Underwriting Cycles in Asia,”</a:t>
            </a:r>
            <a:r>
              <a:rPr lang="en-US" sz="1100" i="1" dirty="0"/>
              <a:t>, </a:t>
            </a:r>
            <a:r>
              <a:rPr lang="en-US" sz="1100" i="1" dirty="0" smtClean="0"/>
              <a:t>JRI</a:t>
            </a:r>
            <a:r>
              <a:rPr lang="en-US" sz="1100" dirty="0" smtClean="0"/>
              <a:t>, </a:t>
            </a:r>
            <a:r>
              <a:rPr lang="en-US" sz="1100" dirty="0"/>
              <a:t>March 1999.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590800" y="1143000"/>
            <a:ext cx="259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/>
              <a:t>Cycle Length in Years*</a:t>
            </a:r>
            <a:endParaRPr lang="en-US" u="sng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9762" name="Rectangle 2"/>
          <p:cNvSpPr>
            <a:spLocks noGrp="1" noChangeArrowheads="1"/>
          </p:cNvSpPr>
          <p:nvPr>
            <p:ph type="ctrTitle" idx="4294967295"/>
          </p:nvPr>
        </p:nvSpPr>
        <p:spPr bwMode="blackWhite">
          <a:xfrm>
            <a:off x="609600" y="1828801"/>
            <a:ext cx="7981950" cy="1524000"/>
          </a:xfrm>
          <a:gradFill rotWithShape="1">
            <a:gsLst>
              <a:gs pos="0">
                <a:srgbClr val="FF6801"/>
              </a:gs>
              <a:gs pos="100000">
                <a:srgbClr val="DC5A01"/>
              </a:gs>
            </a:gsLst>
            <a:lin ang="5400000" scaled="1"/>
          </a:gradFill>
          <a:ln w="12700" cap="flat" algn="ctr">
            <a:solidFill>
              <a:srgbClr val="FF6801"/>
            </a:solidFill>
          </a:ln>
        </p:spPr>
        <p:txBody>
          <a:bodyPr/>
          <a:lstStyle/>
          <a:p>
            <a:pPr algn="ctr" defTabSz="914400" eaLnBrk="1" hangingPunct="1">
              <a:lnSpc>
                <a:spcPct val="95000"/>
              </a:lnSpc>
              <a:spcBef>
                <a:spcPct val="25000"/>
              </a:spcBef>
            </a:pPr>
            <a:r>
              <a:rPr lang="en-US" sz="4200" dirty="0" smtClean="0">
                <a:solidFill>
                  <a:schemeClr val="bg1"/>
                </a:solidFill>
              </a:rPr>
              <a:t>Cyclicality in Premiums, Reserves, and Profits</a:t>
            </a:r>
          </a:p>
        </p:txBody>
      </p:sp>
      <p:sp>
        <p:nvSpPr>
          <p:cNvPr id="151555" name="Rectangle 3"/>
          <p:cNvSpPr>
            <a:spLocks noChangeArrowheads="1"/>
          </p:cNvSpPr>
          <p:nvPr/>
        </p:nvSpPr>
        <p:spPr bwMode="auto">
          <a:xfrm>
            <a:off x="0" y="6556375"/>
            <a:ext cx="9144000" cy="301625"/>
          </a:xfrm>
          <a:prstGeom prst="rect">
            <a:avLst/>
          </a:prstGeom>
          <a:solidFill>
            <a:srgbClr val="225A7A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1556" name="Rectangle 4"/>
          <p:cNvSpPr>
            <a:spLocks noChangeArrowheads="1"/>
          </p:cNvSpPr>
          <p:nvPr/>
        </p:nvSpPr>
        <p:spPr bwMode="auto">
          <a:xfrm>
            <a:off x="8601075" y="6656388"/>
            <a:ext cx="447675" cy="115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 eaLnBrk="0" hangingPunct="0">
              <a:lnSpc>
                <a:spcPct val="85000"/>
              </a:lnSpc>
              <a:spcBef>
                <a:spcPct val="20000"/>
              </a:spcBef>
            </a:pPr>
            <a:fld id="{EDFE0512-2DB8-43E3-8365-2DAB64B50EE9}" type="slidenum">
              <a:rPr lang="en-US" sz="900">
                <a:solidFill>
                  <a:schemeClr val="bg1"/>
                </a:solidFill>
              </a:rPr>
              <a:pPr algn="r" eaLnBrk="0" hangingPunct="0">
                <a:lnSpc>
                  <a:spcPct val="85000"/>
                </a:lnSpc>
                <a:spcBef>
                  <a:spcPct val="20000"/>
                </a:spcBef>
              </a:pPr>
              <a:t>12</a:t>
            </a:fld>
            <a:endParaRPr lang="en-US" sz="900">
              <a:solidFill>
                <a:schemeClr val="bg1"/>
              </a:solidFill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12/01/09 - 9pm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649112-2361-4913-9798-B6AEBB59A8D4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9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1000"/>
                                        <p:tgtEl>
                                          <p:spTgt spid="19097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0976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105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FFFFFF"/>
                </a:solidFill>
              </a:rPr>
              <a:t>12/01/09 - 9pm</a:t>
            </a:r>
          </a:p>
        </p:txBody>
      </p:sp>
      <p:sp>
        <p:nvSpPr>
          <p:cNvPr id="14340" name="Rectangle 10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FFFFFF"/>
                </a:solidFill>
              </a:rPr>
              <a:t>eSlide – P6466 – The Financial Crisis and the Future of the P/C</a:t>
            </a:r>
          </a:p>
        </p:txBody>
      </p:sp>
      <p:sp>
        <p:nvSpPr>
          <p:cNvPr id="14341" name="Rectangle 11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2D960B-4B6D-4DE5-A81E-59F2507CF766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13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54278" name="Rectangle 6"/>
          <p:cNvSpPr>
            <a:spLocks noChangeArrowheads="1"/>
          </p:cNvSpPr>
          <p:nvPr/>
        </p:nvSpPr>
        <p:spPr bwMode="auto">
          <a:xfrm>
            <a:off x="1685925" y="1836738"/>
            <a:ext cx="708025" cy="3754437"/>
          </a:xfrm>
          <a:prstGeom prst="rect">
            <a:avLst/>
          </a:prstGeom>
          <a:solidFill>
            <a:srgbClr val="225A7A">
              <a:alpha val="23921"/>
            </a:srgbClr>
          </a:solidFill>
          <a:ln w="12700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54279" name="Rectangle 15"/>
          <p:cNvSpPr>
            <a:spLocks noChangeArrowheads="1"/>
          </p:cNvSpPr>
          <p:nvPr/>
        </p:nvSpPr>
        <p:spPr bwMode="auto">
          <a:xfrm>
            <a:off x="3365500" y="1836738"/>
            <a:ext cx="709613" cy="3754437"/>
          </a:xfrm>
          <a:prstGeom prst="rect">
            <a:avLst/>
          </a:prstGeom>
          <a:solidFill>
            <a:srgbClr val="225A7A">
              <a:alpha val="23921"/>
            </a:srgbClr>
          </a:solidFill>
          <a:ln w="12700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54280" name="Rectangle 16"/>
          <p:cNvSpPr>
            <a:spLocks noChangeArrowheads="1"/>
          </p:cNvSpPr>
          <p:nvPr/>
        </p:nvSpPr>
        <p:spPr bwMode="auto">
          <a:xfrm>
            <a:off x="6462713" y="1836738"/>
            <a:ext cx="744537" cy="3754437"/>
          </a:xfrm>
          <a:prstGeom prst="rect">
            <a:avLst/>
          </a:prstGeom>
          <a:solidFill>
            <a:srgbClr val="225A7A">
              <a:alpha val="23921"/>
            </a:srgbClr>
          </a:solidFill>
          <a:ln w="12700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graphicFrame>
        <p:nvGraphicFramePr>
          <p:cNvPr id="54274" name="Object 2"/>
          <p:cNvGraphicFramePr>
            <a:graphicFrameLocks/>
          </p:cNvGraphicFramePr>
          <p:nvPr/>
        </p:nvGraphicFramePr>
        <p:xfrm>
          <a:off x="460375" y="1705642"/>
          <a:ext cx="8683625" cy="4532312"/>
        </p:xfrm>
        <a:graphic>
          <a:graphicData uri="http://schemas.openxmlformats.org/presentationml/2006/ole">
            <p:oleObj spid="_x0000_s1538050" name="Chart" r:id="rId4" imgW="8601024" imgH="4533938" progId="MSGraph.Chart.8">
              <p:embed followColorScheme="full"/>
            </p:oleObj>
          </a:graphicData>
        </a:graphic>
      </p:graphicFrame>
      <p:sp>
        <p:nvSpPr>
          <p:cNvPr id="54281" name="Rectangle 3"/>
          <p:cNvSpPr>
            <a:spLocks noGrp="1" noChangeArrowheads="1"/>
          </p:cNvSpPr>
          <p:nvPr>
            <p:ph type="title"/>
          </p:nvPr>
        </p:nvSpPr>
        <p:spPr>
          <a:xfrm>
            <a:off x="235386" y="90488"/>
            <a:ext cx="7400925" cy="860425"/>
          </a:xfrm>
        </p:spPr>
        <p:txBody>
          <a:bodyPr/>
          <a:lstStyle/>
          <a:p>
            <a:r>
              <a:rPr lang="en-US" dirty="0" smtClean="0"/>
              <a:t>Net Premium Growth: Annual Change, </a:t>
            </a:r>
            <a:br>
              <a:rPr lang="en-US" dirty="0" smtClean="0"/>
            </a:br>
            <a:r>
              <a:rPr lang="en-US" dirty="0" smtClean="0"/>
              <a:t>1971—2013:Q1</a:t>
            </a:r>
          </a:p>
        </p:txBody>
      </p:sp>
      <p:sp>
        <p:nvSpPr>
          <p:cNvPr id="54282" name="Rectangle 5"/>
          <p:cNvSpPr>
            <a:spLocks noChangeArrowheads="1"/>
          </p:cNvSpPr>
          <p:nvPr/>
        </p:nvSpPr>
        <p:spPr bwMode="black">
          <a:xfrm>
            <a:off x="347663" y="1266825"/>
            <a:ext cx="8221662" cy="2206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defTabSz="1143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</a:pPr>
            <a:r>
              <a:rPr lang="en-US" sz="1600" b="1">
                <a:solidFill>
                  <a:srgbClr val="225A7A"/>
                </a:solidFill>
                <a:latin typeface="Arial" charset="0"/>
                <a:cs typeface="Arial" charset="0"/>
              </a:rPr>
              <a:t>(Percent)</a:t>
            </a:r>
          </a:p>
        </p:txBody>
      </p:sp>
      <p:sp>
        <p:nvSpPr>
          <p:cNvPr id="54283" name="Text Box 10"/>
          <p:cNvSpPr txBox="1">
            <a:spLocks noChangeArrowheads="1"/>
          </p:cNvSpPr>
          <p:nvPr/>
        </p:nvSpPr>
        <p:spPr bwMode="auto">
          <a:xfrm>
            <a:off x="1449388" y="1493838"/>
            <a:ext cx="1066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FF3300"/>
              </a:buClr>
              <a:buFont typeface="Wingdings" pitchFamily="2" charset="2"/>
              <a:buNone/>
            </a:pPr>
            <a:r>
              <a:rPr lang="en-US" sz="1400" b="1">
                <a:solidFill>
                  <a:srgbClr val="000000"/>
                </a:solidFill>
                <a:latin typeface="Arial" charset="0"/>
                <a:cs typeface="Arial" charset="0"/>
              </a:rPr>
              <a:t>1975-78</a:t>
            </a:r>
          </a:p>
        </p:txBody>
      </p:sp>
      <p:sp>
        <p:nvSpPr>
          <p:cNvPr id="54284" name="Text Box 11"/>
          <p:cNvSpPr txBox="1">
            <a:spLocks noChangeArrowheads="1"/>
          </p:cNvSpPr>
          <p:nvPr/>
        </p:nvSpPr>
        <p:spPr bwMode="auto">
          <a:xfrm>
            <a:off x="3170238" y="1493838"/>
            <a:ext cx="1066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FF3300"/>
              </a:buClr>
              <a:buFont typeface="Wingdings" pitchFamily="2" charset="2"/>
              <a:buNone/>
            </a:pPr>
            <a:r>
              <a:rPr lang="en-US" sz="1400" b="1">
                <a:solidFill>
                  <a:srgbClr val="000000"/>
                </a:solidFill>
                <a:latin typeface="Arial" charset="0"/>
                <a:cs typeface="Arial" charset="0"/>
              </a:rPr>
              <a:t>1984-87</a:t>
            </a:r>
          </a:p>
        </p:txBody>
      </p:sp>
      <p:sp>
        <p:nvSpPr>
          <p:cNvPr id="54285" name="Text Box 12"/>
          <p:cNvSpPr txBox="1">
            <a:spLocks noChangeArrowheads="1"/>
          </p:cNvSpPr>
          <p:nvPr/>
        </p:nvSpPr>
        <p:spPr bwMode="auto">
          <a:xfrm>
            <a:off x="6308725" y="1493838"/>
            <a:ext cx="1066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FF3300"/>
              </a:buClr>
              <a:buFont typeface="Wingdings" pitchFamily="2" charset="2"/>
              <a:buNone/>
            </a:pPr>
            <a:r>
              <a:rPr lang="en-US" sz="1400" b="1">
                <a:solidFill>
                  <a:srgbClr val="000000"/>
                </a:solidFill>
                <a:latin typeface="Arial" charset="0"/>
                <a:cs typeface="Arial" charset="0"/>
              </a:rPr>
              <a:t>2000-03</a:t>
            </a:r>
          </a:p>
        </p:txBody>
      </p:sp>
      <p:sp>
        <p:nvSpPr>
          <p:cNvPr id="54286" name="Rectangle 13"/>
          <p:cNvSpPr>
            <a:spLocks noChangeArrowheads="1"/>
          </p:cNvSpPr>
          <p:nvPr/>
        </p:nvSpPr>
        <p:spPr bwMode="auto">
          <a:xfrm>
            <a:off x="0" y="6262688"/>
            <a:ext cx="7569200" cy="595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365760" tIns="0" rIns="0" bIns="137160" anchor="b">
            <a:spAutoFit/>
          </a:bodyPr>
          <a:lstStyle/>
          <a:p>
            <a:pPr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FF6801"/>
              </a:buClr>
              <a:buFont typeface="Wingdings" pitchFamily="2" charset="2"/>
              <a:buNone/>
            </a:pPr>
            <a:r>
              <a:rPr lang="en-US" sz="11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  <a:endParaRPr lang="en-US" sz="1100" dirty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FF6801"/>
              </a:buClr>
              <a:buFont typeface="Wingdings" pitchFamily="2" charset="2"/>
              <a:buNone/>
            </a:pPr>
            <a:r>
              <a:rPr lang="en-US" sz="1100" dirty="0">
                <a:solidFill>
                  <a:srgbClr val="000000"/>
                </a:solidFill>
                <a:latin typeface="Arial" charset="0"/>
                <a:cs typeface="Arial" charset="0"/>
              </a:rPr>
              <a:t>Shaded areas denote “hard market” periods</a:t>
            </a:r>
          </a:p>
          <a:p>
            <a:pPr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FF6801"/>
              </a:buClr>
              <a:buFont typeface="Wingdings" pitchFamily="2" charset="2"/>
              <a:buNone/>
            </a:pPr>
            <a:r>
              <a:rPr lang="en-US" sz="1100" dirty="0">
                <a:solidFill>
                  <a:srgbClr val="000000"/>
                </a:solidFill>
                <a:latin typeface="Arial" charset="0"/>
                <a:cs typeface="Arial" charset="0"/>
              </a:rPr>
              <a:t>Sources:  A.M. Best (historical and forecast), ISO, Insurance Information Institute.</a:t>
            </a:r>
          </a:p>
        </p:txBody>
      </p:sp>
      <p:sp>
        <p:nvSpPr>
          <p:cNvPr id="2034702" name="AutoShape 14"/>
          <p:cNvSpPr>
            <a:spLocks noChangeArrowheads="1"/>
          </p:cNvSpPr>
          <p:nvPr/>
        </p:nvSpPr>
        <p:spPr bwMode="blackWhite">
          <a:xfrm>
            <a:off x="5318743" y="1925638"/>
            <a:ext cx="2711450" cy="1046162"/>
          </a:xfrm>
          <a:prstGeom prst="wedgeRectCallout">
            <a:avLst>
              <a:gd name="adj1" fmla="val 45208"/>
              <a:gd name="adj2" fmla="val 256255"/>
            </a:avLst>
          </a:prstGeom>
          <a:gradFill rotWithShape="1">
            <a:gsLst>
              <a:gs pos="0">
                <a:schemeClr val="accent1"/>
              </a:gs>
              <a:gs pos="100000">
                <a:srgbClr val="173C51"/>
              </a:gs>
            </a:gsLst>
            <a:lin ang="5400000" scaled="1"/>
          </a:gradFill>
          <a:ln w="28575" algn="ctr">
            <a:solidFill>
              <a:schemeClr val="bg1"/>
            </a:solidFill>
            <a:miter lim="800000"/>
            <a:headEnd/>
            <a:tailEnd/>
          </a:ln>
        </p:spPr>
        <p:txBody>
          <a:bodyPr tIns="91440" bIns="91440" anchor="ctr"/>
          <a:lstStyle/>
          <a:p>
            <a:pPr algn="ctr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FFFFFF"/>
              </a:buClr>
              <a:buFont typeface="Wingdings" pitchFamily="2" charset="2"/>
              <a:buNone/>
            </a:pPr>
            <a:r>
              <a:rPr lang="en-US" sz="1400" b="1">
                <a:solidFill>
                  <a:srgbClr val="FFFFFF"/>
                </a:solidFill>
                <a:latin typeface="Arial" charset="0"/>
                <a:cs typeface="Arial" charset="0"/>
              </a:rPr>
              <a:t>Net Written Premiums Fell 0.7% in 2007 (First Decline Since 1943) by 2.0% in 2008, and 4.2% in 2009, the First 3-Year Decline Since 1930-33.</a:t>
            </a:r>
          </a:p>
        </p:txBody>
      </p:sp>
      <p:sp>
        <p:nvSpPr>
          <p:cNvPr id="18" name="AutoShape 7"/>
          <p:cNvSpPr>
            <a:spLocks noChangeArrowheads="1"/>
          </p:cNvSpPr>
          <p:nvPr/>
        </p:nvSpPr>
        <p:spPr bwMode="blackWhite">
          <a:xfrm>
            <a:off x="7742903" y="3039129"/>
            <a:ext cx="1320323" cy="1103312"/>
          </a:xfrm>
          <a:prstGeom prst="wedgeRectCallout">
            <a:avLst>
              <a:gd name="adj1" fmla="val 16751"/>
              <a:gd name="adj2" fmla="val 78267"/>
            </a:avLst>
          </a:prstGeom>
          <a:gradFill rotWithShape="1">
            <a:gsLst>
              <a:gs pos="0">
                <a:schemeClr val="tx2"/>
              </a:gs>
              <a:gs pos="100000">
                <a:schemeClr val="tx2">
                  <a:gamma/>
                  <a:shade val="66275"/>
                  <a:invGamma/>
                </a:schemeClr>
              </a:gs>
            </a:gsLst>
            <a:lin ang="5400000" scaled="1"/>
          </a:gradFill>
          <a:ln w="28575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tIns="91440" bIns="91440" anchor="ctr"/>
          <a:lstStyle/>
          <a:p>
            <a:pPr algn="ctr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FFFFFF"/>
              </a:buClr>
              <a:buFont typeface="Wingdings" pitchFamily="2" charset="2"/>
              <a:buNone/>
              <a:defRPr/>
            </a:pPr>
            <a:r>
              <a:rPr lang="en-US" sz="1400" b="1" dirty="0" smtClean="0">
                <a:solidFill>
                  <a:srgbClr val="FFFFFF"/>
                </a:solidFill>
                <a:latin typeface="Arial" pitchFamily="34" charset="0"/>
                <a:cs typeface="Arial" charset="0"/>
              </a:rPr>
              <a:t>2013:Q1 = 4.1%</a:t>
            </a:r>
          </a:p>
          <a:p>
            <a:pPr algn="ctr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FFFFFF"/>
              </a:buClr>
              <a:buFont typeface="Wingdings" pitchFamily="2" charset="2"/>
              <a:buNone/>
              <a:defRPr/>
            </a:pPr>
            <a:r>
              <a:rPr lang="en-US" sz="1400" b="1" dirty="0" smtClean="0">
                <a:solidFill>
                  <a:srgbClr val="FFFFFF"/>
                </a:solidFill>
                <a:latin typeface="Arial" pitchFamily="34" charset="0"/>
                <a:cs typeface="Arial" charset="0"/>
              </a:rPr>
              <a:t>2012 </a:t>
            </a:r>
            <a:r>
              <a:rPr lang="en-US" sz="1400" b="1" dirty="0">
                <a:solidFill>
                  <a:srgbClr val="FFFFFF"/>
                </a:solidFill>
                <a:latin typeface="Arial" pitchFamily="34" charset="0"/>
                <a:cs typeface="Arial" charset="0"/>
              </a:rPr>
              <a:t>growth was </a:t>
            </a:r>
            <a:r>
              <a:rPr lang="en-US" sz="1400" b="1" dirty="0" smtClean="0">
                <a:solidFill>
                  <a:srgbClr val="FFFFFF"/>
                </a:solidFill>
                <a:latin typeface="Arial" pitchFamily="34" charset="0"/>
                <a:cs typeface="Arial" charset="0"/>
              </a:rPr>
              <a:t>+</a:t>
            </a:r>
            <a:r>
              <a:rPr lang="en-US" sz="1400" b="1" dirty="0" smtClean="0">
                <a:solidFill>
                  <a:srgbClr val="FFFFFF"/>
                </a:solidFill>
                <a:latin typeface="Arial" pitchFamily="34" charset="0"/>
              </a:rPr>
              <a:t>4.3</a:t>
            </a:r>
            <a:r>
              <a:rPr lang="en-US" sz="1400" b="1" dirty="0" smtClean="0">
                <a:solidFill>
                  <a:srgbClr val="FFFFFF"/>
                </a:solidFill>
                <a:latin typeface="Arial" pitchFamily="34" charset="0"/>
                <a:cs typeface="Arial" charset="0"/>
              </a:rPr>
              <a:t>%</a:t>
            </a:r>
            <a:endParaRPr lang="en-US" sz="1600" b="1" dirty="0">
              <a:solidFill>
                <a:srgbClr val="FFFFFF"/>
              </a:solidFill>
              <a:latin typeface="Arial" pitchFamily="34" charset="0"/>
              <a:cs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4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2034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34702" grpId="0" animBg="1"/>
      <p:bldP spid="1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105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12/01/09 - 9pm</a:t>
            </a:r>
          </a:p>
        </p:txBody>
      </p:sp>
      <p:sp>
        <p:nvSpPr>
          <p:cNvPr id="26629" name="Rectangle 11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3AF996-08F5-4A6D-8486-5760B8BCF5DE}" type="slidenum">
              <a:rPr lang="en-US" smtClean="0"/>
              <a:pPr>
                <a:defRPr/>
              </a:pPr>
              <a:t>14</a:t>
            </a:fld>
            <a:endParaRPr lang="en-US" smtClean="0"/>
          </a:p>
        </p:txBody>
      </p:sp>
      <p:graphicFrame>
        <p:nvGraphicFramePr>
          <p:cNvPr id="40962" name="Object 2"/>
          <p:cNvGraphicFramePr>
            <a:graphicFrameLocks noChangeAspect="1"/>
          </p:cNvGraphicFramePr>
          <p:nvPr/>
        </p:nvGraphicFramePr>
        <p:xfrm>
          <a:off x="188913" y="1281113"/>
          <a:ext cx="8597900" cy="3924300"/>
        </p:xfrm>
        <a:graphic>
          <a:graphicData uri="http://schemas.openxmlformats.org/presentationml/2006/ole">
            <p:oleObj spid="_x0000_s1537026" name="Chart" r:id="rId4" imgW="8601024" imgH="3933862" progId="MSGraph.Chart.8">
              <p:embed followColorScheme="full"/>
            </p:oleObj>
          </a:graphicData>
        </a:graphic>
      </p:graphicFrame>
      <p:sp>
        <p:nvSpPr>
          <p:cNvPr id="40966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P/C Reserve Development, 1992–2015E</a:t>
            </a:r>
          </a:p>
        </p:txBody>
      </p:sp>
      <p:sp>
        <p:nvSpPr>
          <p:cNvPr id="40968" name="Rectangle 7"/>
          <p:cNvSpPr>
            <a:spLocks noChangeArrowheads="1"/>
          </p:cNvSpPr>
          <p:nvPr/>
        </p:nvSpPr>
        <p:spPr bwMode="auto">
          <a:xfrm>
            <a:off x="0" y="6107113"/>
            <a:ext cx="8636000" cy="7508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365760" tIns="0" rIns="0" bIns="137160" anchor="b">
            <a:spAutoFit/>
          </a:bodyPr>
          <a:lstStyle/>
          <a:p>
            <a:pPr eaLnBrk="0" hangingPunct="0">
              <a:lnSpc>
                <a:spcPct val="85000"/>
              </a:lnSpc>
              <a:spcBef>
                <a:spcPct val="25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sz="1100" dirty="0"/>
              <a:t>Note: 2005 reserve development excludes a $6 billion loss portfolio transfer between American Re and Munich Re. Including this transaction, total prior year adverse development in 2005 was $7 billion. The data from 2000 and subsequent years excludes development from financial guaranty and mortgage insurance. </a:t>
            </a:r>
          </a:p>
          <a:p>
            <a:pPr eaLnBrk="0" hangingPunct="0">
              <a:lnSpc>
                <a:spcPct val="85000"/>
              </a:lnSpc>
              <a:spcBef>
                <a:spcPct val="25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sz="1100" dirty="0"/>
              <a:t>Sources: </a:t>
            </a:r>
            <a:r>
              <a:rPr lang="en-US" sz="1100" dirty="0" smtClean="0"/>
              <a:t>A.M</a:t>
            </a:r>
            <a:r>
              <a:rPr lang="en-US" sz="1100" dirty="0"/>
              <a:t>. </a:t>
            </a:r>
            <a:r>
              <a:rPr lang="en-US" sz="1100" dirty="0" smtClean="0"/>
              <a:t>Best, ISO, Barclays Research (estimates).  </a:t>
            </a:r>
            <a:endParaRPr lang="en-US" sz="11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-29496" y="1192306"/>
          <a:ext cx="8915400" cy="5889625"/>
        </p:xfrm>
        <a:graphic>
          <a:graphicData uri="http://schemas.openxmlformats.org/presentationml/2006/ole">
            <p:oleObj spid="_x0000_s1536002" name="Chart" r:id="rId3" imgW="8258192" imgH="5514972" progId="MSGraph.Chart.8">
              <p:embed followColorScheme="full"/>
            </p:oleObj>
          </a:graphicData>
        </a:graphic>
      </p:graphicFrame>
      <p:sp>
        <p:nvSpPr>
          <p:cNvPr id="5547011" name="Rectangle 3"/>
          <p:cNvSpPr>
            <a:spLocks noGrp="1" noChangeArrowheads="1"/>
          </p:cNvSpPr>
          <p:nvPr>
            <p:ph type="title"/>
          </p:nvPr>
        </p:nvSpPr>
        <p:spPr>
          <a:xfrm>
            <a:off x="228164" y="0"/>
            <a:ext cx="7848600" cy="1143000"/>
          </a:xfrm>
        </p:spPr>
        <p:txBody>
          <a:bodyPr/>
          <a:lstStyle/>
          <a:p>
            <a:r>
              <a:rPr lang="en-US" dirty="0" smtClean="0"/>
              <a:t>Profitability Peaks &amp; Troughs in the P/C Insurance Industry, 1975 – 2013:Q1*</a:t>
            </a:r>
          </a:p>
        </p:txBody>
      </p:sp>
      <p:sp>
        <p:nvSpPr>
          <p:cNvPr id="5547012" name="Rectangle 4"/>
          <p:cNvSpPr>
            <a:spLocks noChangeArrowheads="1"/>
          </p:cNvSpPr>
          <p:nvPr/>
        </p:nvSpPr>
        <p:spPr bwMode="auto">
          <a:xfrm>
            <a:off x="0" y="6165850"/>
            <a:ext cx="91440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dirty="0">
                <a:solidFill>
                  <a:srgbClr val="000000"/>
                </a:solidFill>
                <a:latin typeface="Arial" charset="0"/>
                <a:cs typeface="Arial" charset="0"/>
              </a:rPr>
              <a:t>*Profitability =  P/C insurer </a:t>
            </a:r>
            <a:r>
              <a:rPr lang="en-US" sz="1200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ROEs. 2011-13 figures are estimates </a:t>
            </a:r>
            <a:r>
              <a:rPr lang="en-US" sz="1200" b="1" dirty="0">
                <a:solidFill>
                  <a:srgbClr val="000000"/>
                </a:solidFill>
                <a:latin typeface="Arial" charset="0"/>
                <a:cs typeface="Arial" charset="0"/>
              </a:rPr>
              <a:t>based on </a:t>
            </a:r>
            <a:r>
              <a:rPr lang="en-US" sz="1200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ROAS data</a:t>
            </a:r>
            <a:r>
              <a:rPr lang="en-US" sz="1200" b="1" dirty="0">
                <a:solidFill>
                  <a:srgbClr val="000000"/>
                </a:solidFill>
                <a:latin typeface="Arial" charset="0"/>
                <a:cs typeface="Arial" charset="0"/>
              </a:rPr>
              <a:t>.  Note:  Data for </a:t>
            </a:r>
            <a:r>
              <a:rPr lang="en-US" sz="1200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2008-2013 </a:t>
            </a:r>
            <a:r>
              <a:rPr lang="en-US" sz="1200" b="1" dirty="0">
                <a:solidFill>
                  <a:srgbClr val="000000"/>
                </a:solidFill>
                <a:latin typeface="Arial" charset="0"/>
                <a:cs typeface="Arial" charset="0"/>
              </a:rPr>
              <a:t>exclude mortgage and financial guaranty insurers</a:t>
            </a:r>
            <a:r>
              <a:rPr lang="en-US" sz="1200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.</a:t>
            </a:r>
            <a:endParaRPr lang="en-US" sz="1200" b="1" dirty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dirty="0">
                <a:solidFill>
                  <a:srgbClr val="000000"/>
                </a:solidFill>
                <a:latin typeface="Arial" charset="0"/>
                <a:cs typeface="Arial" charset="0"/>
              </a:rPr>
              <a:t>Source:  Insurance Information Institute; NAIC, ISO, A.M. Best.</a:t>
            </a:r>
          </a:p>
        </p:txBody>
      </p:sp>
      <p:sp>
        <p:nvSpPr>
          <p:cNvPr id="5547013" name="Oval 5"/>
          <p:cNvSpPr>
            <a:spLocks noChangeArrowheads="1"/>
          </p:cNvSpPr>
          <p:nvPr/>
        </p:nvSpPr>
        <p:spPr bwMode="auto">
          <a:xfrm>
            <a:off x="1145101" y="2084388"/>
            <a:ext cx="303212" cy="609600"/>
          </a:xfrm>
          <a:prstGeom prst="ellipse">
            <a:avLst/>
          </a:prstGeom>
          <a:noFill/>
          <a:ln w="38100">
            <a:solidFill>
              <a:srgbClr val="009900"/>
            </a:solidFill>
            <a:round/>
            <a:headEnd/>
            <a:tailEnd/>
          </a:ln>
        </p:spPr>
        <p:txBody>
          <a:bodyPr wrap="none" lIns="92075" tIns="46038" rIns="92075" bIns="46038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5547015" name="AutoShape 7"/>
          <p:cNvSpPr>
            <a:spLocks noChangeArrowheads="1"/>
          </p:cNvSpPr>
          <p:nvPr/>
        </p:nvSpPr>
        <p:spPr bwMode="auto">
          <a:xfrm>
            <a:off x="1762125" y="1587500"/>
            <a:ext cx="1425575" cy="381000"/>
          </a:xfrm>
          <a:prstGeom prst="wedgeRectCallout">
            <a:avLst>
              <a:gd name="adj1" fmla="val -71569"/>
              <a:gd name="adj2" fmla="val 7125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2075" tIns="46038" rIns="92075" bIns="46038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  <a:latin typeface="Arial" charset="0"/>
                <a:cs typeface="Arial" charset="0"/>
              </a:rPr>
              <a:t>1977:19.0%</a:t>
            </a:r>
            <a:endParaRPr lang="en-US" sz="120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5547016" name="Oval 8"/>
          <p:cNvSpPr>
            <a:spLocks noChangeArrowheads="1"/>
          </p:cNvSpPr>
          <p:nvPr/>
        </p:nvSpPr>
        <p:spPr bwMode="auto">
          <a:xfrm>
            <a:off x="3169628" y="2286000"/>
            <a:ext cx="303212" cy="609600"/>
          </a:xfrm>
          <a:prstGeom prst="ellipse">
            <a:avLst/>
          </a:prstGeom>
          <a:noFill/>
          <a:ln w="38100">
            <a:solidFill>
              <a:srgbClr val="009900"/>
            </a:solidFill>
            <a:round/>
            <a:headEnd/>
            <a:tailEnd/>
          </a:ln>
        </p:spPr>
        <p:txBody>
          <a:bodyPr wrap="none" lIns="92075" tIns="46038" rIns="92075" bIns="46038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5547017" name="Oval 9"/>
          <p:cNvSpPr>
            <a:spLocks noChangeArrowheads="1"/>
          </p:cNvSpPr>
          <p:nvPr/>
        </p:nvSpPr>
        <p:spPr bwMode="auto">
          <a:xfrm>
            <a:off x="5222524" y="3094345"/>
            <a:ext cx="303212" cy="609600"/>
          </a:xfrm>
          <a:prstGeom prst="ellipse">
            <a:avLst/>
          </a:prstGeom>
          <a:noFill/>
          <a:ln w="38100">
            <a:solidFill>
              <a:srgbClr val="009900"/>
            </a:solidFill>
            <a:round/>
            <a:headEnd/>
            <a:tailEnd/>
          </a:ln>
        </p:spPr>
        <p:txBody>
          <a:bodyPr wrap="none" lIns="92075" tIns="46038" rIns="92075" bIns="46038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5547018" name="Oval 10"/>
          <p:cNvSpPr>
            <a:spLocks noChangeArrowheads="1"/>
          </p:cNvSpPr>
          <p:nvPr/>
        </p:nvSpPr>
        <p:spPr bwMode="auto">
          <a:xfrm>
            <a:off x="7062428" y="2897788"/>
            <a:ext cx="303213" cy="609600"/>
          </a:xfrm>
          <a:prstGeom prst="ellipse">
            <a:avLst/>
          </a:prstGeom>
          <a:noFill/>
          <a:ln w="38100">
            <a:solidFill>
              <a:srgbClr val="009900"/>
            </a:solidFill>
            <a:round/>
            <a:headEnd/>
            <a:tailEnd/>
          </a:ln>
        </p:spPr>
        <p:txBody>
          <a:bodyPr wrap="none" lIns="92075" tIns="46038" rIns="92075" bIns="46038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5547019" name="AutoShape 11"/>
          <p:cNvSpPr>
            <a:spLocks noChangeArrowheads="1"/>
          </p:cNvSpPr>
          <p:nvPr/>
        </p:nvSpPr>
        <p:spPr bwMode="auto">
          <a:xfrm>
            <a:off x="3825059" y="1619864"/>
            <a:ext cx="1479550" cy="381000"/>
          </a:xfrm>
          <a:prstGeom prst="wedgeRectCallout">
            <a:avLst>
              <a:gd name="adj1" fmla="val -71569"/>
              <a:gd name="adj2" fmla="val 11750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2075" tIns="46038" rIns="92075" bIns="46038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  <a:latin typeface="Arial" charset="0"/>
                <a:cs typeface="Arial" charset="0"/>
              </a:rPr>
              <a:t>1987:17.3%</a:t>
            </a:r>
            <a:endParaRPr lang="en-US" sz="120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5547020" name="AutoShape 12"/>
          <p:cNvSpPr>
            <a:spLocks noChangeArrowheads="1"/>
          </p:cNvSpPr>
          <p:nvPr/>
        </p:nvSpPr>
        <p:spPr bwMode="auto">
          <a:xfrm>
            <a:off x="4369467" y="2214563"/>
            <a:ext cx="1677987" cy="381000"/>
          </a:xfrm>
          <a:prstGeom prst="wedgeRectCallout">
            <a:avLst>
              <a:gd name="adj1" fmla="val 17047"/>
              <a:gd name="adj2" fmla="val 170659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2075" tIns="46038" rIns="92075" bIns="46038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  <a:latin typeface="Arial" charset="0"/>
                <a:cs typeface="Arial" charset="0"/>
              </a:rPr>
              <a:t>1997:11.6%</a:t>
            </a:r>
            <a:endParaRPr lang="en-US" sz="120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5547021" name="AutoShape 13"/>
          <p:cNvSpPr>
            <a:spLocks noChangeArrowheads="1"/>
          </p:cNvSpPr>
          <p:nvPr/>
        </p:nvSpPr>
        <p:spPr bwMode="auto">
          <a:xfrm>
            <a:off x="6520120" y="2020581"/>
            <a:ext cx="1422400" cy="381000"/>
          </a:xfrm>
          <a:prstGeom prst="wedgeRectCallout">
            <a:avLst>
              <a:gd name="adj1" fmla="val 11108"/>
              <a:gd name="adj2" fmla="val 173456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2075" tIns="46038" rIns="92075" bIns="46038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2006:12.7%</a:t>
            </a:r>
            <a:endParaRPr lang="en-US" sz="1200" dirty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5547022" name="Rectangle 14"/>
          <p:cNvSpPr>
            <a:spLocks noChangeArrowheads="1"/>
          </p:cNvSpPr>
          <p:nvPr/>
        </p:nvSpPr>
        <p:spPr bwMode="auto">
          <a:xfrm>
            <a:off x="762000" y="4365528"/>
            <a:ext cx="306388" cy="304800"/>
          </a:xfrm>
          <a:prstGeom prst="rect">
            <a:avLst/>
          </a:prstGeom>
          <a:noFill/>
          <a:ln w="38100">
            <a:solidFill>
              <a:srgbClr val="FF3300"/>
            </a:solidFill>
            <a:miter lim="800000"/>
            <a:headEnd/>
            <a:tailEnd/>
          </a:ln>
        </p:spPr>
        <p:txBody>
          <a:bodyPr wrap="none" lIns="92075" tIns="46038" rIns="92075" bIns="46038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5547023" name="Rectangle 15"/>
          <p:cNvSpPr>
            <a:spLocks noChangeArrowheads="1"/>
          </p:cNvSpPr>
          <p:nvPr/>
        </p:nvSpPr>
        <p:spPr bwMode="auto">
          <a:xfrm>
            <a:off x="2546815" y="4449512"/>
            <a:ext cx="306387" cy="304800"/>
          </a:xfrm>
          <a:prstGeom prst="rect">
            <a:avLst/>
          </a:prstGeom>
          <a:noFill/>
          <a:ln w="38100">
            <a:solidFill>
              <a:srgbClr val="FF3300"/>
            </a:solidFill>
            <a:miter lim="800000"/>
            <a:headEnd/>
            <a:tailEnd/>
          </a:ln>
        </p:spPr>
        <p:txBody>
          <a:bodyPr wrap="none" lIns="92075" tIns="46038" rIns="92075" bIns="46038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5547024" name="Rectangle 16"/>
          <p:cNvSpPr>
            <a:spLocks noChangeArrowheads="1"/>
          </p:cNvSpPr>
          <p:nvPr/>
        </p:nvSpPr>
        <p:spPr bwMode="auto">
          <a:xfrm>
            <a:off x="4182198" y="4073428"/>
            <a:ext cx="306388" cy="304800"/>
          </a:xfrm>
          <a:prstGeom prst="rect">
            <a:avLst/>
          </a:prstGeom>
          <a:noFill/>
          <a:ln w="38100">
            <a:solidFill>
              <a:srgbClr val="FF3300"/>
            </a:solidFill>
            <a:miter lim="800000"/>
            <a:headEnd/>
            <a:tailEnd/>
          </a:ln>
        </p:spPr>
        <p:txBody>
          <a:bodyPr wrap="none" lIns="92075" tIns="46038" rIns="92075" bIns="46038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5547025" name="Rectangle 17"/>
          <p:cNvSpPr>
            <a:spLocks noChangeArrowheads="1"/>
          </p:cNvSpPr>
          <p:nvPr/>
        </p:nvSpPr>
        <p:spPr bwMode="auto">
          <a:xfrm>
            <a:off x="6013818" y="4805828"/>
            <a:ext cx="306387" cy="304800"/>
          </a:xfrm>
          <a:prstGeom prst="rect">
            <a:avLst/>
          </a:prstGeom>
          <a:noFill/>
          <a:ln w="38100">
            <a:solidFill>
              <a:srgbClr val="FF3300"/>
            </a:solidFill>
            <a:miter lim="800000"/>
            <a:headEnd/>
            <a:tailEnd/>
          </a:ln>
        </p:spPr>
        <p:txBody>
          <a:bodyPr wrap="none" lIns="92075" tIns="46038" rIns="92075" bIns="46038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5547026" name="AutoShape 18"/>
          <p:cNvSpPr>
            <a:spLocks noChangeArrowheads="1"/>
          </p:cNvSpPr>
          <p:nvPr/>
        </p:nvSpPr>
        <p:spPr bwMode="auto">
          <a:xfrm>
            <a:off x="2890022" y="5066335"/>
            <a:ext cx="1447800" cy="381000"/>
          </a:xfrm>
          <a:prstGeom prst="wedgeRectCallout">
            <a:avLst>
              <a:gd name="adj1" fmla="val -48903"/>
              <a:gd name="adj2" fmla="val -169583"/>
            </a:avLst>
          </a:prstGeom>
          <a:solidFill>
            <a:srgbClr val="FF3300">
              <a:alpha val="83136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2075" tIns="46038" rIns="92075" bIns="46038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  <a:latin typeface="Arial" charset="0"/>
                <a:cs typeface="Arial" charset="0"/>
              </a:rPr>
              <a:t>1984: 1.8%</a:t>
            </a:r>
            <a:endParaRPr lang="en-US" sz="120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5547027" name="AutoShape 19"/>
          <p:cNvSpPr>
            <a:spLocks noChangeArrowheads="1"/>
          </p:cNvSpPr>
          <p:nvPr/>
        </p:nvSpPr>
        <p:spPr bwMode="auto">
          <a:xfrm>
            <a:off x="4515060" y="5073299"/>
            <a:ext cx="1447800" cy="381000"/>
          </a:xfrm>
          <a:prstGeom prst="wedgeRectCallout">
            <a:avLst>
              <a:gd name="adj1" fmla="val -52523"/>
              <a:gd name="adj2" fmla="val -225000"/>
            </a:avLst>
          </a:prstGeom>
          <a:solidFill>
            <a:srgbClr val="FF3300">
              <a:alpha val="83136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2075" tIns="46038" rIns="92075" bIns="46038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  <a:latin typeface="Arial" charset="0"/>
                <a:cs typeface="Arial" charset="0"/>
              </a:rPr>
              <a:t>1992: 4.5%</a:t>
            </a:r>
            <a:endParaRPr lang="en-US" sz="120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5547028" name="AutoShape 20"/>
          <p:cNvSpPr>
            <a:spLocks noChangeArrowheads="1"/>
          </p:cNvSpPr>
          <p:nvPr/>
        </p:nvSpPr>
        <p:spPr bwMode="auto">
          <a:xfrm>
            <a:off x="6663311" y="5206491"/>
            <a:ext cx="1600200" cy="381000"/>
          </a:xfrm>
          <a:prstGeom prst="wedgeRectCallout">
            <a:avLst>
              <a:gd name="adj1" fmla="val -68056"/>
              <a:gd name="adj2" fmla="val -81667"/>
            </a:avLst>
          </a:prstGeom>
          <a:solidFill>
            <a:srgbClr val="FF3300">
              <a:alpha val="83136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2075" tIns="46038" rIns="92075" bIns="46038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rgbClr val="000000"/>
                </a:solidFill>
                <a:latin typeface="Arial" charset="0"/>
                <a:cs typeface="Arial" charset="0"/>
              </a:rPr>
              <a:t>2001: -1.2%</a:t>
            </a:r>
            <a:endParaRPr lang="en-US" sz="1200" dirty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5547029" name="AutoShape 21"/>
          <p:cNvSpPr>
            <a:spLocks noChangeArrowheads="1"/>
          </p:cNvSpPr>
          <p:nvPr/>
        </p:nvSpPr>
        <p:spPr bwMode="auto">
          <a:xfrm rot="511939">
            <a:off x="1550971" y="2055975"/>
            <a:ext cx="1603197" cy="612775"/>
          </a:xfrm>
          <a:prstGeom prst="rightArrow">
            <a:avLst>
              <a:gd name="adj1" fmla="val 50000"/>
              <a:gd name="adj2" fmla="val 93113"/>
            </a:avLst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lIns="92075" tIns="46038" rIns="92075" bIns="46038" anchor="ctr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solidFill>
                  <a:srgbClr val="FFFFFF"/>
                </a:solidFill>
                <a:latin typeface="Arial" charset="0"/>
                <a:cs typeface="Arial" charset="0"/>
              </a:rPr>
              <a:t>10 Years</a:t>
            </a:r>
          </a:p>
        </p:txBody>
      </p:sp>
      <p:sp>
        <p:nvSpPr>
          <p:cNvPr id="5547030" name="AutoShape 22"/>
          <p:cNvSpPr>
            <a:spLocks noChangeArrowheads="1"/>
          </p:cNvSpPr>
          <p:nvPr/>
        </p:nvSpPr>
        <p:spPr bwMode="auto">
          <a:xfrm rot="937132">
            <a:off x="3583836" y="2652227"/>
            <a:ext cx="1711988" cy="612775"/>
          </a:xfrm>
          <a:prstGeom prst="rightArrow">
            <a:avLst>
              <a:gd name="adj1" fmla="val 50000"/>
              <a:gd name="adj2" fmla="val 92991"/>
            </a:avLst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lIns="92075" tIns="46038" rIns="92075" bIns="46038" anchor="ctr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solidFill>
                  <a:srgbClr val="FFFFFF"/>
                </a:solidFill>
                <a:latin typeface="Arial" charset="0"/>
                <a:cs typeface="Arial" charset="0"/>
              </a:rPr>
              <a:t>10 Years</a:t>
            </a:r>
          </a:p>
        </p:txBody>
      </p:sp>
      <p:sp>
        <p:nvSpPr>
          <p:cNvPr id="5547031" name="AutoShape 23"/>
          <p:cNvSpPr>
            <a:spLocks noChangeArrowheads="1"/>
          </p:cNvSpPr>
          <p:nvPr/>
        </p:nvSpPr>
        <p:spPr bwMode="auto">
          <a:xfrm>
            <a:off x="5585908" y="2874963"/>
            <a:ext cx="1449073" cy="612775"/>
          </a:xfrm>
          <a:prstGeom prst="rightArrow">
            <a:avLst>
              <a:gd name="adj1" fmla="val 50000"/>
              <a:gd name="adj2" fmla="val 83048"/>
            </a:avLst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lIns="92075" tIns="46038" rIns="92075" bIns="46038" anchor="ctr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9 Years</a:t>
            </a:r>
            <a:endParaRPr lang="en-US" sz="1400" b="1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25" name="Oval 10"/>
          <p:cNvSpPr>
            <a:spLocks noChangeArrowheads="1"/>
          </p:cNvSpPr>
          <p:nvPr/>
        </p:nvSpPr>
        <p:spPr bwMode="auto">
          <a:xfrm>
            <a:off x="8063932" y="3927380"/>
            <a:ext cx="244325" cy="609600"/>
          </a:xfrm>
          <a:prstGeom prst="ellipse">
            <a:avLst/>
          </a:prstGeom>
          <a:noFill/>
          <a:ln w="38100">
            <a:solidFill>
              <a:srgbClr val="2B7299"/>
            </a:solidFill>
            <a:round/>
            <a:headEnd/>
            <a:tailEnd/>
          </a:ln>
        </p:spPr>
        <p:txBody>
          <a:bodyPr wrap="none" lIns="92075" tIns="46038" rIns="92075" bIns="46038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26" name="AutoShape 13"/>
          <p:cNvSpPr>
            <a:spLocks noChangeArrowheads="1"/>
          </p:cNvSpPr>
          <p:nvPr/>
        </p:nvSpPr>
        <p:spPr bwMode="auto">
          <a:xfrm>
            <a:off x="6912073" y="4381184"/>
            <a:ext cx="942171" cy="668338"/>
          </a:xfrm>
          <a:prstGeom prst="wedgeRectCallout">
            <a:avLst>
              <a:gd name="adj1" fmla="val 73582"/>
              <a:gd name="adj2" fmla="val -42706"/>
            </a:avLst>
          </a:prstGeom>
          <a:solidFill>
            <a:srgbClr val="28688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2075" tIns="46038" rIns="92075" bIns="46038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2012: 5.9%</a:t>
            </a:r>
            <a:endParaRPr lang="en-US" sz="1200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3097" name="Text Box 17"/>
          <p:cNvSpPr txBox="1">
            <a:spLocks noChangeArrowheads="1"/>
          </p:cNvSpPr>
          <p:nvPr/>
        </p:nvSpPr>
        <p:spPr bwMode="auto">
          <a:xfrm>
            <a:off x="5621338" y="1117600"/>
            <a:ext cx="3254375" cy="646113"/>
          </a:xfrm>
          <a:prstGeom prst="rect">
            <a:avLst/>
          </a:prstGeom>
          <a:solidFill>
            <a:srgbClr val="28688C"/>
          </a:solidFill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FFFF"/>
                </a:solidFill>
                <a:latin typeface="Arial" charset="0"/>
                <a:cs typeface="Arial" charset="0"/>
              </a:rPr>
              <a:t>History suggests next ROE peak will be in 2016-2017</a:t>
            </a:r>
          </a:p>
        </p:txBody>
      </p:sp>
      <p:sp>
        <p:nvSpPr>
          <p:cNvPr id="3098" name="Rectangle 7"/>
          <p:cNvSpPr>
            <a:spLocks noChangeArrowheads="1"/>
          </p:cNvSpPr>
          <p:nvPr/>
        </p:nvSpPr>
        <p:spPr bwMode="black">
          <a:xfrm>
            <a:off x="185738" y="1155700"/>
            <a:ext cx="1023937" cy="2222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defTabSz="1143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</a:pPr>
            <a:r>
              <a:rPr lang="en-US" sz="1600" b="1">
                <a:solidFill>
                  <a:srgbClr val="225A7A"/>
                </a:solidFill>
                <a:latin typeface="Arial" charset="0"/>
                <a:cs typeface="Arial" charset="0"/>
              </a:rPr>
              <a:t>ROE</a:t>
            </a:r>
          </a:p>
        </p:txBody>
      </p:sp>
      <p:sp>
        <p:nvSpPr>
          <p:cNvPr id="28" name="AutoShape 6"/>
          <p:cNvSpPr>
            <a:spLocks noChangeArrowheads="1"/>
          </p:cNvSpPr>
          <p:nvPr/>
        </p:nvSpPr>
        <p:spPr bwMode="auto">
          <a:xfrm>
            <a:off x="941388" y="5070738"/>
            <a:ext cx="1447800" cy="381000"/>
          </a:xfrm>
          <a:prstGeom prst="wedgeRectCallout">
            <a:avLst>
              <a:gd name="adj1" fmla="val -43470"/>
              <a:gd name="adj2" fmla="val -143776"/>
            </a:avLst>
          </a:prstGeom>
          <a:solidFill>
            <a:srgbClr val="FF3300">
              <a:alpha val="83136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2075" tIns="46038" rIns="92075" bIns="46038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  <a:latin typeface="Arial" charset="0"/>
                <a:cs typeface="Arial" charset="0"/>
              </a:rPr>
              <a:t>1975: 2.4%</a:t>
            </a:r>
            <a:endParaRPr lang="en-US" sz="120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29" name="AutoShape 8"/>
          <p:cNvSpPr>
            <a:spLocks noChangeArrowheads="1"/>
          </p:cNvSpPr>
          <p:nvPr/>
        </p:nvSpPr>
        <p:spPr bwMode="blackWhite">
          <a:xfrm>
            <a:off x="7767485" y="2423091"/>
            <a:ext cx="1189703" cy="659324"/>
          </a:xfrm>
          <a:prstGeom prst="wedgeRectCallout">
            <a:avLst>
              <a:gd name="adj1" fmla="val 15872"/>
              <a:gd name="adj2" fmla="val 84154"/>
            </a:avLst>
          </a:prstGeom>
          <a:gradFill rotWithShape="1">
            <a:gsLst>
              <a:gs pos="0">
                <a:schemeClr val="tx2"/>
              </a:gs>
              <a:gs pos="100000">
                <a:schemeClr val="tx2">
                  <a:gamma/>
                  <a:shade val="66275"/>
                  <a:invGamma/>
                </a:schemeClr>
              </a:gs>
            </a:gsLst>
            <a:lin ang="5400000" scaled="1"/>
          </a:gradFill>
          <a:ln w="28575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tIns="91440" bIns="91440" anchor="ctr"/>
          <a:lstStyle/>
          <a:p>
            <a:pPr algn="ctr" eaLnBrk="0" hangingPunct="0">
              <a:lnSpc>
                <a:spcPct val="90000"/>
              </a:lnSpc>
              <a:spcBef>
                <a:spcPct val="50000"/>
              </a:spcBef>
              <a:buClr>
                <a:srgbClr val="FFFFFF"/>
              </a:buClr>
              <a:buFont typeface="Wingdings" pitchFamily="2" charset="2"/>
              <a:buNone/>
              <a:defRPr/>
            </a:pPr>
            <a:r>
              <a:rPr lang="en-US" b="1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2013:Q1 9.7%</a:t>
            </a:r>
            <a:endParaRPr lang="en-US" b="1" dirty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Oval 10"/>
          <p:cNvSpPr>
            <a:spLocks noChangeArrowheads="1"/>
          </p:cNvSpPr>
          <p:nvPr/>
        </p:nvSpPr>
        <p:spPr bwMode="auto">
          <a:xfrm>
            <a:off x="8417887" y="3332535"/>
            <a:ext cx="303213" cy="609600"/>
          </a:xfrm>
          <a:prstGeom prst="ellipse">
            <a:avLst/>
          </a:prstGeom>
          <a:noFill/>
          <a:ln w="38100">
            <a:solidFill>
              <a:srgbClr val="FFC000"/>
            </a:solidFill>
            <a:round/>
            <a:headEnd/>
            <a:tailEnd/>
          </a:ln>
        </p:spPr>
        <p:txBody>
          <a:bodyPr wrap="none" lIns="92075" tIns="46038" rIns="92075" bIns="46038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47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5470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5470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47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5470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5470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7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47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5470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5470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5470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5470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500"/>
                            </p:stCondLst>
                            <p:childTnLst>
                              <p:par>
                                <p:cTn id="22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47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5470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5470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000"/>
                            </p:stCondLst>
                            <p:childTnLst>
                              <p:par>
                                <p:cTn id="27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47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5470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5470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5470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5470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500"/>
                            </p:stCondLst>
                            <p:childTnLst>
                              <p:par>
                                <p:cTn id="3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47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5470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5470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000"/>
                            </p:stCondLst>
                            <p:childTnLst>
                              <p:par>
                                <p:cTn id="39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47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55470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5470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5470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55470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4500"/>
                            </p:stCondLst>
                            <p:childTnLst>
                              <p:par>
                                <p:cTn id="4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47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55470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5470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0"/>
                            </p:stCondLst>
                            <p:childTnLst>
                              <p:par>
                                <p:cTn id="51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47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55470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55470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55470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55470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500"/>
                            </p:stCondLst>
                            <p:childTnLst>
                              <p:par>
                                <p:cTn id="5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47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55470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5470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47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47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47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5547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5547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500"/>
                            </p:stCondLst>
                            <p:childTnLst>
                              <p:par>
                                <p:cTn id="7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47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500"/>
                            </p:stCondLst>
                            <p:childTnLst>
                              <p:par>
                                <p:cTn id="7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47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5547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5547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1000"/>
                            </p:stCondLst>
                            <p:childTnLst>
                              <p:par>
                                <p:cTn id="8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47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1000"/>
                            </p:stCondLst>
                            <p:childTnLst>
                              <p:par>
                                <p:cTn id="86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47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5547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5547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2500"/>
                            </p:stCondLst>
                            <p:childTnLst>
                              <p:par>
                                <p:cTn id="9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47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5547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5547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3000"/>
                            </p:stCondLst>
                            <p:childTnLst>
                              <p:par>
                                <p:cTn id="9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47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5547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5547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3500"/>
                            </p:stCondLst>
                            <p:childTnLst>
                              <p:par>
                                <p:cTn id="10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47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55470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55470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4000"/>
                            </p:stCondLst>
                            <p:childTnLst>
                              <p:par>
                                <p:cTn id="106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4500"/>
                            </p:stCondLst>
                            <p:childTnLst>
                              <p:par>
                                <p:cTn id="113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5000"/>
                            </p:stCondLst>
                            <p:childTnLst>
                              <p:par>
                                <p:cTn id="118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6500"/>
                            </p:stCondLst>
                            <p:childTnLst>
                              <p:par>
                                <p:cTn id="123" presetID="22" presetClass="entr" presetSubtype="4" fill="hold" grpId="0" nodeType="after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7700"/>
                            </p:stCondLst>
                            <p:childTnLst>
                              <p:par>
                                <p:cTn id="127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47011" grpId="0" autoUpdateAnimBg="0"/>
      <p:bldP spid="5547012" grpId="0" autoUpdateAnimBg="0"/>
      <p:bldP spid="5547013" grpId="0" animBg="1"/>
      <p:bldP spid="5547015" grpId="0" animBg="1" autoUpdateAnimBg="0"/>
      <p:bldP spid="5547016" grpId="0" animBg="1"/>
      <p:bldP spid="5547017" grpId="0" animBg="1"/>
      <p:bldP spid="5547018" grpId="0" animBg="1"/>
      <p:bldP spid="5547019" grpId="0" animBg="1" autoUpdateAnimBg="0"/>
      <p:bldP spid="5547020" grpId="0" animBg="1" autoUpdateAnimBg="0"/>
      <p:bldP spid="5547021" grpId="0" animBg="1" autoUpdateAnimBg="0"/>
      <p:bldP spid="5547022" grpId="0" animBg="1"/>
      <p:bldP spid="5547023" grpId="0" animBg="1"/>
      <p:bldP spid="5547024" grpId="0" animBg="1"/>
      <p:bldP spid="5547025" grpId="0" animBg="1"/>
      <p:bldP spid="5547026" grpId="0" animBg="1" autoUpdateAnimBg="0"/>
      <p:bldP spid="5547027" grpId="0" animBg="1" autoUpdateAnimBg="0"/>
      <p:bldP spid="5547028" grpId="0" animBg="1" autoUpdateAnimBg="0"/>
      <p:bldP spid="5547029" grpId="0" animBg="1"/>
      <p:bldP spid="5547030" grpId="0" animBg="1"/>
      <p:bldP spid="5547031" grpId="0" animBg="1"/>
      <p:bldP spid="25" grpId="0" animBg="1"/>
      <p:bldP spid="26" grpId="0" animBg="1" autoUpdateAnimBg="0"/>
      <p:bldP spid="28" grpId="0" animBg="1" autoUpdateAnimBg="0"/>
      <p:bldP spid="29" grpId="0" animBg="1"/>
      <p:bldP spid="30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3"/>
          <p:cNvSpPr>
            <a:spLocks noChangeArrowheads="1"/>
          </p:cNvSpPr>
          <p:nvPr/>
        </p:nvSpPr>
        <p:spPr bwMode="auto">
          <a:xfrm>
            <a:off x="0" y="6556375"/>
            <a:ext cx="9144000" cy="301625"/>
          </a:xfrm>
          <a:prstGeom prst="rect">
            <a:avLst/>
          </a:prstGeom>
          <a:solidFill>
            <a:srgbClr val="225A7A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3971" name="Rectangle 4"/>
          <p:cNvSpPr>
            <a:spLocks noChangeArrowheads="1"/>
          </p:cNvSpPr>
          <p:nvPr/>
        </p:nvSpPr>
        <p:spPr bwMode="auto">
          <a:xfrm>
            <a:off x="8601075" y="6656388"/>
            <a:ext cx="447675" cy="115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 eaLnBrk="0" hangingPunct="0">
              <a:lnSpc>
                <a:spcPct val="85000"/>
              </a:lnSpc>
              <a:spcBef>
                <a:spcPct val="20000"/>
              </a:spcBef>
            </a:pPr>
            <a:fld id="{93570368-156A-4A65-B45B-C5E6175950AC}" type="slidenum">
              <a:rPr lang="en-US" sz="900">
                <a:solidFill>
                  <a:schemeClr val="bg1"/>
                </a:solidFill>
              </a:rPr>
              <a:pPr algn="r" eaLnBrk="0" hangingPunct="0">
                <a:lnSpc>
                  <a:spcPct val="85000"/>
                </a:lnSpc>
                <a:spcBef>
                  <a:spcPct val="20000"/>
                </a:spcBef>
              </a:pPr>
              <a:t>16</a:t>
            </a:fld>
            <a:endParaRPr lang="en-US" sz="900">
              <a:solidFill>
                <a:schemeClr val="bg1"/>
              </a:solidFill>
            </a:endParaRPr>
          </a:p>
        </p:txBody>
      </p:sp>
      <p:sp>
        <p:nvSpPr>
          <p:cNvPr id="2152455" name="Rectangle 7"/>
          <p:cNvSpPr>
            <a:spLocks noChangeArrowheads="1"/>
          </p:cNvSpPr>
          <p:nvPr/>
        </p:nvSpPr>
        <p:spPr bwMode="blackWhite">
          <a:xfrm>
            <a:off x="609600" y="1752601"/>
            <a:ext cx="7981950" cy="1371600"/>
          </a:xfrm>
          <a:prstGeom prst="rect">
            <a:avLst/>
          </a:prstGeom>
          <a:gradFill rotWithShape="1">
            <a:gsLst>
              <a:gs pos="0">
                <a:srgbClr val="FF6801"/>
              </a:gs>
              <a:gs pos="100000">
                <a:srgbClr val="DC5A01"/>
              </a:gs>
            </a:gsLst>
            <a:lin ang="5400000" scaled="1"/>
          </a:gradFill>
          <a:ln w="12700" algn="ctr">
            <a:solidFill>
              <a:srgbClr val="FF6801"/>
            </a:solidFill>
            <a:miter lim="800000"/>
            <a:headEnd/>
            <a:tailEnd/>
          </a:ln>
        </p:spPr>
        <p:txBody>
          <a:bodyPr lIns="45720" rIns="45720" anchor="ctr"/>
          <a:lstStyle/>
          <a:p>
            <a:pPr algn="ctr" defTabSz="114300">
              <a:lnSpc>
                <a:spcPct val="95000"/>
              </a:lnSpc>
              <a:spcBef>
                <a:spcPct val="25000"/>
              </a:spcBef>
            </a:pPr>
            <a:r>
              <a:rPr lang="en-US" sz="4200" b="1" dirty="0" smtClean="0">
                <a:solidFill>
                  <a:schemeClr val="bg1"/>
                </a:solidFill>
              </a:rPr>
              <a:t>What Drives These Cycles?</a:t>
            </a:r>
            <a:endParaRPr lang="en-US" sz="4200" b="1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438400" y="3352800"/>
            <a:ext cx="57912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>
              <a:lnSpc>
                <a:spcPts val="3600"/>
              </a:lnSpc>
              <a:buFont typeface="Arial" pitchFamily="34" charset="0"/>
              <a:buChar char="•"/>
            </a:pPr>
            <a:r>
              <a:rPr lang="en-US" sz="3200" dirty="0" smtClean="0"/>
              <a:t>Claim Trends</a:t>
            </a:r>
          </a:p>
          <a:p>
            <a:pPr lvl="1">
              <a:lnSpc>
                <a:spcPts val="3600"/>
              </a:lnSpc>
              <a:buFont typeface="Arial" pitchFamily="34" charset="0"/>
              <a:buChar char="•"/>
            </a:pPr>
            <a:r>
              <a:rPr lang="en-US" sz="3200" dirty="0" smtClean="0"/>
              <a:t>Capital/Capacity</a:t>
            </a:r>
          </a:p>
          <a:p>
            <a:pPr lvl="1">
              <a:lnSpc>
                <a:spcPts val="3600"/>
              </a:lnSpc>
              <a:buFont typeface="Arial" pitchFamily="34" charset="0"/>
              <a:buChar char="•"/>
            </a:pPr>
            <a:r>
              <a:rPr lang="en-US" sz="3200" dirty="0" smtClean="0"/>
              <a:t>Reinsurance Usage</a:t>
            </a:r>
          </a:p>
          <a:p>
            <a:pPr lvl="1">
              <a:lnSpc>
                <a:spcPts val="3600"/>
              </a:lnSpc>
              <a:buFont typeface="Arial" pitchFamily="34" charset="0"/>
              <a:buChar char="•"/>
            </a:pPr>
            <a:r>
              <a:rPr lang="en-US" sz="3200" dirty="0" smtClean="0"/>
              <a:t>Pricing</a:t>
            </a:r>
          </a:p>
          <a:p>
            <a:pPr lvl="1">
              <a:lnSpc>
                <a:spcPts val="3600"/>
              </a:lnSpc>
              <a:buFont typeface="Arial" pitchFamily="34" charset="0"/>
              <a:buChar char="•"/>
            </a:pPr>
            <a:r>
              <a:rPr lang="en-US" sz="3200" dirty="0" smtClean="0"/>
              <a:t>Inflation</a:t>
            </a:r>
            <a:endParaRPr lang="en-US" sz="3200" dirty="0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1000"/>
                                        <p:tgtEl>
                                          <p:spTgt spid="21524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245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105"/>
          <p:cNvSpPr txBox="1">
            <a:spLocks noGrp="1" noChangeArrowheads="1"/>
          </p:cNvSpPr>
          <p:nvPr/>
        </p:nvSpPr>
        <p:spPr bwMode="auto">
          <a:xfrm>
            <a:off x="85725" y="6961188"/>
            <a:ext cx="1352550" cy="115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eaLnBrk="0" hangingPunct="0">
              <a:lnSpc>
                <a:spcPct val="85000"/>
              </a:lnSpc>
              <a:spcBef>
                <a:spcPct val="20000"/>
              </a:spcBef>
            </a:pPr>
            <a:r>
              <a:rPr lang="en-US" sz="900">
                <a:solidFill>
                  <a:schemeClr val="bg1"/>
                </a:solidFill>
              </a:rPr>
              <a:t>12/01/09 - 9pm</a:t>
            </a:r>
          </a:p>
        </p:txBody>
      </p:sp>
      <p:sp>
        <p:nvSpPr>
          <p:cNvPr id="11268" name="Rectangle 106"/>
          <p:cNvSpPr txBox="1">
            <a:spLocks noGrp="1" noChangeArrowheads="1"/>
          </p:cNvSpPr>
          <p:nvPr/>
        </p:nvSpPr>
        <p:spPr bwMode="auto">
          <a:xfrm>
            <a:off x="2695575" y="6961188"/>
            <a:ext cx="3752850" cy="117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eaLnBrk="0" hangingPunct="0">
              <a:lnSpc>
                <a:spcPct val="85000"/>
              </a:lnSpc>
              <a:spcBef>
                <a:spcPct val="20000"/>
              </a:spcBef>
            </a:pPr>
            <a:r>
              <a:rPr lang="en-US" sz="900">
                <a:solidFill>
                  <a:schemeClr val="bg1"/>
                </a:solidFill>
              </a:rPr>
              <a:t>eSlide – P6466 – The Financial Crisis and the Future of the P/C</a:t>
            </a:r>
          </a:p>
        </p:txBody>
      </p:sp>
      <p:sp>
        <p:nvSpPr>
          <p:cNvPr id="11269" name="Rectangle 110"/>
          <p:cNvSpPr txBox="1">
            <a:spLocks noGrp="1" noChangeArrowheads="1"/>
          </p:cNvSpPr>
          <p:nvPr/>
        </p:nvSpPr>
        <p:spPr bwMode="auto">
          <a:xfrm>
            <a:off x="8601075" y="6656388"/>
            <a:ext cx="447675" cy="115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 eaLnBrk="0" hangingPunct="0">
              <a:lnSpc>
                <a:spcPct val="85000"/>
              </a:lnSpc>
              <a:spcBef>
                <a:spcPct val="20000"/>
              </a:spcBef>
            </a:pPr>
            <a:fld id="{2304D1B2-FCFB-47FF-9729-B56EB152D928}" type="slidenum">
              <a:rPr lang="en-US" sz="900"/>
              <a:pPr algn="r" eaLnBrk="0" hangingPunct="0">
                <a:lnSpc>
                  <a:spcPct val="85000"/>
                </a:lnSpc>
                <a:spcBef>
                  <a:spcPct val="20000"/>
                </a:spcBef>
              </a:pPr>
              <a:t>17</a:t>
            </a:fld>
            <a:endParaRPr lang="en-US" sz="900"/>
          </a:p>
        </p:txBody>
      </p:sp>
      <p:sp>
        <p:nvSpPr>
          <p:cNvPr id="11270" name="Rectangle 7"/>
          <p:cNvSpPr>
            <a:spLocks noGrp="1" noChangeArrowheads="1"/>
          </p:cNvSpPr>
          <p:nvPr>
            <p:ph type="title" idx="4294967295"/>
          </p:nvPr>
        </p:nvSpPr>
        <p:spPr>
          <a:xfrm>
            <a:off x="450850" y="161925"/>
            <a:ext cx="7400925" cy="860425"/>
          </a:xfrm>
        </p:spPr>
        <p:txBody>
          <a:bodyPr/>
          <a:lstStyle/>
          <a:p>
            <a:r>
              <a:rPr lang="en-US" sz="3200" dirty="0" smtClean="0"/>
              <a:t>Monthly Change* in Auto Insurance Prices, </a:t>
            </a:r>
            <a:r>
              <a:rPr lang="en-US" dirty="0" smtClean="0"/>
              <a:t>1991–2013*</a:t>
            </a:r>
          </a:p>
        </p:txBody>
      </p:sp>
      <p:sp>
        <p:nvSpPr>
          <p:cNvPr id="11271" name="Text Box 5"/>
          <p:cNvSpPr txBox="1">
            <a:spLocks noChangeArrowheads="1"/>
          </p:cNvSpPr>
          <p:nvPr/>
        </p:nvSpPr>
        <p:spPr bwMode="auto">
          <a:xfrm>
            <a:off x="0" y="6207125"/>
            <a:ext cx="8724900" cy="650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365760" tIns="0" rIns="0" bIns="137160" anchor="b">
            <a:spAutoFit/>
          </a:bodyPr>
          <a:lstStyle/>
          <a:p>
            <a:pPr eaLnBrk="0" hangingPunct="0">
              <a:lnSpc>
                <a:spcPct val="85000"/>
              </a:lnSpc>
              <a:spcBef>
                <a:spcPct val="25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sz="1100" dirty="0"/>
              <a:t>*Percentage change from same month in prior year; through </a:t>
            </a:r>
            <a:r>
              <a:rPr lang="en-US" sz="1100" dirty="0" smtClean="0"/>
              <a:t>June 2013; </a:t>
            </a:r>
            <a:r>
              <a:rPr lang="en-US" sz="1100" dirty="0"/>
              <a:t>seasonally adjusted</a:t>
            </a:r>
          </a:p>
          <a:p>
            <a:pPr eaLnBrk="0" hangingPunct="0">
              <a:lnSpc>
                <a:spcPct val="85000"/>
              </a:lnSpc>
              <a:spcBef>
                <a:spcPct val="25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sz="1100" dirty="0"/>
              <a:t>Note: Recessions indicated by gray shaded columns.</a:t>
            </a:r>
          </a:p>
          <a:p>
            <a:pPr eaLnBrk="0" hangingPunct="0">
              <a:lnSpc>
                <a:spcPct val="85000"/>
              </a:lnSpc>
              <a:spcBef>
                <a:spcPct val="25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sz="1100" dirty="0"/>
              <a:t>Sources: US Bureau of Labor Statistics;  National Bureau of Economic Research (recession dates); Insurance Information Institutes.</a:t>
            </a:r>
          </a:p>
        </p:txBody>
      </p:sp>
      <p:graphicFrame>
        <p:nvGraphicFramePr>
          <p:cNvPr id="11266" name="Object 8"/>
          <p:cNvGraphicFramePr>
            <a:graphicFrameLocks noChangeAspect="1"/>
          </p:cNvGraphicFramePr>
          <p:nvPr/>
        </p:nvGraphicFramePr>
        <p:xfrm>
          <a:off x="377825" y="1371805"/>
          <a:ext cx="8343900" cy="4838700"/>
        </p:xfrm>
        <a:graphic>
          <a:graphicData uri="http://schemas.openxmlformats.org/presentationml/2006/ole">
            <p:oleObj spid="_x0000_s479234" name="Chart" r:id="rId4" imgW="8343967" imgH="4381555" progId="MSGraph.Chart.8">
              <p:embed followColorScheme="full"/>
            </p:oleObj>
          </a:graphicData>
        </a:graphic>
      </p:graphicFrame>
      <p:sp>
        <p:nvSpPr>
          <p:cNvPr id="8" name="AutoShape 7"/>
          <p:cNvSpPr>
            <a:spLocks noChangeArrowheads="1"/>
          </p:cNvSpPr>
          <p:nvPr/>
        </p:nvSpPr>
        <p:spPr bwMode="blackWhite">
          <a:xfrm>
            <a:off x="1981200" y="1071668"/>
            <a:ext cx="2667000" cy="1366732"/>
          </a:xfrm>
          <a:prstGeom prst="wedgeRectCallout">
            <a:avLst>
              <a:gd name="adj1" fmla="val -15662"/>
              <a:gd name="adj2" fmla="val 50685"/>
            </a:avLst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66275"/>
                  <a:invGamma/>
                </a:schemeClr>
              </a:gs>
            </a:gsLst>
            <a:lin ang="5400000" scaled="1"/>
          </a:gradFill>
          <a:ln w="28575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tIns="91440" bIns="91440" anchor="ctr"/>
          <a:lstStyle/>
          <a:p>
            <a:pPr algn="ctr" eaLnBrk="0" hangingPunct="0">
              <a:lnSpc>
                <a:spcPct val="90000"/>
              </a:lnSpc>
              <a:spcBef>
                <a:spcPct val="50000"/>
              </a:spcBef>
              <a:buClr>
                <a:schemeClr val="bg1"/>
              </a:buClr>
              <a:defRPr/>
            </a:pPr>
            <a:r>
              <a:rPr lang="en-US" sz="1600" b="1" dirty="0">
                <a:solidFill>
                  <a:schemeClr val="bg1"/>
                </a:solidFill>
              </a:rPr>
              <a:t>Cyclical peaks in PP Auto tend to occur </a:t>
            </a:r>
            <a:r>
              <a:rPr lang="en-US" sz="1600" b="1" dirty="0" smtClean="0">
                <a:solidFill>
                  <a:schemeClr val="bg1"/>
                </a:solidFill>
              </a:rPr>
              <a:t>roughly every </a:t>
            </a:r>
            <a:r>
              <a:rPr lang="en-US" sz="1600" b="1" dirty="0">
                <a:solidFill>
                  <a:schemeClr val="bg1"/>
                </a:solidFill>
              </a:rPr>
              <a:t>10 years (early 1990s, early 2000s and likely the early 2010s)</a:t>
            </a:r>
            <a:endParaRPr lang="en-US" sz="1600" b="1" dirty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9" name="AutoShape 6"/>
          <p:cNvSpPr>
            <a:spLocks noChangeArrowheads="1"/>
          </p:cNvSpPr>
          <p:nvPr/>
        </p:nvSpPr>
        <p:spPr bwMode="blackWhite">
          <a:xfrm>
            <a:off x="1525194" y="4572000"/>
            <a:ext cx="1743075" cy="851256"/>
          </a:xfrm>
          <a:prstGeom prst="wedgeRectCallout">
            <a:avLst>
              <a:gd name="adj1" fmla="val 125526"/>
              <a:gd name="adj2" fmla="val -80202"/>
            </a:avLst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66275"/>
                  <a:invGamma/>
                </a:schemeClr>
              </a:gs>
            </a:gsLst>
            <a:lin ang="5400000" scaled="1"/>
          </a:gradFill>
          <a:ln w="28575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tIns="91440" bIns="91440" anchor="ctr"/>
          <a:lstStyle/>
          <a:p>
            <a:pPr algn="ctr" eaLnBrk="0" hangingPunct="0">
              <a:lnSpc>
                <a:spcPct val="90000"/>
              </a:lnSpc>
              <a:spcBef>
                <a:spcPct val="50000"/>
              </a:spcBef>
              <a:buClr>
                <a:schemeClr val="bg1"/>
              </a:buClr>
              <a:buFont typeface="Wingdings" pitchFamily="2" charset="2"/>
              <a:buNone/>
              <a:defRPr/>
            </a:pPr>
            <a:r>
              <a:rPr lang="en-US" sz="1400" b="1" dirty="0">
                <a:solidFill>
                  <a:schemeClr val="bg1"/>
                </a:solidFill>
              </a:rPr>
              <a:t>“Hard” markets tend to occur during </a:t>
            </a:r>
            <a:r>
              <a:rPr lang="en-US" sz="1400" b="1" dirty="0" smtClean="0">
                <a:solidFill>
                  <a:schemeClr val="bg1"/>
                </a:solidFill>
              </a:rPr>
              <a:t>recessions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10" name="AutoShape 6"/>
          <p:cNvSpPr>
            <a:spLocks noChangeArrowheads="1"/>
          </p:cNvSpPr>
          <p:nvPr/>
        </p:nvSpPr>
        <p:spPr bwMode="blackWhite">
          <a:xfrm>
            <a:off x="5943600" y="1066800"/>
            <a:ext cx="1944483" cy="954088"/>
          </a:xfrm>
          <a:prstGeom prst="wedgeRectCallout">
            <a:avLst>
              <a:gd name="adj1" fmla="val 39677"/>
              <a:gd name="adj2" fmla="val 147131"/>
            </a:avLst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66275"/>
                  <a:invGamma/>
                </a:schemeClr>
              </a:gs>
            </a:gsLst>
            <a:lin ang="5400000" scaled="1"/>
          </a:gradFill>
          <a:ln w="28575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tIns="91440" bIns="91440" anchor="ctr"/>
          <a:lstStyle/>
          <a:p>
            <a:pPr algn="ctr" eaLnBrk="0" hangingPunct="0">
              <a:lnSpc>
                <a:spcPct val="90000"/>
              </a:lnSpc>
              <a:spcBef>
                <a:spcPct val="50000"/>
              </a:spcBef>
              <a:buClr>
                <a:schemeClr val="bg1"/>
              </a:buClr>
              <a:buFont typeface="Wingdings" pitchFamily="2" charset="2"/>
              <a:buNone/>
              <a:defRPr/>
            </a:pPr>
            <a:r>
              <a:rPr lang="en-US" sz="1400" b="1" dirty="0" smtClean="0">
                <a:solidFill>
                  <a:schemeClr val="bg1"/>
                </a:solidFill>
              </a:rPr>
              <a:t>Pricing peak occurred in late 2010 at 5.3%, falling to 2.8% by Mar. 2012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11" name="AutoShape 6"/>
          <p:cNvSpPr>
            <a:spLocks noChangeArrowheads="1"/>
          </p:cNvSpPr>
          <p:nvPr/>
        </p:nvSpPr>
        <p:spPr bwMode="blackWhite">
          <a:xfrm>
            <a:off x="7315200" y="4424516"/>
            <a:ext cx="1764168" cy="1052265"/>
          </a:xfrm>
          <a:prstGeom prst="wedgeRectCallout">
            <a:avLst>
              <a:gd name="adj1" fmla="val 24373"/>
              <a:gd name="adj2" fmla="val -120407"/>
            </a:avLst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66275"/>
                  <a:invGamma/>
                </a:schemeClr>
              </a:gs>
            </a:gsLst>
            <a:lin ang="5400000" scaled="1"/>
          </a:gradFill>
          <a:ln w="28575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tIns="91440" bIns="91440" anchor="ctr"/>
          <a:lstStyle/>
          <a:p>
            <a:pPr algn="ctr" eaLnBrk="0" hangingPunct="0">
              <a:lnSpc>
                <a:spcPct val="90000"/>
              </a:lnSpc>
              <a:spcBef>
                <a:spcPct val="50000"/>
              </a:spcBef>
              <a:buClr>
                <a:schemeClr val="bg1"/>
              </a:buClr>
              <a:buFont typeface="Wingdings" pitchFamily="2" charset="2"/>
              <a:buNone/>
              <a:defRPr/>
            </a:pPr>
            <a:r>
              <a:rPr lang="en-US" sz="1400" b="1" dirty="0" smtClean="0">
                <a:solidFill>
                  <a:schemeClr val="bg1"/>
                </a:solidFill>
              </a:rPr>
              <a:t>The June 2013 reading of 3.9% is up from 3.0% a year earlier</a:t>
            </a:r>
            <a:endParaRPr lang="en-US" sz="1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after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200"/>
                            </p:stCondLst>
                            <p:childTnLst>
                              <p:par>
                                <p:cTn id="9" presetID="22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700"/>
                            </p:stCondLst>
                            <p:childTnLst>
                              <p:par>
                                <p:cTn id="13" presetID="22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200"/>
                            </p:stCondLst>
                            <p:childTnLst>
                              <p:par>
                                <p:cTn id="17" presetID="22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15925" y="185738"/>
            <a:ext cx="7385050" cy="860425"/>
          </a:xfrm>
        </p:spPr>
        <p:txBody>
          <a:bodyPr/>
          <a:lstStyle/>
          <a:p>
            <a:r>
              <a:rPr lang="en-US" sz="2600" smtClean="0"/>
              <a:t>P/C Industry Homeowners Claim Frequency, US, 1997-2011</a:t>
            </a:r>
          </a:p>
        </p:txBody>
      </p:sp>
      <p:graphicFrame>
        <p:nvGraphicFramePr>
          <p:cNvPr id="6832131" name="Object 3"/>
          <p:cNvGraphicFramePr>
            <a:graphicFrameLocks/>
          </p:cNvGraphicFramePr>
          <p:nvPr>
            <p:ph type="chart" idx="4294967295"/>
          </p:nvPr>
        </p:nvGraphicFramePr>
        <p:xfrm>
          <a:off x="152400" y="1143000"/>
          <a:ext cx="8716963" cy="5043488"/>
        </p:xfrm>
        <a:graphic>
          <a:graphicData uri="http://schemas.openxmlformats.org/presentationml/2006/ole">
            <p:oleObj spid="_x0000_s1515522" name="Chart" r:id="rId4" imgW="8724833" imgH="5048366" progId="MSGraph.Chart.8">
              <p:embed followColorScheme="full"/>
            </p:oleObj>
          </a:graphicData>
        </a:graphic>
      </p:graphicFrame>
      <p:sp>
        <p:nvSpPr>
          <p:cNvPr id="55300" name="Rectangle 5"/>
          <p:cNvSpPr>
            <a:spLocks noChangeArrowheads="1"/>
          </p:cNvSpPr>
          <p:nvPr/>
        </p:nvSpPr>
        <p:spPr bwMode="auto">
          <a:xfrm>
            <a:off x="0" y="6575425"/>
            <a:ext cx="8610600" cy="28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365760" tIns="0" rIns="0" bIns="137160" anchor="b">
            <a:spAutoFit/>
          </a:bodyPr>
          <a:lstStyle/>
          <a:p>
            <a:pPr eaLnBrk="0" hangingPunct="0">
              <a:lnSpc>
                <a:spcPct val="85000"/>
              </a:lnSpc>
              <a:spcBef>
                <a:spcPct val="25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sz="1100"/>
              <a:t>Sources: Insurance Research Council, “Trends in Homeowners Insurance Claims,” p.29; Insurance Information Institute</a:t>
            </a:r>
          </a:p>
        </p:txBody>
      </p:sp>
      <p:sp>
        <p:nvSpPr>
          <p:cNvPr id="55301" name="TextBox 6"/>
          <p:cNvSpPr txBox="1">
            <a:spLocks noChangeArrowheads="1"/>
          </p:cNvSpPr>
          <p:nvPr/>
        </p:nvSpPr>
        <p:spPr bwMode="auto">
          <a:xfrm>
            <a:off x="152400" y="1066800"/>
            <a:ext cx="15525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/>
              <a:t>Claims Paid per 100 Exposures</a:t>
            </a:r>
          </a:p>
        </p:txBody>
      </p:sp>
      <p:sp>
        <p:nvSpPr>
          <p:cNvPr id="6" name="AutoShape 6"/>
          <p:cNvSpPr>
            <a:spLocks noChangeArrowheads="1"/>
          </p:cNvSpPr>
          <p:nvPr/>
        </p:nvSpPr>
        <p:spPr bwMode="blackWhite">
          <a:xfrm>
            <a:off x="5943600" y="1981200"/>
            <a:ext cx="1944483" cy="685800"/>
          </a:xfrm>
          <a:prstGeom prst="wedgeRectCallout">
            <a:avLst>
              <a:gd name="adj1" fmla="val 39677"/>
              <a:gd name="adj2" fmla="val 147131"/>
            </a:avLst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66275"/>
                  <a:invGamma/>
                </a:schemeClr>
              </a:gs>
            </a:gsLst>
            <a:lin ang="5400000" scaled="1"/>
          </a:gradFill>
          <a:ln w="28575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tIns="91440" bIns="91440" anchor="ctr"/>
          <a:lstStyle/>
          <a:p>
            <a:pPr algn="ctr" eaLnBrk="0" hangingPunct="0">
              <a:lnSpc>
                <a:spcPct val="90000"/>
              </a:lnSpc>
              <a:spcBef>
                <a:spcPct val="50000"/>
              </a:spcBef>
              <a:buClr>
                <a:schemeClr val="bg1"/>
              </a:buClr>
              <a:buFont typeface="Wingdings" pitchFamily="2" charset="2"/>
              <a:buNone/>
              <a:defRPr/>
            </a:pPr>
            <a:r>
              <a:rPr lang="en-US" sz="1400" b="1" dirty="0" smtClean="0">
                <a:solidFill>
                  <a:schemeClr val="bg1"/>
                </a:solidFill>
              </a:rPr>
              <a:t>Gradually growing frequency of non-cat claims since 2005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7" name="AutoShape 6"/>
          <p:cNvSpPr>
            <a:spLocks noChangeArrowheads="1"/>
          </p:cNvSpPr>
          <p:nvPr/>
        </p:nvSpPr>
        <p:spPr bwMode="blackWhite">
          <a:xfrm>
            <a:off x="6934200" y="4800600"/>
            <a:ext cx="1944483" cy="685800"/>
          </a:xfrm>
          <a:prstGeom prst="wedgeRectCallout">
            <a:avLst>
              <a:gd name="adj1" fmla="val 36738"/>
              <a:gd name="adj2" fmla="val -152869"/>
            </a:avLst>
          </a:prstGeom>
          <a:solidFill>
            <a:schemeClr val="accent2"/>
          </a:solidFill>
          <a:ln w="28575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tIns="91440" bIns="91440" anchor="ctr"/>
          <a:lstStyle/>
          <a:p>
            <a:pPr algn="ctr" eaLnBrk="0" hangingPunct="0">
              <a:lnSpc>
                <a:spcPct val="90000"/>
              </a:lnSpc>
              <a:spcBef>
                <a:spcPct val="50000"/>
              </a:spcBef>
              <a:buClr>
                <a:schemeClr val="bg1"/>
              </a:buClr>
              <a:buFont typeface="Wingdings" pitchFamily="2" charset="2"/>
              <a:buNone/>
              <a:defRPr/>
            </a:pPr>
            <a:r>
              <a:rPr lang="en-US" sz="1400" b="1" dirty="0" smtClean="0">
                <a:solidFill>
                  <a:schemeClr val="bg1"/>
                </a:solidFill>
              </a:rPr>
              <a:t>CAT claim frequency is variable but generally rising</a:t>
            </a:r>
            <a:endParaRPr lang="en-US" sz="1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22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15925" y="185738"/>
            <a:ext cx="7385050" cy="860425"/>
          </a:xfrm>
        </p:spPr>
        <p:txBody>
          <a:bodyPr/>
          <a:lstStyle/>
          <a:p>
            <a:r>
              <a:rPr lang="en-US" sz="2600" smtClean="0"/>
              <a:t>P/C Industry Homeowners Average Claim Severity, 1997-2011</a:t>
            </a:r>
          </a:p>
        </p:txBody>
      </p:sp>
      <p:graphicFrame>
        <p:nvGraphicFramePr>
          <p:cNvPr id="6832131" name="Object 3"/>
          <p:cNvGraphicFramePr>
            <a:graphicFrameLocks/>
          </p:cNvGraphicFramePr>
          <p:nvPr>
            <p:ph type="chart" idx="4294967295"/>
          </p:nvPr>
        </p:nvGraphicFramePr>
        <p:xfrm>
          <a:off x="134938" y="1219200"/>
          <a:ext cx="8716962" cy="5043488"/>
        </p:xfrm>
        <a:graphic>
          <a:graphicData uri="http://schemas.openxmlformats.org/presentationml/2006/ole">
            <p:oleObj spid="_x0000_s1516546" name="Chart" r:id="rId4" imgW="8724833" imgH="5048366" progId="MSGraph.Chart.8">
              <p:embed followColorScheme="full"/>
            </p:oleObj>
          </a:graphicData>
        </a:graphic>
      </p:graphicFrame>
      <p:sp>
        <p:nvSpPr>
          <p:cNvPr id="56324" name="Rectangle 5"/>
          <p:cNvSpPr>
            <a:spLocks noChangeArrowheads="1"/>
          </p:cNvSpPr>
          <p:nvPr/>
        </p:nvSpPr>
        <p:spPr bwMode="auto">
          <a:xfrm>
            <a:off x="0" y="6281738"/>
            <a:ext cx="8610600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365760" tIns="0" rIns="0" bIns="137160" anchor="b">
            <a:spAutoFit/>
          </a:bodyPr>
          <a:lstStyle/>
          <a:p>
            <a:pPr eaLnBrk="0" hangingPunct="0">
              <a:lnSpc>
                <a:spcPct val="85000"/>
              </a:lnSpc>
              <a:spcBef>
                <a:spcPct val="25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sz="1100"/>
              <a:t>Sources: Insurance Research Council, “Trends in Homeowners Insurance Claims,” p. 29, BLS inflation calculator,</a:t>
            </a:r>
            <a:br>
              <a:rPr lang="en-US" sz="1100"/>
            </a:br>
            <a:r>
              <a:rPr lang="en-US" sz="1100"/>
              <a:t>and Insurance Information Institute</a:t>
            </a:r>
          </a:p>
        </p:txBody>
      </p:sp>
      <p:sp>
        <p:nvSpPr>
          <p:cNvPr id="7" name="AutoShape 7"/>
          <p:cNvSpPr>
            <a:spLocks noChangeArrowheads="1"/>
          </p:cNvSpPr>
          <p:nvPr/>
        </p:nvSpPr>
        <p:spPr bwMode="blackWhite">
          <a:xfrm>
            <a:off x="6477000" y="3733800"/>
            <a:ext cx="1828800" cy="1447800"/>
          </a:xfrm>
          <a:prstGeom prst="wedgeRectCallout">
            <a:avLst>
              <a:gd name="adj1" fmla="val 57935"/>
              <a:gd name="adj2" fmla="val -118225"/>
            </a:avLst>
          </a:prstGeom>
          <a:solidFill>
            <a:schemeClr val="accent1"/>
          </a:solidFill>
          <a:ln w="28575" algn="ctr">
            <a:solidFill>
              <a:schemeClr val="bg1"/>
            </a:solidFill>
            <a:miter lim="800000"/>
            <a:headEnd/>
            <a:tailEnd/>
          </a:ln>
        </p:spPr>
        <p:txBody>
          <a:bodyPr tIns="91440" bIns="91440" anchor="ctr"/>
          <a:lstStyle/>
          <a:p>
            <a:pPr algn="ctr" eaLnBrk="0" hangingPunct="0">
              <a:lnSpc>
                <a:spcPct val="90000"/>
              </a:lnSpc>
              <a:spcBef>
                <a:spcPct val="50000"/>
              </a:spcBef>
              <a:buClr>
                <a:srgbClr val="FFFFFF"/>
              </a:buClr>
              <a:buFont typeface="Wingdings" pitchFamily="2" charset="2"/>
              <a:buNone/>
            </a:pPr>
            <a:r>
              <a:rPr lang="en-US" sz="1400" b="1" dirty="0">
                <a:solidFill>
                  <a:srgbClr val="FFFFFF"/>
                </a:solidFill>
              </a:rPr>
              <a:t>HO average claim severity is now three times what it was in </a:t>
            </a:r>
            <a:r>
              <a:rPr lang="en-US" sz="1400" b="1" dirty="0" smtClean="0">
                <a:solidFill>
                  <a:srgbClr val="FFFFFF"/>
                </a:solidFill>
              </a:rPr>
              <a:t>1997 (a 200% increase). In that span, the CPI rose only 40%.</a:t>
            </a:r>
            <a:endParaRPr lang="en-US" sz="1400" b="1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afterEffect">
                                  <p:stCondLst>
                                    <p:cond delay="699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105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12/01/09 - 9pm</a:t>
            </a:r>
            <a:endParaRPr lang="en-US" dirty="0"/>
          </a:p>
        </p:txBody>
      </p:sp>
      <p:sp>
        <p:nvSpPr>
          <p:cNvPr id="111620" name="Rectangle 11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10BCFDB-3ABC-4AFB-B8B0-5AB03EEF21CE}" type="slidenum">
              <a:rPr lang="en-US" smtClean="0"/>
              <a:pPr>
                <a:defRPr/>
              </a:pPr>
              <a:t>2</a:t>
            </a:fld>
            <a:endParaRPr lang="en-US" smtClean="0"/>
          </a:p>
        </p:txBody>
      </p:sp>
      <p:sp>
        <p:nvSpPr>
          <p:cNvPr id="6758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1"/>
            <a:ext cx="4502150" cy="685800"/>
          </a:xfrm>
        </p:spPr>
        <p:txBody>
          <a:bodyPr/>
          <a:lstStyle/>
          <a:p>
            <a:r>
              <a:rPr lang="en-US" dirty="0" smtClean="0"/>
              <a:t>Presentation Outline</a:t>
            </a:r>
          </a:p>
        </p:txBody>
      </p:sp>
      <p:sp>
        <p:nvSpPr>
          <p:cNvPr id="192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524000"/>
            <a:ext cx="8594725" cy="4500563"/>
          </a:xfrm>
        </p:spPr>
        <p:txBody>
          <a:bodyPr/>
          <a:lstStyle/>
          <a:p>
            <a:pPr>
              <a:lnSpc>
                <a:spcPts val="1400"/>
              </a:lnSpc>
            </a:pPr>
            <a:r>
              <a:rPr lang="en-US" sz="3000" b="1" dirty="0" smtClean="0"/>
              <a:t>Do P/C Underwriting Results Go in Cycles?</a:t>
            </a:r>
          </a:p>
          <a:p>
            <a:pPr lvl="1">
              <a:lnSpc>
                <a:spcPts val="1400"/>
              </a:lnSpc>
            </a:pPr>
            <a:r>
              <a:rPr lang="en-US" sz="2400" b="1" dirty="0" smtClean="0"/>
              <a:t>Differences by Line of Business</a:t>
            </a:r>
          </a:p>
          <a:p>
            <a:pPr>
              <a:lnSpc>
                <a:spcPts val="1400"/>
              </a:lnSpc>
            </a:pPr>
            <a:r>
              <a:rPr lang="en-US" sz="3000" b="1" dirty="0" smtClean="0"/>
              <a:t>What Drives These Cycles?</a:t>
            </a:r>
          </a:p>
          <a:p>
            <a:pPr lvl="1">
              <a:lnSpc>
                <a:spcPts val="1400"/>
              </a:lnSpc>
            </a:pPr>
            <a:r>
              <a:rPr lang="en-US" sz="2400" b="1" dirty="0" smtClean="0"/>
              <a:t>Claim Trends</a:t>
            </a:r>
          </a:p>
          <a:p>
            <a:pPr lvl="1">
              <a:lnSpc>
                <a:spcPts val="1400"/>
              </a:lnSpc>
            </a:pPr>
            <a:r>
              <a:rPr lang="en-US" sz="2400" b="1" dirty="0" smtClean="0"/>
              <a:t>Capital/Capacity</a:t>
            </a:r>
          </a:p>
          <a:p>
            <a:pPr lvl="1">
              <a:lnSpc>
                <a:spcPts val="1400"/>
              </a:lnSpc>
            </a:pPr>
            <a:r>
              <a:rPr lang="en-US" sz="2400" b="1" dirty="0" smtClean="0"/>
              <a:t>Reinsurance Usage</a:t>
            </a:r>
          </a:p>
          <a:p>
            <a:pPr lvl="1">
              <a:lnSpc>
                <a:spcPts val="1400"/>
              </a:lnSpc>
            </a:pPr>
            <a:r>
              <a:rPr lang="en-US" sz="2400" b="1" dirty="0" smtClean="0"/>
              <a:t>Pricing</a:t>
            </a:r>
          </a:p>
          <a:p>
            <a:pPr lvl="1">
              <a:lnSpc>
                <a:spcPts val="1400"/>
              </a:lnSpc>
            </a:pPr>
            <a:r>
              <a:rPr lang="en-US" sz="2400" b="1" dirty="0" smtClean="0"/>
              <a:t>Inflation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92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92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92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92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92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2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922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20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9220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20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9220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22051" grpId="0" build="p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0194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152400"/>
            <a:ext cx="6324600" cy="914400"/>
          </a:xfrm>
        </p:spPr>
        <p:txBody>
          <a:bodyPr/>
          <a:lstStyle/>
          <a:p>
            <a:pPr>
              <a:lnSpc>
                <a:spcPct val="85000"/>
              </a:lnSpc>
              <a:spcBef>
                <a:spcPct val="25000"/>
              </a:spcBef>
            </a:pPr>
            <a:r>
              <a:rPr lang="en-US" dirty="0" smtClean="0"/>
              <a:t>EEOC Workplace Discrimination Complaints</a:t>
            </a:r>
            <a:r>
              <a:rPr lang="en-US" smtClean="0"/>
              <a:t>, FY1997-FY2012*</a:t>
            </a:r>
            <a:endParaRPr lang="en-US" dirty="0" smtClean="0"/>
          </a:p>
        </p:txBody>
      </p:sp>
      <p:graphicFrame>
        <p:nvGraphicFramePr>
          <p:cNvPr id="520196" name="Object 4"/>
          <p:cNvGraphicFramePr>
            <a:graphicFrameLocks noChangeAspect="1"/>
          </p:cNvGraphicFramePr>
          <p:nvPr/>
        </p:nvGraphicFramePr>
        <p:xfrm>
          <a:off x="-76200" y="1371600"/>
          <a:ext cx="9156700" cy="4914900"/>
        </p:xfrm>
        <a:graphic>
          <a:graphicData uri="http://schemas.openxmlformats.org/presentationml/2006/ole">
            <p:oleObj spid="_x0000_s1335298" name="Chart" r:id="rId3" imgW="6419951" imgH="3448073" progId="MSGraph.Chart.8">
              <p:embed followColorScheme="full"/>
            </p:oleObj>
          </a:graphicData>
        </a:graphic>
      </p:graphicFrame>
      <p:sp>
        <p:nvSpPr>
          <p:cNvPr id="520197" name="AutoShape 5"/>
          <p:cNvSpPr>
            <a:spLocks noChangeArrowheads="1"/>
          </p:cNvSpPr>
          <p:nvPr/>
        </p:nvSpPr>
        <p:spPr bwMode="auto">
          <a:xfrm>
            <a:off x="1981200" y="1600200"/>
            <a:ext cx="3581400" cy="914400"/>
          </a:xfrm>
          <a:prstGeom prst="wedgeRectCallout">
            <a:avLst>
              <a:gd name="adj1" fmla="val 72644"/>
              <a:gd name="adj2" fmla="val 159969"/>
            </a:avLst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algn="ctr">
              <a:lnSpc>
                <a:spcPct val="85000"/>
              </a:lnSpc>
              <a:spcBef>
                <a:spcPct val="35000"/>
              </a:spcBef>
            </a:pPr>
            <a:r>
              <a:rPr lang="en-US" sz="1600" dirty="0"/>
              <a:t>Biggest jumps in FY2008 complaints came for retaliation and age discrimination. But FY2008 excluded the worst of the recession.</a:t>
            </a:r>
          </a:p>
        </p:txBody>
      </p:sp>
      <p:sp>
        <p:nvSpPr>
          <p:cNvPr id="520198" name="Text Box 6"/>
          <p:cNvSpPr txBox="1">
            <a:spLocks noChangeArrowheads="1"/>
          </p:cNvSpPr>
          <p:nvPr/>
        </p:nvSpPr>
        <p:spPr bwMode="auto">
          <a:xfrm>
            <a:off x="0" y="1143000"/>
            <a:ext cx="1524000" cy="585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2075" tIns="46038" rIns="92075" bIns="46038">
            <a:spAutoFit/>
          </a:bodyPr>
          <a:lstStyle/>
          <a:p>
            <a:r>
              <a:rPr lang="en-US" sz="1600" b="1" dirty="0"/>
              <a:t>Thousands of Complaints</a:t>
            </a:r>
          </a:p>
        </p:txBody>
      </p:sp>
      <p:sp>
        <p:nvSpPr>
          <p:cNvPr id="520202" name="Rectangle 10"/>
          <p:cNvSpPr>
            <a:spLocks noChangeArrowheads="1"/>
          </p:cNvSpPr>
          <p:nvPr/>
        </p:nvSpPr>
        <p:spPr bwMode="auto">
          <a:xfrm>
            <a:off x="457200" y="6027738"/>
            <a:ext cx="8153400" cy="6008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2075" tIns="46038" rIns="92075" bIns="46038">
            <a:spAutoFit/>
          </a:bodyPr>
          <a:lstStyle/>
          <a:p>
            <a:r>
              <a:rPr lang="en-US" sz="1100" dirty="0">
                <a:latin typeface="Arial" charset="0"/>
              </a:rPr>
              <a:t>*The federal fiscal year runs from Oct 1 of a given year to Sept 30 of the following year. The year is </a:t>
            </a:r>
            <a:r>
              <a:rPr lang="en-US" sz="1100" dirty="0" smtClean="0">
                <a:latin typeface="Arial" charset="0"/>
              </a:rPr>
              <a:t>designated </a:t>
            </a:r>
            <a:r>
              <a:rPr lang="en-US" sz="1100" dirty="0">
                <a:latin typeface="Arial" charset="0"/>
              </a:rPr>
              <a:t>by its endpoint. Thus FY2009 covers the period from Oct 1, 2008 through Sept 30, 2009.</a:t>
            </a:r>
            <a:br>
              <a:rPr lang="en-US" sz="1100" dirty="0">
                <a:latin typeface="Arial" charset="0"/>
              </a:rPr>
            </a:br>
            <a:r>
              <a:rPr lang="en-US" sz="1100" dirty="0" smtClean="0">
                <a:latin typeface="Arial" charset="0"/>
              </a:rPr>
              <a:t>Sources: </a:t>
            </a:r>
            <a:r>
              <a:rPr lang="en-US" sz="1100" dirty="0">
                <a:latin typeface="Arial" charset="0"/>
              </a:rPr>
              <a:t>EEOC at </a:t>
            </a:r>
            <a:r>
              <a:rPr lang="en-US" sz="1100" dirty="0">
                <a:latin typeface="Arial" charset="0"/>
                <a:hlinkClick r:id="rId4"/>
              </a:rPr>
              <a:t>http://www.eeoc.gov/stats/charges.html</a:t>
            </a:r>
            <a:r>
              <a:rPr lang="en-US" sz="1100" dirty="0">
                <a:latin typeface="Arial" charset="0"/>
              </a:rPr>
              <a:t> </a:t>
            </a:r>
            <a:r>
              <a:rPr lang="en-US" sz="1100" dirty="0" smtClean="0">
                <a:latin typeface="Arial" charset="0"/>
              </a:rPr>
              <a:t> ; I.I.I.</a:t>
            </a:r>
            <a:endParaRPr lang="en-US" sz="1100" dirty="0">
              <a:latin typeface="Arial" charset="0"/>
            </a:endParaRPr>
          </a:p>
        </p:txBody>
      </p:sp>
      <p:sp>
        <p:nvSpPr>
          <p:cNvPr id="520203" name="Line 6"/>
          <p:cNvSpPr>
            <a:spLocks noChangeShapeType="1"/>
          </p:cNvSpPr>
          <p:nvPr/>
        </p:nvSpPr>
        <p:spPr bwMode="auto">
          <a:xfrm>
            <a:off x="838200" y="4648200"/>
            <a:ext cx="5486400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 type="oval" w="med" len="med"/>
            <a:tailEnd type="triangle" w="med" len="med"/>
          </a:ln>
        </p:spPr>
        <p:txBody>
          <a:bodyPr wrap="square" lIns="92075" tIns="46038" rIns="92075" bIns="46038">
            <a:spAutoFit/>
          </a:bodyPr>
          <a:lstStyle/>
          <a:p>
            <a:endParaRPr lang="en-US"/>
          </a:p>
        </p:txBody>
      </p:sp>
      <p:sp>
        <p:nvSpPr>
          <p:cNvPr id="520204" name="AutoShape 12"/>
          <p:cNvSpPr>
            <a:spLocks noChangeArrowheads="1"/>
          </p:cNvSpPr>
          <p:nvPr/>
        </p:nvSpPr>
        <p:spPr bwMode="auto">
          <a:xfrm>
            <a:off x="1219200" y="2971800"/>
            <a:ext cx="1676400" cy="457200"/>
          </a:xfrm>
          <a:prstGeom prst="wedgeRectCallout">
            <a:avLst>
              <a:gd name="adj1" fmla="val -15679"/>
              <a:gd name="adj2" fmla="val 297134"/>
            </a:avLst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algn="ctr">
              <a:lnSpc>
                <a:spcPct val="85000"/>
              </a:lnSpc>
              <a:spcBef>
                <a:spcPct val="35000"/>
              </a:spcBef>
            </a:pPr>
            <a:r>
              <a:rPr lang="en-US" sz="1600" dirty="0"/>
              <a:t>1997-2007 Avg.</a:t>
            </a:r>
            <a:br>
              <a:rPr lang="en-US" sz="1600" dirty="0"/>
            </a:br>
            <a:r>
              <a:rPr lang="en-US" sz="1600" dirty="0"/>
              <a:t>= 79,800/year</a:t>
            </a:r>
          </a:p>
        </p:txBody>
      </p:sp>
      <p:sp>
        <p:nvSpPr>
          <p:cNvPr id="520205" name="Text Box 13"/>
          <p:cNvSpPr txBox="1">
            <a:spLocks noChangeArrowheads="1"/>
          </p:cNvSpPr>
          <p:nvPr/>
        </p:nvSpPr>
        <p:spPr bwMode="auto">
          <a:xfrm>
            <a:off x="533400" y="5691188"/>
            <a:ext cx="457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r>
              <a:rPr lang="en-US" sz="1600" b="1"/>
              <a:t>FY</a:t>
            </a:r>
          </a:p>
        </p:txBody>
      </p:sp>
      <p:sp>
        <p:nvSpPr>
          <p:cNvPr id="10" name="Line 6"/>
          <p:cNvSpPr>
            <a:spLocks noChangeShapeType="1"/>
          </p:cNvSpPr>
          <p:nvPr/>
        </p:nvSpPr>
        <p:spPr bwMode="auto">
          <a:xfrm>
            <a:off x="6172200" y="2971800"/>
            <a:ext cx="2590800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 type="oval" w="med" len="med"/>
            <a:tailEnd type="triangle" w="med" len="med"/>
          </a:ln>
        </p:spPr>
        <p:txBody>
          <a:bodyPr wrap="square" lIns="92075" tIns="46038" rIns="92075" bIns="46038">
            <a:spAutoFit/>
          </a:bodyPr>
          <a:lstStyle/>
          <a:p>
            <a:endParaRPr lang="en-US"/>
          </a:p>
        </p:txBody>
      </p:sp>
      <p:sp>
        <p:nvSpPr>
          <p:cNvPr id="11" name="AutoShape 12"/>
          <p:cNvSpPr>
            <a:spLocks noChangeArrowheads="1"/>
          </p:cNvSpPr>
          <p:nvPr/>
        </p:nvSpPr>
        <p:spPr bwMode="auto">
          <a:xfrm>
            <a:off x="6781800" y="1295400"/>
            <a:ext cx="1676400" cy="457200"/>
          </a:xfrm>
          <a:prstGeom prst="wedgeRectCallout">
            <a:avLst>
              <a:gd name="adj1" fmla="val -19089"/>
              <a:gd name="adj2" fmla="val 297134"/>
            </a:avLst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algn="ctr">
              <a:lnSpc>
                <a:spcPct val="85000"/>
              </a:lnSpc>
              <a:spcBef>
                <a:spcPct val="35000"/>
              </a:spcBef>
            </a:pPr>
            <a:r>
              <a:rPr lang="en-US" sz="1600" dirty="0" smtClean="0"/>
              <a:t>2008-2012  </a:t>
            </a:r>
            <a:r>
              <a:rPr lang="en-US" sz="1600" dirty="0"/>
              <a:t>Avg.</a:t>
            </a:r>
            <a:br>
              <a:rPr lang="en-US" sz="1600" dirty="0"/>
            </a:br>
            <a:r>
              <a:rPr lang="en-US" sz="1600" dirty="0"/>
              <a:t>= </a:t>
            </a:r>
            <a:r>
              <a:rPr lang="en-US" sz="1600" dirty="0" smtClean="0"/>
              <a:t>97,600/year</a:t>
            </a:r>
            <a:endParaRPr lang="en-US" sz="16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20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20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20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20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202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202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0194" grpId="0" autoUpdateAnimBg="0"/>
      <p:bldP spid="520197" grpId="0" animBg="1"/>
      <p:bldP spid="520204" grpId="0" animBg="1"/>
      <p:bldP spid="11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380546" name="Object 2"/>
          <p:cNvGraphicFramePr>
            <a:graphicFrameLocks noChangeAspect="1"/>
          </p:cNvGraphicFramePr>
          <p:nvPr/>
        </p:nvGraphicFramePr>
        <p:xfrm>
          <a:off x="138113" y="1498600"/>
          <a:ext cx="8655050" cy="4200525"/>
        </p:xfrm>
        <a:graphic>
          <a:graphicData uri="http://schemas.openxmlformats.org/presentationml/2006/ole">
            <p:oleObj spid="_x0000_s1532930" name="Chart" r:id="rId4" imgW="8610735" imgH="4181349" progId="MSGraph.Chart.8">
              <p:embed followColorScheme="full"/>
            </p:oleObj>
          </a:graphicData>
        </a:graphic>
      </p:graphicFrame>
      <p:sp>
        <p:nvSpPr>
          <p:cNvPr id="46083" name="Rectangle 3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US Policyholder Surplus:</a:t>
            </a:r>
            <a:br>
              <a:rPr lang="en-US" dirty="0" smtClean="0"/>
            </a:br>
            <a:r>
              <a:rPr lang="en-US" dirty="0" smtClean="0"/>
              <a:t>1975–2013*</a:t>
            </a:r>
          </a:p>
        </p:txBody>
      </p:sp>
      <p:sp>
        <p:nvSpPr>
          <p:cNvPr id="46084" name="Rectangle 4"/>
          <p:cNvSpPr>
            <a:spLocks noChangeArrowheads="1"/>
          </p:cNvSpPr>
          <p:nvPr/>
        </p:nvSpPr>
        <p:spPr bwMode="auto">
          <a:xfrm>
            <a:off x="-12700" y="6396038"/>
            <a:ext cx="6651625" cy="465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365760" tIns="0" rIns="0" bIns="137160" anchor="b">
            <a:spAutoFit/>
          </a:bodyPr>
          <a:lstStyle/>
          <a:p>
            <a:pPr eaLnBrk="0" hangingPunct="0">
              <a:lnSpc>
                <a:spcPct val="85000"/>
              </a:lnSpc>
              <a:spcBef>
                <a:spcPct val="25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sz="1100" dirty="0"/>
              <a:t>* As of </a:t>
            </a:r>
            <a:r>
              <a:rPr lang="en-US" sz="1100" dirty="0" smtClean="0"/>
              <a:t>3/31/13.</a:t>
            </a:r>
            <a:endParaRPr lang="en-US" sz="1100" dirty="0"/>
          </a:p>
          <a:p>
            <a:pPr eaLnBrk="0" hangingPunct="0">
              <a:lnSpc>
                <a:spcPct val="85000"/>
              </a:lnSpc>
              <a:spcBef>
                <a:spcPct val="25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sz="1100" dirty="0"/>
              <a:t>Source: A.M. Best, ISO, Insurance Information Institute.</a:t>
            </a:r>
          </a:p>
        </p:txBody>
      </p:sp>
      <p:sp>
        <p:nvSpPr>
          <p:cNvPr id="230405" name="Text Box 6"/>
          <p:cNvSpPr txBox="1">
            <a:spLocks noChangeArrowheads="1"/>
          </p:cNvSpPr>
          <p:nvPr/>
        </p:nvSpPr>
        <p:spPr bwMode="blackWhite">
          <a:xfrm>
            <a:off x="5722373" y="3775586"/>
            <a:ext cx="3151905" cy="1249822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66275"/>
                  <a:invGamma/>
                </a:schemeClr>
              </a:gs>
            </a:gsLst>
            <a:lin ang="5400000" scaled="1"/>
          </a:gradFill>
          <a:ln w="28575" algn="ctr">
            <a:solidFill>
              <a:schemeClr val="bg1"/>
            </a:solidFill>
            <a:miter lim="800000"/>
            <a:headEnd type="none" w="sm" len="sm"/>
            <a:tailEnd type="none" w="sm" len="sm"/>
          </a:ln>
          <a:effectLst/>
        </p:spPr>
        <p:txBody>
          <a:bodyPr tIns="91440" bIns="91440" anchor="ctr"/>
          <a:lstStyle/>
          <a:p>
            <a:pPr algn="ctr" eaLnBrk="0" hangingPunct="0">
              <a:lnSpc>
                <a:spcPct val="85000"/>
              </a:lnSpc>
              <a:spcBef>
                <a:spcPct val="50000"/>
              </a:spcBef>
              <a:buClr>
                <a:schemeClr val="bg1"/>
              </a:buClr>
              <a:buFont typeface="Wingdings" pitchFamily="2" charset="2"/>
              <a:buNone/>
              <a:defRPr/>
            </a:pPr>
            <a:r>
              <a:rPr lang="en-US" sz="1600" b="1" dirty="0">
                <a:solidFill>
                  <a:schemeClr val="bg1"/>
                </a:solidFill>
                <a:cs typeface="+mn-cs"/>
              </a:rPr>
              <a:t>“Surplus” is a measure of underwriting capacity.  It is analogous to “Owners Equity” or “Net Worth” in non-insurance organizations</a:t>
            </a:r>
          </a:p>
        </p:txBody>
      </p:sp>
      <p:sp>
        <p:nvSpPr>
          <p:cNvPr id="46086" name="AutoShape 7"/>
          <p:cNvSpPr>
            <a:spLocks noChangeArrowheads="1"/>
          </p:cNvSpPr>
          <p:nvPr/>
        </p:nvSpPr>
        <p:spPr bwMode="auto">
          <a:xfrm>
            <a:off x="7315200" y="2506663"/>
            <a:ext cx="184150" cy="396875"/>
          </a:xfrm>
          <a:prstGeom prst="rightArrow">
            <a:avLst>
              <a:gd name="adj1" fmla="val 50000"/>
              <a:gd name="adj2" fmla="val 25000"/>
            </a:avLst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 anchor="ctr">
            <a:spAutoFit/>
          </a:bodyPr>
          <a:lstStyle/>
          <a:p>
            <a:pPr eaLnBrk="0" hangingPunct="0">
              <a:spcBef>
                <a:spcPct val="50000"/>
              </a:spcBef>
              <a:buClr>
                <a:srgbClr val="FF3300"/>
              </a:buClr>
              <a:buFont typeface="Wingdings" pitchFamily="2" charset="2"/>
              <a:buNone/>
            </a:pPr>
            <a:endParaRPr lang="en-US" sz="1000">
              <a:latin typeface="Times New Roman" pitchFamily="18" charset="0"/>
            </a:endParaRPr>
          </a:p>
        </p:txBody>
      </p:sp>
      <p:sp>
        <p:nvSpPr>
          <p:cNvPr id="46087" name="Rectangle 7"/>
          <p:cNvSpPr>
            <a:spLocks noChangeArrowheads="1"/>
          </p:cNvSpPr>
          <p:nvPr/>
        </p:nvSpPr>
        <p:spPr bwMode="black">
          <a:xfrm>
            <a:off x="347663" y="1266825"/>
            <a:ext cx="8221662" cy="2206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defTabSz="114300" eaLnBrk="0" hangingPunct="0">
              <a:lnSpc>
                <a:spcPct val="90000"/>
              </a:lnSpc>
              <a:spcBef>
                <a:spcPct val="20000"/>
              </a:spcBef>
            </a:pPr>
            <a:r>
              <a:rPr lang="en-US" sz="1600" b="1">
                <a:solidFill>
                  <a:srgbClr val="225A7A"/>
                </a:solidFill>
              </a:rPr>
              <a:t>($ Billions)</a:t>
            </a:r>
          </a:p>
        </p:txBody>
      </p:sp>
      <p:sp>
        <p:nvSpPr>
          <p:cNvPr id="230408" name="Rectangle 8"/>
          <p:cNvSpPr>
            <a:spLocks noChangeArrowheads="1"/>
          </p:cNvSpPr>
          <p:nvPr/>
        </p:nvSpPr>
        <p:spPr bwMode="blackWhite">
          <a:xfrm>
            <a:off x="192088" y="5626100"/>
            <a:ext cx="8756650" cy="682625"/>
          </a:xfrm>
          <a:prstGeom prst="rect">
            <a:avLst/>
          </a:prstGeom>
          <a:gradFill rotWithShape="1">
            <a:gsLst>
              <a:gs pos="0">
                <a:srgbClr val="FF6801"/>
              </a:gs>
              <a:gs pos="100000">
                <a:srgbClr val="DC5A01"/>
              </a:gs>
            </a:gsLst>
            <a:lin ang="5400000" scaled="1"/>
          </a:gradFill>
          <a:ln w="12700" algn="ctr">
            <a:solidFill>
              <a:srgbClr val="FF6801"/>
            </a:solidFill>
            <a:miter lim="800000"/>
            <a:headEnd/>
            <a:tailEnd/>
          </a:ln>
        </p:spPr>
        <p:txBody>
          <a:bodyPr bIns="64008" anchor="ctr"/>
          <a:lstStyle/>
          <a:p>
            <a:pPr algn="ctr">
              <a:lnSpc>
                <a:spcPct val="95000"/>
              </a:lnSpc>
              <a:spcBef>
                <a:spcPct val="25000"/>
              </a:spcBef>
            </a:pPr>
            <a:r>
              <a:rPr lang="en-US" b="1" dirty="0">
                <a:solidFill>
                  <a:srgbClr val="FFFFFF"/>
                </a:solidFill>
              </a:rPr>
              <a:t>The Premium-to-Surplus Ratio Stood at $</a:t>
            </a:r>
            <a:r>
              <a:rPr lang="en-US" b="1" dirty="0" smtClean="0">
                <a:solidFill>
                  <a:srgbClr val="FFFFFF"/>
                </a:solidFill>
              </a:rPr>
              <a:t>0.77:$</a:t>
            </a:r>
            <a:r>
              <a:rPr lang="en-US" b="1" dirty="0">
                <a:solidFill>
                  <a:srgbClr val="FFFFFF"/>
                </a:solidFill>
              </a:rPr>
              <a:t>1 as of</a:t>
            </a:r>
            <a:br>
              <a:rPr lang="en-US" b="1" dirty="0">
                <a:solidFill>
                  <a:srgbClr val="FFFFFF"/>
                </a:solidFill>
              </a:rPr>
            </a:br>
            <a:r>
              <a:rPr lang="en-US" b="1" dirty="0" smtClean="0">
                <a:solidFill>
                  <a:srgbClr val="FFFFFF"/>
                </a:solidFill>
              </a:rPr>
              <a:t>3/31/13, </a:t>
            </a:r>
            <a:r>
              <a:rPr lang="en-US" b="1" dirty="0">
                <a:solidFill>
                  <a:srgbClr val="FFFFFF"/>
                </a:solidFill>
              </a:rPr>
              <a:t>A Near Record Low (at Least in Recent History</a:t>
            </a:r>
            <a:r>
              <a:rPr lang="en-US" b="1" dirty="0" smtClean="0">
                <a:solidFill>
                  <a:srgbClr val="FFFFFF"/>
                </a:solidFill>
              </a:rPr>
              <a:t>)*</a:t>
            </a:r>
            <a:endParaRPr lang="en-US" b="1" dirty="0">
              <a:solidFill>
                <a:srgbClr val="FFFFFF"/>
              </a:solidFill>
            </a:endParaRPr>
          </a:p>
        </p:txBody>
      </p:sp>
      <p:sp>
        <p:nvSpPr>
          <p:cNvPr id="7200776" name="AutoShape 8"/>
          <p:cNvSpPr>
            <a:spLocks noChangeArrowheads="1"/>
          </p:cNvSpPr>
          <p:nvPr/>
        </p:nvSpPr>
        <p:spPr bwMode="blackWhite">
          <a:xfrm>
            <a:off x="1514475" y="1473200"/>
            <a:ext cx="5165725" cy="1435100"/>
          </a:xfrm>
          <a:prstGeom prst="wedgeRectCallout">
            <a:avLst>
              <a:gd name="adj1" fmla="val 83614"/>
              <a:gd name="adj2" fmla="val -18764"/>
            </a:avLst>
          </a:prstGeom>
          <a:gradFill rotWithShape="1">
            <a:gsLst>
              <a:gs pos="0">
                <a:schemeClr val="accent1"/>
              </a:gs>
              <a:gs pos="100000">
                <a:srgbClr val="173C51"/>
              </a:gs>
            </a:gsLst>
            <a:lin ang="5400000" scaled="1"/>
          </a:gradFill>
          <a:ln w="28575" algn="ctr">
            <a:solidFill>
              <a:schemeClr val="bg1"/>
            </a:solidFill>
            <a:miter lim="800000"/>
            <a:headEnd/>
            <a:tailEnd/>
          </a:ln>
        </p:spPr>
        <p:txBody>
          <a:bodyPr tIns="91440" bIns="91440" anchor="ctr"/>
          <a:lstStyle/>
          <a:p>
            <a:pPr algn="ctr" eaLnBrk="0" hangingPunct="0">
              <a:lnSpc>
                <a:spcPct val="90000"/>
              </a:lnSpc>
              <a:spcBef>
                <a:spcPct val="50000"/>
              </a:spcBef>
              <a:buClr>
                <a:schemeClr val="bg1"/>
              </a:buClr>
              <a:buFont typeface="Wingdings" pitchFamily="2" charset="2"/>
              <a:buNone/>
            </a:pPr>
            <a:r>
              <a:rPr lang="en-US" sz="1600" b="1" dirty="0">
                <a:solidFill>
                  <a:schemeClr val="bg1"/>
                </a:solidFill>
              </a:rPr>
              <a:t>Surplus as of </a:t>
            </a:r>
            <a:r>
              <a:rPr lang="en-US" sz="1600" b="1" dirty="0" smtClean="0">
                <a:solidFill>
                  <a:schemeClr val="bg1"/>
                </a:solidFill>
              </a:rPr>
              <a:t>3/31/13 </a:t>
            </a:r>
            <a:r>
              <a:rPr lang="en-US" sz="1600" b="1" dirty="0">
                <a:solidFill>
                  <a:schemeClr val="bg1"/>
                </a:solidFill>
              </a:rPr>
              <a:t>was </a:t>
            </a:r>
            <a:r>
              <a:rPr lang="en-US" sz="1600" b="1" dirty="0" smtClean="0">
                <a:solidFill>
                  <a:schemeClr val="bg1"/>
                </a:solidFill>
              </a:rPr>
              <a:t>a record $607.7, up 3.6% from $586.9 of 12/31/12, and up 39.0% ($170.6B) from the crisis trough of </a:t>
            </a:r>
            <a:r>
              <a:rPr lang="en-US" sz="1600" b="1" dirty="0">
                <a:solidFill>
                  <a:schemeClr val="bg1"/>
                </a:solidFill>
              </a:rPr>
              <a:t>$437.1B </a:t>
            </a:r>
            <a:r>
              <a:rPr lang="en-US" sz="1600" b="1" dirty="0" smtClean="0">
                <a:solidFill>
                  <a:schemeClr val="bg1"/>
                </a:solidFill>
              </a:rPr>
              <a:t>at </a:t>
            </a:r>
            <a:r>
              <a:rPr lang="en-US" sz="1600" b="1" dirty="0">
                <a:solidFill>
                  <a:schemeClr val="bg1"/>
                </a:solidFill>
              </a:rPr>
              <a:t>3/31/09. </a:t>
            </a:r>
            <a:r>
              <a:rPr lang="en-US" sz="1600" b="1" dirty="0" smtClean="0">
                <a:solidFill>
                  <a:schemeClr val="bg1"/>
                </a:solidFill>
              </a:rPr>
              <a:t>Pre-crisis </a:t>
            </a:r>
            <a:r>
              <a:rPr lang="en-US" sz="1600" b="1" dirty="0">
                <a:solidFill>
                  <a:schemeClr val="bg1"/>
                </a:solidFill>
              </a:rPr>
              <a:t>peak was $521.8 as of 9/30/07. Surplus as of </a:t>
            </a:r>
            <a:r>
              <a:rPr lang="en-US" sz="1600" b="1" dirty="0" smtClean="0">
                <a:solidFill>
                  <a:schemeClr val="bg1"/>
                </a:solidFill>
              </a:rPr>
              <a:t>3/31/13 </a:t>
            </a:r>
            <a:r>
              <a:rPr lang="en-US" sz="1600" b="1" dirty="0">
                <a:solidFill>
                  <a:schemeClr val="bg1"/>
                </a:solidFill>
              </a:rPr>
              <a:t>was </a:t>
            </a:r>
            <a:r>
              <a:rPr lang="en-US" sz="1600" b="1" dirty="0" smtClean="0">
                <a:solidFill>
                  <a:schemeClr val="bg1"/>
                </a:solidFill>
              </a:rPr>
              <a:t>16.5% </a:t>
            </a:r>
            <a:r>
              <a:rPr lang="en-US" sz="1600" b="1" dirty="0">
                <a:solidFill>
                  <a:schemeClr val="bg1"/>
                </a:solidFill>
              </a:rPr>
              <a:t>above 2007 </a:t>
            </a:r>
            <a:r>
              <a:rPr lang="en-US" sz="1600" b="1" dirty="0" smtClean="0">
                <a:solidFill>
                  <a:schemeClr val="bg1"/>
                </a:solidFill>
              </a:rPr>
              <a:t>peak.</a:t>
            </a:r>
            <a:endParaRPr lang="en-US" sz="16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80546">
                                            <p:oleChartEl type="series" lvl="1"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6380546">
                                            <p:oleChartEl type="series" lvl="1"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2" fill="hold" grpId="0" nodeType="after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0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72007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2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30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400"/>
                            </p:stCondLst>
                            <p:childTnLst>
                              <p:par>
                                <p:cTn id="17" presetID="23" presetClass="entr" presetSubtype="16" fill="hold" grpId="0" nodeType="after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304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304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6380546" grpId="0" bld="series"/>
      <p:bldP spid="230405" grpId="0" animBg="1"/>
      <p:bldP spid="230408" grpId="0" animBg="1"/>
      <p:bldP spid="7200776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7" name="Rectangle 2"/>
          <p:cNvSpPr>
            <a:spLocks noGrp="1" noChangeArrowheads="1"/>
          </p:cNvSpPr>
          <p:nvPr>
            <p:ph type="title"/>
          </p:nvPr>
        </p:nvSpPr>
        <p:spPr>
          <a:xfrm>
            <a:off x="732402" y="169504"/>
            <a:ext cx="5865044" cy="860425"/>
          </a:xfrm>
        </p:spPr>
        <p:txBody>
          <a:bodyPr/>
          <a:lstStyle/>
          <a:p>
            <a:r>
              <a:rPr lang="en-US" dirty="0" smtClean="0"/>
              <a:t>Global Reinsurance Capital,</a:t>
            </a:r>
            <a:br>
              <a:rPr lang="en-US" dirty="0" smtClean="0"/>
            </a:br>
            <a:r>
              <a:rPr lang="en-US" dirty="0" smtClean="0"/>
              <a:t>2007-2012</a:t>
            </a:r>
          </a:p>
        </p:txBody>
      </p:sp>
      <p:sp>
        <p:nvSpPr>
          <p:cNvPr id="139268" name="Rectangle 3"/>
          <p:cNvSpPr>
            <a:spLocks noChangeArrowheads="1"/>
          </p:cNvSpPr>
          <p:nvPr/>
        </p:nvSpPr>
        <p:spPr bwMode="black">
          <a:xfrm>
            <a:off x="347662" y="1266825"/>
            <a:ext cx="8501369" cy="22159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defTabSz="114300" eaLnBrk="0" hangingPunct="0">
              <a:lnSpc>
                <a:spcPct val="90000"/>
              </a:lnSpc>
              <a:spcBef>
                <a:spcPct val="20000"/>
              </a:spcBef>
            </a:pPr>
            <a:r>
              <a:rPr lang="en-US" sz="1600" b="1" dirty="0" smtClean="0">
                <a:solidFill>
                  <a:srgbClr val="225A7A"/>
                </a:solidFill>
              </a:rPr>
              <a:t>$ Billions                              </a:t>
            </a:r>
            <a:r>
              <a:rPr lang="en-US" sz="1600" b="1" dirty="0">
                <a:solidFill>
                  <a:srgbClr val="225A7A"/>
                </a:solidFill>
              </a:rPr>
              <a:t>																																								</a:t>
            </a:r>
            <a:r>
              <a:rPr lang="en-US" sz="1600" b="1" dirty="0" smtClean="0">
                <a:solidFill>
                  <a:srgbClr val="225A7A"/>
                </a:solidFill>
              </a:rPr>
              <a:t>       </a:t>
            </a:r>
            <a:r>
              <a:rPr lang="en-US" sz="1600" b="1" dirty="0" smtClean="0">
                <a:solidFill>
                  <a:srgbClr val="FF0000"/>
                </a:solidFill>
              </a:rPr>
              <a:t>% </a:t>
            </a:r>
            <a:r>
              <a:rPr lang="en-US" sz="1600" b="1" dirty="0">
                <a:solidFill>
                  <a:srgbClr val="FF0000"/>
                </a:solidFill>
              </a:rPr>
              <a:t>Change</a:t>
            </a:r>
          </a:p>
        </p:txBody>
      </p:sp>
      <p:sp>
        <p:nvSpPr>
          <p:cNvPr id="139269" name="Rectangle 4"/>
          <p:cNvSpPr>
            <a:spLocks noChangeArrowheads="1"/>
          </p:cNvSpPr>
          <p:nvPr/>
        </p:nvSpPr>
        <p:spPr bwMode="auto">
          <a:xfrm>
            <a:off x="0" y="6262688"/>
            <a:ext cx="7961313" cy="595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365760" tIns="0" rIns="0" bIns="137160" anchor="b">
            <a:spAutoFit/>
          </a:bodyPr>
          <a:lstStyle/>
          <a:p>
            <a:pPr marL="133350" indent="-133350" eaLnBrk="0" hangingPunct="0">
              <a:lnSpc>
                <a:spcPct val="90000"/>
              </a:lnSpc>
              <a:buClr>
                <a:schemeClr val="accent2"/>
              </a:buClr>
              <a:buFont typeface="Wingdings" pitchFamily="2" charset="2"/>
              <a:buNone/>
              <a:tabLst>
                <a:tab pos="112713" algn="r"/>
              </a:tabLst>
            </a:pPr>
            <a:endParaRPr lang="en-US" sz="1100" dirty="0"/>
          </a:p>
          <a:p>
            <a:pPr marL="133350" indent="-133350" eaLnBrk="0" hangingPunct="0">
              <a:lnSpc>
                <a:spcPct val="90000"/>
              </a:lnSpc>
              <a:buClr>
                <a:schemeClr val="accent2"/>
              </a:buClr>
              <a:buFont typeface="Wingdings" pitchFamily="2" charset="2"/>
              <a:buNone/>
              <a:tabLst>
                <a:tab pos="112713" algn="r"/>
              </a:tabLst>
            </a:pPr>
            <a:r>
              <a:rPr lang="en-US" sz="1100" dirty="0"/>
              <a:t>	Source:  Aon Reinsurance Market Outlook, </a:t>
            </a:r>
            <a:r>
              <a:rPr lang="en-US" sz="1100" dirty="0" smtClean="0"/>
              <a:t>April 2013 Update from </a:t>
            </a:r>
            <a:r>
              <a:rPr lang="en-US" sz="1100" dirty="0"/>
              <a:t>Individual Company and </a:t>
            </a:r>
            <a:r>
              <a:rPr lang="en-US" sz="1100" dirty="0" err="1"/>
              <a:t>AonBenfield</a:t>
            </a:r>
            <a:r>
              <a:rPr lang="en-US" sz="1100" dirty="0"/>
              <a:t> Analytics; Insurance Information Institute.</a:t>
            </a:r>
          </a:p>
        </p:txBody>
      </p:sp>
      <p:graphicFrame>
        <p:nvGraphicFramePr>
          <p:cNvPr id="139266" name="Object 2"/>
          <p:cNvGraphicFramePr>
            <a:graphicFrameLocks/>
          </p:cNvGraphicFramePr>
          <p:nvPr/>
        </p:nvGraphicFramePr>
        <p:xfrm>
          <a:off x="292100" y="1549400"/>
          <a:ext cx="8597900" cy="3937000"/>
        </p:xfrm>
        <a:graphic>
          <a:graphicData uri="http://schemas.openxmlformats.org/presentationml/2006/ole">
            <p:oleObj spid="_x0000_s1531906" name="Chart" r:id="rId4" imgW="8601024" imgH="3933862" progId="MSGraph.Chart.8">
              <p:embed followColorScheme="full"/>
            </p:oleObj>
          </a:graphicData>
        </a:graphic>
      </p:graphicFrame>
      <p:sp>
        <p:nvSpPr>
          <p:cNvPr id="307206" name="Rectangle 6"/>
          <p:cNvSpPr>
            <a:spLocks noChangeArrowheads="1"/>
          </p:cNvSpPr>
          <p:nvPr/>
        </p:nvSpPr>
        <p:spPr bwMode="blackWhite">
          <a:xfrm>
            <a:off x="414338" y="5540375"/>
            <a:ext cx="8312150" cy="811264"/>
          </a:xfrm>
          <a:prstGeom prst="rect">
            <a:avLst/>
          </a:prstGeom>
          <a:gradFill rotWithShape="1">
            <a:gsLst>
              <a:gs pos="0">
                <a:srgbClr val="FF6801"/>
              </a:gs>
              <a:gs pos="100000">
                <a:srgbClr val="DC5A01"/>
              </a:gs>
            </a:gsLst>
            <a:lin ang="5400000" scaled="1"/>
          </a:gradFill>
          <a:ln w="12700" algn="ctr">
            <a:solidFill>
              <a:srgbClr val="FF6801"/>
            </a:solidFill>
            <a:miter lim="800000"/>
            <a:headEnd/>
            <a:tailEnd/>
          </a:ln>
        </p:spPr>
        <p:txBody>
          <a:bodyPr bIns="64008" anchor="ctr"/>
          <a:lstStyle/>
          <a:p>
            <a:pPr algn="ctr">
              <a:lnSpc>
                <a:spcPct val="95000"/>
              </a:lnSpc>
              <a:spcBef>
                <a:spcPct val="25000"/>
              </a:spcBef>
            </a:pPr>
            <a:r>
              <a:rPr lang="en-US" b="1" dirty="0" smtClean="0">
                <a:solidFill>
                  <a:srgbClr val="FFFFFF"/>
                </a:solidFill>
              </a:rPr>
              <a:t>2007-2012 compound average growth rate: </a:t>
            </a:r>
            <a:r>
              <a:rPr lang="en-US" b="1" smtClean="0">
                <a:solidFill>
                  <a:srgbClr val="FFFFFF"/>
                </a:solidFill>
              </a:rPr>
              <a:t>4.3%</a:t>
            </a:r>
            <a:br>
              <a:rPr lang="en-US" b="1" smtClean="0">
                <a:solidFill>
                  <a:srgbClr val="FFFFFF"/>
                </a:solidFill>
              </a:rPr>
            </a:br>
            <a:r>
              <a:rPr lang="en-US" b="1" smtClean="0">
                <a:solidFill>
                  <a:srgbClr val="FFFFFF"/>
                </a:solidFill>
              </a:rPr>
              <a:t>High </a:t>
            </a:r>
            <a:r>
              <a:rPr lang="en-US" b="1" dirty="0">
                <a:solidFill>
                  <a:srgbClr val="FFFFFF"/>
                </a:solidFill>
              </a:rPr>
              <a:t>Global Catastrophe Losses Have Had a Modest Adverse Impact on Global Reinsurance Market Capacity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12/01/09 - 9pm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577EF9-77B3-4D85-A93C-01BF6B1C2A37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72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72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06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105"/>
          <p:cNvSpPr>
            <a:spLocks noGrp="1" noChangeArrowheads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</a:rPr>
              <a:t>12/01/09 - 9pm</a:t>
            </a:r>
          </a:p>
        </p:txBody>
      </p:sp>
      <p:sp>
        <p:nvSpPr>
          <p:cNvPr id="133123" name="Rectangle 106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Arial" pitchFamily="34" charset="0"/>
              </a:rPr>
              <a:t>eSlide – P6466 – The Financial Crisis and the Future of the P/C</a:t>
            </a:r>
          </a:p>
        </p:txBody>
      </p:sp>
      <p:sp>
        <p:nvSpPr>
          <p:cNvPr id="133124" name="Rectangle 110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54F6625-C415-41B1-AA8B-B21F6273E872}" type="slidenum">
              <a:rPr lang="en-US" smtClean="0">
                <a:latin typeface="Arial" pitchFamily="34" charset="0"/>
              </a:rPr>
              <a:pPr/>
              <a:t>23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133125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04800"/>
            <a:ext cx="5635624" cy="671512"/>
          </a:xfrm>
        </p:spPr>
        <p:txBody>
          <a:bodyPr/>
          <a:lstStyle/>
          <a:p>
            <a:r>
              <a:rPr lang="en-US" dirty="0" smtClean="0">
                <a:latin typeface="Arial" pitchFamily="34" charset="0"/>
              </a:rPr>
              <a:t>Other Possible Cycle Drivers</a:t>
            </a:r>
          </a:p>
        </p:txBody>
      </p:sp>
      <p:sp>
        <p:nvSpPr>
          <p:cNvPr id="192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4850" y="1304924"/>
            <a:ext cx="7848600" cy="4581525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ct val="50000"/>
              </a:spcBef>
            </a:pPr>
            <a:r>
              <a:rPr lang="en-US" sz="2800" b="1" dirty="0" smtClean="0">
                <a:latin typeface="Arial" pitchFamily="34" charset="0"/>
              </a:rPr>
              <a:t>Sudden Changes in the Marketplace</a:t>
            </a:r>
          </a:p>
          <a:p>
            <a:pPr lvl="1">
              <a:lnSpc>
                <a:spcPct val="100000"/>
              </a:lnSpc>
            </a:pPr>
            <a:r>
              <a:rPr lang="en-US" sz="2400" b="1" dirty="0" smtClean="0">
                <a:latin typeface="Arial" pitchFamily="34" charset="0"/>
              </a:rPr>
              <a:t>Such as a wave of mergers, major new entrants, etc.</a:t>
            </a:r>
          </a:p>
          <a:p>
            <a:pPr>
              <a:lnSpc>
                <a:spcPct val="100000"/>
              </a:lnSpc>
              <a:spcBef>
                <a:spcPct val="50000"/>
              </a:spcBef>
            </a:pPr>
            <a:r>
              <a:rPr lang="en-US" sz="2800" b="1" dirty="0" smtClean="0">
                <a:latin typeface="Arial" pitchFamily="34" charset="0"/>
              </a:rPr>
              <a:t>Regulatory Approval Lags</a:t>
            </a:r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en-US" sz="2800" b="1" dirty="0" smtClean="0">
                <a:latin typeface="Arial" pitchFamily="34" charset="0"/>
              </a:rPr>
              <a:t>Tort System Shocks</a:t>
            </a:r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en-US" sz="2800" b="1" dirty="0" smtClean="0">
                <a:latin typeface="Arial" pitchFamily="34" charset="0"/>
              </a:rPr>
              <a:t>Investment Shocks </a:t>
            </a:r>
          </a:p>
          <a:p>
            <a:pPr lvl="1">
              <a:lnSpc>
                <a:spcPct val="100000"/>
              </a:lnSpc>
              <a:spcBef>
                <a:spcPts val="1800"/>
              </a:spcBef>
            </a:pPr>
            <a:r>
              <a:rPr lang="en-US" sz="2400" b="1" dirty="0" smtClean="0">
                <a:latin typeface="Arial" pitchFamily="34" charset="0"/>
              </a:rPr>
              <a:t>Such as massive capital losses due to interest rate spikes, stock market plunge, etc.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92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92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92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92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92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2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922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22051" grpId="0" build="p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7699" name="Rectangle 3"/>
          <p:cNvSpPr>
            <a:spLocks noChangeArrowheads="1"/>
          </p:cNvSpPr>
          <p:nvPr/>
        </p:nvSpPr>
        <p:spPr bwMode="blackWhite">
          <a:xfrm>
            <a:off x="685800" y="2327275"/>
            <a:ext cx="7772400" cy="1470025"/>
          </a:xfrm>
          <a:prstGeom prst="rect">
            <a:avLst/>
          </a:prstGeom>
          <a:gradFill rotWithShape="1">
            <a:gsLst>
              <a:gs pos="0">
                <a:srgbClr val="FF6801"/>
              </a:gs>
              <a:gs pos="100000">
                <a:srgbClr val="DC5A01"/>
              </a:gs>
            </a:gsLst>
            <a:lin ang="5400000" scaled="1"/>
          </a:gradFill>
          <a:ln w="12700" algn="ctr">
            <a:solidFill>
              <a:srgbClr val="FF6801"/>
            </a:solidFill>
            <a:miter lim="800000"/>
            <a:headEnd/>
            <a:tailEnd/>
          </a:ln>
        </p:spPr>
        <p:txBody>
          <a:bodyPr lIns="45720" rIns="45720" anchor="ctr"/>
          <a:lstStyle/>
          <a:p>
            <a:pPr algn="ctr" defTabSz="114300">
              <a:lnSpc>
                <a:spcPct val="95000"/>
              </a:lnSpc>
              <a:spcBef>
                <a:spcPct val="25000"/>
              </a:spcBef>
            </a:pPr>
            <a:r>
              <a:rPr lang="en-US" sz="6000" b="1">
                <a:solidFill>
                  <a:srgbClr val="FFFFFF"/>
                </a:solidFill>
                <a:latin typeface="Verdana" pitchFamily="34" charset="0"/>
              </a:rPr>
              <a:t>www.iii.org</a:t>
            </a:r>
          </a:p>
        </p:txBody>
      </p:sp>
      <p:sp>
        <p:nvSpPr>
          <p:cNvPr id="2077700" name="Rectangle 4"/>
          <p:cNvSpPr>
            <a:spLocks noChangeArrowheads="1"/>
          </p:cNvSpPr>
          <p:nvPr/>
        </p:nvSpPr>
        <p:spPr bwMode="auto">
          <a:xfrm>
            <a:off x="668338" y="4130675"/>
            <a:ext cx="7807325" cy="10890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45720" rIns="45720">
            <a:spAutoFit/>
          </a:bodyPr>
          <a:lstStyle/>
          <a:p>
            <a:pPr algn="ctr" eaLnBrk="0" hangingPunct="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US" sz="3600" b="1" i="1">
                <a:solidFill>
                  <a:srgbClr val="225A7A"/>
                </a:solidFill>
                <a:latin typeface="Verdana" pitchFamily="34" charset="0"/>
              </a:rPr>
              <a:t>Thank you for your time</a:t>
            </a:r>
            <a:br>
              <a:rPr lang="en-US" sz="3600" b="1" i="1">
                <a:solidFill>
                  <a:srgbClr val="225A7A"/>
                </a:solidFill>
                <a:latin typeface="Verdana" pitchFamily="34" charset="0"/>
              </a:rPr>
            </a:br>
            <a:r>
              <a:rPr lang="en-US" sz="3600" b="1" i="1">
                <a:solidFill>
                  <a:srgbClr val="225A7A"/>
                </a:solidFill>
                <a:latin typeface="Verdana" pitchFamily="34" charset="0"/>
              </a:rPr>
              <a:t>and your attention!</a:t>
            </a:r>
          </a:p>
        </p:txBody>
      </p:sp>
      <p:sp>
        <p:nvSpPr>
          <p:cNvPr id="2077702" name="Rectangle 6"/>
          <p:cNvSpPr>
            <a:spLocks noChangeArrowheads="1"/>
          </p:cNvSpPr>
          <p:nvPr/>
        </p:nvSpPr>
        <p:spPr bwMode="auto">
          <a:xfrm>
            <a:off x="668338" y="1597025"/>
            <a:ext cx="7807325" cy="4762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45720" rIns="45720">
            <a:spAutoFit/>
          </a:bodyPr>
          <a:lstStyle/>
          <a:p>
            <a:pPr algn="ctr" eaLnBrk="0" hangingPunct="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Wingdings" pitchFamily="2" charset="2"/>
              <a:buNone/>
              <a:tabLst>
                <a:tab pos="6172200" algn="l"/>
              </a:tabLst>
            </a:pPr>
            <a:r>
              <a:rPr lang="en-US" sz="2800" b="1">
                <a:solidFill>
                  <a:srgbClr val="225A7A"/>
                </a:solidFill>
                <a:latin typeface="Verdana" pitchFamily="34" charset="0"/>
              </a:rPr>
              <a:t>Insurance Information Institute</a:t>
            </a: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7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77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7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0776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0776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900" decel="100000" fill="hold"/>
                                        <p:tgtEl>
                                          <p:spTgt spid="20776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0776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7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077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77699" grpId="0" animBg="1"/>
      <p:bldP spid="2077700" grpId="0"/>
      <p:bldP spid="207770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9762" name="Rectangle 2"/>
          <p:cNvSpPr>
            <a:spLocks noGrp="1" noChangeArrowheads="1"/>
          </p:cNvSpPr>
          <p:nvPr>
            <p:ph type="ctrTitle" idx="4294967295"/>
          </p:nvPr>
        </p:nvSpPr>
        <p:spPr bwMode="blackWhite">
          <a:xfrm>
            <a:off x="609600" y="1828801"/>
            <a:ext cx="7981950" cy="1524000"/>
          </a:xfrm>
          <a:gradFill rotWithShape="1">
            <a:gsLst>
              <a:gs pos="0">
                <a:srgbClr val="FF6801"/>
              </a:gs>
              <a:gs pos="100000">
                <a:srgbClr val="DC5A01"/>
              </a:gs>
            </a:gsLst>
            <a:lin ang="5400000" scaled="1"/>
          </a:gradFill>
          <a:ln w="12700" cap="flat" algn="ctr">
            <a:solidFill>
              <a:srgbClr val="FF6801"/>
            </a:solidFill>
          </a:ln>
        </p:spPr>
        <p:txBody>
          <a:bodyPr/>
          <a:lstStyle/>
          <a:p>
            <a:pPr algn="ctr" defTabSz="914400" eaLnBrk="1" hangingPunct="1">
              <a:lnSpc>
                <a:spcPct val="95000"/>
              </a:lnSpc>
              <a:spcBef>
                <a:spcPct val="25000"/>
              </a:spcBef>
            </a:pPr>
            <a:r>
              <a:rPr lang="en-US" sz="4200" dirty="0" smtClean="0">
                <a:solidFill>
                  <a:schemeClr val="bg1"/>
                </a:solidFill>
              </a:rPr>
              <a:t>Do P/C Underwriting Results</a:t>
            </a:r>
            <a:br>
              <a:rPr lang="en-US" sz="4200" dirty="0" smtClean="0">
                <a:solidFill>
                  <a:schemeClr val="bg1"/>
                </a:solidFill>
              </a:rPr>
            </a:br>
            <a:r>
              <a:rPr lang="en-US" sz="4200" dirty="0" smtClean="0">
                <a:solidFill>
                  <a:schemeClr val="bg1"/>
                </a:solidFill>
              </a:rPr>
              <a:t>Go in Cycles?</a:t>
            </a:r>
          </a:p>
        </p:txBody>
      </p:sp>
      <p:sp>
        <p:nvSpPr>
          <p:cNvPr id="151555" name="Rectangle 3"/>
          <p:cNvSpPr>
            <a:spLocks noChangeArrowheads="1"/>
          </p:cNvSpPr>
          <p:nvPr/>
        </p:nvSpPr>
        <p:spPr bwMode="auto">
          <a:xfrm>
            <a:off x="0" y="6556375"/>
            <a:ext cx="9144000" cy="301625"/>
          </a:xfrm>
          <a:prstGeom prst="rect">
            <a:avLst/>
          </a:prstGeom>
          <a:solidFill>
            <a:srgbClr val="225A7A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1556" name="Rectangle 4"/>
          <p:cNvSpPr>
            <a:spLocks noChangeArrowheads="1"/>
          </p:cNvSpPr>
          <p:nvPr/>
        </p:nvSpPr>
        <p:spPr bwMode="auto">
          <a:xfrm>
            <a:off x="8601075" y="6656388"/>
            <a:ext cx="447675" cy="115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 eaLnBrk="0" hangingPunct="0">
              <a:lnSpc>
                <a:spcPct val="85000"/>
              </a:lnSpc>
              <a:spcBef>
                <a:spcPct val="20000"/>
              </a:spcBef>
            </a:pPr>
            <a:fld id="{EDFE0512-2DB8-43E3-8365-2DAB64B50EE9}" type="slidenum">
              <a:rPr lang="en-US" sz="900">
                <a:solidFill>
                  <a:schemeClr val="bg1"/>
                </a:solidFill>
              </a:rPr>
              <a:pPr algn="r" eaLnBrk="0" hangingPunct="0">
                <a:lnSpc>
                  <a:spcPct val="85000"/>
                </a:lnSpc>
                <a:spcBef>
                  <a:spcPct val="20000"/>
                </a:spcBef>
              </a:pPr>
              <a:t>3</a:t>
            </a:fld>
            <a:endParaRPr lang="en-US" sz="900">
              <a:solidFill>
                <a:schemeClr val="bg1"/>
              </a:solidFill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12/01/09 - 9pm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649112-2361-4913-9798-B6AEBB59A8D4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9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1000"/>
                                        <p:tgtEl>
                                          <p:spTgt spid="19097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0976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2"/>
          <p:cNvGraphicFramePr>
            <a:graphicFrameLocks noChangeAspect="1"/>
          </p:cNvGraphicFramePr>
          <p:nvPr/>
        </p:nvGraphicFramePr>
        <p:xfrm>
          <a:off x="101600" y="1168400"/>
          <a:ext cx="8788400" cy="5308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62179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7696200" cy="838200"/>
          </a:xfrm>
        </p:spPr>
        <p:txBody>
          <a:bodyPr/>
          <a:lstStyle/>
          <a:p>
            <a:pPr>
              <a:lnSpc>
                <a:spcPct val="85000"/>
              </a:lnSpc>
            </a:pPr>
            <a:r>
              <a:rPr lang="en-US" sz="2800" dirty="0" smtClean="0"/>
              <a:t>Loss + LAE Ratio*, 1983-2011:</a:t>
            </a:r>
            <a:br>
              <a:rPr lang="en-US" sz="2800" dirty="0" smtClean="0"/>
            </a:br>
            <a:r>
              <a:rPr lang="en-US" sz="2800" dirty="0" smtClean="0"/>
              <a:t>Private Passenger Auto Liability Insurance </a:t>
            </a:r>
          </a:p>
        </p:txBody>
      </p:sp>
      <p:sp>
        <p:nvSpPr>
          <p:cNvPr id="52228" name="Text Box 4"/>
          <p:cNvSpPr txBox="1">
            <a:spLocks noChangeArrowheads="1"/>
          </p:cNvSpPr>
          <p:nvPr/>
        </p:nvSpPr>
        <p:spPr bwMode="auto">
          <a:xfrm>
            <a:off x="609600" y="6324600"/>
            <a:ext cx="7620000" cy="3638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eaLnBrk="0" hangingPunct="0">
              <a:lnSpc>
                <a:spcPct val="80000"/>
              </a:lnSpc>
              <a:spcBef>
                <a:spcPct val="50000"/>
              </a:spcBef>
              <a:buClr>
                <a:srgbClr val="FF3300"/>
              </a:buClr>
              <a:buFont typeface="Wingdings" pitchFamily="2" charset="2"/>
              <a:buNone/>
            </a:pPr>
            <a:r>
              <a:rPr lang="en-US" sz="1100" dirty="0" smtClean="0"/>
              <a:t>*to Net Premiums Earned</a:t>
            </a:r>
            <a:br>
              <a:rPr lang="en-US" sz="1100" dirty="0" smtClean="0"/>
            </a:br>
            <a:r>
              <a:rPr lang="en-US" sz="1100" dirty="0" smtClean="0"/>
              <a:t>Sources</a:t>
            </a:r>
            <a:r>
              <a:rPr lang="en-US" sz="1100" dirty="0"/>
              <a:t>: </a:t>
            </a:r>
            <a:r>
              <a:rPr lang="en-US" sz="1100" dirty="0" err="1" smtClean="0"/>
              <a:t>A.M.Best</a:t>
            </a:r>
            <a:r>
              <a:rPr lang="en-US" sz="1100" dirty="0" smtClean="0"/>
              <a:t>, </a:t>
            </a:r>
            <a:r>
              <a:rPr lang="en-US" sz="1100" i="1" dirty="0" smtClean="0"/>
              <a:t>Aggregates and Averages</a:t>
            </a:r>
            <a:r>
              <a:rPr lang="en-US" sz="1100" dirty="0" smtClean="0"/>
              <a:t>, 1993, 2002, 2012; I.I.I.</a:t>
            </a:r>
            <a:endParaRPr lang="en-US" sz="1100" dirty="0"/>
          </a:p>
        </p:txBody>
      </p:sp>
      <p:sp>
        <p:nvSpPr>
          <p:cNvPr id="8" name="AutoShape 14"/>
          <p:cNvSpPr>
            <a:spLocks noChangeArrowheads="1"/>
          </p:cNvSpPr>
          <p:nvPr/>
        </p:nvSpPr>
        <p:spPr bwMode="blackWhite">
          <a:xfrm>
            <a:off x="5181600" y="1219200"/>
            <a:ext cx="2133600" cy="838200"/>
          </a:xfrm>
          <a:prstGeom prst="wedgeRectCallout">
            <a:avLst>
              <a:gd name="adj1" fmla="val 3179"/>
              <a:gd name="adj2" fmla="val 214139"/>
            </a:avLst>
          </a:prstGeom>
          <a:gradFill rotWithShape="1">
            <a:gsLst>
              <a:gs pos="0">
                <a:schemeClr val="accent1"/>
              </a:gs>
              <a:gs pos="100000">
                <a:srgbClr val="173C51"/>
              </a:gs>
            </a:gsLst>
            <a:lin ang="5400000" scaled="1"/>
          </a:gradFill>
          <a:ln w="28575" algn="ctr">
            <a:solidFill>
              <a:schemeClr val="bg1"/>
            </a:solidFill>
            <a:miter lim="800000"/>
            <a:headEnd/>
            <a:tailEnd/>
          </a:ln>
        </p:spPr>
        <p:txBody>
          <a:bodyPr tIns="91440" bIns="91440" anchor="ctr"/>
          <a:lstStyle/>
          <a:p>
            <a:pPr algn="ctr" eaLnBrk="0" hangingPunct="0">
              <a:lnSpc>
                <a:spcPct val="90000"/>
              </a:lnSpc>
              <a:spcBef>
                <a:spcPct val="50000"/>
              </a:spcBef>
              <a:buClr>
                <a:srgbClr val="FFFFFF"/>
              </a:buClr>
              <a:buFont typeface="Wingdings" pitchFamily="2" charset="2"/>
              <a:buNone/>
            </a:pPr>
            <a:r>
              <a:rPr lang="en-US" sz="1400" b="1" dirty="0">
                <a:solidFill>
                  <a:srgbClr val="FFFFFF"/>
                </a:solidFill>
              </a:rPr>
              <a:t>“Hard” market: NWP grew </a:t>
            </a:r>
            <a:r>
              <a:rPr lang="en-US" sz="1400" b="1" dirty="0" smtClean="0">
                <a:solidFill>
                  <a:srgbClr val="FFFFFF"/>
                </a:solidFill>
              </a:rPr>
              <a:t>by double digits, driving down this ratio</a:t>
            </a:r>
            <a:endParaRPr lang="en-US" sz="1400" b="1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2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621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621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7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7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22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Sub>
          <a:bldChart bld="series" animBg="0"/>
        </p:bldSub>
      </p:bldGraphic>
      <p:bldP spid="562179" grpId="0" autoUpdateAnimBg="0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2"/>
          <p:cNvGraphicFramePr>
            <a:graphicFrameLocks noChangeAspect="1"/>
          </p:cNvGraphicFramePr>
          <p:nvPr/>
        </p:nvGraphicFramePr>
        <p:xfrm>
          <a:off x="101600" y="1168400"/>
          <a:ext cx="8788400" cy="5308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62179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7696200" cy="838200"/>
          </a:xfrm>
        </p:spPr>
        <p:txBody>
          <a:bodyPr/>
          <a:lstStyle/>
          <a:p>
            <a:pPr>
              <a:lnSpc>
                <a:spcPct val="85000"/>
              </a:lnSpc>
            </a:pPr>
            <a:r>
              <a:rPr lang="en-US" sz="2800" dirty="0" smtClean="0"/>
              <a:t>Loss + LAE Ratio*, 1983-2011:</a:t>
            </a:r>
            <a:br>
              <a:rPr lang="en-US" sz="2800" dirty="0" smtClean="0"/>
            </a:br>
            <a:r>
              <a:rPr lang="en-US" sz="2800" dirty="0" smtClean="0"/>
              <a:t>Homeowners Insurance </a:t>
            </a:r>
          </a:p>
        </p:txBody>
      </p:sp>
      <p:sp>
        <p:nvSpPr>
          <p:cNvPr id="52228" name="Text Box 4"/>
          <p:cNvSpPr txBox="1">
            <a:spLocks noChangeArrowheads="1"/>
          </p:cNvSpPr>
          <p:nvPr/>
        </p:nvSpPr>
        <p:spPr bwMode="auto">
          <a:xfrm>
            <a:off x="609600" y="6324600"/>
            <a:ext cx="7620000" cy="3638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eaLnBrk="0" hangingPunct="0">
              <a:lnSpc>
                <a:spcPct val="80000"/>
              </a:lnSpc>
              <a:spcBef>
                <a:spcPct val="50000"/>
              </a:spcBef>
              <a:buClr>
                <a:srgbClr val="FF3300"/>
              </a:buClr>
              <a:buFont typeface="Wingdings" pitchFamily="2" charset="2"/>
              <a:buNone/>
            </a:pPr>
            <a:r>
              <a:rPr lang="en-US" sz="1100" dirty="0" smtClean="0"/>
              <a:t>*to Net Premiums Earned</a:t>
            </a:r>
            <a:br>
              <a:rPr lang="en-US" sz="1100" dirty="0" smtClean="0"/>
            </a:br>
            <a:r>
              <a:rPr lang="en-US" sz="1100" dirty="0" smtClean="0"/>
              <a:t>Sources</a:t>
            </a:r>
            <a:r>
              <a:rPr lang="en-US" sz="1100" dirty="0"/>
              <a:t>: </a:t>
            </a:r>
            <a:r>
              <a:rPr lang="en-US" sz="1100" dirty="0" err="1" smtClean="0"/>
              <a:t>A.M.Best</a:t>
            </a:r>
            <a:r>
              <a:rPr lang="en-US" sz="1100" dirty="0" smtClean="0"/>
              <a:t>, </a:t>
            </a:r>
            <a:r>
              <a:rPr lang="en-US" sz="1100" i="1" dirty="0" smtClean="0"/>
              <a:t>Aggregates and Averages</a:t>
            </a:r>
            <a:r>
              <a:rPr lang="en-US" sz="1100" dirty="0" smtClean="0"/>
              <a:t>, 1993, 2002, 2012; I.I.I.</a:t>
            </a:r>
            <a:endParaRPr lang="en-US" sz="1100" dirty="0"/>
          </a:p>
        </p:txBody>
      </p:sp>
      <p:sp>
        <p:nvSpPr>
          <p:cNvPr id="5" name="AutoShape 14"/>
          <p:cNvSpPr>
            <a:spLocks noChangeArrowheads="1"/>
          </p:cNvSpPr>
          <p:nvPr/>
        </p:nvSpPr>
        <p:spPr bwMode="blackWhite">
          <a:xfrm>
            <a:off x="4191000" y="1219200"/>
            <a:ext cx="1066800" cy="609600"/>
          </a:xfrm>
          <a:prstGeom prst="wedgeRectCallout">
            <a:avLst>
              <a:gd name="adj1" fmla="val -114231"/>
              <a:gd name="adj2" fmla="val 120957"/>
            </a:avLst>
          </a:prstGeom>
          <a:gradFill rotWithShape="1">
            <a:gsLst>
              <a:gs pos="0">
                <a:schemeClr val="accent1"/>
              </a:gs>
              <a:gs pos="100000">
                <a:srgbClr val="173C51"/>
              </a:gs>
            </a:gsLst>
            <a:lin ang="5400000" scaled="1"/>
          </a:gradFill>
          <a:ln w="28575" algn="ctr">
            <a:solidFill>
              <a:schemeClr val="bg1"/>
            </a:solidFill>
            <a:miter lim="800000"/>
            <a:headEnd/>
            <a:tailEnd/>
          </a:ln>
        </p:spPr>
        <p:txBody>
          <a:bodyPr tIns="91440" bIns="91440" anchor="ctr"/>
          <a:lstStyle/>
          <a:p>
            <a:pPr algn="ctr" eaLnBrk="0" hangingPunct="0">
              <a:lnSpc>
                <a:spcPct val="90000"/>
              </a:lnSpc>
              <a:spcBef>
                <a:spcPct val="50000"/>
              </a:spcBef>
              <a:buClr>
                <a:srgbClr val="FFFFFF"/>
              </a:buClr>
              <a:buFont typeface="Wingdings" pitchFamily="2" charset="2"/>
              <a:buNone/>
            </a:pPr>
            <a:r>
              <a:rPr lang="en-US" sz="1400" b="1" dirty="0" smtClean="0">
                <a:solidFill>
                  <a:srgbClr val="FFFFFF"/>
                </a:solidFill>
              </a:rPr>
              <a:t>Hurricane Andrew</a:t>
            </a:r>
            <a:endParaRPr lang="en-US" sz="1400" b="1" dirty="0">
              <a:solidFill>
                <a:srgbClr val="FFFFFF"/>
              </a:solidFill>
            </a:endParaRPr>
          </a:p>
        </p:txBody>
      </p:sp>
      <p:sp>
        <p:nvSpPr>
          <p:cNvPr id="6" name="AutoShape 14"/>
          <p:cNvSpPr>
            <a:spLocks noChangeArrowheads="1"/>
          </p:cNvSpPr>
          <p:nvPr/>
        </p:nvSpPr>
        <p:spPr bwMode="blackWhite">
          <a:xfrm>
            <a:off x="6705600" y="1905000"/>
            <a:ext cx="1295400" cy="1143000"/>
          </a:xfrm>
          <a:prstGeom prst="wedgeRectCallout">
            <a:avLst>
              <a:gd name="adj1" fmla="val -35607"/>
              <a:gd name="adj2" fmla="val 164064"/>
            </a:avLst>
          </a:prstGeom>
          <a:gradFill rotWithShape="1">
            <a:gsLst>
              <a:gs pos="0">
                <a:schemeClr val="accent1"/>
              </a:gs>
              <a:gs pos="100000">
                <a:srgbClr val="173C51"/>
              </a:gs>
            </a:gsLst>
            <a:lin ang="5400000" scaled="1"/>
          </a:gradFill>
          <a:ln w="28575" algn="ctr">
            <a:solidFill>
              <a:schemeClr val="bg1"/>
            </a:solidFill>
            <a:miter lim="800000"/>
            <a:headEnd/>
            <a:tailEnd/>
          </a:ln>
        </p:spPr>
        <p:txBody>
          <a:bodyPr tIns="91440" bIns="91440" anchor="ctr"/>
          <a:lstStyle/>
          <a:p>
            <a:pPr algn="ctr" eaLnBrk="0" hangingPunct="0">
              <a:lnSpc>
                <a:spcPct val="90000"/>
              </a:lnSpc>
              <a:spcBef>
                <a:spcPct val="50000"/>
              </a:spcBef>
              <a:buClr>
                <a:srgbClr val="FFFFFF"/>
              </a:buClr>
              <a:buFont typeface="Wingdings" pitchFamily="2" charset="2"/>
              <a:buNone/>
            </a:pPr>
            <a:r>
              <a:rPr lang="en-US" sz="1400" b="1" dirty="0" smtClean="0">
                <a:solidFill>
                  <a:srgbClr val="FFFFFF"/>
                </a:solidFill>
              </a:rPr>
              <a:t>Heavy use of reinsurance blunts effects of KRW</a:t>
            </a:r>
            <a:endParaRPr lang="en-US" sz="1400" b="1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2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621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621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7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7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22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2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Sub>
          <a:bldChart bld="series" animBg="0"/>
        </p:bldSub>
      </p:bldGraphic>
      <p:bldP spid="562179" grpId="0" autoUpdateAnimBg="0"/>
      <p:bldP spid="5" grpId="0" animBg="1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2"/>
          <p:cNvGraphicFramePr>
            <a:graphicFrameLocks noChangeAspect="1"/>
          </p:cNvGraphicFramePr>
          <p:nvPr/>
        </p:nvGraphicFramePr>
        <p:xfrm>
          <a:off x="101600" y="1168400"/>
          <a:ext cx="8661400" cy="5308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62179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7696200" cy="838200"/>
          </a:xfrm>
        </p:spPr>
        <p:txBody>
          <a:bodyPr/>
          <a:lstStyle/>
          <a:p>
            <a:pPr>
              <a:lnSpc>
                <a:spcPct val="85000"/>
              </a:lnSpc>
            </a:pPr>
            <a:r>
              <a:rPr lang="en-US" sz="2800" dirty="0" smtClean="0"/>
              <a:t>PP Auto &amp; HO Insurance</a:t>
            </a:r>
            <a:br>
              <a:rPr lang="en-US" sz="2800" dirty="0" smtClean="0"/>
            </a:br>
            <a:r>
              <a:rPr lang="en-US" sz="2800" dirty="0" smtClean="0"/>
              <a:t>Loss + LAE Ratio*, 1983-2011</a:t>
            </a:r>
          </a:p>
        </p:txBody>
      </p:sp>
      <p:sp>
        <p:nvSpPr>
          <p:cNvPr id="52228" name="Text Box 4"/>
          <p:cNvSpPr txBox="1">
            <a:spLocks noChangeArrowheads="1"/>
          </p:cNvSpPr>
          <p:nvPr/>
        </p:nvSpPr>
        <p:spPr bwMode="auto">
          <a:xfrm>
            <a:off x="609600" y="6324600"/>
            <a:ext cx="7620000" cy="3638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eaLnBrk="0" hangingPunct="0">
              <a:lnSpc>
                <a:spcPct val="80000"/>
              </a:lnSpc>
              <a:spcBef>
                <a:spcPct val="50000"/>
              </a:spcBef>
              <a:buClr>
                <a:srgbClr val="FF3300"/>
              </a:buClr>
              <a:buFont typeface="Wingdings" pitchFamily="2" charset="2"/>
              <a:buNone/>
            </a:pPr>
            <a:r>
              <a:rPr lang="en-US" sz="1100" dirty="0" smtClean="0"/>
              <a:t>*to Net Premiums Earned</a:t>
            </a:r>
            <a:br>
              <a:rPr lang="en-US" sz="1100" dirty="0" smtClean="0"/>
            </a:br>
            <a:r>
              <a:rPr lang="en-US" sz="1100" dirty="0" smtClean="0"/>
              <a:t>Sources</a:t>
            </a:r>
            <a:r>
              <a:rPr lang="en-US" sz="1100" dirty="0"/>
              <a:t>: </a:t>
            </a:r>
            <a:r>
              <a:rPr lang="en-US" sz="1100" dirty="0" err="1" smtClean="0"/>
              <a:t>A.M.Best</a:t>
            </a:r>
            <a:r>
              <a:rPr lang="en-US" sz="1100" dirty="0" smtClean="0"/>
              <a:t>, </a:t>
            </a:r>
            <a:r>
              <a:rPr lang="en-US" sz="1100" i="1" dirty="0" smtClean="0"/>
              <a:t>Aggregates and Averages</a:t>
            </a:r>
            <a:r>
              <a:rPr lang="en-US" sz="1100" dirty="0" smtClean="0"/>
              <a:t>, 1993, 2002, 2012; I.I.I.</a:t>
            </a:r>
            <a:endParaRPr lang="en-US" sz="1100" dirty="0"/>
          </a:p>
        </p:txBody>
      </p:sp>
      <p:sp>
        <p:nvSpPr>
          <p:cNvPr id="5" name="AutoShape 14"/>
          <p:cNvSpPr>
            <a:spLocks noChangeArrowheads="1"/>
          </p:cNvSpPr>
          <p:nvPr/>
        </p:nvSpPr>
        <p:spPr bwMode="blackWhite">
          <a:xfrm>
            <a:off x="4267200" y="1295400"/>
            <a:ext cx="914400" cy="685800"/>
          </a:xfrm>
          <a:prstGeom prst="wedgeRectCallout">
            <a:avLst>
              <a:gd name="adj1" fmla="val -119737"/>
              <a:gd name="adj2" fmla="val 144694"/>
            </a:avLst>
          </a:prstGeom>
          <a:gradFill rotWithShape="1">
            <a:gsLst>
              <a:gs pos="0">
                <a:schemeClr val="accent1"/>
              </a:gs>
              <a:gs pos="100000">
                <a:srgbClr val="173C51"/>
              </a:gs>
            </a:gsLst>
            <a:lin ang="5400000" scaled="1"/>
          </a:gradFill>
          <a:ln w="28575" algn="ctr">
            <a:solidFill>
              <a:schemeClr val="bg1"/>
            </a:solidFill>
            <a:miter lim="800000"/>
            <a:headEnd/>
            <a:tailEnd/>
          </a:ln>
        </p:spPr>
        <p:txBody>
          <a:bodyPr tIns="91440" bIns="91440" anchor="ctr"/>
          <a:lstStyle/>
          <a:p>
            <a:pPr algn="ctr" eaLnBrk="0" hangingPunct="0">
              <a:lnSpc>
                <a:spcPct val="90000"/>
              </a:lnSpc>
              <a:spcBef>
                <a:spcPct val="50000"/>
              </a:spcBef>
              <a:buClr>
                <a:srgbClr val="FFFFFF"/>
              </a:buClr>
              <a:buFont typeface="Wingdings" pitchFamily="2" charset="2"/>
              <a:buNone/>
            </a:pPr>
            <a:r>
              <a:rPr lang="en-US" sz="1400" b="1" dirty="0" smtClean="0">
                <a:solidFill>
                  <a:srgbClr val="FFFFFF"/>
                </a:solidFill>
              </a:rPr>
              <a:t>HO Multiple Peril</a:t>
            </a:r>
            <a:endParaRPr lang="en-US" sz="1400" b="1" dirty="0">
              <a:solidFill>
                <a:srgbClr val="FFFFFF"/>
              </a:solidFill>
            </a:endParaRPr>
          </a:p>
        </p:txBody>
      </p:sp>
      <p:sp>
        <p:nvSpPr>
          <p:cNvPr id="6" name="AutoShape 14"/>
          <p:cNvSpPr>
            <a:spLocks noChangeArrowheads="1"/>
          </p:cNvSpPr>
          <p:nvPr/>
        </p:nvSpPr>
        <p:spPr bwMode="blackWhite">
          <a:xfrm>
            <a:off x="1600200" y="1600200"/>
            <a:ext cx="914400" cy="685800"/>
          </a:xfrm>
          <a:prstGeom prst="wedgeRectCallout">
            <a:avLst>
              <a:gd name="adj1" fmla="val -20779"/>
              <a:gd name="adj2" fmla="val 183583"/>
            </a:avLst>
          </a:prstGeom>
          <a:solidFill>
            <a:srgbClr val="FF0000"/>
          </a:solidFill>
          <a:ln w="28575" algn="ctr">
            <a:solidFill>
              <a:schemeClr val="bg1"/>
            </a:solidFill>
            <a:miter lim="800000"/>
            <a:headEnd/>
            <a:tailEnd/>
          </a:ln>
        </p:spPr>
        <p:txBody>
          <a:bodyPr tIns="91440" bIns="91440" anchor="ctr"/>
          <a:lstStyle/>
          <a:p>
            <a:pPr algn="ctr" eaLnBrk="0" hangingPunct="0">
              <a:lnSpc>
                <a:spcPct val="90000"/>
              </a:lnSpc>
              <a:spcBef>
                <a:spcPct val="50000"/>
              </a:spcBef>
              <a:buClr>
                <a:srgbClr val="FFFFFF"/>
              </a:buClr>
              <a:buFont typeface="Wingdings" pitchFamily="2" charset="2"/>
              <a:buNone/>
            </a:pPr>
            <a:r>
              <a:rPr lang="en-US" sz="1400" b="1" dirty="0" smtClean="0">
                <a:solidFill>
                  <a:srgbClr val="FFFFFF"/>
                </a:solidFill>
              </a:rPr>
              <a:t>PP Auto Liability</a:t>
            </a:r>
            <a:endParaRPr lang="en-US" sz="1400" b="1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2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621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621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7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7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22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2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Sub>
          <a:bldChart bld="series" animBg="0"/>
        </p:bldSub>
      </p:bldGraphic>
      <p:bldP spid="562179" grpId="0" autoUpdateAnimBg="0"/>
      <p:bldP spid="5" grpId="0" animBg="1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2"/>
          <p:cNvGraphicFramePr>
            <a:graphicFrameLocks noChangeAspect="1"/>
          </p:cNvGraphicFramePr>
          <p:nvPr/>
        </p:nvGraphicFramePr>
        <p:xfrm>
          <a:off x="101600" y="1168400"/>
          <a:ext cx="8788400" cy="5308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62179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7696200" cy="838200"/>
          </a:xfrm>
        </p:spPr>
        <p:txBody>
          <a:bodyPr/>
          <a:lstStyle/>
          <a:p>
            <a:pPr>
              <a:lnSpc>
                <a:spcPct val="85000"/>
              </a:lnSpc>
            </a:pPr>
            <a:r>
              <a:rPr lang="en-US" sz="2800" dirty="0" smtClean="0"/>
              <a:t>Loss + LAE Ratio*, 1983-2011:</a:t>
            </a:r>
            <a:br>
              <a:rPr lang="en-US" sz="2800" dirty="0" smtClean="0"/>
            </a:br>
            <a:r>
              <a:rPr lang="en-US" sz="2800" dirty="0" smtClean="0"/>
              <a:t>Workers Compensation Insurance </a:t>
            </a:r>
          </a:p>
        </p:txBody>
      </p:sp>
      <p:sp>
        <p:nvSpPr>
          <p:cNvPr id="52228" name="Text Box 4"/>
          <p:cNvSpPr txBox="1">
            <a:spLocks noChangeArrowheads="1"/>
          </p:cNvSpPr>
          <p:nvPr/>
        </p:nvSpPr>
        <p:spPr bwMode="auto">
          <a:xfrm>
            <a:off x="609600" y="6324600"/>
            <a:ext cx="7620000" cy="3638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eaLnBrk="0" hangingPunct="0">
              <a:lnSpc>
                <a:spcPct val="80000"/>
              </a:lnSpc>
              <a:spcBef>
                <a:spcPct val="50000"/>
              </a:spcBef>
              <a:buClr>
                <a:srgbClr val="FF3300"/>
              </a:buClr>
              <a:buFont typeface="Wingdings" pitchFamily="2" charset="2"/>
              <a:buNone/>
            </a:pPr>
            <a:r>
              <a:rPr lang="en-US" sz="1100" dirty="0" smtClean="0"/>
              <a:t>*to Net Premiums Earned</a:t>
            </a:r>
            <a:br>
              <a:rPr lang="en-US" sz="1100" dirty="0" smtClean="0"/>
            </a:br>
            <a:r>
              <a:rPr lang="en-US" sz="1100" dirty="0" smtClean="0"/>
              <a:t>Sources</a:t>
            </a:r>
            <a:r>
              <a:rPr lang="en-US" sz="1100" dirty="0"/>
              <a:t>: </a:t>
            </a:r>
            <a:r>
              <a:rPr lang="en-US" sz="1100" dirty="0" err="1" smtClean="0"/>
              <a:t>A.M.Best</a:t>
            </a:r>
            <a:r>
              <a:rPr lang="en-US" sz="1100" dirty="0" smtClean="0"/>
              <a:t>, </a:t>
            </a:r>
            <a:r>
              <a:rPr lang="en-US" sz="1100" i="1" dirty="0" smtClean="0"/>
              <a:t>Aggregates and Averages</a:t>
            </a:r>
            <a:r>
              <a:rPr lang="en-US" sz="1100" dirty="0" smtClean="0"/>
              <a:t>, 1993, 2002, 2012; I.I.I.</a:t>
            </a:r>
            <a:endParaRPr lang="en-US" sz="1100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2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621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621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7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7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Sub>
          <a:bldChart bld="series" animBg="0"/>
        </p:bldSub>
      </p:bldGraphic>
      <p:bldP spid="562179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2"/>
          <p:cNvGraphicFramePr>
            <a:graphicFrameLocks noChangeAspect="1"/>
          </p:cNvGraphicFramePr>
          <p:nvPr/>
        </p:nvGraphicFramePr>
        <p:xfrm>
          <a:off x="101600" y="1168400"/>
          <a:ext cx="8788400" cy="5308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62179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7696200" cy="838200"/>
          </a:xfrm>
        </p:spPr>
        <p:txBody>
          <a:bodyPr/>
          <a:lstStyle/>
          <a:p>
            <a:pPr>
              <a:lnSpc>
                <a:spcPct val="85000"/>
              </a:lnSpc>
            </a:pPr>
            <a:r>
              <a:rPr lang="en-US" sz="2800" dirty="0" smtClean="0"/>
              <a:t>Loss + LAE Ratio*, 1983-2011:</a:t>
            </a:r>
            <a:br>
              <a:rPr lang="en-US" sz="2800" dirty="0" smtClean="0"/>
            </a:br>
            <a:r>
              <a:rPr lang="en-US" sz="2800" dirty="0" smtClean="0"/>
              <a:t>Medical Malpractice Insurance </a:t>
            </a:r>
          </a:p>
        </p:txBody>
      </p:sp>
      <p:sp>
        <p:nvSpPr>
          <p:cNvPr id="52228" name="Text Box 4"/>
          <p:cNvSpPr txBox="1">
            <a:spLocks noChangeArrowheads="1"/>
          </p:cNvSpPr>
          <p:nvPr/>
        </p:nvSpPr>
        <p:spPr bwMode="auto">
          <a:xfrm>
            <a:off x="609600" y="6324600"/>
            <a:ext cx="7620000" cy="3638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eaLnBrk="0" hangingPunct="0">
              <a:lnSpc>
                <a:spcPct val="80000"/>
              </a:lnSpc>
              <a:spcBef>
                <a:spcPct val="50000"/>
              </a:spcBef>
              <a:buClr>
                <a:srgbClr val="FF3300"/>
              </a:buClr>
              <a:buFont typeface="Wingdings" pitchFamily="2" charset="2"/>
              <a:buNone/>
            </a:pPr>
            <a:r>
              <a:rPr lang="en-US" sz="1100" dirty="0" smtClean="0"/>
              <a:t>*to Net Premiums Earned</a:t>
            </a:r>
            <a:br>
              <a:rPr lang="en-US" sz="1100" dirty="0" smtClean="0"/>
            </a:br>
            <a:r>
              <a:rPr lang="en-US" sz="1100" dirty="0" smtClean="0"/>
              <a:t>Sources</a:t>
            </a:r>
            <a:r>
              <a:rPr lang="en-US" sz="1100" dirty="0"/>
              <a:t>: </a:t>
            </a:r>
            <a:r>
              <a:rPr lang="en-US" sz="1100" dirty="0" err="1" smtClean="0"/>
              <a:t>A.M.Best</a:t>
            </a:r>
            <a:r>
              <a:rPr lang="en-US" sz="1100" dirty="0" smtClean="0"/>
              <a:t>, </a:t>
            </a:r>
            <a:r>
              <a:rPr lang="en-US" sz="1100" i="1" dirty="0" smtClean="0"/>
              <a:t>Aggregates and Averages</a:t>
            </a:r>
            <a:r>
              <a:rPr lang="en-US" sz="1100" dirty="0" smtClean="0"/>
              <a:t>, 1993, 2002, 2012; I.I.I.</a:t>
            </a:r>
            <a:endParaRPr lang="en-US" sz="1100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2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621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621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7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7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Sub>
          <a:bldChart bld="series" animBg="0"/>
        </p:bldSub>
      </p:bldGraphic>
      <p:bldP spid="562179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2"/>
          <p:cNvGraphicFramePr>
            <a:graphicFrameLocks noChangeAspect="1"/>
          </p:cNvGraphicFramePr>
          <p:nvPr/>
        </p:nvGraphicFramePr>
        <p:xfrm>
          <a:off x="101600" y="1168400"/>
          <a:ext cx="8788400" cy="5308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62179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7696200" cy="838200"/>
          </a:xfrm>
        </p:spPr>
        <p:txBody>
          <a:bodyPr/>
          <a:lstStyle/>
          <a:p>
            <a:pPr>
              <a:lnSpc>
                <a:spcPct val="85000"/>
              </a:lnSpc>
            </a:pPr>
            <a:r>
              <a:rPr lang="en-US" sz="2800" dirty="0" smtClean="0"/>
              <a:t>Loss + LAE Ratio*, 1983-2011:</a:t>
            </a:r>
            <a:br>
              <a:rPr lang="en-US" sz="2800" dirty="0" smtClean="0"/>
            </a:br>
            <a:r>
              <a:rPr lang="en-US" sz="2800" dirty="0" smtClean="0"/>
              <a:t>Commercial </a:t>
            </a:r>
            <a:r>
              <a:rPr lang="en-US" sz="2800" smtClean="0"/>
              <a:t>Multiple Peril Insurance </a:t>
            </a:r>
            <a:endParaRPr lang="en-US" sz="2800" dirty="0" smtClean="0"/>
          </a:p>
        </p:txBody>
      </p:sp>
      <p:sp>
        <p:nvSpPr>
          <p:cNvPr id="52228" name="Text Box 4"/>
          <p:cNvSpPr txBox="1">
            <a:spLocks noChangeArrowheads="1"/>
          </p:cNvSpPr>
          <p:nvPr/>
        </p:nvSpPr>
        <p:spPr bwMode="auto">
          <a:xfrm>
            <a:off x="609600" y="6324600"/>
            <a:ext cx="7620000" cy="3638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eaLnBrk="0" hangingPunct="0">
              <a:lnSpc>
                <a:spcPct val="80000"/>
              </a:lnSpc>
              <a:spcBef>
                <a:spcPct val="50000"/>
              </a:spcBef>
              <a:buClr>
                <a:srgbClr val="FF3300"/>
              </a:buClr>
              <a:buFont typeface="Wingdings" pitchFamily="2" charset="2"/>
              <a:buNone/>
            </a:pPr>
            <a:r>
              <a:rPr lang="en-US" sz="1100" dirty="0" smtClean="0"/>
              <a:t>*to Net Premiums Earned</a:t>
            </a:r>
            <a:br>
              <a:rPr lang="en-US" sz="1100" dirty="0" smtClean="0"/>
            </a:br>
            <a:r>
              <a:rPr lang="en-US" sz="1100" dirty="0" smtClean="0"/>
              <a:t>Sources</a:t>
            </a:r>
            <a:r>
              <a:rPr lang="en-US" sz="1100" dirty="0"/>
              <a:t>: </a:t>
            </a:r>
            <a:r>
              <a:rPr lang="en-US" sz="1100" dirty="0" err="1" smtClean="0"/>
              <a:t>A.M.Best</a:t>
            </a:r>
            <a:r>
              <a:rPr lang="en-US" sz="1100" dirty="0" smtClean="0"/>
              <a:t>, </a:t>
            </a:r>
            <a:r>
              <a:rPr lang="en-US" sz="1100" i="1" dirty="0" smtClean="0"/>
              <a:t>Aggregates and Averages</a:t>
            </a:r>
            <a:r>
              <a:rPr lang="en-US" sz="1100" dirty="0" smtClean="0"/>
              <a:t>, 1993, 2002, 2012; I.I.I calculations.</a:t>
            </a:r>
            <a:endParaRPr lang="en-US" sz="1100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2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621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621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7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7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Sub>
          <a:bldChart bld="series" animBg="0"/>
        </p:bldSub>
      </p:bldGraphic>
      <p:bldP spid="562179" grpId="0" autoUpdateAnimBg="0"/>
    </p:bld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EEC100"/>
      </a:dk2>
      <a:lt2>
        <a:srgbClr val="6FCAEF"/>
      </a:lt2>
      <a:accent1>
        <a:srgbClr val="225A7A"/>
      </a:accent1>
      <a:accent2>
        <a:srgbClr val="FF6801"/>
      </a:accent2>
      <a:accent3>
        <a:srgbClr val="FFFFFF"/>
      </a:accent3>
      <a:accent4>
        <a:srgbClr val="000000"/>
      </a:accent4>
      <a:accent5>
        <a:srgbClr val="ABB5BE"/>
      </a:accent5>
      <a:accent6>
        <a:srgbClr val="E75E01"/>
      </a:accent6>
      <a:hlink>
        <a:srgbClr val="339966"/>
      </a:hlink>
      <a:folHlink>
        <a:srgbClr val="A50021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黑体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宋体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00"/>
        </a:dk1>
        <a:lt1>
          <a:srgbClr val="FFFFFF"/>
        </a:lt1>
        <a:dk2>
          <a:srgbClr val="336699"/>
        </a:dk2>
        <a:lt2>
          <a:srgbClr val="808080"/>
        </a:lt2>
        <a:accent1>
          <a:srgbClr val="0A2E4E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AAADB2"/>
        </a:accent5>
        <a:accent6>
          <a:srgbClr val="8AB900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00000"/>
        </a:dk1>
        <a:lt1>
          <a:srgbClr val="FFFFFF"/>
        </a:lt1>
        <a:dk2>
          <a:srgbClr val="2376BD"/>
        </a:dk2>
        <a:lt2>
          <a:srgbClr val="808080"/>
        </a:lt2>
        <a:accent1>
          <a:srgbClr val="0A2E4E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AAADB2"/>
        </a:accent5>
        <a:accent6>
          <a:srgbClr val="8AB900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5">
        <a:dk1>
          <a:srgbClr val="000000"/>
        </a:dk1>
        <a:lt1>
          <a:srgbClr val="FFFFFF"/>
        </a:lt1>
        <a:dk2>
          <a:srgbClr val="1067B5"/>
        </a:dk2>
        <a:lt2>
          <a:srgbClr val="808080"/>
        </a:lt2>
        <a:accent1>
          <a:srgbClr val="0A2E4E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AAADB2"/>
        </a:accent5>
        <a:accent6>
          <a:srgbClr val="8AB900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6">
        <a:dk1>
          <a:srgbClr val="000000"/>
        </a:dk1>
        <a:lt1>
          <a:srgbClr val="FFFFFF"/>
        </a:lt1>
        <a:dk2>
          <a:srgbClr val="1067B5"/>
        </a:dk2>
        <a:lt2>
          <a:srgbClr val="808080"/>
        </a:lt2>
        <a:accent1>
          <a:srgbClr val="0A2E4E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AAADB2"/>
        </a:accent5>
        <a:accent6>
          <a:srgbClr val="8AB900"/>
        </a:accent6>
        <a:hlink>
          <a:srgbClr val="66CCFF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4241</TotalTime>
  <Words>1108</Words>
  <Application>Microsoft Office PowerPoint</Application>
  <PresentationFormat>On-screen Show (4:3)</PresentationFormat>
  <Paragraphs>172</Paragraphs>
  <Slides>24</Slides>
  <Notes>15</Notes>
  <HiddenSlides>7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6" baseType="lpstr">
      <vt:lpstr>Default Design</vt:lpstr>
      <vt:lpstr>Chart</vt:lpstr>
      <vt:lpstr>P/C Underwriting Cycles</vt:lpstr>
      <vt:lpstr>Presentation Outline</vt:lpstr>
      <vt:lpstr>Do P/C Underwriting Results Go in Cycles?</vt:lpstr>
      <vt:lpstr>Loss + LAE Ratio*, 1983-2011: Private Passenger Auto Liability Insurance </vt:lpstr>
      <vt:lpstr>Loss + LAE Ratio*, 1983-2011: Homeowners Insurance </vt:lpstr>
      <vt:lpstr>PP Auto &amp; HO Insurance Loss + LAE Ratio*, 1983-2011</vt:lpstr>
      <vt:lpstr>Loss + LAE Ratio*, 1983-2011: Workers Compensation Insurance </vt:lpstr>
      <vt:lpstr>Loss + LAE Ratio*, 1983-2011: Medical Malpractice Insurance </vt:lpstr>
      <vt:lpstr>Loss + LAE Ratio*, 1983-2011: Commercial Multiple Peril Insurance </vt:lpstr>
      <vt:lpstr>WC, CMP, Med Mal: Loss + LAE Ratio*, 1983-2011</vt:lpstr>
      <vt:lpstr>Cycles, Cycles (Nearly) Everywhere </vt:lpstr>
      <vt:lpstr>Cyclicality in Premiums, Reserves, and Profits</vt:lpstr>
      <vt:lpstr>Net Premium Growth: Annual Change,  1971—2013:Q1</vt:lpstr>
      <vt:lpstr>P/C Reserve Development, 1992–2015E</vt:lpstr>
      <vt:lpstr>Profitability Peaks &amp; Troughs in the P/C Insurance Industry, 1975 – 2013:Q1*</vt:lpstr>
      <vt:lpstr>Slide 16</vt:lpstr>
      <vt:lpstr>Monthly Change* in Auto Insurance Prices, 1991–2013*</vt:lpstr>
      <vt:lpstr>P/C Industry Homeowners Claim Frequency, US, 1997-2011</vt:lpstr>
      <vt:lpstr>P/C Industry Homeowners Average Claim Severity, 1997-2011</vt:lpstr>
      <vt:lpstr>EEOC Workplace Discrimination Complaints, FY1997-FY2012*</vt:lpstr>
      <vt:lpstr>US Policyholder Surplus: 1975–2013*</vt:lpstr>
      <vt:lpstr>Global Reinsurance Capital, 2007-2012</vt:lpstr>
      <vt:lpstr>Other Possible Cycle Drivers</vt:lpstr>
      <vt:lpstr>Slide 24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cp:lastModifiedBy>Shorna Lewis</cp:lastModifiedBy>
  <cp:revision>497</cp:revision>
  <dcterms:created xsi:type="dcterms:W3CDTF">2012-07-25T15:34:22Z</dcterms:created>
  <dcterms:modified xsi:type="dcterms:W3CDTF">2013-09-16T18:45:03Z</dcterms:modified>
</cp:coreProperties>
</file>