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420" r:id="rId2"/>
    <p:sldId id="910" r:id="rId3"/>
    <p:sldId id="922" r:id="rId4"/>
    <p:sldId id="710" r:id="rId5"/>
    <p:sldId id="919" r:id="rId6"/>
    <p:sldId id="920" r:id="rId7"/>
    <p:sldId id="932" r:id="rId8"/>
    <p:sldId id="761" r:id="rId9"/>
    <p:sldId id="743" r:id="rId10"/>
    <p:sldId id="744" r:id="rId11"/>
    <p:sldId id="911" r:id="rId12"/>
    <p:sldId id="677" r:id="rId13"/>
    <p:sldId id="694" r:id="rId14"/>
    <p:sldId id="675" r:id="rId15"/>
    <p:sldId id="976" r:id="rId16"/>
    <p:sldId id="718" r:id="rId17"/>
    <p:sldId id="719" r:id="rId18"/>
    <p:sldId id="899" r:id="rId19"/>
    <p:sldId id="827" r:id="rId20"/>
    <p:sldId id="723" r:id="rId21"/>
    <p:sldId id="724" r:id="rId22"/>
    <p:sldId id="912" r:id="rId23"/>
    <p:sldId id="773" r:id="rId24"/>
    <p:sldId id="930" r:id="rId25"/>
    <p:sldId id="917" r:id="rId26"/>
    <p:sldId id="923" r:id="rId27"/>
    <p:sldId id="924" r:id="rId28"/>
    <p:sldId id="902" r:id="rId29"/>
    <p:sldId id="913" r:id="rId30"/>
    <p:sldId id="727" r:id="rId31"/>
    <p:sldId id="728" r:id="rId32"/>
    <p:sldId id="776" r:id="rId33"/>
    <p:sldId id="777" r:id="rId34"/>
    <p:sldId id="840" r:id="rId35"/>
    <p:sldId id="965" r:id="rId36"/>
    <p:sldId id="841" r:id="rId37"/>
    <p:sldId id="842" r:id="rId38"/>
    <p:sldId id="843" r:id="rId39"/>
    <p:sldId id="844" r:id="rId40"/>
    <p:sldId id="845" r:id="rId41"/>
    <p:sldId id="855" r:id="rId42"/>
    <p:sldId id="856" r:id="rId43"/>
    <p:sldId id="860" r:id="rId44"/>
    <p:sldId id="857" r:id="rId45"/>
    <p:sldId id="868" r:id="rId46"/>
    <p:sldId id="859" r:id="rId47"/>
    <p:sldId id="931" r:id="rId48"/>
    <p:sldId id="729" r:id="rId49"/>
    <p:sldId id="918" r:id="rId50"/>
    <p:sldId id="730" r:id="rId51"/>
    <p:sldId id="731" r:id="rId52"/>
    <p:sldId id="732" r:id="rId53"/>
    <p:sldId id="733" r:id="rId54"/>
    <p:sldId id="762" r:id="rId55"/>
    <p:sldId id="765" r:id="rId56"/>
    <p:sldId id="766" r:id="rId57"/>
    <p:sldId id="778" r:id="rId58"/>
    <p:sldId id="779" r:id="rId59"/>
    <p:sldId id="697" r:id="rId60"/>
    <p:sldId id="942" r:id="rId61"/>
    <p:sldId id="943" r:id="rId62"/>
    <p:sldId id="548" r:id="rId63"/>
    <p:sldId id="975" r:id="rId64"/>
    <p:sldId id="549" r:id="rId65"/>
    <p:sldId id="554" r:id="rId66"/>
    <p:sldId id="555" r:id="rId67"/>
    <p:sldId id="563" r:id="rId68"/>
    <p:sldId id="581" r:id="rId69"/>
    <p:sldId id="698" r:id="rId70"/>
    <p:sldId id="699" r:id="rId71"/>
    <p:sldId id="456" r:id="rId72"/>
    <p:sldId id="476" r:id="rId73"/>
    <p:sldId id="457" r:id="rId74"/>
    <p:sldId id="921" r:id="rId75"/>
    <p:sldId id="663" r:id="rId76"/>
    <p:sldId id="974" r:id="rId77"/>
    <p:sldId id="967" r:id="rId78"/>
    <p:sldId id="968" r:id="rId79"/>
    <p:sldId id="969" r:id="rId80"/>
    <p:sldId id="970" r:id="rId81"/>
    <p:sldId id="971" r:id="rId82"/>
    <p:sldId id="972" r:id="rId83"/>
    <p:sldId id="973" r:id="rId84"/>
    <p:sldId id="522" r:id="rId85"/>
    <p:sldId id="525" r:id="rId86"/>
    <p:sldId id="659" r:id="rId87"/>
    <p:sldId id="499" r:id="rId88"/>
    <p:sldId id="500" r:id="rId89"/>
    <p:sldId id="664" r:id="rId90"/>
    <p:sldId id="665" r:id="rId91"/>
    <p:sldId id="666" r:id="rId92"/>
    <p:sldId id="531" r:id="rId93"/>
    <p:sldId id="532" r:id="rId94"/>
    <p:sldId id="311" r:id="rId9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FDDD367-3D31-47DD-9054-340F32DB97F4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5104314-DC00-414E-9A67-4235E5ADF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5ECAD-8F9E-461C-8377-1A8462595576}" type="datetimeFigureOut">
              <a:rPr lang="en-US"/>
              <a:pPr>
                <a:defRPr/>
              </a:pPr>
              <a:t>4/19/2013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3385CD-F2CC-4BA3-84F3-B47B6E60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A554E-E005-4369-AA74-1F77FB667DF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B4765C-C3D4-4114-8729-392DF9AAC3A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1A8AF-A265-4923-93FE-B9F4EB011E8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7DDA22ED-8469-4F9E-9CF6-4A80FA092386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1906DFF-41BC-490C-AEA4-BEB03F97E345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1259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chart and the succeding one show that unemployment rates vary widely, not only by region, but within regions.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B501BC6-84D9-4DBB-BB86-C106AE761DAC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1269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In May for the first time in 2 years, Nevada overtook Michigan as the state with the highest unemployment rate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8453CA22-9197-4CED-8E82-EE41B5515C8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8460D11-BB7A-44E6-90E8-82C96CD11DEC}" type="slidenum">
              <a:rPr lang="en-US" sz="1000"/>
              <a:pPr algn="ctr" defTabSz="930275"/>
              <a:t>19</a:t>
            </a:fld>
            <a:endParaRPr lang="en-US" sz="10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2CF3C-0644-4F77-BA17-4F95FB0A2F38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CA843-A53C-4957-AE96-64EB44A6142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70D75-5A9E-409E-A265-9F88BA45B07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6627455B-A983-4F66-BE1C-30FEC62B9002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EFBAA9C6-6480-4B57-84ED-B86476A7E991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75AA4-6B08-4A9E-96B7-59235A386882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C69BFF2E-5426-4543-BA1A-5629C604B676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943AF831-92F8-4A5A-91C5-33F40BF1CD90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BD02BDEE-A93D-4C9E-8E8F-FD2AD45B25AA}" type="slidenum">
              <a:rPr lang="en-US" sz="1000"/>
              <a:pPr algn="ctr" defTabSz="930275"/>
              <a:t>29</a:t>
            </a:fld>
            <a:endParaRPr lang="en-US" sz="100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7B34DA2-0A96-4B36-B218-B8DE75E763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2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21819B6F-1EFA-49D0-BF14-0AADABF66B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165D7-FF8E-41C5-B587-C96CDCDFEE32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010B4-5107-4FFE-8335-BB0CF43E2DA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AC9ABDAE-C297-4E49-ACE4-3C9E7F7A3568}" type="slidenum">
              <a:rPr lang="en-US" sz="1000"/>
              <a:pPr algn="ctr" defTabSz="931863"/>
              <a:t>3</a:t>
            </a:fld>
            <a:endParaRPr lang="en-US" sz="100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0BA14-6805-4823-9B45-7F0655537C99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8" tIns="46490" rIns="45878" bIns="46490" anchor="b">
            <a:spAutoFit/>
          </a:bodyPr>
          <a:lstStyle/>
          <a:p>
            <a:pPr algn="ctr" defTabSz="928688"/>
            <a:fld id="{00EBB942-90C1-4BA3-89C7-EC0C940A088D}" type="slidenum">
              <a:rPr lang="en-US" sz="1000"/>
              <a:pPr algn="ctr" defTabSz="928688"/>
              <a:t>35</a:t>
            </a:fld>
            <a:endParaRPr lang="en-US" sz="1000"/>
          </a:p>
        </p:txBody>
      </p:sp>
      <p:sp>
        <p:nvSpPr>
          <p:cNvPr id="1443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A136-8311-49DD-B4FD-A43A43C845B4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0645F-9118-48F0-BE11-654EBF1B2B36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2BCCD-1313-48B4-8060-7A2F667FDC0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29B90-3202-4723-A6C5-4C457DA3C0BF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FA88A-DA71-4008-A573-0D4493D7EB66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C76EE6F-3631-4B5F-A6C3-BE9154427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1FDA8483-F251-4418-B753-36ECB3C960E7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EC2B8EB3-7720-42FC-B23D-2DFAEA6F0B3D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78C07-CCE4-4D4E-99E1-F156C9D075E0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9FDF1CF0-7DA9-4165-B3BF-3601A0926DF8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36C904F2-2D6F-4D01-B640-A9062B0A957C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879AEFDD-BF09-4F59-8A90-CC4B0755E3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6A6E162F-7D08-42F5-AFBF-406DA8F8711A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808335D-02A8-4BA5-94FA-7349FD4B86C3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7FE25952-1F47-495D-88AB-A6A7D7700F5E}" type="slidenum">
              <a:rPr lang="en-US" sz="1000"/>
              <a:pPr algn="ctr" defTabSz="930275"/>
              <a:t>49</a:t>
            </a:fld>
            <a:endParaRPr lang="en-US" sz="100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56AF8F93-E815-406E-A992-6F3729EE1B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7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133B47EC-7F0A-4FC8-994D-59E9C34856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7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AC6FE-D8C6-452E-8438-04989F6AA3F8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61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4A311-5253-47C3-8091-1BF0F337A877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62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FFCBB39C-76BD-4111-8641-0F1C4BE8E6C4}" type="slidenum">
              <a:rPr lang="en-US" sz="1000"/>
              <a:pPr algn="ctr" defTabSz="930275"/>
              <a:t>5</a:t>
            </a:fld>
            <a:endParaRPr lang="en-US" sz="1000"/>
          </a:p>
        </p:txBody>
      </p:sp>
      <p:sp>
        <p:nvSpPr>
          <p:cNvPr id="1177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chart and the succeding one show that unemployment rates vary widely, not only by region, but within regions.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E90EE-2E64-418F-9A6A-897023CDBAF8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112889D-5E17-4F9D-9136-F8E301E80952}" type="slidenum">
              <a:rPr lang="en-US" sz="1000"/>
              <a:pPr algn="ctr" defTabSz="930275"/>
              <a:t>56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75121D-919F-4A62-9E83-C0F6C57ECA3E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669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B06CE-0B37-4764-AE9C-94B8B0A8790C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1679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60AC9F9B-EFCF-4AD1-B112-3DCC4EF05C30}" type="slidenum">
              <a:rPr lang="en-US" sz="1000"/>
              <a:pPr algn="ctr" defTabSz="930275"/>
              <a:t>59</a:t>
            </a:fld>
            <a:endParaRPr lang="en-US" sz="10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653E539-CF8E-4842-AA84-30F5F65B01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40712DA-1C36-443B-8D3D-8F0D5ECECF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0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039AE147-EF6F-432F-9F26-B0182298A056}" type="slidenum">
              <a:rPr lang="en-US" sz="1000"/>
              <a:pPr algn="ctr" defTabSz="930275"/>
              <a:t>6</a:t>
            </a:fld>
            <a:endParaRPr lang="en-US" sz="1000"/>
          </a:p>
        </p:txBody>
      </p:sp>
      <p:sp>
        <p:nvSpPr>
          <p:cNvPr id="1187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In May for the first time in 2 years, Nevada overtook Michigan as the state with the highest unemployment rate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AB3E86CB-3B97-4D21-9209-3222F433348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65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275"/>
            <a:fld id="{6F8B4D96-35D7-4410-A303-28E76C4E9372}" type="slidenum">
              <a:rPr lang="en-US" sz="1000"/>
              <a:pPr algn="ctr" defTabSz="930275"/>
              <a:t>67</a:t>
            </a:fld>
            <a:endParaRPr lang="en-US" sz="10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7F387-55D7-4B52-8B57-33BF1001D7EB}" type="slidenum">
              <a:rPr lang="en-US" smtClean="0"/>
              <a:pPr>
                <a:defRPr/>
              </a:pPr>
              <a:t>71</a:t>
            </a:fld>
            <a:endParaRPr lang="en-US" dirty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E01BFBDC-34C6-4081-B372-67222A9EE26A}" type="slidenum">
              <a:rPr lang="en-US" sz="1000"/>
              <a:pPr algn="ctr" defTabSz="931863"/>
              <a:t>72</a:t>
            </a:fld>
            <a:endParaRPr lang="en-US" sz="10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3CF94-F8BA-4383-ABA1-17F3FD2FABC4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CC9D97-DBF1-4FD2-805E-065324136EA0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5E295CF-B36B-43FA-AAA0-531C9C233C92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EA22F-A363-4ADA-8705-FEB5C62294AF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BE598-1DEC-4BF8-B721-2189ADF13AEC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2907D-30EC-4B23-8465-366410477FDA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A6B0A-A822-4907-B4AA-AF1335D47D9C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A98C4-41F0-4DF1-8830-697AF18D901B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63134-2D2B-498A-8EFA-11C7AB225304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B681A-BD5F-4DC5-A50B-843FE58199A6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BB20D-95EC-47BC-81D9-61AB0CCAA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 txBox="1">
            <a:spLocks noGrp="1" noChangeArrowheads="1"/>
          </p:cNvSpPr>
          <p:nvPr/>
        </p:nvSpPr>
        <p:spPr bwMode="auto">
          <a:xfrm>
            <a:off x="3155950" y="9045575"/>
            <a:ext cx="7016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16" tIns="46630" rIns="46016" bIns="46630" anchor="b">
            <a:spAutoFit/>
          </a:bodyPr>
          <a:lstStyle/>
          <a:p>
            <a:pPr algn="ctr" defTabSz="930275"/>
            <a:fld id="{A851C0B7-5E6D-4CBC-A894-28C7368B806B}" type="slidenum">
              <a:rPr lang="en-US" sz="1000">
                <a:solidFill>
                  <a:srgbClr val="000000"/>
                </a:solidFill>
              </a:rPr>
              <a:pPr algn="ctr" defTabSz="930275"/>
              <a:t>86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3155950" y="9045575"/>
            <a:ext cx="7016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1863"/>
            <a:fld id="{FC942392-EBA5-4382-84FB-88098A0F04B3}" type="slidenum">
              <a:rPr lang="en-US" sz="1000"/>
              <a:pPr algn="ctr" defTabSz="931863"/>
              <a:t>8</a:t>
            </a:fld>
            <a:endParaRPr lang="en-US" sz="10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7ECA0-0BFB-47D1-B10F-332E1D4124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B89ABF-509A-48B7-B820-F1204AF29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5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3" tIns="46557" rIns="45943" bIns="46557" anchor="b">
            <a:spAutoFit/>
          </a:bodyPr>
          <a:lstStyle/>
          <a:p>
            <a:pPr algn="ctr" defTabSz="928688"/>
            <a:fld id="{D1535CB3-494C-4E83-AABE-FC7DBBD7E305}" type="slidenum">
              <a:rPr lang="en-US" sz="1000">
                <a:solidFill>
                  <a:srgbClr val="000000"/>
                </a:solidFill>
              </a:rPr>
              <a:pPr algn="ctr" defTabSz="928688"/>
              <a:t>91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6938E-32F9-41AD-AC1A-6C3280F16D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BA2A7-1E11-4C1E-BB13-2B31D0ACF243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42CF70CD-45DD-45BD-862C-EB1EFAD10FC3}" type="slidenum">
              <a:rPr lang="en-US" sz="1000">
                <a:latin typeface="Calibri" pitchFamily="34" charset="0"/>
              </a:rPr>
              <a:pPr algn="ctr" defTabSz="938213"/>
              <a:t>94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809C00-716E-4392-A7A2-5BE80E4A6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261D6F8-5AA6-478B-A7B4-3E5215A72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1E311D6-E88F-4426-B332-2FCDC081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05959B2-8BE8-4B3D-82DE-1E6F5D50A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244647-DC6C-4041-97DC-2A11BF54E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46EB5FD-0EF6-4247-8240-C217D01D1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08444B6-90A8-4D57-B59C-94ECA46B0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074121-9AC3-4256-BD6A-0F4D81EFA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06362AF-4705-4FB1-A5B6-A58A65CEB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9651D55-ADE5-4B45-BAFF-4C891F940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CB360D6-FCD6-464B-B77F-A2E597C6E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C2B8212-29E1-41ED-82CB-BBA29A40D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B677993-483D-43EA-920D-6C8A2449F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7587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7591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C0AA8D-383E-46CC-A752-3EB8716D1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5" r:id="rId1"/>
    <p:sldLayoutId id="2147488416" r:id="rId2"/>
    <p:sldLayoutId id="2147488417" r:id="rId3"/>
    <p:sldLayoutId id="2147488418" r:id="rId4"/>
    <p:sldLayoutId id="2147488419" r:id="rId5"/>
    <p:sldLayoutId id="2147488420" r:id="rId6"/>
    <p:sldLayoutId id="2147488421" r:id="rId7"/>
    <p:sldLayoutId id="2147488422" r:id="rId8"/>
    <p:sldLayoutId id="2147488423" r:id="rId9"/>
    <p:sldLayoutId id="2147488424" r:id="rId10"/>
    <p:sldLayoutId id="2147488425" r:id="rId11"/>
    <p:sldLayoutId id="2147488426" r:id="rId12"/>
    <p:sldLayoutId id="2147488427" r:id="rId13"/>
    <p:sldLayoutId id="214748842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hyperlink" Target="http://www.federalreserve.gov/releases/h15/data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hyperlink" Target="http://www.census.gov/construction/nrc/pdf/newrescons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nada.org/nadadata" TargetMode="External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bea.gov/national/xls/gdpchg.xl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0.bin"/><Relationship Id="rId4" Type="http://schemas.openxmlformats.org/officeDocument/2006/relationships/hyperlink" Target="http://www.cdc.gov/mmwr/preview/mmwrhtml/mm6210a1.ht5m?s_cid=6210a1_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census.gov/population/projections/data/state/projectionsagesex.html" TargetMode="Externa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census.gov/population/projections/data/state/projectionsagesex.html" TargetMode="External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1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hyperlink" Target="http://www.census.gov/hhes/families/data/cps2012.html" TargetMode="External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56.bin"/><Relationship Id="rId4" Type="http://schemas.openxmlformats.org/officeDocument/2006/relationships/hyperlink" Target="http://www.federalreserve.gov/releases/h15/data.htm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8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hyperlink" Target="http://www.census.gov/population/projections/data/state/projectionsagesex.html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5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60.bin"/><Relationship Id="rId4" Type="http://schemas.openxmlformats.org/officeDocument/2006/relationships/notesSlide" Target="../notesSlides/notesSlid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6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hyperlink" Target="http://www.federalreserve.gov/releases/housedebt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65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36825"/>
            <a:ext cx="9104313" cy="1504950"/>
          </a:xfrm>
          <a:ln/>
        </p:spPr>
        <p:txBody>
          <a:bodyPr/>
          <a:lstStyle/>
          <a:p>
            <a:r>
              <a:rPr lang="en-US" sz="5400"/>
              <a:t>Industry Outlook:</a:t>
            </a:r>
            <a:br>
              <a:rPr lang="en-US" sz="5400"/>
            </a:br>
            <a:r>
              <a:rPr lang="en-US" sz="5400"/>
              <a:t>2013 and Beyond</a:t>
            </a:r>
            <a:endParaRPr lang="en-US" sz="5400" i="1">
              <a:solidFill>
                <a:srgbClr val="C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1127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NAMIC Personal Lines Seminar</a:t>
            </a:r>
            <a:br>
              <a:rPr lang="en-US" sz="2800"/>
            </a:br>
            <a:r>
              <a:rPr lang="en-US" sz="2800"/>
              <a:t>Chicago, IL </a:t>
            </a:r>
            <a:br>
              <a:rPr lang="en-US" sz="2800"/>
            </a:br>
            <a:r>
              <a:rPr lang="en-US" sz="2800"/>
              <a:t>April 10, 2013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82948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5554" name="Object 2"/>
          <p:cNvGraphicFramePr>
            <a:graphicFrameLocks noChangeAspect="1"/>
          </p:cNvGraphicFramePr>
          <p:nvPr/>
        </p:nvGraphicFramePr>
        <p:xfrm>
          <a:off x="209550" y="889000"/>
          <a:ext cx="8615363" cy="4695825"/>
        </p:xfrm>
        <a:graphic>
          <a:graphicData uri="http://schemas.openxmlformats.org/presentationml/2006/ole">
            <p:oleObj spid="_x0000_s8194" name="Chart" r:id="rId3" imgW="8134384" imgH="4314820" progId="MSGraph.Chart.8">
              <p:embed followColorScheme="full"/>
            </p:oleObj>
          </a:graphicData>
        </a:graphic>
      </p:graphicFrame>
      <p:sp>
        <p:nvSpPr>
          <p:cNvPr id="6935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86700" cy="8255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500" smtClean="0"/>
              <a:t>Interest Rate on 30-Year, Fixed-Rate</a:t>
            </a:r>
            <a:br>
              <a:rPr lang="en-US" sz="2500" smtClean="0"/>
            </a:br>
            <a:r>
              <a:rPr lang="en-US" sz="2500" smtClean="0"/>
              <a:t>Conventional Home Mortgages</a:t>
            </a:r>
            <a:r>
              <a:rPr lang="en-US" sz="2400" smtClean="0"/>
              <a:t>, </a:t>
            </a:r>
            <a:r>
              <a:rPr lang="en-US" sz="2000" smtClean="0"/>
              <a:t>Monthly, 2000-2013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23850" y="6411913"/>
            <a:ext cx="8972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Federal Reserve Board, at </a:t>
            </a:r>
            <a:r>
              <a:rPr lang="en-US" sz="1100">
                <a:hlinkClick r:id="rId4"/>
              </a:rPr>
              <a:t>http://www.federalreserve.gov/releases/h15/data.htm</a:t>
            </a:r>
            <a:r>
              <a:rPr lang="en-US" sz="110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35554" grpId="0" bld="series" animBg="0"/>
      <p:bldP spid="693555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/>
          </p:cNvGraphicFramePr>
          <p:nvPr>
            <p:ph idx="4294967295"/>
          </p:nvPr>
        </p:nvGraphicFramePr>
        <p:xfrm>
          <a:off x="130175" y="1495425"/>
          <a:ext cx="8775700" cy="4087813"/>
        </p:xfrm>
        <a:graphic>
          <a:graphicData uri="http://schemas.openxmlformats.org/presentationml/2006/ole">
            <p:oleObj spid="_x0000_s921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30213" y="176213"/>
            <a:ext cx="7700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</a:rPr>
              <a:t>Monthly Change in </a:t>
            </a:r>
            <a:r>
              <a:rPr lang="en-US" sz="2800" b="1" kern="0" dirty="0">
                <a:solidFill>
                  <a:srgbClr val="225A7A"/>
                </a:solidFill>
                <a:ea typeface="+mj-ea"/>
                <a:cs typeface="+mj-cs"/>
              </a:rPr>
              <a:t>Private Employment,</a:t>
            </a:r>
            <a:r>
              <a:rPr lang="en-US" sz="2800" b="1" kern="0" dirty="0">
                <a:solidFill>
                  <a:srgbClr val="225A7A"/>
                </a:solidFill>
              </a:rPr>
              <a:t> </a:t>
            </a:r>
            <a:r>
              <a:rPr lang="en-US" sz="2800" b="1" dirty="0">
                <a:solidFill>
                  <a:srgbClr val="225A7A"/>
                </a:solidFill>
              </a:rPr>
              <a:t>2010 - 2013 </a:t>
            </a:r>
            <a:endParaRPr lang="en-US" sz="28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black">
          <a:xfrm>
            <a:off x="0" y="1298575"/>
            <a:ext cx="2179638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381000" y="5641975"/>
            <a:ext cx="8467725" cy="711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employers added 1.2 million jobs in just the last six months.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430963"/>
            <a:ext cx="8539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Seasonally adjusted. Feb 2013 and Mar 2013 are preliminary data</a:t>
            </a:r>
            <a:br>
              <a:rPr lang="en-US" sz="1100"/>
            </a:br>
            <a:r>
              <a:rPr lang="en-US" sz="1100"/>
              <a:t>Sources: US Bureau of Labor Statistics;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239000" y="1217613"/>
            <a:ext cx="1728788" cy="641350"/>
          </a:xfrm>
          <a:prstGeom prst="wedgeRectCallout">
            <a:avLst>
              <a:gd name="adj1" fmla="val 9630"/>
              <a:gd name="adj2" fmla="val 11627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/>
              <a:t>The private sector created 700,000 jobs in 2012:Q4</a:t>
            </a:r>
          </a:p>
        </p:txBody>
      </p:sp>
      <p:sp>
        <p:nvSpPr>
          <p:cNvPr id="5128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12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2315-3A67-4E02-AD2A-E322DE99161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1295400" y="10668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Average Monthly Gain Since Jan 2011: 195,200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5A47-E4F3-4462-9667-0C699567C00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black">
          <a:xfrm>
            <a:off x="228600" y="1066800"/>
            <a:ext cx="947738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Millions of Units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Housing Unit Starts, 1990-2014F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52400" y="1066800"/>
          <a:ext cx="8656638" cy="4314825"/>
        </p:xfrm>
        <a:graphic>
          <a:graphicData uri="http://schemas.openxmlformats.org/presentationml/2006/ole">
            <p:oleObj spid="_x0000_s10242" name="Chart" r:id="rId4" imgW="7829584" imgH="4105158" progId="MSGraph.Chart.8">
              <p:embed followColorScheme="full"/>
            </p:oleObj>
          </a:graphicData>
        </a:graphic>
      </p:graphicFrame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Department of Commerce; Blue Chip Economic Indicators (3/13); Insurance Information Institute.</a:t>
            </a:r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27038" y="5611813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Homeowners insurers are starting to see meaningful exposure growth for the first time since 2005.  Commercial insurers with construction risk exposure, surety also benefit.</a:t>
            </a: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3124200" y="3886200"/>
            <a:ext cx="2478088" cy="954088"/>
          </a:xfrm>
          <a:prstGeom prst="wedgeRectCallout">
            <a:avLst>
              <a:gd name="adj1" fmla="val 102343"/>
              <a:gd name="adj2" fmla="val 2599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Housing unit starts plunged 72% from 2005-2009 to lowest level since records began in 1959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58000" y="1524000"/>
            <a:ext cx="1524000" cy="922338"/>
          </a:xfrm>
          <a:prstGeom prst="wedgeRectCallout">
            <a:avLst>
              <a:gd name="adj1" fmla="val 43829"/>
              <a:gd name="adj2" fmla="val 172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Forecast  range for 2013 is 0.88 to 1.15 million units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3200400" y="1905000"/>
            <a:ext cx="1143000" cy="533400"/>
          </a:xfrm>
          <a:prstGeom prst="wedgeRectCallout">
            <a:avLst>
              <a:gd name="adj1" fmla="val 102343"/>
              <a:gd name="adj2" fmla="val 2599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Housing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“Bubble”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rot="-5400000">
            <a:off x="4648200" y="1676400"/>
            <a:ext cx="1447800" cy="1600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239000" cy="8112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smtClean="0"/>
              <a:t>Housing Unit Starts: Building Momentum,</a:t>
            </a:r>
            <a:br>
              <a:rPr lang="en-US" sz="2800" smtClean="0"/>
            </a:br>
            <a:r>
              <a:rPr lang="en-US" sz="2000" smtClean="0"/>
              <a:t>Monthly, Jan 2011-Feb 2013*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0" y="895350"/>
          <a:ext cx="8610600" cy="4791075"/>
        </p:xfrm>
        <a:graphic>
          <a:graphicData uri="http://schemas.openxmlformats.org/presentationml/2006/ole">
            <p:oleObj spid="_x0000_s11266" name="Chart" r:id="rId3" imgW="8124943" imgH="4791152" progId="MSGraph.Chart.8">
              <p:embed followColorScheme="full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9713" y="6311900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/>
              <a:t>*at annualized rate, seasonally adjusted; Feb 2013 numbers are preliminary.</a:t>
            </a:r>
            <a:br>
              <a:rPr lang="en-US" sz="1100"/>
            </a:br>
            <a:r>
              <a:rPr lang="en-US" sz="1100"/>
              <a:t>Source: US Census Bureau at </a:t>
            </a:r>
            <a:r>
              <a:rPr lang="en-US" sz="1100">
                <a:hlinkClick r:id="rId4"/>
              </a:rPr>
              <a:t>www.census.gov/construction/nrc/pdf/newresconst.pdf</a:t>
            </a:r>
            <a:r>
              <a:rPr lang="en-US" sz="1100"/>
              <a:t>. 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0" y="1000125"/>
            <a:ext cx="178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solidFill>
                  <a:srgbClr val="2B7299"/>
                </a:solidFill>
              </a:rPr>
              <a:t>Thousands</a:t>
            </a:r>
            <a:br>
              <a:rPr lang="en-US" sz="1400" b="1">
                <a:solidFill>
                  <a:srgbClr val="2B7299"/>
                </a:solidFill>
              </a:rPr>
            </a:br>
            <a:r>
              <a:rPr lang="en-US" sz="1400" b="1">
                <a:solidFill>
                  <a:srgbClr val="2B7299"/>
                </a:solidFill>
              </a:rPr>
              <a:t>of Units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blackWhite">
          <a:xfrm>
            <a:off x="357188" y="5562600"/>
            <a:ext cx="8413750" cy="6953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number of units in multi-unit starts more than doubled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from Dec 2011 to Dec 2012. Single family start rose nicely, too.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40D15-5A0F-4066-AA3D-BBCDA2CB526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457200" y="1295400"/>
          <a:ext cx="8188325" cy="4505325"/>
        </p:xfrm>
        <a:graphic>
          <a:graphicData uri="http://schemas.openxmlformats.org/presentationml/2006/ole">
            <p:oleObj spid="_x0000_s12290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2293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Auto/Light Truck Sales, 1999-2014F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Department of Commerce; Blue Chip Economic Indicators (3/13);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72138"/>
            <a:ext cx="8175625" cy="8366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chemeClr val="bg1"/>
                </a:solidFill>
              </a:rPr>
              <a:t>Job growth and improved credit market conditions will boost auto sales in 2013 and beyond, </a:t>
            </a:r>
            <a:r>
              <a:rPr lang="en-US" b="1">
                <a:solidFill>
                  <a:srgbClr val="FFFFFF"/>
                </a:solidFill>
              </a:rPr>
              <a:t>bolstering the manufacturing sector and the economy generally.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5257800" y="2362200"/>
            <a:ext cx="1377950" cy="685800"/>
          </a:xfrm>
          <a:prstGeom prst="wedgeRectCallout">
            <a:avLst>
              <a:gd name="adj1" fmla="val -2773"/>
              <a:gd name="adj2" fmla="val 2085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Lowest level since the late 1960s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858000" y="1143000"/>
            <a:ext cx="1524000" cy="922338"/>
          </a:xfrm>
          <a:prstGeom prst="wedgeRectCallout">
            <a:avLst>
              <a:gd name="adj1" fmla="val 16954"/>
              <a:gd name="adj2" fmla="val 10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Forecast  range for 2013 is 14.4 to 15.8 million units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6A604D4-12F5-484D-821A-678FE3A474F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smtClean="0"/>
              <a:t>Unemployment and Underemployment Rates: Stubbornly High in 2012, But Falling</a:t>
            </a:r>
          </a:p>
        </p:txBody>
      </p:sp>
      <p:graphicFrame>
        <p:nvGraphicFramePr>
          <p:cNvPr id="13314" name="Object 2"/>
          <p:cNvGraphicFramePr>
            <a:graphicFrameLocks/>
          </p:cNvGraphicFramePr>
          <p:nvPr>
            <p:ph idx="4294967295"/>
          </p:nvPr>
        </p:nvGraphicFramePr>
        <p:xfrm>
          <a:off x="4763" y="1201738"/>
          <a:ext cx="7081837" cy="4867275"/>
        </p:xfrm>
        <a:graphic>
          <a:graphicData uri="http://schemas.openxmlformats.org/presentationml/2006/ole">
            <p:oleObj spid="_x0000_s13314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463" y="3124200"/>
            <a:ext cx="1692275" cy="2590800"/>
          </a:xfrm>
          <a:prstGeom prst="wedgeRectCallout">
            <a:avLst>
              <a:gd name="adj1" fmla="val -72289"/>
              <a:gd name="adj2" fmla="val 5918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Unemployment “Headline” unemployment stood at 7.6% in </a:t>
            </a:r>
            <a:r>
              <a:rPr lang="en-US" sz="1400" b="1" dirty="0">
                <a:solidFill>
                  <a:schemeClr val="bg1"/>
                </a:solidFill>
              </a:rPr>
              <a:t>Mar.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 2013.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The Federal Reserve’s target for ending “easy money” is 6.5% (assuming inflation remains within its 2% target).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344613"/>
          </a:xfrm>
          <a:prstGeom prst="wedgeRectCallout">
            <a:avLst>
              <a:gd name="adj1" fmla="val -71716"/>
              <a:gd name="adj2" fmla="val 31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13.8% in Mar. 2013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January 2000 through Mar. 2013, 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Stubbornly high unemployment and underemployment constrain overall economic growth, but the job market is now clearly 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2185F-E6D2-4BCB-93F1-71B7E3C71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6630988" y="5472113"/>
            <a:ext cx="60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Nov. 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043183-E3FF-4866-AD07-8151B9B5D59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Unemployment Rates Vary Widely</a:t>
            </a:r>
            <a:br>
              <a:rPr lang="en-US" smtClean="0"/>
            </a:br>
            <a:r>
              <a:rPr lang="en-US" smtClean="0"/>
              <a:t>by State and Region*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14338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001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714500" y="13589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Southeast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368800" y="13843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Mid-Atlantic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286500" y="13462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England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53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53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CDDF82F-4739-47E1-8C44-976F30064F9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Unemployment Rates Vary Widely</a:t>
            </a:r>
            <a:br>
              <a:rPr lang="en-US" smtClean="0"/>
            </a:br>
            <a:r>
              <a:rPr lang="en-US" smtClean="0"/>
              <a:t>by State and Region* (cont’d)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15362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533400" y="6248400"/>
            <a:ext cx="70104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 		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04900" y="16383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Southwest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78100" y="16478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Mountain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 West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959600" y="16668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Plains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159375" y="16351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Lakes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67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4D8F-BE60-49AB-9FD0-C34D321EEC0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473825" cy="989013"/>
          </a:xfrm>
        </p:spPr>
        <p:txBody>
          <a:bodyPr/>
          <a:lstStyle/>
          <a:p>
            <a:r>
              <a:rPr lang="en-US" smtClean="0"/>
              <a:t>Annual Inflation Rates, (CPI-U, %),</a:t>
            </a:r>
            <a:br>
              <a:rPr lang="en-US" smtClean="0"/>
            </a:br>
            <a:r>
              <a:rPr lang="en-US" smtClean="0"/>
              <a:t>1990–2017F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6386" name="Chart" r:id="rId4" imgW="8286784" imgH="3819575" progId="MSGraph.Chart.8">
              <p:embed followColorScheme="full"/>
            </p:oleObj>
          </a:graphicData>
        </a:graphic>
      </p:graphicFrame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Blue Chip Economic Indicators, 3/13 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slack in the U.S. economy suggests that inflationary pressures should remain subdued for an extended period.  Energy, health care and commodity prices, plus U.S. debt burden, remain longer-run concerns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4953000" y="1066800"/>
            <a:ext cx="2057400" cy="1287463"/>
          </a:xfrm>
          <a:prstGeom prst="wedgeRectCallout">
            <a:avLst>
              <a:gd name="adj1" fmla="val 15391"/>
              <a:gd name="adj2" fmla="val 18377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The recession and the collapse of the commodity bubble slowed inflation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315200" y="1155700"/>
            <a:ext cx="1639888" cy="1600200"/>
          </a:xfrm>
          <a:prstGeom prst="wedgeRectCallout">
            <a:avLst>
              <a:gd name="adj1" fmla="val -5972"/>
              <a:gd name="adj2" fmla="val 89465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Higher energy, commodity and food prices pushed up inflation in 2011, but not longer term inflationary expectations.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04DC821-FF0E-42BF-9EBB-CEFD741D08D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057400"/>
            <a:ext cx="7772400" cy="16764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>
                <a:solidFill>
                  <a:srgbClr val="FFFFFF"/>
                </a:solidFill>
              </a:rPr>
              <a:t>Personal Lines Segment Performance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AFFAEB0-F67D-48AD-8F2B-960018E41BC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609600" y="1752600"/>
            <a:ext cx="7981950" cy="199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Personal Lines:</a:t>
            </a:r>
            <a:br>
              <a:rPr lang="en-US" sz="4200" b="1">
                <a:solidFill>
                  <a:schemeClr val="bg1"/>
                </a:solidFill>
              </a:rPr>
            </a:br>
            <a:r>
              <a:rPr lang="en-US" sz="4200" b="1">
                <a:solidFill>
                  <a:schemeClr val="bg1"/>
                </a:solidFill>
              </a:rPr>
              <a:t>Demographic and Macroeconomic Drivers</a:t>
            </a:r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685800" y="40386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Brighter Days Ahead,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but Not Without Challenges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B0129-54B9-4F14-A538-33376E042BE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Net Premiums Written, by Segment/Line, 2011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/>
              <a:t>Personal/Commercial lines split has been about 50/50 for many years; Personal Lines 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Distribution Facts</a:t>
            </a:r>
          </a:p>
        </p:txBody>
      </p:sp>
      <p:graphicFrame>
        <p:nvGraphicFramePr>
          <p:cNvPr id="17410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17410" name="Chart" r:id="rId4" imgW="3286176" imgH="3248138" progId="MSGraph.Chart.8">
              <p:embed followColorScheme="full"/>
            </p:oleObj>
          </a:graphicData>
        </a:graphic>
      </p:graphicFrame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$226.8B/49%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2011</a:t>
            </a: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$165.0B/36%</a:t>
            </a:r>
          </a:p>
        </p:txBody>
      </p:sp>
      <p:sp>
        <p:nvSpPr>
          <p:cNvPr id="17421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$68.2B/15%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8A6C9-F92E-440D-8F20-E6F359544F9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Rates of PP Auto &amp; HO</a:t>
            </a:r>
            <a:br>
              <a:rPr lang="en-US" smtClean="0"/>
            </a:br>
            <a:r>
              <a:rPr lang="en-US" smtClean="0"/>
              <a:t>Net Written Premium, 2000–2013F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82575" y="1627188"/>
          <a:ext cx="8713788" cy="4478337"/>
        </p:xfrm>
        <a:graphic>
          <a:graphicData uri="http://schemas.openxmlformats.org/presentationml/2006/ole">
            <p:oleObj spid="_x0000_s18434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6203950"/>
            <a:ext cx="81216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 (2000-2012F); Insurance Information Institute (2013F). </a:t>
            </a:r>
          </a:p>
        </p:txBody>
      </p:sp>
      <p:sp>
        <p:nvSpPr>
          <p:cNvPr id="1928198" name="AutoShape 6"/>
          <p:cNvSpPr>
            <a:spLocks noChangeArrowheads="1"/>
          </p:cNvSpPr>
          <p:nvPr/>
        </p:nvSpPr>
        <p:spPr bwMode="blackWhite">
          <a:xfrm>
            <a:off x="2514600" y="1143000"/>
            <a:ext cx="4219575" cy="728663"/>
          </a:xfrm>
          <a:prstGeom prst="wedgeRectCallout">
            <a:avLst>
              <a:gd name="adj1" fmla="val 375"/>
              <a:gd name="adj2" fmla="val 30707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Homeowners insurance has grown faster than PP Auto over the past dozen years,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but auto is generally more profitable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  <p:bldP spid="19281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5949950" cy="860425"/>
          </a:xfrm>
        </p:spPr>
        <p:txBody>
          <a:bodyPr/>
          <a:lstStyle/>
          <a:p>
            <a:r>
              <a:rPr lang="en-US" smtClean="0"/>
              <a:t>Homeowners &amp; PP Auto</a:t>
            </a:r>
            <a:br>
              <a:rPr lang="en-US" smtClean="0"/>
            </a:br>
            <a:r>
              <a:rPr lang="en-US" smtClean="0"/>
              <a:t>Combined Ratios: 1993–2012F</a:t>
            </a:r>
            <a:endParaRPr lang="en-US" baseline="30000" smtClean="0"/>
          </a:p>
        </p:txBody>
      </p:sp>
      <p:graphicFrame>
        <p:nvGraphicFramePr>
          <p:cNvPr id="19458" name="Object 3"/>
          <p:cNvGraphicFramePr>
            <a:graphicFrameLocks/>
          </p:cNvGraphicFramePr>
          <p:nvPr/>
        </p:nvGraphicFramePr>
        <p:xfrm>
          <a:off x="304800" y="1095375"/>
          <a:ext cx="8429625" cy="4467225"/>
        </p:xfrm>
        <a:graphic>
          <a:graphicData uri="http://schemas.openxmlformats.org/presentationml/2006/ole">
            <p:oleObj spid="_x0000_s19458" name="Chart" r:id="rId4" imgW="8429743" imgH="4181349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57200" y="5638800"/>
            <a:ext cx="8305800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Homeowners Combined Ratio (1993-2012 range: 89 to 122) is more volatile than the PP Auto Combined Ratio (1993-2012 range: 94 to 109) .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(1990-2012E); Insurance Information Institute.</a:t>
            </a:r>
          </a:p>
        </p:txBody>
      </p:sp>
      <p:sp>
        <p:nvSpPr>
          <p:cNvPr id="7271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2017E-EECE-47B0-81A9-FB9E683BBAD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584C1A-D399-4D66-8CA9-28102518E5F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6858000" cy="860425"/>
          </a:xfrm>
        </p:spPr>
        <p:txBody>
          <a:bodyPr/>
          <a:lstStyle/>
          <a:p>
            <a:r>
              <a:rPr lang="en-US" smtClean="0"/>
              <a:t>Return on Net Worth: Homeowners</a:t>
            </a:r>
            <a:br>
              <a:rPr lang="en-US" smtClean="0"/>
            </a:br>
            <a:r>
              <a:rPr lang="en-US" smtClean="0"/>
              <a:t>vs. Private Passenger Auto, </a:t>
            </a:r>
            <a:r>
              <a:rPr lang="en-US" sz="2000" smtClean="0"/>
              <a:t>1990-2010*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81000" y="6415088"/>
            <a:ext cx="7772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*Latest available.        **Excluding Hurricane Andrew produces a homeowners RNW of +3.5%.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NAIC; I.I.I.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38125" y="1162050"/>
          <a:ext cx="8569325" cy="4579938"/>
        </p:xfrm>
        <a:graphic>
          <a:graphicData uri="http://schemas.openxmlformats.org/presentationml/2006/ole">
            <p:oleObj spid="_x0000_s20482" name="Chart" r:id="rId4" imgW="8601024" imgH="4600673" progId="MSGraph.Chart.8">
              <p:embed followColorScheme="full"/>
            </p:oleObj>
          </a:graphicData>
        </a:graphic>
      </p:graphicFrame>
      <p:sp>
        <p:nvSpPr>
          <p:cNvPr id="20486" name="Rectangle 31"/>
          <p:cNvSpPr>
            <a:spLocks noChangeArrowheads="1"/>
          </p:cNvSpPr>
          <p:nvPr/>
        </p:nvSpPr>
        <p:spPr bwMode="black">
          <a:xfrm>
            <a:off x="347663" y="11001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581400" y="3733800"/>
            <a:ext cx="3100388" cy="1362075"/>
          </a:xfrm>
          <a:prstGeom prst="wedgeRectCallout">
            <a:avLst>
              <a:gd name="adj1" fmla="val -49991"/>
              <a:gd name="adj2" fmla="val 247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u="sng" dirty="0">
                <a:solidFill>
                  <a:schemeClr val="bg1"/>
                </a:solidFill>
                <a:cs typeface="+mn-cs"/>
              </a:rPr>
              <a:t>Average RNW: 1990-2010*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All P-C Lines: 7.9%                   PP Auto: 8.9%             Homeowners: 0.7%**</a:t>
            </a: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blackWhite">
          <a:xfrm>
            <a:off x="381000" y="5567363"/>
            <a:ext cx="8305800" cy="644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rgbClr val="FFFFFF"/>
                </a:solidFill>
              </a:rPr>
              <a:t>Pvt. Pass. Auto has consistently outperformed the P-C industry overall.  Homeowners RNW volatility is due mainly to coastal exposure issues.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blackWhite">
          <a:xfrm>
            <a:off x="2362200" y="2819400"/>
            <a:ext cx="1522413" cy="623888"/>
          </a:xfrm>
          <a:prstGeom prst="wedgeRectCallout">
            <a:avLst>
              <a:gd name="adj1" fmla="val -79763"/>
              <a:gd name="adj2" fmla="val 269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Hurricane Andrew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blackWhite">
          <a:xfrm>
            <a:off x="7315200" y="2895600"/>
            <a:ext cx="1522413" cy="623888"/>
          </a:xfrm>
          <a:prstGeom prst="wedgeRectCallout">
            <a:avLst>
              <a:gd name="adj1" fmla="val -89773"/>
              <a:gd name="adj2" fmla="val -8284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Katrina, Rita, Wilma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  <p:bldP spid="1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CEF8F56-04AE-4F4A-8AB0-F89B422CF7D8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057400"/>
            <a:ext cx="7772400" cy="16764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>
                <a:solidFill>
                  <a:srgbClr val="FFFFFF"/>
                </a:solidFill>
              </a:rPr>
              <a:t>Private Passenger Auto Insurance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4083-A757-48C7-9F04-D1B411B61A4E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152400" y="1066800"/>
          <a:ext cx="8610600" cy="4248150"/>
        </p:xfrm>
        <a:graphic>
          <a:graphicData uri="http://schemas.openxmlformats.org/presentationml/2006/ole">
            <p:oleObj spid="_x0000_s21506" name="Chart" r:id="rId4" imgW="8610735" imgH="4248085" progId="MSGraph.Chart.8">
              <p:embed followColorScheme="full"/>
            </p:oleObj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28600" y="5257800"/>
            <a:ext cx="8426450" cy="990600"/>
          </a:xfrm>
          <a:prstGeom prst="wedgeRectCallout">
            <a:avLst>
              <a:gd name="adj1" fmla="val -48179"/>
              <a:gd name="adj2" fmla="val 2219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PP Auto net written premiums are starting to recover from a period of no growth attributable to the weak economy affecting new vehicle sales, car choice, and increased price sensitivity among consumers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6430963"/>
            <a:ext cx="8121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/>
              <a:t>Sources: A.M. Best; NADA, </a:t>
            </a:r>
            <a:r>
              <a:rPr lang="en-US" sz="1100" i="1"/>
              <a:t>State of the Industry Report 2012</a:t>
            </a:r>
            <a:r>
              <a:rPr lang="en-US" sz="1100"/>
              <a:t>, p. 16, at </a:t>
            </a:r>
            <a:r>
              <a:rPr lang="en-US" sz="1100">
                <a:hlinkClick r:id="rId5"/>
              </a:rPr>
              <a:t>www.nada.org/nadadata</a:t>
            </a:r>
            <a:r>
              <a:rPr lang="en-US" sz="1100"/>
              <a:t> citing R. L. Polk; </a:t>
            </a:r>
            <a:br>
              <a:rPr lang="en-US" sz="1100"/>
            </a:br>
            <a:r>
              <a:rPr lang="en-US" sz="1100"/>
              <a:t>Insurance Information Institute. </a:t>
            </a:r>
          </a:p>
        </p:txBody>
      </p:sp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407150" cy="860425"/>
          </a:xfrm>
        </p:spPr>
        <p:txBody>
          <a:bodyPr/>
          <a:lstStyle/>
          <a:p>
            <a:r>
              <a:rPr lang="en-US" smtClean="0"/>
              <a:t>PP Auto NWP vs. # of Vehicles</a:t>
            </a:r>
            <a:br>
              <a:rPr lang="en-US" smtClean="0"/>
            </a:br>
            <a:r>
              <a:rPr lang="en-US" smtClean="0"/>
              <a:t>in Operation, 2001–2011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152400" y="1066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NWP</a:t>
            </a:r>
            <a:br>
              <a:rPr lang="en-US" sz="1400"/>
            </a:br>
            <a:r>
              <a:rPr lang="en-US" sz="1400"/>
              <a:t>$ Billions 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8001000" y="1066800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Vehicles in Operation (millions)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253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0DF5BB0-1D65-466C-BD52-33F35F0AC67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Prices for Hospital Services,</a:t>
            </a:r>
            <a:br>
              <a:rPr lang="en-US" smtClean="0"/>
            </a:br>
            <a:r>
              <a:rPr lang="en-US" sz="2400" smtClean="0"/>
              <a:t>12-Month Change,* 1998–2013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February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22530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2253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22536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Are price changes for Hospital Services cyclical?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If so, is the peak-to-peak interval 5-6 years?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696200" y="1371600"/>
            <a:ext cx="1238250" cy="1123950"/>
          </a:xfrm>
          <a:prstGeom prst="wedgeRectCallout">
            <a:avLst>
              <a:gd name="adj1" fmla="val 29857"/>
              <a:gd name="adj2" fmla="val 1592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Moderating, but still more than double the CPI</a:t>
            </a: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blackWhite">
          <a:xfrm>
            <a:off x="4267200" y="1524000"/>
            <a:ext cx="2514600" cy="762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Hospital services are a main driver of PP Auto BI claims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355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355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DD79BDD-AF2E-4F9A-862A-5D58CF6A942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sp>
        <p:nvSpPr>
          <p:cNvPr id="2355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Forces that Drive Car Repair Costs:</a:t>
            </a:r>
            <a:br>
              <a:rPr lang="en-US" smtClean="0"/>
            </a:br>
            <a:r>
              <a:rPr lang="en-US" sz="2400" smtClean="0"/>
              <a:t>12-Month Change,* 2001–2013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February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2355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23560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12-month price changes for auto repair and body work have rarely exceeded 4%. Fixing people hurt in auto accidents costs much more.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2362200" y="1828800"/>
            <a:ext cx="2057400" cy="819150"/>
          </a:xfrm>
          <a:prstGeom prst="wedgeRectCallout">
            <a:avLst>
              <a:gd name="adj1" fmla="val 37279"/>
              <a:gd name="adj2" fmla="val 1761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At their worst, these prices rose at an annual rate of 5-6%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391400" y="2895600"/>
            <a:ext cx="1600200" cy="609600"/>
          </a:xfrm>
          <a:prstGeom prst="wedgeRectCallout">
            <a:avLst>
              <a:gd name="adj1" fmla="val 30533"/>
              <a:gd name="adj2" fmla="val 2269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Lately rising at about 2% or less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4953000" y="1752600"/>
            <a:ext cx="2057400" cy="819150"/>
          </a:xfrm>
          <a:prstGeom prst="wedgeRectCallout">
            <a:avLst>
              <a:gd name="adj1" fmla="val 10890"/>
              <a:gd name="adj2" fmla="val 1831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During the recession, more people kept old cars, pushing repair prices 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187325"/>
            <a:ext cx="7950200" cy="765175"/>
          </a:xfrm>
        </p:spPr>
        <p:txBody>
          <a:bodyPr lIns="92075" tIns="46038" rIns="92075" bIns="46038" anchor="b"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2B7299"/>
                </a:solidFill>
              </a:rPr>
              <a:t>Medical Cost Inflation Has Outpaced Overall Inflation For Over 50 Years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27000" y="1171575"/>
          <a:ext cx="8616950" cy="4914900"/>
        </p:xfrm>
        <a:graphic>
          <a:graphicData uri="http://schemas.openxmlformats.org/presentationml/2006/ole">
            <p:oleObj spid="_x0000_s24578" name="Chart" r:id="rId3" imgW="8724833" imgH="4629042" progId="MSGraph.Chart.8">
              <p:embed followColorScheme="full"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30213" y="6230938"/>
            <a:ext cx="8375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/>
            </a:r>
            <a:br>
              <a:rPr lang="en-US" sz="1100"/>
            </a:br>
            <a:r>
              <a:rPr lang="en-US" sz="1100"/>
              <a:t>Source: Department of Labor (Bureau of Labor Statistics)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-914400" y="2117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1452563" y="2433638"/>
            <a:ext cx="4302125" cy="1127125"/>
          </a:xfrm>
          <a:prstGeom prst="wedgeRectCallout">
            <a:avLst>
              <a:gd name="adj1" fmla="val 65514"/>
              <a:gd name="adj2" fmla="val 3132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A claim that cost $1,000 in 1961 would cost nearly $17,500 based on medical cost inflation trends over the past 51 years. </a:t>
            </a:r>
          </a:p>
        </p:txBody>
      </p:sp>
      <p:sp>
        <p:nvSpPr>
          <p:cNvPr id="11981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981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9F8C6-3B11-4E83-852A-64A1C346ADF2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560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560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9BF2F79-BA22-4558-A66E-EB5EB7B142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29</a:t>
            </a:fld>
            <a:endParaRPr lang="en-US" sz="900"/>
          </a:p>
        </p:txBody>
      </p:sp>
      <p:sp>
        <p:nvSpPr>
          <p:cNvPr id="2560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smtClean="0"/>
              <a:t>Monthly Change* in Auto Insurance Prices, </a:t>
            </a:r>
            <a:r>
              <a:rPr lang="en-US" smtClean="0"/>
              <a:t>1991–2013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123825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February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25602" name="Object 8"/>
          <p:cNvGraphicFramePr>
            <a:graphicFrameLocks noChangeAspect="1"/>
          </p:cNvGraphicFramePr>
          <p:nvPr/>
        </p:nvGraphicFramePr>
        <p:xfrm>
          <a:off x="304800" y="914400"/>
          <a:ext cx="8343900" cy="4838700"/>
        </p:xfrm>
        <a:graphic>
          <a:graphicData uri="http://schemas.openxmlformats.org/presentationml/2006/ole">
            <p:oleObj spid="_x0000_s25602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2590800" y="1371600"/>
            <a:ext cx="1524000" cy="847725"/>
          </a:xfrm>
          <a:prstGeom prst="wedgeRectCallout">
            <a:avLst>
              <a:gd name="adj1" fmla="val 90414"/>
              <a:gd name="adj2" fmla="val 780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Sharp price growth tends to occur during recessions </a:t>
            </a: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blackWhite">
          <a:xfrm>
            <a:off x="514350" y="5600700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Cyclical peaks in PP Auto tend to occur approximately every 10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(early 1990s, early 2000s, and possibly the early 2010s)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848600" y="3810000"/>
            <a:ext cx="1085850" cy="819150"/>
          </a:xfrm>
          <a:prstGeom prst="wedgeRectCallout">
            <a:avLst>
              <a:gd name="adj1" fmla="val 25242"/>
              <a:gd name="adj2" fmla="val -1784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Latest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(Feb 2013) at 5.2%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295400" y="4038600"/>
            <a:ext cx="1905000" cy="990600"/>
          </a:xfrm>
          <a:prstGeom prst="wedgeRectCallout">
            <a:avLst>
              <a:gd name="adj1" fmla="val 58331"/>
              <a:gd name="adj2" fmla="val -1000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PPA Auto, like most p/c lines, exhibits strong cyclicality in pricing. 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5562600" y="1066800"/>
            <a:ext cx="1590675" cy="847725"/>
          </a:xfrm>
          <a:prstGeom prst="wedgeRectCallout">
            <a:avLst>
              <a:gd name="adj1" fmla="val 41420"/>
              <a:gd name="adj2" fmla="val 1803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Sharp price growth tends to occur during recessions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7315200" y="1066800"/>
            <a:ext cx="1590675" cy="847725"/>
          </a:xfrm>
          <a:prstGeom prst="wedgeRectCallout">
            <a:avLst>
              <a:gd name="adj1" fmla="val 19863"/>
              <a:gd name="adj2" fmla="val 1533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Price growth might be due to low investment yields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29A717D-3CEF-40AA-81B2-10D8910091C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Real GDP Growth: Past Recessions</a:t>
            </a:r>
            <a:br>
              <a:rPr lang="en-US" smtClean="0"/>
            </a:br>
            <a:r>
              <a:rPr lang="en-US" smtClean="0"/>
              <a:t>and Recoveries, Yearly, 1970-2012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504825" y="6429375"/>
            <a:ext cx="7569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/>
              <a:t>Source: (GDP) U.S. Department of Commerce at </a:t>
            </a:r>
            <a:r>
              <a:rPr lang="en-US" sz="1100">
                <a:hlinkClick r:id="rId4"/>
              </a:rPr>
              <a:t>http://www.bea.gov/national/xls/gdpchg.xls</a:t>
            </a:r>
            <a:r>
              <a:rPr lang="en-US" sz="1200"/>
              <a:t>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5600" y="1333500"/>
          <a:ext cx="8534400" cy="4965700"/>
        </p:xfrm>
        <a:graphic>
          <a:graphicData uri="http://schemas.openxmlformats.org/presentationml/2006/ole">
            <p:oleObj spid="_x0000_s1026" name="Chart" r:id="rId5" imgW="8534400" imgH="3772022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182563" y="1089025"/>
            <a:ext cx="1541462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2286000" y="1066800"/>
            <a:ext cx="2660650" cy="669925"/>
          </a:xfrm>
          <a:prstGeom prst="wedgeRectCallout">
            <a:avLst>
              <a:gd name="adj1" fmla="val 4602"/>
              <a:gd name="adj2" fmla="val 22836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In most recoveries, real yearly GDP growth is often 4% or more</a:t>
            </a: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blackWhite">
          <a:xfrm>
            <a:off x="6477000" y="1143000"/>
            <a:ext cx="2451100" cy="762000"/>
          </a:xfrm>
          <a:prstGeom prst="wedgeRectCallout">
            <a:avLst>
              <a:gd name="adj1" fmla="val 33259"/>
              <a:gd name="adj2" fmla="val 255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In the current recovery, real yearly GDP growth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has been 2.4% or less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-5400000">
            <a:off x="876300" y="2476500"/>
            <a:ext cx="11430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rot="-5400000">
            <a:off x="1790700" y="2476500"/>
            <a:ext cx="11430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rot="-5400000">
            <a:off x="2895600" y="2209800"/>
            <a:ext cx="13716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-5400000">
            <a:off x="4762500" y="2781300"/>
            <a:ext cx="8382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-5400000">
            <a:off x="6515100" y="3009900"/>
            <a:ext cx="914400" cy="685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 rot="-5400000">
            <a:off x="8001000" y="3276600"/>
            <a:ext cx="838200" cy="685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343400" y="4876800"/>
            <a:ext cx="2971800" cy="685800"/>
          </a:xfrm>
          <a:prstGeom prst="wedgeRectCallout">
            <a:avLst>
              <a:gd name="adj1" fmla="val -16884"/>
              <a:gd name="adj2" fmla="val -10988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But, following the 1991 and 2001 recessions, real yearly GDP growth was weaker than 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A861F-414F-452D-918E-DC33D508604E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28600" y="1143000"/>
          <a:ext cx="8763000" cy="4721225"/>
        </p:xfrm>
        <a:graphic>
          <a:graphicData uri="http://schemas.openxmlformats.org/presentationml/2006/ole">
            <p:oleObj spid="_x0000_s26626" name="Chart" r:id="rId4" imgW="8829759" imgH="4562577" progId="MSGraph.Chart.8">
              <p:embed followColorScheme="full"/>
            </p:oleObj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7975" y="6516688"/>
            <a:ext cx="68548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LLC; Insurance Information Institute.		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black">
          <a:xfrm>
            <a:off x="295275" y="11144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533400" y="228600"/>
            <a:ext cx="6896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Direct Premiums Written: Auto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Percent Change by State, 2006-2011</a:t>
            </a:r>
          </a:p>
        </p:txBody>
      </p:sp>
      <p:sp>
        <p:nvSpPr>
          <p:cNvPr id="5127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blackWhite">
          <a:xfrm>
            <a:off x="3886200" y="1752600"/>
            <a:ext cx="2705100" cy="946150"/>
          </a:xfrm>
          <a:prstGeom prst="wedgeRectCallout">
            <a:avLst>
              <a:gd name="adj1" fmla="val -131788"/>
              <a:gd name="adj2" fmla="val -5024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Texas was the fastest growing state between 2006 and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46AD-AF29-4274-A94C-0F8A97F804A1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7938" y="1295400"/>
          <a:ext cx="9136062" cy="4721225"/>
        </p:xfrm>
        <a:graphic>
          <a:graphicData uri="http://schemas.openxmlformats.org/presentationml/2006/ole">
            <p:oleObj spid="_x0000_s27650" name="Chart" r:id="rId4" imgW="8829759" imgH="4562577" progId="MSGraph.Chart.8">
              <p:embed followColorScheme="full"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4000" y="6240463"/>
            <a:ext cx="68548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LLC; Insurance Information Institute.		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black">
          <a:xfrm>
            <a:off x="295275" y="11144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114300" y="-80963"/>
            <a:ext cx="7543800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Direct Premiums Written: Auto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Percent Change by State, 2006-2011</a:t>
            </a:r>
          </a:p>
        </p:txBody>
      </p:sp>
      <p:sp>
        <p:nvSpPr>
          <p:cNvPr id="615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blackWhite">
          <a:xfrm>
            <a:off x="5943600" y="1447800"/>
            <a:ext cx="2994025" cy="995363"/>
          </a:xfrm>
          <a:prstGeom prst="wedgeRectCallout">
            <a:avLst>
              <a:gd name="adj1" fmla="val 35989"/>
              <a:gd name="adj2" fmla="val 1374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Maine saw the biggest drop in premiums written between 2006 and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33AB-B913-45A6-997B-20FAB5C42933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066800"/>
          <a:ext cx="9144000" cy="5410200"/>
        </p:xfrm>
        <a:graphic>
          <a:graphicData uri="http://schemas.openxmlformats.org/presentationml/2006/ole">
            <p:oleObj spid="_x0000_s28674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6477000"/>
            <a:ext cx="3124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*Latest available.                    Source:  NAIC.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533400" y="5715000"/>
            <a:ext cx="8077200" cy="685800"/>
          </a:xfrm>
          <a:prstGeom prst="wedgeRectCallout">
            <a:avLst>
              <a:gd name="adj1" fmla="val -34545"/>
              <a:gd name="adj2" fmla="val 12017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In the 25 states with the highest RNW for the decade,</a:t>
            </a:r>
            <a:br>
              <a:rPr lang="en-US" b="1" dirty="0">
                <a:solidFill>
                  <a:schemeClr val="bg1"/>
                </a:solidFill>
                <a:cs typeface="+mn-cs"/>
              </a:rPr>
            </a:br>
            <a:r>
              <a:rPr lang="en-US" b="1" dirty="0">
                <a:solidFill>
                  <a:schemeClr val="bg1"/>
                </a:solidFill>
                <a:cs typeface="+mn-cs"/>
              </a:rPr>
              <a:t>every one hit 9% or better</a:t>
            </a:r>
          </a:p>
        </p:txBody>
      </p:sp>
      <p:sp>
        <p:nvSpPr>
          <p:cNvPr id="2867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72882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10-Year Average (2001-2010*): </a:t>
            </a:r>
            <a:r>
              <a:rPr lang="en-US" sz="26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28679" name="Rectangle 31"/>
          <p:cNvSpPr>
            <a:spLocks noChangeArrowheads="1"/>
          </p:cNvSpPr>
          <p:nvPr/>
        </p:nvSpPr>
        <p:spPr bwMode="black">
          <a:xfrm>
            <a:off x="228600" y="1143000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2895600" y="1219200"/>
            <a:ext cx="2667000" cy="1066800"/>
          </a:xfrm>
          <a:prstGeom prst="wedgeRectCallout">
            <a:avLst>
              <a:gd name="adj1" fmla="val -74902"/>
              <a:gd name="adj2" fmla="val 636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For a decade, PP Auto Return on Net Worth in these 4 states averaged more than 14%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02F0A-A17A-46DF-816D-5C39CA7B91D5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990600"/>
          <a:ext cx="9144000" cy="5410200"/>
        </p:xfrm>
        <a:graphic>
          <a:graphicData uri="http://schemas.openxmlformats.org/presentationml/2006/ole">
            <p:oleObj spid="_x0000_s29698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0" y="152400"/>
            <a:ext cx="8035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10-Year Average (2001-2010*): </a:t>
            </a:r>
            <a:r>
              <a:rPr lang="en-US" sz="26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6402388"/>
            <a:ext cx="8750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*Latest available.</a:t>
            </a:r>
          </a:p>
          <a:p>
            <a:r>
              <a:rPr lang="en-US" sz="1100"/>
              <a:t>Sources: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7010400" y="1371600"/>
            <a:ext cx="1917700" cy="1438275"/>
          </a:xfrm>
          <a:prstGeom prst="wedgeRectCallout">
            <a:avLst>
              <a:gd name="adj1" fmla="val -2385"/>
              <a:gd name="adj2" fmla="val 1388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For a decade, PP Auto Return on Net Worth in these states averaged less than 5.5%</a:t>
            </a:r>
          </a:p>
        </p:txBody>
      </p:sp>
      <p:sp>
        <p:nvSpPr>
          <p:cNvPr id="29703" name="Rectangle 31"/>
          <p:cNvSpPr>
            <a:spLocks noChangeArrowheads="1"/>
          </p:cNvSpPr>
          <p:nvPr/>
        </p:nvSpPr>
        <p:spPr bwMode="black">
          <a:xfrm>
            <a:off x="152400" y="1143000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438400" y="1219200"/>
            <a:ext cx="2590800" cy="1120775"/>
          </a:xfrm>
          <a:prstGeom prst="wedgeRectCallout">
            <a:avLst>
              <a:gd name="adj1" fmla="val -6011"/>
              <a:gd name="adj2" fmla="val 141389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cs typeface="+mn-cs"/>
              </a:rPr>
              <a:t>The U.S. weighted annual average RNW for PP Auto Insurance in</a:t>
            </a:r>
            <a:br>
              <a:rPr lang="en-US" sz="1600" b="1" dirty="0">
                <a:cs typeface="+mn-cs"/>
              </a:rPr>
            </a:br>
            <a:r>
              <a:rPr lang="en-US" sz="1600" b="1" dirty="0">
                <a:cs typeface="+mn-cs"/>
              </a:rPr>
              <a:t>2001-2010  was 7.6%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White">
          <a:xfrm>
            <a:off x="6629400" y="3733800"/>
            <a:ext cx="2057400" cy="2133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EAC3379-51D4-418B-B374-4C69811BF4B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05000"/>
            <a:ext cx="7924800" cy="1609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>
                <a:solidFill>
                  <a:srgbClr val="FFFFFF"/>
                </a:solidFill>
              </a:rPr>
              <a:t>Claim Trends in            Auto Insurance</a:t>
            </a: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479425" y="3756025"/>
            <a:ext cx="7588250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Rising Costs Held in Check by Falling Frequency; 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Can That Pattern Be Sustained?</a:t>
            </a:r>
            <a:endParaRPr lang="en-US" sz="36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2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2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11BCCCD-C86F-4148-8CD6-D9B70F8AE65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35</a:t>
            </a:fld>
            <a:endParaRPr lang="en-US" sz="90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209550"/>
            <a:ext cx="7054850" cy="760413"/>
          </a:xfrm>
        </p:spPr>
        <p:txBody>
          <a:bodyPr/>
          <a:lstStyle/>
          <a:p>
            <a:r>
              <a:rPr lang="en-US" smtClean="0"/>
              <a:t>CDC Report: Cell Phone Use While Driving, US and Europe, Fall 2011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0" y="6078538"/>
            <a:ext cx="87153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 “Mobile Device Use While Driving—United States and Seven European Countries, 2011,” in </a:t>
            </a:r>
            <a:r>
              <a:rPr lang="en-US" sz="1100" i="1"/>
              <a:t>Morbidity and Mortality Weekly Report</a:t>
            </a:r>
            <a:r>
              <a:rPr lang="en-US" sz="1100"/>
              <a:t>, Centers for Disease Control and Prevention, Vol. 62, No. 10, (March 15, 2013) available at </a:t>
            </a:r>
            <a:r>
              <a:rPr lang="en-US" sz="1100">
                <a:hlinkClick r:id="rId4"/>
              </a:rPr>
              <a:t>http://www.cdc.gov/mmwr/preview/mmwrhtml/mm6210a1.ht5m?s_cid=6210a1_e</a:t>
            </a:r>
            <a:r>
              <a:rPr lang="en-US" sz="1100"/>
              <a:t> ;Insurance Information Institute</a:t>
            </a:r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228600" y="1524000"/>
          <a:ext cx="8439150" cy="3752850"/>
        </p:xfrm>
        <a:graphic>
          <a:graphicData uri="http://schemas.openxmlformats.org/presentationml/2006/ole">
            <p:oleObj spid="_x0000_s30722" name="Chart" r:id="rId5" imgW="8524959" imgH="3790935" progId="MSGraph.Chart.8">
              <p:embed followColorScheme="full"/>
            </p:oleObj>
          </a:graphicData>
        </a:graphic>
      </p:graphicFrame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676400" y="17526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“In the past 30 days, how often have you talked on the phone while you were driving?”</a:t>
            </a:r>
            <a:endParaRPr lang="en-US" sz="1400"/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5257800" y="2667000"/>
            <a:ext cx="3028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“In the past 30 days, how often have you sent a text message or e-mail while you were driving?”</a:t>
            </a:r>
            <a:endParaRPr lang="en-US" sz="1400"/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0668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Percent saying</a:t>
            </a:r>
            <a:br>
              <a:rPr lang="en-US" sz="1600"/>
            </a:br>
            <a:r>
              <a:rPr lang="en-US" sz="1600"/>
              <a:t>“regularly” or</a:t>
            </a:r>
            <a:br>
              <a:rPr lang="en-US" sz="1600"/>
            </a:br>
            <a:r>
              <a:rPr lang="en-US" sz="1600"/>
              <a:t>“fairly often”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09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809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83931-1D5C-416D-B0B3-CDAF50FA3C7B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019925" cy="860425"/>
          </a:xfrm>
        </p:spPr>
        <p:txBody>
          <a:bodyPr/>
          <a:lstStyle/>
          <a:p>
            <a:r>
              <a:rPr lang="en-US" smtClean="0"/>
              <a:t>Bodily Injury Claims: Frequency</a:t>
            </a:r>
            <a:br>
              <a:rPr lang="en-US" smtClean="0"/>
            </a:br>
            <a:r>
              <a:rPr lang="en-US" smtClean="0"/>
              <a:t>and Severity Trends Still Up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228600" y="1143000"/>
          <a:ext cx="8648700" cy="4191000"/>
        </p:xfrm>
        <a:graphic>
          <a:graphicData uri="http://schemas.openxmlformats.org/presentationml/2006/ole">
            <p:oleObj spid="_x0000_s31746" name="Chart" r:id="rId4" imgW="8648767" imgH="3762296" progId="MSGraph.Chart.8">
              <p:embed followColorScheme="full"/>
            </p:oleObj>
          </a:graphicData>
        </a:graphic>
      </p:graphicFrame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6216650"/>
            <a:ext cx="73025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*2012 figure is for the 4 quarters ending with 2012:Q3.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 </a:t>
            </a:r>
            <a:r>
              <a:rPr lang="en-US" sz="1100" i="1"/>
              <a:t>Fast Track </a:t>
            </a:r>
            <a:r>
              <a:rPr lang="en-US" sz="1100"/>
              <a:t>data; Insurance Information Institute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black">
          <a:xfrm>
            <a:off x="228600" y="1066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% Change, 2005 through 2012*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381000" y="5486400"/>
            <a:ext cx="8305800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Cost Pressures Will Increase if BI Severity Increases Continue or Frequency Ticks 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192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8192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DB46-E6A6-4742-8BFC-9714FA61B5D1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172325" cy="860425"/>
          </a:xfrm>
        </p:spPr>
        <p:txBody>
          <a:bodyPr/>
          <a:lstStyle/>
          <a:p>
            <a:r>
              <a:rPr lang="en-US" smtClean="0"/>
              <a:t>Property Damage Liability:</a:t>
            </a:r>
            <a:br>
              <a:rPr lang="en-US" smtClean="0"/>
            </a:br>
            <a:r>
              <a:rPr lang="en-US" smtClean="0"/>
              <a:t>Severity is Up, Frequency Trend Mixed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381000" y="1752600"/>
          <a:ext cx="8648700" cy="3762375"/>
        </p:xfrm>
        <a:graphic>
          <a:graphicData uri="http://schemas.openxmlformats.org/presentationml/2006/ole">
            <p:oleObj spid="_x0000_s32770" name="Chart" r:id="rId4" imgW="8648767" imgH="3762296" progId="MSGraph.Chart.8">
              <p:embed followColorScheme="full"/>
            </p:oleObj>
          </a:graphicData>
        </a:graphic>
      </p:graphicFrame>
      <p:sp>
        <p:nvSpPr>
          <p:cNvPr id="32775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Change, 2005 through 2012*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1085850" y="5661025"/>
            <a:ext cx="7353300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Severity/Frequency Trends Have Been Volatile, But Rising Frequency &amp; Severity in 2012 Is a Concern</a:t>
            </a:r>
          </a:p>
        </p:txBody>
      </p:sp>
      <p:sp>
        <p:nvSpPr>
          <p:cNvPr id="32777" name="Rectangle 4"/>
          <p:cNvSpPr>
            <a:spLocks noChangeArrowheads="1"/>
          </p:cNvSpPr>
          <p:nvPr/>
        </p:nvSpPr>
        <p:spPr bwMode="auto">
          <a:xfrm>
            <a:off x="0" y="6216650"/>
            <a:ext cx="73025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*2012 figure is for the 4 quarters ending with 2012:Q3.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 </a:t>
            </a:r>
            <a:r>
              <a:rPr lang="en-US" sz="1100" i="1"/>
              <a:t>Fast Track </a:t>
            </a:r>
            <a:r>
              <a:rPr lang="en-US" sz="1100"/>
              <a:t>data; Insurance Information Institute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8294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B7AFD-302D-4C01-9DD8-7492272A3274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smtClean="0"/>
              <a:t>No-Fault (PIP) Liability: Severity Trend Remains Adverse*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81000" y="1752600"/>
          <a:ext cx="8648700" cy="3762375"/>
        </p:xfrm>
        <a:graphic>
          <a:graphicData uri="http://schemas.openxmlformats.org/presentationml/2006/ole">
            <p:oleObj spid="_x0000_s33794" name="Chart" r:id="rId4" imgW="8648767" imgH="3762296" progId="MSGraph.Chart.8">
              <p:embed followColorScheme="full"/>
            </p:oleObj>
          </a:graphicData>
        </a:graphic>
      </p:graphicFrame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0" y="6203950"/>
            <a:ext cx="81819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*No-fault states included are: FL, HI, KS, KY, MA, MI, MN, NY, ND and UT.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**2012 figure is for the 4 quarters ending in 2012:Q1.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 </a:t>
            </a:r>
            <a:r>
              <a:rPr lang="en-US" sz="1100" i="1"/>
              <a:t>Fast Track </a:t>
            </a:r>
            <a:r>
              <a:rPr lang="en-US" sz="1100"/>
              <a:t>data; Insurance Information Institute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Change, 2005 through 2012**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655638" y="5516563"/>
            <a:ext cx="814387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Multiple States Are Experiencing Severe Fraud and Abuse Problems in their No-Fault Systems, Especially FL, MI, NY and NJ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397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839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75514-442A-4D5D-B574-B87430A55B77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39000" cy="860425"/>
          </a:xfrm>
        </p:spPr>
        <p:txBody>
          <a:bodyPr/>
          <a:lstStyle/>
          <a:p>
            <a:r>
              <a:rPr lang="en-US" smtClean="0"/>
              <a:t>Collision Coverage Claims Trends:</a:t>
            </a:r>
            <a:br>
              <a:rPr lang="en-US" smtClean="0"/>
            </a:br>
            <a:r>
              <a:rPr lang="en-US" smtClean="0"/>
              <a:t>Severity Rising Again, Frequency Low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381000" y="1600200"/>
          <a:ext cx="8648700" cy="3762375"/>
        </p:xfrm>
        <a:graphic>
          <a:graphicData uri="http://schemas.openxmlformats.org/presentationml/2006/ole">
            <p:oleObj spid="_x0000_s34818" name="Chart" r:id="rId4" imgW="8648767" imgH="3762296" progId="MSGraph.Chart.8">
              <p:embed followColorScheme="full"/>
            </p:oleObj>
          </a:graphicData>
        </a:graphic>
      </p:graphicFrame>
      <p:sp>
        <p:nvSpPr>
          <p:cNvPr id="34823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Change, 2005 through 2012*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recession, high fuel prices have helped temper</a:t>
            </a:r>
            <a:br>
              <a:rPr lang="en-US" sz="20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frequency and severity, but this trend will likely reverse</a:t>
            </a:r>
            <a:br>
              <a:rPr lang="en-US" sz="20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based on evidence from past recoveries</a:t>
            </a:r>
          </a:p>
        </p:txBody>
      </p:sp>
      <p:sp>
        <p:nvSpPr>
          <p:cNvPr id="34825" name="Rectangle 4"/>
          <p:cNvSpPr>
            <a:spLocks noChangeArrowheads="1"/>
          </p:cNvSpPr>
          <p:nvPr/>
        </p:nvSpPr>
        <p:spPr bwMode="auto">
          <a:xfrm>
            <a:off x="0" y="6216650"/>
            <a:ext cx="73025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*2012 figure is for the 4 quarters ending with 2012:Q3.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 </a:t>
            </a:r>
            <a:r>
              <a:rPr lang="en-US" sz="1100" i="1"/>
              <a:t>Fast Track </a:t>
            </a:r>
            <a:r>
              <a:rPr lang="en-US" sz="1100"/>
              <a:t>data; Insurance Information Institute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611F-29FE-41CA-8F5F-3F5FC1EC5339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200025"/>
            <a:ext cx="6683375" cy="742950"/>
          </a:xfrm>
        </p:spPr>
        <p:txBody>
          <a:bodyPr/>
          <a:lstStyle/>
          <a:p>
            <a:r>
              <a:rPr lang="en-US" smtClean="0"/>
              <a:t>March 2013 Forecasts of Quarterly US Real GDP for 2013-14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407988" y="1111250"/>
          <a:ext cx="8518525" cy="4660900"/>
        </p:xfrm>
        <a:graphic>
          <a:graphicData uri="http://schemas.openxmlformats.org/presentationml/2006/ole">
            <p:oleObj spid="_x0000_s2050" name="Chart" r:id="rId4" imgW="8524959" imgH="3914679" progId="MSGraph.Chart.8">
              <p:embed followColorScheme="full"/>
            </p:oleObj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Blue Chip Economic Indicators (3/13); Insurance Information Institute 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0" y="1079500"/>
            <a:ext cx="203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Real GDP Growth Rate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blackWhite">
          <a:xfrm>
            <a:off x="361950" y="5743575"/>
            <a:ext cx="8401050" cy="7540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Despite the sequester and other challenges to the U.S. economy,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virtually every forecast in the Blue Chip universe in early March sees improvement ahead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White">
          <a:xfrm>
            <a:off x="914400" y="1447800"/>
            <a:ext cx="1981200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3200400" y="4267200"/>
            <a:ext cx="2105025" cy="762000"/>
          </a:xfrm>
          <a:prstGeom prst="wedgeRectCallout">
            <a:avLst>
              <a:gd name="adj1" fmla="val -100023"/>
              <a:gd name="adj2" fmla="val 386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If the sequester lasts, it will have greatest effect here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499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8499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62818-EA71-42A2-8EBA-7BF35306BD5C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086600" cy="860425"/>
          </a:xfrm>
        </p:spPr>
        <p:txBody>
          <a:bodyPr/>
          <a:lstStyle/>
          <a:p>
            <a:r>
              <a:rPr lang="en-US" smtClean="0"/>
              <a:t>Comprehensive Coverage: Frequency</a:t>
            </a:r>
            <a:br>
              <a:rPr lang="en-US" smtClean="0"/>
            </a:br>
            <a:r>
              <a:rPr lang="en-US" smtClean="0"/>
              <a:t>and Severity Trends Are Unfavorable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381000" y="1600200"/>
          <a:ext cx="8648700" cy="3762375"/>
        </p:xfrm>
        <a:graphic>
          <a:graphicData uri="http://schemas.openxmlformats.org/presentationml/2006/ole">
            <p:oleObj spid="_x0000_s35842" name="Chart" r:id="rId4" imgW="8648767" imgH="3762296" progId="MSGraph.Chart.8">
              <p:embed followColorScheme="full"/>
            </p:oleObj>
          </a:graphicData>
        </a:graphic>
      </p:graphicFrame>
      <p:sp>
        <p:nvSpPr>
          <p:cNvPr id="35847" name="Rectangle 5"/>
          <p:cNvSpPr>
            <a:spLocks noChangeArrowheads="1"/>
          </p:cNvSpPr>
          <p:nvPr/>
        </p:nvSpPr>
        <p:spPr bwMode="black">
          <a:xfrm>
            <a:off x="152400" y="1447800"/>
            <a:ext cx="2090738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Annual Change,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2005 through 2012*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Weather Creates Volatility for Comprehensive Coverage; Recession Has Helped Push Down Frequency and Temper Severity, But This Factor Will Weaken as Economy Recovers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3048000" y="1066800"/>
            <a:ext cx="2946400" cy="806450"/>
          </a:xfrm>
          <a:prstGeom prst="wedgeRectCallout">
            <a:avLst>
              <a:gd name="adj1" fmla="val 44882"/>
              <a:gd name="adj2" fmla="val 1222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Main cause of the 2011 spike in both frequency and severity? Severe weather </a:t>
            </a:r>
          </a:p>
        </p:txBody>
      </p:sp>
      <p:sp>
        <p:nvSpPr>
          <p:cNvPr id="35850" name="Rectangle 4"/>
          <p:cNvSpPr>
            <a:spLocks noChangeArrowheads="1"/>
          </p:cNvSpPr>
          <p:nvPr/>
        </p:nvSpPr>
        <p:spPr bwMode="auto">
          <a:xfrm>
            <a:off x="0" y="6216650"/>
            <a:ext cx="73025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*2012 figure is for the 4 quarters ending with 2012:Q1.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 </a:t>
            </a:r>
            <a:r>
              <a:rPr lang="en-US" sz="1100" i="1"/>
              <a:t>Fast Track </a:t>
            </a:r>
            <a:r>
              <a:rPr lang="en-US" sz="1100"/>
              <a:t>data; Insurance Information Institute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781800" y="1143000"/>
            <a:ext cx="2133600" cy="806450"/>
          </a:xfrm>
          <a:prstGeom prst="wedgeRectCallout">
            <a:avLst>
              <a:gd name="adj1" fmla="val -22975"/>
              <a:gd name="adj2" fmla="val 2404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2012 percentages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are down only in comparison with 2011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12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D09785F-B9D2-4618-ADDD-C4F6970792D5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41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609600" y="2057400"/>
            <a:ext cx="7981950" cy="12969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Usage-Based Insurance (UBI): Telematics</a:t>
            </a:r>
          </a:p>
        </p:txBody>
      </p:sp>
      <p:sp>
        <p:nvSpPr>
          <p:cNvPr id="16999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999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3D21-D8C5-4053-82B7-E23CD9AA0888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0" y="3657600"/>
            <a:ext cx="7588250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UBI Is Catching On Among Insurers and Consumers</a:t>
            </a:r>
            <a:endParaRPr lang="en-US" sz="36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00400"/>
            <a:ext cx="4848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7101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7101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D02AC-47CA-46BF-9B63-D794B7157289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UBI Game-Changing?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3886200"/>
          </a:xfrm>
        </p:spPr>
        <p:txBody>
          <a:bodyPr/>
          <a:lstStyle/>
          <a:p>
            <a:r>
              <a:rPr lang="en-US" sz="2200" smtClean="0"/>
              <a:t>Differentiates product offering by offering additional services</a:t>
            </a:r>
          </a:p>
          <a:p>
            <a:r>
              <a:rPr lang="en-US" sz="2200" smtClean="0"/>
              <a:t>Significantly increases pricing accuracy</a:t>
            </a:r>
          </a:p>
          <a:p>
            <a:r>
              <a:rPr lang="en-US" sz="2200" smtClean="0"/>
              <a:t>Appeals to consumers as it makes sense, is controllable and minimizes reliance on controversial proxies</a:t>
            </a:r>
          </a:p>
          <a:p>
            <a:r>
              <a:rPr lang="en-US" sz="2200" smtClean="0"/>
              <a:t>Attracts lower-risk insureds via self-selection</a:t>
            </a:r>
          </a:p>
          <a:p>
            <a:r>
              <a:rPr lang="en-US" sz="2200" smtClean="0"/>
              <a:t>Allows customers to understand</a:t>
            </a:r>
            <a:br>
              <a:rPr lang="en-US" sz="2200" smtClean="0"/>
            </a:br>
            <a:r>
              <a:rPr lang="en-US" sz="2200" smtClean="0"/>
              <a:t>and eliminate risky behaviors,</a:t>
            </a:r>
            <a:br>
              <a:rPr lang="en-US" sz="2200" smtClean="0"/>
            </a:br>
            <a:r>
              <a:rPr lang="en-US" sz="2200" smtClean="0"/>
              <a:t>reduce accident frequency</a:t>
            </a:r>
          </a:p>
          <a:p>
            <a:r>
              <a:rPr lang="en-US" sz="2000" smtClean="0"/>
              <a:t> May improve claims handling</a:t>
            </a:r>
            <a:endParaRPr lang="en-US" sz="2000" b="1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533400" y="5715000"/>
            <a:ext cx="4024313" cy="5222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Can improve retention and profits</a:t>
            </a:r>
          </a:p>
        </p:txBody>
      </p:sp>
      <p:sp>
        <p:nvSpPr>
          <p:cNvPr id="89097" name="Rectangle 3"/>
          <p:cNvSpPr>
            <a:spLocks noChangeArrowheads="1"/>
          </p:cNvSpPr>
          <p:nvPr/>
        </p:nvSpPr>
        <p:spPr bwMode="auto">
          <a:xfrm>
            <a:off x="0" y="6415088"/>
            <a:ext cx="8458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Towers Watson presentation at Casualty Actuarial Society PRM Conference, March 20, 2012: </a:t>
            </a:r>
            <a:r>
              <a:rPr lang="en-US" sz="1100" i="1">
                <a:solidFill>
                  <a:srgbClr val="000000"/>
                </a:solidFill>
              </a:rPr>
              <a:t>Usage-Based Insurance: Are You Ready?” </a:t>
            </a:r>
            <a:r>
              <a:rPr lang="en-US" sz="1100">
                <a:solidFill>
                  <a:srgbClr val="000000"/>
                </a:solidFill>
              </a:rPr>
              <a:t>by Robin Harbage</a:t>
            </a:r>
            <a:r>
              <a:rPr lang="en-US" sz="1100" i="1">
                <a:solidFill>
                  <a:srgbClr val="000000"/>
                </a:solidFill>
              </a:rPr>
              <a:t>, FCAS, MAAA.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751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751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1C099-BEDE-4B93-8E49-585D47A2B4DB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50 U.S. Private Passenger Auto Companies</a:t>
            </a:r>
            <a:endParaRPr lang="en-US" sz="100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2286000"/>
          </a:xfrm>
        </p:spPr>
        <p:txBody>
          <a:bodyPr/>
          <a:lstStyle/>
          <a:p>
            <a:r>
              <a:rPr lang="en-US" smtClean="0"/>
              <a:t>At least 7 top-10 personal auto insurers have implemented programs in at least one state</a:t>
            </a:r>
          </a:p>
          <a:p>
            <a:r>
              <a:rPr lang="en-US" smtClean="0"/>
              <a:t>U.S. companies representing over 75% of the market already have programs or are actively pursuing them</a:t>
            </a:r>
            <a:endParaRPr lang="en-US" b="1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533400" y="5518150"/>
            <a:ext cx="8220075" cy="581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“UBI device sales rocketing from $50 million in 2011 to approximately $2.6 billion by 2015.” — FC Business Intelligence</a:t>
            </a:r>
          </a:p>
        </p:txBody>
      </p:sp>
      <p:pic>
        <p:nvPicPr>
          <p:cNvPr id="901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3868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Rectangle 3"/>
          <p:cNvSpPr>
            <a:spLocks noChangeArrowheads="1"/>
          </p:cNvSpPr>
          <p:nvPr/>
        </p:nvSpPr>
        <p:spPr bwMode="auto">
          <a:xfrm>
            <a:off x="0" y="6415088"/>
            <a:ext cx="78533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Towers Watson presentation at Casualty Actuarial Society PRM Conference, March 20, 2012: </a:t>
            </a:r>
            <a:r>
              <a:rPr lang="en-US" sz="1100" i="1">
                <a:solidFill>
                  <a:srgbClr val="000000"/>
                </a:solidFill>
              </a:rPr>
              <a:t>Usage-Based Insurance: Are You Ready?” </a:t>
            </a:r>
            <a:r>
              <a:rPr lang="en-US" sz="1100">
                <a:solidFill>
                  <a:srgbClr val="000000"/>
                </a:solidFill>
              </a:rPr>
              <a:t>by Robin Harbage</a:t>
            </a:r>
            <a:r>
              <a:rPr lang="en-US" sz="1100" i="1">
                <a:solidFill>
                  <a:srgbClr val="000000"/>
                </a:solidFill>
              </a:rPr>
              <a:t>, FCAS, MAAA.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38400"/>
            <a:ext cx="55721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7203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7203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ED382-DFCB-4FED-927C-826E94E45693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11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Appeals To The “Right” Consumers</a:t>
            </a:r>
            <a:endParaRPr lang="en-US" sz="100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2286000"/>
          </a:xfrm>
        </p:spPr>
        <p:txBody>
          <a:bodyPr/>
          <a:lstStyle/>
          <a:p>
            <a:r>
              <a:rPr lang="en-US" sz="1800" smtClean="0"/>
              <a:t>Improves driving behavior</a:t>
            </a:r>
          </a:p>
          <a:p>
            <a:r>
              <a:rPr lang="en-US" sz="1800" smtClean="0"/>
              <a:t>Controllable and enables potentially large premium savings</a:t>
            </a:r>
          </a:p>
          <a:p>
            <a:r>
              <a:rPr lang="en-US" sz="1800" smtClean="0"/>
              <a:t>Makes sense and reduces reliance on proxies</a:t>
            </a:r>
          </a:p>
          <a:p>
            <a:pPr lvl="1"/>
            <a:r>
              <a:rPr lang="en-US" sz="1600" smtClean="0"/>
              <a:t>Insurance credit scores</a:t>
            </a:r>
          </a:p>
          <a:p>
            <a:pPr lvl="1"/>
            <a:r>
              <a:rPr lang="en-US" sz="1600" smtClean="0"/>
              <a:t>Driver assignment</a:t>
            </a:r>
          </a:p>
          <a:p>
            <a:pPr lvl="1"/>
            <a:r>
              <a:rPr lang="en-US" sz="1600" smtClean="0"/>
              <a:t>Charges for relatively rare </a:t>
            </a:r>
          </a:p>
          <a:p>
            <a:pPr lvl="1">
              <a:buFont typeface="Wingdings" pitchFamily="2" charset="2"/>
              <a:buNone/>
            </a:pPr>
            <a:r>
              <a:rPr lang="en-US" sz="1600" smtClean="0"/>
              <a:t>	accidents, convictions</a:t>
            </a:r>
          </a:p>
          <a:p>
            <a:r>
              <a:rPr lang="en-US" sz="1800" smtClean="0"/>
              <a:t>Ancillary services</a:t>
            </a:r>
            <a:endParaRPr lang="en-US" sz="1600" b="1" smtClean="0"/>
          </a:p>
        </p:txBody>
      </p:sp>
      <p:sp>
        <p:nvSpPr>
          <p:cNvPr id="91144" name="Rectangle 3"/>
          <p:cNvSpPr>
            <a:spLocks noChangeArrowheads="1"/>
          </p:cNvSpPr>
          <p:nvPr/>
        </p:nvSpPr>
        <p:spPr bwMode="auto">
          <a:xfrm>
            <a:off x="0" y="6415088"/>
            <a:ext cx="78533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Towers Watson presentation at Casualty Actuarial Society PRM Conference, March 20, 2012: </a:t>
            </a:r>
            <a:r>
              <a:rPr lang="en-US" sz="1100" i="1">
                <a:solidFill>
                  <a:srgbClr val="000000"/>
                </a:solidFill>
              </a:rPr>
              <a:t>Usage-Based Insurance: Are You Ready?” </a:t>
            </a:r>
            <a:r>
              <a:rPr lang="en-US" sz="1100">
                <a:solidFill>
                  <a:srgbClr val="000000"/>
                </a:solidFill>
              </a:rPr>
              <a:t>by Robin Harbage</a:t>
            </a:r>
            <a:r>
              <a:rPr lang="en-US" sz="1100" i="1">
                <a:solidFill>
                  <a:srgbClr val="000000"/>
                </a:solidFill>
              </a:rPr>
              <a:t>, FCAS, MAAA.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81600"/>
            <a:ext cx="3429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83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83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64AC-25B7-4E45-911C-629D8D60D8DA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2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UBI Implementation Challenges</a:t>
            </a:r>
            <a:endParaRPr lang="en-US" sz="100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2286000"/>
          </a:xfrm>
        </p:spPr>
        <p:txBody>
          <a:bodyPr/>
          <a:lstStyle/>
          <a:p>
            <a:r>
              <a:rPr lang="en-US" sz="1800" smtClean="0"/>
              <a:t>UBI projects are extremely complex and require cross-functional teams</a:t>
            </a:r>
          </a:p>
          <a:p>
            <a:r>
              <a:rPr lang="en-US" sz="1800" smtClean="0"/>
              <a:t>Product must appeal to your market while still being profitable</a:t>
            </a:r>
          </a:p>
          <a:p>
            <a:r>
              <a:rPr lang="en-US" sz="1800" smtClean="0"/>
              <a:t>Managing the legal and regulatory hurdles</a:t>
            </a:r>
          </a:p>
          <a:p>
            <a:r>
              <a:rPr lang="en-US" sz="1800" smtClean="0"/>
              <a:t>Determining which of the multitude of devices available will best meet the needs of the program</a:t>
            </a:r>
          </a:p>
          <a:p>
            <a:r>
              <a:rPr lang="en-US" sz="1800" smtClean="0"/>
              <a:t>Extensive IT infrastructure required to collect driving data, to integrate UBI scores with the current system and to give driving feedback</a:t>
            </a:r>
          </a:p>
          <a:p>
            <a:r>
              <a:rPr lang="en-US" sz="1800" smtClean="0"/>
              <a:t>No publicly available data to jump-start a program</a:t>
            </a:r>
          </a:p>
          <a:p>
            <a:r>
              <a:rPr lang="en-US" sz="1800" smtClean="0"/>
              <a:t>Danger of wasting time and money collecting the wrong data</a:t>
            </a:r>
          </a:p>
          <a:p>
            <a:r>
              <a:rPr lang="en-US" sz="1800" smtClean="0"/>
              <a:t>Driving data is much different than traditional experience data and requires special data scrubbing and analysis techniques</a:t>
            </a:r>
            <a:endParaRPr lang="en-US" sz="1600" b="1" smtClean="0"/>
          </a:p>
        </p:txBody>
      </p:sp>
      <p:sp>
        <p:nvSpPr>
          <p:cNvPr id="92168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Towers Watson.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7408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7408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E846B-02F0-4BEF-A9CC-C8DA210562AB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UBI In Personal Auto Around The Globe</a:t>
            </a:r>
          </a:p>
        </p:txBody>
      </p:sp>
      <p:pic>
        <p:nvPicPr>
          <p:cNvPr id="931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28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3"/>
          <p:cNvSpPr>
            <a:spLocks noChangeArrowheads="1"/>
          </p:cNvSpPr>
          <p:nvPr/>
        </p:nvSpPr>
        <p:spPr bwMode="auto">
          <a:xfrm>
            <a:off x="0" y="6415088"/>
            <a:ext cx="78533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Towers Watson presentation at Casualty Actuarial Society PRM Conference, March 20, 2012: </a:t>
            </a:r>
            <a:r>
              <a:rPr lang="en-US" sz="1100" i="1">
                <a:solidFill>
                  <a:srgbClr val="000000"/>
                </a:solidFill>
              </a:rPr>
              <a:t>Usage-Based Insurance: Are You Ready?” </a:t>
            </a:r>
            <a:r>
              <a:rPr lang="en-US" sz="1100">
                <a:solidFill>
                  <a:srgbClr val="000000"/>
                </a:solidFill>
              </a:rPr>
              <a:t>by Robin Harbage</a:t>
            </a:r>
            <a:r>
              <a:rPr lang="en-US" sz="1100" i="1">
                <a:solidFill>
                  <a:srgbClr val="000000"/>
                </a:solidFill>
              </a:rPr>
              <a:t>, FCAS, MAAA.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07222D3-27D5-4C78-96B4-FC22645DAAC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057400"/>
            <a:ext cx="7772400" cy="16764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>
                <a:solidFill>
                  <a:srgbClr val="FFFFFF"/>
                </a:solidFill>
              </a:rPr>
              <a:t>Homeowners Insurance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17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71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BE0E8-F461-4156-A9F5-1E5CA84D4536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Homeowners Insurance</a:t>
            </a:r>
            <a:br>
              <a:rPr lang="en-US" smtClean="0"/>
            </a:br>
            <a:r>
              <a:rPr lang="en-US" smtClean="0"/>
              <a:t>Net Written Premium, 2000–2011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52400" y="1295400"/>
          <a:ext cx="8713788" cy="4478338"/>
        </p:xfrm>
        <a:graphic>
          <a:graphicData uri="http://schemas.openxmlformats.org/presentationml/2006/ole">
            <p:oleObj spid="_x0000_s36866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0" y="1143000"/>
            <a:ext cx="1304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 Billions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28600" y="5410200"/>
            <a:ext cx="8450263" cy="1077913"/>
          </a:xfrm>
          <a:prstGeom prst="wedgeRectCallout">
            <a:avLst>
              <a:gd name="adj1" fmla="val -49412"/>
              <a:gd name="adj2" fmla="val 21247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Homeowners insurance NWP continues rising (up 95% 2000-2011) despite very little unit growth in recent years.  Reasons include rate increases, especially in coastal zones, ITV endorsements (e.g., “inflation guards”), and inelastic demand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789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789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AD258B1-8CA3-4D81-A5E8-027A4CCE9EF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smtClean="0"/>
              <a:t>Monthly Change* in HO-4</a:t>
            </a:r>
            <a:br>
              <a:rPr lang="en-US" sz="3200" smtClean="0"/>
            </a:br>
            <a:r>
              <a:rPr lang="en-US" sz="3200" smtClean="0"/>
              <a:t>Insurance Prices, </a:t>
            </a:r>
            <a:r>
              <a:rPr lang="en-US" smtClean="0"/>
              <a:t>1998–2013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123825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February 2013; not seasonally adjusted; first data point is Dec 1998;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37890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3789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4114800" y="1219200"/>
            <a:ext cx="1524000" cy="533400"/>
          </a:xfrm>
          <a:prstGeom prst="wedgeRectCallout">
            <a:avLst>
              <a:gd name="adj1" fmla="val -75235"/>
              <a:gd name="adj2" fmla="val 320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 of 2002-03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172200" y="1295400"/>
            <a:ext cx="1314450" cy="819150"/>
          </a:xfrm>
          <a:prstGeom prst="wedgeRectCallout">
            <a:avLst>
              <a:gd name="adj1" fmla="val 46522"/>
              <a:gd name="adj2" fmla="val 9130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 price change peak, Nov 2010, at a 4.3% rate</a:t>
            </a:r>
          </a:p>
        </p:txBody>
      </p:sp>
      <p:sp>
        <p:nvSpPr>
          <p:cNvPr id="37898" name="Rectangle 5"/>
          <p:cNvSpPr>
            <a:spLocks noChangeArrowheads="1"/>
          </p:cNvSpPr>
          <p:nvPr/>
        </p:nvSpPr>
        <p:spPr bwMode="blackWhite">
          <a:xfrm>
            <a:off x="514350" y="5600700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Since 1998, the 12-month change in HO-4 prices has rarely been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above 3% (and from Oct 2005 through Sept 2006 was negative!)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772400" y="1066800"/>
            <a:ext cx="1085850" cy="819150"/>
          </a:xfrm>
          <a:prstGeom prst="wedgeRectCallout">
            <a:avLst>
              <a:gd name="adj1" fmla="val 34014"/>
              <a:gd name="adj2" fmla="val 866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Latest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(Feb 2013) at 4.9%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20D48E5-391C-4D54-B0E5-A5198956407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</a:t>
            </a:fld>
            <a:endParaRPr lang="en-US" sz="9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z="2400" smtClean="0"/>
              <a:t>Projected Population Growth Rates (2010-2020) Vary Widely by State and Region*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990600"/>
          <a:ext cx="9144000" cy="5410200"/>
        </p:xfrm>
        <a:graphic>
          <a:graphicData uri="http://schemas.openxmlformats.org/presentationml/2006/ole">
            <p:oleObj spid="_x0000_s3074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2000 census.</a:t>
            </a:r>
            <a:br>
              <a:rPr lang="en-US" sz="1100"/>
            </a:br>
            <a:r>
              <a:rPr lang="en-US" sz="1100"/>
              <a:t>Source: </a:t>
            </a:r>
            <a:r>
              <a:rPr lang="en-US" sz="1100">
                <a:hlinkClick r:id="rId5"/>
              </a:rPr>
              <a:t>http://www.census.gov/population/projections/data/state/projectionsagesex.html</a:t>
            </a:r>
            <a:r>
              <a:rPr lang="en-US" sz="1100"/>
              <a:t> (Table 7)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714500" y="13589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Southeast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4368800" y="13843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Mid-Atlantic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286500" y="13462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England</a:t>
            </a: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blackWhite">
          <a:xfrm>
            <a:off x="762000" y="5867400"/>
            <a:ext cx="7943850" cy="457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U.S. population growth overall, 2010-2020, is projected to be 8.7%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A385A-C1B6-47E8-AC8C-F0DEC7234228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mtClean="0"/>
              <a:t>Average Premiums For Home Insurance</a:t>
            </a:r>
            <a:br>
              <a:rPr lang="en-US" smtClean="0"/>
            </a:br>
            <a:r>
              <a:rPr lang="en-US" smtClean="0"/>
              <a:t>By State, 2009* (1)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19200"/>
          <a:ext cx="9144000" cy="4719638"/>
        </p:xfrm>
        <a:graphic>
          <a:graphicData uri="http://schemas.openxmlformats.org/presentationml/2006/ole">
            <p:oleObj spid="_x0000_s38914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9688" y="5884863"/>
            <a:ext cx="901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>
                <a:solidFill>
                  <a:srgbClr val="000000"/>
                </a:solidFill>
              </a:rPr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>
                <a:solidFill>
                  <a:srgbClr val="000000"/>
                </a:solidFill>
              </a:rPr>
              <a:t>(1) Based on the HO-3 homeowner package policy for owner-occupied dwellings, 1 to 4 family units. Provides “all risks” coverage (except those specifically excluded in the policy) on buildings and broad named-peril coverage on personal property, and is the most common package written.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>
                <a:solidFill>
                  <a:srgbClr val="000000"/>
                </a:solidFill>
              </a:rPr>
              <a:t>Note: Average premium=Premiums/exposure per house years. A house year is equal to 365 days insured coverage for a single dwelling. </a:t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/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>Source: NAIC; Insurance Information Institute.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94386-844D-49A4-9999-FFFF10EA1D9C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mtClean="0"/>
              <a:t>Average Premiums For Home Insurance</a:t>
            </a:r>
            <a:br>
              <a:rPr lang="en-US" smtClean="0"/>
            </a:br>
            <a:r>
              <a:rPr lang="en-US" smtClean="0"/>
              <a:t>By State, 2009* (1)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066800"/>
          <a:ext cx="9144000" cy="4719638"/>
        </p:xfrm>
        <a:graphic>
          <a:graphicData uri="http://schemas.openxmlformats.org/presentationml/2006/ole">
            <p:oleObj spid="_x0000_s39938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6019800"/>
            <a:ext cx="9017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>
                <a:solidFill>
                  <a:srgbClr val="000000"/>
                </a:solidFill>
              </a:rPr>
              <a:t>(1) Based on the HO-3 homeowner package policy for owner-occupied dwellings, 1 to 4 family units. Provides “all risks” coverage (except those specifically excluded in the policy) on buildings and broad named-peril coverage on personal property, and is the most common package written.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>
                <a:solidFill>
                  <a:srgbClr val="000000"/>
                </a:solidFill>
              </a:rPr>
              <a:t>Note: Average premium=Premiums/exposure per house years. A house year is equal to 365 days insured coverage for a single dwelling. </a:t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/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>Source: © 2010 National Association of Insurance Commissioners (NAIC). Reprinted with permission. Further reprint or distribution strictly prohibited without written permission of NAIC.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63765-F569-4D89-B575-476E746AD57B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09688"/>
          <a:ext cx="9144000" cy="5410200"/>
        </p:xfrm>
        <a:graphic>
          <a:graphicData uri="http://schemas.openxmlformats.org/presentationml/2006/ole">
            <p:oleObj spid="_x0000_s40962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6257925"/>
            <a:ext cx="9017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/>
              <a:t>*Average homeowners insurance expenditure as a percentage of the 2009 median income for a family of four</a:t>
            </a:r>
          </a:p>
          <a:p>
            <a:r>
              <a:rPr lang="en-US" sz="1100"/>
              <a:t>Sources:  Prepared by the Insurance Information Institute, based on data from the U.S. Census and the National Association of Insurance Commissioners.		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40966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7516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Avg. Premium for Homeowners Insurance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as Pct. of Median Family Income,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0EC51-F661-4997-8F10-D409DE359ECB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77938"/>
          <a:ext cx="9144000" cy="5410200"/>
        </p:xfrm>
        <a:graphic>
          <a:graphicData uri="http://schemas.openxmlformats.org/presentationml/2006/ole">
            <p:oleObj spid="_x0000_s41986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0" y="6257925"/>
            <a:ext cx="8750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*Average homeowners insurance expenditure as a percentage of the 2009 median income for a family of four</a:t>
            </a:r>
          </a:p>
          <a:p>
            <a:r>
              <a:rPr lang="en-US" sz="1100"/>
              <a:t>Sources:  Prepared by the Insurance Information Institute, based on data from the U.S. Census and the National Association of Insurance Commissioners.</a:t>
            </a:r>
          </a:p>
        </p:txBody>
      </p:sp>
      <p:sp>
        <p:nvSpPr>
          <p:cNvPr id="41989" name="Rectangle 31"/>
          <p:cNvSpPr>
            <a:spLocks noChangeArrowheads="1"/>
          </p:cNvSpPr>
          <p:nvPr/>
        </p:nvSpPr>
        <p:spPr bwMode="black">
          <a:xfrm>
            <a:off x="347663" y="1169988"/>
            <a:ext cx="18843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41991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7516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Avg. Premium for Homeowners Insurance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as Pct. of Median Family Income,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686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3686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A1A1-0AD3-4412-982A-94D868577764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Premium for</a:t>
            </a:r>
            <a:br>
              <a:rPr lang="en-US" smtClean="0"/>
            </a:br>
            <a:r>
              <a:rPr lang="en-US" smtClean="0"/>
              <a:t>Home Insurance Policies**</a:t>
            </a:r>
          </a:p>
        </p:txBody>
      </p:sp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 	Insurance Information Institute Estimates/Forecasts  **Excludes state-run insurers.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NAIC, Insurance Information Institute estimates 2010-2012 based on CPI and other data.</a:t>
            </a:r>
          </a:p>
        </p:txBody>
      </p:sp>
      <p:graphicFrame>
        <p:nvGraphicFramePr>
          <p:cNvPr id="43010" name="Object 3"/>
          <p:cNvGraphicFramePr>
            <a:graphicFrameLocks/>
          </p:cNvGraphicFramePr>
          <p:nvPr/>
        </p:nvGraphicFramePr>
        <p:xfrm>
          <a:off x="188913" y="1670050"/>
          <a:ext cx="8610600" cy="3987800"/>
        </p:xfrm>
        <a:graphic>
          <a:graphicData uri="http://schemas.openxmlformats.org/presentationml/2006/ole">
            <p:oleObj spid="_x0000_s43010" name="Chart" r:id="rId4" imgW="8610735" imgH="3990871" progId="MSGraph.Chart.8">
              <p:embed followColorScheme="full"/>
            </p:oleObj>
          </a:graphicData>
        </a:graphic>
      </p:graphicFrame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1978025" y="1223963"/>
            <a:ext cx="4060825" cy="914400"/>
          </a:xfrm>
          <a:prstGeom prst="wedgeRectCallout">
            <a:avLst>
              <a:gd name="adj1" fmla="val 89731"/>
              <a:gd name="adj2" fmla="val 459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Home insurance premiums are rising in response to higher catastrophe losses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873750" cy="860425"/>
          </a:xfrm>
        </p:spPr>
        <p:txBody>
          <a:bodyPr/>
          <a:lstStyle/>
          <a:p>
            <a:r>
              <a:rPr lang="en-US" sz="2600" smtClean="0"/>
              <a:t>U.S. Residual Market: Total Policies In-Force at Year-End (1999-2011)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0" y="6596063"/>
            <a:ext cx="868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/>
              <a:t>Source: PIPSO; Insurance Information Institute</a:t>
            </a: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06400" y="827088"/>
          <a:ext cx="8216900" cy="4922837"/>
        </p:xfrm>
        <a:graphic>
          <a:graphicData uri="http://schemas.openxmlformats.org/presentationml/2006/ole">
            <p:oleObj spid="_x0000_s44034" name="Chart" r:id="rId4" imgW="8220159" imgH="4924352" progId="MSGraph.Chart.8">
              <p:embed followColorScheme="full"/>
            </p:oleObj>
          </a:graphicData>
        </a:graphic>
      </p:graphicFrame>
      <p:sp>
        <p:nvSpPr>
          <p:cNvPr id="44037" name="Rectangle 7"/>
          <p:cNvSpPr>
            <a:spLocks noChangeArrowheads="1"/>
          </p:cNvSpPr>
          <p:nvPr/>
        </p:nvSpPr>
        <p:spPr bwMode="black">
          <a:xfrm>
            <a:off x="228600" y="1143000"/>
            <a:ext cx="17526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 of Policies in Force</a:t>
            </a: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blackWhite">
          <a:xfrm>
            <a:off x="2971800" y="1295400"/>
            <a:ext cx="1154113" cy="565150"/>
          </a:xfrm>
          <a:prstGeom prst="wedgeRectCallout">
            <a:avLst>
              <a:gd name="adj1" fmla="val 44500"/>
              <a:gd name="adj2" fmla="val 196065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4 Florida Hurricanes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blackWhite">
          <a:xfrm>
            <a:off x="4267200" y="1219200"/>
            <a:ext cx="1371600" cy="565150"/>
          </a:xfrm>
          <a:prstGeom prst="wedgeRectCallout">
            <a:avLst>
              <a:gd name="adj1" fmla="val -22356"/>
              <a:gd name="adj2" fmla="val 237079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Katrina, Rita and Wilma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736600" y="5664200"/>
            <a:ext cx="7404100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 the 10-year period 2001 to 2011, the total number of policies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in-force in the residual market (FAIR &amp; Beach/Windstorm Plans) roughly tripled.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blackWhite">
          <a:xfrm>
            <a:off x="6019800" y="1143000"/>
            <a:ext cx="914400" cy="565150"/>
          </a:xfrm>
          <a:prstGeom prst="wedgeRectCallout">
            <a:avLst>
              <a:gd name="adj1" fmla="val -18537"/>
              <a:gd name="adj2" fmla="val 18146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Gustav, Ike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blackWhite">
          <a:xfrm>
            <a:off x="7924800" y="1066800"/>
            <a:ext cx="914400" cy="381000"/>
          </a:xfrm>
          <a:prstGeom prst="wedgeRectCallout">
            <a:avLst>
              <a:gd name="adj1" fmla="val -43537"/>
              <a:gd name="adj2" fmla="val 14539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Irene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6A89AA6-54D7-49C7-9B5A-9B507927A21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6334125" cy="860425"/>
          </a:xfrm>
        </p:spPr>
        <p:txBody>
          <a:bodyPr/>
          <a:lstStyle/>
          <a:p>
            <a:r>
              <a:rPr lang="en-US" sz="2600" smtClean="0"/>
              <a:t>U.S. Residual Market Exposure to Loss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6389688"/>
            <a:ext cx="91916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PIPSO; Insurance Information Institute (I.I.I.).</a:t>
            </a:r>
          </a:p>
        </p:txBody>
      </p:sp>
      <p:graphicFrame>
        <p:nvGraphicFramePr>
          <p:cNvPr id="45058" name="Object 2"/>
          <p:cNvGraphicFramePr>
            <a:graphicFrameLocks/>
          </p:cNvGraphicFramePr>
          <p:nvPr/>
        </p:nvGraphicFramePr>
        <p:xfrm>
          <a:off x="177800" y="1295400"/>
          <a:ext cx="8547100" cy="4203700"/>
        </p:xfrm>
        <a:graphic>
          <a:graphicData uri="http://schemas.openxmlformats.org/presentationml/2006/ole">
            <p:oleObj spid="_x0000_s45058" name="Chart" r:id="rId4" imgW="8963008" imgH="4314820" progId="MSGraph.Chart.8">
              <p:embed followColorScheme="full"/>
            </p:oleObj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black">
          <a:xfrm>
            <a:off x="398463" y="11271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666750" y="5461000"/>
            <a:ext cx="7772400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 the 12-year period 2000 through 2011, total exposure to loss in the residual market (FAIR &amp; Beach/Windstorm Plans) quadrupled (from $221.3 billion in 2000 to a record high of $884.7 billion in 2011).</a:t>
            </a:r>
          </a:p>
        </p:txBody>
      </p:sp>
      <p:sp>
        <p:nvSpPr>
          <p:cNvPr id="2" name="AutoShape 29"/>
          <p:cNvSpPr>
            <a:spLocks noChangeArrowheads="1"/>
          </p:cNvSpPr>
          <p:nvPr/>
        </p:nvSpPr>
        <p:spPr bwMode="blackWhite">
          <a:xfrm>
            <a:off x="3124200" y="2362200"/>
            <a:ext cx="1154113" cy="565150"/>
          </a:xfrm>
          <a:prstGeom prst="wedgeRectCallout">
            <a:avLst>
              <a:gd name="adj1" fmla="val 41194"/>
              <a:gd name="adj2" fmla="val 89889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4 Florida Hurricanes</a:t>
            </a:r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blackWhite">
          <a:xfrm>
            <a:off x="3962400" y="1066800"/>
            <a:ext cx="1154113" cy="666750"/>
          </a:xfrm>
          <a:prstGeom prst="wedgeRectCallout">
            <a:avLst>
              <a:gd name="adj1" fmla="val 20014"/>
              <a:gd name="adj2" fmla="val 259051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Katrina, Rita and Wilma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D5E6A-5C19-4FE9-9FC5-A622BB7E3FD2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47800"/>
          <a:ext cx="9144000" cy="5410200"/>
        </p:xfrm>
        <a:graphic>
          <a:graphicData uri="http://schemas.openxmlformats.org/presentationml/2006/ole">
            <p:oleObj spid="_x0000_s46082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6400800"/>
            <a:ext cx="32004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*Latest available.                     Sources:  NAIC.</a:t>
            </a:r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10-Year Average (2001-2010*)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205163" y="1735138"/>
            <a:ext cx="3276600" cy="1155700"/>
          </a:xfrm>
          <a:prstGeom prst="wedgeRectCallout">
            <a:avLst>
              <a:gd name="adj1" fmla="val -106330"/>
              <a:gd name="adj2" fmla="val 39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Hawaii was the most profitable state for home insurers from 2001-2010 due to the absence of hurricanes during this period</a:t>
            </a:r>
          </a:p>
        </p:txBody>
      </p:sp>
      <p:sp>
        <p:nvSpPr>
          <p:cNvPr id="46087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46088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01F8C-4607-4B4A-BE2C-FBBB00D80587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3975" y="1398588"/>
          <a:ext cx="9090025" cy="4706937"/>
        </p:xfrm>
        <a:graphic>
          <a:graphicData uri="http://schemas.openxmlformats.org/presentationml/2006/ole">
            <p:oleObj spid="_x0000_s47106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393700" y="6324600"/>
            <a:ext cx="273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*Latest available.       Source: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435600" y="1066800"/>
            <a:ext cx="3479800" cy="1062038"/>
          </a:xfrm>
          <a:prstGeom prst="wedgeRectCallout">
            <a:avLst>
              <a:gd name="adj1" fmla="val 32499"/>
              <a:gd name="adj2" fmla="val 1014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Hurricanes Katrina &amp; Rita made Louisiana and Mississippi the least profitable states for home insurers from 2001-2010</a:t>
            </a: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black">
          <a:xfrm>
            <a:off x="293688" y="1200150"/>
            <a:ext cx="5649912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4711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47112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6592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Return on Net Worth: HO Insurance, </a:t>
            </a:r>
          </a:p>
          <a:p>
            <a:pPr eaLnBrk="0" hangingPunct="0"/>
            <a:r>
              <a:rPr lang="en-US" sz="2800" b="1">
                <a:solidFill>
                  <a:schemeClr val="accent1"/>
                </a:solidFill>
              </a:rPr>
              <a:t>10-Year Average (2001-2010*)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295400" y="3733800"/>
            <a:ext cx="2946400" cy="1447800"/>
          </a:xfrm>
          <a:prstGeom prst="wedgeRectCallout">
            <a:avLst>
              <a:gd name="adj1" fmla="val 59502"/>
              <a:gd name="adj2" fmla="val -97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Except for 2004 and Wilma in 2005, Florida dodged major hurricanes in the 2001-2010 decade. So HO RNW in Florida for the decade averaged -0.3%.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562600" y="4419600"/>
            <a:ext cx="1905000" cy="762000"/>
          </a:xfrm>
          <a:prstGeom prst="wedgeRectCallout">
            <a:avLst>
              <a:gd name="adj1" fmla="val 81499"/>
              <a:gd name="adj2" fmla="val -35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Note: these are </a:t>
            </a:r>
            <a:r>
              <a:rPr lang="en-US" sz="1600" b="1" u="sng" dirty="0">
                <a:solidFill>
                  <a:schemeClr val="bg1"/>
                </a:solidFill>
                <a:cs typeface="+mn-cs"/>
              </a:rPr>
              <a:t>annual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 averages for a decade!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33400" y="1828800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Catastrophes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DED5A5-C7C9-4D94-A5B3-02FB7CADD2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6B356-9ED7-421D-A4C1-84B8BBE1CB0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0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10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489C9A8-6190-4FA0-BB7D-7E250EF8639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378700" cy="914400"/>
          </a:xfrm>
        </p:spPr>
        <p:txBody>
          <a:bodyPr lIns="92075" tIns="46038" rIns="92075" bIns="46038" anchor="b"/>
          <a:lstStyle/>
          <a:p>
            <a:r>
              <a:rPr lang="en-US" sz="2400" smtClean="0"/>
              <a:t>Projected Population Growth Rates (2010-2020) Vary Widely by State and Region* </a:t>
            </a:r>
            <a:r>
              <a:rPr lang="en-US" sz="1800" smtClean="0"/>
              <a:t>(cont’d)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19200"/>
          <a:ext cx="9172575" cy="5170488"/>
        </p:xfrm>
        <a:graphic>
          <a:graphicData uri="http://schemas.openxmlformats.org/presentationml/2006/ole">
            <p:oleObj spid="_x0000_s4098" name="Chart" r:id="rId4" imgW="8820049" imgH="4972175" progId="MSGraph.Chart.8">
              <p:embed followColorScheme="full"/>
            </p:oleObj>
          </a:graphicData>
        </a:graphic>
      </p:graphicFrame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3400" y="62484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2000 census.</a:t>
            </a:r>
            <a:br>
              <a:rPr lang="en-US" sz="1100"/>
            </a:br>
            <a:r>
              <a:rPr lang="en-US" sz="1100"/>
              <a:t>Source: </a:t>
            </a:r>
            <a:r>
              <a:rPr lang="en-US" sz="1100">
                <a:hlinkClick r:id="rId5"/>
              </a:rPr>
              <a:t>http://www.census.gov/population/projections/data/state/projectionsagesex.html</a:t>
            </a:r>
            <a:r>
              <a:rPr lang="en-US" sz="1100"/>
              <a:t> (Table 7)	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43000" y="10668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Southwest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438400" y="1066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Mountain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733800" y="1066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 West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858000" y="10668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Plains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105400" y="106680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Lakes</a:t>
            </a: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blackWhite">
          <a:xfrm>
            <a:off x="5943600" y="1981200"/>
            <a:ext cx="2819400" cy="838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U.S. population growth overall, 2010-2020, is projected to be 8.7%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82550"/>
            <a:ext cx="8135938" cy="860425"/>
          </a:xfrm>
        </p:spPr>
        <p:txBody>
          <a:bodyPr/>
          <a:lstStyle/>
          <a:p>
            <a:r>
              <a:rPr lang="en-US" sz="2800" smtClean="0"/>
              <a:t>Joplin Home Damage Claims Consumed a Large Share of MO’s Homeowners Premiums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-127000" y="6445250"/>
            <a:ext cx="9191625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SNL Securities (Homeowners DPW for MO); Catastrophe loss data is from PCS as of May 10, 2012; Insurance Information Inst.  </a:t>
            </a:r>
          </a:p>
        </p:txBody>
      </p:sp>
      <p:graphicFrame>
        <p:nvGraphicFramePr>
          <p:cNvPr id="48130" name="Object 2"/>
          <p:cNvGraphicFramePr>
            <a:graphicFrameLocks/>
          </p:cNvGraphicFramePr>
          <p:nvPr/>
        </p:nvGraphicFramePr>
        <p:xfrm>
          <a:off x="336550" y="1357313"/>
          <a:ext cx="8470900" cy="4330700"/>
        </p:xfrm>
        <a:graphic>
          <a:graphicData uri="http://schemas.openxmlformats.org/presentationml/2006/ole">
            <p:oleObj spid="_x0000_s48130" name="Chart" r:id="rId4" imgW="8448624" imgH="4324276" progId="MSGraph.Chart.8">
              <p:embed followColorScheme="full"/>
            </p:oleObj>
          </a:graphicData>
        </a:graphic>
      </p:graphicFrame>
      <p:sp>
        <p:nvSpPr>
          <p:cNvPr id="48133" name="Rectangle 6"/>
          <p:cNvSpPr>
            <a:spLocks noChangeArrowheads="1"/>
          </p:cNvSpPr>
          <p:nvPr/>
        </p:nvSpPr>
        <p:spPr bwMode="black">
          <a:xfrm>
            <a:off x="347663" y="11144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025" y="5662613"/>
            <a:ext cx="8232775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Insurers ROE in the MO Homeowners Line in 2011 Will be Negative by Several Hundred Percent</a:t>
            </a: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B433F-C219-4941-A5E7-AD11F36F30C3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068888" y="1331913"/>
            <a:ext cx="3348037" cy="1573212"/>
          </a:xfrm>
          <a:prstGeom prst="wedgeRectCallout">
            <a:avLst>
              <a:gd name="adj1" fmla="val 26190"/>
              <a:gd name="adj2" fmla="val 85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Catastrophe losses paid to homeowners arising from the May 22 Joplin tornado consumed 44% of all homeowners premiums written throughout the state in 2011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-127000" y="6445250"/>
            <a:ext cx="9191625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SNL Securities (Homeowners DPW for MO); Catastrophe loss data is from PCS as of May 10, 2012; Insurance Information Inst.  </a:t>
            </a:r>
          </a:p>
        </p:txBody>
      </p:sp>
      <p:graphicFrame>
        <p:nvGraphicFramePr>
          <p:cNvPr id="49154" name="Object 2"/>
          <p:cNvGraphicFramePr>
            <a:graphicFrameLocks/>
          </p:cNvGraphicFramePr>
          <p:nvPr/>
        </p:nvGraphicFramePr>
        <p:xfrm>
          <a:off x="336550" y="1357313"/>
          <a:ext cx="8470900" cy="4330700"/>
        </p:xfrm>
        <a:graphic>
          <a:graphicData uri="http://schemas.openxmlformats.org/presentationml/2006/ole">
            <p:oleObj spid="_x0000_s49154" name="Chart" r:id="rId4" imgW="8448624" imgH="4324276" progId="MSGraph.Chart.8">
              <p:embed followColorScheme="full"/>
            </p:oleObj>
          </a:graphicData>
        </a:graphic>
      </p:graphicFrame>
      <p:sp>
        <p:nvSpPr>
          <p:cNvPr id="49156" name="Rectangle 6"/>
          <p:cNvSpPr>
            <a:spLocks noChangeArrowheads="1"/>
          </p:cNvSpPr>
          <p:nvPr/>
        </p:nvSpPr>
        <p:spPr bwMode="black">
          <a:xfrm>
            <a:off x="347663" y="11144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025" y="5662613"/>
            <a:ext cx="8232775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Insurers ROE in the MO Property/Casualty Insurance Market in 2011     Will be Very Low, If Not Negative</a:t>
            </a: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9A607-BA38-4E4B-80CC-A27BAB259AD9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068888" y="1331913"/>
            <a:ext cx="3348037" cy="1573212"/>
          </a:xfrm>
          <a:prstGeom prst="wedgeRectCallout">
            <a:avLst>
              <a:gd name="adj1" fmla="val 19361"/>
              <a:gd name="adj2" fmla="val 99671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Catastrophe losses paid to Missouri policyholders arising from the May 22 Joplin tornado consumed 24% of premiums written for all p/c lines throughout the state in 2011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39688" y="39688"/>
            <a:ext cx="7854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Joplin Tornado Claims Consumed a Large Share of MO’s P/C Insurance Premiums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865ED-67D9-41C5-8D50-B6536AAA7F01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8000" cy="860425"/>
          </a:xfrm>
        </p:spPr>
        <p:txBody>
          <a:bodyPr/>
          <a:lstStyle/>
          <a:p>
            <a:r>
              <a:rPr lang="en-US" smtClean="0"/>
              <a:t>The Dozen Most Costly Hurricanes</a:t>
            </a:r>
            <a:br>
              <a:rPr lang="en-US" smtClean="0"/>
            </a:br>
            <a:r>
              <a:rPr lang="en-US" smtClean="0"/>
              <a:t>in U.S. History</a:t>
            </a: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50178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572000" y="1752600"/>
            <a:ext cx="3124200" cy="914400"/>
          </a:xfrm>
          <a:prstGeom prst="wedgeRectCallout">
            <a:avLst>
              <a:gd name="adj1" fmla="val 34215"/>
              <a:gd name="adj2" fmla="val 1297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will likely become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50186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F6CF-4F95-48CB-8F31-14D3F5ACC534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51202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51202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51208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213" y="1287463"/>
          <a:ext cx="8736013" cy="4972050"/>
        </p:xfrm>
        <a:graphic>
          <a:graphicData uri="http://schemas.openxmlformats.org/presentationml/2006/ole">
            <p:oleObj spid="_x0000_s52226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52227" name="Text Box 6"/>
          <p:cNvSpPr txBox="1">
            <a:spLocks noChangeArrowheads="1"/>
          </p:cNvSpPr>
          <p:nvPr/>
        </p:nvSpPr>
        <p:spPr bwMode="blackWhite">
          <a:xfrm>
            <a:off x="6430963" y="1076325"/>
            <a:ext cx="2584450" cy="2994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Hurricane Sandy resulted in an estimated 1.4 million privately insured claims resulting in an estimated $15 to $25 billion in insured losses.   Hurricane Katrina produced 1.74 million claims and $47.6B in losses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(in 2011 $)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533400" y="152400"/>
            <a:ext cx="52943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err="1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Superstorm</a:t>
            </a: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Sandy:</a:t>
            </a:r>
            <a:b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Claims 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7450"/>
            <a:ext cx="82423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as of 11/26/12.  Loss estimate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represents high and low end estimates by risk modelers RMS,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and AIR.  PCS estimate of insured losses as of 11/26/12 $11 billion.  All figures 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PCS; AIR,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703AD-63D7-4664-B8C3-D0A5DA59B97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825" y="4856163"/>
            <a:ext cx="3230563" cy="1177925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Sandy is a high frequency, (relatively low)  severity event (avg. severity &lt;50% Katrina)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E077383-5555-4C09-9611-082F75427C3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53250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5325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57750"/>
            <a:ext cx="6778625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Losses in 2012 Will Likely Become the 2</a:t>
            </a:r>
            <a:r>
              <a:rPr lang="en-US" b="1" baseline="30000">
                <a:solidFill>
                  <a:srgbClr val="FFFFFF"/>
                </a:solidFill>
              </a:rPr>
              <a:t>nd</a:t>
            </a:r>
            <a:r>
              <a:rPr lang="en-US" b="1">
                <a:solidFill>
                  <a:srgbClr val="FFFFFF"/>
                </a:solidFill>
              </a:rPr>
              <a:t> or 3</a:t>
            </a:r>
            <a:r>
              <a:rPr lang="en-US" b="1" baseline="30000">
                <a:solidFill>
                  <a:srgbClr val="FFFFFF"/>
                </a:solidFill>
              </a:rPr>
              <a:t>rd</a:t>
            </a:r>
            <a:r>
              <a:rPr lang="en-US" b="1">
                <a:solidFill>
                  <a:srgbClr val="FFFFFF"/>
                </a:solidFill>
              </a:rPr>
              <a:t> Highest in US History on An Inflation-Adjusted Basis (Pvt Insured).  2011 Losses Were the 5</a:t>
            </a:r>
            <a:r>
              <a:rPr lang="en-US" b="1" baseline="30000">
                <a:solidFill>
                  <a:srgbClr val="FFFFFF"/>
                </a:solidFill>
              </a:rPr>
              <a:t>th</a:t>
            </a:r>
            <a:r>
              <a:rPr lang="en-US" b="1">
                <a:solidFill>
                  <a:srgbClr val="FFFFFF"/>
                </a:solidFill>
              </a:rPr>
              <a:t> Highest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093912" cy="965200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53259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15D9-9626-42FF-8E6D-0B51D2E188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96267" name="Title 56"/>
          <p:cNvSpPr>
            <a:spLocks noGrp="1"/>
          </p:cNvSpPr>
          <p:nvPr>
            <p:ph type="title"/>
          </p:nvPr>
        </p:nvSpPr>
        <p:spPr>
          <a:xfrm>
            <a:off x="220663" y="355600"/>
            <a:ext cx="7343775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smtClean="0">
                <a:solidFill>
                  <a:srgbClr val="28688C"/>
                </a:solidFill>
              </a:rPr>
            </a:b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DB5342-A397-451D-8DD6-694890C6ABCD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6270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96272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96273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62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6324600" y="1143000"/>
            <a:ext cx="2668588" cy="990600"/>
          </a:xfrm>
          <a:prstGeom prst="wedgeRectCallout">
            <a:avLst>
              <a:gd name="adj1" fmla="val 26812"/>
              <a:gd name="adj2" fmla="val 136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286000" y="2209800"/>
            <a:ext cx="3811588" cy="1066800"/>
          </a:xfrm>
          <a:prstGeom prst="wedgeRectCallout">
            <a:avLst>
              <a:gd name="adj1" fmla="val 67504"/>
              <a:gd name="adj2" fmla="val 757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over 150 natural disaster events in the US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since 2006. That hadn’t happened in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before.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98457A0-31FA-46D3-BDE1-F7CA20D38A1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67</a:t>
            </a:fld>
            <a:endParaRPr lang="en-US" sz="900"/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Share of Flood Damaged Structures with Flood Insurance: Long Island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-171450" y="6399213"/>
            <a:ext cx="64785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</a:t>
            </a:r>
            <a:r>
              <a:rPr lang="en-US" sz="1100" i="1"/>
              <a:t> Newsday</a:t>
            </a:r>
            <a:r>
              <a:rPr lang="en-US" sz="1100"/>
              <a:t>, 1/14/13 from FEMA and Small Business Administration.</a:t>
            </a:r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152400" y="2057400"/>
          <a:ext cx="8537575" cy="3833813"/>
        </p:xfrm>
        <a:graphic>
          <a:graphicData uri="http://schemas.openxmlformats.org/presentationml/2006/ole">
            <p:oleObj spid="_x0000_s54274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304800" y="5791200"/>
            <a:ext cx="8391525" cy="673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Maximum FEMA Grant is $31,900.  The Average Grant Award to Homeowners and Renters on Long Island is About $7,300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057400" y="4419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52,428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863" y="226536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$15.0</a:t>
            </a:r>
          </a:p>
        </p:txBody>
      </p: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2057400" y="2895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43,106</a:t>
            </a:r>
          </a:p>
        </p:txBody>
      </p:sp>
      <p:sp>
        <p:nvSpPr>
          <p:cNvPr id="54284" name="TextBox 10"/>
          <p:cNvSpPr txBox="1">
            <a:spLocks noChangeArrowheads="1"/>
          </p:cNvSpPr>
          <p:nvPr/>
        </p:nvSpPr>
        <p:spPr bwMode="auto">
          <a:xfrm>
            <a:off x="7315200" y="441960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$2.2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5CA2A-8BFE-4F4A-B40F-3B1B5FAD936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4287" name="TextBox 10"/>
          <p:cNvSpPr txBox="1">
            <a:spLocks noChangeArrowheads="1"/>
          </p:cNvSpPr>
          <p:nvPr/>
        </p:nvSpPr>
        <p:spPr bwMode="auto">
          <a:xfrm>
            <a:off x="1981200" y="20574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74,736</a:t>
            </a:r>
          </a:p>
        </p:txBody>
      </p:sp>
      <p:sp>
        <p:nvSpPr>
          <p:cNvPr id="54288" name="TextBox 10"/>
          <p:cNvSpPr txBox="1">
            <a:spLocks noChangeArrowheads="1"/>
          </p:cNvSpPr>
          <p:nvPr/>
        </p:nvSpPr>
        <p:spPr bwMode="auto">
          <a:xfrm>
            <a:off x="5029200" y="40386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20,798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5105400" y="4495800"/>
            <a:ext cx="88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3"/>
                </a:solidFill>
              </a:rPr>
              <a:t>5,747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blackWhite">
          <a:xfrm>
            <a:off x="3810000" y="1073150"/>
            <a:ext cx="4405313" cy="603250"/>
          </a:xfrm>
          <a:prstGeom prst="wedgeRectCallout">
            <a:avLst>
              <a:gd name="adj1" fmla="val -59681"/>
              <a:gd name="adj2" fmla="val 14533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Only 37.5% of flood damaged buildings in Nassau County were insured for flood, 62.5% uninsured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blackWhite">
          <a:xfrm>
            <a:off x="4343400" y="2514600"/>
            <a:ext cx="3221038" cy="671513"/>
          </a:xfrm>
          <a:prstGeom prst="wedgeRectCallout">
            <a:avLst>
              <a:gd name="adj1" fmla="val -10704"/>
              <a:gd name="adj2" fmla="val 17460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27.6% of flood damaged buildings in Suffolk County were insured for flood, 73.4% uninsured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029200" y="48006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15,051</a:t>
            </a:r>
          </a:p>
        </p:txBody>
      </p:sp>
      <p:sp>
        <p:nvSpPr>
          <p:cNvPr id="54293" name="TextBox 20"/>
          <p:cNvSpPr txBox="1">
            <a:spLocks noChangeArrowheads="1"/>
          </p:cNvSpPr>
          <p:nvPr/>
        </p:nvSpPr>
        <p:spPr bwMode="auto">
          <a:xfrm>
            <a:off x="0" y="15240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buildings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Wharton Center for Risk Management and Decision Processes, 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4B9DDF4-4A35-409B-BCE2-B6AE5A2C04D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9513"/>
            <a:ext cx="744696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038" y="3008313"/>
            <a:ext cx="1858962" cy="3068637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Claim Frequency, US,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52400" y="1143000"/>
          <a:ext cx="8716963" cy="5043488"/>
        </p:xfrm>
        <a:graphic>
          <a:graphicData uri="http://schemas.openxmlformats.org/presentationml/2006/ole">
            <p:oleObj spid="_x0000_s55298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p.29; Insurance Information Institute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Claims Paid per 100 Exposures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67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9D9BD-90F9-4658-94AC-8FB5F812C760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77200" cy="836613"/>
          </a:xfrm>
        </p:spPr>
        <p:txBody>
          <a:bodyPr/>
          <a:lstStyle/>
          <a:p>
            <a:r>
              <a:rPr lang="en-US" sz="2400" smtClean="0"/>
              <a:t>Demographic Tsunami: Average Number of People</a:t>
            </a:r>
            <a:br>
              <a:rPr lang="en-US" sz="2400" smtClean="0"/>
            </a:br>
            <a:r>
              <a:rPr lang="en-US" sz="2400" smtClean="0"/>
              <a:t>per Household, by Age of Householder, 2012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90600" y="1219200"/>
          <a:ext cx="7839075" cy="4429125"/>
        </p:xfrm>
        <a:graphic>
          <a:graphicData uri="http://schemas.openxmlformats.org/presentationml/2006/ole">
            <p:oleObj spid="_x0000_s5122" name="Chart" r:id="rId4" imgW="8286784" imgH="3819575" progId="MSGraph.Chart.8">
              <p:embed followColorScheme="full"/>
            </p:oleObj>
          </a:graphicData>
        </a:graphic>
      </p:graphicFrame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6575425"/>
            <a:ext cx="8686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 Source: US Census Bureau at </a:t>
            </a:r>
            <a:r>
              <a:rPr lang="en-US" sz="1100">
                <a:hlinkClick r:id="rId5"/>
              </a:rPr>
              <a:t>http://www.census.gov/hhes/families/data/cps2012.html</a:t>
            </a:r>
            <a:r>
              <a:rPr lang="en-US" sz="1100"/>
              <a:t> Table AVG1.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638800"/>
            <a:ext cx="8524875" cy="762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As the “baby boom” ages and households get smaller, this will spur growth of smaller homes that are more suited to their requirements.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black">
          <a:xfrm>
            <a:off x="228600" y="1143000"/>
            <a:ext cx="16764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Average Household Size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black">
          <a:xfrm>
            <a:off x="152400" y="4800600"/>
            <a:ext cx="13716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Age of Householder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72200" y="1066800"/>
            <a:ext cx="2478088" cy="954088"/>
          </a:xfrm>
          <a:prstGeom prst="wedgeRectCallout">
            <a:avLst>
              <a:gd name="adj1" fmla="val -6815"/>
              <a:gd name="adj2" fmla="val 10286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The number of households in these age brackets will soar in the next 20 years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6553200" y="2590800"/>
            <a:ext cx="2255838" cy="2819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Average Claim Severity,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34938" y="1219200"/>
          <a:ext cx="8716962" cy="5043488"/>
        </p:xfrm>
        <a:graphic>
          <a:graphicData uri="http://schemas.openxmlformats.org/presentationml/2006/ole">
            <p:oleObj spid="_x0000_s56322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 29, BLS inflation calculator,</a:t>
            </a:r>
            <a:br>
              <a:rPr lang="en-US" sz="1100"/>
            </a:br>
            <a:r>
              <a:rPr lang="en-US" sz="1100"/>
              <a:t>and Insurance Information Institute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6477000" y="3733800"/>
            <a:ext cx="1828800" cy="885825"/>
          </a:xfrm>
          <a:prstGeom prst="wedgeRectCallout">
            <a:avLst>
              <a:gd name="adj1" fmla="val 55852"/>
              <a:gd name="adj2" fmla="val -13993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HO average claim severity is now three times what it was in 1997.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smtClean="0">
                <a:solidFill>
                  <a:schemeClr val="bg1"/>
                </a:solidFill>
              </a:rPr>
              <a:t>Investments: </a:t>
            </a:r>
            <a:br>
              <a:rPr lang="en-US" sz="4400" smtClean="0">
                <a:solidFill>
                  <a:schemeClr val="bg1"/>
                </a:solidFill>
              </a:rPr>
            </a:br>
            <a:r>
              <a:rPr lang="en-US" sz="440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7AB86EE-F0EB-442D-BFB9-E1241EECAA40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8813" y="4094163"/>
            <a:ext cx="78327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Investment Performance is a Key Driver of Profitability</a:t>
            </a:r>
            <a:endParaRPr lang="en-US" sz="4000" b="1" i="1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B1B17-2A91-468F-9A62-BADB74678E9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73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73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E08BA7E-30FD-479F-BF46-41AB82292DD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/>
          </a:p>
        </p:txBody>
      </p:sp>
      <p:sp>
        <p:nvSpPr>
          <p:cNvPr id="573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smtClean="0"/>
              <a:t>U.S. 10-Year Treasury Note Yields:</a:t>
            </a:r>
            <a:br>
              <a:rPr lang="en-US" smtClean="0"/>
            </a:br>
            <a:r>
              <a:rPr lang="en-US" smtClean="0"/>
              <a:t>A Long Downward Trend, 1990–2013</a:t>
            </a: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Federal Reserve Bank at </a:t>
            </a:r>
            <a:r>
              <a:rPr lang="en-US" sz="1100">
                <a:hlinkClick r:id="rId4"/>
              </a:rPr>
              <a:t>http://www.federalreserve.gov/releases/h15/data.htm</a:t>
            </a:r>
            <a:r>
              <a:rPr lang="en-US" sz="1100"/>
              <a:t>.  </a:t>
            </a:r>
            <a:br>
              <a:rPr lang="en-US" sz="1100"/>
            </a:br>
            <a:r>
              <a:rPr lang="en-US" sz="1100"/>
              <a:t>National Bureau of Economic Research (recession dates); Insurance Information Institutes.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573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1075" y="3536950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573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685925"/>
            <a:ext cx="2238375" cy="942975"/>
          </a:xfrm>
          <a:prstGeom prst="wedgeRectCallout">
            <a:avLst>
              <a:gd name="adj1" fmla="val 49028"/>
              <a:gd name="adj2" fmla="val 26058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recently plunged to all time record lows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0A78-E01A-4DAA-B29C-96C6FB3DF12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11162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3C15C-1DCC-428A-B1BF-A1C5C0E80EA9}" type="slidenum">
              <a:rPr lang="en-US" smtClean="0"/>
              <a:pPr>
                <a:defRPr/>
              </a:pPr>
              <a:t>73</a:t>
            </a:fld>
            <a:endParaRPr lang="en-US" dirty="0" smtClean="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" y="90488"/>
            <a:ext cx="8051800" cy="860425"/>
          </a:xfrm>
        </p:spPr>
        <p:txBody>
          <a:bodyPr/>
          <a:lstStyle/>
          <a:p>
            <a:r>
              <a:rPr lang="en-US" sz="2900" smtClean="0"/>
              <a:t>Insurers Have Not Yet Fully Adapted to a Persistently Low Interest Rate Environment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162050"/>
            <a:ext cx="8674100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They Didn’t Expect Rates to be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Pushed to Such Low Levels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Pushed Down so Rapidly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Held to Such Low Levels for So Long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Suppressed via Unprecedented Aggressiveness of the Federal Reserve</a:t>
            </a:r>
            <a:endParaRPr lang="en-US" b="1" smtClean="0"/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Ability to Release Prior Reserves Eased Urgency</a:t>
            </a:r>
          </a:p>
          <a:p>
            <a:pPr>
              <a:lnSpc>
                <a:spcPts val="25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0000"/>
                </a:solidFill>
              </a:rPr>
              <a:t>OFFSETTING FACTORS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Capitalization Still Solid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Emergence of Sophisticated Price Monitoring and Underwriting Tools</a:t>
            </a:r>
            <a:endParaRPr lang="en-US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48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AEE6B-DBE2-4AC4-BB27-1A4284C68D36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2003-2011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58370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2668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sz="1600" b="1">
                <a:solidFill>
                  <a:schemeClr val="bg1"/>
                </a:solidFill>
              </a:rPr>
              <a:t>The main shift over these years has been from bonds with longer maturities to bonds with shorter maturities. The industry first trimmed its holdings of over-10-year bonds (from 24.6% in 2003 to 16.9% in 2011) and then trimmed bonds in the 5-10-year category.</a:t>
            </a:r>
            <a:r>
              <a:rPr lang="en-US" sz="1600" b="1">
                <a:solidFill>
                  <a:srgbClr val="FFFFFF"/>
                </a:solidFill>
              </a:rPr>
              <a:t> Falling average maturity of the P/C industry’s bond portfolio is contributing to a drop in investment income along with lower yields.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Property/Casualty Insurance Industry Investment Gain: 1994–2012F</a:t>
            </a:r>
            <a:r>
              <a:rPr lang="en-US" baseline="30000" smtClean="0"/>
              <a:t>1</a:t>
            </a:r>
          </a:p>
        </p:txBody>
      </p:sp>
      <p:graphicFrame>
        <p:nvGraphicFramePr>
          <p:cNvPr id="59394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59394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127625"/>
            <a:ext cx="8283575" cy="11239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 2012 (1</a:t>
            </a:r>
            <a:r>
              <a:rPr lang="en-US" b="1" baseline="30000">
                <a:solidFill>
                  <a:srgbClr val="FFFFFF"/>
                </a:solidFill>
              </a:rPr>
              <a:t>st</a:t>
            </a:r>
            <a:r>
              <a:rPr lang="en-US" b="1">
                <a:solidFill>
                  <a:srgbClr val="FFFFFF"/>
                </a:solidFill>
              </a:rPr>
              <a:t> three quarters) both investment income and realized capital gains were lower than in the comparable period in 2011. And because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the Federal Reserve Board aims to keep interest rates exceptionally low through mid-2015, maturing bonds will be re-invested at even lower rates.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6302375"/>
            <a:ext cx="90408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/>
              <a:t>1</a:t>
            </a:r>
            <a:r>
              <a:rPr lang="en-US" sz="1100"/>
              <a:t>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*2005 figure includes special one-time dividend of $3.2B; 2012F figure is I.I.I. estimate based on annualized actual 2012:Q3 result of $38.089B. Sources: ISO; Insurance Information Institute.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8075" y="3716338"/>
            <a:ext cx="3021013" cy="976312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Investment gains in 2012 are running approximately 20% below their pre-crisis peak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603250" y="128588"/>
            <a:ext cx="6454775" cy="860425"/>
          </a:xfrm>
        </p:spPr>
        <p:txBody>
          <a:bodyPr/>
          <a:lstStyle/>
          <a:p>
            <a:r>
              <a:rPr lang="en-US" smtClean="0"/>
              <a:t>An Insightful Book</a:t>
            </a:r>
            <a:br>
              <a:rPr lang="en-US" smtClean="0"/>
            </a:br>
            <a:r>
              <a:rPr lang="en-US" smtClean="0"/>
              <a:t>Published About 4 Years Ago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7B33D-1D60-44EA-9841-94C7674D995B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pic>
        <p:nvPicPr>
          <p:cNvPr id="100358" name="Picture 2" descr="C:\Users\Steve\Pictures\MicroTrends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94017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Box 6"/>
          <p:cNvSpPr txBox="1">
            <a:spLocks noChangeArrowheads="1"/>
          </p:cNvSpPr>
          <p:nvPr/>
        </p:nvSpPr>
        <p:spPr bwMode="auto">
          <a:xfrm>
            <a:off x="4953000" y="24384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B7299"/>
                </a:solidFill>
              </a:rPr>
              <a:t>Mark Penn’s book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cites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75 MicroTrends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5059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50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06931-007A-4383-9454-27F2CDD1C4E0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9977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Sex-Ratio Singles (Single Women)</a:t>
            </a:r>
          </a:p>
        </p:txBody>
      </p:sp>
      <p:sp>
        <p:nvSpPr>
          <p:cNvPr id="101382" name="TextBox 1"/>
          <p:cNvSpPr txBox="1">
            <a:spLocks noChangeArrowheads="1"/>
          </p:cNvSpPr>
          <p:nvPr/>
        </p:nvSpPr>
        <p:spPr bwMode="auto">
          <a:xfrm>
            <a:off x="495300" y="1133475"/>
            <a:ext cx="81153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For the first time in America, there are more single women than ever who are likely to stay that way.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From shortly after birth, women outnumber men, and men are more likely to be homosexual than women are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In 2005, single women were the 2</a:t>
            </a:r>
            <a:r>
              <a:rPr lang="en-US" sz="2400" baseline="30000"/>
              <a:t>nd</a:t>
            </a:r>
            <a:r>
              <a:rPr lang="en-US" sz="2400"/>
              <a:t> largest group of home buyers, just behind married couples.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/>
              <a:t>They bought 1.5 million homes, more than twice as many as single men.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The number of single women bearing/adopting children in 2005 tripled since the early 1990s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608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608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DC94-E795-4868-B8E5-1972410E228D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2"/>
            </a:pPr>
            <a:r>
              <a:rPr lang="en-US" smtClean="0"/>
              <a:t>Commuter Couples</a:t>
            </a:r>
          </a:p>
        </p:txBody>
      </p:sp>
      <p:sp>
        <p:nvSpPr>
          <p:cNvPr id="102406" name="TextBox 1"/>
          <p:cNvSpPr txBox="1">
            <a:spLocks noChangeArrowheads="1"/>
          </p:cNvSpPr>
          <p:nvPr/>
        </p:nvSpPr>
        <p:spPr bwMode="auto">
          <a:xfrm>
            <a:off x="495300" y="1238250"/>
            <a:ext cx="8115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/>
              <a:t>Dual-career couples who maintain two households</a:t>
            </a:r>
          </a:p>
          <a:p>
            <a:pPr marL="457200" indent="-457200">
              <a:buFont typeface="Arial" charset="0"/>
              <a:buChar char="•"/>
            </a:pPr>
            <a:endParaRPr lang="en-US" sz="3200"/>
          </a:p>
          <a:p>
            <a:pPr marL="457200" indent="-457200">
              <a:buFont typeface="Arial" charset="0"/>
              <a:buChar char="•"/>
            </a:pPr>
            <a:r>
              <a:rPr lang="en-US" sz="3200"/>
              <a:t>In 1990: 1.7 million people</a:t>
            </a:r>
            <a:br>
              <a:rPr lang="en-US" sz="3200"/>
            </a:br>
            <a:r>
              <a:rPr lang="en-US" sz="3200"/>
              <a:t>In 2005: 3.5 million</a:t>
            </a:r>
          </a:p>
          <a:p>
            <a:pPr marL="457200" indent="-457200">
              <a:buFont typeface="Arial" charset="0"/>
              <a:buChar char="•"/>
            </a:pPr>
            <a:endParaRPr lang="en-US" sz="3200"/>
          </a:p>
          <a:p>
            <a:pPr marL="457200" indent="-457200">
              <a:buFont typeface="Arial" charset="0"/>
              <a:buChar char="•"/>
            </a:pPr>
            <a:r>
              <a:rPr lang="en-US" sz="3200"/>
              <a:t>All ages – the number of married people over 50 who live separately</a:t>
            </a:r>
            <a:br>
              <a:rPr lang="en-US" sz="3200"/>
            </a:br>
            <a:r>
              <a:rPr lang="en-US" sz="3200"/>
              <a:t>tripled between 2001 and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71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71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F3B1-8678-46A3-B57C-2932360C7CCB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3"/>
            </a:pPr>
            <a:r>
              <a:rPr lang="en-US" smtClean="0"/>
              <a:t>30-Winkers</a:t>
            </a:r>
          </a:p>
        </p:txBody>
      </p:sp>
      <p:sp>
        <p:nvSpPr>
          <p:cNvPr id="103430" name="TextBox 1"/>
          <p:cNvSpPr txBox="1">
            <a:spLocks noChangeArrowheads="1"/>
          </p:cNvSpPr>
          <p:nvPr/>
        </p:nvSpPr>
        <p:spPr bwMode="auto">
          <a:xfrm>
            <a:off x="704850" y="1238250"/>
            <a:ext cx="78867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The number of people who sleep fewer than 6 hours/night is rising fast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1998: 12%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2005: 16% (34 million people)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In the 2005 “Sleep in America” poll,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37% said they’ve nodded off or fallen asleep while driving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Less sleep leads to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Less productivity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Increased obesity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New businesses to help people get more sleep</a:t>
            </a:r>
          </a:p>
          <a:p>
            <a:pPr marL="914400" lvl="1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Should sleep be an underwriting factor?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1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1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A3562BE-CFB4-4FB7-8D55-80BD9446031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142875"/>
            <a:ext cx="7559675" cy="860425"/>
          </a:xfrm>
        </p:spPr>
        <p:txBody>
          <a:bodyPr/>
          <a:lstStyle/>
          <a:p>
            <a:r>
              <a:rPr lang="en-US" smtClean="0"/>
              <a:t>State Population Growth Rate Projections, 2010-2020*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2000 census. Source: </a:t>
            </a:r>
            <a:r>
              <a:rPr lang="en-US" sz="1100">
                <a:hlinkClick r:id="rId4"/>
              </a:rPr>
              <a:t>http://www.census.gov/population/projections/data/state/projectionsagesex.html</a:t>
            </a:r>
            <a:r>
              <a:rPr lang="en-US" sz="1100"/>
              <a:t> (Table 7)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700" b="1">
                <a:solidFill>
                  <a:srgbClr val="FFFFFF"/>
                </a:solidFill>
              </a:rPr>
              <a:t>The Mountain West region is projected to grow the most from now to 2020 (up 17.6%), followed by the South Atlantic (up 14.5%) and Pacific (up 11.2%).</a:t>
            </a:r>
            <a:br>
              <a:rPr lang="en-US" sz="1700" b="1">
                <a:solidFill>
                  <a:srgbClr val="FFFFFF"/>
                </a:solidFill>
              </a:rPr>
            </a:br>
            <a:r>
              <a:rPr lang="en-US" sz="1700" b="1">
                <a:solidFill>
                  <a:srgbClr val="FFFFFF"/>
                </a:solidFill>
              </a:rPr>
              <a:t>The Mid-Atlantic is projected to be the slowest-growing region (up 1.9%).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6146" name="Chart" r:id="rId5" imgW="8296224" imgH="3762296" progId="MSGraph.Chart.8">
              <p:embed followColorScheme="full"/>
            </p:oleObj>
          </a:graphicData>
        </a:graphic>
      </p:graphicFrame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14300" y="1038225"/>
            <a:ext cx="233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Projected Population Growth 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1524000" y="1295400"/>
            <a:ext cx="3335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Highest Growth Rate States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5334000" y="2895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Lowest Growth Rate States</a:t>
            </a: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blackWhite">
          <a:xfrm>
            <a:off x="5562600" y="1828800"/>
            <a:ext cx="1271588" cy="514350"/>
          </a:xfrm>
          <a:prstGeom prst="wedgeRectCallout">
            <a:avLst>
              <a:gd name="adj1" fmla="val -96440"/>
              <a:gd name="adj2" fmla="val 22460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U.S. overall: +8.7%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8131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8132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AC178-F6AF-497F-AE2E-445448823BBF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4"/>
            </a:pPr>
            <a:r>
              <a:rPr lang="en-US" smtClean="0"/>
              <a:t>Hard-of-Hearers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714375" y="1133475"/>
            <a:ext cx="78867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Roughly 1/3 of people over 65 (about 35 million) are hard-of-hearing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 smtClean="0"/>
              <a:t>But many with hearing loss are under 65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 smtClean="0"/>
              <a:t>Hearing loss varies by race, geography, gender</a:t>
            </a:r>
          </a:p>
          <a:p>
            <a:pPr marL="0" indent="0" eaLnBrk="1" hangingPunct="1">
              <a:defRPr/>
            </a:pPr>
            <a:endParaRPr lang="en-US" sz="11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Occupational/Business Impact: Overcoming hearing loss will be a hot industry in the next few decades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 smtClean="0"/>
              <a:t>New technology (who will lead this? Apple? Bose? Sony? Ford? New entrepreneurs?)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11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Public policy/Insurance impact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 smtClean="0"/>
              <a:t>An anti-noise campaign similar to anti-smoking?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Do the hard-of-hearing cause more accidents?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915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915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15893-8DD8-422D-9900-76EFC7B45EF0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5"/>
            </a:pPr>
            <a:r>
              <a:rPr lang="en-US" smtClean="0"/>
              <a:t>Old New Dads</a:t>
            </a:r>
          </a:p>
        </p:txBody>
      </p:sp>
      <p:sp>
        <p:nvSpPr>
          <p:cNvPr id="105478" name="TextBox 1"/>
          <p:cNvSpPr txBox="1">
            <a:spLocks noChangeArrowheads="1"/>
          </p:cNvSpPr>
          <p:nvPr/>
        </p:nvSpPr>
        <p:spPr bwMode="auto">
          <a:xfrm>
            <a:off x="714375" y="1133475"/>
            <a:ext cx="78867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Births to men aged 50 or older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In 1980: 1 in 23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In 2002: 1 in 18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Births to men age 40-44: up 32%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Births to men age 45-49: up 21%</a:t>
            </a:r>
          </a:p>
          <a:p>
            <a:pPr marL="457200" indent="-457200">
              <a:buFont typeface="Arial" charset="0"/>
              <a:buChar char="•"/>
            </a:pPr>
            <a:endParaRPr lang="en-US" sz="28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Old dads will likely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/>
              <a:t>Work longer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/>
              <a:t>Retire later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>
                <a:solidFill>
                  <a:srgbClr val="FF0000"/>
                </a:solidFill>
              </a:rPr>
              <a:t>Drive at older ages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0179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01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27DA3-5CF1-4D4C-BB81-AEE9132EDC93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6"/>
            </a:pPr>
            <a:r>
              <a:rPr lang="en-US" smtClean="0"/>
              <a:t>Newly Released Ex-Cons</a:t>
            </a:r>
          </a:p>
        </p:txBody>
      </p:sp>
      <p:sp>
        <p:nvSpPr>
          <p:cNvPr id="106502" name="TextBox 1"/>
          <p:cNvSpPr txBox="1">
            <a:spLocks noChangeArrowheads="1"/>
          </p:cNvSpPr>
          <p:nvPr/>
        </p:nvSpPr>
        <p:spPr bwMode="auto">
          <a:xfrm>
            <a:off x="495300" y="1019175"/>
            <a:ext cx="82296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650,000 people (90% men, avg. age 34) released from prison of jail </a:t>
            </a:r>
            <a:r>
              <a:rPr lang="en-US" sz="2800" b="1">
                <a:solidFill>
                  <a:srgbClr val="FF0000"/>
                </a:solidFill>
              </a:rPr>
              <a:t>each year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These people generally have little connection with economic society: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Little education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Few job prospects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400"/>
              <a:t>Many employers won’t hire them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Likely results: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Increasing crime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/>
              <a:t>Worsening public cost of family support “financial safety net”</a:t>
            </a:r>
          </a:p>
          <a:p>
            <a:pPr marL="914400" lvl="1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Are these people insurable in the voluntary market?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120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120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ED359-6E86-408C-AE82-692684C233D4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1950"/>
            <a:ext cx="6769100" cy="6270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7"/>
            </a:pPr>
            <a:r>
              <a:rPr lang="en-US" smtClean="0"/>
              <a:t>High School Moguls</a:t>
            </a:r>
          </a:p>
        </p:txBody>
      </p:sp>
      <p:sp>
        <p:nvSpPr>
          <p:cNvPr id="107526" name="TextBox 1"/>
          <p:cNvSpPr txBox="1">
            <a:spLocks noChangeArrowheads="1"/>
          </p:cNvSpPr>
          <p:nvPr/>
        </p:nvSpPr>
        <p:spPr bwMode="auto">
          <a:xfrm>
            <a:off x="714375" y="1133475"/>
            <a:ext cx="78867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A dozen years ago 8% of all teens (1.6 million) were making money on the internet</a:t>
            </a:r>
            <a:endParaRPr lang="en-US" sz="2800" b="1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The top 100 entrepreneurs aged 8-18 in 2001 earned total profits of $7 million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In 2006 the U.S. Small Business Administration launched “Mind Your Own Business,” an online resource to help teenagers develop their start-ups</a:t>
            </a:r>
          </a:p>
          <a:p>
            <a:pPr marL="457200" indent="-457200">
              <a:buFont typeface="Arial" charset="0"/>
              <a:buChar char="•"/>
            </a:pPr>
            <a:endParaRPr lang="en-US" sz="1100"/>
          </a:p>
          <a:p>
            <a:pPr marL="457200" indent="-457200">
              <a:buFont typeface="Arial" charset="0"/>
              <a:buChar char="•"/>
            </a:pPr>
            <a:r>
              <a:rPr lang="en-US" sz="2800" b="1">
                <a:solidFill>
                  <a:srgbClr val="FF0000"/>
                </a:solidFill>
              </a:rPr>
              <a:t>How much do teen business owners know about insurance? How well are we reaching them?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4C73C21-C055-4A71-999F-60DD3456C543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84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738" y="4160838"/>
            <a:ext cx="7396162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Profit Recovery Was Set Back in 2011 by High Catastrophe Loss &amp; Other Factors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FA4F7-F8D7-46F2-94A9-CD24B8DAA72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smtClean="0"/>
              <a:t>A 100 Combined Ratio Isn’t What It</a:t>
            </a:r>
            <a:br>
              <a:rPr lang="en-US" smtClean="0"/>
            </a:br>
            <a:r>
              <a:rPr lang="en-US" smtClean="0"/>
              <a:t>Once Was: Investment Impact on ROEs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/ ROE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*	 2008 -2012 figures  are return on average surplus and exclude mortgage and financial guaranty insurers. 2012:H1 combined ratio including M&amp;FG insurers is 102.2, ROAS = 5.9%; 2011 combined ratio including M&amp;FG insurers is 108.2, ROAS = 3.5%. 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	Source: Insurance Information Institute from A.M. Best and ISO data.</a:t>
            </a:r>
          </a:p>
        </p:txBody>
      </p:sp>
      <p:graphicFrame>
        <p:nvGraphicFramePr>
          <p:cNvPr id="60418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60418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21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7975" y="1182688"/>
            <a:ext cx="5260975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000000"/>
                </a:solidFill>
              </a:rPr>
              <a:t>A combined ratio of about 100 generates an ROE of ~7.0% in 2012, ~7.5% ROE in 2009/10,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32425" y="3943350"/>
            <a:ext cx="1717675" cy="749300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2011:H1 = 109.4, 2.3% ROE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144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144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257FE66-0D02-4B85-BB2A-C7D6B4B49613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0"/>
            <a:ext cx="7332663" cy="1003300"/>
          </a:xfrm>
        </p:spPr>
        <p:txBody>
          <a:bodyPr/>
          <a:lstStyle/>
          <a:p>
            <a:r>
              <a:rPr lang="en-US" sz="2800" smtClean="0"/>
              <a:t>P/C Net Premiums Written: % Change, Quarter vs. Year-Prior Quarter, 2002</a:t>
            </a:r>
            <a:r>
              <a:rPr lang="en-US" sz="2800" smtClean="0">
                <a:cs typeface="Arial" charset="0"/>
              </a:rPr>
              <a:t>–</a:t>
            </a:r>
            <a:r>
              <a:rPr lang="en-US" sz="2800" smtClean="0"/>
              <a:t>2012</a:t>
            </a:r>
          </a:p>
        </p:txBody>
      </p:sp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Insurance Information Institute. 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blackWhite">
          <a:xfrm>
            <a:off x="387350" y="5670550"/>
            <a:ext cx="8447088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Finally! A sustained period (10 quarters) of growth in net premiums written (vs. same quarter, prior year), and strengthening.</a:t>
            </a:r>
          </a:p>
        </p:txBody>
      </p:sp>
      <p:graphicFrame>
        <p:nvGraphicFramePr>
          <p:cNvPr id="61442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61442" name="Chart" r:id="rId5" imgW="8296224" imgH="3762296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6184900" y="1223963"/>
            <a:ext cx="2065338" cy="1057275"/>
          </a:xfrm>
          <a:prstGeom prst="wedgeRectCallout">
            <a:avLst>
              <a:gd name="adj1" fmla="val 51972"/>
              <a:gd name="adj2" fmla="val 827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This upward trend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is  likely to continue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as the economy’s recovery strengthens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2438400" y="1135063"/>
            <a:ext cx="1444625" cy="644525"/>
          </a:xfrm>
          <a:prstGeom prst="wedgeRectCallout">
            <a:avLst>
              <a:gd name="adj1" fmla="val -70889"/>
              <a:gd name="adj2" fmla="val 1072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Most recent “hard market”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6878638" y="2663825"/>
            <a:ext cx="2006600" cy="1362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A2EFC-0DEC-4DDD-8F61-1B73ADE30FEC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6246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		</a:t>
            </a:r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2570162" cy="1025525"/>
          </a:xfrm>
          <a:prstGeom prst="wedgeRectCallout">
            <a:avLst>
              <a:gd name="adj1" fmla="val -89347"/>
              <a:gd name="adj2" fmla="val 708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Nine states showed strong growth over the past 5 years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F3DD0-6C5E-4600-BD48-C497BE0CCE49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6349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6349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060950" y="1562100"/>
            <a:ext cx="3816350" cy="1022350"/>
          </a:xfrm>
          <a:prstGeom prst="wedgeRectCallout">
            <a:avLst>
              <a:gd name="adj1" fmla="val 41241"/>
              <a:gd name="adj2" fmla="val 348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3496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	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819400" y="2743200"/>
            <a:ext cx="346075" cy="32527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30175"/>
            <a:ext cx="6446837" cy="860425"/>
          </a:xfrm>
        </p:spPr>
        <p:txBody>
          <a:bodyPr/>
          <a:lstStyle/>
          <a:p>
            <a:r>
              <a:rPr lang="en-US" smtClean="0"/>
              <a:t>P/C Net Income After Taxes</a:t>
            </a:r>
            <a:br>
              <a:rPr lang="en-US" smtClean="0"/>
            </a:br>
            <a:r>
              <a:rPr lang="en-US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450"/>
          <a:ext cx="8716962" cy="5049838"/>
        </p:xfrm>
        <a:graphic>
          <a:graphicData uri="http://schemas.openxmlformats.org/presentationml/2006/ole">
            <p:oleObj spid="_x0000_s64514" name="Chart" r:id="rId4" imgW="8715392" imgH="5048366" progId="MSGraph.Chart.8">
              <p:embed followColorScheme="full"/>
            </p:oleObj>
          </a:graphicData>
        </a:graphic>
      </p:graphicFrame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104900" y="1306513"/>
            <a:ext cx="2159000" cy="181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2005 ROE*= 9.6%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2006 ROE = 12.7%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2007 ROE = 10.9%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2008 ROE = 0.1%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2009 ROE = 5.0%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2010 ROE = 6.6%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2011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2012:Q3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6.3%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213" y="1187450"/>
            <a:ext cx="2527300" cy="1516063"/>
          </a:xfrm>
          <a:prstGeom prst="wedgeRectCallout">
            <a:avLst>
              <a:gd name="adj1" fmla="val 160912"/>
              <a:gd name="adj2" fmla="val 144750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Through the first three quarters of 2012, P/C Industry profits were up 222% from the comparable period in 2011, mainly due to lower CAT losses in 2012:Q2 and Q3</a:t>
            </a: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 ROE figures are GAAP; </a:t>
            </a:r>
            <a:r>
              <a:rPr lang="en-US" sz="1100" baseline="30000"/>
              <a:t>1</a:t>
            </a:r>
            <a:r>
              <a:rPr lang="en-US" sz="1100">
                <a:solidFill>
                  <a:srgbClr val="000000"/>
                </a:solidFill>
              </a:rPr>
              <a:t>Return on avg. surplus. Excluding Mortgage &amp; Financial Guaranty insurers yields a 6.2% ROAS for 2012:H1, 4.6% ROAS for 2011, 7.6% for 2010 and 7.4% for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5554" name="Object 2"/>
          <p:cNvGraphicFramePr>
            <a:graphicFrameLocks noChangeAspect="1"/>
          </p:cNvGraphicFramePr>
          <p:nvPr/>
        </p:nvGraphicFramePr>
        <p:xfrm>
          <a:off x="117475" y="1089025"/>
          <a:ext cx="8615363" cy="4695825"/>
        </p:xfrm>
        <a:graphic>
          <a:graphicData uri="http://schemas.openxmlformats.org/presentationml/2006/ole">
            <p:oleObj spid="_x0000_s7170" name="Chart" r:id="rId3" imgW="8134384" imgH="4314820" progId="MSGraph.Chart.8">
              <p:embed followColorScheme="full"/>
            </p:oleObj>
          </a:graphicData>
        </a:graphic>
      </p:graphicFrame>
      <p:sp>
        <p:nvSpPr>
          <p:cNvPr id="6935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152400"/>
            <a:ext cx="7886700" cy="8255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As a Group, Households Are Still*</a:t>
            </a:r>
            <a:br>
              <a:rPr lang="en-US" smtClean="0"/>
            </a:br>
            <a:r>
              <a:rPr lang="en-US" smtClean="0"/>
              <a:t>Reducing Debt &amp; Related Obligations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3850" y="6326188"/>
            <a:ext cx="85915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*through 2012:Q4 (latest data, posted on March 13, 2013). Source: Federal Reserve Board, at </a:t>
            </a:r>
            <a:r>
              <a:rPr lang="en-US" sz="1100">
                <a:hlinkClick r:id="rId4"/>
              </a:rPr>
              <a:t>http://www.federalreserve.gov/releases/housedebt</a:t>
            </a:r>
            <a:r>
              <a:rPr lang="en-US" sz="1100"/>
              <a:t>  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0" y="1041400"/>
            <a:ext cx="273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Debt Service as a Percent of Personal Disposable Income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4067175" y="1679575"/>
            <a:ext cx="1390650" cy="530225"/>
          </a:xfrm>
          <a:prstGeom prst="wedgeRectCallout">
            <a:avLst>
              <a:gd name="adj1" fmla="val 155301"/>
              <a:gd name="adj2" fmla="val -689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Peak at 11.3% in 2007:Q3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267450" y="2822575"/>
            <a:ext cx="1619250" cy="530225"/>
          </a:xfrm>
          <a:prstGeom prst="wedgeRectCallout">
            <a:avLst>
              <a:gd name="adj1" fmla="val 91296"/>
              <a:gd name="adj2" fmla="val 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Latest (2012:Q4) at 8.67%</a:t>
            </a: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blackWhite">
          <a:xfrm>
            <a:off x="5114925" y="4479925"/>
            <a:ext cx="1390650" cy="530225"/>
          </a:xfrm>
          <a:prstGeom prst="wedgeRectCallout">
            <a:avLst>
              <a:gd name="adj1" fmla="val 18315"/>
              <a:gd name="adj2" fmla="val -130847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Peak at 6.53% in 2005:Q1</a:t>
            </a: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7696200" y="3505200"/>
            <a:ext cx="1066800" cy="581025"/>
          </a:xfrm>
          <a:prstGeom prst="wedgeRectCallout">
            <a:avLst>
              <a:gd name="adj1" fmla="val 35620"/>
              <a:gd name="adj2" fmla="val 12010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Latest (2012:Q4) at 4.9%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361950" y="5648325"/>
            <a:ext cx="8429625" cy="58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*Includes payments on mortgage debt, homeowners’ insurance, and property taxes. **Includes payments on consumer debt and automobile leases.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3962400" y="3200400"/>
            <a:ext cx="933450" cy="530225"/>
          </a:xfrm>
          <a:prstGeom prst="wedgeRectCallout">
            <a:avLst>
              <a:gd name="adj1" fmla="val -84958"/>
              <a:gd name="adj2" fmla="val -679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1998:Q4: 8.67%</a:t>
            </a: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blackWhite">
          <a:xfrm>
            <a:off x="1447800" y="3124200"/>
            <a:ext cx="1295400" cy="609600"/>
          </a:xfrm>
          <a:prstGeom prst="wedgeRectCallout">
            <a:avLst>
              <a:gd name="adj1" fmla="val -110616"/>
              <a:gd name="adj2" fmla="val -348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Lowest (1980:Q1)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at 8.17%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4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35554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35554" grpId="0" bld="series" animBg="0"/>
      <p:bldP spid="6935555" grpId="0" autoUpdateAnimBg="0"/>
      <p:bldP spid="10" grpId="0" animBg="1"/>
      <p:bldP spid="11" grpId="0" animBg="1"/>
      <p:bldP spid="13" grpId="0" animBg="1"/>
      <p:bldP spid="14" grpId="0" animBg="1"/>
      <p:bldP spid="12" grpId="0" animBg="1"/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-30163" y="1192213"/>
          <a:ext cx="8915401" cy="5818187"/>
        </p:xfrm>
        <a:graphic>
          <a:graphicData uri="http://schemas.openxmlformats.org/presentationml/2006/ole">
            <p:oleObj spid="_x0000_s65538" name="Chart" r:id="rId3" imgW="8258192" imgH="550551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020763"/>
          </a:xfrm>
        </p:spPr>
        <p:txBody>
          <a:bodyPr/>
          <a:lstStyle/>
          <a:p>
            <a:r>
              <a:rPr lang="en-US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334963" y="6135688"/>
            <a:ext cx="84550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*Profitability =  P/C insurer ROEs. 2012 is an estimate based on ROAS data. Note: Data for 2008-2012 exclude mortgage and financial guaranty insurers. 2012:H1 ROAS = 5.9% including M&amp;FG.</a:t>
            </a:r>
          </a:p>
          <a:p>
            <a:r>
              <a:rPr lang="en-US" sz="1100">
                <a:solidFill>
                  <a:srgbClr val="000000"/>
                </a:solidFill>
              </a:rPr>
              <a:t>Sources: Insurance Information Institute; NAIC; ISO;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60463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263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350" y="309403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713" y="28971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4288" y="1619250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8800" y="2214563"/>
            <a:ext cx="1677988" cy="381000"/>
          </a:xfrm>
          <a:prstGeom prst="wedgeRectCallout">
            <a:avLst>
              <a:gd name="adj1" fmla="val 17046"/>
              <a:gd name="adj2" fmla="val 1706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19863" y="2020888"/>
            <a:ext cx="1422400" cy="381000"/>
          </a:xfrm>
          <a:prstGeom prst="wedgeRectCallout">
            <a:avLst>
              <a:gd name="adj1" fmla="val 11106"/>
              <a:gd name="adj2" fmla="val 17345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088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4663" y="4279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088" y="5065713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575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488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88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88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1400" y="2665413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438" y="2874963"/>
            <a:ext cx="1547812" cy="612775"/>
          </a:xfrm>
          <a:prstGeom prst="rightArrow">
            <a:avLst>
              <a:gd name="adj1" fmla="val 50000"/>
              <a:gd name="adj2" fmla="val 8307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5788" y="4103688"/>
            <a:ext cx="303212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5825" y="4529138"/>
            <a:ext cx="800100" cy="668337"/>
          </a:xfrm>
          <a:prstGeom prst="wedgeRectCallout">
            <a:avLst>
              <a:gd name="adj1" fmla="val 73583"/>
              <a:gd name="adj2" fmla="val -42704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2011:4.6%*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5561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  <p:sp>
        <p:nvSpPr>
          <p:cNvPr id="65562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7325" y="2830513"/>
            <a:ext cx="1189038" cy="660400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6.3%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5825" y="3863975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65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65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1D49975-5618-4400-AD14-9841040296CF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128588"/>
            <a:ext cx="6584950" cy="860425"/>
          </a:xfrm>
        </p:spPr>
        <p:txBody>
          <a:bodyPr/>
          <a:lstStyle/>
          <a:p>
            <a:r>
              <a:rPr lang="en-US" smtClean="0"/>
              <a:t>Policyholder Surplus, </a:t>
            </a:r>
            <a:br>
              <a:rPr lang="en-US" smtClean="0"/>
            </a:br>
            <a:r>
              <a:rPr lang="en-US" smtClean="0"/>
              <a:t>2006:Q4–2012:Q3</a:t>
            </a:r>
          </a:p>
        </p:txBody>
      </p:sp>
      <p:sp>
        <p:nvSpPr>
          <p:cNvPr id="66567" name="Rectangle 4"/>
          <p:cNvSpPr>
            <a:spLocks noChangeArrowheads="1"/>
          </p:cNvSpPr>
          <p:nvPr/>
        </p:nvSpPr>
        <p:spPr bwMode="auto">
          <a:xfrm>
            <a:off x="0" y="6454775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A.M .Best.</a:t>
            </a:r>
          </a:p>
        </p:txBody>
      </p:sp>
      <p:sp>
        <p:nvSpPr>
          <p:cNvPr id="66568" name="Rectangle 4"/>
          <p:cNvSpPr>
            <a:spLocks noChangeArrowheads="1"/>
          </p:cNvSpPr>
          <p:nvPr/>
        </p:nvSpPr>
        <p:spPr bwMode="black">
          <a:xfrm>
            <a:off x="119063" y="11255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66562" name="Object 3"/>
          <p:cNvGraphicFramePr>
            <a:graphicFrameLocks/>
          </p:cNvGraphicFramePr>
          <p:nvPr/>
        </p:nvGraphicFramePr>
        <p:xfrm>
          <a:off x="120650" y="1317625"/>
          <a:ext cx="8915400" cy="4030663"/>
        </p:xfrm>
        <a:graphic>
          <a:graphicData uri="http://schemas.openxmlformats.org/presentationml/2006/ole">
            <p:oleObj spid="_x0000_s66562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66569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FF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339966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7040563" y="3754438"/>
            <a:ext cx="1417637" cy="669925"/>
          </a:xfrm>
          <a:prstGeom prst="wedgeRectCallout">
            <a:avLst>
              <a:gd name="adj1" fmla="val 64708"/>
              <a:gd name="adj2" fmla="val -104671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Surplus as of 9/30/12 was a new peak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258888" y="1462088"/>
            <a:ext cx="4129087" cy="879475"/>
          </a:xfrm>
          <a:prstGeom prst="wedgeRectCallout">
            <a:avLst>
              <a:gd name="adj1" fmla="val 43037"/>
              <a:gd name="adj2" fmla="val 2673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The industry now has $1 of surplus for every $0.80 of NPW, the strongest claims-paying status in its history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6243638" y="1076325"/>
            <a:ext cx="2271712" cy="568325"/>
          </a:xfrm>
          <a:prstGeom prst="wedgeRectCallout">
            <a:avLst>
              <a:gd name="adj1" fmla="val 15685"/>
              <a:gd name="adj2" fmla="val 15517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Drop due to near-record 2011 CAT losses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228E3AA-6CF1-4B83-8F8C-6AA272BB2615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Key Takaways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09B93-CFA2-4F17-BE78-13FC6430E305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8984F-0CD1-4860-96F8-0AF27F5CB31B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Insurance Exposures Will Grow With the U.S. Economy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Personal lines exposure growth is likely in 2013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Wage growth is also positive and could modestly accelerate</a:t>
            </a:r>
            <a:endParaRPr lang="en-US" sz="2000" b="1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Industry Growth in 2013 Will Be Strongest Since 2004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Growth likely to exceed A.M. Best projection of +3.8% for 2012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No traditional “hard market” emerges in 2013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Underwriting Fundamentals Deteriorate Modestly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Some pressure from claim frequency, severity in some key lines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Industry Capacity Hits a New Record by Year-End 2013 (Barring Meg-CAT)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Investment Environment Is/Remains Challenging</a:t>
            </a:r>
            <a:endParaRPr lang="en-US" sz="2200" smtClean="0"/>
          </a:p>
          <a:p>
            <a:pPr lvl="1">
              <a:lnSpc>
                <a:spcPct val="70000"/>
              </a:lnSpc>
            </a:pPr>
            <a:r>
              <a:rPr lang="en-US" sz="2000" smtClean="0"/>
              <a:t>Interest rates remain low</a:t>
            </a:r>
            <a:endParaRPr lang="en-US" sz="2000" b="1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30200" y="236538"/>
            <a:ext cx="7369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Insurance Industry Predictions for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6711</Words>
  <Application>Microsoft Office PowerPoint</Application>
  <PresentationFormat>On-screen Show (4:3)</PresentationFormat>
  <Paragraphs>882</Paragraphs>
  <Slides>94</Slides>
  <Notes>86</Notes>
  <HiddenSlides>30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Wingdings</vt:lpstr>
      <vt:lpstr>Calibri</vt:lpstr>
      <vt:lpstr>Symbol</vt:lpstr>
      <vt:lpstr>Times New Roman</vt:lpstr>
      <vt:lpstr>Arial Unicode MS</vt:lpstr>
      <vt:lpstr>Verdana</vt:lpstr>
      <vt:lpstr>Default Design</vt:lpstr>
      <vt:lpstr>Microsoft Graph Chart</vt:lpstr>
      <vt:lpstr>Chart</vt:lpstr>
      <vt:lpstr>Industry Outlook: 2013 and Beyond</vt:lpstr>
      <vt:lpstr>Slide 2</vt:lpstr>
      <vt:lpstr>Real GDP Growth: Past Recessions and Recoveries, Yearly, 1970-2012</vt:lpstr>
      <vt:lpstr>March 2013 Forecasts of Quarterly US Real GDP for 2013-14</vt:lpstr>
      <vt:lpstr>Projected Population Growth Rates (2010-2020) Vary Widely by State and Region*</vt:lpstr>
      <vt:lpstr>Projected Population Growth Rates (2010-2020) Vary Widely by State and Region* (cont’d)</vt:lpstr>
      <vt:lpstr>Demographic Tsunami: Average Number of People per Household, by Age of Householder, 2012</vt:lpstr>
      <vt:lpstr>State Population Growth Rate Projections, 2010-2020*</vt:lpstr>
      <vt:lpstr>As a Group, Households Are Still* Reducing Debt &amp; Related Obligations</vt:lpstr>
      <vt:lpstr>Interest Rate on 30-Year, Fixed-Rate Conventional Home Mortgages, Monthly, 2000-2013 </vt:lpstr>
      <vt:lpstr>Slide 11</vt:lpstr>
      <vt:lpstr>Private Housing Unit Starts, 1990-2014F</vt:lpstr>
      <vt:lpstr>Housing Unit Starts: Building Momentum, Monthly, Jan 2011-Feb 2013*</vt:lpstr>
      <vt:lpstr>Auto/Light Truck Sales, 1999-2014F</vt:lpstr>
      <vt:lpstr>Unemployment and Underemployment Rates: Stubbornly High in 2012, But Falling</vt:lpstr>
      <vt:lpstr>Unemployment Rates Vary Widely by State and Region*</vt:lpstr>
      <vt:lpstr>Unemployment Rates Vary Widely by State and Region* (cont’d)</vt:lpstr>
      <vt:lpstr>Annual Inflation Rates, (CPI-U, %), 1990–2017F</vt:lpstr>
      <vt:lpstr>Slide 19</vt:lpstr>
      <vt:lpstr>Distribution of Net Premiums Written, by Segment/Line, 2011</vt:lpstr>
      <vt:lpstr>Growth Rates of PP Auto &amp; HO Net Written Premium, 2000–2013F</vt:lpstr>
      <vt:lpstr>Homeowners &amp; PP Auto Combined Ratios: 1993–2012F</vt:lpstr>
      <vt:lpstr>Return on Net Worth: Homeowners vs. Private Passenger Auto, 1990-2010*</vt:lpstr>
      <vt:lpstr>Slide 24</vt:lpstr>
      <vt:lpstr>PP Auto NWP vs. # of Vehicles in Operation, 2001–2011</vt:lpstr>
      <vt:lpstr>Prices for Hospital Services, 12-Month Change,* 1998–2013</vt:lpstr>
      <vt:lpstr>Forces that Drive Car Repair Costs: 12-Month Change,* 2001–2013</vt:lpstr>
      <vt:lpstr>Medical Cost Inflation Has Outpaced Overall Inflation For Over 50 Years</vt:lpstr>
      <vt:lpstr>Monthly Change* in Auto Insurance Prices, 1991–2013</vt:lpstr>
      <vt:lpstr>Slide 30</vt:lpstr>
      <vt:lpstr>Slide 31</vt:lpstr>
      <vt:lpstr>Slide 32</vt:lpstr>
      <vt:lpstr>Slide 33</vt:lpstr>
      <vt:lpstr>Slide 34</vt:lpstr>
      <vt:lpstr>CDC Report: Cell Phone Use While Driving, US and Europe, Fall 2011</vt:lpstr>
      <vt:lpstr>Bodily Injury Claims: Frequency and Severity Trends Still Up</vt:lpstr>
      <vt:lpstr>Property Damage Liability: Severity is Up, Frequency Trend Mixed</vt:lpstr>
      <vt:lpstr>No-Fault (PIP) Liability: Severity Trend Remains Adverse*</vt:lpstr>
      <vt:lpstr>Collision Coverage Claims Trends: Severity Rising Again, Frequency Low</vt:lpstr>
      <vt:lpstr>Comprehensive Coverage: Frequency and Severity Trends Are Unfavorable</vt:lpstr>
      <vt:lpstr>Slide 41</vt:lpstr>
      <vt:lpstr>Why Is UBI Game-Changing?</vt:lpstr>
      <vt:lpstr>Top 50 U.S. Private Passenger Auto Companies</vt:lpstr>
      <vt:lpstr>Appeals To The “Right” Consumers</vt:lpstr>
      <vt:lpstr>UBI Implementation Challenges</vt:lpstr>
      <vt:lpstr>UBI In Personal Auto Around The Globe</vt:lpstr>
      <vt:lpstr>Slide 47</vt:lpstr>
      <vt:lpstr>Homeowners Insurance Net Written Premium, 2000–2011</vt:lpstr>
      <vt:lpstr>Monthly Change* in HO-4 Insurance Prices, 1998–2013</vt:lpstr>
      <vt:lpstr>Average Premiums For Home Insurance By State, 2009* (1)</vt:lpstr>
      <vt:lpstr>Average Premiums For Home Insurance By State, 2009* (1)</vt:lpstr>
      <vt:lpstr>Slide 52</vt:lpstr>
      <vt:lpstr>Slide 53</vt:lpstr>
      <vt:lpstr>Average Premium for Home Insurance Policies**</vt:lpstr>
      <vt:lpstr>U.S. Residual Market: Total Policies In-Force at Year-End (1999-2011)</vt:lpstr>
      <vt:lpstr>U.S. Residual Market Exposure to Loss</vt:lpstr>
      <vt:lpstr>Slide 57</vt:lpstr>
      <vt:lpstr>Slide 58</vt:lpstr>
      <vt:lpstr>Catastrophes</vt:lpstr>
      <vt:lpstr>Joplin Home Damage Claims Consumed a Large Share of MO’s Homeowners Premiums</vt:lpstr>
      <vt:lpstr>Slide 61</vt:lpstr>
      <vt:lpstr>The Dozen Most Costly Hurricanes in U.S. History</vt:lpstr>
      <vt:lpstr>If They Hit Today, the Dozen Costliest (to Insurers) Hurricanes in U.S. History</vt:lpstr>
      <vt:lpstr>Slide 64</vt:lpstr>
      <vt:lpstr>US Insured Catastrophe Losses</vt:lpstr>
      <vt:lpstr>Natural Disasters in the United States, 1980 – 2012 Number of Events (Annual Totals 1980 – 2012) </vt:lpstr>
      <vt:lpstr>Share of Flood Damaged Structures with Flood Insurance: Long Island</vt:lpstr>
      <vt:lpstr>Residential NFIP Flood Take-Up Rates in NY, CT (2010) &amp; Sandy Storm Surge</vt:lpstr>
      <vt:lpstr>P/C Industry Homeowners Claim Frequency, US, 1997-2011</vt:lpstr>
      <vt:lpstr>P/C Industry Homeowners Average Claim Severity, 1997-2011</vt:lpstr>
      <vt:lpstr>Investments:  The New Reality</vt:lpstr>
      <vt:lpstr>U.S. 10-Year Treasury Note Yields: A Long Downward Trend, 1990–2013</vt:lpstr>
      <vt:lpstr>Insurers Have Not Yet Fully Adapted to a Persistently Low Interest Rate Environment</vt:lpstr>
      <vt:lpstr>Distribution of Bond Maturities, P/C Insurance Industry, 2003-2011</vt:lpstr>
      <vt:lpstr>Property/Casualty Insurance Industry Investment Gain: 1994–2012F1</vt:lpstr>
      <vt:lpstr>An Insightful Book Published About 4 Years Ago</vt:lpstr>
      <vt:lpstr>Sex-Ratio Singles (Single Women)</vt:lpstr>
      <vt:lpstr>Commuter Couples</vt:lpstr>
      <vt:lpstr>30-Winkers</vt:lpstr>
      <vt:lpstr>Hard-of-Hearers</vt:lpstr>
      <vt:lpstr>Old New Dads</vt:lpstr>
      <vt:lpstr>Newly Released Ex-Cons</vt:lpstr>
      <vt:lpstr>High School Moguls</vt:lpstr>
      <vt:lpstr>Slide 84</vt:lpstr>
      <vt:lpstr>A 100 Combined Ratio Isn’t What It Once Was: Investment Impact on ROEs</vt:lpstr>
      <vt:lpstr>P/C Net Premiums Written: % Change, Quarter vs. Year-Prior Quarter, 2002–2012</vt:lpstr>
      <vt:lpstr>Direct Premiums Written: Total P/C Percent Change by State, 2006-2011</vt:lpstr>
      <vt:lpstr>Direct Premiums Written: Total P/C Percent Change by State, 2006-2011</vt:lpstr>
      <vt:lpstr>P/C Net Income After Taxes 1991–2012:Q3 ($ Millions)</vt:lpstr>
      <vt:lpstr>Profitability Peaks &amp; Troughs in the P/C Insurance Industry, 1975 – 2012:Q3*</vt:lpstr>
      <vt:lpstr>Policyholder Surplus,  2006:Q4–2012:Q3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stevenw</dc:creator>
  <cp:lastModifiedBy>Shorna Lewis</cp:lastModifiedBy>
  <cp:revision>392</cp:revision>
  <dcterms:created xsi:type="dcterms:W3CDTF">2012-07-25T15:34:22Z</dcterms:created>
  <dcterms:modified xsi:type="dcterms:W3CDTF">2013-04-19T14:49:02Z</dcterms:modified>
</cp:coreProperties>
</file>